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59"/>
  </p:notesMasterIdLst>
  <p:handoutMasterIdLst>
    <p:handoutMasterId r:id="rId160"/>
  </p:handoutMasterIdLst>
  <p:sldIdLst>
    <p:sldId id="532" r:id="rId2"/>
    <p:sldId id="533" r:id="rId3"/>
    <p:sldId id="540" r:id="rId4"/>
    <p:sldId id="542" r:id="rId5"/>
    <p:sldId id="543" r:id="rId6"/>
    <p:sldId id="552" r:id="rId7"/>
    <p:sldId id="547" r:id="rId8"/>
    <p:sldId id="548" r:id="rId9"/>
    <p:sldId id="549" r:id="rId10"/>
    <p:sldId id="545" r:id="rId11"/>
    <p:sldId id="541" r:id="rId12"/>
    <p:sldId id="546" r:id="rId13"/>
    <p:sldId id="551" r:id="rId14"/>
    <p:sldId id="550" r:id="rId15"/>
    <p:sldId id="553" r:id="rId16"/>
    <p:sldId id="555" r:id="rId17"/>
    <p:sldId id="554" r:id="rId18"/>
    <p:sldId id="556" r:id="rId19"/>
    <p:sldId id="557" r:id="rId20"/>
    <p:sldId id="558" r:id="rId21"/>
    <p:sldId id="559" r:id="rId22"/>
    <p:sldId id="495" r:id="rId23"/>
    <p:sldId id="401" r:id="rId24"/>
    <p:sldId id="439" r:id="rId25"/>
    <p:sldId id="496" r:id="rId26"/>
    <p:sldId id="442" r:id="rId27"/>
    <p:sldId id="443" r:id="rId28"/>
    <p:sldId id="497" r:id="rId29"/>
    <p:sldId id="444" r:id="rId30"/>
    <p:sldId id="405" r:id="rId31"/>
    <p:sldId id="445" r:id="rId32"/>
    <p:sldId id="500" r:id="rId33"/>
    <p:sldId id="655" r:id="rId34"/>
    <p:sldId id="408" r:id="rId35"/>
    <p:sldId id="502" r:id="rId36"/>
    <p:sldId id="504" r:id="rId37"/>
    <p:sldId id="506" r:id="rId38"/>
    <p:sldId id="507" r:id="rId39"/>
    <p:sldId id="508" r:id="rId40"/>
    <p:sldId id="509" r:id="rId41"/>
    <p:sldId id="510" r:id="rId42"/>
    <p:sldId id="535" r:id="rId43"/>
    <p:sldId id="511" r:id="rId44"/>
    <p:sldId id="536" r:id="rId45"/>
    <p:sldId id="512" r:id="rId46"/>
    <p:sldId id="513" r:id="rId47"/>
    <p:sldId id="514" r:id="rId48"/>
    <p:sldId id="515" r:id="rId49"/>
    <p:sldId id="516" r:id="rId50"/>
    <p:sldId id="560" r:id="rId51"/>
    <p:sldId id="657" r:id="rId52"/>
    <p:sldId id="656" r:id="rId53"/>
    <p:sldId id="658" r:id="rId54"/>
    <p:sldId id="517" r:id="rId55"/>
    <p:sldId id="518" r:id="rId56"/>
    <p:sldId id="537" r:id="rId57"/>
    <p:sldId id="520" r:id="rId58"/>
    <p:sldId id="522" r:id="rId59"/>
    <p:sldId id="523" r:id="rId60"/>
    <p:sldId id="524" r:id="rId61"/>
    <p:sldId id="525" r:id="rId62"/>
    <p:sldId id="527" r:id="rId63"/>
    <p:sldId id="528" r:id="rId64"/>
    <p:sldId id="561" r:id="rId65"/>
    <p:sldId id="562" r:id="rId66"/>
    <p:sldId id="564" r:id="rId67"/>
    <p:sldId id="565" r:id="rId68"/>
    <p:sldId id="566" r:id="rId69"/>
    <p:sldId id="567" r:id="rId70"/>
    <p:sldId id="569" r:id="rId71"/>
    <p:sldId id="568" r:id="rId72"/>
    <p:sldId id="570" r:id="rId73"/>
    <p:sldId id="571" r:id="rId74"/>
    <p:sldId id="574" r:id="rId75"/>
    <p:sldId id="579" r:id="rId76"/>
    <p:sldId id="577" r:id="rId77"/>
    <p:sldId id="580" r:id="rId78"/>
    <p:sldId id="581" r:id="rId79"/>
    <p:sldId id="583" r:id="rId80"/>
    <p:sldId id="586" r:id="rId81"/>
    <p:sldId id="587" r:id="rId82"/>
    <p:sldId id="584" r:id="rId83"/>
    <p:sldId id="585" r:id="rId84"/>
    <p:sldId id="572" r:id="rId85"/>
    <p:sldId id="573" r:id="rId86"/>
    <p:sldId id="582" r:id="rId87"/>
    <p:sldId id="578" r:id="rId88"/>
    <p:sldId id="588" r:id="rId89"/>
    <p:sldId id="575" r:id="rId90"/>
    <p:sldId id="563" r:id="rId91"/>
    <p:sldId id="590" r:id="rId92"/>
    <p:sldId id="596" r:id="rId93"/>
    <p:sldId id="589" r:id="rId94"/>
    <p:sldId id="591" r:id="rId95"/>
    <p:sldId id="597" r:id="rId96"/>
    <p:sldId id="598" r:id="rId97"/>
    <p:sldId id="599" r:id="rId98"/>
    <p:sldId id="600" r:id="rId99"/>
    <p:sldId id="601" r:id="rId100"/>
    <p:sldId id="602" r:id="rId101"/>
    <p:sldId id="604" r:id="rId102"/>
    <p:sldId id="606" r:id="rId103"/>
    <p:sldId id="607" r:id="rId104"/>
    <p:sldId id="592" r:id="rId105"/>
    <p:sldId id="608" r:id="rId106"/>
    <p:sldId id="609" r:id="rId107"/>
    <p:sldId id="610" r:id="rId108"/>
    <p:sldId id="612" r:id="rId109"/>
    <p:sldId id="611" r:id="rId110"/>
    <p:sldId id="613" r:id="rId111"/>
    <p:sldId id="605" r:id="rId112"/>
    <p:sldId id="614" r:id="rId113"/>
    <p:sldId id="615" r:id="rId114"/>
    <p:sldId id="616" r:id="rId115"/>
    <p:sldId id="593" r:id="rId116"/>
    <p:sldId id="617" r:id="rId117"/>
    <p:sldId id="618" r:id="rId118"/>
    <p:sldId id="619" r:id="rId119"/>
    <p:sldId id="620" r:id="rId120"/>
    <p:sldId id="621" r:id="rId121"/>
    <p:sldId id="622" r:id="rId122"/>
    <p:sldId id="631" r:id="rId123"/>
    <p:sldId id="632" r:id="rId124"/>
    <p:sldId id="633" r:id="rId125"/>
    <p:sldId id="623" r:id="rId126"/>
    <p:sldId id="624" r:id="rId127"/>
    <p:sldId id="625" r:id="rId128"/>
    <p:sldId id="626" r:id="rId129"/>
    <p:sldId id="627" r:id="rId130"/>
    <p:sldId id="628" r:id="rId131"/>
    <p:sldId id="629" r:id="rId132"/>
    <p:sldId id="594" r:id="rId133"/>
    <p:sldId id="630" r:id="rId134"/>
    <p:sldId id="634" r:id="rId135"/>
    <p:sldId id="635" r:id="rId136"/>
    <p:sldId id="636" r:id="rId137"/>
    <p:sldId id="637" r:id="rId138"/>
    <p:sldId id="638" r:id="rId139"/>
    <p:sldId id="639" r:id="rId140"/>
    <p:sldId id="640" r:id="rId141"/>
    <p:sldId id="641" r:id="rId142"/>
    <p:sldId id="642" r:id="rId143"/>
    <p:sldId id="643" r:id="rId144"/>
    <p:sldId id="644" r:id="rId145"/>
    <p:sldId id="645" r:id="rId146"/>
    <p:sldId id="647" r:id="rId147"/>
    <p:sldId id="646" r:id="rId148"/>
    <p:sldId id="648" r:id="rId149"/>
    <p:sldId id="649" r:id="rId150"/>
    <p:sldId id="595" r:id="rId151"/>
    <p:sldId id="650" r:id="rId152"/>
    <p:sldId id="651" r:id="rId153"/>
    <p:sldId id="653" r:id="rId154"/>
    <p:sldId id="652" r:id="rId155"/>
    <p:sldId id="654" r:id="rId156"/>
    <p:sldId id="539" r:id="rId157"/>
    <p:sldId id="482" r:id="rId158"/>
  </p:sldIdLst>
  <p:sldSz cx="9144000" cy="6858000" type="screen4x3"/>
  <p:notesSz cx="6784975" cy="9856788"/>
  <p:defaultTextStyle>
    <a:defPPr>
      <a:defRPr lang="zh-CN"/>
    </a:defPPr>
    <a:lvl1pPr algn="l" rtl="0" eaLnBrk="0" fontAlgn="base" hangingPunct="0">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9C2FF"/>
    <a:srgbClr val="4DC4FF"/>
    <a:srgbClr val="001C2A"/>
    <a:srgbClr val="00A8FC"/>
    <a:srgbClr val="A3E0FF"/>
    <a:srgbClr val="BDE9FF"/>
    <a:srgbClr val="AFE4FF"/>
    <a:srgbClr val="0094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7" autoAdjust="0"/>
    <p:restoredTop sz="94646" autoAdjust="0"/>
  </p:normalViewPr>
  <p:slideViewPr>
    <p:cSldViewPr>
      <p:cViewPr varScale="1">
        <p:scale>
          <a:sx n="73" d="100"/>
          <a:sy n="73" d="100"/>
        </p:scale>
        <p:origin x="1084" y="1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7074"/>
    </p:cViewPr>
  </p:sorterViewPr>
  <p:notesViewPr>
    <p:cSldViewPr>
      <p:cViewPr varScale="1">
        <p:scale>
          <a:sx n="48" d="100"/>
          <a:sy n="48" d="100"/>
        </p:scale>
        <p:origin x="-2994" y="-90"/>
      </p:cViewPr>
      <p:guideLst>
        <p:guide orient="horz" pos="3104"/>
        <p:guide pos="2137"/>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handoutMaster" Target="handoutMasters/handout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_rels/viewProps.xml.rels><?xml version="1.0" encoding="UTF-8" standalone="yes"?>
<Relationships xmlns="http://schemas.openxmlformats.org/package/2006/relationships"><Relationship Id="rId1"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3CDAA308-CD28-43EC-80DB-D78E66987A2D}"/>
              </a:ext>
            </a:extLst>
          </p:cNvPr>
          <p:cNvSpPr>
            <a:spLocks noGrp="1" noChangeArrowheads="1"/>
          </p:cNvSpPr>
          <p:nvPr>
            <p:ph type="hdr" sz="quarter"/>
          </p:nvPr>
        </p:nvSpPr>
        <p:spPr bwMode="auto">
          <a:xfrm>
            <a:off x="0" y="0"/>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buSzTx/>
              <a:buFontTx/>
              <a:buNone/>
              <a:defRPr sz="1200" b="0">
                <a:latin typeface="Times New Roman" pitchFamily="18" charset="0"/>
              </a:defRPr>
            </a:lvl1pPr>
          </a:lstStyle>
          <a:p>
            <a:pPr>
              <a:defRPr/>
            </a:pPr>
            <a:endParaRPr lang="en-US" altLang="zh-CN"/>
          </a:p>
        </p:txBody>
      </p:sp>
      <p:sp>
        <p:nvSpPr>
          <p:cNvPr id="7171" name="Rectangle 3">
            <a:extLst>
              <a:ext uri="{FF2B5EF4-FFF2-40B4-BE49-F238E27FC236}">
                <a16:creationId xmlns:a16="http://schemas.microsoft.com/office/drawing/2014/main" id="{B2A44EF3-3D88-4C3C-9BD6-47563788977C}"/>
              </a:ext>
            </a:extLst>
          </p:cNvPr>
          <p:cNvSpPr>
            <a:spLocks noGrp="1" noChangeArrowheads="1"/>
          </p:cNvSpPr>
          <p:nvPr>
            <p:ph type="dt" sz="quarter" idx="1"/>
          </p:nvPr>
        </p:nvSpPr>
        <p:spPr bwMode="auto">
          <a:xfrm>
            <a:off x="3844925" y="0"/>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sz="1200" b="0">
                <a:latin typeface="Times New Roman" pitchFamily="18" charset="0"/>
              </a:defRPr>
            </a:lvl1pPr>
          </a:lstStyle>
          <a:p>
            <a:pPr>
              <a:defRPr/>
            </a:pPr>
            <a:endParaRPr lang="en-US" altLang="zh-CN"/>
          </a:p>
        </p:txBody>
      </p:sp>
      <p:sp>
        <p:nvSpPr>
          <p:cNvPr id="7172" name="Rectangle 4">
            <a:extLst>
              <a:ext uri="{FF2B5EF4-FFF2-40B4-BE49-F238E27FC236}">
                <a16:creationId xmlns:a16="http://schemas.microsoft.com/office/drawing/2014/main" id="{9274DC18-5B64-492F-B69F-D307AC983AB3}"/>
              </a:ext>
            </a:extLst>
          </p:cNvPr>
          <p:cNvSpPr>
            <a:spLocks noGrp="1" noChangeArrowheads="1"/>
          </p:cNvSpPr>
          <p:nvPr>
            <p:ph type="ftr" sz="quarter" idx="2"/>
          </p:nvPr>
        </p:nvSpPr>
        <p:spPr bwMode="auto">
          <a:xfrm>
            <a:off x="0" y="9364663"/>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buSzTx/>
              <a:buFontTx/>
              <a:buNone/>
              <a:defRPr sz="1200" b="0">
                <a:latin typeface="Times New Roman" pitchFamily="18" charset="0"/>
              </a:defRPr>
            </a:lvl1pPr>
          </a:lstStyle>
          <a:p>
            <a:pPr>
              <a:defRPr/>
            </a:pPr>
            <a:endParaRPr lang="en-US" altLang="zh-CN"/>
          </a:p>
        </p:txBody>
      </p:sp>
      <p:sp>
        <p:nvSpPr>
          <p:cNvPr id="7173" name="Rectangle 5">
            <a:extLst>
              <a:ext uri="{FF2B5EF4-FFF2-40B4-BE49-F238E27FC236}">
                <a16:creationId xmlns:a16="http://schemas.microsoft.com/office/drawing/2014/main" id="{B0B2F66A-5228-441D-935A-EB53CF672989}"/>
              </a:ext>
            </a:extLst>
          </p:cNvPr>
          <p:cNvSpPr>
            <a:spLocks noGrp="1" noChangeArrowheads="1"/>
          </p:cNvSpPr>
          <p:nvPr>
            <p:ph type="sldNum" sz="quarter" idx="3"/>
          </p:nvPr>
        </p:nvSpPr>
        <p:spPr bwMode="auto">
          <a:xfrm>
            <a:off x="3844925" y="9364663"/>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E40B0CD8-5BF1-4201-9752-68EF24FED143}" type="slidenum">
              <a:rPr lang="en-US" altLang="zh-CN"/>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1026">
            <a:extLst>
              <a:ext uri="{FF2B5EF4-FFF2-40B4-BE49-F238E27FC236}">
                <a16:creationId xmlns:a16="http://schemas.microsoft.com/office/drawing/2014/main" id="{4B34229C-131A-465A-95EE-867153022C77}"/>
              </a:ext>
            </a:extLst>
          </p:cNvPr>
          <p:cNvSpPr>
            <a:spLocks noGrp="1" noChangeArrowheads="1"/>
          </p:cNvSpPr>
          <p:nvPr>
            <p:ph type="hdr" sz="quarter"/>
          </p:nvPr>
        </p:nvSpPr>
        <p:spPr bwMode="auto">
          <a:xfrm>
            <a:off x="0" y="0"/>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buSzTx/>
              <a:buFontTx/>
              <a:buNone/>
              <a:defRPr sz="1200" b="0">
                <a:latin typeface="Times New Roman" pitchFamily="18" charset="0"/>
              </a:defRPr>
            </a:lvl1pPr>
          </a:lstStyle>
          <a:p>
            <a:pPr>
              <a:defRPr/>
            </a:pPr>
            <a:endParaRPr lang="en-US" altLang="zh-CN"/>
          </a:p>
        </p:txBody>
      </p:sp>
      <p:sp>
        <p:nvSpPr>
          <p:cNvPr id="21507" name="Rectangle 1027">
            <a:extLst>
              <a:ext uri="{FF2B5EF4-FFF2-40B4-BE49-F238E27FC236}">
                <a16:creationId xmlns:a16="http://schemas.microsoft.com/office/drawing/2014/main" id="{26EFE7D2-FEBE-4EC0-AC30-2C649669FA1D}"/>
              </a:ext>
            </a:extLst>
          </p:cNvPr>
          <p:cNvSpPr>
            <a:spLocks noGrp="1" noChangeArrowheads="1"/>
          </p:cNvSpPr>
          <p:nvPr>
            <p:ph type="dt" idx="1"/>
          </p:nvPr>
        </p:nvSpPr>
        <p:spPr bwMode="auto">
          <a:xfrm>
            <a:off x="3844925" y="0"/>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sz="1200" b="0">
                <a:latin typeface="Times New Roman" pitchFamily="18" charset="0"/>
              </a:defRPr>
            </a:lvl1pPr>
          </a:lstStyle>
          <a:p>
            <a:pPr>
              <a:defRPr/>
            </a:pPr>
            <a:endParaRPr lang="en-US" altLang="zh-CN"/>
          </a:p>
        </p:txBody>
      </p:sp>
      <p:sp>
        <p:nvSpPr>
          <p:cNvPr id="15364" name="Rectangle 1028">
            <a:extLst>
              <a:ext uri="{FF2B5EF4-FFF2-40B4-BE49-F238E27FC236}">
                <a16:creationId xmlns:a16="http://schemas.microsoft.com/office/drawing/2014/main" id="{DC4D7403-AD9C-4CE8-9595-35939F491D85}"/>
              </a:ext>
            </a:extLst>
          </p:cNvPr>
          <p:cNvSpPr>
            <a:spLocks noGrp="1" noRot="1" noChangeAspect="1" noChangeArrowheads="1" noTextEdit="1"/>
          </p:cNvSpPr>
          <p:nvPr>
            <p:ph type="sldImg" idx="2"/>
          </p:nvPr>
        </p:nvSpPr>
        <p:spPr bwMode="auto">
          <a:xfrm>
            <a:off x="928688" y="739775"/>
            <a:ext cx="4927600" cy="36957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509" name="Rectangle 1029">
            <a:extLst>
              <a:ext uri="{FF2B5EF4-FFF2-40B4-BE49-F238E27FC236}">
                <a16:creationId xmlns:a16="http://schemas.microsoft.com/office/drawing/2014/main" id="{BBBBC5E3-F0E0-466C-A792-0FB197F9BF2E}"/>
              </a:ext>
            </a:extLst>
          </p:cNvPr>
          <p:cNvSpPr>
            <a:spLocks noGrp="1" noChangeArrowheads="1"/>
          </p:cNvSpPr>
          <p:nvPr>
            <p:ph type="body" sz="quarter" idx="3"/>
          </p:nvPr>
        </p:nvSpPr>
        <p:spPr bwMode="auto">
          <a:xfrm>
            <a:off x="979488" y="4600575"/>
            <a:ext cx="4598987" cy="451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1510" name="Rectangle 1030">
            <a:extLst>
              <a:ext uri="{FF2B5EF4-FFF2-40B4-BE49-F238E27FC236}">
                <a16:creationId xmlns:a16="http://schemas.microsoft.com/office/drawing/2014/main" id="{5790A228-EE37-4D89-B0AC-84DDAA9F2E3C}"/>
              </a:ext>
            </a:extLst>
          </p:cNvPr>
          <p:cNvSpPr>
            <a:spLocks noGrp="1" noChangeArrowheads="1"/>
          </p:cNvSpPr>
          <p:nvPr>
            <p:ph type="ftr" sz="quarter" idx="4"/>
          </p:nvPr>
        </p:nvSpPr>
        <p:spPr bwMode="auto">
          <a:xfrm>
            <a:off x="0" y="9364663"/>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buSzTx/>
              <a:buFontTx/>
              <a:buNone/>
              <a:defRPr sz="1200" b="0">
                <a:latin typeface="Times New Roman" pitchFamily="18" charset="0"/>
              </a:defRPr>
            </a:lvl1pPr>
          </a:lstStyle>
          <a:p>
            <a:pPr>
              <a:defRPr/>
            </a:pPr>
            <a:endParaRPr lang="en-US" altLang="zh-CN"/>
          </a:p>
        </p:txBody>
      </p:sp>
      <p:sp>
        <p:nvSpPr>
          <p:cNvPr id="21511" name="Rectangle 1031">
            <a:extLst>
              <a:ext uri="{FF2B5EF4-FFF2-40B4-BE49-F238E27FC236}">
                <a16:creationId xmlns:a16="http://schemas.microsoft.com/office/drawing/2014/main" id="{DB8AA8DE-11CC-4F66-9DA8-D60E34D4250E}"/>
              </a:ext>
            </a:extLst>
          </p:cNvPr>
          <p:cNvSpPr>
            <a:spLocks noGrp="1" noChangeArrowheads="1"/>
          </p:cNvSpPr>
          <p:nvPr>
            <p:ph type="sldNum" sz="quarter" idx="5"/>
          </p:nvPr>
        </p:nvSpPr>
        <p:spPr bwMode="auto">
          <a:xfrm>
            <a:off x="2895600" y="9144000"/>
            <a:ext cx="68580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509D1237-3780-4B94-8154-747154F9D3D6}"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lnSpc>
        <a:spcPct val="120000"/>
      </a:lnSpc>
      <a:spcBef>
        <a:spcPct val="30000"/>
      </a:spcBef>
      <a:spcAft>
        <a:spcPct val="30000"/>
      </a:spcAft>
      <a:defRPr sz="1200" kern="1200">
        <a:solidFill>
          <a:schemeClr val="tx1"/>
        </a:solidFill>
        <a:latin typeface="Times New Roman" pitchFamily="18" charset="0"/>
        <a:ea typeface="宋体" pitchFamily="2" charset="-122"/>
        <a:cs typeface="+mn-cs"/>
      </a:defRPr>
    </a:lvl1pPr>
    <a:lvl2pPr marL="571500" indent="-114300" algn="l" rtl="0" eaLnBrk="0" fontAlgn="base" hangingPunct="0">
      <a:lnSpc>
        <a:spcPct val="120000"/>
      </a:lnSpc>
      <a:spcBef>
        <a:spcPct val="30000"/>
      </a:spcBef>
      <a:spcAft>
        <a:spcPct val="30000"/>
      </a:spcAft>
      <a:buSzPct val="70000"/>
      <a:buFont typeface="Wingdings" panose="05000000000000000000" pitchFamily="2" charset="2"/>
      <a:buChar char="l"/>
      <a:defRPr sz="1000" kern="1200">
        <a:solidFill>
          <a:schemeClr val="tx1"/>
        </a:solidFill>
        <a:latin typeface="Times New Roman" pitchFamily="18" charset="0"/>
        <a:ea typeface="宋体" pitchFamily="2" charset="-122"/>
        <a:cs typeface="+mn-cs"/>
      </a:defRPr>
    </a:lvl2pPr>
    <a:lvl3pPr marL="1047750" indent="-133350" algn="l" rtl="0" eaLnBrk="0" fontAlgn="base" hangingPunct="0">
      <a:lnSpc>
        <a:spcPct val="120000"/>
      </a:lnSpc>
      <a:spcBef>
        <a:spcPct val="30000"/>
      </a:spcBef>
      <a:spcAft>
        <a:spcPct val="30000"/>
      </a:spcAft>
      <a:buSzPct val="70000"/>
      <a:buFont typeface="Wingdings" panose="05000000000000000000" pitchFamily="2" charset="2"/>
      <a:buChar char="n"/>
      <a:defRPr sz="900" kern="1200">
        <a:solidFill>
          <a:schemeClr val="tx1"/>
        </a:solidFill>
        <a:latin typeface="Times New Roman" pitchFamily="18" charset="0"/>
        <a:ea typeface="宋体" pitchFamily="2" charset="-122"/>
        <a:cs typeface="+mn-cs"/>
      </a:defRPr>
    </a:lvl3pPr>
    <a:lvl4pPr marL="1371600" algn="l" rtl="0" eaLnBrk="0" fontAlgn="base" hangingPunct="0">
      <a:lnSpc>
        <a:spcPct val="120000"/>
      </a:lnSpc>
      <a:spcBef>
        <a:spcPct val="30000"/>
      </a:spcBef>
      <a:spcAft>
        <a:spcPct val="30000"/>
      </a:spcAft>
      <a:buSzPct val="70000"/>
      <a:buFont typeface="Wingdings" panose="05000000000000000000" pitchFamily="2" charset="2"/>
      <a:buChar char="è"/>
      <a:defRPr sz="900" kern="1200">
        <a:solidFill>
          <a:schemeClr val="tx1"/>
        </a:solidFill>
        <a:latin typeface="Times New Roman" pitchFamily="18" charset="0"/>
        <a:ea typeface="宋体" pitchFamily="2" charset="-122"/>
        <a:cs typeface="+mn-cs"/>
      </a:defRPr>
    </a:lvl4pPr>
    <a:lvl5pPr marL="1828800" algn="l" rtl="0" eaLnBrk="0" fontAlgn="base" hangingPunct="0">
      <a:lnSpc>
        <a:spcPct val="120000"/>
      </a:lnSpc>
      <a:spcBef>
        <a:spcPct val="30000"/>
      </a:spcBef>
      <a:spcAft>
        <a:spcPct val="30000"/>
      </a:spcAft>
      <a:defRPr sz="9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09D1237-3780-4B94-8154-747154F9D3D6}" type="slidenum">
              <a:rPr lang="en-US" altLang="zh-CN" smtClean="0"/>
              <a:pPr/>
              <a:t>97</a:t>
            </a:fld>
            <a:endParaRPr lang="en-US" altLang="zh-CN"/>
          </a:p>
        </p:txBody>
      </p:sp>
    </p:spTree>
    <p:extLst>
      <p:ext uri="{BB962C8B-B14F-4D97-AF65-F5344CB8AC3E}">
        <p14:creationId xmlns:p14="http://schemas.microsoft.com/office/powerpoint/2010/main" val="3038620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09D1237-3780-4B94-8154-747154F9D3D6}" type="slidenum">
              <a:rPr lang="en-US" altLang="zh-CN" smtClean="0"/>
              <a:pPr/>
              <a:t>114</a:t>
            </a:fld>
            <a:endParaRPr lang="en-US" altLang="zh-CN"/>
          </a:p>
        </p:txBody>
      </p:sp>
    </p:spTree>
    <p:extLst>
      <p:ext uri="{BB962C8B-B14F-4D97-AF65-F5344CB8AC3E}">
        <p14:creationId xmlns:p14="http://schemas.microsoft.com/office/powerpoint/2010/main" val="41034568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D36ABC3B-31A3-4A1D-B630-AD71A4657E66}"/>
              </a:ext>
            </a:extLst>
          </p:cNvPr>
          <p:cNvSpPr>
            <a:spLocks noChangeArrowheads="1"/>
          </p:cNvSpPr>
          <p:nvPr userDrawn="1"/>
        </p:nvSpPr>
        <p:spPr bwMode="auto">
          <a:xfrm>
            <a:off x="0" y="0"/>
            <a:ext cx="9144000" cy="6858000"/>
          </a:xfrm>
          <a:prstGeom prst="rect">
            <a:avLst/>
          </a:prstGeom>
          <a:solidFill>
            <a:srgbClr val="AFE4FF"/>
          </a:solidFill>
          <a:ln w="9525" algn="ctr">
            <a:solidFill>
              <a:srgbClr val="BDE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4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4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4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20000"/>
              </a:spcBef>
              <a:buClr>
                <a:schemeClr val="accent2"/>
              </a:buClr>
              <a:buSzPct val="70000"/>
              <a:buFont typeface="Wingdings" panose="05000000000000000000" pitchFamily="2" charset="2"/>
              <a:buNone/>
              <a:defRPr/>
            </a:pPr>
            <a:endParaRPr lang="zh-CN" altLang="en-US"/>
          </a:p>
        </p:txBody>
      </p:sp>
      <p:pic>
        <p:nvPicPr>
          <p:cNvPr id="3" name="Picture 10" descr="s-xyfg_zhulou_4">
            <a:extLst>
              <a:ext uri="{FF2B5EF4-FFF2-40B4-BE49-F238E27FC236}">
                <a16:creationId xmlns:a16="http://schemas.microsoft.com/office/drawing/2014/main" id="{19E4208E-292F-499A-AE2C-C76CBDE4A7A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436938"/>
            <a:ext cx="9144000" cy="3421062"/>
          </a:xfrm>
          <a:prstGeom prst="rect">
            <a:avLst/>
          </a:prstGeom>
          <a:solidFill>
            <a:srgbClr val="BDE9FF"/>
          </a:solidFill>
          <a:ln w="9525">
            <a:solidFill>
              <a:srgbClr val="BDE9FF"/>
            </a:solidFill>
            <a:miter lim="800000"/>
            <a:headEnd/>
            <a:tailEnd/>
          </a:ln>
        </p:spPr>
      </p:pic>
    </p:spTree>
    <p:extLst>
      <p:ext uri="{BB962C8B-B14F-4D97-AF65-F5344CB8AC3E}">
        <p14:creationId xmlns:p14="http://schemas.microsoft.com/office/powerpoint/2010/main" val="50510894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5592982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57950" y="222250"/>
            <a:ext cx="1847850" cy="31369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222250"/>
            <a:ext cx="5391150" cy="31369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9005633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71550" y="222250"/>
            <a:ext cx="7086600" cy="685800"/>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1524000"/>
            <a:ext cx="3619500" cy="1835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524000"/>
            <a:ext cx="3619500" cy="1835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6495951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971550" y="222250"/>
            <a:ext cx="7086600" cy="685800"/>
          </a:xfrm>
        </p:spPr>
        <p:txBody>
          <a:bodyPr/>
          <a:lstStyle/>
          <a:p>
            <a:r>
              <a:rPr lang="zh-CN" altLang="en-US"/>
              <a:t>单击此处编辑母版标题样式</a:t>
            </a:r>
          </a:p>
        </p:txBody>
      </p:sp>
      <p:sp>
        <p:nvSpPr>
          <p:cNvPr id="3" name="内容占位符 2"/>
          <p:cNvSpPr>
            <a:spLocks noGrp="1"/>
          </p:cNvSpPr>
          <p:nvPr>
            <p:ph sz="half" idx="1"/>
          </p:nvPr>
        </p:nvSpPr>
        <p:spPr>
          <a:xfrm>
            <a:off x="914400" y="1524000"/>
            <a:ext cx="3619500" cy="1835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86300" y="1524000"/>
            <a:ext cx="3619500" cy="841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86300" y="2517775"/>
            <a:ext cx="3619500" cy="841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7213880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2pPr marL="671513" indent="-285750">
              <a:buFont typeface="Wingdings" pitchFamily="2" charset="2"/>
              <a:buChar char="l"/>
              <a:defRPr/>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08584771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41331515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524000"/>
            <a:ext cx="3619500" cy="1835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524000"/>
            <a:ext cx="3619500" cy="1835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5015134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0716392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77072160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532654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33348071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24964532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A7FBDC1E-0DF3-44CC-8C7A-5D83ECFB409F}"/>
              </a:ext>
            </a:extLst>
          </p:cNvPr>
          <p:cNvSpPr>
            <a:spLocks noChangeArrowheads="1"/>
          </p:cNvSpPr>
          <p:nvPr/>
        </p:nvSpPr>
        <p:spPr bwMode="auto">
          <a:xfrm>
            <a:off x="-7938" y="6480175"/>
            <a:ext cx="9144001" cy="404813"/>
          </a:xfrm>
          <a:prstGeom prst="rect">
            <a:avLst/>
          </a:prstGeom>
          <a:solidFill>
            <a:srgbClr val="A7E2FF">
              <a:alpha val="2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4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4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4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9pPr>
          </a:lstStyle>
          <a:p>
            <a:pPr algn="ctr">
              <a:defRPr/>
            </a:pPr>
            <a:endParaRPr kumimoji="0" lang="zh-CN" altLang="zh-CN" sz="1800" b="0"/>
          </a:p>
        </p:txBody>
      </p:sp>
      <p:sp>
        <p:nvSpPr>
          <p:cNvPr id="1027" name="Rectangle 4">
            <a:extLst>
              <a:ext uri="{FF2B5EF4-FFF2-40B4-BE49-F238E27FC236}">
                <a16:creationId xmlns:a16="http://schemas.microsoft.com/office/drawing/2014/main" id="{1EC2EC18-B6BC-44CE-8A5E-45260C2E9E48}"/>
              </a:ext>
            </a:extLst>
          </p:cNvPr>
          <p:cNvSpPr>
            <a:spLocks noGrp="1" noChangeArrowheads="1"/>
          </p:cNvSpPr>
          <p:nvPr>
            <p:ph type="title"/>
          </p:nvPr>
        </p:nvSpPr>
        <p:spPr bwMode="auto">
          <a:xfrm>
            <a:off x="971550" y="222250"/>
            <a:ext cx="7086600" cy="685800"/>
          </a:xfrm>
          <a:prstGeom prst="rect">
            <a:avLst/>
          </a:prstGeom>
          <a:noFill/>
          <a:ln>
            <a:noFill/>
          </a:ln>
          <a:effectLst>
            <a:outerShdw dist="17961" dir="2700000" algn="ctr" rotWithShape="0">
              <a:srgbClr val="DDDDD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5">
            <a:extLst>
              <a:ext uri="{FF2B5EF4-FFF2-40B4-BE49-F238E27FC236}">
                <a16:creationId xmlns:a16="http://schemas.microsoft.com/office/drawing/2014/main" id="{74A9C702-B146-477D-B369-D3FAFFFECDE5}"/>
              </a:ext>
            </a:extLst>
          </p:cNvPr>
          <p:cNvSpPr>
            <a:spLocks noGrp="1" noChangeArrowheads="1"/>
          </p:cNvSpPr>
          <p:nvPr>
            <p:ph type="body" idx="1"/>
          </p:nvPr>
        </p:nvSpPr>
        <p:spPr bwMode="auto">
          <a:xfrm>
            <a:off x="914400" y="1524000"/>
            <a:ext cx="7391400" cy="183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9" name="Rectangle 7">
            <a:extLst>
              <a:ext uri="{FF2B5EF4-FFF2-40B4-BE49-F238E27FC236}">
                <a16:creationId xmlns:a16="http://schemas.microsoft.com/office/drawing/2014/main" id="{E5F87706-7FB7-4760-841A-E01ABBD5660E}"/>
              </a:ext>
            </a:extLst>
          </p:cNvPr>
          <p:cNvSpPr>
            <a:spLocks noChangeArrowheads="1"/>
          </p:cNvSpPr>
          <p:nvPr/>
        </p:nvSpPr>
        <p:spPr bwMode="auto">
          <a:xfrm>
            <a:off x="3116263" y="6524625"/>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4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4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4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1100">
              <a:solidFill>
                <a:srgbClr val="666699"/>
              </a:solidFill>
              <a:latin typeface="Times New Roman" panose="02020603050405020304" pitchFamily="18" charset="0"/>
              <a:ea typeface="楷体_GB2312" pitchFamily="49" charset="-122"/>
            </a:endParaRPr>
          </a:p>
        </p:txBody>
      </p:sp>
      <p:sp>
        <p:nvSpPr>
          <p:cNvPr id="1030" name="Text Box 10">
            <a:extLst>
              <a:ext uri="{FF2B5EF4-FFF2-40B4-BE49-F238E27FC236}">
                <a16:creationId xmlns:a16="http://schemas.microsoft.com/office/drawing/2014/main" id="{C8A655E9-8B22-426D-81FA-5A3834F9F37F}"/>
              </a:ext>
            </a:extLst>
          </p:cNvPr>
          <p:cNvSpPr txBox="1">
            <a:spLocks noChangeArrowheads="1"/>
          </p:cNvSpPr>
          <p:nvPr userDrawn="1"/>
        </p:nvSpPr>
        <p:spPr bwMode="auto">
          <a:xfrm>
            <a:off x="8640763" y="6092825"/>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30000"/>
              </a:lnSpc>
              <a:spcBef>
                <a:spcPct val="20000"/>
              </a:spcBef>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1pPr>
            <a:lvl2pPr marL="742950" indent="-285750">
              <a:lnSpc>
                <a:spcPct val="130000"/>
              </a:lnSpc>
              <a:spcBef>
                <a:spcPct val="20000"/>
              </a:spcBef>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2pPr>
            <a:lvl3pPr marL="1143000" indent="-228600">
              <a:lnSpc>
                <a:spcPct val="130000"/>
              </a:lnSpc>
              <a:spcBef>
                <a:spcPct val="20000"/>
              </a:spcBef>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3pPr>
            <a:lvl4pPr marL="1600200" indent="-228600">
              <a:lnSpc>
                <a:spcPct val="130000"/>
              </a:lnSpc>
              <a:spcBef>
                <a:spcPct val="20000"/>
              </a:spcBef>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4pPr>
            <a:lvl5pPr marL="2057400" indent="-228600">
              <a:lnSpc>
                <a:spcPct val="130000"/>
              </a:lnSpc>
              <a:spcBef>
                <a:spcPct val="20000"/>
              </a:spcBef>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9pPr>
          </a:lstStyle>
          <a:p>
            <a:pPr>
              <a:lnSpc>
                <a:spcPct val="100000"/>
              </a:lnSpc>
              <a:spcBef>
                <a:spcPct val="50000"/>
              </a:spcBef>
              <a:buClrTx/>
              <a:buSzTx/>
              <a:buFontTx/>
              <a:buNone/>
            </a:pPr>
            <a:fld id="{A5278528-85A3-4D4C-BA16-9A57BAC26C79}" type="slidenum">
              <a:rPr kumimoji="0" lang="en-US" altLang="zh-CN" sz="1400">
                <a:solidFill>
                  <a:srgbClr val="0094DE"/>
                </a:solidFill>
              </a:rPr>
              <a:pPr>
                <a:lnSpc>
                  <a:spcPct val="100000"/>
                </a:lnSpc>
                <a:spcBef>
                  <a:spcPct val="50000"/>
                </a:spcBef>
                <a:buClrTx/>
                <a:buSzTx/>
                <a:buFontTx/>
                <a:buNone/>
              </a:pPr>
              <a:t>‹#›</a:t>
            </a:fld>
            <a:endParaRPr kumimoji="0" lang="en-US" altLang="zh-CN" sz="1400">
              <a:solidFill>
                <a:srgbClr val="0094DE"/>
              </a:solidFill>
            </a:endParaRPr>
          </a:p>
        </p:txBody>
      </p:sp>
      <p:sp>
        <p:nvSpPr>
          <p:cNvPr id="1031" name="Rectangle 11">
            <a:extLst>
              <a:ext uri="{FF2B5EF4-FFF2-40B4-BE49-F238E27FC236}">
                <a16:creationId xmlns:a16="http://schemas.microsoft.com/office/drawing/2014/main" id="{B0188F70-3CAB-434D-A7C1-B74EB0B8BEEF}"/>
              </a:ext>
            </a:extLst>
          </p:cNvPr>
          <p:cNvSpPr>
            <a:spLocks noChangeArrowheads="1"/>
          </p:cNvSpPr>
          <p:nvPr userDrawn="1"/>
        </p:nvSpPr>
        <p:spPr bwMode="auto">
          <a:xfrm>
            <a:off x="250825" y="6464300"/>
            <a:ext cx="4103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4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4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4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600">
                <a:solidFill>
                  <a:srgbClr val="666699"/>
                </a:solidFill>
                <a:latin typeface="Times New Roman" panose="02020603050405020304" pitchFamily="18" charset="0"/>
                <a:ea typeface="楷体_GB2312" pitchFamily="49" charset="-122"/>
              </a:rPr>
              <a:t>计算机与信息学院</a:t>
            </a:r>
          </a:p>
        </p:txBody>
      </p:sp>
      <p:pic>
        <p:nvPicPr>
          <p:cNvPr id="1032" name="图片 7">
            <a:extLst>
              <a:ext uri="{FF2B5EF4-FFF2-40B4-BE49-F238E27FC236}">
                <a16:creationId xmlns:a16="http://schemas.microsoft.com/office/drawing/2014/main" id="{D6CE6E48-EA3B-46D3-9935-F2EDCE8C44C0}"/>
              </a:ext>
            </a:extLst>
          </p:cNvPr>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422275" y="388938"/>
            <a:ext cx="798513"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Lst>
  <p:transition/>
  <p:txStyles>
    <p:title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49"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49"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49"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49" charset="-122"/>
        </a:defRPr>
      </a:lvl9pPr>
    </p:titleStyle>
    <p:body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17"/>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anose="05000000000000000000"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32.wmf"/><Relationship Id="rId1" Type="http://schemas.openxmlformats.org/officeDocument/2006/relationships/slideLayout" Target="../slideLayouts/slideLayout2.xml"/><Relationship Id="rId4" Type="http://schemas.openxmlformats.org/officeDocument/2006/relationships/image" Target="../media/image33.wmf"/></Relationships>
</file>

<file path=ppt/slides/_rels/slide133.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4.wmf"/><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4.wmf"/><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6.wmf"/><Relationship Id="rId1" Type="http://schemas.openxmlformats.org/officeDocument/2006/relationships/slideLayout" Target="../slideLayouts/slideLayout2.xml"/><Relationship Id="rId5" Type="http://schemas.openxmlformats.org/officeDocument/2006/relationships/image" Target="../media/image32.wmf"/><Relationship Id="rId4" Type="http://schemas.openxmlformats.org/officeDocument/2006/relationships/image" Target="../media/image34.wmf"/></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8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a:extLst>
              <a:ext uri="{FF2B5EF4-FFF2-40B4-BE49-F238E27FC236}">
                <a16:creationId xmlns:a16="http://schemas.microsoft.com/office/drawing/2014/main" id="{E8358DD6-7840-4F38-8B9C-A3E83F248E54}"/>
              </a:ext>
            </a:extLst>
          </p:cNvPr>
          <p:cNvSpPr>
            <a:spLocks noChangeArrowheads="1"/>
          </p:cNvSpPr>
          <p:nvPr/>
        </p:nvSpPr>
        <p:spPr bwMode="auto">
          <a:xfrm>
            <a:off x="1042988" y="1125538"/>
            <a:ext cx="7391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a:solidFill>
                  <a:srgbClr val="333399"/>
                </a:solidFill>
                <a:latin typeface="Times New Roman" panose="02020603050405020304" pitchFamily="18" charset="0"/>
                <a:ea typeface="黑体" panose="02010609060101010101" pitchFamily="49" charset="-122"/>
              </a:rPr>
              <a:t>课前思考</a:t>
            </a:r>
            <a:r>
              <a:rPr lang="zh-CN" altLang="en-US"/>
              <a:t> </a:t>
            </a:r>
          </a:p>
        </p:txBody>
      </p:sp>
      <p:pic>
        <p:nvPicPr>
          <p:cNvPr id="17411" name="Picture 5" descr="j0241227[1]">
            <a:extLst>
              <a:ext uri="{FF2B5EF4-FFF2-40B4-BE49-F238E27FC236}">
                <a16:creationId xmlns:a16="http://schemas.microsoft.com/office/drawing/2014/main" id="{07937133-EEC5-4228-98EB-3235445060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125" y="4221163"/>
            <a:ext cx="1944688"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Rectangle 6">
            <a:extLst>
              <a:ext uri="{FF2B5EF4-FFF2-40B4-BE49-F238E27FC236}">
                <a16:creationId xmlns:a16="http://schemas.microsoft.com/office/drawing/2014/main" id="{9A39E830-E015-4BCF-9188-5FA255E7737B}"/>
              </a:ext>
            </a:extLst>
          </p:cNvPr>
          <p:cNvSpPr>
            <a:spLocks noChangeArrowheads="1"/>
          </p:cNvSpPr>
          <p:nvPr/>
        </p:nvSpPr>
        <p:spPr bwMode="auto">
          <a:xfrm>
            <a:off x="1042988" y="2060848"/>
            <a:ext cx="6265316" cy="2735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2400" dirty="0"/>
              <a:t>如何才能做到向高层屏蔽物理通信的细节？</a:t>
            </a:r>
          </a:p>
          <a:p>
            <a:pPr algn="l" eaLnBrk="1" hangingPunct="1">
              <a:lnSpc>
                <a:spcPct val="130000"/>
              </a:lnSpc>
              <a:buFont typeface="Wingdings" panose="05000000000000000000" pitchFamily="2" charset="2"/>
              <a:buNone/>
            </a:pPr>
            <a:endParaRPr lang="en-US" altLang="zh-CN" sz="2400" dirty="0"/>
          </a:p>
          <a:p>
            <a:pPr algn="l" eaLnBrk="1" hangingPunct="1">
              <a:lnSpc>
                <a:spcPct val="130000"/>
              </a:lnSpc>
              <a:buFont typeface="Wingdings" panose="05000000000000000000" pitchFamily="2" charset="2"/>
              <a:buNone/>
            </a:pPr>
            <a:r>
              <a:rPr lang="zh-CN" altLang="en-US" sz="2400" dirty="0"/>
              <a:t>如何发现和纠正传输过程中发生的数据错误？</a:t>
            </a:r>
          </a:p>
          <a:p>
            <a:pPr algn="l" eaLnBrk="1" hangingPunct="1">
              <a:lnSpc>
                <a:spcPct val="130000"/>
              </a:lnSpc>
              <a:buFont typeface="Wingdings" panose="05000000000000000000" pitchFamily="2" charset="2"/>
              <a:buNone/>
            </a:pPr>
            <a:endParaRPr lang="en-US" altLang="zh-CN" sz="2400" dirty="0"/>
          </a:p>
          <a:p>
            <a:pPr algn="l" eaLnBrk="1" hangingPunct="1">
              <a:lnSpc>
                <a:spcPct val="130000"/>
              </a:lnSpc>
              <a:buFont typeface="Wingdings" panose="05000000000000000000" pitchFamily="2" charset="2"/>
              <a:buNone/>
            </a:pPr>
            <a:r>
              <a:rPr lang="zh-CN" altLang="en-US" sz="2400" dirty="0"/>
              <a:t>如何加快或减缓数据传输的速率？</a:t>
            </a:r>
          </a:p>
        </p:txBody>
      </p:sp>
      <p:sp>
        <p:nvSpPr>
          <p:cNvPr id="17413" name="Rectangle 8">
            <a:extLst>
              <a:ext uri="{FF2B5EF4-FFF2-40B4-BE49-F238E27FC236}">
                <a16:creationId xmlns:a16="http://schemas.microsoft.com/office/drawing/2014/main" id="{4C5A618C-AE07-4D48-A118-50A521536187}"/>
              </a:ext>
            </a:extLst>
          </p:cNvPr>
          <p:cNvSpPr>
            <a:spLocks noGrp="1" noChangeArrowheads="1"/>
          </p:cNvSpPr>
          <p:nvPr>
            <p:ph type="title"/>
          </p:nvPr>
        </p:nvSpPr>
        <p:spPr>
          <a:noFill/>
        </p:spPr>
        <p:txBody>
          <a:bodyPr/>
          <a:lstStyle/>
          <a:p>
            <a:pPr eaLnBrk="1" hangingPunct="1"/>
            <a:r>
              <a:rPr lang="zh-CN" altLang="en-US" dirty="0"/>
              <a:t>第四章 数据链路层</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511DAEF-265C-4169-B1E0-2E727CA76365}"/>
              </a:ext>
            </a:extLst>
          </p:cNvPr>
          <p:cNvSpPr>
            <a:spLocks noGrp="1"/>
          </p:cNvSpPr>
          <p:nvPr>
            <p:ph idx="1"/>
          </p:nvPr>
        </p:nvSpPr>
        <p:spPr>
          <a:xfrm>
            <a:off x="1115616" y="1916832"/>
            <a:ext cx="6840760" cy="3428631"/>
          </a:xfrm>
        </p:spPr>
        <p:txBody>
          <a:bodyPr/>
          <a:lstStyle/>
          <a:p>
            <a:r>
              <a:rPr lang="zh-CN" altLang="en-US" sz="2400" dirty="0">
                <a:latin typeface="+mn-ea"/>
              </a:rPr>
              <a:t>将网络层的报文封装成数据帧，并按顺序发送。</a:t>
            </a:r>
            <a:endParaRPr lang="en-US" altLang="zh-CN" sz="2400" dirty="0">
              <a:latin typeface="+mn-ea"/>
            </a:endParaRPr>
          </a:p>
          <a:p>
            <a:pPr lvl="1"/>
            <a:r>
              <a:rPr lang="zh-CN" altLang="en-US" sz="2000" dirty="0">
                <a:latin typeface="+mn-ea"/>
              </a:rPr>
              <a:t>根据协议的不同，一个数据帧可能会有几百到几千字节的长度。</a:t>
            </a:r>
            <a:endParaRPr lang="en-US" altLang="zh-CN" sz="2000" dirty="0">
              <a:latin typeface="+mn-ea"/>
            </a:endParaRPr>
          </a:p>
          <a:p>
            <a:r>
              <a:rPr lang="zh-CN" altLang="en-US" sz="2400" dirty="0"/>
              <a:t>为了保证可靠传输，需要具有以下功能：</a:t>
            </a:r>
            <a:endParaRPr lang="en-US" altLang="zh-CN" sz="2400" dirty="0"/>
          </a:p>
          <a:p>
            <a:pPr lvl="1"/>
            <a:r>
              <a:rPr lang="zh-CN" altLang="en-US" sz="2000" dirty="0"/>
              <a:t>一种合适的帧结构，以便封装上层数据</a:t>
            </a:r>
            <a:endParaRPr lang="en-US" altLang="zh-CN" sz="2000" dirty="0"/>
          </a:p>
          <a:p>
            <a:pPr lvl="1"/>
            <a:r>
              <a:rPr lang="zh-CN" altLang="en-US" sz="2000" dirty="0"/>
              <a:t>一种合适的数据识别机制，确保所有数据得到传输</a:t>
            </a:r>
            <a:endParaRPr lang="en-US" altLang="zh-CN" sz="2000" dirty="0"/>
          </a:p>
          <a:p>
            <a:pPr lvl="1"/>
            <a:r>
              <a:rPr lang="zh-CN" altLang="en-US" sz="2000" dirty="0"/>
              <a:t>一种检错或纠错机制，以发现并解决传输中的错误</a:t>
            </a:r>
            <a:endParaRPr lang="en-US" altLang="zh-CN" sz="2000" dirty="0"/>
          </a:p>
          <a:p>
            <a:pPr lvl="1"/>
            <a:r>
              <a:rPr lang="zh-CN" altLang="en-US" sz="2000" dirty="0"/>
              <a:t>一种合适的流量控制机制，以维持有序通信</a:t>
            </a:r>
          </a:p>
          <a:p>
            <a:pPr lvl="1"/>
            <a:r>
              <a:rPr lang="zh-CN" altLang="en-US" sz="2000" dirty="0"/>
              <a:t>一种获得发送数据权的判断和决策机制</a:t>
            </a:r>
            <a:endParaRPr lang="zh-CN" altLang="en-US" sz="2000" dirty="0">
              <a:latin typeface="+mn-ea"/>
            </a:endParaRPr>
          </a:p>
        </p:txBody>
      </p:sp>
      <p:sp>
        <p:nvSpPr>
          <p:cNvPr id="6" name="文本框 5">
            <a:extLst>
              <a:ext uri="{FF2B5EF4-FFF2-40B4-BE49-F238E27FC236}">
                <a16:creationId xmlns:a16="http://schemas.microsoft.com/office/drawing/2014/main" id="{4EBF092A-FAA8-479D-9C65-11725EBAE563}"/>
              </a:ext>
            </a:extLst>
          </p:cNvPr>
          <p:cNvSpPr txBox="1"/>
          <p:nvPr/>
        </p:nvSpPr>
        <p:spPr>
          <a:xfrm>
            <a:off x="1115616" y="1233099"/>
            <a:ext cx="2088232" cy="461665"/>
          </a:xfrm>
          <a:prstGeom prst="rect">
            <a:avLst/>
          </a:prstGeom>
          <a:noFill/>
        </p:spPr>
        <p:txBody>
          <a:bodyPr wrap="square" rtlCol="0">
            <a:spAutoFit/>
          </a:bodyPr>
          <a:lstStyle/>
          <a:p>
            <a:r>
              <a:rPr lang="zh-CN" altLang="en-US" dirty="0"/>
              <a:t>三、主要功能</a:t>
            </a:r>
          </a:p>
        </p:txBody>
      </p:sp>
    </p:spTree>
    <p:extLst>
      <p:ext uri="{BB962C8B-B14F-4D97-AF65-F5344CB8AC3E}">
        <p14:creationId xmlns:p14="http://schemas.microsoft.com/office/powerpoint/2010/main" val="38254203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3" end="3"/>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174584-B0A9-4F1C-AF9F-F24F928CDD5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E8D04EE-73BC-4F5E-AA3F-383F11D22355}"/>
              </a:ext>
            </a:extLst>
          </p:cNvPr>
          <p:cNvSpPr>
            <a:spLocks noGrp="1"/>
          </p:cNvSpPr>
          <p:nvPr>
            <p:ph idx="1"/>
          </p:nvPr>
        </p:nvSpPr>
        <p:spPr>
          <a:xfrm>
            <a:off x="876300" y="1916832"/>
            <a:ext cx="7391400" cy="4302716"/>
          </a:xfrm>
        </p:spPr>
        <p:txBody>
          <a:bodyPr/>
          <a:lstStyle/>
          <a:p>
            <a:r>
              <a:rPr lang="zh-CN" altLang="en-US" sz="2400" dirty="0">
                <a:latin typeface="+mn-ea"/>
              </a:rPr>
              <a:t>优点</a:t>
            </a:r>
            <a:r>
              <a:rPr lang="en-US" altLang="zh-CN" sz="2400" dirty="0">
                <a:latin typeface="+mn-ea"/>
              </a:rPr>
              <a:t>:</a:t>
            </a:r>
          </a:p>
          <a:p>
            <a:pPr lvl="1"/>
            <a:r>
              <a:rPr lang="zh-CN" altLang="en-US" sz="2000" dirty="0">
                <a:latin typeface="+mn-ea"/>
              </a:rPr>
              <a:t>单个结点活动时，可以连续以信道全部速率传输数据</a:t>
            </a:r>
          </a:p>
          <a:p>
            <a:pPr lvl="1"/>
            <a:r>
              <a:rPr lang="zh-CN" altLang="en-US" sz="2000" dirty="0">
                <a:latin typeface="+mn-ea"/>
              </a:rPr>
              <a:t>高度分散化：只需同步时隙</a:t>
            </a:r>
          </a:p>
          <a:p>
            <a:pPr lvl="1"/>
            <a:r>
              <a:rPr lang="zh-CN" altLang="en-US" sz="2000" dirty="0">
                <a:latin typeface="+mn-ea"/>
              </a:rPr>
              <a:t>简单</a:t>
            </a:r>
          </a:p>
          <a:p>
            <a:r>
              <a:rPr lang="zh-CN" altLang="en-US" sz="2400" dirty="0">
                <a:latin typeface="+mn-ea"/>
              </a:rPr>
              <a:t>缺点</a:t>
            </a:r>
            <a:r>
              <a:rPr lang="en-US" altLang="zh-CN" sz="2400" dirty="0">
                <a:latin typeface="+mn-ea"/>
              </a:rPr>
              <a:t>:</a:t>
            </a:r>
          </a:p>
          <a:p>
            <a:pPr lvl="1"/>
            <a:r>
              <a:rPr lang="zh-CN" altLang="en-US" sz="2000" dirty="0">
                <a:latin typeface="+mn-ea"/>
              </a:rPr>
              <a:t>冲突，浪费时隙</a:t>
            </a:r>
          </a:p>
          <a:p>
            <a:pPr lvl="1"/>
            <a:r>
              <a:rPr lang="zh-CN" altLang="en-US" sz="2000" dirty="0">
                <a:latin typeface="+mn-ea"/>
              </a:rPr>
              <a:t>空闲时隙</a:t>
            </a:r>
          </a:p>
          <a:p>
            <a:pPr lvl="1"/>
            <a:r>
              <a:rPr lang="zh-CN" altLang="en-US" sz="2000" dirty="0">
                <a:latin typeface="+mn-ea"/>
              </a:rPr>
              <a:t>结点也许能以远小于分组传输时间检测到冲突</a:t>
            </a:r>
          </a:p>
          <a:p>
            <a:pPr lvl="1"/>
            <a:r>
              <a:rPr lang="zh-CN" altLang="en-US" sz="2000" dirty="0">
                <a:latin typeface="+mn-ea"/>
              </a:rPr>
              <a:t>时钟同步</a:t>
            </a:r>
            <a:endParaRPr lang="en-US" altLang="zh-CN" sz="2000" dirty="0">
              <a:latin typeface="+mn-ea"/>
            </a:endParaRPr>
          </a:p>
          <a:p>
            <a:r>
              <a:rPr lang="zh-CN" altLang="en-US" sz="2400" dirty="0">
                <a:latin typeface="+mn-ea"/>
              </a:rPr>
              <a:t>信道利用率：时隙</a:t>
            </a:r>
            <a:r>
              <a:rPr lang="en-US" altLang="zh-CN" sz="2400" dirty="0">
                <a:latin typeface="+mn-ea"/>
              </a:rPr>
              <a:t>ALOHA</a:t>
            </a:r>
            <a:r>
              <a:rPr lang="zh-CN" altLang="en-US" sz="2400" dirty="0">
                <a:latin typeface="+mn-ea"/>
              </a:rPr>
              <a:t>的信道利用率的理论值比纯</a:t>
            </a:r>
            <a:r>
              <a:rPr lang="en-US" altLang="zh-CN" sz="2400" dirty="0">
                <a:latin typeface="+mn-ea"/>
              </a:rPr>
              <a:t>ALOHA</a:t>
            </a:r>
            <a:r>
              <a:rPr lang="zh-CN" altLang="en-US" sz="2400" dirty="0">
                <a:latin typeface="+mn-ea"/>
              </a:rPr>
              <a:t>高出一倍有余，约为</a:t>
            </a:r>
            <a:r>
              <a:rPr lang="en-US" altLang="zh-CN" sz="2400" dirty="0">
                <a:latin typeface="+mn-ea"/>
              </a:rPr>
              <a:t>37%</a:t>
            </a:r>
          </a:p>
        </p:txBody>
      </p:sp>
      <p:sp>
        <p:nvSpPr>
          <p:cNvPr id="4" name="文本框 3">
            <a:extLst>
              <a:ext uri="{FF2B5EF4-FFF2-40B4-BE49-F238E27FC236}">
                <a16:creationId xmlns:a16="http://schemas.microsoft.com/office/drawing/2014/main" id="{76631059-2B76-49B7-81CF-31B91229236B}"/>
              </a:ext>
            </a:extLst>
          </p:cNvPr>
          <p:cNvSpPr txBox="1"/>
          <p:nvPr/>
        </p:nvSpPr>
        <p:spPr>
          <a:xfrm>
            <a:off x="755576" y="1296865"/>
            <a:ext cx="4479338" cy="461665"/>
          </a:xfrm>
          <a:prstGeom prst="rect">
            <a:avLst/>
          </a:prstGeom>
          <a:noFill/>
        </p:spPr>
        <p:txBody>
          <a:bodyPr wrap="square">
            <a:spAutoFit/>
          </a:bodyPr>
          <a:lstStyle/>
          <a:p>
            <a:r>
              <a:rPr lang="zh-CN" altLang="en-US" dirty="0"/>
              <a:t>（</a:t>
            </a:r>
            <a:r>
              <a:rPr lang="en-US" altLang="zh-CN" dirty="0"/>
              <a:t>3</a:t>
            </a:r>
            <a:r>
              <a:rPr lang="zh-CN" altLang="en-US" dirty="0"/>
              <a:t>）时隙</a:t>
            </a:r>
            <a:r>
              <a:rPr lang="en-US" altLang="zh-CN" dirty="0"/>
              <a:t>ALOHA</a:t>
            </a:r>
            <a:r>
              <a:rPr lang="zh-CN" altLang="en-US" dirty="0"/>
              <a:t>的优缺点</a:t>
            </a:r>
          </a:p>
        </p:txBody>
      </p:sp>
    </p:spTree>
    <p:extLst>
      <p:ext uri="{BB962C8B-B14F-4D97-AF65-F5344CB8AC3E}">
        <p14:creationId xmlns:p14="http://schemas.microsoft.com/office/powerpoint/2010/main" val="1539319451"/>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E2ACE5-B87E-4E26-868C-D802F3AB26FB}"/>
              </a:ext>
            </a:extLst>
          </p:cNvPr>
          <p:cNvSpPr>
            <a:spLocks noGrp="1"/>
          </p:cNvSpPr>
          <p:nvPr>
            <p:ph type="title"/>
          </p:nvPr>
        </p:nvSpPr>
        <p:spPr/>
        <p:txBody>
          <a:bodyPr/>
          <a:lstStyle/>
          <a:p>
            <a:r>
              <a:rPr lang="zh-CN" altLang="en-US" dirty="0"/>
              <a:t>二、</a:t>
            </a:r>
            <a:r>
              <a:rPr lang="en-US" altLang="zh-CN" dirty="0"/>
              <a:t>CSMA</a:t>
            </a:r>
            <a:endParaRPr lang="zh-CN" altLang="en-US" dirty="0"/>
          </a:p>
        </p:txBody>
      </p:sp>
      <p:sp>
        <p:nvSpPr>
          <p:cNvPr id="3" name="内容占位符 2">
            <a:extLst>
              <a:ext uri="{FF2B5EF4-FFF2-40B4-BE49-F238E27FC236}">
                <a16:creationId xmlns:a16="http://schemas.microsoft.com/office/drawing/2014/main" id="{ACBEFE85-84B4-40D5-842D-7F68249792BF}"/>
              </a:ext>
            </a:extLst>
          </p:cNvPr>
          <p:cNvSpPr>
            <a:spLocks noGrp="1"/>
          </p:cNvSpPr>
          <p:nvPr>
            <p:ph idx="1"/>
          </p:nvPr>
        </p:nvSpPr>
        <p:spPr>
          <a:xfrm>
            <a:off x="1259632" y="2949597"/>
            <a:ext cx="7391400" cy="2012859"/>
          </a:xfrm>
        </p:spPr>
        <p:txBody>
          <a:bodyPr/>
          <a:lstStyle/>
          <a:p>
            <a:r>
              <a:rPr lang="en-US" altLang="zh-CN" sz="2400" b="0" dirty="0">
                <a:latin typeface="+mn-ea"/>
              </a:rPr>
              <a:t>CSMA</a:t>
            </a:r>
            <a:r>
              <a:rPr lang="zh-CN" altLang="en-US" sz="2400" b="0" dirty="0">
                <a:latin typeface="+mn-ea"/>
              </a:rPr>
              <a:t>认为：</a:t>
            </a:r>
            <a:r>
              <a:rPr lang="en-US" altLang="zh-CN" sz="2400" b="0" dirty="0">
                <a:latin typeface="+mn-ea"/>
              </a:rPr>
              <a:t>ALOHA</a:t>
            </a:r>
            <a:r>
              <a:rPr lang="zh-CN" altLang="en-US" sz="2400" b="0" dirty="0">
                <a:latin typeface="+mn-ea"/>
              </a:rPr>
              <a:t>的信道利用率低主要在于发送前没有查看信道是否被占用。</a:t>
            </a:r>
            <a:endParaRPr lang="en-US" altLang="zh-CN" sz="2400" b="0" dirty="0">
              <a:latin typeface="+mn-ea"/>
            </a:endParaRPr>
          </a:p>
          <a:p>
            <a:r>
              <a:rPr lang="en-US" altLang="zh-CN" sz="2400" b="0" dirty="0">
                <a:latin typeface="+mn-ea"/>
              </a:rPr>
              <a:t>CSMA</a:t>
            </a:r>
            <a:r>
              <a:rPr lang="zh-CN" altLang="en-US" sz="2400" b="0" dirty="0">
                <a:latin typeface="+mn-ea"/>
              </a:rPr>
              <a:t>提出了“载波侦听”的基本思想：发送数据前先检测信道。信道空闲，立即发送数据；若信道忙，则等待并继续检测信道。</a:t>
            </a:r>
          </a:p>
        </p:txBody>
      </p:sp>
      <p:sp>
        <p:nvSpPr>
          <p:cNvPr id="5" name="文本框 4">
            <a:extLst>
              <a:ext uri="{FF2B5EF4-FFF2-40B4-BE49-F238E27FC236}">
                <a16:creationId xmlns:a16="http://schemas.microsoft.com/office/drawing/2014/main" id="{2182FC3A-6FF1-44AE-80F8-471BC8B5AD16}"/>
              </a:ext>
            </a:extLst>
          </p:cNvPr>
          <p:cNvSpPr txBox="1"/>
          <p:nvPr/>
        </p:nvSpPr>
        <p:spPr>
          <a:xfrm>
            <a:off x="1259632" y="1268760"/>
            <a:ext cx="7391400" cy="830997"/>
          </a:xfrm>
          <a:prstGeom prst="rect">
            <a:avLst/>
          </a:prstGeom>
          <a:noFill/>
        </p:spPr>
        <p:txBody>
          <a:bodyPr wrap="square">
            <a:spAutoFit/>
          </a:bodyPr>
          <a:lstStyle/>
          <a:p>
            <a:r>
              <a:rPr lang="zh-CN" altLang="en-US" dirty="0"/>
              <a:t>无论是纯</a:t>
            </a:r>
            <a:r>
              <a:rPr lang="en-US" altLang="zh-CN" dirty="0"/>
              <a:t>ALOHA</a:t>
            </a:r>
            <a:r>
              <a:rPr lang="zh-CN" altLang="en-US" dirty="0"/>
              <a:t>还是时隙</a:t>
            </a:r>
            <a:r>
              <a:rPr lang="en-US" altLang="zh-CN" dirty="0"/>
              <a:t>ALOHA</a:t>
            </a:r>
            <a:r>
              <a:rPr lang="zh-CN" altLang="en-US" dirty="0"/>
              <a:t>，在广播信道中都存在严重的碰撞现象，造成信道利用率极低。</a:t>
            </a:r>
          </a:p>
        </p:txBody>
      </p:sp>
      <p:sp>
        <p:nvSpPr>
          <p:cNvPr id="7" name="文本框 6">
            <a:extLst>
              <a:ext uri="{FF2B5EF4-FFF2-40B4-BE49-F238E27FC236}">
                <a16:creationId xmlns:a16="http://schemas.microsoft.com/office/drawing/2014/main" id="{E8E30C8A-57B5-45CB-A3AF-CAA4944770C7}"/>
              </a:ext>
            </a:extLst>
          </p:cNvPr>
          <p:cNvSpPr txBox="1"/>
          <p:nvPr/>
        </p:nvSpPr>
        <p:spPr>
          <a:xfrm>
            <a:off x="1259632" y="2279684"/>
            <a:ext cx="7391400" cy="461665"/>
          </a:xfrm>
          <a:prstGeom prst="rect">
            <a:avLst/>
          </a:prstGeom>
          <a:noFill/>
        </p:spPr>
        <p:txBody>
          <a:bodyPr wrap="square">
            <a:spAutoFit/>
          </a:bodyPr>
          <a:lstStyle/>
          <a:p>
            <a:r>
              <a:rPr lang="en-US" altLang="zh-CN" dirty="0"/>
              <a:t>CSMA</a:t>
            </a:r>
            <a:r>
              <a:rPr lang="zh-CN" altLang="en-US" dirty="0"/>
              <a:t>就是针对</a:t>
            </a:r>
            <a:r>
              <a:rPr lang="en-US" altLang="zh-CN" dirty="0"/>
              <a:t>ALOHA</a:t>
            </a:r>
            <a:r>
              <a:rPr lang="zh-CN" altLang="en-US" dirty="0"/>
              <a:t>的弱点提出的一种改进机制。</a:t>
            </a:r>
          </a:p>
        </p:txBody>
      </p:sp>
    </p:spTree>
    <p:extLst>
      <p:ext uri="{BB962C8B-B14F-4D97-AF65-F5344CB8AC3E}">
        <p14:creationId xmlns:p14="http://schemas.microsoft.com/office/powerpoint/2010/main" val="3142522516"/>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4D2386F-704E-400E-9F91-E83099DC3D86}"/>
              </a:ext>
            </a:extLst>
          </p:cNvPr>
          <p:cNvSpPr txBox="1"/>
          <p:nvPr/>
        </p:nvSpPr>
        <p:spPr>
          <a:xfrm>
            <a:off x="970294" y="1037592"/>
            <a:ext cx="7391400" cy="461665"/>
          </a:xfrm>
          <a:prstGeom prst="rect">
            <a:avLst/>
          </a:prstGeom>
          <a:noFill/>
        </p:spPr>
        <p:txBody>
          <a:bodyPr wrap="square">
            <a:spAutoFit/>
          </a:bodyPr>
          <a:lstStyle/>
          <a:p>
            <a:r>
              <a:rPr lang="zh-CN" altLang="en-US" dirty="0"/>
              <a:t>根据检测到信道忙后所采取的策略，</a:t>
            </a:r>
            <a:r>
              <a:rPr lang="en-US" altLang="zh-CN" dirty="0"/>
              <a:t>CSMA</a:t>
            </a:r>
            <a:r>
              <a:rPr lang="zh-CN" altLang="en-US" dirty="0"/>
              <a:t>被分为：</a:t>
            </a:r>
          </a:p>
        </p:txBody>
      </p:sp>
      <p:graphicFrame>
        <p:nvGraphicFramePr>
          <p:cNvPr id="9" name="表格 9">
            <a:extLst>
              <a:ext uri="{FF2B5EF4-FFF2-40B4-BE49-F238E27FC236}">
                <a16:creationId xmlns:a16="http://schemas.microsoft.com/office/drawing/2014/main" id="{1BFC7E00-E66D-4499-BF63-2E97DE3CD1C1}"/>
              </a:ext>
            </a:extLst>
          </p:cNvPr>
          <p:cNvGraphicFramePr>
            <a:graphicFrameLocks noGrp="1"/>
          </p:cNvGraphicFramePr>
          <p:nvPr>
            <p:extLst>
              <p:ext uri="{D42A27DB-BD31-4B8C-83A1-F6EECF244321}">
                <p14:modId xmlns:p14="http://schemas.microsoft.com/office/powerpoint/2010/main" val="472701369"/>
              </p:ext>
            </p:extLst>
          </p:nvPr>
        </p:nvGraphicFramePr>
        <p:xfrm>
          <a:off x="35496" y="1700808"/>
          <a:ext cx="9108504" cy="2950056"/>
        </p:xfrm>
        <a:graphic>
          <a:graphicData uri="http://schemas.openxmlformats.org/drawingml/2006/table">
            <a:tbl>
              <a:tblPr firstRow="1" bandRow="1">
                <a:tableStyleId>{5C22544A-7EE6-4342-B048-85BDC9FD1C3A}</a:tableStyleId>
              </a:tblPr>
              <a:tblGrid>
                <a:gridCol w="3562844">
                  <a:extLst>
                    <a:ext uri="{9D8B030D-6E8A-4147-A177-3AD203B41FA5}">
                      <a16:colId xmlns:a16="http://schemas.microsoft.com/office/drawing/2014/main" val="3587963329"/>
                    </a:ext>
                  </a:extLst>
                </a:gridCol>
                <a:gridCol w="2814299">
                  <a:extLst>
                    <a:ext uri="{9D8B030D-6E8A-4147-A177-3AD203B41FA5}">
                      <a16:colId xmlns:a16="http://schemas.microsoft.com/office/drawing/2014/main" val="3246065969"/>
                    </a:ext>
                  </a:extLst>
                </a:gridCol>
                <a:gridCol w="2731361">
                  <a:extLst>
                    <a:ext uri="{9D8B030D-6E8A-4147-A177-3AD203B41FA5}">
                      <a16:colId xmlns:a16="http://schemas.microsoft.com/office/drawing/2014/main" val="1033163304"/>
                    </a:ext>
                  </a:extLst>
                </a:gridCol>
              </a:tblGrid>
              <a:tr h="504056">
                <a:tc>
                  <a:txBody>
                    <a:bodyPr/>
                    <a:lstStyle/>
                    <a:p>
                      <a:pPr algn="ctr"/>
                      <a:r>
                        <a:rPr lang="zh-CN" altLang="en-US" sz="2400" dirty="0"/>
                        <a:t>类型</a:t>
                      </a:r>
                    </a:p>
                  </a:txBody>
                  <a:tcPr/>
                </a:tc>
                <a:tc>
                  <a:txBody>
                    <a:bodyPr/>
                    <a:lstStyle/>
                    <a:p>
                      <a:pPr algn="ctr"/>
                      <a:r>
                        <a:rPr lang="zh-CN" altLang="en-US" sz="2400" dirty="0"/>
                        <a:t>信道空闲</a:t>
                      </a:r>
                    </a:p>
                  </a:txBody>
                  <a:tcPr/>
                </a:tc>
                <a:tc>
                  <a:txBody>
                    <a:bodyPr/>
                    <a:lstStyle/>
                    <a:p>
                      <a:pPr algn="ctr"/>
                      <a:r>
                        <a:rPr lang="zh-CN" altLang="en-US" sz="2400" dirty="0"/>
                        <a:t>信道忙</a:t>
                      </a:r>
                    </a:p>
                  </a:txBody>
                  <a:tcPr/>
                </a:tc>
                <a:extLst>
                  <a:ext uri="{0D108BD9-81ED-4DB2-BD59-A6C34878D82A}">
                    <a16:rowId xmlns:a16="http://schemas.microsoft.com/office/drawing/2014/main" val="2013347745"/>
                  </a:ext>
                </a:extLst>
              </a:tr>
              <a:tr h="388587">
                <a:tc>
                  <a:txBody>
                    <a:bodyPr/>
                    <a:lstStyle/>
                    <a:p>
                      <a:r>
                        <a:rPr lang="en-US" altLang="zh-CN" sz="2000" dirty="0">
                          <a:latin typeface="+mj-lt"/>
                        </a:rPr>
                        <a:t>1-Persistent CSMA</a:t>
                      </a:r>
                      <a:r>
                        <a:rPr lang="zh-CN" altLang="en-US" sz="2000" dirty="0">
                          <a:latin typeface="+mj-lt"/>
                        </a:rPr>
                        <a:t>（</a:t>
                      </a:r>
                      <a:r>
                        <a:rPr lang="en-US" altLang="zh-CN" sz="2000" dirty="0">
                          <a:latin typeface="+mj-lt"/>
                        </a:rPr>
                        <a:t>1-</a:t>
                      </a:r>
                      <a:r>
                        <a:rPr lang="zh-CN" altLang="en-US" sz="2000" dirty="0">
                          <a:latin typeface="+mj-lt"/>
                        </a:rPr>
                        <a:t>坚持</a:t>
                      </a:r>
                      <a:r>
                        <a:rPr lang="en-US" altLang="zh-CN" sz="2000" dirty="0">
                          <a:latin typeface="+mj-lt"/>
                        </a:rPr>
                        <a:t>CSMA</a:t>
                      </a:r>
                      <a:r>
                        <a:rPr lang="zh-CN" altLang="en-US" sz="2000" dirty="0">
                          <a:latin typeface="+mj-lt"/>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latin typeface="+mj-lt"/>
                        </a:rPr>
                        <a:t>立即发送数据</a:t>
                      </a:r>
                    </a:p>
                    <a:p>
                      <a:endParaRPr lang="zh-CN" altLang="en-US" sz="2000"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latin typeface="+mj-lt"/>
                        </a:rPr>
                        <a:t>持续检测，发现空闲立即发送</a:t>
                      </a:r>
                    </a:p>
                  </a:txBody>
                  <a:tcPr/>
                </a:tc>
                <a:extLst>
                  <a:ext uri="{0D108BD9-81ED-4DB2-BD59-A6C34878D82A}">
                    <a16:rowId xmlns:a16="http://schemas.microsoft.com/office/drawing/2014/main" val="2912727633"/>
                  </a:ext>
                </a:extLst>
              </a:tr>
              <a:tr h="739120">
                <a:tc>
                  <a:txBody>
                    <a:bodyPr/>
                    <a:lstStyle/>
                    <a:p>
                      <a:r>
                        <a:rPr lang="en-US" altLang="zh-CN" sz="2000" dirty="0">
                          <a:latin typeface="+mj-lt"/>
                        </a:rPr>
                        <a:t>Non-persistent CSMA</a:t>
                      </a:r>
                      <a:r>
                        <a:rPr lang="zh-CN" altLang="en-US" sz="2000" dirty="0">
                          <a:latin typeface="+mj-lt"/>
                        </a:rPr>
                        <a:t>（非坚持</a:t>
                      </a:r>
                      <a:r>
                        <a:rPr lang="en-US" altLang="zh-CN" sz="2000" dirty="0">
                          <a:latin typeface="+mj-lt"/>
                        </a:rPr>
                        <a:t>CSMA</a:t>
                      </a:r>
                      <a:r>
                        <a:rPr lang="zh-CN" altLang="en-US" sz="2000" dirty="0">
                          <a:latin typeface="+mj-lt"/>
                        </a:rPr>
                        <a:t>）	</a:t>
                      </a:r>
                    </a:p>
                  </a:txBody>
                  <a:tcPr/>
                </a:tc>
                <a:tc>
                  <a:txBody>
                    <a:bodyPr/>
                    <a:lstStyle/>
                    <a:p>
                      <a:r>
                        <a:rPr lang="zh-CN" altLang="en-US" sz="2000" dirty="0">
                          <a:latin typeface="+mj-lt"/>
                        </a:rPr>
                        <a:t>立即发送数据	</a:t>
                      </a:r>
                    </a:p>
                  </a:txBody>
                  <a:tcPr/>
                </a:tc>
                <a:tc>
                  <a:txBody>
                    <a:bodyPr/>
                    <a:lstStyle/>
                    <a:p>
                      <a:r>
                        <a:rPr lang="zh-CN" altLang="en-US" sz="2000" dirty="0">
                          <a:latin typeface="+mj-lt"/>
                        </a:rPr>
                        <a:t>等待随机时间后再检测</a:t>
                      </a:r>
                    </a:p>
                  </a:txBody>
                  <a:tcPr/>
                </a:tc>
                <a:extLst>
                  <a:ext uri="{0D108BD9-81ED-4DB2-BD59-A6C34878D82A}">
                    <a16:rowId xmlns:a16="http://schemas.microsoft.com/office/drawing/2014/main" val="3958308153"/>
                  </a:ext>
                </a:extLst>
              </a:tr>
              <a:tr h="888099">
                <a:tc>
                  <a:txBody>
                    <a:bodyPr/>
                    <a:lstStyle/>
                    <a:p>
                      <a:r>
                        <a:rPr lang="en-US" altLang="zh-CN" sz="2000" dirty="0">
                          <a:latin typeface="+mj-lt"/>
                        </a:rPr>
                        <a:t>p-persistent CSMA</a:t>
                      </a:r>
                      <a:r>
                        <a:rPr lang="zh-CN" altLang="en-US" sz="2000" dirty="0">
                          <a:latin typeface="+mj-lt"/>
                        </a:rPr>
                        <a:t>（</a:t>
                      </a:r>
                      <a:r>
                        <a:rPr lang="en-US" altLang="zh-CN" sz="2000" dirty="0">
                          <a:latin typeface="+mj-lt"/>
                        </a:rPr>
                        <a:t>p-</a:t>
                      </a:r>
                      <a:r>
                        <a:rPr lang="zh-CN" altLang="en-US" sz="2000" dirty="0">
                          <a:latin typeface="+mj-lt"/>
                        </a:rPr>
                        <a:t>坚持</a:t>
                      </a:r>
                      <a:r>
                        <a:rPr lang="en-US" altLang="zh-CN" sz="2000" dirty="0">
                          <a:latin typeface="+mj-lt"/>
                        </a:rPr>
                        <a:t>CSMA</a:t>
                      </a:r>
                      <a:r>
                        <a:rPr lang="zh-CN" altLang="en-US" sz="2000" dirty="0">
                          <a:latin typeface="+mj-lt"/>
                        </a:rPr>
                        <a:t>）（适用于分槽的信道）	</a:t>
                      </a:r>
                    </a:p>
                  </a:txBody>
                  <a:tcPr/>
                </a:tc>
                <a:tc>
                  <a:txBody>
                    <a:bodyPr/>
                    <a:lstStyle/>
                    <a:p>
                      <a:r>
                        <a:rPr lang="zh-CN" altLang="en-US" sz="2000" dirty="0">
                          <a:latin typeface="+mj-lt"/>
                        </a:rPr>
                        <a:t>按</a:t>
                      </a:r>
                      <a:r>
                        <a:rPr lang="en-US" altLang="zh-CN" sz="2000" dirty="0">
                          <a:latin typeface="+mj-lt"/>
                        </a:rPr>
                        <a:t>p</a:t>
                      </a:r>
                      <a:r>
                        <a:rPr lang="zh-CN" altLang="en-US" sz="2000" dirty="0">
                          <a:latin typeface="+mj-lt"/>
                        </a:rPr>
                        <a:t>概率发送数据，或按（</a:t>
                      </a:r>
                      <a:r>
                        <a:rPr lang="en-US" altLang="zh-CN" sz="2000" dirty="0">
                          <a:latin typeface="+mj-lt"/>
                        </a:rPr>
                        <a:t>1-p</a:t>
                      </a:r>
                      <a:r>
                        <a:rPr lang="zh-CN" altLang="en-US" sz="2000" dirty="0">
                          <a:latin typeface="+mj-lt"/>
                        </a:rPr>
                        <a:t>）概率等到下个时间槽再试</a:t>
                      </a:r>
                    </a:p>
                  </a:txBody>
                  <a:tcPr/>
                </a:tc>
                <a:tc>
                  <a:txBody>
                    <a:bodyPr/>
                    <a:lstStyle/>
                    <a:p>
                      <a:r>
                        <a:rPr lang="zh-CN" altLang="en-US" sz="2000" dirty="0">
                          <a:latin typeface="+mj-lt"/>
                        </a:rPr>
                        <a:t>等待下一个时间槽再试</a:t>
                      </a:r>
                    </a:p>
                  </a:txBody>
                  <a:tcPr/>
                </a:tc>
                <a:extLst>
                  <a:ext uri="{0D108BD9-81ED-4DB2-BD59-A6C34878D82A}">
                    <a16:rowId xmlns:a16="http://schemas.microsoft.com/office/drawing/2014/main" val="2793765307"/>
                  </a:ext>
                </a:extLst>
              </a:tr>
            </a:tbl>
          </a:graphicData>
        </a:graphic>
      </p:graphicFrame>
      <p:sp>
        <p:nvSpPr>
          <p:cNvPr id="11" name="文本框 10">
            <a:extLst>
              <a:ext uri="{FF2B5EF4-FFF2-40B4-BE49-F238E27FC236}">
                <a16:creationId xmlns:a16="http://schemas.microsoft.com/office/drawing/2014/main" id="{284CAEEF-A66F-4F13-B1CF-9D00ACC03955}"/>
              </a:ext>
            </a:extLst>
          </p:cNvPr>
          <p:cNvSpPr txBox="1"/>
          <p:nvPr/>
        </p:nvSpPr>
        <p:spPr>
          <a:xfrm>
            <a:off x="287524" y="4850912"/>
            <a:ext cx="8568952" cy="1200329"/>
          </a:xfrm>
          <a:prstGeom prst="rect">
            <a:avLst/>
          </a:prstGeom>
          <a:noFill/>
        </p:spPr>
        <p:txBody>
          <a:bodyPr wrap="square">
            <a:spAutoFit/>
          </a:bodyPr>
          <a:lstStyle/>
          <a:p>
            <a:r>
              <a:rPr lang="zh-CN" altLang="en-US" dirty="0"/>
              <a:t>由于只是在发送前检测信道是否被占用，当有两个或两个以上结点同时发送数据时，发送方只有在数据发送完成后才会获悉发生碰撞，数据无法使用，必须重发，从而浪费信道资源。</a:t>
            </a:r>
          </a:p>
        </p:txBody>
      </p:sp>
    </p:spTree>
    <p:extLst>
      <p:ext uri="{BB962C8B-B14F-4D97-AF65-F5344CB8AC3E}">
        <p14:creationId xmlns:p14="http://schemas.microsoft.com/office/powerpoint/2010/main" val="547416243"/>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5EEEA7-F27F-48E6-B586-D77BE7DDD165}"/>
              </a:ext>
            </a:extLst>
          </p:cNvPr>
          <p:cNvSpPr>
            <a:spLocks noGrp="1"/>
          </p:cNvSpPr>
          <p:nvPr>
            <p:ph type="title"/>
          </p:nvPr>
        </p:nvSpPr>
        <p:spPr/>
        <p:txBody>
          <a:bodyPr/>
          <a:lstStyle/>
          <a:p>
            <a:endParaRPr lang="zh-CN" altLang="en-US"/>
          </a:p>
        </p:txBody>
      </p:sp>
      <p:pic>
        <p:nvPicPr>
          <p:cNvPr id="5" name="图片 4">
            <a:extLst>
              <a:ext uri="{FF2B5EF4-FFF2-40B4-BE49-F238E27FC236}">
                <a16:creationId xmlns:a16="http://schemas.microsoft.com/office/drawing/2014/main" id="{A490451B-EAE9-44EA-AD98-F29D7E30423B}"/>
              </a:ext>
            </a:extLst>
          </p:cNvPr>
          <p:cNvPicPr>
            <a:picLocks noChangeAspect="1"/>
          </p:cNvPicPr>
          <p:nvPr/>
        </p:nvPicPr>
        <p:blipFill>
          <a:blip r:embed="rId2"/>
          <a:stretch>
            <a:fillRect/>
          </a:stretch>
        </p:blipFill>
        <p:spPr>
          <a:xfrm>
            <a:off x="0" y="1241496"/>
            <a:ext cx="9144000" cy="4375007"/>
          </a:xfrm>
          <a:prstGeom prst="rect">
            <a:avLst/>
          </a:prstGeom>
        </p:spPr>
      </p:pic>
    </p:spTree>
    <p:extLst>
      <p:ext uri="{BB962C8B-B14F-4D97-AF65-F5344CB8AC3E}">
        <p14:creationId xmlns:p14="http://schemas.microsoft.com/office/powerpoint/2010/main" val="5184809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07B718-22A1-4475-92EF-C62ED934B4B6}"/>
              </a:ext>
            </a:extLst>
          </p:cNvPr>
          <p:cNvSpPr>
            <a:spLocks noGrp="1"/>
          </p:cNvSpPr>
          <p:nvPr>
            <p:ph type="title"/>
          </p:nvPr>
        </p:nvSpPr>
        <p:spPr/>
        <p:txBody>
          <a:bodyPr/>
          <a:lstStyle/>
          <a:p>
            <a:r>
              <a:rPr lang="en-US" altLang="zh-CN" dirty="0"/>
              <a:t>1</a:t>
            </a:r>
            <a:r>
              <a:rPr lang="zh-CN" altLang="en-US" dirty="0"/>
              <a:t>、</a:t>
            </a:r>
            <a:r>
              <a:rPr lang="en-US" altLang="zh-CN" dirty="0"/>
              <a:t> CSMA/CD</a:t>
            </a:r>
            <a:endParaRPr lang="zh-CN" altLang="en-US" dirty="0"/>
          </a:p>
        </p:txBody>
      </p:sp>
      <p:sp>
        <p:nvSpPr>
          <p:cNvPr id="6" name="文本框 5">
            <a:extLst>
              <a:ext uri="{FF2B5EF4-FFF2-40B4-BE49-F238E27FC236}">
                <a16:creationId xmlns:a16="http://schemas.microsoft.com/office/drawing/2014/main" id="{D5DB398C-B3F8-4128-93F9-FF50FC6A6F87}"/>
              </a:ext>
            </a:extLst>
          </p:cNvPr>
          <p:cNvSpPr txBox="1"/>
          <p:nvPr/>
        </p:nvSpPr>
        <p:spPr>
          <a:xfrm>
            <a:off x="1259632" y="1196752"/>
            <a:ext cx="7339295" cy="1569660"/>
          </a:xfrm>
          <a:prstGeom prst="rect">
            <a:avLst/>
          </a:prstGeom>
          <a:noFill/>
        </p:spPr>
        <p:txBody>
          <a:bodyPr wrap="square">
            <a:spAutoFit/>
          </a:bodyPr>
          <a:lstStyle/>
          <a:p>
            <a:r>
              <a:rPr lang="en-US" altLang="zh-CN" b="0" dirty="0">
                <a:latin typeface="+mn-ea"/>
                <a:ea typeface="+mn-ea"/>
              </a:rPr>
              <a:t>CSMA/CD </a:t>
            </a:r>
            <a:r>
              <a:rPr lang="zh-CN" altLang="en-US" b="0" dirty="0">
                <a:latin typeface="+mn-ea"/>
                <a:ea typeface="+mn-ea"/>
              </a:rPr>
              <a:t>（</a:t>
            </a:r>
            <a:r>
              <a:rPr lang="en-US" altLang="zh-CN" b="0" dirty="0">
                <a:latin typeface="+mn-ea"/>
                <a:ea typeface="+mn-ea"/>
              </a:rPr>
              <a:t>Carrier Sense Multiple Access with Collision Detection</a:t>
            </a:r>
            <a:r>
              <a:rPr lang="zh-CN" altLang="en-US" b="0" dirty="0">
                <a:latin typeface="+mn-ea"/>
                <a:ea typeface="+mn-ea"/>
              </a:rPr>
              <a:t>）是一种具有碰撞检测能力的广播信道多点接入技术，称为“载波侦听多址接入</a:t>
            </a:r>
            <a:r>
              <a:rPr lang="en-US" altLang="zh-CN" b="0" dirty="0">
                <a:latin typeface="+mn-ea"/>
                <a:ea typeface="+mn-ea"/>
              </a:rPr>
              <a:t>/</a:t>
            </a:r>
            <a:r>
              <a:rPr lang="zh-CN" altLang="en-US" b="0" dirty="0">
                <a:latin typeface="+mn-ea"/>
                <a:ea typeface="+mn-ea"/>
              </a:rPr>
              <a:t>碰撞检测”。</a:t>
            </a:r>
          </a:p>
        </p:txBody>
      </p:sp>
      <p:sp>
        <p:nvSpPr>
          <p:cNvPr id="10" name="文本框 9">
            <a:extLst>
              <a:ext uri="{FF2B5EF4-FFF2-40B4-BE49-F238E27FC236}">
                <a16:creationId xmlns:a16="http://schemas.microsoft.com/office/drawing/2014/main" id="{E7D2E790-78D0-4F1F-9BCB-1EB437F6A587}"/>
              </a:ext>
            </a:extLst>
          </p:cNvPr>
          <p:cNvSpPr txBox="1"/>
          <p:nvPr/>
        </p:nvSpPr>
        <p:spPr>
          <a:xfrm>
            <a:off x="1259632" y="2967335"/>
            <a:ext cx="7339294" cy="830997"/>
          </a:xfrm>
          <a:prstGeom prst="rect">
            <a:avLst/>
          </a:prstGeom>
          <a:noFill/>
        </p:spPr>
        <p:txBody>
          <a:bodyPr wrap="square">
            <a:spAutoFit/>
          </a:bodyPr>
          <a:lstStyle/>
          <a:p>
            <a:r>
              <a:rPr lang="en-US" altLang="zh-CN" b="0" dirty="0">
                <a:latin typeface="+mn-ea"/>
                <a:ea typeface="+mn-ea"/>
              </a:rPr>
              <a:t>CSMA/CD</a:t>
            </a:r>
            <a:r>
              <a:rPr lang="zh-CN" altLang="en-US" b="0" dirty="0">
                <a:latin typeface="+mn-ea"/>
                <a:ea typeface="+mn-ea"/>
              </a:rPr>
              <a:t>是针对纯</a:t>
            </a:r>
            <a:r>
              <a:rPr lang="en-US" altLang="zh-CN" b="0" dirty="0">
                <a:latin typeface="+mn-ea"/>
                <a:ea typeface="+mn-ea"/>
              </a:rPr>
              <a:t>CSMA</a:t>
            </a:r>
            <a:r>
              <a:rPr lang="zh-CN" altLang="en-US" b="0" dirty="0">
                <a:latin typeface="+mn-ea"/>
                <a:ea typeface="+mn-ea"/>
              </a:rPr>
              <a:t>在发送数据时无法检测到是否与其他结点发生碰撞问题而提出的一种改进协议。</a:t>
            </a:r>
            <a:r>
              <a:rPr lang="en-US" altLang="zh-CN" b="0" dirty="0">
                <a:latin typeface="+mn-ea"/>
                <a:ea typeface="+mn-ea"/>
              </a:rPr>
              <a:t> </a:t>
            </a:r>
            <a:endParaRPr lang="zh-CN" altLang="en-US" b="0" dirty="0">
              <a:latin typeface="+mn-ea"/>
              <a:ea typeface="+mn-ea"/>
            </a:endParaRPr>
          </a:p>
        </p:txBody>
      </p:sp>
    </p:spTree>
    <p:extLst>
      <p:ext uri="{BB962C8B-B14F-4D97-AF65-F5344CB8AC3E}">
        <p14:creationId xmlns:p14="http://schemas.microsoft.com/office/powerpoint/2010/main" val="472103049"/>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24DFCF-6D48-4964-A145-AA8075F7799C}"/>
              </a:ext>
            </a:extLst>
          </p:cNvPr>
          <p:cNvSpPr>
            <a:spLocks noGrp="1"/>
          </p:cNvSpPr>
          <p:nvPr>
            <p:ph type="title"/>
          </p:nvPr>
        </p:nvSpPr>
        <p:spPr/>
        <p:txBody>
          <a:bodyPr/>
          <a:lstStyle/>
          <a:p>
            <a:endParaRPr lang="zh-CN" altLang="en-US"/>
          </a:p>
        </p:txBody>
      </p:sp>
      <p:sp>
        <p:nvSpPr>
          <p:cNvPr id="6" name="内容占位符 5">
            <a:extLst>
              <a:ext uri="{FF2B5EF4-FFF2-40B4-BE49-F238E27FC236}">
                <a16:creationId xmlns:a16="http://schemas.microsoft.com/office/drawing/2014/main" id="{8C5D465F-569E-44ED-B890-9199222870DB}"/>
              </a:ext>
            </a:extLst>
          </p:cNvPr>
          <p:cNvSpPr>
            <a:spLocks noGrp="1"/>
          </p:cNvSpPr>
          <p:nvPr>
            <p:ph idx="1"/>
          </p:nvPr>
        </p:nvSpPr>
        <p:spPr>
          <a:xfrm>
            <a:off x="971550" y="1268760"/>
            <a:ext cx="7391400" cy="4081117"/>
          </a:xfrm>
        </p:spPr>
        <p:txBody>
          <a:bodyPr/>
          <a:lstStyle/>
          <a:p>
            <a:r>
              <a:rPr lang="zh-CN" altLang="en-US" sz="2400" b="0" dirty="0"/>
              <a:t>“碰撞检测”：结点边发送数据边检测信道上的信号电压大小。</a:t>
            </a:r>
          </a:p>
          <a:p>
            <a:r>
              <a:rPr lang="zh-CN" altLang="en-US" sz="2400" b="0" dirty="0"/>
              <a:t>若多个结点同时发送数据，由于各结点信号电压的叠加，信道上的信号电压会发生较大变化。</a:t>
            </a:r>
          </a:p>
          <a:p>
            <a:r>
              <a:rPr lang="zh-CN" altLang="en-US" sz="2400" b="0" dirty="0"/>
              <a:t>当结点检测到信号电压变化值超过了阈值时，就认为至少有两个结点同时在发送数据，即发生了碰撞。</a:t>
            </a:r>
          </a:p>
          <a:p>
            <a:r>
              <a:rPr lang="zh-CN" altLang="en-US" sz="2400" b="0" dirty="0"/>
              <a:t>“碰撞检测”也称“冲突检测”。</a:t>
            </a:r>
            <a:endParaRPr lang="en-US" altLang="zh-CN" sz="2400" b="0" dirty="0"/>
          </a:p>
          <a:p>
            <a:r>
              <a:rPr lang="zh-CN" altLang="en-US" sz="2400" b="0" dirty="0"/>
              <a:t>每个正在发送数据的结点，一旦发现碰撞，会立即停止发送，免得继续浪费网络资源，并在等待一段随机时间后再次发送。</a:t>
            </a:r>
          </a:p>
        </p:txBody>
      </p:sp>
      <p:grpSp>
        <p:nvGrpSpPr>
          <p:cNvPr id="9" name="组合 8">
            <a:extLst>
              <a:ext uri="{FF2B5EF4-FFF2-40B4-BE49-F238E27FC236}">
                <a16:creationId xmlns:a16="http://schemas.microsoft.com/office/drawing/2014/main" id="{C69BAA50-9965-4CCD-9E44-F2FB4A8A7866}"/>
              </a:ext>
            </a:extLst>
          </p:cNvPr>
          <p:cNvGrpSpPr/>
          <p:nvPr/>
        </p:nvGrpSpPr>
        <p:grpSpPr>
          <a:xfrm>
            <a:off x="502419" y="2636912"/>
            <a:ext cx="8329661" cy="1800200"/>
            <a:chOff x="611560" y="2780928"/>
            <a:chExt cx="8329661" cy="1800200"/>
          </a:xfrm>
        </p:grpSpPr>
        <p:sp>
          <p:nvSpPr>
            <p:cNvPr id="7" name="矩形 6">
              <a:extLst>
                <a:ext uri="{FF2B5EF4-FFF2-40B4-BE49-F238E27FC236}">
                  <a16:creationId xmlns:a16="http://schemas.microsoft.com/office/drawing/2014/main" id="{0297C070-4C3A-4894-A84D-C0B840155C32}"/>
                </a:ext>
              </a:extLst>
            </p:cNvPr>
            <p:cNvSpPr/>
            <p:nvPr/>
          </p:nvSpPr>
          <p:spPr bwMode="auto">
            <a:xfrm>
              <a:off x="611560" y="2780928"/>
              <a:ext cx="8136904" cy="1800200"/>
            </a:xfrm>
            <a:prstGeom prst="rect">
              <a:avLst/>
            </a:prstGeom>
            <a:solidFill>
              <a:schemeClr val="accent1"/>
            </a:solidFill>
            <a:ln>
              <a:noFill/>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sp>
          <p:nvSpPr>
            <p:cNvPr id="8" name="文本框 7">
              <a:extLst>
                <a:ext uri="{FF2B5EF4-FFF2-40B4-BE49-F238E27FC236}">
                  <a16:creationId xmlns:a16="http://schemas.microsoft.com/office/drawing/2014/main" id="{AABA41D6-BA6B-439A-821F-6EF513DBB6E6}"/>
                </a:ext>
              </a:extLst>
            </p:cNvPr>
            <p:cNvSpPr txBox="1"/>
            <p:nvPr/>
          </p:nvSpPr>
          <p:spPr>
            <a:xfrm>
              <a:off x="1380331" y="2826802"/>
              <a:ext cx="7560890" cy="1754326"/>
            </a:xfrm>
            <a:prstGeom prst="rect">
              <a:avLst/>
            </a:prstGeom>
            <a:noFill/>
          </p:spPr>
          <p:txBody>
            <a:bodyPr wrap="square" rtlCol="0">
              <a:spAutoFit/>
            </a:bodyPr>
            <a:lstStyle/>
            <a:p>
              <a:r>
                <a:rPr lang="zh-CN" altLang="en-US" sz="5400" dirty="0">
                  <a:solidFill>
                    <a:schemeClr val="bg1"/>
                  </a:solidFill>
                </a:rPr>
                <a:t>先听后说，边听边说，发生碰撞，随机避退。</a:t>
              </a:r>
            </a:p>
          </p:txBody>
        </p:sp>
      </p:grpSp>
      <p:sp>
        <p:nvSpPr>
          <p:cNvPr id="11" name="文本框 10">
            <a:extLst>
              <a:ext uri="{FF2B5EF4-FFF2-40B4-BE49-F238E27FC236}">
                <a16:creationId xmlns:a16="http://schemas.microsoft.com/office/drawing/2014/main" id="{2C0CF896-C864-4CA8-AF95-E2B8B767F7AE}"/>
              </a:ext>
            </a:extLst>
          </p:cNvPr>
          <p:cNvSpPr txBox="1"/>
          <p:nvPr/>
        </p:nvSpPr>
        <p:spPr>
          <a:xfrm>
            <a:off x="680530" y="5349877"/>
            <a:ext cx="8182475" cy="830997"/>
          </a:xfrm>
          <a:prstGeom prst="rect">
            <a:avLst/>
          </a:prstGeom>
          <a:noFill/>
        </p:spPr>
        <p:txBody>
          <a:bodyPr wrap="square">
            <a:spAutoFit/>
          </a:bodyPr>
          <a:lstStyle/>
          <a:p>
            <a:r>
              <a:rPr lang="en-US" altLang="zh-CN" dirty="0"/>
              <a:t>CSMA/CD</a:t>
            </a:r>
            <a:r>
              <a:rPr lang="zh-CN" altLang="en-US" dirty="0"/>
              <a:t>是以太网的基础。其主要贡献是解决了多个结点同时传输，由于距离等原因，无法立刻检测到冲突的问题。</a:t>
            </a:r>
          </a:p>
        </p:txBody>
      </p:sp>
    </p:spTree>
    <p:extLst>
      <p:ext uri="{BB962C8B-B14F-4D97-AF65-F5344CB8AC3E}">
        <p14:creationId xmlns:p14="http://schemas.microsoft.com/office/powerpoint/2010/main" val="9180347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par>
                                <p:cTn id="13" presetID="42"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anim calcmode="lin" valueType="num">
                                      <p:cBhvr>
                                        <p:cTn id="16" dur="1000" fill="hold"/>
                                        <p:tgtEl>
                                          <p:spTgt spid="11"/>
                                        </p:tgtEl>
                                        <p:attrNameLst>
                                          <p:attrName>ppt_x</p:attrName>
                                        </p:attrNameLst>
                                      </p:cBhvr>
                                      <p:tavLst>
                                        <p:tav tm="0">
                                          <p:val>
                                            <p:strVal val="#ppt_x"/>
                                          </p:val>
                                        </p:tav>
                                        <p:tav tm="100000">
                                          <p:val>
                                            <p:strVal val="#ppt_x"/>
                                          </p:val>
                                        </p:tav>
                                      </p:tavLst>
                                    </p:anim>
                                    <p:anim calcmode="lin" valueType="num">
                                      <p:cBhvr>
                                        <p:cTn id="1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D136DF-6F28-407C-8A04-DE083FD4B952}"/>
              </a:ext>
            </a:extLst>
          </p:cNvPr>
          <p:cNvSpPr>
            <a:spLocks noGrp="1"/>
          </p:cNvSpPr>
          <p:nvPr>
            <p:ph type="title"/>
          </p:nvPr>
        </p:nvSpPr>
        <p:spPr/>
        <p:txBody>
          <a:bodyPr/>
          <a:lstStyle/>
          <a:p>
            <a:r>
              <a:rPr lang="zh-CN" altLang="en-US" dirty="0"/>
              <a:t>碰撞对传输数据的影响</a:t>
            </a:r>
          </a:p>
        </p:txBody>
      </p:sp>
      <p:sp>
        <p:nvSpPr>
          <p:cNvPr id="3" name="内容占位符 2">
            <a:extLst>
              <a:ext uri="{FF2B5EF4-FFF2-40B4-BE49-F238E27FC236}">
                <a16:creationId xmlns:a16="http://schemas.microsoft.com/office/drawing/2014/main" id="{FE2B3943-D84C-4C61-999B-22CF8E9A40FA}"/>
              </a:ext>
            </a:extLst>
          </p:cNvPr>
          <p:cNvSpPr>
            <a:spLocks noGrp="1"/>
          </p:cNvSpPr>
          <p:nvPr>
            <p:ph idx="1"/>
          </p:nvPr>
        </p:nvSpPr>
        <p:spPr>
          <a:xfrm>
            <a:off x="914400" y="1524000"/>
            <a:ext cx="7391400" cy="2825389"/>
          </a:xfrm>
        </p:spPr>
        <p:txBody>
          <a:bodyPr/>
          <a:lstStyle/>
          <a:p>
            <a:r>
              <a:rPr lang="zh-CN" altLang="en-US" sz="2400" dirty="0">
                <a:latin typeface="+mn-ea"/>
              </a:rPr>
              <a:t>原因：电磁波在信道上传播速度有限性，体现为发送的数据信号在信道上传输时有一定的传输时延。</a:t>
            </a:r>
            <a:endParaRPr lang="en-US" altLang="zh-CN" sz="2400" dirty="0">
              <a:latin typeface="+mn-ea"/>
            </a:endParaRPr>
          </a:p>
          <a:p>
            <a:r>
              <a:rPr lang="zh-CN" altLang="en-US" sz="2400" dirty="0">
                <a:latin typeface="+mn-ea"/>
              </a:rPr>
              <a:t>导致：同时或相差时间不大的多个结点发送数据前无法检测到别的结点也在或已经发送了数据，导致发生碰撞。</a:t>
            </a:r>
            <a:endParaRPr lang="en-US" altLang="zh-CN" sz="2400" dirty="0">
              <a:latin typeface="+mn-ea"/>
            </a:endParaRPr>
          </a:p>
          <a:p>
            <a:r>
              <a:rPr lang="zh-CN" altLang="en-US" sz="2400" dirty="0">
                <a:latin typeface="+mn-ea"/>
              </a:rPr>
              <a:t>后果：发生碰撞后，信道上传输的信号将严重失真，无法从中得到出有价值的信息。</a:t>
            </a:r>
          </a:p>
        </p:txBody>
      </p:sp>
      <p:sp>
        <p:nvSpPr>
          <p:cNvPr id="5" name="文本框 4">
            <a:extLst>
              <a:ext uri="{FF2B5EF4-FFF2-40B4-BE49-F238E27FC236}">
                <a16:creationId xmlns:a16="http://schemas.microsoft.com/office/drawing/2014/main" id="{C960255D-2EE6-4016-BA70-3039ED4BD234}"/>
              </a:ext>
            </a:extLst>
          </p:cNvPr>
          <p:cNvSpPr txBox="1"/>
          <p:nvPr/>
        </p:nvSpPr>
        <p:spPr>
          <a:xfrm>
            <a:off x="918080" y="4481691"/>
            <a:ext cx="7391400" cy="1200329"/>
          </a:xfrm>
          <a:prstGeom prst="rect">
            <a:avLst/>
          </a:prstGeom>
          <a:noFill/>
        </p:spPr>
        <p:txBody>
          <a:bodyPr wrap="square">
            <a:spAutoFit/>
          </a:bodyPr>
          <a:lstStyle/>
          <a:p>
            <a:r>
              <a:rPr lang="zh-CN" altLang="en-US" dirty="0"/>
              <a:t>假设，在一个广播信道的两端各有一个结点，分别为结点</a:t>
            </a:r>
            <a:r>
              <a:rPr lang="en-US" altLang="zh-CN" dirty="0"/>
              <a:t>A</a:t>
            </a:r>
            <a:r>
              <a:rPr lang="zh-CN" altLang="en-US" dirty="0"/>
              <a:t>和结点</a:t>
            </a:r>
            <a:r>
              <a:rPr lang="en-US" altLang="zh-CN" dirty="0"/>
              <a:t>B</a:t>
            </a:r>
            <a:r>
              <a:rPr lang="zh-CN" altLang="en-US" dirty="0"/>
              <a:t>。从</a:t>
            </a:r>
            <a:r>
              <a:rPr lang="en-US" altLang="zh-CN" dirty="0"/>
              <a:t>A</a:t>
            </a:r>
            <a:r>
              <a:rPr lang="zh-CN" altLang="en-US" dirty="0"/>
              <a:t>到</a:t>
            </a:r>
            <a:r>
              <a:rPr lang="en-US" altLang="zh-CN" dirty="0"/>
              <a:t>B</a:t>
            </a:r>
            <a:r>
              <a:rPr lang="zh-CN" altLang="en-US" dirty="0"/>
              <a:t>的距离为</a:t>
            </a:r>
            <a:r>
              <a:rPr lang="en-US" altLang="zh-CN" dirty="0"/>
              <a:t>1km</a:t>
            </a:r>
            <a:r>
              <a:rPr lang="zh-CN" altLang="en-US" dirty="0"/>
              <a:t>，信号传输时间为</a:t>
            </a:r>
            <a:r>
              <a:rPr lang="zh-CN" altLang="en-US" dirty="0">
                <a:sym typeface="Symbol" panose="05050102010706020507" pitchFamily="18" charset="2"/>
              </a:rPr>
              <a:t>，则：</a:t>
            </a:r>
            <a:endParaRPr lang="zh-CN" altLang="en-US" dirty="0"/>
          </a:p>
        </p:txBody>
      </p:sp>
    </p:spTree>
    <p:extLst>
      <p:ext uri="{BB962C8B-B14F-4D97-AF65-F5344CB8AC3E}">
        <p14:creationId xmlns:p14="http://schemas.microsoft.com/office/powerpoint/2010/main" val="1040116978"/>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189FA5E-4F43-41A3-9484-F96552A12708}"/>
              </a:ext>
            </a:extLst>
          </p:cNvPr>
          <p:cNvSpPr>
            <a:spLocks noChangeArrowheads="1"/>
          </p:cNvSpPr>
          <p:nvPr/>
        </p:nvSpPr>
        <p:spPr bwMode="auto">
          <a:xfrm>
            <a:off x="5302250" y="5593184"/>
            <a:ext cx="1144588" cy="142875"/>
          </a:xfrm>
          <a:prstGeom prst="rect">
            <a:avLst/>
          </a:prstGeom>
          <a:solidFill>
            <a:srgbClr val="996600"/>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5" name="Rectangle 3">
            <a:extLst>
              <a:ext uri="{FF2B5EF4-FFF2-40B4-BE49-F238E27FC236}">
                <a16:creationId xmlns:a16="http://schemas.microsoft.com/office/drawing/2014/main" id="{0B07AEE5-2019-4D9E-BB74-44FBE6696EE4}"/>
              </a:ext>
            </a:extLst>
          </p:cNvPr>
          <p:cNvSpPr>
            <a:spLocks noChangeArrowheads="1"/>
          </p:cNvSpPr>
          <p:nvPr/>
        </p:nvSpPr>
        <p:spPr bwMode="auto">
          <a:xfrm>
            <a:off x="2060575" y="5377284"/>
            <a:ext cx="4386263" cy="142875"/>
          </a:xfrm>
          <a:prstGeom prst="rect">
            <a:avLst/>
          </a:prstGeom>
          <a:solidFill>
            <a:srgbClr val="00E4A8"/>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6" name="Line 4">
            <a:extLst>
              <a:ext uri="{FF2B5EF4-FFF2-40B4-BE49-F238E27FC236}">
                <a16:creationId xmlns:a16="http://schemas.microsoft.com/office/drawing/2014/main" id="{04C4892D-FBBC-49BF-84C8-CC63F125C45B}"/>
              </a:ext>
            </a:extLst>
          </p:cNvPr>
          <p:cNvSpPr>
            <a:spLocks noChangeShapeType="1"/>
          </p:cNvSpPr>
          <p:nvPr/>
        </p:nvSpPr>
        <p:spPr bwMode="auto">
          <a:xfrm>
            <a:off x="1908175" y="1333947"/>
            <a:ext cx="4660900" cy="0"/>
          </a:xfrm>
          <a:prstGeom prst="line">
            <a:avLst/>
          </a:prstGeom>
          <a:noFill/>
          <a:ln w="38100" cmpd="dbl">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7" name="Line 5">
            <a:extLst>
              <a:ext uri="{FF2B5EF4-FFF2-40B4-BE49-F238E27FC236}">
                <a16:creationId xmlns:a16="http://schemas.microsoft.com/office/drawing/2014/main" id="{B8D75D01-67BB-4E56-9824-7050846767E5}"/>
              </a:ext>
            </a:extLst>
          </p:cNvPr>
          <p:cNvSpPr>
            <a:spLocks noChangeShapeType="1"/>
          </p:cNvSpPr>
          <p:nvPr/>
        </p:nvSpPr>
        <p:spPr bwMode="auto">
          <a:xfrm>
            <a:off x="1901825" y="1045022"/>
            <a:ext cx="4673600" cy="0"/>
          </a:xfrm>
          <a:prstGeom prst="line">
            <a:avLst/>
          </a:prstGeom>
          <a:noFill/>
          <a:ln w="19050">
            <a:solidFill>
              <a:srgbClr val="333399"/>
            </a:solidFill>
            <a:round/>
            <a:headEnd type="triangle" w="med" len="med"/>
            <a:tailEnd type="triangle" w="sm" len="me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8" name="Rectangle 6">
            <a:extLst>
              <a:ext uri="{FF2B5EF4-FFF2-40B4-BE49-F238E27FC236}">
                <a16:creationId xmlns:a16="http://schemas.microsoft.com/office/drawing/2014/main" id="{17C2A7F5-788D-4741-9ECD-3BB58FEEC936}"/>
              </a:ext>
            </a:extLst>
          </p:cNvPr>
          <p:cNvSpPr>
            <a:spLocks noChangeArrowheads="1"/>
          </p:cNvSpPr>
          <p:nvPr/>
        </p:nvSpPr>
        <p:spPr bwMode="auto">
          <a:xfrm>
            <a:off x="3770313" y="835472"/>
            <a:ext cx="730250" cy="395287"/>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a:ea typeface="黑体"/>
              </a:rPr>
              <a:t>1 km</a:t>
            </a:r>
          </a:p>
        </p:txBody>
      </p:sp>
      <p:sp>
        <p:nvSpPr>
          <p:cNvPr id="9" name="Line 7">
            <a:extLst>
              <a:ext uri="{FF2B5EF4-FFF2-40B4-BE49-F238E27FC236}">
                <a16:creationId xmlns:a16="http://schemas.microsoft.com/office/drawing/2014/main" id="{FE059DB0-41C2-4B9C-9EBC-36B89D725900}"/>
              </a:ext>
            </a:extLst>
          </p:cNvPr>
          <p:cNvSpPr>
            <a:spLocks noChangeShapeType="1"/>
          </p:cNvSpPr>
          <p:nvPr/>
        </p:nvSpPr>
        <p:spPr bwMode="auto">
          <a:xfrm>
            <a:off x="1897063" y="1338709"/>
            <a:ext cx="0" cy="18081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0" name="Line 8">
            <a:extLst>
              <a:ext uri="{FF2B5EF4-FFF2-40B4-BE49-F238E27FC236}">
                <a16:creationId xmlns:a16="http://schemas.microsoft.com/office/drawing/2014/main" id="{5DD7C13A-8CAB-4E9B-88A5-4C7AED6EF47E}"/>
              </a:ext>
            </a:extLst>
          </p:cNvPr>
          <p:cNvSpPr>
            <a:spLocks noChangeShapeType="1"/>
          </p:cNvSpPr>
          <p:nvPr/>
        </p:nvSpPr>
        <p:spPr bwMode="auto">
          <a:xfrm>
            <a:off x="1901825" y="1338709"/>
            <a:ext cx="4648200" cy="868363"/>
          </a:xfrm>
          <a:prstGeom prst="line">
            <a:avLst/>
          </a:prstGeom>
          <a:noFill/>
          <a:ln w="76200">
            <a:solidFill>
              <a:srgbClr val="00E4A8"/>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1" name="Rectangle 9">
            <a:extLst>
              <a:ext uri="{FF2B5EF4-FFF2-40B4-BE49-F238E27FC236}">
                <a16:creationId xmlns:a16="http://schemas.microsoft.com/office/drawing/2014/main" id="{EFD77C24-688F-4DF2-A583-11F2DD639C55}"/>
              </a:ext>
            </a:extLst>
          </p:cNvPr>
          <p:cNvSpPr>
            <a:spLocks noChangeArrowheads="1"/>
          </p:cNvSpPr>
          <p:nvPr/>
        </p:nvSpPr>
        <p:spPr bwMode="auto">
          <a:xfrm>
            <a:off x="1641475" y="989459"/>
            <a:ext cx="35083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2000" b="0">
                <a:solidFill>
                  <a:srgbClr val="333399"/>
                </a:solidFill>
                <a:latin typeface="Arial"/>
                <a:ea typeface="黑体"/>
              </a:rPr>
              <a:t>A</a:t>
            </a:r>
          </a:p>
        </p:txBody>
      </p:sp>
      <p:sp>
        <p:nvSpPr>
          <p:cNvPr id="12" name="Rectangle 10">
            <a:extLst>
              <a:ext uri="{FF2B5EF4-FFF2-40B4-BE49-F238E27FC236}">
                <a16:creationId xmlns:a16="http://schemas.microsoft.com/office/drawing/2014/main" id="{BF45DE67-32B3-4473-8DA4-2B5382B2FF9D}"/>
              </a:ext>
            </a:extLst>
          </p:cNvPr>
          <p:cNvSpPr>
            <a:spLocks noChangeArrowheads="1"/>
          </p:cNvSpPr>
          <p:nvPr/>
        </p:nvSpPr>
        <p:spPr bwMode="auto">
          <a:xfrm>
            <a:off x="6464300" y="989459"/>
            <a:ext cx="35083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2000" b="0">
                <a:solidFill>
                  <a:srgbClr val="333399"/>
                </a:solidFill>
                <a:latin typeface="Arial"/>
                <a:ea typeface="黑体"/>
              </a:rPr>
              <a:t>B</a:t>
            </a:r>
          </a:p>
        </p:txBody>
      </p:sp>
      <p:sp>
        <p:nvSpPr>
          <p:cNvPr id="13" name="Line 11">
            <a:extLst>
              <a:ext uri="{FF2B5EF4-FFF2-40B4-BE49-F238E27FC236}">
                <a16:creationId xmlns:a16="http://schemas.microsoft.com/office/drawing/2014/main" id="{CF5217E8-4D36-494B-BF19-045FF39E9998}"/>
              </a:ext>
            </a:extLst>
          </p:cNvPr>
          <p:cNvSpPr>
            <a:spLocks noChangeShapeType="1"/>
          </p:cNvSpPr>
          <p:nvPr/>
        </p:nvSpPr>
        <p:spPr bwMode="auto">
          <a:xfrm flipH="1">
            <a:off x="1779588" y="1681609"/>
            <a:ext cx="6350" cy="1090613"/>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14" name="Rectangle 12">
            <a:extLst>
              <a:ext uri="{FF2B5EF4-FFF2-40B4-BE49-F238E27FC236}">
                <a16:creationId xmlns:a16="http://schemas.microsoft.com/office/drawing/2014/main" id="{C0E7C352-2636-4641-B214-289CB84D41A0}"/>
              </a:ext>
            </a:extLst>
          </p:cNvPr>
          <p:cNvSpPr>
            <a:spLocks noChangeArrowheads="1"/>
          </p:cNvSpPr>
          <p:nvPr/>
        </p:nvSpPr>
        <p:spPr bwMode="auto">
          <a:xfrm>
            <a:off x="1560513" y="2013397"/>
            <a:ext cx="2508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2000" b="0" i="1">
                <a:solidFill>
                  <a:srgbClr val="333399"/>
                </a:solidFill>
                <a:latin typeface="Arial"/>
                <a:ea typeface="黑体"/>
              </a:rPr>
              <a:t>t</a:t>
            </a:r>
          </a:p>
        </p:txBody>
      </p:sp>
      <p:sp>
        <p:nvSpPr>
          <p:cNvPr id="15" name="Line 13">
            <a:extLst>
              <a:ext uri="{FF2B5EF4-FFF2-40B4-BE49-F238E27FC236}">
                <a16:creationId xmlns:a16="http://schemas.microsoft.com/office/drawing/2014/main" id="{01CE8E4A-D524-4EAB-9AA8-059A4658F941}"/>
              </a:ext>
            </a:extLst>
          </p:cNvPr>
          <p:cNvSpPr>
            <a:spLocks noChangeShapeType="1"/>
          </p:cNvSpPr>
          <p:nvPr/>
        </p:nvSpPr>
        <p:spPr bwMode="auto">
          <a:xfrm>
            <a:off x="6569075" y="1327597"/>
            <a:ext cx="0" cy="1484312"/>
          </a:xfrm>
          <a:prstGeom prst="line">
            <a:avLst/>
          </a:prstGeom>
          <a:noFill/>
          <a:ln w="12700">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16" name="Line 14">
            <a:extLst>
              <a:ext uri="{FF2B5EF4-FFF2-40B4-BE49-F238E27FC236}">
                <a16:creationId xmlns:a16="http://schemas.microsoft.com/office/drawing/2014/main" id="{3134EC14-C98C-466F-858F-779E5D54BFAA}"/>
              </a:ext>
            </a:extLst>
          </p:cNvPr>
          <p:cNvSpPr>
            <a:spLocks noChangeShapeType="1"/>
          </p:cNvSpPr>
          <p:nvPr/>
        </p:nvSpPr>
        <p:spPr bwMode="auto">
          <a:xfrm flipH="1">
            <a:off x="1897063" y="2041972"/>
            <a:ext cx="4670425" cy="879475"/>
          </a:xfrm>
          <a:prstGeom prst="line">
            <a:avLst/>
          </a:prstGeom>
          <a:noFill/>
          <a:ln w="76200">
            <a:solidFill>
              <a:srgbClr val="996600"/>
            </a:solidFill>
            <a:round/>
            <a:headEnd/>
            <a:tailEnd type="triangle" w="sm" len="me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grpSp>
        <p:nvGrpSpPr>
          <p:cNvPr id="17" name="Group 15">
            <a:extLst>
              <a:ext uri="{FF2B5EF4-FFF2-40B4-BE49-F238E27FC236}">
                <a16:creationId xmlns:a16="http://schemas.microsoft.com/office/drawing/2014/main" id="{3A45F999-8D89-400F-A548-F561ADB09688}"/>
              </a:ext>
            </a:extLst>
          </p:cNvPr>
          <p:cNvGrpSpPr>
            <a:grpSpLocks/>
          </p:cNvGrpSpPr>
          <p:nvPr/>
        </p:nvGrpSpPr>
        <p:grpSpPr bwMode="auto">
          <a:xfrm>
            <a:off x="5340350" y="1333947"/>
            <a:ext cx="965200" cy="793750"/>
            <a:chOff x="3364" y="411"/>
            <a:chExt cx="608" cy="500"/>
          </a:xfrm>
        </p:grpSpPr>
        <p:sp>
          <p:nvSpPr>
            <p:cNvPr id="18" name="Line 16">
              <a:extLst>
                <a:ext uri="{FF2B5EF4-FFF2-40B4-BE49-F238E27FC236}">
                  <a16:creationId xmlns:a16="http://schemas.microsoft.com/office/drawing/2014/main" id="{1E7A2D13-D430-4E45-B29C-2B9C81D5744D}"/>
                </a:ext>
              </a:extLst>
            </p:cNvPr>
            <p:cNvSpPr>
              <a:spLocks noChangeShapeType="1"/>
            </p:cNvSpPr>
            <p:nvPr/>
          </p:nvSpPr>
          <p:spPr bwMode="auto">
            <a:xfrm>
              <a:off x="3755" y="728"/>
              <a:ext cx="112" cy="183"/>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9" name="AutoShape 17">
              <a:extLst>
                <a:ext uri="{FF2B5EF4-FFF2-40B4-BE49-F238E27FC236}">
                  <a16:creationId xmlns:a16="http://schemas.microsoft.com/office/drawing/2014/main" id="{31655E9E-6417-4514-AB88-B96E20D7CE31}"/>
                </a:ext>
              </a:extLst>
            </p:cNvPr>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headEnd/>
              <a:tailEnd/>
            </a:ln>
            <a:effectLst>
              <a:outerShdw dist="35921" dir="2700000" algn="ctr" rotWithShape="0">
                <a:srgbClr val="1C1C1C"/>
              </a:outerShdw>
            </a:effectLst>
          </p:spPr>
          <p:txBody>
            <a:bodyPr wrap="none" anchor="ctr"/>
            <a:lstStyle/>
            <a:p>
              <a:pPr marL="0" marR="0" lvl="0" indent="0" algn="ctr" defTabSz="7620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99"/>
                  </a:solidFill>
                  <a:effectLst/>
                  <a:uLnTx/>
                  <a:uFillTx/>
                  <a:latin typeface="Arial"/>
                  <a:ea typeface="黑体"/>
                </a:rPr>
                <a:t>碰撞</a:t>
              </a:r>
            </a:p>
          </p:txBody>
        </p:sp>
      </p:grpSp>
      <p:sp>
        <p:nvSpPr>
          <p:cNvPr id="20" name="Text Box 18">
            <a:extLst>
              <a:ext uri="{FF2B5EF4-FFF2-40B4-BE49-F238E27FC236}">
                <a16:creationId xmlns:a16="http://schemas.microsoft.com/office/drawing/2014/main" id="{ED2FCE15-AC53-4B15-9966-165876789E9A}"/>
              </a:ext>
            </a:extLst>
          </p:cNvPr>
          <p:cNvSpPr txBox="1">
            <a:spLocks noChangeArrowheads="1"/>
          </p:cNvSpPr>
          <p:nvPr/>
        </p:nvSpPr>
        <p:spPr bwMode="auto">
          <a:xfrm>
            <a:off x="6877050" y="3825057"/>
            <a:ext cx="2201863"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90000"/>
              </a:lnSpc>
            </a:pPr>
            <a:r>
              <a:rPr lang="en-US" altLang="zh-CN" sz="2000" b="0" i="1">
                <a:solidFill>
                  <a:srgbClr val="333399"/>
                </a:solidFill>
                <a:ea typeface="黑体" pitchFamily="49" charset="-122"/>
              </a:rPr>
              <a:t>t</a:t>
            </a:r>
            <a:r>
              <a:rPr lang="en-US" altLang="zh-CN" sz="2000" b="0">
                <a:solidFill>
                  <a:srgbClr val="333399"/>
                </a:solidFill>
                <a:ea typeface="黑体" pitchFamily="49" charset="-122"/>
              </a:rPr>
              <a:t> = </a:t>
            </a:r>
            <a:r>
              <a:rPr lang="en-US" altLang="zh-CN" sz="2000" b="0">
                <a:solidFill>
                  <a:srgbClr val="333399"/>
                </a:solidFill>
                <a:latin typeface="Tahoma" pitchFamily="34" charset="0"/>
                <a:sym typeface="Symbol" pitchFamily="18" charset="2"/>
              </a:rPr>
              <a:t></a:t>
            </a:r>
            <a:r>
              <a:rPr lang="en-US" altLang="zh-CN" sz="2000" b="0">
                <a:solidFill>
                  <a:srgbClr val="333399"/>
                </a:solidFill>
                <a:ea typeface="黑体" pitchFamily="49" charset="-122"/>
              </a:rPr>
              <a:t> </a:t>
            </a:r>
            <a:r>
              <a:rPr lang="en-US" altLang="zh-CN" sz="2000" b="0">
                <a:solidFill>
                  <a:srgbClr val="333399"/>
                </a:solidFill>
                <a:ea typeface="黑体" pitchFamily="49" charset="-122"/>
                <a:sym typeface="Symbol" pitchFamily="18" charset="2"/>
              </a:rPr>
              <a:t> </a:t>
            </a:r>
            <a:endParaRPr lang="en-US" altLang="zh-CN" sz="2000" b="0">
              <a:solidFill>
                <a:srgbClr val="333399"/>
              </a:solidFill>
              <a:ea typeface="黑体" pitchFamily="49" charset="-122"/>
            </a:endParaRPr>
          </a:p>
          <a:p>
            <a:pPr>
              <a:lnSpc>
                <a:spcPct val="90000"/>
              </a:lnSpc>
            </a:pPr>
            <a:r>
              <a:rPr lang="en-US" altLang="zh-CN" sz="2000" b="0">
                <a:solidFill>
                  <a:srgbClr val="333399"/>
                </a:solidFill>
                <a:ea typeface="黑体" pitchFamily="49" charset="-122"/>
              </a:rPr>
              <a:t>B </a:t>
            </a:r>
            <a:r>
              <a:rPr lang="zh-CN" altLang="en-US" sz="2000" b="0">
                <a:solidFill>
                  <a:srgbClr val="333399"/>
                </a:solidFill>
                <a:ea typeface="黑体" pitchFamily="49" charset="-122"/>
              </a:rPr>
              <a:t>检测到</a:t>
            </a:r>
            <a:r>
              <a:rPr lang="zh-CN" altLang="en-US" sz="2000" b="0">
                <a:solidFill>
                  <a:srgbClr val="FF0000"/>
                </a:solidFill>
                <a:ea typeface="黑体" pitchFamily="49" charset="-122"/>
              </a:rPr>
              <a:t>信道空闲</a:t>
            </a:r>
          </a:p>
          <a:p>
            <a:pPr>
              <a:lnSpc>
                <a:spcPct val="90000"/>
              </a:lnSpc>
            </a:pPr>
            <a:r>
              <a:rPr lang="zh-CN" altLang="en-US" sz="2000" b="0">
                <a:solidFill>
                  <a:srgbClr val="333399"/>
                </a:solidFill>
                <a:ea typeface="黑体" pitchFamily="49" charset="-122"/>
              </a:rPr>
              <a:t>发送数据</a:t>
            </a:r>
          </a:p>
        </p:txBody>
      </p:sp>
      <p:sp>
        <p:nvSpPr>
          <p:cNvPr id="21" name="Text Box 19">
            <a:extLst>
              <a:ext uri="{FF2B5EF4-FFF2-40B4-BE49-F238E27FC236}">
                <a16:creationId xmlns:a16="http://schemas.microsoft.com/office/drawing/2014/main" id="{B363F1F9-D7F8-426D-8CA8-3AAA9888D4DE}"/>
              </a:ext>
            </a:extLst>
          </p:cNvPr>
          <p:cNvSpPr txBox="1">
            <a:spLocks noChangeArrowheads="1"/>
          </p:cNvSpPr>
          <p:nvPr/>
        </p:nvSpPr>
        <p:spPr bwMode="auto">
          <a:xfrm>
            <a:off x="6877050" y="4587850"/>
            <a:ext cx="14176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90000"/>
              </a:lnSpc>
            </a:pPr>
            <a:r>
              <a:rPr lang="en-US" altLang="zh-CN" sz="2000" b="0" i="1">
                <a:solidFill>
                  <a:srgbClr val="333399"/>
                </a:solidFill>
                <a:ea typeface="黑体" pitchFamily="49" charset="-122"/>
              </a:rPr>
              <a:t>t</a:t>
            </a:r>
            <a:r>
              <a:rPr lang="en-US" altLang="zh-CN" sz="2000" b="0">
                <a:solidFill>
                  <a:srgbClr val="333399"/>
                </a:solidFill>
                <a:ea typeface="黑体" pitchFamily="49" charset="-122"/>
              </a:rPr>
              <a:t> = </a:t>
            </a:r>
            <a:r>
              <a:rPr lang="en-US" altLang="zh-CN" sz="2000" b="0">
                <a:solidFill>
                  <a:srgbClr val="333399"/>
                </a:solidFill>
                <a:latin typeface="Tahoma" pitchFamily="34" charset="0"/>
                <a:sym typeface="Symbol" pitchFamily="18" charset="2"/>
              </a:rPr>
              <a:t></a:t>
            </a:r>
            <a:r>
              <a:rPr lang="en-US" altLang="zh-CN" sz="2000" b="0">
                <a:solidFill>
                  <a:srgbClr val="000000"/>
                </a:solidFill>
                <a:latin typeface="Tahoma" pitchFamily="34" charset="0"/>
              </a:rPr>
              <a:t> </a:t>
            </a:r>
            <a:r>
              <a:rPr lang="en-US" altLang="zh-CN" sz="2000" b="0">
                <a:solidFill>
                  <a:srgbClr val="333399"/>
                </a:solidFill>
                <a:ea typeface="黑体" pitchFamily="49" charset="-122"/>
                <a:sym typeface="Symbol" pitchFamily="18" charset="2"/>
              </a:rPr>
              <a:t>  / 2</a:t>
            </a:r>
            <a:endParaRPr lang="en-US" altLang="zh-CN" sz="2000" b="0" baseline="30000">
              <a:solidFill>
                <a:srgbClr val="333399"/>
              </a:solidFill>
              <a:ea typeface="黑体" pitchFamily="49" charset="-122"/>
            </a:endParaRPr>
          </a:p>
          <a:p>
            <a:pPr>
              <a:lnSpc>
                <a:spcPct val="90000"/>
              </a:lnSpc>
            </a:pPr>
            <a:r>
              <a:rPr lang="zh-CN" altLang="en-US" sz="2000" b="0">
                <a:solidFill>
                  <a:srgbClr val="333399"/>
                </a:solidFill>
                <a:ea typeface="黑体" pitchFamily="49" charset="-122"/>
              </a:rPr>
              <a:t>发生碰撞</a:t>
            </a:r>
          </a:p>
        </p:txBody>
      </p:sp>
      <p:grpSp>
        <p:nvGrpSpPr>
          <p:cNvPr id="22" name="Group 20">
            <a:extLst>
              <a:ext uri="{FF2B5EF4-FFF2-40B4-BE49-F238E27FC236}">
                <a16:creationId xmlns:a16="http://schemas.microsoft.com/office/drawing/2014/main" id="{FBC7F28F-2E0D-419C-AC37-6C75FADE12A2}"/>
              </a:ext>
            </a:extLst>
          </p:cNvPr>
          <p:cNvGrpSpPr>
            <a:grpSpLocks/>
          </p:cNvGrpSpPr>
          <p:nvPr/>
        </p:nvGrpSpPr>
        <p:grpSpPr bwMode="auto">
          <a:xfrm>
            <a:off x="250825" y="1878459"/>
            <a:ext cx="3960813" cy="1214438"/>
            <a:chOff x="158" y="754"/>
            <a:chExt cx="2495" cy="765"/>
          </a:xfrm>
        </p:grpSpPr>
        <p:sp>
          <p:nvSpPr>
            <p:cNvPr id="23" name="Text Box 21">
              <a:extLst>
                <a:ext uri="{FF2B5EF4-FFF2-40B4-BE49-F238E27FC236}">
                  <a16:creationId xmlns:a16="http://schemas.microsoft.com/office/drawing/2014/main" id="{BDE43DB0-8FDD-48C5-85C3-A7C14836D053}"/>
                </a:ext>
              </a:extLst>
            </p:cNvPr>
            <p:cNvSpPr txBox="1">
              <a:spLocks noChangeArrowheads="1"/>
            </p:cNvSpPr>
            <p:nvPr/>
          </p:nvSpPr>
          <p:spPr bwMode="auto">
            <a:xfrm>
              <a:off x="158" y="1269"/>
              <a:ext cx="7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2000" b="0" i="1" u="none" strike="noStrike" kern="0" cap="none" spc="0" normalizeH="0" baseline="0" noProof="0" dirty="0">
                  <a:ln>
                    <a:noFill/>
                  </a:ln>
                  <a:solidFill>
                    <a:srgbClr val="333399"/>
                  </a:solidFill>
                  <a:effectLst/>
                  <a:uLnTx/>
                  <a:uFillTx/>
                  <a:latin typeface="Arial" pitchFamily="34" charset="0"/>
                  <a:ea typeface="黑体" pitchFamily="49" charset="-122"/>
                </a:rPr>
                <a:t>t</a:t>
              </a:r>
              <a:r>
                <a:rPr kumimoji="0" lang="en-US" altLang="zh-CN" sz="2000" b="0" i="0" u="none" strike="noStrike" kern="0" cap="none" spc="0" normalizeH="0" baseline="0" noProof="0" dirty="0">
                  <a:ln>
                    <a:noFill/>
                  </a:ln>
                  <a:solidFill>
                    <a:srgbClr val="333399"/>
                  </a:solidFill>
                  <a:effectLst/>
                  <a:uLnTx/>
                  <a:uFillTx/>
                  <a:latin typeface="Arial" pitchFamily="34" charset="0"/>
                  <a:ea typeface="黑体" pitchFamily="49" charset="-122"/>
                </a:rPr>
                <a:t> = 2</a:t>
              </a:r>
              <a:r>
                <a:rPr kumimoji="0" lang="en-US" altLang="zh-CN" sz="2000" b="0" i="0" u="none" strike="noStrike" kern="0" cap="none" spc="0" normalizeH="0" baseline="0" noProof="0" dirty="0">
                  <a:ln>
                    <a:noFill/>
                  </a:ln>
                  <a:solidFill>
                    <a:srgbClr val="333399"/>
                  </a:solidFill>
                  <a:effectLst/>
                  <a:uLnTx/>
                  <a:uFillTx/>
                  <a:latin typeface="Arial" pitchFamily="34" charset="0"/>
                  <a:ea typeface="黑体" pitchFamily="49" charset="-122"/>
                  <a:sym typeface="Symbol" pitchFamily="18" charset="2"/>
                </a:rPr>
                <a:t></a:t>
              </a:r>
              <a:r>
                <a:rPr kumimoji="0" lang="en-US" altLang="zh-CN" sz="2000" b="0" i="0" u="none" strike="noStrike" kern="0" cap="none" spc="0" normalizeH="0" baseline="0" noProof="0" dirty="0">
                  <a:ln>
                    <a:noFill/>
                  </a:ln>
                  <a:solidFill>
                    <a:srgbClr val="333399"/>
                  </a:solidFill>
                  <a:effectLst/>
                  <a:uLnTx/>
                  <a:uFillTx/>
                  <a:latin typeface="Arial" pitchFamily="34" charset="0"/>
                  <a:ea typeface="黑体" pitchFamily="49" charset="-122"/>
                </a:rPr>
                <a:t> </a:t>
              </a:r>
              <a:r>
                <a:rPr kumimoji="0" lang="en-US" altLang="zh-CN" sz="2000" b="0" i="0" u="none" strike="noStrike" kern="0" cap="none" spc="0" normalizeH="0" baseline="0" noProof="0" dirty="0">
                  <a:ln>
                    <a:noFill/>
                  </a:ln>
                  <a:solidFill>
                    <a:srgbClr val="333399"/>
                  </a:solidFill>
                  <a:effectLst/>
                  <a:uLnTx/>
                  <a:uFillTx/>
                  <a:latin typeface="Arial" pitchFamily="34" charset="0"/>
                  <a:ea typeface="黑体" pitchFamily="49" charset="-122"/>
                  <a:sym typeface="Symbol" pitchFamily="18" charset="2"/>
                </a:rPr>
                <a:t> </a:t>
              </a:r>
            </a:p>
          </p:txBody>
        </p:sp>
        <p:sp>
          <p:nvSpPr>
            <p:cNvPr id="24" name="Line 22">
              <a:extLst>
                <a:ext uri="{FF2B5EF4-FFF2-40B4-BE49-F238E27FC236}">
                  <a16:creationId xmlns:a16="http://schemas.microsoft.com/office/drawing/2014/main" id="{8CDD0F43-A067-4660-9C1F-3148BD9926DC}"/>
                </a:ext>
              </a:extLst>
            </p:cNvPr>
            <p:cNvSpPr>
              <a:spLocks noChangeShapeType="1"/>
            </p:cNvSpPr>
            <p:nvPr/>
          </p:nvSpPr>
          <p:spPr bwMode="auto">
            <a:xfrm>
              <a:off x="913" y="1417"/>
              <a:ext cx="260"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nvGrpSpPr>
            <p:cNvPr id="25" name="Group 23">
              <a:extLst>
                <a:ext uri="{FF2B5EF4-FFF2-40B4-BE49-F238E27FC236}">
                  <a16:creationId xmlns:a16="http://schemas.microsoft.com/office/drawing/2014/main" id="{E5CAC1B8-2777-4A3A-A6E1-9250B5404945}"/>
                </a:ext>
              </a:extLst>
            </p:cNvPr>
            <p:cNvGrpSpPr>
              <a:grpSpLocks/>
            </p:cNvGrpSpPr>
            <p:nvPr/>
          </p:nvGrpSpPr>
          <p:grpSpPr bwMode="auto">
            <a:xfrm>
              <a:off x="1247" y="754"/>
              <a:ext cx="1406" cy="272"/>
              <a:chOff x="1247" y="754"/>
              <a:chExt cx="1406" cy="272"/>
            </a:xfrm>
          </p:grpSpPr>
          <p:sp>
            <p:nvSpPr>
              <p:cNvPr id="26" name="AutoShape 24">
                <a:extLst>
                  <a:ext uri="{FF2B5EF4-FFF2-40B4-BE49-F238E27FC236}">
                    <a16:creationId xmlns:a16="http://schemas.microsoft.com/office/drawing/2014/main" id="{0A0508C3-519E-4FC5-8DC3-03EE28327B18}"/>
                  </a:ext>
                </a:extLst>
              </p:cNvPr>
              <p:cNvSpPr>
                <a:spLocks noChangeArrowheads="1"/>
              </p:cNvSpPr>
              <p:nvPr/>
            </p:nvSpPr>
            <p:spPr bwMode="auto">
              <a:xfrm>
                <a:off x="1247" y="754"/>
                <a:ext cx="1406" cy="272"/>
              </a:xfrm>
              <a:prstGeom prst="wedgeRoundRectCallout">
                <a:avLst>
                  <a:gd name="adj1" fmla="val -52986"/>
                  <a:gd name="adj2" fmla="val 182352"/>
                  <a:gd name="adj3" fmla="val 16667"/>
                </a:avLst>
              </a:prstGeom>
              <a:solidFill>
                <a:srgbClr val="FFFF99"/>
              </a:solidFill>
              <a:ln w="12700">
                <a:solidFill>
                  <a:srgbClr val="000000"/>
                </a:solidFill>
                <a:miter lim="800000"/>
                <a:headEnd/>
                <a:tailEnd/>
              </a:ln>
            </p:spPr>
            <p:txBody>
              <a:bodyPr/>
              <a:lstStyle/>
              <a:p>
                <a:pPr marL="0" marR="0" lvl="0" indent="0" algn="ctr" defTabSz="762000" eaLnBrk="1" fontAlgn="auto" latinLnBrk="0" hangingPunct="1">
                  <a:lnSpc>
                    <a:spcPct val="100000"/>
                  </a:lnSpc>
                  <a:spcBef>
                    <a:spcPts val="0"/>
                  </a:spcBef>
                  <a:spcAft>
                    <a:spcPts val="0"/>
                  </a:spcAft>
                  <a:buClrTx/>
                  <a:buSzTx/>
                  <a:buFontTx/>
                  <a:buNone/>
                  <a:tabLst/>
                  <a:defRPr/>
                </a:pPr>
                <a:endParaRPr kumimoji="0" lang="zh-CN" altLang="zh-CN" sz="2000" b="0" i="0" u="none" strike="noStrike" kern="0" cap="none" spc="0" normalizeH="0" baseline="0" noProof="0">
                  <a:ln>
                    <a:noFill/>
                  </a:ln>
                  <a:solidFill>
                    <a:srgbClr val="333399"/>
                  </a:solidFill>
                  <a:effectLst/>
                  <a:uLnTx/>
                  <a:uFillTx/>
                  <a:latin typeface="Arial"/>
                  <a:ea typeface="黑体"/>
                </a:endParaRPr>
              </a:p>
            </p:txBody>
          </p:sp>
          <p:sp>
            <p:nvSpPr>
              <p:cNvPr id="27" name="Text Box 25">
                <a:extLst>
                  <a:ext uri="{FF2B5EF4-FFF2-40B4-BE49-F238E27FC236}">
                    <a16:creationId xmlns:a16="http://schemas.microsoft.com/office/drawing/2014/main" id="{C7F02CD4-F2DE-4539-8258-BC00CDB00EE8}"/>
                  </a:ext>
                </a:extLst>
              </p:cNvPr>
              <p:cNvSpPr txBox="1">
                <a:spLocks noChangeArrowheads="1"/>
              </p:cNvSpPr>
              <p:nvPr/>
            </p:nvSpPr>
            <p:spPr bwMode="auto">
              <a:xfrm>
                <a:off x="1247" y="754"/>
                <a:ext cx="13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pitchFamily="34" charset="0"/>
                    <a:ea typeface="黑体" pitchFamily="49" charset="-122"/>
                  </a:rPr>
                  <a:t>A </a:t>
                </a:r>
                <a:r>
                  <a:rPr kumimoji="0" lang="zh-CN" altLang="en-US" sz="2000" b="0" i="0" u="none" strike="noStrike" kern="0" cap="none" spc="0" normalizeH="0" baseline="0" noProof="0">
                    <a:ln>
                      <a:noFill/>
                    </a:ln>
                    <a:solidFill>
                      <a:srgbClr val="333399"/>
                    </a:solidFill>
                    <a:effectLst/>
                    <a:uLnTx/>
                    <a:uFillTx/>
                    <a:latin typeface="Arial" pitchFamily="34" charset="0"/>
                    <a:ea typeface="黑体" pitchFamily="49" charset="-122"/>
                  </a:rPr>
                  <a:t>检测到发生碰撞</a:t>
                </a:r>
              </a:p>
            </p:txBody>
          </p:sp>
        </p:grpSp>
      </p:grpSp>
      <p:grpSp>
        <p:nvGrpSpPr>
          <p:cNvPr id="28" name="Group 26">
            <a:extLst>
              <a:ext uri="{FF2B5EF4-FFF2-40B4-BE49-F238E27FC236}">
                <a16:creationId xmlns:a16="http://schemas.microsoft.com/office/drawing/2014/main" id="{E467CCB9-6EC1-4708-AD93-00026D8FF7DD}"/>
              </a:ext>
            </a:extLst>
          </p:cNvPr>
          <p:cNvGrpSpPr>
            <a:grpSpLocks/>
          </p:cNvGrpSpPr>
          <p:nvPr/>
        </p:nvGrpSpPr>
        <p:grpSpPr bwMode="auto">
          <a:xfrm>
            <a:off x="6615113" y="1214884"/>
            <a:ext cx="1844675" cy="969963"/>
            <a:chOff x="4167" y="336"/>
            <a:chExt cx="1162" cy="611"/>
          </a:xfrm>
        </p:grpSpPr>
        <p:grpSp>
          <p:nvGrpSpPr>
            <p:cNvPr id="29" name="Group 27">
              <a:extLst>
                <a:ext uri="{FF2B5EF4-FFF2-40B4-BE49-F238E27FC236}">
                  <a16:creationId xmlns:a16="http://schemas.microsoft.com/office/drawing/2014/main" id="{42F41765-0254-4C8C-85D1-0EEEE374C9D7}"/>
                </a:ext>
              </a:extLst>
            </p:cNvPr>
            <p:cNvGrpSpPr>
              <a:grpSpLocks/>
            </p:cNvGrpSpPr>
            <p:nvPr/>
          </p:nvGrpSpPr>
          <p:grpSpPr bwMode="auto">
            <a:xfrm>
              <a:off x="4167" y="697"/>
              <a:ext cx="1027" cy="250"/>
              <a:chOff x="4167" y="697"/>
              <a:chExt cx="1027" cy="250"/>
            </a:xfrm>
          </p:grpSpPr>
          <p:sp>
            <p:nvSpPr>
              <p:cNvPr id="33" name="Line 28">
                <a:extLst>
                  <a:ext uri="{FF2B5EF4-FFF2-40B4-BE49-F238E27FC236}">
                    <a16:creationId xmlns:a16="http://schemas.microsoft.com/office/drawing/2014/main" id="{6298ED03-E97C-4E1D-A099-4B5652B41579}"/>
                  </a:ext>
                </a:extLst>
              </p:cNvPr>
              <p:cNvSpPr>
                <a:spLocks noChangeShapeType="1"/>
              </p:cNvSpPr>
              <p:nvPr/>
            </p:nvSpPr>
            <p:spPr bwMode="auto">
              <a:xfrm flipH="1">
                <a:off x="4167" y="847"/>
                <a:ext cx="261"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4" name="Text Box 29">
                <a:extLst>
                  <a:ext uri="{FF2B5EF4-FFF2-40B4-BE49-F238E27FC236}">
                    <a16:creationId xmlns:a16="http://schemas.microsoft.com/office/drawing/2014/main" id="{0336E8DE-F72C-4F79-AFEB-488D803D53A2}"/>
                  </a:ext>
                </a:extLst>
              </p:cNvPr>
              <p:cNvSpPr txBox="1">
                <a:spLocks noChangeArrowheads="1"/>
              </p:cNvSpPr>
              <p:nvPr/>
            </p:nvSpPr>
            <p:spPr bwMode="auto">
              <a:xfrm>
                <a:off x="4411" y="697"/>
                <a:ext cx="78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2000" b="0" i="1" u="none" strike="noStrike" kern="0" cap="none" spc="0" normalizeH="0" baseline="0" noProof="0">
                    <a:ln>
                      <a:noFill/>
                    </a:ln>
                    <a:solidFill>
                      <a:srgbClr val="333399"/>
                    </a:solidFill>
                    <a:effectLst/>
                    <a:uLnTx/>
                    <a:uFillTx/>
                    <a:latin typeface="Arial" pitchFamily="34" charset="0"/>
                    <a:ea typeface="黑体" pitchFamily="49" charset="-122"/>
                  </a:rPr>
                  <a:t>  t</a:t>
                </a:r>
                <a:r>
                  <a:rPr kumimoji="0" lang="en-US" altLang="zh-CN" sz="2000" b="0" i="0" u="none" strike="noStrike" kern="0" cap="none" spc="0" normalizeH="0" baseline="0" noProof="0">
                    <a:ln>
                      <a:noFill/>
                    </a:ln>
                    <a:solidFill>
                      <a:srgbClr val="333399"/>
                    </a:solidFill>
                    <a:effectLst/>
                    <a:uLnTx/>
                    <a:uFillTx/>
                    <a:latin typeface="Arial" pitchFamily="34" charset="0"/>
                    <a:ea typeface="黑体" pitchFamily="49" charset="-122"/>
                  </a:rPr>
                  <a:t> = </a:t>
                </a:r>
                <a:r>
                  <a:rPr kumimoji="0" lang="en-US" altLang="zh-CN" sz="2000" b="0" i="0" u="none" strike="noStrike" kern="0" cap="none" spc="0" normalizeH="0" baseline="0" noProof="0">
                    <a:ln>
                      <a:noFill/>
                    </a:ln>
                    <a:solidFill>
                      <a:srgbClr val="333399"/>
                    </a:solidFill>
                    <a:effectLst/>
                    <a:uLnTx/>
                    <a:uFillTx/>
                    <a:latin typeface="Tahoma" pitchFamily="34" charset="0"/>
                    <a:ea typeface="宋体" pitchFamily="2" charset="-122"/>
                    <a:sym typeface="Symbol" pitchFamily="18" charset="2"/>
                  </a:rPr>
                  <a:t></a:t>
                </a:r>
                <a:r>
                  <a:rPr kumimoji="0" lang="en-US" altLang="zh-CN" sz="2000" b="0" i="0" u="none" strike="noStrike" kern="0" cap="none" spc="0" normalizeH="0" baseline="0" noProof="0">
                    <a:ln>
                      <a:noFill/>
                    </a:ln>
                    <a:solidFill>
                      <a:srgbClr val="333399"/>
                    </a:solidFill>
                    <a:effectLst/>
                    <a:uLnTx/>
                    <a:uFillTx/>
                    <a:latin typeface="Arial" pitchFamily="34" charset="0"/>
                    <a:ea typeface="黑体" pitchFamily="49" charset="-122"/>
                  </a:rPr>
                  <a:t> </a:t>
                </a:r>
                <a:r>
                  <a:rPr kumimoji="0" lang="en-US" altLang="zh-CN" sz="2000" b="0" i="0" u="none" strike="noStrike" kern="0" cap="none" spc="0" normalizeH="0" baseline="0" noProof="0">
                    <a:ln>
                      <a:noFill/>
                    </a:ln>
                    <a:solidFill>
                      <a:srgbClr val="333399"/>
                    </a:solidFill>
                    <a:effectLst/>
                    <a:uLnTx/>
                    <a:uFillTx/>
                    <a:latin typeface="Arial" pitchFamily="34" charset="0"/>
                    <a:ea typeface="黑体" pitchFamily="49" charset="-122"/>
                    <a:sym typeface="Symbol" pitchFamily="18" charset="2"/>
                  </a:rPr>
                  <a:t> </a:t>
                </a:r>
                <a:r>
                  <a:rPr kumimoji="0" lang="en-US" altLang="zh-CN" sz="2000" b="0" i="0" u="none" strike="noStrike" kern="0" cap="none" spc="0" normalizeH="0" baseline="30000" noProof="0">
                    <a:ln>
                      <a:noFill/>
                    </a:ln>
                    <a:solidFill>
                      <a:srgbClr val="333399"/>
                    </a:solidFill>
                    <a:effectLst/>
                    <a:uLnTx/>
                    <a:uFillTx/>
                    <a:latin typeface="Arial" pitchFamily="34" charset="0"/>
                    <a:ea typeface="黑体" pitchFamily="49" charset="-122"/>
                  </a:rPr>
                  <a:t> </a:t>
                </a:r>
              </a:p>
            </p:txBody>
          </p:sp>
        </p:grpSp>
        <p:grpSp>
          <p:nvGrpSpPr>
            <p:cNvPr id="30" name="Group 30">
              <a:extLst>
                <a:ext uri="{FF2B5EF4-FFF2-40B4-BE49-F238E27FC236}">
                  <a16:creationId xmlns:a16="http://schemas.microsoft.com/office/drawing/2014/main" id="{DF01908D-1AF3-460C-9C82-CB397CD7E524}"/>
                </a:ext>
              </a:extLst>
            </p:cNvPr>
            <p:cNvGrpSpPr>
              <a:grpSpLocks/>
            </p:cNvGrpSpPr>
            <p:nvPr/>
          </p:nvGrpSpPr>
          <p:grpSpPr bwMode="auto">
            <a:xfrm>
              <a:off x="4286" y="336"/>
              <a:ext cx="1043" cy="256"/>
              <a:chOff x="4286" y="336"/>
              <a:chExt cx="1043" cy="256"/>
            </a:xfrm>
          </p:grpSpPr>
          <p:sp>
            <p:nvSpPr>
              <p:cNvPr id="31" name="AutoShape 31">
                <a:extLst>
                  <a:ext uri="{FF2B5EF4-FFF2-40B4-BE49-F238E27FC236}">
                    <a16:creationId xmlns:a16="http://schemas.microsoft.com/office/drawing/2014/main" id="{B221A97F-EEB6-47D7-B6A4-BD074B2ADA82}"/>
                  </a:ext>
                </a:extLst>
              </p:cNvPr>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rgbClr val="000000"/>
                </a:solidFill>
                <a:miter lim="800000"/>
                <a:headEnd/>
                <a:tailEnd/>
              </a:ln>
            </p:spPr>
            <p:txBody>
              <a:bodyPr/>
              <a:lstStyle/>
              <a:p>
                <a:pPr marL="0" marR="0" lvl="0" indent="0" algn="ctr" defTabSz="762000" eaLnBrk="1" fontAlgn="auto" latinLnBrk="0" hangingPunct="1">
                  <a:lnSpc>
                    <a:spcPct val="100000"/>
                  </a:lnSpc>
                  <a:spcBef>
                    <a:spcPts val="0"/>
                  </a:spcBef>
                  <a:spcAft>
                    <a:spcPts val="0"/>
                  </a:spcAft>
                  <a:buClrTx/>
                  <a:buSzTx/>
                  <a:buFontTx/>
                  <a:buNone/>
                  <a:tabLst/>
                  <a:defRPr/>
                </a:pPr>
                <a:endParaRPr kumimoji="0" lang="zh-CN" altLang="zh-CN" sz="2000" b="0" i="0" u="none" strike="noStrike" kern="0" cap="none" spc="0" normalizeH="0" baseline="0" noProof="0">
                  <a:ln>
                    <a:noFill/>
                  </a:ln>
                  <a:solidFill>
                    <a:srgbClr val="333399"/>
                  </a:solidFill>
                  <a:effectLst/>
                  <a:uLnTx/>
                  <a:uFillTx/>
                  <a:latin typeface="Arial"/>
                  <a:ea typeface="黑体"/>
                </a:endParaRPr>
              </a:p>
            </p:txBody>
          </p:sp>
          <p:sp>
            <p:nvSpPr>
              <p:cNvPr id="32" name="Text Box 32">
                <a:extLst>
                  <a:ext uri="{FF2B5EF4-FFF2-40B4-BE49-F238E27FC236}">
                    <a16:creationId xmlns:a16="http://schemas.microsoft.com/office/drawing/2014/main" id="{A84EA837-C5F7-4C70-A315-305617E28C54}"/>
                  </a:ext>
                </a:extLst>
              </p:cNvPr>
              <p:cNvSpPr txBox="1">
                <a:spLocks noChangeArrowheads="1"/>
              </p:cNvSpPr>
              <p:nvPr/>
            </p:nvSpPr>
            <p:spPr bwMode="auto">
              <a:xfrm>
                <a:off x="4286" y="336"/>
                <a:ext cx="9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pitchFamily="34" charset="0"/>
                    <a:ea typeface="黑体" pitchFamily="49" charset="-122"/>
                  </a:rPr>
                  <a:t>  B </a:t>
                </a:r>
                <a:r>
                  <a:rPr kumimoji="0" lang="zh-CN" altLang="en-US" sz="2000" b="0" i="0" u="none" strike="noStrike" kern="0" cap="none" spc="0" normalizeH="0" baseline="0" noProof="0">
                    <a:ln>
                      <a:noFill/>
                    </a:ln>
                    <a:solidFill>
                      <a:srgbClr val="333399"/>
                    </a:solidFill>
                    <a:effectLst/>
                    <a:uLnTx/>
                    <a:uFillTx/>
                    <a:latin typeface="Arial" pitchFamily="34" charset="0"/>
                    <a:ea typeface="黑体" pitchFamily="49" charset="-122"/>
                  </a:rPr>
                  <a:t>发送数据</a:t>
                </a:r>
              </a:p>
            </p:txBody>
          </p:sp>
        </p:grpSp>
      </p:grpSp>
      <p:grpSp>
        <p:nvGrpSpPr>
          <p:cNvPr id="35" name="Group 33">
            <a:extLst>
              <a:ext uri="{FF2B5EF4-FFF2-40B4-BE49-F238E27FC236}">
                <a16:creationId xmlns:a16="http://schemas.microsoft.com/office/drawing/2014/main" id="{6262F1F1-45AB-46D6-B836-039CAF4B3B12}"/>
              </a:ext>
            </a:extLst>
          </p:cNvPr>
          <p:cNvGrpSpPr>
            <a:grpSpLocks/>
          </p:cNvGrpSpPr>
          <p:nvPr/>
        </p:nvGrpSpPr>
        <p:grpSpPr bwMode="auto">
          <a:xfrm>
            <a:off x="4067175" y="2054672"/>
            <a:ext cx="3725863" cy="1006475"/>
            <a:chOff x="2562" y="865"/>
            <a:chExt cx="2347" cy="634"/>
          </a:xfrm>
        </p:grpSpPr>
        <p:grpSp>
          <p:nvGrpSpPr>
            <p:cNvPr id="36" name="Group 34">
              <a:extLst>
                <a:ext uri="{FF2B5EF4-FFF2-40B4-BE49-F238E27FC236}">
                  <a16:creationId xmlns:a16="http://schemas.microsoft.com/office/drawing/2014/main" id="{F16C4EB2-8800-4987-8D45-F272777578AB}"/>
                </a:ext>
              </a:extLst>
            </p:cNvPr>
            <p:cNvGrpSpPr>
              <a:grpSpLocks/>
            </p:cNvGrpSpPr>
            <p:nvPr/>
          </p:nvGrpSpPr>
          <p:grpSpPr bwMode="auto">
            <a:xfrm>
              <a:off x="2562" y="1240"/>
              <a:ext cx="1546" cy="259"/>
              <a:chOff x="2562" y="1240"/>
              <a:chExt cx="1546" cy="259"/>
            </a:xfrm>
          </p:grpSpPr>
          <p:sp>
            <p:nvSpPr>
              <p:cNvPr id="39" name="AutoShape 35">
                <a:extLst>
                  <a:ext uri="{FF2B5EF4-FFF2-40B4-BE49-F238E27FC236}">
                    <a16:creationId xmlns:a16="http://schemas.microsoft.com/office/drawing/2014/main" id="{90C045C1-FEEC-4467-B152-C7392006995B}"/>
                  </a:ext>
                </a:extLst>
              </p:cNvPr>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rgbClr val="000000"/>
                </a:solidFill>
                <a:miter lim="800000"/>
                <a:headEnd/>
                <a:tailEnd/>
              </a:ln>
            </p:spPr>
            <p:txBody>
              <a:bodyPr/>
              <a:lstStyle/>
              <a:p>
                <a:pPr marL="0" marR="0" lvl="0" indent="0" algn="ctr" defTabSz="762000" eaLnBrk="1" fontAlgn="auto" latinLnBrk="0" hangingPunct="1">
                  <a:lnSpc>
                    <a:spcPct val="100000"/>
                  </a:lnSpc>
                  <a:spcBef>
                    <a:spcPts val="0"/>
                  </a:spcBef>
                  <a:spcAft>
                    <a:spcPts val="0"/>
                  </a:spcAft>
                  <a:buClrTx/>
                  <a:buSzTx/>
                  <a:buFontTx/>
                  <a:buNone/>
                  <a:tabLst/>
                  <a:defRPr/>
                </a:pPr>
                <a:endParaRPr kumimoji="0" lang="zh-CN" altLang="zh-CN" sz="2000" b="0" i="0" u="none" strike="noStrike" kern="0" cap="none" spc="0" normalizeH="0" baseline="0" noProof="0">
                  <a:ln>
                    <a:noFill/>
                  </a:ln>
                  <a:solidFill>
                    <a:srgbClr val="333399"/>
                  </a:solidFill>
                  <a:effectLst/>
                  <a:uLnTx/>
                  <a:uFillTx/>
                  <a:latin typeface="Arial"/>
                  <a:ea typeface="黑体"/>
                </a:endParaRPr>
              </a:p>
            </p:txBody>
          </p:sp>
          <p:sp>
            <p:nvSpPr>
              <p:cNvPr id="40" name="Text Box 36">
                <a:extLst>
                  <a:ext uri="{FF2B5EF4-FFF2-40B4-BE49-F238E27FC236}">
                    <a16:creationId xmlns:a16="http://schemas.microsoft.com/office/drawing/2014/main" id="{465C3B09-794F-45D7-91FE-BB1836F436B4}"/>
                  </a:ext>
                </a:extLst>
              </p:cNvPr>
              <p:cNvSpPr txBox="1">
                <a:spLocks noChangeArrowheads="1"/>
              </p:cNvSpPr>
              <p:nvPr/>
            </p:nvSpPr>
            <p:spPr bwMode="auto">
              <a:xfrm>
                <a:off x="2562" y="1240"/>
                <a:ext cx="15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pitchFamily="34" charset="0"/>
                    <a:ea typeface="黑体" pitchFamily="49" charset="-122"/>
                  </a:rPr>
                  <a:t>B </a:t>
                </a:r>
                <a:r>
                  <a:rPr kumimoji="0" lang="zh-CN" altLang="en-US" sz="2000" b="0" i="0" u="none" strike="noStrike" kern="0" cap="none" spc="0" normalizeH="0" baseline="0" noProof="0">
                    <a:ln>
                      <a:noFill/>
                    </a:ln>
                    <a:solidFill>
                      <a:srgbClr val="333399"/>
                    </a:solidFill>
                    <a:effectLst/>
                    <a:uLnTx/>
                    <a:uFillTx/>
                    <a:latin typeface="Arial" pitchFamily="34" charset="0"/>
                    <a:ea typeface="黑体" pitchFamily="49" charset="-122"/>
                  </a:rPr>
                  <a:t>检测到发生碰撞</a:t>
                </a:r>
              </a:p>
            </p:txBody>
          </p:sp>
        </p:grpSp>
        <p:sp>
          <p:nvSpPr>
            <p:cNvPr id="37" name="Line 37">
              <a:extLst>
                <a:ext uri="{FF2B5EF4-FFF2-40B4-BE49-F238E27FC236}">
                  <a16:creationId xmlns:a16="http://schemas.microsoft.com/office/drawing/2014/main" id="{2AB1D37D-27A5-412D-9F36-EF81A4570C85}"/>
                </a:ext>
              </a:extLst>
            </p:cNvPr>
            <p:cNvSpPr>
              <a:spLocks noChangeShapeType="1"/>
            </p:cNvSpPr>
            <p:nvPr/>
          </p:nvSpPr>
          <p:spPr bwMode="auto">
            <a:xfrm flipH="1">
              <a:off x="4167" y="964"/>
              <a:ext cx="261"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8" name="Text Box 38">
              <a:extLst>
                <a:ext uri="{FF2B5EF4-FFF2-40B4-BE49-F238E27FC236}">
                  <a16:creationId xmlns:a16="http://schemas.microsoft.com/office/drawing/2014/main" id="{57C72625-6704-4DEB-841A-8AC9B28927B9}"/>
                </a:ext>
              </a:extLst>
            </p:cNvPr>
            <p:cNvSpPr txBox="1">
              <a:spLocks noChangeArrowheads="1"/>
            </p:cNvSpPr>
            <p:nvPr/>
          </p:nvSpPr>
          <p:spPr bwMode="auto">
            <a:xfrm>
              <a:off x="4410" y="865"/>
              <a:ext cx="4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2000" b="0" i="1" u="none" strike="noStrike" kern="0" cap="none" spc="0" normalizeH="0" baseline="0" noProof="0">
                  <a:ln>
                    <a:noFill/>
                  </a:ln>
                  <a:solidFill>
                    <a:srgbClr val="333399"/>
                  </a:solidFill>
                  <a:effectLst/>
                  <a:uLnTx/>
                  <a:uFillTx/>
                  <a:latin typeface="Arial" pitchFamily="34" charset="0"/>
                  <a:ea typeface="黑体" pitchFamily="49" charset="-122"/>
                </a:rPr>
                <a:t>  t</a:t>
              </a:r>
              <a:r>
                <a:rPr kumimoji="0" lang="en-US" altLang="zh-CN" sz="2000" b="0" i="0" u="none" strike="noStrike" kern="0" cap="none" spc="0" normalizeH="0" baseline="0" noProof="0">
                  <a:ln>
                    <a:noFill/>
                  </a:ln>
                  <a:solidFill>
                    <a:srgbClr val="333399"/>
                  </a:solidFill>
                  <a:effectLst/>
                  <a:uLnTx/>
                  <a:uFillTx/>
                  <a:latin typeface="Arial" pitchFamily="34" charset="0"/>
                  <a:ea typeface="黑体" pitchFamily="49" charset="-122"/>
                </a:rPr>
                <a:t> = </a:t>
              </a:r>
              <a:r>
                <a:rPr kumimoji="0" lang="en-US" altLang="zh-CN" sz="2000" b="0" i="0" u="none" strike="noStrike" kern="0" cap="none" spc="0" normalizeH="0" baseline="0" noProof="0">
                  <a:ln>
                    <a:noFill/>
                  </a:ln>
                  <a:solidFill>
                    <a:srgbClr val="333399"/>
                  </a:solidFill>
                  <a:effectLst/>
                  <a:uLnTx/>
                  <a:uFillTx/>
                  <a:latin typeface="Tahoma" pitchFamily="34" charset="0"/>
                  <a:ea typeface="宋体" pitchFamily="2" charset="-122"/>
                  <a:sym typeface="Symbol" pitchFamily="18" charset="2"/>
                </a:rPr>
                <a:t></a:t>
              </a:r>
            </a:p>
          </p:txBody>
        </p:sp>
      </p:grpSp>
      <p:sp>
        <p:nvSpPr>
          <p:cNvPr id="41" name="Rectangle 39">
            <a:extLst>
              <a:ext uri="{FF2B5EF4-FFF2-40B4-BE49-F238E27FC236}">
                <a16:creationId xmlns:a16="http://schemas.microsoft.com/office/drawing/2014/main" id="{1AC84056-9A96-488A-AF5E-F09B082C05A0}"/>
              </a:ext>
            </a:extLst>
          </p:cNvPr>
          <p:cNvSpPr>
            <a:spLocks noChangeArrowheads="1"/>
          </p:cNvSpPr>
          <p:nvPr/>
        </p:nvSpPr>
        <p:spPr bwMode="auto">
          <a:xfrm>
            <a:off x="1692275" y="4705325"/>
            <a:ext cx="400050" cy="504825"/>
          </a:xfrm>
          <a:prstGeom prst="rect">
            <a:avLst/>
          </a:prstGeom>
          <a:solidFill>
            <a:srgbClr val="FFFF99"/>
          </a:solidFill>
          <a:ln w="12700">
            <a:solidFill>
              <a:srgbClr val="000000"/>
            </a:solidFill>
            <a:miter lim="800000"/>
            <a:headEnd/>
            <a:tailEnd/>
          </a:ln>
        </p:spPr>
        <p:txBody>
          <a:bodyPr wrap="none" anchor="ctr"/>
          <a:lstStyle/>
          <a:p>
            <a:pPr marL="0" marR="0" lvl="0" indent="0" algn="ctr" defTabSz="7620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a:ea typeface="黑体"/>
              </a:rPr>
              <a:t>A</a:t>
            </a:r>
          </a:p>
        </p:txBody>
      </p:sp>
      <p:sp>
        <p:nvSpPr>
          <p:cNvPr id="42" name="Rectangle 40">
            <a:extLst>
              <a:ext uri="{FF2B5EF4-FFF2-40B4-BE49-F238E27FC236}">
                <a16:creationId xmlns:a16="http://schemas.microsoft.com/office/drawing/2014/main" id="{BB009895-D051-4DEC-ACF7-4E7722024759}"/>
              </a:ext>
            </a:extLst>
          </p:cNvPr>
          <p:cNvSpPr>
            <a:spLocks noChangeArrowheads="1"/>
          </p:cNvSpPr>
          <p:nvPr/>
        </p:nvSpPr>
        <p:spPr bwMode="auto">
          <a:xfrm>
            <a:off x="6403975" y="5305847"/>
            <a:ext cx="400050" cy="501650"/>
          </a:xfrm>
          <a:prstGeom prst="rect">
            <a:avLst/>
          </a:prstGeom>
          <a:solidFill>
            <a:srgbClr val="FFFF99"/>
          </a:solidFill>
          <a:ln w="12700">
            <a:solidFill>
              <a:srgbClr val="000000"/>
            </a:solidFill>
            <a:miter lim="800000"/>
            <a:headEnd/>
            <a:tailEnd/>
          </a:ln>
        </p:spPr>
        <p:txBody>
          <a:bodyPr wrap="none" anchor="ctr"/>
          <a:lstStyle/>
          <a:p>
            <a:pPr marL="0" marR="0" lvl="0" indent="0" algn="ctr" defTabSz="7620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a:ea typeface="黑体"/>
              </a:rPr>
              <a:t>B</a:t>
            </a:r>
          </a:p>
        </p:txBody>
      </p:sp>
      <p:grpSp>
        <p:nvGrpSpPr>
          <p:cNvPr id="43" name="Group 41">
            <a:extLst>
              <a:ext uri="{FF2B5EF4-FFF2-40B4-BE49-F238E27FC236}">
                <a16:creationId xmlns:a16="http://schemas.microsoft.com/office/drawing/2014/main" id="{2973BD6D-0BEE-497A-9C83-93ED80D4FAEE}"/>
              </a:ext>
            </a:extLst>
          </p:cNvPr>
          <p:cNvGrpSpPr>
            <a:grpSpLocks/>
          </p:cNvGrpSpPr>
          <p:nvPr/>
        </p:nvGrpSpPr>
        <p:grpSpPr bwMode="auto">
          <a:xfrm>
            <a:off x="2092325" y="4759237"/>
            <a:ext cx="4100513" cy="142875"/>
            <a:chOff x="1318" y="2795"/>
            <a:chExt cx="2583" cy="90"/>
          </a:xfrm>
        </p:grpSpPr>
        <p:sp>
          <p:nvSpPr>
            <p:cNvPr id="44" name="Rectangle 42">
              <a:extLst>
                <a:ext uri="{FF2B5EF4-FFF2-40B4-BE49-F238E27FC236}">
                  <a16:creationId xmlns:a16="http://schemas.microsoft.com/office/drawing/2014/main" id="{FC231CC7-448C-43B3-8714-6F283260851A}"/>
                </a:ext>
              </a:extLst>
            </p:cNvPr>
            <p:cNvSpPr>
              <a:spLocks noChangeArrowheads="1"/>
            </p:cNvSpPr>
            <p:nvPr/>
          </p:nvSpPr>
          <p:spPr bwMode="auto">
            <a:xfrm>
              <a:off x="1318" y="2795"/>
              <a:ext cx="2462" cy="90"/>
            </a:xfrm>
            <a:prstGeom prst="rect">
              <a:avLst/>
            </a:prstGeom>
            <a:solidFill>
              <a:srgbClr val="00E4A8"/>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45" name="Line 43">
              <a:extLst>
                <a:ext uri="{FF2B5EF4-FFF2-40B4-BE49-F238E27FC236}">
                  <a16:creationId xmlns:a16="http://schemas.microsoft.com/office/drawing/2014/main" id="{D36791B4-BABC-4BFE-A7F7-1DEE2EAD4123}"/>
                </a:ext>
              </a:extLst>
            </p:cNvPr>
            <p:cNvSpPr>
              <a:spLocks noChangeShapeType="1"/>
            </p:cNvSpPr>
            <p:nvPr/>
          </p:nvSpPr>
          <p:spPr bwMode="auto">
            <a:xfrm>
              <a:off x="3780" y="2841"/>
              <a:ext cx="121" cy="0"/>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46" name="Group 44">
            <a:extLst>
              <a:ext uri="{FF2B5EF4-FFF2-40B4-BE49-F238E27FC236}">
                <a16:creationId xmlns:a16="http://schemas.microsoft.com/office/drawing/2014/main" id="{DC8C6E7E-E1B9-4DF9-B101-EC010A043232}"/>
              </a:ext>
            </a:extLst>
          </p:cNvPr>
          <p:cNvGrpSpPr>
            <a:grpSpLocks/>
          </p:cNvGrpSpPr>
          <p:nvPr/>
        </p:nvGrpSpPr>
        <p:grpSpPr bwMode="auto">
          <a:xfrm>
            <a:off x="5810250" y="4992662"/>
            <a:ext cx="636588" cy="146050"/>
            <a:chOff x="3660" y="2930"/>
            <a:chExt cx="401" cy="92"/>
          </a:xfrm>
        </p:grpSpPr>
        <p:sp>
          <p:nvSpPr>
            <p:cNvPr id="47" name="Rectangle 45">
              <a:extLst>
                <a:ext uri="{FF2B5EF4-FFF2-40B4-BE49-F238E27FC236}">
                  <a16:creationId xmlns:a16="http://schemas.microsoft.com/office/drawing/2014/main" id="{7DA384C0-5DD1-40E3-A658-01B109B28966}"/>
                </a:ext>
              </a:extLst>
            </p:cNvPr>
            <p:cNvSpPr>
              <a:spLocks noChangeArrowheads="1"/>
            </p:cNvSpPr>
            <p:nvPr/>
          </p:nvSpPr>
          <p:spPr bwMode="auto">
            <a:xfrm>
              <a:off x="3780" y="2930"/>
              <a:ext cx="281" cy="92"/>
            </a:xfrm>
            <a:prstGeom prst="rect">
              <a:avLst/>
            </a:prstGeom>
            <a:solidFill>
              <a:srgbClr val="996600"/>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48" name="Line 46">
              <a:extLst>
                <a:ext uri="{FF2B5EF4-FFF2-40B4-BE49-F238E27FC236}">
                  <a16:creationId xmlns:a16="http://schemas.microsoft.com/office/drawing/2014/main" id="{7DF74E2B-816C-4397-9F30-C2D9776BCA43}"/>
                </a:ext>
              </a:extLst>
            </p:cNvPr>
            <p:cNvSpPr>
              <a:spLocks noChangeShapeType="1"/>
            </p:cNvSpPr>
            <p:nvPr/>
          </p:nvSpPr>
          <p:spPr bwMode="auto">
            <a:xfrm flipH="1">
              <a:off x="3660" y="2976"/>
              <a:ext cx="120" cy="0"/>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sp>
        <p:nvSpPr>
          <p:cNvPr id="49" name="Line 47">
            <a:extLst>
              <a:ext uri="{FF2B5EF4-FFF2-40B4-BE49-F238E27FC236}">
                <a16:creationId xmlns:a16="http://schemas.microsoft.com/office/drawing/2014/main" id="{C4204A46-3471-41EE-BF78-1B28BF4A590D}"/>
              </a:ext>
            </a:extLst>
          </p:cNvPr>
          <p:cNvSpPr>
            <a:spLocks noChangeShapeType="1"/>
          </p:cNvSpPr>
          <p:nvPr/>
        </p:nvSpPr>
        <p:spPr bwMode="auto">
          <a:xfrm>
            <a:off x="6345238" y="5448722"/>
            <a:ext cx="190500" cy="0"/>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eaLnBrk="1" hangingPunct="1"/>
            <a:endParaRPr kumimoji="0" lang="zh-CN" altLang="en-US" sz="1800" b="0">
              <a:solidFill>
                <a:srgbClr val="000000"/>
              </a:solidFill>
              <a:latin typeface="Arial"/>
            </a:endParaRPr>
          </a:p>
        </p:txBody>
      </p:sp>
      <p:grpSp>
        <p:nvGrpSpPr>
          <p:cNvPr id="50" name="Group 48">
            <a:extLst>
              <a:ext uri="{FF2B5EF4-FFF2-40B4-BE49-F238E27FC236}">
                <a16:creationId xmlns:a16="http://schemas.microsoft.com/office/drawing/2014/main" id="{879F2FC0-FDFF-43E9-86B6-3133D3411948}"/>
              </a:ext>
            </a:extLst>
          </p:cNvPr>
          <p:cNvGrpSpPr>
            <a:grpSpLocks/>
          </p:cNvGrpSpPr>
          <p:nvPr/>
        </p:nvGrpSpPr>
        <p:grpSpPr bwMode="auto">
          <a:xfrm>
            <a:off x="1692275" y="5903913"/>
            <a:ext cx="5111750" cy="503237"/>
            <a:chOff x="1066" y="3719"/>
            <a:chExt cx="3220" cy="317"/>
          </a:xfrm>
        </p:grpSpPr>
        <p:sp>
          <p:nvSpPr>
            <p:cNvPr id="51" name="Rectangle 49">
              <a:extLst>
                <a:ext uri="{FF2B5EF4-FFF2-40B4-BE49-F238E27FC236}">
                  <a16:creationId xmlns:a16="http://schemas.microsoft.com/office/drawing/2014/main" id="{DB01E766-73E8-40EA-9EF4-9F3B2692E259}"/>
                </a:ext>
              </a:extLst>
            </p:cNvPr>
            <p:cNvSpPr>
              <a:spLocks noChangeArrowheads="1"/>
            </p:cNvSpPr>
            <p:nvPr/>
          </p:nvSpPr>
          <p:spPr bwMode="auto">
            <a:xfrm>
              <a:off x="1298" y="3900"/>
              <a:ext cx="720" cy="92"/>
            </a:xfrm>
            <a:prstGeom prst="rect">
              <a:avLst/>
            </a:prstGeom>
            <a:solidFill>
              <a:srgbClr val="996600"/>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52" name="Rectangle 50">
              <a:extLst>
                <a:ext uri="{FF2B5EF4-FFF2-40B4-BE49-F238E27FC236}">
                  <a16:creationId xmlns:a16="http://schemas.microsoft.com/office/drawing/2014/main" id="{29A1A1B2-9F86-4F36-8190-AD4D009ED4C8}"/>
                </a:ext>
              </a:extLst>
            </p:cNvPr>
            <p:cNvSpPr>
              <a:spLocks noChangeArrowheads="1"/>
            </p:cNvSpPr>
            <p:nvPr/>
          </p:nvSpPr>
          <p:spPr bwMode="auto">
            <a:xfrm>
              <a:off x="1298" y="3765"/>
              <a:ext cx="2763" cy="90"/>
            </a:xfrm>
            <a:prstGeom prst="rect">
              <a:avLst/>
            </a:prstGeom>
            <a:solidFill>
              <a:srgbClr val="00E4A8"/>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53" name="Rectangle 51">
              <a:extLst>
                <a:ext uri="{FF2B5EF4-FFF2-40B4-BE49-F238E27FC236}">
                  <a16:creationId xmlns:a16="http://schemas.microsoft.com/office/drawing/2014/main" id="{AAAAE836-4B54-4999-9DAA-1EAF6A178ADF}"/>
                </a:ext>
              </a:extLst>
            </p:cNvPr>
            <p:cNvSpPr>
              <a:spLocks noChangeArrowheads="1"/>
            </p:cNvSpPr>
            <p:nvPr/>
          </p:nvSpPr>
          <p:spPr bwMode="auto">
            <a:xfrm>
              <a:off x="1066" y="3719"/>
              <a:ext cx="252" cy="317"/>
            </a:xfrm>
            <a:prstGeom prst="rect">
              <a:avLst/>
            </a:prstGeom>
            <a:solidFill>
              <a:srgbClr val="FFFF99"/>
            </a:solidFill>
            <a:ln w="12700">
              <a:solidFill>
                <a:srgbClr val="000000"/>
              </a:solidFill>
              <a:miter lim="800000"/>
              <a:headEnd/>
              <a:tailEnd/>
            </a:ln>
          </p:spPr>
          <p:txBody>
            <a:bodyPr wrap="none" anchor="ctr"/>
            <a:lstStyle/>
            <a:p>
              <a:pPr marL="0" marR="0" lvl="0" indent="0" algn="ctr" defTabSz="7620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a:ea typeface="黑体"/>
                </a:rPr>
                <a:t>A</a:t>
              </a:r>
            </a:p>
          </p:txBody>
        </p:sp>
        <p:sp>
          <p:nvSpPr>
            <p:cNvPr id="54" name="Rectangle 52">
              <a:extLst>
                <a:ext uri="{FF2B5EF4-FFF2-40B4-BE49-F238E27FC236}">
                  <a16:creationId xmlns:a16="http://schemas.microsoft.com/office/drawing/2014/main" id="{62029B3A-745A-410C-84B0-7E99F2B622FA}"/>
                </a:ext>
              </a:extLst>
            </p:cNvPr>
            <p:cNvSpPr>
              <a:spLocks noChangeArrowheads="1"/>
            </p:cNvSpPr>
            <p:nvPr/>
          </p:nvSpPr>
          <p:spPr bwMode="auto">
            <a:xfrm>
              <a:off x="4034" y="3719"/>
              <a:ext cx="252" cy="317"/>
            </a:xfrm>
            <a:prstGeom prst="rect">
              <a:avLst/>
            </a:prstGeom>
            <a:solidFill>
              <a:srgbClr val="FFFF99"/>
            </a:solidFill>
            <a:ln w="12700">
              <a:solidFill>
                <a:srgbClr val="000000"/>
              </a:solidFill>
              <a:miter lim="800000"/>
              <a:headEnd/>
              <a:tailEnd/>
            </a:ln>
          </p:spPr>
          <p:txBody>
            <a:bodyPr wrap="none" anchor="ctr"/>
            <a:lstStyle/>
            <a:p>
              <a:pPr marL="0" marR="0" lvl="0" indent="0" algn="ctr" defTabSz="7620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a:ea typeface="黑体"/>
                </a:rPr>
                <a:t>B</a:t>
              </a:r>
            </a:p>
          </p:txBody>
        </p:sp>
        <p:sp>
          <p:nvSpPr>
            <p:cNvPr id="55" name="Line 53">
              <a:extLst>
                <a:ext uri="{FF2B5EF4-FFF2-40B4-BE49-F238E27FC236}">
                  <a16:creationId xmlns:a16="http://schemas.microsoft.com/office/drawing/2014/main" id="{F3921181-16A2-4762-B69C-B5D4084BCDF6}"/>
                </a:ext>
              </a:extLst>
            </p:cNvPr>
            <p:cNvSpPr>
              <a:spLocks noChangeShapeType="1"/>
            </p:cNvSpPr>
            <p:nvPr/>
          </p:nvSpPr>
          <p:spPr bwMode="auto">
            <a:xfrm flipH="1">
              <a:off x="1217" y="3946"/>
              <a:ext cx="120" cy="0"/>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sp>
        <p:nvSpPr>
          <p:cNvPr id="56" name="Rectangle 54">
            <a:extLst>
              <a:ext uri="{FF2B5EF4-FFF2-40B4-BE49-F238E27FC236}">
                <a16:creationId xmlns:a16="http://schemas.microsoft.com/office/drawing/2014/main" id="{2D025E4A-2D88-4F68-9D0F-C68C673CD1E3}"/>
              </a:ext>
            </a:extLst>
          </p:cNvPr>
          <p:cNvSpPr>
            <a:spLocks noChangeArrowheads="1"/>
          </p:cNvSpPr>
          <p:nvPr/>
        </p:nvSpPr>
        <p:spPr bwMode="auto">
          <a:xfrm>
            <a:off x="6319838" y="4367982"/>
            <a:ext cx="127000" cy="146050"/>
          </a:xfrm>
          <a:prstGeom prst="rect">
            <a:avLst/>
          </a:prstGeom>
          <a:solidFill>
            <a:srgbClr val="996600"/>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57" name="Rectangle 55">
            <a:extLst>
              <a:ext uri="{FF2B5EF4-FFF2-40B4-BE49-F238E27FC236}">
                <a16:creationId xmlns:a16="http://schemas.microsoft.com/office/drawing/2014/main" id="{95D7AD61-7B47-475E-A22E-AEEA7D55C906}"/>
              </a:ext>
            </a:extLst>
          </p:cNvPr>
          <p:cNvSpPr>
            <a:spLocks noChangeArrowheads="1"/>
          </p:cNvSpPr>
          <p:nvPr/>
        </p:nvSpPr>
        <p:spPr bwMode="auto">
          <a:xfrm>
            <a:off x="2092325" y="4197242"/>
            <a:ext cx="3400425" cy="144462"/>
          </a:xfrm>
          <a:prstGeom prst="rect">
            <a:avLst/>
          </a:prstGeom>
          <a:solidFill>
            <a:srgbClr val="00E4A8"/>
          </a:solidFill>
          <a:ln w="12700">
            <a:solidFill>
              <a:srgbClr val="333399"/>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58" name="Rectangle 56">
            <a:extLst>
              <a:ext uri="{FF2B5EF4-FFF2-40B4-BE49-F238E27FC236}">
                <a16:creationId xmlns:a16="http://schemas.microsoft.com/office/drawing/2014/main" id="{7A2C320B-BAA8-4D12-8A54-00BE66381D71}"/>
              </a:ext>
            </a:extLst>
          </p:cNvPr>
          <p:cNvSpPr>
            <a:spLocks noChangeArrowheads="1"/>
          </p:cNvSpPr>
          <p:nvPr/>
        </p:nvSpPr>
        <p:spPr bwMode="auto">
          <a:xfrm>
            <a:off x="1692275" y="4080644"/>
            <a:ext cx="400050" cy="504825"/>
          </a:xfrm>
          <a:prstGeom prst="rect">
            <a:avLst/>
          </a:prstGeom>
          <a:solidFill>
            <a:srgbClr val="FFFF99"/>
          </a:solidFill>
          <a:ln w="12700">
            <a:solidFill>
              <a:srgbClr val="000000"/>
            </a:solidFill>
            <a:miter lim="800000"/>
            <a:headEnd/>
            <a:tailEnd/>
          </a:ln>
        </p:spPr>
        <p:txBody>
          <a:bodyPr wrap="none" anchor="ctr"/>
          <a:lstStyle/>
          <a:p>
            <a:pPr marL="0" marR="0" lvl="0" indent="0" algn="ctr" defTabSz="7620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a:ea typeface="黑体"/>
              </a:rPr>
              <a:t>A</a:t>
            </a:r>
          </a:p>
        </p:txBody>
      </p:sp>
      <p:sp>
        <p:nvSpPr>
          <p:cNvPr id="59" name="Rectangle 57">
            <a:extLst>
              <a:ext uri="{FF2B5EF4-FFF2-40B4-BE49-F238E27FC236}">
                <a16:creationId xmlns:a16="http://schemas.microsoft.com/office/drawing/2014/main" id="{E46B840B-EF1E-4718-B345-E1AE382518CC}"/>
              </a:ext>
            </a:extLst>
          </p:cNvPr>
          <p:cNvSpPr>
            <a:spLocks noChangeArrowheads="1"/>
          </p:cNvSpPr>
          <p:nvPr/>
        </p:nvSpPr>
        <p:spPr bwMode="auto">
          <a:xfrm>
            <a:off x="6403975" y="4080644"/>
            <a:ext cx="400050" cy="504825"/>
          </a:xfrm>
          <a:prstGeom prst="rect">
            <a:avLst/>
          </a:prstGeom>
          <a:solidFill>
            <a:srgbClr val="FFFF99"/>
          </a:solidFill>
          <a:ln w="12700">
            <a:solidFill>
              <a:srgbClr val="000000"/>
            </a:solidFill>
            <a:miter lim="800000"/>
            <a:headEnd/>
            <a:tailEnd/>
          </a:ln>
        </p:spPr>
        <p:txBody>
          <a:bodyPr wrap="none" anchor="ctr"/>
          <a:lstStyle/>
          <a:p>
            <a:pPr marL="0" marR="0" lvl="0" indent="0" algn="ctr" defTabSz="7620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a:ea typeface="黑体"/>
              </a:rPr>
              <a:t>B</a:t>
            </a:r>
          </a:p>
        </p:txBody>
      </p:sp>
      <p:sp>
        <p:nvSpPr>
          <p:cNvPr id="60" name="Line 58">
            <a:extLst>
              <a:ext uri="{FF2B5EF4-FFF2-40B4-BE49-F238E27FC236}">
                <a16:creationId xmlns:a16="http://schemas.microsoft.com/office/drawing/2014/main" id="{2A390AC8-F748-4751-A474-015F5B6CF532}"/>
              </a:ext>
            </a:extLst>
          </p:cNvPr>
          <p:cNvSpPr>
            <a:spLocks noChangeShapeType="1"/>
          </p:cNvSpPr>
          <p:nvPr/>
        </p:nvSpPr>
        <p:spPr bwMode="auto">
          <a:xfrm>
            <a:off x="5492750" y="4369123"/>
            <a:ext cx="190500" cy="0"/>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eaLnBrk="1" hangingPunct="1"/>
            <a:endParaRPr kumimoji="0" lang="zh-CN" altLang="en-US" sz="1800" b="0">
              <a:solidFill>
                <a:srgbClr val="000000"/>
              </a:solidFill>
              <a:latin typeface="Arial"/>
            </a:endParaRPr>
          </a:p>
        </p:txBody>
      </p:sp>
      <p:sp>
        <p:nvSpPr>
          <p:cNvPr id="61" name="Line 59">
            <a:extLst>
              <a:ext uri="{FF2B5EF4-FFF2-40B4-BE49-F238E27FC236}">
                <a16:creationId xmlns:a16="http://schemas.microsoft.com/office/drawing/2014/main" id="{7C6A2588-7ED9-4AAF-B86A-04077ACB7593}"/>
              </a:ext>
            </a:extLst>
          </p:cNvPr>
          <p:cNvSpPr>
            <a:spLocks noChangeShapeType="1"/>
          </p:cNvSpPr>
          <p:nvPr/>
        </p:nvSpPr>
        <p:spPr bwMode="auto">
          <a:xfrm flipH="1">
            <a:off x="6129338" y="4583435"/>
            <a:ext cx="190500" cy="0"/>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eaLnBrk="1" hangingPunct="1"/>
            <a:endParaRPr kumimoji="0" lang="zh-CN" altLang="en-US" sz="1800" b="0">
              <a:solidFill>
                <a:srgbClr val="000000"/>
              </a:solidFill>
              <a:latin typeface="Arial"/>
            </a:endParaRPr>
          </a:p>
        </p:txBody>
      </p:sp>
      <p:sp>
        <p:nvSpPr>
          <p:cNvPr id="62" name="Text Box 60">
            <a:extLst>
              <a:ext uri="{FF2B5EF4-FFF2-40B4-BE49-F238E27FC236}">
                <a16:creationId xmlns:a16="http://schemas.microsoft.com/office/drawing/2014/main" id="{081418FB-754C-46EA-807C-66179F1019E1}"/>
              </a:ext>
            </a:extLst>
          </p:cNvPr>
          <p:cNvSpPr txBox="1">
            <a:spLocks noChangeArrowheads="1"/>
          </p:cNvSpPr>
          <p:nvPr/>
        </p:nvSpPr>
        <p:spPr bwMode="auto">
          <a:xfrm>
            <a:off x="293688" y="3068960"/>
            <a:ext cx="1325562" cy="123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algn="ctr">
              <a:lnSpc>
                <a:spcPct val="90000"/>
              </a:lnSpc>
            </a:pPr>
            <a:r>
              <a:rPr lang="en-US" altLang="zh-CN" sz="2000" b="0" i="1" dirty="0">
                <a:solidFill>
                  <a:srgbClr val="333399"/>
                </a:solidFill>
                <a:ea typeface="黑体" pitchFamily="49" charset="-122"/>
              </a:rPr>
              <a:t> t</a:t>
            </a:r>
            <a:r>
              <a:rPr lang="en-US" altLang="zh-CN" sz="2000" b="0" dirty="0">
                <a:solidFill>
                  <a:srgbClr val="333399"/>
                </a:solidFill>
                <a:ea typeface="黑体" pitchFamily="49" charset="-122"/>
              </a:rPr>
              <a:t> = 0</a:t>
            </a:r>
            <a:endParaRPr lang="en-US" altLang="zh-CN" sz="2000" b="0" baseline="30000" dirty="0">
              <a:solidFill>
                <a:srgbClr val="333399"/>
              </a:solidFill>
              <a:ea typeface="黑体" pitchFamily="49" charset="-122"/>
            </a:endParaRPr>
          </a:p>
          <a:p>
            <a:pPr algn="ctr">
              <a:lnSpc>
                <a:spcPct val="95000"/>
              </a:lnSpc>
            </a:pPr>
            <a:r>
              <a:rPr lang="en-US" altLang="zh-CN" sz="2000" b="0" dirty="0">
                <a:solidFill>
                  <a:srgbClr val="333399"/>
                </a:solidFill>
                <a:ea typeface="黑体" pitchFamily="49" charset="-122"/>
              </a:rPr>
              <a:t>  A </a:t>
            </a:r>
            <a:r>
              <a:rPr lang="zh-CN" altLang="en-US" sz="2000" b="0" dirty="0">
                <a:solidFill>
                  <a:srgbClr val="333399"/>
                </a:solidFill>
                <a:ea typeface="黑体" pitchFamily="49" charset="-122"/>
              </a:rPr>
              <a:t>检测到</a:t>
            </a:r>
          </a:p>
          <a:p>
            <a:pPr algn="ctr">
              <a:lnSpc>
                <a:spcPct val="95000"/>
              </a:lnSpc>
            </a:pPr>
            <a:r>
              <a:rPr lang="zh-CN" altLang="en-US" sz="2000" b="0" dirty="0">
                <a:solidFill>
                  <a:srgbClr val="333399"/>
                </a:solidFill>
                <a:ea typeface="黑体" pitchFamily="49" charset="-122"/>
              </a:rPr>
              <a:t>信道空闲</a:t>
            </a:r>
          </a:p>
          <a:p>
            <a:pPr algn="ctr">
              <a:lnSpc>
                <a:spcPct val="95000"/>
              </a:lnSpc>
            </a:pPr>
            <a:r>
              <a:rPr lang="zh-CN" altLang="en-US" sz="2000" b="0" dirty="0">
                <a:solidFill>
                  <a:srgbClr val="333399"/>
                </a:solidFill>
                <a:ea typeface="黑体" pitchFamily="49" charset="-122"/>
              </a:rPr>
              <a:t>发送数据</a:t>
            </a:r>
          </a:p>
        </p:txBody>
      </p:sp>
      <p:grpSp>
        <p:nvGrpSpPr>
          <p:cNvPr id="63" name="Group 61">
            <a:extLst>
              <a:ext uri="{FF2B5EF4-FFF2-40B4-BE49-F238E27FC236}">
                <a16:creationId xmlns:a16="http://schemas.microsoft.com/office/drawing/2014/main" id="{C09D6005-8922-418C-879E-C64A142AC1F5}"/>
              </a:ext>
            </a:extLst>
          </p:cNvPr>
          <p:cNvGrpSpPr>
            <a:grpSpLocks/>
          </p:cNvGrpSpPr>
          <p:nvPr/>
        </p:nvGrpSpPr>
        <p:grpSpPr bwMode="auto">
          <a:xfrm>
            <a:off x="1995488" y="3502348"/>
            <a:ext cx="446087" cy="142875"/>
            <a:chOff x="1176" y="1872"/>
            <a:chExt cx="336" cy="96"/>
          </a:xfrm>
        </p:grpSpPr>
        <p:sp>
          <p:nvSpPr>
            <p:cNvPr id="64" name="Rectangle 62">
              <a:extLst>
                <a:ext uri="{FF2B5EF4-FFF2-40B4-BE49-F238E27FC236}">
                  <a16:creationId xmlns:a16="http://schemas.microsoft.com/office/drawing/2014/main" id="{4C0D3A63-ACEA-4A61-9EF2-C65D210DFF8A}"/>
                </a:ext>
              </a:extLst>
            </p:cNvPr>
            <p:cNvSpPr>
              <a:spLocks noChangeArrowheads="1"/>
            </p:cNvSpPr>
            <p:nvPr/>
          </p:nvSpPr>
          <p:spPr bwMode="auto">
            <a:xfrm>
              <a:off x="1176" y="1872"/>
              <a:ext cx="192" cy="96"/>
            </a:xfrm>
            <a:prstGeom prst="rect">
              <a:avLst/>
            </a:prstGeom>
            <a:solidFill>
              <a:srgbClr val="00E4A8"/>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65" name="Line 63">
              <a:extLst>
                <a:ext uri="{FF2B5EF4-FFF2-40B4-BE49-F238E27FC236}">
                  <a16:creationId xmlns:a16="http://schemas.microsoft.com/office/drawing/2014/main" id="{E76A02B4-C101-4725-864F-0FF80568AE19}"/>
                </a:ext>
              </a:extLst>
            </p:cNvPr>
            <p:cNvSpPr>
              <a:spLocks noChangeShapeType="1"/>
            </p:cNvSpPr>
            <p:nvPr/>
          </p:nvSpPr>
          <p:spPr bwMode="auto">
            <a:xfrm>
              <a:off x="1368" y="1926"/>
              <a:ext cx="144" cy="0"/>
            </a:xfrm>
            <a:prstGeom prst="line">
              <a:avLst/>
            </a:prstGeom>
            <a:noFill/>
            <a:ln w="1270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sp>
        <p:nvSpPr>
          <p:cNvPr id="66" name="Rectangle 64">
            <a:extLst>
              <a:ext uri="{FF2B5EF4-FFF2-40B4-BE49-F238E27FC236}">
                <a16:creationId xmlns:a16="http://schemas.microsoft.com/office/drawing/2014/main" id="{3B1C1E97-5A8E-4E22-A2A3-DC453ADB1618}"/>
              </a:ext>
            </a:extLst>
          </p:cNvPr>
          <p:cNvSpPr>
            <a:spLocks noChangeArrowheads="1"/>
          </p:cNvSpPr>
          <p:nvPr/>
        </p:nvSpPr>
        <p:spPr bwMode="auto">
          <a:xfrm>
            <a:off x="1692275" y="3430910"/>
            <a:ext cx="400050" cy="503238"/>
          </a:xfrm>
          <a:prstGeom prst="rect">
            <a:avLst/>
          </a:prstGeom>
          <a:solidFill>
            <a:srgbClr val="FFFF99"/>
          </a:solidFill>
          <a:ln w="12700">
            <a:solidFill>
              <a:srgbClr val="000000"/>
            </a:solidFill>
            <a:miter lim="800000"/>
            <a:headEnd/>
            <a:tailEnd/>
          </a:ln>
        </p:spPr>
        <p:txBody>
          <a:bodyPr wrap="none" anchor="ctr"/>
          <a:lstStyle/>
          <a:p>
            <a:pPr marL="0" marR="0" lvl="0" indent="0" algn="ctr" defTabSz="7620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a:ea typeface="黑体"/>
              </a:rPr>
              <a:t>A</a:t>
            </a:r>
          </a:p>
        </p:txBody>
      </p:sp>
      <p:sp>
        <p:nvSpPr>
          <p:cNvPr id="67" name="Rectangle 65">
            <a:extLst>
              <a:ext uri="{FF2B5EF4-FFF2-40B4-BE49-F238E27FC236}">
                <a16:creationId xmlns:a16="http://schemas.microsoft.com/office/drawing/2014/main" id="{B3E0B060-AFB5-4826-855A-01BC991C8874}"/>
              </a:ext>
            </a:extLst>
          </p:cNvPr>
          <p:cNvSpPr>
            <a:spLocks noChangeArrowheads="1"/>
          </p:cNvSpPr>
          <p:nvPr/>
        </p:nvSpPr>
        <p:spPr bwMode="auto">
          <a:xfrm>
            <a:off x="6403975" y="3430910"/>
            <a:ext cx="400050" cy="503238"/>
          </a:xfrm>
          <a:prstGeom prst="rect">
            <a:avLst/>
          </a:prstGeom>
          <a:solidFill>
            <a:srgbClr val="FFFF99"/>
          </a:solidFill>
          <a:ln w="12700">
            <a:solidFill>
              <a:srgbClr val="000000"/>
            </a:solidFill>
            <a:miter lim="800000"/>
            <a:headEnd/>
            <a:tailEnd/>
          </a:ln>
        </p:spPr>
        <p:txBody>
          <a:bodyPr wrap="none" anchor="ctr"/>
          <a:lstStyle/>
          <a:p>
            <a:pPr marL="0" marR="0" lvl="0" indent="0" algn="ctr" defTabSz="7620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a:ea typeface="黑体"/>
              </a:rPr>
              <a:t>B</a:t>
            </a:r>
          </a:p>
        </p:txBody>
      </p:sp>
      <p:sp>
        <p:nvSpPr>
          <p:cNvPr id="68" name="Text Box 66">
            <a:extLst>
              <a:ext uri="{FF2B5EF4-FFF2-40B4-BE49-F238E27FC236}">
                <a16:creationId xmlns:a16="http://schemas.microsoft.com/office/drawing/2014/main" id="{417A270F-86A8-4813-AC9D-19BEF4C864B9}"/>
              </a:ext>
            </a:extLst>
          </p:cNvPr>
          <p:cNvSpPr txBox="1">
            <a:spLocks noChangeArrowheads="1"/>
          </p:cNvSpPr>
          <p:nvPr/>
        </p:nvSpPr>
        <p:spPr bwMode="auto">
          <a:xfrm>
            <a:off x="779463" y="1129159"/>
            <a:ext cx="682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0" i="1">
                <a:solidFill>
                  <a:srgbClr val="333399"/>
                </a:solidFill>
                <a:ea typeface="黑体" pitchFamily="49" charset="-122"/>
              </a:rPr>
              <a:t>t</a:t>
            </a:r>
            <a:r>
              <a:rPr lang="en-US" altLang="zh-CN" sz="2000" b="0">
                <a:solidFill>
                  <a:srgbClr val="333399"/>
                </a:solidFill>
                <a:ea typeface="黑体" pitchFamily="49" charset="-122"/>
              </a:rPr>
              <a:t> = 0</a:t>
            </a:r>
            <a:endParaRPr lang="en-US" altLang="zh-CN" sz="2000" b="0" baseline="30000">
              <a:solidFill>
                <a:srgbClr val="333399"/>
              </a:solidFill>
              <a:ea typeface="黑体" pitchFamily="49" charset="-122"/>
            </a:endParaRPr>
          </a:p>
        </p:txBody>
      </p:sp>
      <p:sp>
        <p:nvSpPr>
          <p:cNvPr id="69" name="Line 67">
            <a:extLst>
              <a:ext uri="{FF2B5EF4-FFF2-40B4-BE49-F238E27FC236}">
                <a16:creationId xmlns:a16="http://schemas.microsoft.com/office/drawing/2014/main" id="{A73DE18A-BCE1-45B1-92A7-5DBBFF83977F}"/>
              </a:ext>
            </a:extLst>
          </p:cNvPr>
          <p:cNvSpPr>
            <a:spLocks noChangeShapeType="1"/>
          </p:cNvSpPr>
          <p:nvPr/>
        </p:nvSpPr>
        <p:spPr bwMode="auto">
          <a:xfrm>
            <a:off x="1449388" y="1333947"/>
            <a:ext cx="412750"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eaLnBrk="1" hangingPunct="1"/>
            <a:endParaRPr kumimoji="0" lang="zh-CN" altLang="en-US" sz="1800" b="0">
              <a:solidFill>
                <a:srgbClr val="000000"/>
              </a:solidFill>
              <a:latin typeface="Arial"/>
            </a:endParaRPr>
          </a:p>
        </p:txBody>
      </p:sp>
      <p:grpSp>
        <p:nvGrpSpPr>
          <p:cNvPr id="70" name="Group 68">
            <a:extLst>
              <a:ext uri="{FF2B5EF4-FFF2-40B4-BE49-F238E27FC236}">
                <a16:creationId xmlns:a16="http://schemas.microsoft.com/office/drawing/2014/main" id="{1C420349-0852-4CF1-8FBC-86247CA2D10D}"/>
              </a:ext>
            </a:extLst>
          </p:cNvPr>
          <p:cNvGrpSpPr>
            <a:grpSpLocks/>
          </p:cNvGrpSpPr>
          <p:nvPr/>
        </p:nvGrpSpPr>
        <p:grpSpPr bwMode="auto">
          <a:xfrm>
            <a:off x="4500563" y="5085184"/>
            <a:ext cx="4578350" cy="915988"/>
            <a:chOff x="2835" y="3100"/>
            <a:chExt cx="2884" cy="577"/>
          </a:xfrm>
        </p:grpSpPr>
        <p:sp>
          <p:nvSpPr>
            <p:cNvPr id="71" name="Text Box 69">
              <a:extLst>
                <a:ext uri="{FF2B5EF4-FFF2-40B4-BE49-F238E27FC236}">
                  <a16:creationId xmlns:a16="http://schemas.microsoft.com/office/drawing/2014/main" id="{69DC46A0-11F4-4603-B04E-F0221E777AED}"/>
                </a:ext>
              </a:extLst>
            </p:cNvPr>
            <p:cNvSpPr txBox="1">
              <a:spLocks noChangeArrowheads="1"/>
            </p:cNvSpPr>
            <p:nvPr/>
          </p:nvSpPr>
          <p:spPr bwMode="auto">
            <a:xfrm>
              <a:off x="4332" y="3100"/>
              <a:ext cx="1387"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90000"/>
                </a:lnSpc>
              </a:pPr>
              <a:r>
                <a:rPr lang="en-US" altLang="zh-CN" sz="2000" b="0" i="1" dirty="0">
                  <a:solidFill>
                    <a:srgbClr val="333399"/>
                  </a:solidFill>
                  <a:ea typeface="黑体" pitchFamily="49" charset="-122"/>
                </a:rPr>
                <a:t>t</a:t>
              </a:r>
              <a:r>
                <a:rPr lang="en-US" altLang="zh-CN" sz="2000" b="0" dirty="0">
                  <a:solidFill>
                    <a:srgbClr val="333399"/>
                  </a:solidFill>
                  <a:ea typeface="黑体" pitchFamily="49" charset="-122"/>
                </a:rPr>
                <a:t> = </a:t>
              </a:r>
              <a:r>
                <a:rPr lang="en-US" altLang="zh-CN" sz="2000" b="0" dirty="0">
                  <a:solidFill>
                    <a:srgbClr val="333399"/>
                  </a:solidFill>
                  <a:latin typeface="Tahoma" pitchFamily="34" charset="0"/>
                  <a:sym typeface="Symbol" pitchFamily="18" charset="2"/>
                </a:rPr>
                <a:t></a:t>
              </a:r>
              <a:endParaRPr lang="en-US" altLang="zh-CN" sz="2000" b="0" baseline="30000" dirty="0">
                <a:solidFill>
                  <a:srgbClr val="333399"/>
                </a:solidFill>
                <a:ea typeface="黑体" pitchFamily="49" charset="-122"/>
              </a:endParaRPr>
            </a:p>
            <a:p>
              <a:pPr>
                <a:lnSpc>
                  <a:spcPct val="90000"/>
                </a:lnSpc>
              </a:pPr>
              <a:r>
                <a:rPr lang="en-US" altLang="zh-CN" sz="2000" b="0" dirty="0">
                  <a:solidFill>
                    <a:srgbClr val="333399"/>
                  </a:solidFill>
                  <a:ea typeface="黑体" pitchFamily="49" charset="-122"/>
                </a:rPr>
                <a:t>B </a:t>
              </a:r>
              <a:r>
                <a:rPr lang="zh-CN" altLang="en-US" sz="2000" b="0" dirty="0">
                  <a:solidFill>
                    <a:srgbClr val="333399"/>
                  </a:solidFill>
                  <a:ea typeface="黑体" pitchFamily="49" charset="-122"/>
                </a:rPr>
                <a:t>检测到发生碰撞</a:t>
              </a:r>
            </a:p>
            <a:p>
              <a:pPr>
                <a:lnSpc>
                  <a:spcPct val="90000"/>
                </a:lnSpc>
              </a:pPr>
              <a:r>
                <a:rPr lang="zh-CN" altLang="en-US" sz="2000" b="0" dirty="0">
                  <a:solidFill>
                    <a:srgbClr val="333399"/>
                  </a:solidFill>
                  <a:ea typeface="黑体" pitchFamily="49" charset="-122"/>
                </a:rPr>
                <a:t>停止发送</a:t>
              </a:r>
            </a:p>
          </p:txBody>
        </p:sp>
        <p:sp>
          <p:nvSpPr>
            <p:cNvPr id="72" name="Text Box 70">
              <a:extLst>
                <a:ext uri="{FF2B5EF4-FFF2-40B4-BE49-F238E27FC236}">
                  <a16:creationId xmlns:a16="http://schemas.microsoft.com/office/drawing/2014/main" id="{7ACA3FAA-C778-41DC-9EDE-107A6497940D}"/>
                </a:ext>
              </a:extLst>
            </p:cNvPr>
            <p:cNvSpPr txBox="1">
              <a:spLocks noChangeArrowheads="1"/>
            </p:cNvSpPr>
            <p:nvPr/>
          </p:nvSpPr>
          <p:spPr bwMode="auto">
            <a:xfrm>
              <a:off x="2835" y="3339"/>
              <a:ext cx="54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en-US" altLang="zh-CN" sz="2000">
                  <a:solidFill>
                    <a:srgbClr val="FF0000"/>
                  </a:solidFill>
                  <a:latin typeface="Tahoma" pitchFamily="34" charset="0"/>
                </a:rPr>
                <a:t>STOP</a:t>
              </a:r>
            </a:p>
          </p:txBody>
        </p:sp>
      </p:grpSp>
      <p:grpSp>
        <p:nvGrpSpPr>
          <p:cNvPr id="73" name="Group 71">
            <a:extLst>
              <a:ext uri="{FF2B5EF4-FFF2-40B4-BE49-F238E27FC236}">
                <a16:creationId xmlns:a16="http://schemas.microsoft.com/office/drawing/2014/main" id="{7D81A30D-1B30-4D54-9E88-A513B5435930}"/>
              </a:ext>
            </a:extLst>
          </p:cNvPr>
          <p:cNvGrpSpPr>
            <a:grpSpLocks/>
          </p:cNvGrpSpPr>
          <p:nvPr/>
        </p:nvGrpSpPr>
        <p:grpSpPr bwMode="auto">
          <a:xfrm>
            <a:off x="323850" y="5661025"/>
            <a:ext cx="2592388" cy="939800"/>
            <a:chOff x="204" y="3566"/>
            <a:chExt cx="1633" cy="592"/>
          </a:xfrm>
        </p:grpSpPr>
        <p:sp>
          <p:nvSpPr>
            <p:cNvPr id="74" name="Text Box 72">
              <a:extLst>
                <a:ext uri="{FF2B5EF4-FFF2-40B4-BE49-F238E27FC236}">
                  <a16:creationId xmlns:a16="http://schemas.microsoft.com/office/drawing/2014/main" id="{16988677-4D78-46C5-B94F-069EF8C44065}"/>
                </a:ext>
              </a:extLst>
            </p:cNvPr>
            <p:cNvSpPr txBox="1">
              <a:spLocks noChangeArrowheads="1"/>
            </p:cNvSpPr>
            <p:nvPr/>
          </p:nvSpPr>
          <p:spPr bwMode="auto">
            <a:xfrm>
              <a:off x="204" y="3581"/>
              <a:ext cx="75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90000"/>
                </a:lnSpc>
              </a:pPr>
              <a:r>
                <a:rPr lang="en-US" altLang="zh-CN" sz="2000" b="0" i="1">
                  <a:solidFill>
                    <a:srgbClr val="333399"/>
                  </a:solidFill>
                  <a:ea typeface="黑体" pitchFamily="49" charset="-122"/>
                </a:rPr>
                <a:t>t</a:t>
              </a:r>
              <a:r>
                <a:rPr lang="en-US" altLang="zh-CN" sz="2000" b="0">
                  <a:solidFill>
                    <a:srgbClr val="333399"/>
                  </a:solidFill>
                  <a:ea typeface="黑体" pitchFamily="49" charset="-122"/>
                </a:rPr>
                <a:t> = 2</a:t>
              </a:r>
              <a:r>
                <a:rPr lang="en-US" altLang="zh-CN" sz="2000" b="0">
                  <a:solidFill>
                    <a:srgbClr val="333399"/>
                  </a:solidFill>
                  <a:latin typeface="Tahoma" pitchFamily="34" charset="0"/>
                  <a:sym typeface="Symbol" pitchFamily="18" charset="2"/>
                </a:rPr>
                <a:t></a:t>
              </a:r>
              <a:r>
                <a:rPr lang="en-US" altLang="zh-CN" sz="2000" b="0">
                  <a:solidFill>
                    <a:srgbClr val="333399"/>
                  </a:solidFill>
                  <a:ea typeface="黑体" pitchFamily="49" charset="-122"/>
                </a:rPr>
                <a:t> </a:t>
              </a:r>
              <a:r>
                <a:rPr lang="en-US" altLang="zh-CN" sz="2000" b="0">
                  <a:solidFill>
                    <a:srgbClr val="333399"/>
                  </a:solidFill>
                  <a:ea typeface="黑体" pitchFamily="49" charset="-122"/>
                  <a:sym typeface="Symbol" pitchFamily="18" charset="2"/>
                </a:rPr>
                <a:t> </a:t>
              </a:r>
              <a:endParaRPr lang="en-US" altLang="zh-CN" sz="2000" b="0" baseline="30000">
                <a:solidFill>
                  <a:srgbClr val="333399"/>
                </a:solidFill>
                <a:ea typeface="黑体" pitchFamily="49" charset="-122"/>
              </a:endParaRPr>
            </a:p>
            <a:p>
              <a:pPr>
                <a:lnSpc>
                  <a:spcPct val="90000"/>
                </a:lnSpc>
              </a:pPr>
              <a:r>
                <a:rPr lang="en-US" altLang="zh-CN" sz="2000" b="0">
                  <a:solidFill>
                    <a:srgbClr val="333399"/>
                  </a:solidFill>
                  <a:ea typeface="黑体" pitchFamily="49" charset="-122"/>
                </a:rPr>
                <a:t>A </a:t>
              </a:r>
              <a:r>
                <a:rPr lang="zh-CN" altLang="en-US" sz="2000" b="0">
                  <a:solidFill>
                    <a:srgbClr val="333399"/>
                  </a:solidFill>
                  <a:ea typeface="黑体" pitchFamily="49" charset="-122"/>
                </a:rPr>
                <a:t>检测到</a:t>
              </a:r>
            </a:p>
            <a:p>
              <a:pPr>
                <a:lnSpc>
                  <a:spcPct val="90000"/>
                </a:lnSpc>
              </a:pPr>
              <a:r>
                <a:rPr lang="zh-CN" altLang="en-US" sz="2000" b="0">
                  <a:solidFill>
                    <a:srgbClr val="333399"/>
                  </a:solidFill>
                  <a:ea typeface="黑体" pitchFamily="49" charset="-122"/>
                </a:rPr>
                <a:t>发生碰撞</a:t>
              </a:r>
            </a:p>
          </p:txBody>
        </p:sp>
        <p:sp>
          <p:nvSpPr>
            <p:cNvPr id="75" name="Text Box 73">
              <a:extLst>
                <a:ext uri="{FF2B5EF4-FFF2-40B4-BE49-F238E27FC236}">
                  <a16:creationId xmlns:a16="http://schemas.microsoft.com/office/drawing/2014/main" id="{A3A40DAA-62D6-43D5-BCC9-EE3764127B65}"/>
                </a:ext>
              </a:extLst>
            </p:cNvPr>
            <p:cNvSpPr txBox="1">
              <a:spLocks noChangeArrowheads="1"/>
            </p:cNvSpPr>
            <p:nvPr/>
          </p:nvSpPr>
          <p:spPr bwMode="auto">
            <a:xfrm>
              <a:off x="1294" y="3566"/>
              <a:ext cx="54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en-US" altLang="zh-CN" sz="2000">
                  <a:solidFill>
                    <a:srgbClr val="FF0000"/>
                  </a:solidFill>
                  <a:latin typeface="Tahoma" pitchFamily="34" charset="0"/>
                </a:rPr>
                <a:t>STOP</a:t>
              </a:r>
            </a:p>
          </p:txBody>
        </p:sp>
      </p:grpSp>
      <p:sp>
        <p:nvSpPr>
          <p:cNvPr id="76" name="Rectangle 74">
            <a:extLst>
              <a:ext uri="{FF2B5EF4-FFF2-40B4-BE49-F238E27FC236}">
                <a16:creationId xmlns:a16="http://schemas.microsoft.com/office/drawing/2014/main" id="{DDF98BE9-A9EF-49D6-A108-7A0409915426}"/>
              </a:ext>
            </a:extLst>
          </p:cNvPr>
          <p:cNvSpPr>
            <a:spLocks noChangeArrowheads="1"/>
          </p:cNvSpPr>
          <p:nvPr/>
        </p:nvSpPr>
        <p:spPr bwMode="auto">
          <a:xfrm>
            <a:off x="1692275" y="5305847"/>
            <a:ext cx="400050" cy="501650"/>
          </a:xfrm>
          <a:prstGeom prst="rect">
            <a:avLst/>
          </a:prstGeom>
          <a:solidFill>
            <a:srgbClr val="FFFF99"/>
          </a:solidFill>
          <a:ln w="12700">
            <a:solidFill>
              <a:srgbClr val="000000"/>
            </a:solidFill>
            <a:miter lim="800000"/>
            <a:headEnd/>
            <a:tailEnd/>
          </a:ln>
        </p:spPr>
        <p:txBody>
          <a:bodyPr wrap="none" anchor="ctr"/>
          <a:lstStyle/>
          <a:p>
            <a:pPr marL="0" marR="0" lvl="0" indent="0" algn="ctr" defTabSz="7620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a:ea typeface="黑体"/>
              </a:rPr>
              <a:t>A</a:t>
            </a:r>
          </a:p>
        </p:txBody>
      </p:sp>
      <p:sp>
        <p:nvSpPr>
          <p:cNvPr id="77" name="Rectangle 75">
            <a:extLst>
              <a:ext uri="{FF2B5EF4-FFF2-40B4-BE49-F238E27FC236}">
                <a16:creationId xmlns:a16="http://schemas.microsoft.com/office/drawing/2014/main" id="{972A0807-CF77-4261-BEEA-62CF74DD597A}"/>
              </a:ext>
            </a:extLst>
          </p:cNvPr>
          <p:cNvSpPr>
            <a:spLocks noChangeArrowheads="1"/>
          </p:cNvSpPr>
          <p:nvPr/>
        </p:nvSpPr>
        <p:spPr bwMode="auto">
          <a:xfrm>
            <a:off x="6403975" y="4705325"/>
            <a:ext cx="400050" cy="504825"/>
          </a:xfrm>
          <a:prstGeom prst="rect">
            <a:avLst/>
          </a:prstGeom>
          <a:solidFill>
            <a:srgbClr val="FFFF99"/>
          </a:solidFill>
          <a:ln w="12700">
            <a:solidFill>
              <a:srgbClr val="000000"/>
            </a:solidFill>
            <a:miter lim="800000"/>
            <a:headEnd/>
            <a:tailEnd/>
          </a:ln>
        </p:spPr>
        <p:txBody>
          <a:bodyPr wrap="none" anchor="ctr"/>
          <a:lstStyle/>
          <a:p>
            <a:pPr marL="0" marR="0" lvl="0" indent="0" algn="ctr" defTabSz="7620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a:ea typeface="黑体"/>
              </a:rPr>
              <a:t>B</a:t>
            </a:r>
          </a:p>
        </p:txBody>
      </p:sp>
      <p:sp>
        <p:nvSpPr>
          <p:cNvPr id="78" name="Text Box 76">
            <a:extLst>
              <a:ext uri="{FF2B5EF4-FFF2-40B4-BE49-F238E27FC236}">
                <a16:creationId xmlns:a16="http://schemas.microsoft.com/office/drawing/2014/main" id="{C01806D6-0B1E-467C-8742-0FD7B21F9F21}"/>
              </a:ext>
            </a:extLst>
          </p:cNvPr>
          <p:cNvSpPr txBox="1">
            <a:spLocks noChangeArrowheads="1"/>
          </p:cNvSpPr>
          <p:nvPr/>
        </p:nvSpPr>
        <p:spPr bwMode="auto">
          <a:xfrm>
            <a:off x="6662738" y="2462659"/>
            <a:ext cx="223043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0" lang="zh-CN" altLang="en-US" b="0">
                <a:solidFill>
                  <a:srgbClr val="333399"/>
                </a:solidFill>
                <a:ea typeface="黑体" pitchFamily="49" charset="-122"/>
              </a:rPr>
              <a:t>单程端到端</a:t>
            </a:r>
          </a:p>
          <a:p>
            <a:pPr algn="ctr" eaLnBrk="1" hangingPunct="1"/>
            <a:r>
              <a:rPr kumimoji="0" lang="zh-CN" altLang="en-US" b="0">
                <a:solidFill>
                  <a:srgbClr val="333399"/>
                </a:solidFill>
                <a:ea typeface="黑体" pitchFamily="49" charset="-122"/>
              </a:rPr>
              <a:t>传播时延记为</a:t>
            </a:r>
            <a:r>
              <a:rPr kumimoji="0" lang="zh-CN" altLang="en-US" b="0" i="1">
                <a:solidFill>
                  <a:srgbClr val="333399"/>
                </a:solidFill>
                <a:ea typeface="黑体" pitchFamily="49" charset="-122"/>
                <a:sym typeface="Symbol" pitchFamily="18" charset="2"/>
              </a:rPr>
              <a:t></a:t>
            </a:r>
            <a:r>
              <a:rPr kumimoji="0" lang="zh-CN" altLang="en-US" b="0">
                <a:solidFill>
                  <a:srgbClr val="333399"/>
                </a:solidFill>
                <a:ea typeface="黑体" pitchFamily="49" charset="-122"/>
              </a:rPr>
              <a:t> </a:t>
            </a:r>
          </a:p>
        </p:txBody>
      </p:sp>
    </p:spTree>
    <p:extLst>
      <p:ext uri="{BB962C8B-B14F-4D97-AF65-F5344CB8AC3E}">
        <p14:creationId xmlns:p14="http://schemas.microsoft.com/office/powerpoint/2010/main" val="13858156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35" presetClass="emph" presetSubtype="0" repeatCount="3000" fill="hold" grpId="1" nodeType="withEffect">
                                  <p:stCondLst>
                                    <p:cond delay="500"/>
                                  </p:stCondLst>
                                  <p:childTnLst>
                                    <p:anim calcmode="discrete" valueType="str">
                                      <p:cBhvr>
                                        <p:cTn id="14" dur="1000" fill="hold"/>
                                        <p:tgtEl>
                                          <p:spTgt spid="62"/>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nodeType="withEffect">
                                  <p:stCondLst>
                                    <p:cond delay="500"/>
                                  </p:stCondLst>
                                  <p:childTnLst>
                                    <p:anim calcmode="discrete" valueType="str">
                                      <p:cBhvr>
                                        <p:cTn id="16" dur="1000" fill="hold"/>
                                        <p:tgtEl>
                                          <p:spTgt spid="63"/>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childTnLst>
                          </p:cTn>
                        </p:par>
                        <p:par>
                          <p:cTn id="21" fill="hold">
                            <p:stCondLst>
                              <p:cond delay="0"/>
                            </p:stCondLst>
                            <p:childTnLst>
                              <p:par>
                                <p:cTn id="22" presetID="22" presetClass="entr" presetSubtype="8" fill="hold" grpId="0" nodeType="after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wipe(left)">
                                      <p:cBhvr>
                                        <p:cTn id="24" dur="500"/>
                                        <p:tgtEl>
                                          <p:spTgt spid="57"/>
                                        </p:tgtEl>
                                      </p:cBhvr>
                                    </p:animEffec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35" presetClass="emph" presetSubtype="0" repeatCount="3000" fill="hold" grpId="1" nodeType="withEffect">
                                  <p:stCondLst>
                                    <p:cond delay="500"/>
                                  </p:stCondLst>
                                  <p:childTnLst>
                                    <p:anim calcmode="discrete" valueType="str">
                                      <p:cBhvr>
                                        <p:cTn id="36" dur="1000" fill="hold"/>
                                        <p:tgtEl>
                                          <p:spTgt spid="20"/>
                                        </p:tgtEl>
                                        <p:attrNameLst>
                                          <p:attrName>style.visibility</p:attrName>
                                        </p:attrNameLst>
                                      </p:cBhvr>
                                      <p:tavLst>
                                        <p:tav tm="0">
                                          <p:val>
                                            <p:strVal val="hidden"/>
                                          </p:val>
                                        </p:tav>
                                        <p:tav tm="50000">
                                          <p:val>
                                            <p:strVal val="visible"/>
                                          </p:val>
                                        </p:tav>
                                      </p:tavLst>
                                    </p:anim>
                                  </p:childTnLst>
                                </p:cTn>
                              </p:par>
                              <p:par>
                                <p:cTn id="37" presetID="35" presetClass="emph" presetSubtype="0" repeatCount="3000" fill="hold" grpId="1" nodeType="withEffect">
                                  <p:stCondLst>
                                    <p:cond delay="500"/>
                                  </p:stCondLst>
                                  <p:childTnLst>
                                    <p:anim calcmode="discrete" valueType="str">
                                      <p:cBhvr>
                                        <p:cTn id="38" dur="1000" fill="hold"/>
                                        <p:tgtEl>
                                          <p:spTgt spid="56"/>
                                        </p:tgtEl>
                                        <p:attrNameLst>
                                          <p:attrName>style.visibility</p:attrName>
                                        </p:attrNameLst>
                                      </p:cBhvr>
                                      <p:tavLst>
                                        <p:tav tm="0">
                                          <p:val>
                                            <p:strVal val="hidden"/>
                                          </p:val>
                                        </p:tav>
                                        <p:tav tm="50000">
                                          <p:val>
                                            <p:strVal val="visible"/>
                                          </p:val>
                                        </p:tav>
                                      </p:tavLst>
                                    </p:anim>
                                  </p:childTnLst>
                                </p:cTn>
                              </p:par>
                              <p:par>
                                <p:cTn id="39" presetID="35" presetClass="emph" presetSubtype="0" repeatCount="3000" fill="hold" grpId="2" nodeType="withEffect">
                                  <p:stCondLst>
                                    <p:cond delay="500"/>
                                  </p:stCondLst>
                                  <p:childTnLst>
                                    <p:anim calcmode="discrete" valueType="str">
                                      <p:cBhvr>
                                        <p:cTn id="40" dur="1000" fill="hold"/>
                                        <p:tgtEl>
                                          <p:spTgt spid="56"/>
                                        </p:tgtEl>
                                        <p:attrNameLst>
                                          <p:attrName>style.visibility</p:attrName>
                                        </p:attrNameLst>
                                      </p:cBhvr>
                                      <p:tavLst>
                                        <p:tav tm="0">
                                          <p:val>
                                            <p:strVal val="hidden"/>
                                          </p:val>
                                        </p:tav>
                                        <p:tav tm="50000">
                                          <p:val>
                                            <p:strVal val="visible"/>
                                          </p:val>
                                        </p:tav>
                                      </p:tavLst>
                                    </p:anim>
                                  </p:childTnLst>
                                </p:cTn>
                              </p:par>
                              <p:par>
                                <p:cTn id="41" presetID="35" presetClass="emph" presetSubtype="0" repeatCount="3000" fill="hold" grpId="1" nodeType="withEffect">
                                  <p:stCondLst>
                                    <p:cond delay="500"/>
                                  </p:stCondLst>
                                  <p:childTnLst>
                                    <p:anim calcmode="discrete" valueType="str">
                                      <p:cBhvr>
                                        <p:cTn id="42" dur="1000" fill="hold"/>
                                        <p:tgtEl>
                                          <p:spTgt spid="61"/>
                                        </p:tgtEl>
                                        <p:attrNameLst>
                                          <p:attrName>style.visibility</p:attrName>
                                        </p:attrNameLst>
                                      </p:cBhvr>
                                      <p:tavLst>
                                        <p:tav tm="0">
                                          <p:val>
                                            <p:strVal val="hidden"/>
                                          </p:val>
                                        </p:tav>
                                        <p:tav tm="50000">
                                          <p:val>
                                            <p:strVal val="visible"/>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7"/>
                                        </p:tgtEl>
                                        <p:attrNameLst>
                                          <p:attrName>style.visibility</p:attrName>
                                        </p:attrNameLst>
                                      </p:cBhvr>
                                      <p:to>
                                        <p:strVal val="visible"/>
                                      </p:to>
                                    </p:set>
                                  </p:childTnLst>
                                </p:cTn>
                              </p:par>
                            </p:childTnLst>
                          </p:cTn>
                        </p:par>
                        <p:par>
                          <p:cTn id="49" fill="hold">
                            <p:stCondLst>
                              <p:cond delay="0"/>
                            </p:stCondLst>
                            <p:childTnLst>
                              <p:par>
                                <p:cTn id="50" presetID="22" presetClass="entr" presetSubtype="8" fill="hold" nodeType="after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wipe(left)">
                                      <p:cBhvr>
                                        <p:cTn id="52" dur="6000"/>
                                        <p:tgtEl>
                                          <p:spTgt spid="43"/>
                                        </p:tgtEl>
                                      </p:cBhvr>
                                    </p:animEffect>
                                  </p:childTnLst>
                                </p:cTn>
                              </p:par>
                              <p:par>
                                <p:cTn id="53" presetID="22" presetClass="entr" presetSubtype="2" fill="hold" nodeType="withEffect">
                                  <p:stCondLst>
                                    <p:cond delay="6000"/>
                                  </p:stCondLst>
                                  <p:childTnLst>
                                    <p:set>
                                      <p:cBhvr>
                                        <p:cTn id="54" dur="1" fill="hold">
                                          <p:stCondLst>
                                            <p:cond delay="0"/>
                                          </p:stCondLst>
                                        </p:cTn>
                                        <p:tgtEl>
                                          <p:spTgt spid="46"/>
                                        </p:tgtEl>
                                        <p:attrNameLst>
                                          <p:attrName>style.visibility</p:attrName>
                                        </p:attrNameLst>
                                      </p:cBhvr>
                                      <p:to>
                                        <p:strVal val="visible"/>
                                      </p:to>
                                    </p:set>
                                    <p:animEffect transition="in" filter="wipe(right)">
                                      <p:cBhvr>
                                        <p:cTn id="55" dur="1000"/>
                                        <p:tgtEl>
                                          <p:spTgt spid="46"/>
                                        </p:tgtEl>
                                      </p:cBhvr>
                                    </p:animEffect>
                                  </p:childTnLst>
                                </p:cTn>
                              </p:par>
                            </p:childTnLst>
                          </p:cTn>
                        </p:par>
                        <p:par>
                          <p:cTn id="56" fill="hold">
                            <p:stCondLst>
                              <p:cond delay="7000"/>
                            </p:stCondLst>
                            <p:childTnLst>
                              <p:par>
                                <p:cTn id="57" presetID="1" presetClass="entr" presetSubtype="0" fill="hold" grpId="0" nodeType="after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par>
                          <p:cTn id="59" fill="hold">
                            <p:stCondLst>
                              <p:cond delay="7000"/>
                            </p:stCondLst>
                            <p:childTnLst>
                              <p:par>
                                <p:cTn id="60" presetID="35" presetClass="emph" presetSubtype="0" repeatCount="4000" fill="hold" grpId="1" nodeType="afterEffect">
                                  <p:stCondLst>
                                    <p:cond delay="0"/>
                                  </p:stCondLst>
                                  <p:childTnLst>
                                    <p:anim calcmode="discrete" valueType="str">
                                      <p:cBhvr>
                                        <p:cTn id="61" dur="1000" fill="hold"/>
                                        <p:tgtEl>
                                          <p:spTgt spid="21"/>
                                        </p:tgtEl>
                                        <p:attrNameLst>
                                          <p:attrName>style.visibility</p:attrName>
                                        </p:attrNameLst>
                                      </p:cBhvr>
                                      <p:tavLst>
                                        <p:tav tm="0">
                                          <p:val>
                                            <p:strVal val="hidden"/>
                                          </p:val>
                                        </p:tav>
                                        <p:tav tm="50000">
                                          <p:val>
                                            <p:strVal val="visible"/>
                                          </p:val>
                                        </p:tav>
                                      </p:tavLst>
                                    </p:anim>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76"/>
                                        </p:tgtEl>
                                        <p:attrNameLst>
                                          <p:attrName>style.visibility</p:attrName>
                                        </p:attrNameLst>
                                      </p:cBhvr>
                                      <p:to>
                                        <p:strVal val="visible"/>
                                      </p:to>
                                    </p:set>
                                  </p:childTnLst>
                                </p:cTn>
                              </p:par>
                            </p:childTnLst>
                          </p:cTn>
                        </p:par>
                        <p:par>
                          <p:cTn id="66" fill="hold">
                            <p:stCondLst>
                              <p:cond delay="0"/>
                            </p:stCondLst>
                            <p:childTnLst>
                              <p:par>
                                <p:cTn id="67" presetID="1" presetClass="entr" presetSubtype="0" fill="hold" grpId="0" nodeType="afterEffect">
                                  <p:stCondLst>
                                    <p:cond delay="0"/>
                                  </p:stCondLst>
                                  <p:childTnLst>
                                    <p:set>
                                      <p:cBhvr>
                                        <p:cTn id="68" dur="1" fill="hold">
                                          <p:stCondLst>
                                            <p:cond delay="0"/>
                                          </p:stCondLst>
                                        </p:cTn>
                                        <p:tgtEl>
                                          <p:spTgt spid="42"/>
                                        </p:tgtEl>
                                        <p:attrNameLst>
                                          <p:attrName>style.visibility</p:attrName>
                                        </p:attrNameLst>
                                      </p:cBhvr>
                                      <p:to>
                                        <p:strVal val="visible"/>
                                      </p:to>
                                    </p:set>
                                  </p:childTnLst>
                                </p:cTn>
                              </p:par>
                            </p:childTnLst>
                          </p:cTn>
                        </p:par>
                        <p:par>
                          <p:cTn id="69" fill="hold">
                            <p:stCondLst>
                              <p:cond delay="0"/>
                            </p:stCondLst>
                            <p:childTnLst>
                              <p:par>
                                <p:cTn id="70" presetID="1" presetClass="entr" presetSubtype="0" fill="hold" grpId="0" nodeType="afterEffect">
                                  <p:stCondLst>
                                    <p:cond delay="0"/>
                                  </p:stCondLst>
                                  <p:childTnLst>
                                    <p:set>
                                      <p:cBhvr>
                                        <p:cTn id="71" dur="1" fill="hold">
                                          <p:stCondLst>
                                            <p:cond delay="0"/>
                                          </p:stCondLst>
                                        </p:cTn>
                                        <p:tgtEl>
                                          <p:spTgt spid="4"/>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5"/>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49"/>
                                        </p:tgtEl>
                                        <p:attrNameLst>
                                          <p:attrName>style.visibility</p:attrName>
                                        </p:attrNameLst>
                                      </p:cBhvr>
                                      <p:to>
                                        <p:strVal val="visible"/>
                                      </p:to>
                                    </p:set>
                                  </p:childTnLst>
                                </p:cTn>
                              </p:par>
                            </p:childTnLst>
                          </p:cTn>
                        </p:par>
                        <p:par>
                          <p:cTn id="76" fill="hold">
                            <p:stCondLst>
                              <p:cond delay="0"/>
                            </p:stCondLst>
                            <p:childTnLst>
                              <p:par>
                                <p:cTn id="77" presetID="1" presetClass="entr" presetSubtype="0" fill="hold" nodeType="afterEffect">
                                  <p:stCondLst>
                                    <p:cond delay="0"/>
                                  </p:stCondLst>
                                  <p:childTnLst>
                                    <p:set>
                                      <p:cBhvr>
                                        <p:cTn id="78" dur="1" fill="hold">
                                          <p:stCondLst>
                                            <p:cond delay="0"/>
                                          </p:stCondLst>
                                        </p:cTn>
                                        <p:tgtEl>
                                          <p:spTgt spid="70"/>
                                        </p:tgtEl>
                                        <p:attrNameLst>
                                          <p:attrName>style.visibility</p:attrName>
                                        </p:attrNameLst>
                                      </p:cBhvr>
                                      <p:to>
                                        <p:strVal val="visible"/>
                                      </p:to>
                                    </p:set>
                                  </p:childTnLst>
                                </p:cTn>
                              </p:par>
                            </p:childTnLst>
                          </p:cTn>
                        </p:par>
                        <p:par>
                          <p:cTn id="79" fill="hold">
                            <p:stCondLst>
                              <p:cond delay="0"/>
                            </p:stCondLst>
                            <p:childTnLst>
                              <p:par>
                                <p:cTn id="80" presetID="35" presetClass="emph" presetSubtype="0" repeatCount="3000" fill="hold" nodeType="afterEffect">
                                  <p:stCondLst>
                                    <p:cond delay="0"/>
                                  </p:stCondLst>
                                  <p:childTnLst>
                                    <p:anim calcmode="discrete" valueType="str">
                                      <p:cBhvr>
                                        <p:cTn id="81" dur="1000" fill="hold"/>
                                        <p:tgtEl>
                                          <p:spTgt spid="70"/>
                                        </p:tgtEl>
                                        <p:attrNameLst>
                                          <p:attrName>style.visibility</p:attrName>
                                        </p:attrNameLst>
                                      </p:cBhvr>
                                      <p:tavLst>
                                        <p:tav tm="0">
                                          <p:val>
                                            <p:strVal val="hidden"/>
                                          </p:val>
                                        </p:tav>
                                        <p:tav tm="50000">
                                          <p:val>
                                            <p:strVal val="visible"/>
                                          </p:val>
                                        </p:tav>
                                      </p:tavLst>
                                    </p:anim>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50"/>
                                        </p:tgtEl>
                                        <p:attrNameLst>
                                          <p:attrName>style.visibility</p:attrName>
                                        </p:attrNameLst>
                                      </p:cBhvr>
                                      <p:to>
                                        <p:strVal val="visible"/>
                                      </p:to>
                                    </p:set>
                                  </p:childTnLst>
                                </p:cTn>
                              </p:par>
                            </p:childTnLst>
                          </p:cTn>
                        </p:par>
                        <p:par>
                          <p:cTn id="86" fill="hold">
                            <p:stCondLst>
                              <p:cond delay="0"/>
                            </p:stCondLst>
                            <p:childTnLst>
                              <p:par>
                                <p:cTn id="87" presetID="1" presetClass="entr" presetSubtype="0" fill="hold" nodeType="afterEffect">
                                  <p:stCondLst>
                                    <p:cond delay="0"/>
                                  </p:stCondLst>
                                  <p:childTnLst>
                                    <p:set>
                                      <p:cBhvr>
                                        <p:cTn id="88" dur="1" fill="hold">
                                          <p:stCondLst>
                                            <p:cond delay="0"/>
                                          </p:stCondLst>
                                        </p:cTn>
                                        <p:tgtEl>
                                          <p:spTgt spid="73"/>
                                        </p:tgtEl>
                                        <p:attrNameLst>
                                          <p:attrName>style.visibility</p:attrName>
                                        </p:attrNameLst>
                                      </p:cBhvr>
                                      <p:to>
                                        <p:strVal val="visible"/>
                                      </p:to>
                                    </p:set>
                                  </p:childTnLst>
                                </p:cTn>
                              </p:par>
                            </p:childTnLst>
                          </p:cTn>
                        </p:par>
                        <p:par>
                          <p:cTn id="89" fill="hold">
                            <p:stCondLst>
                              <p:cond delay="0"/>
                            </p:stCondLst>
                            <p:childTnLst>
                              <p:par>
                                <p:cTn id="90" presetID="35" presetClass="emph" presetSubtype="0" repeatCount="3000" fill="hold" nodeType="afterEffect">
                                  <p:stCondLst>
                                    <p:cond delay="0"/>
                                  </p:stCondLst>
                                  <p:childTnLst>
                                    <p:anim calcmode="discrete" valueType="str">
                                      <p:cBhvr>
                                        <p:cTn id="91" dur="1000" fill="hold"/>
                                        <p:tgtEl>
                                          <p:spTgt spid="7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0" grpId="0"/>
      <p:bldP spid="20" grpId="1"/>
      <p:bldP spid="21" grpId="0"/>
      <p:bldP spid="21" grpId="1"/>
      <p:bldP spid="41" grpId="0" animBg="1"/>
      <p:bldP spid="42" grpId="0" animBg="1"/>
      <p:bldP spid="49" grpId="0" animBg="1"/>
      <p:bldP spid="56" grpId="0" animBg="1"/>
      <p:bldP spid="56" grpId="1" animBg="1"/>
      <p:bldP spid="56" grpId="2" animBg="1"/>
      <p:bldP spid="57" grpId="0" animBg="1"/>
      <p:bldP spid="58" grpId="0" animBg="1"/>
      <p:bldP spid="59" grpId="0" animBg="1"/>
      <p:bldP spid="60" grpId="0" animBg="1"/>
      <p:bldP spid="61" grpId="0" animBg="1"/>
      <p:bldP spid="61" grpId="1" animBg="1"/>
      <p:bldP spid="62" grpId="0"/>
      <p:bldP spid="62" grpId="1"/>
      <p:bldP spid="66" grpId="0" animBg="1"/>
      <p:bldP spid="67" grpId="0" animBg="1"/>
      <p:bldP spid="76" grpId="0" animBg="1"/>
      <p:bldP spid="77"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C9F8B8-1416-4748-8705-433427ADB59F}"/>
              </a:ext>
            </a:extLst>
          </p:cNvPr>
          <p:cNvSpPr>
            <a:spLocks noGrp="1"/>
          </p:cNvSpPr>
          <p:nvPr>
            <p:ph type="title"/>
          </p:nvPr>
        </p:nvSpPr>
        <p:spPr/>
        <p:txBody>
          <a:bodyPr/>
          <a:lstStyle/>
          <a:p>
            <a:r>
              <a:rPr lang="zh-CN" altLang="en-US" dirty="0"/>
              <a:t>碰撞避退算法</a:t>
            </a:r>
          </a:p>
        </p:txBody>
      </p:sp>
      <p:sp>
        <p:nvSpPr>
          <p:cNvPr id="5" name="文本框 4">
            <a:extLst>
              <a:ext uri="{FF2B5EF4-FFF2-40B4-BE49-F238E27FC236}">
                <a16:creationId xmlns:a16="http://schemas.microsoft.com/office/drawing/2014/main" id="{06D9E673-A88B-40FE-82EC-A457E54CB98A}"/>
              </a:ext>
            </a:extLst>
          </p:cNvPr>
          <p:cNvSpPr txBox="1"/>
          <p:nvPr/>
        </p:nvSpPr>
        <p:spPr>
          <a:xfrm>
            <a:off x="948384" y="1325624"/>
            <a:ext cx="7391400" cy="830997"/>
          </a:xfrm>
          <a:prstGeom prst="rect">
            <a:avLst/>
          </a:prstGeom>
          <a:noFill/>
        </p:spPr>
        <p:txBody>
          <a:bodyPr wrap="square">
            <a:spAutoFit/>
          </a:bodyPr>
          <a:lstStyle/>
          <a:p>
            <a:r>
              <a:rPr lang="zh-CN" altLang="en-US" dirty="0"/>
              <a:t>当判断发生了碰撞，</a:t>
            </a:r>
            <a:r>
              <a:rPr lang="en-US" altLang="zh-CN" dirty="0"/>
              <a:t>CSMA/CD</a:t>
            </a:r>
            <a:r>
              <a:rPr lang="zh-CN" altLang="en-US" dirty="0"/>
              <a:t>采用了一种称为“二进制指数退避”的算法。</a:t>
            </a:r>
          </a:p>
        </p:txBody>
      </p:sp>
      <p:sp>
        <p:nvSpPr>
          <p:cNvPr id="7" name="Rectangle 3">
            <a:extLst>
              <a:ext uri="{FF2B5EF4-FFF2-40B4-BE49-F238E27FC236}">
                <a16:creationId xmlns:a16="http://schemas.microsoft.com/office/drawing/2014/main" id="{540DCDC3-264A-4AFF-A8B9-24278B4CAC03}"/>
              </a:ext>
            </a:extLst>
          </p:cNvPr>
          <p:cNvSpPr txBox="1">
            <a:spLocks noChangeArrowheads="1"/>
          </p:cNvSpPr>
          <p:nvPr/>
        </p:nvSpPr>
        <p:spPr bwMode="auto">
          <a:xfrm>
            <a:off x="971550" y="2237396"/>
            <a:ext cx="6840810" cy="3059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pPr eaLnBrk="1" hangingPunct="1"/>
            <a:r>
              <a:rPr lang="zh-CN" altLang="en-US" sz="2400" kern="0" dirty="0"/>
              <a:t>随机等待时间的确定采用二进制指数退避算法</a:t>
            </a:r>
          </a:p>
          <a:p>
            <a:pPr lvl="1" algn="l" eaLnBrk="1" hangingPunct="1"/>
            <a:r>
              <a:rPr lang="zh-CN" altLang="en-US" sz="2000" kern="0" dirty="0"/>
              <a:t>每个站点确定一个基本推迟时间</a:t>
            </a:r>
            <a:r>
              <a:rPr lang="en-US" altLang="zh-CN" sz="2000" kern="0" dirty="0" err="1"/>
              <a:t>Ti</a:t>
            </a:r>
            <a:r>
              <a:rPr lang="zh-CN" altLang="en-US" sz="2000" kern="0" dirty="0"/>
              <a:t>（如</a:t>
            </a:r>
            <a:r>
              <a:rPr lang="en-US" altLang="zh-CN" sz="2000" kern="0" dirty="0" err="1"/>
              <a:t>Ti</a:t>
            </a:r>
            <a:r>
              <a:rPr lang="zh-CN" altLang="en-US" sz="2000" kern="0" dirty="0"/>
              <a:t>＝</a:t>
            </a:r>
            <a:r>
              <a:rPr lang="en-US" altLang="zh-CN" sz="2000" kern="0" dirty="0"/>
              <a:t>2</a:t>
            </a:r>
            <a:r>
              <a:rPr lang="en-US" altLang="zh-CN" sz="2000" kern="0" dirty="0">
                <a:sym typeface="Symbol" panose="05050102010706020507" pitchFamily="18" charset="2"/>
              </a:rPr>
              <a:t></a:t>
            </a:r>
            <a:r>
              <a:rPr lang="en-US" altLang="zh-CN" sz="2000" kern="0" dirty="0"/>
              <a:t> </a:t>
            </a:r>
            <a:r>
              <a:rPr lang="zh-CN" altLang="en-US" sz="2000" kern="0" dirty="0"/>
              <a:t>）</a:t>
            </a:r>
          </a:p>
          <a:p>
            <a:pPr lvl="1" eaLnBrk="1" hangingPunct="1"/>
            <a:r>
              <a:rPr lang="zh-CN" altLang="en-US" sz="2000" kern="0" dirty="0"/>
              <a:t>从整数集合</a:t>
            </a:r>
            <a:r>
              <a:rPr lang="en-US" altLang="zh-CN" sz="2000" kern="0" dirty="0"/>
              <a:t>{0,1,2,3,…,2</a:t>
            </a:r>
            <a:r>
              <a:rPr lang="en-US" altLang="zh-CN" sz="2000" kern="0" baseline="30000" dirty="0"/>
              <a:t>k-1</a:t>
            </a:r>
            <a:r>
              <a:rPr lang="en-US" altLang="zh-CN" sz="2000" kern="0" dirty="0"/>
              <a:t>}</a:t>
            </a:r>
            <a:r>
              <a:rPr lang="zh-CN" altLang="en-US" sz="2000" kern="0" dirty="0"/>
              <a:t>中随机抽取一个整数</a:t>
            </a:r>
            <a:r>
              <a:rPr lang="en-US" altLang="zh-CN" sz="2000" kern="0" dirty="0"/>
              <a:t>r</a:t>
            </a:r>
            <a:r>
              <a:rPr lang="zh-CN" altLang="en-US" sz="2000" kern="0" dirty="0"/>
              <a:t>，其中</a:t>
            </a:r>
            <a:r>
              <a:rPr lang="en-US" altLang="zh-CN" sz="2000" kern="0" dirty="0"/>
              <a:t>k</a:t>
            </a:r>
            <a:r>
              <a:rPr lang="zh-CN" altLang="en-US" sz="2000" kern="0" dirty="0"/>
              <a:t>＝</a:t>
            </a:r>
            <a:r>
              <a:rPr lang="en-US" altLang="zh-CN" sz="2000" kern="0" dirty="0"/>
              <a:t>Min</a:t>
            </a:r>
            <a:r>
              <a:rPr lang="zh-CN" altLang="en-US" sz="2000" kern="0" dirty="0"/>
              <a:t>（重发次数，</a:t>
            </a:r>
            <a:r>
              <a:rPr lang="en-US" altLang="zh-CN" sz="2000" kern="0" dirty="0"/>
              <a:t>10</a:t>
            </a:r>
            <a:r>
              <a:rPr lang="zh-CN" altLang="en-US" sz="2000" kern="0" dirty="0"/>
              <a:t>）；</a:t>
            </a:r>
          </a:p>
          <a:p>
            <a:pPr lvl="1" eaLnBrk="1" hangingPunct="1"/>
            <a:r>
              <a:rPr lang="zh-CN" altLang="en-US" sz="2000" kern="0" dirty="0"/>
              <a:t>随机等待时间</a:t>
            </a:r>
            <a:r>
              <a:rPr lang="en-US" altLang="zh-CN" sz="2000" kern="0" dirty="0"/>
              <a:t>T</a:t>
            </a:r>
            <a:r>
              <a:rPr lang="en-US" altLang="zh-CN" sz="2000" kern="0" baseline="-25000" dirty="0"/>
              <a:t>W</a:t>
            </a:r>
            <a:r>
              <a:rPr lang="zh-CN" altLang="en-US" sz="2000" kern="0" dirty="0"/>
              <a:t>＝</a:t>
            </a:r>
            <a:r>
              <a:rPr lang="en-US" altLang="zh-CN" sz="2000" kern="0" dirty="0" err="1"/>
              <a:t>r×Ti</a:t>
            </a:r>
            <a:r>
              <a:rPr lang="zh-CN" altLang="en-US" sz="2000" kern="0" dirty="0"/>
              <a:t>；</a:t>
            </a:r>
          </a:p>
          <a:p>
            <a:pPr lvl="1" eaLnBrk="1" hangingPunct="1"/>
            <a:r>
              <a:rPr lang="zh-CN" altLang="en-US" sz="2000" kern="0" dirty="0"/>
              <a:t>若连续</a:t>
            </a:r>
            <a:r>
              <a:rPr lang="en-US" altLang="zh-CN" sz="2000" kern="0" dirty="0"/>
              <a:t>16</a:t>
            </a:r>
            <a:r>
              <a:rPr lang="zh-CN" altLang="en-US" sz="2000" kern="0" dirty="0"/>
              <a:t>次发送不能成功，则放弃发送并向高层报告。</a:t>
            </a:r>
          </a:p>
          <a:p>
            <a:pPr eaLnBrk="1" hangingPunct="1"/>
            <a:r>
              <a:rPr lang="zh-CN" altLang="en-US" sz="2400" kern="0" dirty="0"/>
              <a:t>算法要点</a:t>
            </a:r>
          </a:p>
          <a:p>
            <a:pPr lvl="1" eaLnBrk="1" hangingPunct="1"/>
            <a:r>
              <a:rPr lang="zh-CN" altLang="en-US" sz="2000" kern="0" dirty="0"/>
              <a:t>重发次数越多，等待时间越长。</a:t>
            </a:r>
          </a:p>
        </p:txBody>
      </p:sp>
    </p:spTree>
    <p:extLst>
      <p:ext uri="{BB962C8B-B14F-4D97-AF65-F5344CB8AC3E}">
        <p14:creationId xmlns:p14="http://schemas.microsoft.com/office/powerpoint/2010/main" val="35988454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38D22E-37D0-4064-8DDC-522196E2BC61}"/>
              </a:ext>
            </a:extLst>
          </p:cNvPr>
          <p:cNvSpPr>
            <a:spLocks noGrp="1"/>
          </p:cNvSpPr>
          <p:nvPr>
            <p:ph type="title"/>
          </p:nvPr>
        </p:nvSpPr>
        <p:spPr/>
        <p:txBody>
          <a:bodyPr/>
          <a:lstStyle/>
          <a:p>
            <a:r>
              <a:rPr lang="en-US" altLang="zh-CN" dirty="0"/>
              <a:t>CSMA/CD</a:t>
            </a:r>
            <a:r>
              <a:rPr lang="zh-CN" altLang="en-US" dirty="0"/>
              <a:t>的一些特性</a:t>
            </a:r>
          </a:p>
        </p:txBody>
      </p:sp>
      <p:sp>
        <p:nvSpPr>
          <p:cNvPr id="3" name="内容占位符 2">
            <a:extLst>
              <a:ext uri="{FF2B5EF4-FFF2-40B4-BE49-F238E27FC236}">
                <a16:creationId xmlns:a16="http://schemas.microsoft.com/office/drawing/2014/main" id="{C704C1A6-2655-45C7-8FE5-780C256FAB73}"/>
              </a:ext>
            </a:extLst>
          </p:cNvPr>
          <p:cNvSpPr>
            <a:spLocks noGrp="1"/>
          </p:cNvSpPr>
          <p:nvPr>
            <p:ph idx="1"/>
          </p:nvPr>
        </p:nvSpPr>
        <p:spPr>
          <a:xfrm>
            <a:off x="971550" y="1268760"/>
            <a:ext cx="7391400" cy="4893647"/>
          </a:xfrm>
        </p:spPr>
        <p:txBody>
          <a:bodyPr/>
          <a:lstStyle/>
          <a:p>
            <a:r>
              <a:rPr lang="en-US" altLang="zh-CN" sz="2400" b="0" dirty="0">
                <a:latin typeface="+mn-ea"/>
              </a:rPr>
              <a:t>CSMA/CD</a:t>
            </a:r>
            <a:r>
              <a:rPr lang="zh-CN" altLang="en-US" sz="2400" b="0" dirty="0">
                <a:latin typeface="+mn-ea"/>
              </a:rPr>
              <a:t>只支持半双工</a:t>
            </a:r>
            <a:endParaRPr lang="en-US" altLang="zh-CN" sz="2400" b="0" dirty="0">
              <a:latin typeface="+mn-ea"/>
            </a:endParaRPr>
          </a:p>
          <a:p>
            <a:r>
              <a:rPr lang="zh-CN" altLang="en-US" sz="2400" b="0" dirty="0">
                <a:latin typeface="+mn-ea"/>
              </a:rPr>
              <a:t>发送数据帧后最多经过</a:t>
            </a:r>
            <a:r>
              <a:rPr lang="en-US" altLang="zh-CN" sz="2400" b="0" dirty="0">
                <a:latin typeface="+mn-ea"/>
              </a:rPr>
              <a:t>2</a:t>
            </a:r>
            <a:r>
              <a:rPr lang="en-US" altLang="zh-CN" sz="2400" b="0" dirty="0">
                <a:latin typeface="+mn-ea"/>
                <a:sym typeface="Symbol" panose="05050102010706020507" pitchFamily="18" charset="2"/>
              </a:rPr>
              <a:t></a:t>
            </a:r>
            <a:r>
              <a:rPr lang="zh-CN" altLang="en-US" sz="2400" b="0" dirty="0">
                <a:latin typeface="+mn-ea"/>
                <a:sym typeface="Symbol" panose="05050102010706020507" pitchFamily="18" charset="2"/>
              </a:rPr>
              <a:t>的</a:t>
            </a:r>
            <a:r>
              <a:rPr lang="zh-CN" altLang="en-US" sz="2400" b="0" dirty="0">
                <a:latin typeface="+mn-ea"/>
              </a:rPr>
              <a:t>时间，发送端就可知道是否遭受了碰撞。这个时间称为</a:t>
            </a:r>
            <a:r>
              <a:rPr lang="zh-CN" altLang="en-US" sz="2400" b="0" dirty="0">
                <a:solidFill>
                  <a:srgbClr val="C00000"/>
                </a:solidFill>
                <a:latin typeface="+mn-ea"/>
              </a:rPr>
              <a:t>争用期</a:t>
            </a:r>
            <a:r>
              <a:rPr lang="zh-CN" altLang="en-US" sz="2400" b="0" dirty="0">
                <a:latin typeface="+mn-ea"/>
              </a:rPr>
              <a:t>或</a:t>
            </a:r>
            <a:r>
              <a:rPr lang="zh-CN" altLang="en-US" sz="2400" b="0" dirty="0">
                <a:solidFill>
                  <a:srgbClr val="C00000"/>
                </a:solidFill>
                <a:latin typeface="+mn-ea"/>
              </a:rPr>
              <a:t>碰撞窗口</a:t>
            </a:r>
            <a:r>
              <a:rPr lang="zh-CN" altLang="en-US" sz="2400" b="0" dirty="0">
                <a:latin typeface="+mn-ea"/>
              </a:rPr>
              <a:t>。只要超过这个时间就不会发生碰撞。</a:t>
            </a:r>
            <a:endParaRPr lang="en-US" altLang="zh-CN" sz="2400" b="0" dirty="0">
              <a:latin typeface="+mn-ea"/>
            </a:endParaRPr>
          </a:p>
          <a:p>
            <a:r>
              <a:rPr lang="zh-CN" altLang="en-US" sz="2400" b="0" dirty="0">
                <a:latin typeface="+mn-ea"/>
              </a:rPr>
              <a:t>为了确保发送端能够在发送完成前检测到碰撞，采用</a:t>
            </a:r>
            <a:r>
              <a:rPr lang="en-US" altLang="zh-CN" sz="2400" b="0" dirty="0">
                <a:latin typeface="+mn-ea"/>
              </a:rPr>
              <a:t>CSMA/CD</a:t>
            </a:r>
            <a:r>
              <a:rPr lang="zh-CN" altLang="en-US" sz="2400" b="0" dirty="0">
                <a:latin typeface="+mn-ea"/>
              </a:rPr>
              <a:t>的网络必须确定最小帧长度。</a:t>
            </a:r>
            <a:endParaRPr lang="en-US" altLang="zh-CN" sz="2400" b="0" dirty="0">
              <a:latin typeface="+mn-ea"/>
            </a:endParaRPr>
          </a:p>
          <a:p>
            <a:r>
              <a:rPr lang="zh-CN" altLang="en-US" sz="2400" b="0" dirty="0">
                <a:latin typeface="+mn-ea"/>
              </a:rPr>
              <a:t>凡是收到长度小于最小帧长度的帧都是无效帧。</a:t>
            </a:r>
            <a:endParaRPr lang="en-US" altLang="zh-CN" sz="2400" b="0" dirty="0">
              <a:latin typeface="+mn-ea"/>
            </a:endParaRPr>
          </a:p>
          <a:p>
            <a:r>
              <a:rPr lang="zh-CN" altLang="en-US" sz="2400" b="0" dirty="0">
                <a:latin typeface="+mn-ea"/>
              </a:rPr>
              <a:t>检测到碰撞后，发送端立即停止发送数据，并发送若干比特</a:t>
            </a:r>
            <a:r>
              <a:rPr lang="zh-CN" altLang="en-US" sz="2400" b="0" dirty="0">
                <a:solidFill>
                  <a:srgbClr val="C00000"/>
                </a:solidFill>
                <a:latin typeface="+mn-ea"/>
              </a:rPr>
              <a:t>干扰信号</a:t>
            </a:r>
            <a:r>
              <a:rPr lang="zh-CN" altLang="en-US" sz="2400" b="0" dirty="0">
                <a:latin typeface="+mn-ea"/>
              </a:rPr>
              <a:t>（</a:t>
            </a:r>
            <a:r>
              <a:rPr lang="en-US" altLang="zh-CN" sz="2400" b="0" dirty="0">
                <a:latin typeface="+mn-ea"/>
              </a:rPr>
              <a:t>jamming signal</a:t>
            </a:r>
            <a:r>
              <a:rPr lang="zh-CN" altLang="en-US" sz="2400" b="0" dirty="0">
                <a:latin typeface="+mn-ea"/>
              </a:rPr>
              <a:t>）通知其他结点。</a:t>
            </a:r>
            <a:endParaRPr lang="en-US" altLang="zh-CN" sz="2400" b="0" dirty="0">
              <a:latin typeface="+mn-ea"/>
            </a:endParaRPr>
          </a:p>
          <a:p>
            <a:r>
              <a:rPr lang="zh-CN" altLang="en-US" sz="2400" b="0" dirty="0">
                <a:latin typeface="+mn-ea"/>
              </a:rPr>
              <a:t>由于存在发送成功与否的不确定性，因此采用</a:t>
            </a:r>
            <a:r>
              <a:rPr lang="en-US" altLang="zh-CN" sz="2400" b="0" dirty="0">
                <a:latin typeface="+mn-ea"/>
              </a:rPr>
              <a:t>CSMA/CD</a:t>
            </a:r>
            <a:r>
              <a:rPr lang="zh-CN" altLang="en-US" sz="2400" b="0" dirty="0">
                <a:latin typeface="+mn-ea"/>
              </a:rPr>
              <a:t>协议的网络的平均通信量远低于其最高数据速率。</a:t>
            </a:r>
          </a:p>
        </p:txBody>
      </p:sp>
    </p:spTree>
    <p:extLst>
      <p:ext uri="{BB962C8B-B14F-4D97-AF65-F5344CB8AC3E}">
        <p14:creationId xmlns:p14="http://schemas.microsoft.com/office/powerpoint/2010/main" val="322146764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9">
            <a:extLst>
              <a:ext uri="{FF2B5EF4-FFF2-40B4-BE49-F238E27FC236}">
                <a16:creationId xmlns:a16="http://schemas.microsoft.com/office/drawing/2014/main" id="{E7E1B26C-5DC5-48E0-9F05-E5021C8B8AF0}"/>
              </a:ext>
            </a:extLst>
          </p:cNvPr>
          <p:cNvSpPr>
            <a:spLocks/>
          </p:cNvSpPr>
          <p:nvPr/>
        </p:nvSpPr>
        <p:spPr bwMode="auto">
          <a:xfrm>
            <a:off x="803275" y="2212798"/>
            <a:ext cx="1752600" cy="508000"/>
          </a:xfrm>
          <a:custGeom>
            <a:avLst/>
            <a:gdLst>
              <a:gd name="T0" fmla="*/ 0 w 1104"/>
              <a:gd name="T1" fmla="*/ 320 h 320"/>
              <a:gd name="T2" fmla="*/ 568 w 1104"/>
              <a:gd name="T3" fmla="*/ 200 h 320"/>
              <a:gd name="T4" fmla="*/ 1104 w 1104"/>
              <a:gd name="T5" fmla="*/ 0 h 320"/>
              <a:gd name="T6" fmla="*/ 0 60000 65536"/>
              <a:gd name="T7" fmla="*/ 0 60000 65536"/>
              <a:gd name="T8" fmla="*/ 0 60000 65536"/>
              <a:gd name="T9" fmla="*/ 0 w 1104"/>
              <a:gd name="T10" fmla="*/ 0 h 320"/>
              <a:gd name="T11" fmla="*/ 1104 w 1104"/>
              <a:gd name="T12" fmla="*/ 320 h 320"/>
            </a:gdLst>
            <a:ahLst/>
            <a:cxnLst>
              <a:cxn ang="T6">
                <a:pos x="T0" y="T1"/>
              </a:cxn>
              <a:cxn ang="T7">
                <a:pos x="T2" y="T3"/>
              </a:cxn>
              <a:cxn ang="T8">
                <a:pos x="T4" y="T5"/>
              </a:cxn>
            </a:cxnLst>
            <a:rect l="T9" t="T10" r="T11" b="T12"/>
            <a:pathLst>
              <a:path w="1104" h="320">
                <a:moveTo>
                  <a:pt x="0" y="320"/>
                </a:moveTo>
                <a:lnTo>
                  <a:pt x="568" y="200"/>
                </a:lnTo>
                <a:lnTo>
                  <a:pt x="1104" y="0"/>
                </a:lnTo>
              </a:path>
            </a:pathLst>
          </a:custGeom>
          <a:noFill/>
          <a:ln w="28575"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kumimoji="0" lang="zh-CN" altLang="en-US" sz="1800" b="0">
              <a:solidFill>
                <a:srgbClr val="000000"/>
              </a:solidFill>
              <a:latin typeface="Arial"/>
            </a:endParaRPr>
          </a:p>
        </p:txBody>
      </p:sp>
      <p:grpSp>
        <p:nvGrpSpPr>
          <p:cNvPr id="14" name="Group 10">
            <a:extLst>
              <a:ext uri="{FF2B5EF4-FFF2-40B4-BE49-F238E27FC236}">
                <a16:creationId xmlns:a16="http://schemas.microsoft.com/office/drawing/2014/main" id="{72748620-61A8-40FA-B751-709D6B555A8C}"/>
              </a:ext>
            </a:extLst>
          </p:cNvPr>
          <p:cNvGrpSpPr>
            <a:grpSpLocks/>
          </p:cNvGrpSpPr>
          <p:nvPr/>
        </p:nvGrpSpPr>
        <p:grpSpPr bwMode="auto">
          <a:xfrm>
            <a:off x="1158875" y="2022298"/>
            <a:ext cx="1128713" cy="781050"/>
            <a:chOff x="1680" y="240"/>
            <a:chExt cx="2529" cy="1270"/>
          </a:xfrm>
        </p:grpSpPr>
        <p:sp>
          <p:nvSpPr>
            <p:cNvPr id="15" name="Oval 11">
              <a:extLst>
                <a:ext uri="{FF2B5EF4-FFF2-40B4-BE49-F238E27FC236}">
                  <a16:creationId xmlns:a16="http://schemas.microsoft.com/office/drawing/2014/main" id="{FAAC4AF6-5B79-42F1-9B73-09C41BFE3DA8}"/>
                </a:ext>
              </a:extLst>
            </p:cNvPr>
            <p:cNvSpPr>
              <a:spLocks noChangeArrowheads="1"/>
            </p:cNvSpPr>
            <p:nvPr/>
          </p:nvSpPr>
          <p:spPr bwMode="auto">
            <a:xfrm>
              <a:off x="2554" y="240"/>
              <a:ext cx="1088"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16" name="Oval 12">
              <a:extLst>
                <a:ext uri="{FF2B5EF4-FFF2-40B4-BE49-F238E27FC236}">
                  <a16:creationId xmlns:a16="http://schemas.microsoft.com/office/drawing/2014/main" id="{56B6275B-2C0B-4929-B560-3764E97E0B1D}"/>
                </a:ext>
              </a:extLst>
            </p:cNvPr>
            <p:cNvSpPr>
              <a:spLocks noChangeArrowheads="1"/>
            </p:cNvSpPr>
            <p:nvPr/>
          </p:nvSpPr>
          <p:spPr bwMode="auto">
            <a:xfrm>
              <a:off x="1941" y="381"/>
              <a:ext cx="827"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17" name="Oval 13">
              <a:extLst>
                <a:ext uri="{FF2B5EF4-FFF2-40B4-BE49-F238E27FC236}">
                  <a16:creationId xmlns:a16="http://schemas.microsoft.com/office/drawing/2014/main" id="{D066BA8B-2B85-4EF2-B9E9-6FC87F0FA8B6}"/>
                </a:ext>
              </a:extLst>
            </p:cNvPr>
            <p:cNvSpPr>
              <a:spLocks noChangeArrowheads="1"/>
            </p:cNvSpPr>
            <p:nvPr/>
          </p:nvSpPr>
          <p:spPr bwMode="auto">
            <a:xfrm>
              <a:off x="1680" y="702"/>
              <a:ext cx="552" cy="411"/>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18" name="Oval 14">
              <a:extLst>
                <a:ext uri="{FF2B5EF4-FFF2-40B4-BE49-F238E27FC236}">
                  <a16:creationId xmlns:a16="http://schemas.microsoft.com/office/drawing/2014/main" id="{F0F9562E-29ED-47AC-BECA-A56BDB50EA34}"/>
                </a:ext>
              </a:extLst>
            </p:cNvPr>
            <p:cNvSpPr>
              <a:spLocks noChangeArrowheads="1"/>
            </p:cNvSpPr>
            <p:nvPr/>
          </p:nvSpPr>
          <p:spPr bwMode="auto">
            <a:xfrm>
              <a:off x="1849" y="894"/>
              <a:ext cx="842" cy="450"/>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19" name="Oval 15">
              <a:extLst>
                <a:ext uri="{FF2B5EF4-FFF2-40B4-BE49-F238E27FC236}">
                  <a16:creationId xmlns:a16="http://schemas.microsoft.com/office/drawing/2014/main" id="{B8A7A627-0DC6-401F-A25B-30D8079DBFE9}"/>
                </a:ext>
              </a:extLst>
            </p:cNvPr>
            <p:cNvSpPr>
              <a:spLocks noChangeArrowheads="1"/>
            </p:cNvSpPr>
            <p:nvPr/>
          </p:nvSpPr>
          <p:spPr bwMode="auto">
            <a:xfrm>
              <a:off x="2462" y="971"/>
              <a:ext cx="1272" cy="539"/>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20" name="Oval 16">
              <a:extLst>
                <a:ext uri="{FF2B5EF4-FFF2-40B4-BE49-F238E27FC236}">
                  <a16:creationId xmlns:a16="http://schemas.microsoft.com/office/drawing/2014/main" id="{43C092E4-F02D-432A-A5B7-303190FACAF4}"/>
                </a:ext>
              </a:extLst>
            </p:cNvPr>
            <p:cNvSpPr>
              <a:spLocks noChangeArrowheads="1"/>
            </p:cNvSpPr>
            <p:nvPr/>
          </p:nvSpPr>
          <p:spPr bwMode="auto">
            <a:xfrm>
              <a:off x="3289" y="394"/>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21" name="Oval 17">
              <a:extLst>
                <a:ext uri="{FF2B5EF4-FFF2-40B4-BE49-F238E27FC236}">
                  <a16:creationId xmlns:a16="http://schemas.microsoft.com/office/drawing/2014/main" id="{8D608AEA-832C-431B-AB73-5C8CB0653F76}"/>
                </a:ext>
              </a:extLst>
            </p:cNvPr>
            <p:cNvSpPr>
              <a:spLocks noChangeArrowheads="1"/>
            </p:cNvSpPr>
            <p:nvPr/>
          </p:nvSpPr>
          <p:spPr bwMode="auto">
            <a:xfrm>
              <a:off x="3412" y="663"/>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22" name="Oval 18">
              <a:extLst>
                <a:ext uri="{FF2B5EF4-FFF2-40B4-BE49-F238E27FC236}">
                  <a16:creationId xmlns:a16="http://schemas.microsoft.com/office/drawing/2014/main" id="{097BEB6C-A5E7-43F5-B9B2-685FF734FA83}"/>
                </a:ext>
              </a:extLst>
            </p:cNvPr>
            <p:cNvSpPr>
              <a:spLocks noChangeArrowheads="1"/>
            </p:cNvSpPr>
            <p:nvPr/>
          </p:nvSpPr>
          <p:spPr bwMode="auto">
            <a:xfrm>
              <a:off x="3335" y="753"/>
              <a:ext cx="797" cy="66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23" name="Oval 19">
              <a:extLst>
                <a:ext uri="{FF2B5EF4-FFF2-40B4-BE49-F238E27FC236}">
                  <a16:creationId xmlns:a16="http://schemas.microsoft.com/office/drawing/2014/main" id="{2223F82C-1D74-41AC-A2B1-7432D277D9E0}"/>
                </a:ext>
              </a:extLst>
            </p:cNvPr>
            <p:cNvSpPr>
              <a:spLocks noChangeArrowheads="1"/>
            </p:cNvSpPr>
            <p:nvPr/>
          </p:nvSpPr>
          <p:spPr bwMode="auto">
            <a:xfrm>
              <a:off x="2140" y="548"/>
              <a:ext cx="1640" cy="667"/>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grpSp>
      <p:sp>
        <p:nvSpPr>
          <p:cNvPr id="520" name="Line 517">
            <a:extLst>
              <a:ext uri="{FF2B5EF4-FFF2-40B4-BE49-F238E27FC236}">
                <a16:creationId xmlns:a16="http://schemas.microsoft.com/office/drawing/2014/main" id="{62FEFBFE-0925-43D7-969D-9880708B54F4}"/>
              </a:ext>
            </a:extLst>
          </p:cNvPr>
          <p:cNvSpPr>
            <a:spLocks noChangeShapeType="1"/>
          </p:cNvSpPr>
          <p:nvPr/>
        </p:nvSpPr>
        <p:spPr bwMode="auto">
          <a:xfrm flipV="1">
            <a:off x="1068388" y="2165173"/>
            <a:ext cx="1223962" cy="360362"/>
          </a:xfrm>
          <a:prstGeom prst="line">
            <a:avLst/>
          </a:prstGeom>
          <a:noFill/>
          <a:ln w="57150">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81" name="矩形 580">
            <a:extLst>
              <a:ext uri="{FF2B5EF4-FFF2-40B4-BE49-F238E27FC236}">
                <a16:creationId xmlns:a16="http://schemas.microsoft.com/office/drawing/2014/main" id="{BB8C8C2E-DA27-4485-8F9D-A89D6386D8CC}"/>
              </a:ext>
            </a:extLst>
          </p:cNvPr>
          <p:cNvSpPr/>
          <p:nvPr/>
        </p:nvSpPr>
        <p:spPr bwMode="auto">
          <a:xfrm>
            <a:off x="1009393" y="4654145"/>
            <a:ext cx="7821869" cy="253999"/>
          </a:xfrm>
          <a:prstGeom prst="rect">
            <a:avLst/>
          </a:prstGeom>
          <a:solidFill>
            <a:schemeClr val="accent3">
              <a:lumMod val="65000"/>
            </a:schemeClr>
          </a:solidFill>
          <a:ln>
            <a:solidFill>
              <a:schemeClr val="accent1"/>
            </a:solidFill>
            <a:prstDash val="dash"/>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sp>
        <p:nvSpPr>
          <p:cNvPr id="2" name="标题 1">
            <a:extLst>
              <a:ext uri="{FF2B5EF4-FFF2-40B4-BE49-F238E27FC236}">
                <a16:creationId xmlns:a16="http://schemas.microsoft.com/office/drawing/2014/main" id="{A7CF5305-E02C-4B24-82B9-48F963C28FB5}"/>
              </a:ext>
            </a:extLst>
          </p:cNvPr>
          <p:cNvSpPr>
            <a:spLocks noGrp="1"/>
          </p:cNvSpPr>
          <p:nvPr>
            <p:ph type="title"/>
          </p:nvPr>
        </p:nvSpPr>
        <p:spPr>
          <a:xfrm>
            <a:off x="1146175" y="1202684"/>
            <a:ext cx="3650583" cy="489237"/>
          </a:xfrm>
        </p:spPr>
        <p:txBody>
          <a:bodyPr/>
          <a:lstStyle/>
          <a:p>
            <a:pPr algn="l"/>
            <a:r>
              <a:rPr lang="zh-CN" altLang="en-US" sz="2400" b="0" dirty="0">
                <a:latin typeface="+mn-ea"/>
                <a:ea typeface="+mn-ea"/>
              </a:rPr>
              <a:t>四、数据链路层简单模型</a:t>
            </a:r>
          </a:p>
        </p:txBody>
      </p:sp>
      <p:sp>
        <p:nvSpPr>
          <p:cNvPr id="6" name="内容占位符 5">
            <a:extLst>
              <a:ext uri="{FF2B5EF4-FFF2-40B4-BE49-F238E27FC236}">
                <a16:creationId xmlns:a16="http://schemas.microsoft.com/office/drawing/2014/main" id="{1939A158-4401-4454-897C-92EDCF6AC411}"/>
              </a:ext>
            </a:extLst>
          </p:cNvPr>
          <p:cNvSpPr>
            <a:spLocks noGrp="1"/>
          </p:cNvSpPr>
          <p:nvPr>
            <p:ph idx="1"/>
          </p:nvPr>
        </p:nvSpPr>
        <p:spPr>
          <a:xfrm>
            <a:off x="1146175" y="3004723"/>
            <a:ext cx="4742590" cy="461665"/>
          </a:xfrm>
        </p:spPr>
        <p:txBody>
          <a:bodyPr/>
          <a:lstStyle/>
          <a:p>
            <a:r>
              <a:rPr lang="zh-CN" altLang="en-US" sz="2400" b="0" dirty="0">
                <a:latin typeface="+mn-ea"/>
              </a:rPr>
              <a:t>当主机</a:t>
            </a:r>
            <a:r>
              <a:rPr lang="en-US" altLang="zh-CN" sz="2400" b="0" dirty="0">
                <a:latin typeface="+mn-ea"/>
              </a:rPr>
              <a:t>H1</a:t>
            </a:r>
            <a:r>
              <a:rPr lang="zh-CN" altLang="en-US" sz="2400" b="0" dirty="0">
                <a:latin typeface="+mn-ea"/>
              </a:rPr>
              <a:t>向主机</a:t>
            </a:r>
            <a:r>
              <a:rPr lang="en-US" altLang="zh-CN" sz="2400" b="0" dirty="0">
                <a:latin typeface="+mn-ea"/>
              </a:rPr>
              <a:t>H2</a:t>
            </a:r>
            <a:r>
              <a:rPr lang="zh-CN" altLang="en-US" sz="2400" b="0" dirty="0">
                <a:latin typeface="+mn-ea"/>
              </a:rPr>
              <a:t>发送数据时</a:t>
            </a:r>
          </a:p>
        </p:txBody>
      </p:sp>
      <p:sp>
        <p:nvSpPr>
          <p:cNvPr id="7" name="Line 3">
            <a:extLst>
              <a:ext uri="{FF2B5EF4-FFF2-40B4-BE49-F238E27FC236}">
                <a16:creationId xmlns:a16="http://schemas.microsoft.com/office/drawing/2014/main" id="{6155708E-5AE1-4117-9BF0-7BD4A106EFFC}"/>
              </a:ext>
            </a:extLst>
          </p:cNvPr>
          <p:cNvSpPr>
            <a:spLocks noChangeShapeType="1"/>
          </p:cNvSpPr>
          <p:nvPr/>
        </p:nvSpPr>
        <p:spPr bwMode="auto">
          <a:xfrm flipH="1" flipV="1">
            <a:off x="7864475" y="2568398"/>
            <a:ext cx="673100" cy="635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8" name="Line 4">
            <a:extLst>
              <a:ext uri="{FF2B5EF4-FFF2-40B4-BE49-F238E27FC236}">
                <a16:creationId xmlns:a16="http://schemas.microsoft.com/office/drawing/2014/main" id="{4AF438B3-27B0-442C-874D-8171BC2CDE96}"/>
              </a:ext>
            </a:extLst>
          </p:cNvPr>
          <p:cNvSpPr>
            <a:spLocks noChangeShapeType="1"/>
          </p:cNvSpPr>
          <p:nvPr/>
        </p:nvSpPr>
        <p:spPr bwMode="auto">
          <a:xfrm flipH="1" flipV="1">
            <a:off x="6772275" y="2263598"/>
            <a:ext cx="635000" cy="2159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9" name="Line 5">
            <a:extLst>
              <a:ext uri="{FF2B5EF4-FFF2-40B4-BE49-F238E27FC236}">
                <a16:creationId xmlns:a16="http://schemas.microsoft.com/office/drawing/2014/main" id="{C0598718-4705-42B3-A19B-7BABC661AC24}"/>
              </a:ext>
            </a:extLst>
          </p:cNvPr>
          <p:cNvSpPr>
            <a:spLocks noChangeShapeType="1"/>
          </p:cNvSpPr>
          <p:nvPr/>
        </p:nvSpPr>
        <p:spPr bwMode="auto">
          <a:xfrm flipV="1">
            <a:off x="5883275" y="2250898"/>
            <a:ext cx="762000" cy="1524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10" name="Line 6">
            <a:extLst>
              <a:ext uri="{FF2B5EF4-FFF2-40B4-BE49-F238E27FC236}">
                <a16:creationId xmlns:a16="http://schemas.microsoft.com/office/drawing/2014/main" id="{D84803A3-978B-4440-A7D3-328B2DA12E79}"/>
              </a:ext>
            </a:extLst>
          </p:cNvPr>
          <p:cNvSpPr>
            <a:spLocks noChangeShapeType="1"/>
          </p:cNvSpPr>
          <p:nvPr/>
        </p:nvSpPr>
        <p:spPr bwMode="auto">
          <a:xfrm flipV="1">
            <a:off x="4816475" y="2327098"/>
            <a:ext cx="914400" cy="762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11" name="Line 7">
            <a:extLst>
              <a:ext uri="{FF2B5EF4-FFF2-40B4-BE49-F238E27FC236}">
                <a16:creationId xmlns:a16="http://schemas.microsoft.com/office/drawing/2014/main" id="{504D0A88-C1C2-4402-8FF8-DEB58C4701D9}"/>
              </a:ext>
            </a:extLst>
          </p:cNvPr>
          <p:cNvSpPr>
            <a:spLocks noChangeShapeType="1"/>
          </p:cNvSpPr>
          <p:nvPr/>
        </p:nvSpPr>
        <p:spPr bwMode="auto">
          <a:xfrm>
            <a:off x="3749675" y="2403298"/>
            <a:ext cx="91440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12" name="Line 8">
            <a:extLst>
              <a:ext uri="{FF2B5EF4-FFF2-40B4-BE49-F238E27FC236}">
                <a16:creationId xmlns:a16="http://schemas.microsoft.com/office/drawing/2014/main" id="{687791B2-6539-4FC1-BD54-CDBA99FA0ADB}"/>
              </a:ext>
            </a:extLst>
          </p:cNvPr>
          <p:cNvSpPr>
            <a:spLocks noChangeShapeType="1"/>
          </p:cNvSpPr>
          <p:nvPr/>
        </p:nvSpPr>
        <p:spPr bwMode="auto">
          <a:xfrm>
            <a:off x="2606675" y="2174698"/>
            <a:ext cx="914400" cy="2286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grpSp>
        <p:nvGrpSpPr>
          <p:cNvPr id="24" name="Group 20">
            <a:extLst>
              <a:ext uri="{FF2B5EF4-FFF2-40B4-BE49-F238E27FC236}">
                <a16:creationId xmlns:a16="http://schemas.microsoft.com/office/drawing/2014/main" id="{B523355F-DADF-4248-B002-72F5BF18DD07}"/>
              </a:ext>
            </a:extLst>
          </p:cNvPr>
          <p:cNvGrpSpPr>
            <a:grpSpLocks/>
          </p:cNvGrpSpPr>
          <p:nvPr/>
        </p:nvGrpSpPr>
        <p:grpSpPr bwMode="auto">
          <a:xfrm>
            <a:off x="3063875" y="2022298"/>
            <a:ext cx="1128713" cy="781050"/>
            <a:chOff x="1680" y="240"/>
            <a:chExt cx="2529" cy="1270"/>
          </a:xfrm>
        </p:grpSpPr>
        <p:sp>
          <p:nvSpPr>
            <p:cNvPr id="25" name="Oval 21">
              <a:extLst>
                <a:ext uri="{FF2B5EF4-FFF2-40B4-BE49-F238E27FC236}">
                  <a16:creationId xmlns:a16="http://schemas.microsoft.com/office/drawing/2014/main" id="{F7CB1002-7ECD-40AB-832A-ADA4BDBB766A}"/>
                </a:ext>
              </a:extLst>
            </p:cNvPr>
            <p:cNvSpPr>
              <a:spLocks noChangeArrowheads="1"/>
            </p:cNvSpPr>
            <p:nvPr/>
          </p:nvSpPr>
          <p:spPr bwMode="auto">
            <a:xfrm>
              <a:off x="2554" y="240"/>
              <a:ext cx="1088"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26" name="Oval 22">
              <a:extLst>
                <a:ext uri="{FF2B5EF4-FFF2-40B4-BE49-F238E27FC236}">
                  <a16:creationId xmlns:a16="http://schemas.microsoft.com/office/drawing/2014/main" id="{85232319-F270-4810-B51E-C8A7BEB7A730}"/>
                </a:ext>
              </a:extLst>
            </p:cNvPr>
            <p:cNvSpPr>
              <a:spLocks noChangeArrowheads="1"/>
            </p:cNvSpPr>
            <p:nvPr/>
          </p:nvSpPr>
          <p:spPr bwMode="auto">
            <a:xfrm>
              <a:off x="1941" y="381"/>
              <a:ext cx="827"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27" name="Oval 23">
              <a:extLst>
                <a:ext uri="{FF2B5EF4-FFF2-40B4-BE49-F238E27FC236}">
                  <a16:creationId xmlns:a16="http://schemas.microsoft.com/office/drawing/2014/main" id="{F111C66E-AAF6-492F-BC7A-17228C98BD97}"/>
                </a:ext>
              </a:extLst>
            </p:cNvPr>
            <p:cNvSpPr>
              <a:spLocks noChangeArrowheads="1"/>
            </p:cNvSpPr>
            <p:nvPr/>
          </p:nvSpPr>
          <p:spPr bwMode="auto">
            <a:xfrm>
              <a:off x="1680" y="702"/>
              <a:ext cx="552" cy="411"/>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28" name="Oval 24">
              <a:extLst>
                <a:ext uri="{FF2B5EF4-FFF2-40B4-BE49-F238E27FC236}">
                  <a16:creationId xmlns:a16="http://schemas.microsoft.com/office/drawing/2014/main" id="{D635BE5A-A11D-43B2-9862-2E6D0354B534}"/>
                </a:ext>
              </a:extLst>
            </p:cNvPr>
            <p:cNvSpPr>
              <a:spLocks noChangeArrowheads="1"/>
            </p:cNvSpPr>
            <p:nvPr/>
          </p:nvSpPr>
          <p:spPr bwMode="auto">
            <a:xfrm>
              <a:off x="1849" y="894"/>
              <a:ext cx="842" cy="450"/>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29" name="Oval 25">
              <a:extLst>
                <a:ext uri="{FF2B5EF4-FFF2-40B4-BE49-F238E27FC236}">
                  <a16:creationId xmlns:a16="http://schemas.microsoft.com/office/drawing/2014/main" id="{F48AAA5E-9CE3-430E-AB12-A5A6FCC48E4B}"/>
                </a:ext>
              </a:extLst>
            </p:cNvPr>
            <p:cNvSpPr>
              <a:spLocks noChangeArrowheads="1"/>
            </p:cNvSpPr>
            <p:nvPr/>
          </p:nvSpPr>
          <p:spPr bwMode="auto">
            <a:xfrm>
              <a:off x="2462" y="971"/>
              <a:ext cx="1272" cy="539"/>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30" name="Oval 26">
              <a:extLst>
                <a:ext uri="{FF2B5EF4-FFF2-40B4-BE49-F238E27FC236}">
                  <a16:creationId xmlns:a16="http://schemas.microsoft.com/office/drawing/2014/main" id="{C8B0BC65-AAF7-4D5A-AC14-C8240199702B}"/>
                </a:ext>
              </a:extLst>
            </p:cNvPr>
            <p:cNvSpPr>
              <a:spLocks noChangeArrowheads="1"/>
            </p:cNvSpPr>
            <p:nvPr/>
          </p:nvSpPr>
          <p:spPr bwMode="auto">
            <a:xfrm>
              <a:off x="3289" y="394"/>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31" name="Oval 27">
              <a:extLst>
                <a:ext uri="{FF2B5EF4-FFF2-40B4-BE49-F238E27FC236}">
                  <a16:creationId xmlns:a16="http://schemas.microsoft.com/office/drawing/2014/main" id="{2F10A3CB-18AA-41EF-8C6D-97B9F3229671}"/>
                </a:ext>
              </a:extLst>
            </p:cNvPr>
            <p:cNvSpPr>
              <a:spLocks noChangeArrowheads="1"/>
            </p:cNvSpPr>
            <p:nvPr/>
          </p:nvSpPr>
          <p:spPr bwMode="auto">
            <a:xfrm>
              <a:off x="3412" y="663"/>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32" name="Oval 28">
              <a:extLst>
                <a:ext uri="{FF2B5EF4-FFF2-40B4-BE49-F238E27FC236}">
                  <a16:creationId xmlns:a16="http://schemas.microsoft.com/office/drawing/2014/main" id="{E36840BF-8610-49C1-BEDB-2DC96B07AD6B}"/>
                </a:ext>
              </a:extLst>
            </p:cNvPr>
            <p:cNvSpPr>
              <a:spLocks noChangeArrowheads="1"/>
            </p:cNvSpPr>
            <p:nvPr/>
          </p:nvSpPr>
          <p:spPr bwMode="auto">
            <a:xfrm>
              <a:off x="3335" y="753"/>
              <a:ext cx="797" cy="66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33" name="Oval 29">
              <a:extLst>
                <a:ext uri="{FF2B5EF4-FFF2-40B4-BE49-F238E27FC236}">
                  <a16:creationId xmlns:a16="http://schemas.microsoft.com/office/drawing/2014/main" id="{189C05B8-9899-4B9C-B55D-E37E190B2C30}"/>
                </a:ext>
              </a:extLst>
            </p:cNvPr>
            <p:cNvSpPr>
              <a:spLocks noChangeArrowheads="1"/>
            </p:cNvSpPr>
            <p:nvPr/>
          </p:nvSpPr>
          <p:spPr bwMode="auto">
            <a:xfrm>
              <a:off x="2140" y="548"/>
              <a:ext cx="1640" cy="667"/>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grpSp>
      <p:sp>
        <p:nvSpPr>
          <p:cNvPr id="34" name="Text Box 30">
            <a:extLst>
              <a:ext uri="{FF2B5EF4-FFF2-40B4-BE49-F238E27FC236}">
                <a16:creationId xmlns:a16="http://schemas.microsoft.com/office/drawing/2014/main" id="{D27EBF09-2644-41F1-8B26-3334C2D71EE1}"/>
              </a:ext>
            </a:extLst>
          </p:cNvPr>
          <p:cNvSpPr txBox="1">
            <a:spLocks noChangeArrowheads="1"/>
          </p:cNvSpPr>
          <p:nvPr/>
        </p:nvSpPr>
        <p:spPr bwMode="auto">
          <a:xfrm>
            <a:off x="3254375" y="2211210"/>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800" b="0">
                <a:solidFill>
                  <a:srgbClr val="333399"/>
                </a:solidFill>
                <a:latin typeface="黑体" pitchFamily="49" charset="-122"/>
                <a:ea typeface="黑体" pitchFamily="49" charset="-122"/>
              </a:rPr>
              <a:t>局域网</a:t>
            </a:r>
          </a:p>
        </p:txBody>
      </p:sp>
      <p:pic>
        <p:nvPicPr>
          <p:cNvPr id="35" name="Picture 31">
            <a:extLst>
              <a:ext uri="{FF2B5EF4-FFF2-40B4-BE49-F238E27FC236}">
                <a16:creationId xmlns:a16="http://schemas.microsoft.com/office/drawing/2014/main" id="{B3355617-6C6A-482D-968D-FC9D34D10FAF}"/>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6650" y="2054048"/>
            <a:ext cx="4413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6" name="Picture 32">
            <a:extLst>
              <a:ext uri="{FF2B5EF4-FFF2-40B4-BE49-F238E27FC236}">
                <a16:creationId xmlns:a16="http://schemas.microsoft.com/office/drawing/2014/main" id="{78DFC207-1D2F-4902-BB84-4B58FA0C9A9A}"/>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1675" y="2250898"/>
            <a:ext cx="4413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7" name="Picture 33">
            <a:extLst>
              <a:ext uri="{FF2B5EF4-FFF2-40B4-BE49-F238E27FC236}">
                <a16:creationId xmlns:a16="http://schemas.microsoft.com/office/drawing/2014/main" id="{D149C29F-B1BE-4D15-9E73-9347009EA433}"/>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45475" y="2314398"/>
            <a:ext cx="5334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34">
            <a:extLst>
              <a:ext uri="{FF2B5EF4-FFF2-40B4-BE49-F238E27FC236}">
                <a16:creationId xmlns:a16="http://schemas.microsoft.com/office/drawing/2014/main" id="{9E07D653-A41D-419A-8082-7D670DDF8A50}"/>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92875" y="2101673"/>
            <a:ext cx="4413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39" name="Group 35">
            <a:extLst>
              <a:ext uri="{FF2B5EF4-FFF2-40B4-BE49-F238E27FC236}">
                <a16:creationId xmlns:a16="http://schemas.microsoft.com/office/drawing/2014/main" id="{638695D1-B8E3-4A09-9CDC-5A0CA21DBC41}"/>
              </a:ext>
            </a:extLst>
          </p:cNvPr>
          <p:cNvGrpSpPr>
            <a:grpSpLocks/>
          </p:cNvGrpSpPr>
          <p:nvPr/>
        </p:nvGrpSpPr>
        <p:grpSpPr bwMode="auto">
          <a:xfrm>
            <a:off x="5197475" y="2022298"/>
            <a:ext cx="1128713" cy="781050"/>
            <a:chOff x="1680" y="240"/>
            <a:chExt cx="2529" cy="1270"/>
          </a:xfrm>
        </p:grpSpPr>
        <p:sp>
          <p:nvSpPr>
            <p:cNvPr id="40" name="Oval 36">
              <a:extLst>
                <a:ext uri="{FF2B5EF4-FFF2-40B4-BE49-F238E27FC236}">
                  <a16:creationId xmlns:a16="http://schemas.microsoft.com/office/drawing/2014/main" id="{F8098AC4-299D-446A-8309-96F716F93216}"/>
                </a:ext>
              </a:extLst>
            </p:cNvPr>
            <p:cNvSpPr>
              <a:spLocks noChangeArrowheads="1"/>
            </p:cNvSpPr>
            <p:nvPr/>
          </p:nvSpPr>
          <p:spPr bwMode="auto">
            <a:xfrm>
              <a:off x="2554" y="240"/>
              <a:ext cx="1088"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41" name="Oval 37">
              <a:extLst>
                <a:ext uri="{FF2B5EF4-FFF2-40B4-BE49-F238E27FC236}">
                  <a16:creationId xmlns:a16="http://schemas.microsoft.com/office/drawing/2014/main" id="{4CECE2DF-3ADF-4625-AB74-DCCED6BAC013}"/>
                </a:ext>
              </a:extLst>
            </p:cNvPr>
            <p:cNvSpPr>
              <a:spLocks noChangeArrowheads="1"/>
            </p:cNvSpPr>
            <p:nvPr/>
          </p:nvSpPr>
          <p:spPr bwMode="auto">
            <a:xfrm>
              <a:off x="1941" y="381"/>
              <a:ext cx="827"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42" name="Oval 38">
              <a:extLst>
                <a:ext uri="{FF2B5EF4-FFF2-40B4-BE49-F238E27FC236}">
                  <a16:creationId xmlns:a16="http://schemas.microsoft.com/office/drawing/2014/main" id="{49C3331F-1A2D-4359-8D23-16AD3DEDA13F}"/>
                </a:ext>
              </a:extLst>
            </p:cNvPr>
            <p:cNvSpPr>
              <a:spLocks noChangeArrowheads="1"/>
            </p:cNvSpPr>
            <p:nvPr/>
          </p:nvSpPr>
          <p:spPr bwMode="auto">
            <a:xfrm>
              <a:off x="1680" y="702"/>
              <a:ext cx="552" cy="411"/>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43" name="Oval 39">
              <a:extLst>
                <a:ext uri="{FF2B5EF4-FFF2-40B4-BE49-F238E27FC236}">
                  <a16:creationId xmlns:a16="http://schemas.microsoft.com/office/drawing/2014/main" id="{E206C365-C0D6-4C41-9136-581B29EAD1BD}"/>
                </a:ext>
              </a:extLst>
            </p:cNvPr>
            <p:cNvSpPr>
              <a:spLocks noChangeArrowheads="1"/>
            </p:cNvSpPr>
            <p:nvPr/>
          </p:nvSpPr>
          <p:spPr bwMode="auto">
            <a:xfrm>
              <a:off x="1849" y="894"/>
              <a:ext cx="842" cy="450"/>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44" name="Oval 40">
              <a:extLst>
                <a:ext uri="{FF2B5EF4-FFF2-40B4-BE49-F238E27FC236}">
                  <a16:creationId xmlns:a16="http://schemas.microsoft.com/office/drawing/2014/main" id="{3FD471EE-F194-4CED-91C4-E9D77744419B}"/>
                </a:ext>
              </a:extLst>
            </p:cNvPr>
            <p:cNvSpPr>
              <a:spLocks noChangeArrowheads="1"/>
            </p:cNvSpPr>
            <p:nvPr/>
          </p:nvSpPr>
          <p:spPr bwMode="auto">
            <a:xfrm>
              <a:off x="2462" y="971"/>
              <a:ext cx="1272" cy="539"/>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45" name="Oval 41">
              <a:extLst>
                <a:ext uri="{FF2B5EF4-FFF2-40B4-BE49-F238E27FC236}">
                  <a16:creationId xmlns:a16="http://schemas.microsoft.com/office/drawing/2014/main" id="{067DF33B-8699-48B6-961B-5488C1816FCC}"/>
                </a:ext>
              </a:extLst>
            </p:cNvPr>
            <p:cNvSpPr>
              <a:spLocks noChangeArrowheads="1"/>
            </p:cNvSpPr>
            <p:nvPr/>
          </p:nvSpPr>
          <p:spPr bwMode="auto">
            <a:xfrm>
              <a:off x="3289" y="394"/>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46" name="Oval 42">
              <a:extLst>
                <a:ext uri="{FF2B5EF4-FFF2-40B4-BE49-F238E27FC236}">
                  <a16:creationId xmlns:a16="http://schemas.microsoft.com/office/drawing/2014/main" id="{13D2B9BA-8125-45E2-B19E-3DD5EEB88A43}"/>
                </a:ext>
              </a:extLst>
            </p:cNvPr>
            <p:cNvSpPr>
              <a:spLocks noChangeArrowheads="1"/>
            </p:cNvSpPr>
            <p:nvPr/>
          </p:nvSpPr>
          <p:spPr bwMode="auto">
            <a:xfrm>
              <a:off x="3412" y="663"/>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47" name="Oval 43">
              <a:extLst>
                <a:ext uri="{FF2B5EF4-FFF2-40B4-BE49-F238E27FC236}">
                  <a16:creationId xmlns:a16="http://schemas.microsoft.com/office/drawing/2014/main" id="{A9207169-0CA3-4089-8DDC-20E68C36067E}"/>
                </a:ext>
              </a:extLst>
            </p:cNvPr>
            <p:cNvSpPr>
              <a:spLocks noChangeArrowheads="1"/>
            </p:cNvSpPr>
            <p:nvPr/>
          </p:nvSpPr>
          <p:spPr bwMode="auto">
            <a:xfrm>
              <a:off x="3335" y="753"/>
              <a:ext cx="797" cy="66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48" name="Oval 44">
              <a:extLst>
                <a:ext uri="{FF2B5EF4-FFF2-40B4-BE49-F238E27FC236}">
                  <a16:creationId xmlns:a16="http://schemas.microsoft.com/office/drawing/2014/main" id="{F396C8DD-83D5-44B0-992E-25C84099FE43}"/>
                </a:ext>
              </a:extLst>
            </p:cNvPr>
            <p:cNvSpPr>
              <a:spLocks noChangeArrowheads="1"/>
            </p:cNvSpPr>
            <p:nvPr/>
          </p:nvSpPr>
          <p:spPr bwMode="auto">
            <a:xfrm>
              <a:off x="2140" y="548"/>
              <a:ext cx="1640" cy="667"/>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grpSp>
      <p:sp>
        <p:nvSpPr>
          <p:cNvPr id="49" name="Text Box 45">
            <a:extLst>
              <a:ext uri="{FF2B5EF4-FFF2-40B4-BE49-F238E27FC236}">
                <a16:creationId xmlns:a16="http://schemas.microsoft.com/office/drawing/2014/main" id="{BF2E41AE-038A-434A-997D-62C1A74DC14C}"/>
              </a:ext>
            </a:extLst>
          </p:cNvPr>
          <p:cNvSpPr txBox="1">
            <a:spLocks noChangeArrowheads="1"/>
          </p:cNvSpPr>
          <p:nvPr/>
        </p:nvSpPr>
        <p:spPr bwMode="auto">
          <a:xfrm>
            <a:off x="5362575" y="2211210"/>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800" b="0">
                <a:solidFill>
                  <a:srgbClr val="333399"/>
                </a:solidFill>
                <a:latin typeface="黑体" pitchFamily="49" charset="-122"/>
                <a:ea typeface="黑体" pitchFamily="49" charset="-122"/>
              </a:rPr>
              <a:t>广域网</a:t>
            </a:r>
          </a:p>
        </p:txBody>
      </p:sp>
      <p:sp>
        <p:nvSpPr>
          <p:cNvPr id="50" name="Text Box 46">
            <a:extLst>
              <a:ext uri="{FF2B5EF4-FFF2-40B4-BE49-F238E27FC236}">
                <a16:creationId xmlns:a16="http://schemas.microsoft.com/office/drawing/2014/main" id="{C1CBFF77-C48E-46F5-89D5-723389FE5D1C}"/>
              </a:ext>
            </a:extLst>
          </p:cNvPr>
          <p:cNvSpPr txBox="1">
            <a:spLocks noChangeArrowheads="1"/>
          </p:cNvSpPr>
          <p:nvPr/>
        </p:nvSpPr>
        <p:spPr bwMode="auto">
          <a:xfrm>
            <a:off x="347663" y="1876248"/>
            <a:ext cx="939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800" b="0">
                <a:solidFill>
                  <a:srgbClr val="333399"/>
                </a:solidFill>
                <a:ea typeface="黑体" pitchFamily="49" charset="-122"/>
              </a:rPr>
              <a:t>主机</a:t>
            </a:r>
            <a:r>
              <a:rPr lang="zh-CN" altLang="en-US" sz="1400" b="0">
                <a:solidFill>
                  <a:srgbClr val="333399"/>
                </a:solidFill>
                <a:ea typeface="黑体" pitchFamily="49" charset="-122"/>
              </a:rPr>
              <a:t> </a:t>
            </a:r>
            <a:r>
              <a:rPr lang="en-US" altLang="zh-CN" sz="1800">
                <a:solidFill>
                  <a:srgbClr val="333399"/>
                </a:solidFill>
                <a:ea typeface="黑体" pitchFamily="49" charset="-122"/>
              </a:rPr>
              <a:t>H</a:t>
            </a:r>
            <a:r>
              <a:rPr lang="en-US" altLang="zh-CN" sz="1800" baseline="-25000">
                <a:solidFill>
                  <a:srgbClr val="333399"/>
                </a:solidFill>
                <a:ea typeface="黑体" pitchFamily="49" charset="-122"/>
              </a:rPr>
              <a:t>1</a:t>
            </a:r>
          </a:p>
        </p:txBody>
      </p:sp>
      <p:sp>
        <p:nvSpPr>
          <p:cNvPr id="51" name="Text Box 47">
            <a:extLst>
              <a:ext uri="{FF2B5EF4-FFF2-40B4-BE49-F238E27FC236}">
                <a16:creationId xmlns:a16="http://schemas.microsoft.com/office/drawing/2014/main" id="{C5D978CE-FCE7-41FD-9311-EA87DB6C6441}"/>
              </a:ext>
            </a:extLst>
          </p:cNvPr>
          <p:cNvSpPr txBox="1">
            <a:spLocks noChangeArrowheads="1"/>
          </p:cNvSpPr>
          <p:nvPr/>
        </p:nvSpPr>
        <p:spPr bwMode="auto">
          <a:xfrm>
            <a:off x="8053388" y="1995310"/>
            <a:ext cx="939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800" b="0">
                <a:solidFill>
                  <a:srgbClr val="333399"/>
                </a:solidFill>
                <a:ea typeface="黑体" pitchFamily="49" charset="-122"/>
              </a:rPr>
              <a:t>主机</a:t>
            </a:r>
            <a:r>
              <a:rPr lang="zh-CN" altLang="en-US" sz="1400">
                <a:solidFill>
                  <a:srgbClr val="333399"/>
                </a:solidFill>
                <a:ea typeface="黑体" pitchFamily="49" charset="-122"/>
              </a:rPr>
              <a:t> </a:t>
            </a:r>
            <a:r>
              <a:rPr lang="en-US" altLang="zh-CN" sz="1800">
                <a:solidFill>
                  <a:srgbClr val="333399"/>
                </a:solidFill>
                <a:ea typeface="黑体" pitchFamily="49" charset="-122"/>
              </a:rPr>
              <a:t>H</a:t>
            </a:r>
            <a:r>
              <a:rPr lang="en-US" altLang="zh-CN" sz="1800" baseline="-25000">
                <a:solidFill>
                  <a:srgbClr val="333399"/>
                </a:solidFill>
                <a:ea typeface="黑体" pitchFamily="49" charset="-122"/>
              </a:rPr>
              <a:t>2</a:t>
            </a:r>
          </a:p>
        </p:txBody>
      </p:sp>
      <p:sp>
        <p:nvSpPr>
          <p:cNvPr id="52" name="Text Box 48">
            <a:extLst>
              <a:ext uri="{FF2B5EF4-FFF2-40B4-BE49-F238E27FC236}">
                <a16:creationId xmlns:a16="http://schemas.microsoft.com/office/drawing/2014/main" id="{4B86D92D-4ED7-4E26-BDC5-F8F60797B5DD}"/>
              </a:ext>
            </a:extLst>
          </p:cNvPr>
          <p:cNvSpPr txBox="1">
            <a:spLocks noChangeArrowheads="1"/>
          </p:cNvSpPr>
          <p:nvPr/>
        </p:nvSpPr>
        <p:spPr bwMode="auto">
          <a:xfrm>
            <a:off x="2076450" y="1692098"/>
            <a:ext cx="11509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800" b="0">
                <a:solidFill>
                  <a:srgbClr val="333399"/>
                </a:solidFill>
                <a:ea typeface="黑体" pitchFamily="49" charset="-122"/>
              </a:rPr>
              <a:t>路由器</a:t>
            </a:r>
            <a:r>
              <a:rPr lang="zh-CN" altLang="en-US" sz="900" b="0">
                <a:solidFill>
                  <a:srgbClr val="333399"/>
                </a:solidFill>
                <a:ea typeface="黑体" pitchFamily="49" charset="-122"/>
              </a:rPr>
              <a:t> </a:t>
            </a:r>
            <a:r>
              <a:rPr lang="en-US" altLang="zh-CN" sz="1800">
                <a:solidFill>
                  <a:srgbClr val="333399"/>
                </a:solidFill>
                <a:ea typeface="黑体" pitchFamily="49" charset="-122"/>
              </a:rPr>
              <a:t>R</a:t>
            </a:r>
            <a:r>
              <a:rPr lang="en-US" altLang="zh-CN" sz="1800" baseline="-25000">
                <a:solidFill>
                  <a:srgbClr val="333399"/>
                </a:solidFill>
                <a:ea typeface="黑体" pitchFamily="49" charset="-122"/>
              </a:rPr>
              <a:t>1</a:t>
            </a:r>
          </a:p>
        </p:txBody>
      </p:sp>
      <p:sp>
        <p:nvSpPr>
          <p:cNvPr id="53" name="Text Box 49">
            <a:extLst>
              <a:ext uri="{FF2B5EF4-FFF2-40B4-BE49-F238E27FC236}">
                <a16:creationId xmlns:a16="http://schemas.microsoft.com/office/drawing/2014/main" id="{2C20B282-01E2-4C4F-8E9B-E56025D0D0DA}"/>
              </a:ext>
            </a:extLst>
          </p:cNvPr>
          <p:cNvSpPr txBox="1">
            <a:spLocks noChangeArrowheads="1"/>
          </p:cNvSpPr>
          <p:nvPr/>
        </p:nvSpPr>
        <p:spPr bwMode="auto">
          <a:xfrm>
            <a:off x="4235450" y="1888948"/>
            <a:ext cx="11509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800" b="0">
                <a:solidFill>
                  <a:srgbClr val="333399"/>
                </a:solidFill>
                <a:ea typeface="黑体" pitchFamily="49" charset="-122"/>
              </a:rPr>
              <a:t>路由器</a:t>
            </a:r>
            <a:r>
              <a:rPr lang="zh-CN" altLang="en-US" sz="900">
                <a:solidFill>
                  <a:srgbClr val="333399"/>
                </a:solidFill>
                <a:ea typeface="黑体" pitchFamily="49" charset="-122"/>
              </a:rPr>
              <a:t> </a:t>
            </a:r>
            <a:r>
              <a:rPr lang="en-US" altLang="zh-CN" sz="1800">
                <a:solidFill>
                  <a:srgbClr val="333399"/>
                </a:solidFill>
                <a:ea typeface="黑体" pitchFamily="49" charset="-122"/>
              </a:rPr>
              <a:t>R</a:t>
            </a:r>
            <a:r>
              <a:rPr lang="en-US" altLang="zh-CN" sz="1800" baseline="-25000">
                <a:solidFill>
                  <a:srgbClr val="333399"/>
                </a:solidFill>
                <a:ea typeface="黑体" pitchFamily="49" charset="-122"/>
              </a:rPr>
              <a:t>2</a:t>
            </a:r>
          </a:p>
        </p:txBody>
      </p:sp>
      <p:sp>
        <p:nvSpPr>
          <p:cNvPr id="54" name="Text Box 50">
            <a:extLst>
              <a:ext uri="{FF2B5EF4-FFF2-40B4-BE49-F238E27FC236}">
                <a16:creationId xmlns:a16="http://schemas.microsoft.com/office/drawing/2014/main" id="{265092D6-090C-47B4-A26B-DA85772B6D99}"/>
              </a:ext>
            </a:extLst>
          </p:cNvPr>
          <p:cNvSpPr txBox="1">
            <a:spLocks noChangeArrowheads="1"/>
          </p:cNvSpPr>
          <p:nvPr/>
        </p:nvSpPr>
        <p:spPr bwMode="auto">
          <a:xfrm>
            <a:off x="6180138" y="1749248"/>
            <a:ext cx="11509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800" b="0">
                <a:solidFill>
                  <a:srgbClr val="333399"/>
                </a:solidFill>
                <a:ea typeface="黑体" pitchFamily="49" charset="-122"/>
              </a:rPr>
              <a:t>路由器</a:t>
            </a:r>
            <a:r>
              <a:rPr lang="zh-CN" altLang="en-US" sz="900">
                <a:solidFill>
                  <a:srgbClr val="333399"/>
                </a:solidFill>
                <a:ea typeface="黑体" pitchFamily="49" charset="-122"/>
              </a:rPr>
              <a:t> </a:t>
            </a:r>
            <a:r>
              <a:rPr lang="en-US" altLang="zh-CN" sz="1800">
                <a:solidFill>
                  <a:srgbClr val="333399"/>
                </a:solidFill>
                <a:ea typeface="黑体" pitchFamily="49" charset="-122"/>
              </a:rPr>
              <a:t>R</a:t>
            </a:r>
            <a:r>
              <a:rPr lang="en-US" altLang="zh-CN" sz="1800" baseline="-25000">
                <a:solidFill>
                  <a:srgbClr val="333399"/>
                </a:solidFill>
                <a:ea typeface="黑体" pitchFamily="49" charset="-122"/>
              </a:rPr>
              <a:t>3</a:t>
            </a:r>
          </a:p>
        </p:txBody>
      </p:sp>
      <p:sp>
        <p:nvSpPr>
          <p:cNvPr id="55" name="Text Box 51">
            <a:extLst>
              <a:ext uri="{FF2B5EF4-FFF2-40B4-BE49-F238E27FC236}">
                <a16:creationId xmlns:a16="http://schemas.microsoft.com/office/drawing/2014/main" id="{C08942DA-1016-4B9F-9512-952B7BD67BD8}"/>
              </a:ext>
            </a:extLst>
          </p:cNvPr>
          <p:cNvSpPr txBox="1">
            <a:spLocks noChangeArrowheads="1"/>
          </p:cNvSpPr>
          <p:nvPr/>
        </p:nvSpPr>
        <p:spPr bwMode="auto">
          <a:xfrm>
            <a:off x="1311275" y="2223910"/>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800" b="0">
                <a:solidFill>
                  <a:srgbClr val="333399"/>
                </a:solidFill>
                <a:latin typeface="黑体" pitchFamily="49" charset="-122"/>
                <a:ea typeface="黑体" pitchFamily="49" charset="-122"/>
              </a:rPr>
              <a:t>电话网</a:t>
            </a:r>
          </a:p>
        </p:txBody>
      </p:sp>
      <p:grpSp>
        <p:nvGrpSpPr>
          <p:cNvPr id="56" name="Group 53">
            <a:extLst>
              <a:ext uri="{FF2B5EF4-FFF2-40B4-BE49-F238E27FC236}">
                <a16:creationId xmlns:a16="http://schemas.microsoft.com/office/drawing/2014/main" id="{F40C7BE4-84CD-48FE-ABD6-51327FFE4E17}"/>
              </a:ext>
            </a:extLst>
          </p:cNvPr>
          <p:cNvGrpSpPr>
            <a:grpSpLocks/>
          </p:cNvGrpSpPr>
          <p:nvPr/>
        </p:nvGrpSpPr>
        <p:grpSpPr bwMode="auto">
          <a:xfrm>
            <a:off x="396875" y="2250898"/>
            <a:ext cx="665163" cy="546100"/>
            <a:chOff x="624" y="2968"/>
            <a:chExt cx="1331" cy="920"/>
          </a:xfrm>
        </p:grpSpPr>
        <p:sp>
          <p:nvSpPr>
            <p:cNvPr id="57" name="Freeform 54">
              <a:extLst>
                <a:ext uri="{FF2B5EF4-FFF2-40B4-BE49-F238E27FC236}">
                  <a16:creationId xmlns:a16="http://schemas.microsoft.com/office/drawing/2014/main" id="{EE5748DE-15D4-477A-AEBF-B566A442812C}"/>
                </a:ext>
              </a:extLst>
            </p:cNvPr>
            <p:cNvSpPr>
              <a:spLocks/>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2309"/>
                <a:gd name="T41" fmla="*/ 1426 w 1426"/>
                <a:gd name="T42" fmla="*/ 2309 h 23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8" name="Freeform 55">
              <a:extLst>
                <a:ext uri="{FF2B5EF4-FFF2-40B4-BE49-F238E27FC236}">
                  <a16:creationId xmlns:a16="http://schemas.microsoft.com/office/drawing/2014/main" id="{95366308-0B6D-4AF0-8DEB-32634D44C0CD}"/>
                </a:ext>
              </a:extLst>
            </p:cNvPr>
            <p:cNvSpPr>
              <a:spLocks/>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73"/>
                <a:gd name="T49" fmla="*/ 0 h 1980"/>
                <a:gd name="T50" fmla="*/ 573 w 573"/>
                <a:gd name="T51" fmla="*/ 1980 h 19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9" name="Freeform 56">
              <a:extLst>
                <a:ext uri="{FF2B5EF4-FFF2-40B4-BE49-F238E27FC236}">
                  <a16:creationId xmlns:a16="http://schemas.microsoft.com/office/drawing/2014/main" id="{25B40588-3EF4-457D-8E10-EFCA9E753A76}"/>
                </a:ext>
              </a:extLst>
            </p:cNvPr>
            <p:cNvSpPr>
              <a:spLocks/>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 name="T14" fmla="*/ 0 60000 65536"/>
                <a:gd name="T15" fmla="*/ 0 60000 65536"/>
                <a:gd name="T16" fmla="*/ 0 60000 65536"/>
                <a:gd name="T17" fmla="*/ 0 60000 65536"/>
                <a:gd name="T18" fmla="*/ 0 60000 65536"/>
                <a:gd name="T19" fmla="*/ 0 60000 65536"/>
                <a:gd name="T20" fmla="*/ 0 60000 65536"/>
                <a:gd name="T21" fmla="*/ 0 w 1045"/>
                <a:gd name="T22" fmla="*/ 0 h 441"/>
                <a:gd name="T23" fmla="*/ 1045 w 1045"/>
                <a:gd name="T24" fmla="*/ 441 h 4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60" name="Freeform 57">
              <a:extLst>
                <a:ext uri="{FF2B5EF4-FFF2-40B4-BE49-F238E27FC236}">
                  <a16:creationId xmlns:a16="http://schemas.microsoft.com/office/drawing/2014/main" id="{B6E512C9-D1C3-4313-B2B6-6A2ADD78A178}"/>
                </a:ext>
              </a:extLst>
            </p:cNvPr>
            <p:cNvSpPr>
              <a:spLocks/>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 name="T10" fmla="*/ 0 60000 65536"/>
                <a:gd name="T11" fmla="*/ 0 60000 65536"/>
                <a:gd name="T12" fmla="*/ 0 60000 65536"/>
                <a:gd name="T13" fmla="*/ 0 60000 65536"/>
                <a:gd name="T14" fmla="*/ 0 60000 65536"/>
                <a:gd name="T15" fmla="*/ 0 w 955"/>
                <a:gd name="T16" fmla="*/ 0 h 1719"/>
                <a:gd name="T17" fmla="*/ 955 w 955"/>
                <a:gd name="T18" fmla="*/ 1719 h 1719"/>
              </a:gdLst>
              <a:ahLst/>
              <a:cxnLst>
                <a:cxn ang="T10">
                  <a:pos x="T0" y="T1"/>
                </a:cxn>
                <a:cxn ang="T11">
                  <a:pos x="T2" y="T3"/>
                </a:cxn>
                <a:cxn ang="T12">
                  <a:pos x="T4" y="T5"/>
                </a:cxn>
                <a:cxn ang="T13">
                  <a:pos x="T6" y="T7"/>
                </a:cxn>
                <a:cxn ang="T14">
                  <a:pos x="T8" y="T9"/>
                </a:cxn>
              </a:cxnLst>
              <a:rect l="T15" t="T16" r="T17" b="T18"/>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61" name="Freeform 58">
              <a:extLst>
                <a:ext uri="{FF2B5EF4-FFF2-40B4-BE49-F238E27FC236}">
                  <a16:creationId xmlns:a16="http://schemas.microsoft.com/office/drawing/2014/main" id="{1F19D3C9-3307-468E-BB32-F042F21634D0}"/>
                </a:ext>
              </a:extLst>
            </p:cNvPr>
            <p:cNvSpPr>
              <a:spLocks/>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 name="T10" fmla="*/ 0 60000 65536"/>
                <a:gd name="T11" fmla="*/ 0 60000 65536"/>
                <a:gd name="T12" fmla="*/ 0 60000 65536"/>
                <a:gd name="T13" fmla="*/ 0 60000 65536"/>
                <a:gd name="T14" fmla="*/ 0 60000 65536"/>
                <a:gd name="T15" fmla="*/ 0 w 862"/>
                <a:gd name="T16" fmla="*/ 0 h 1587"/>
                <a:gd name="T17" fmla="*/ 862 w 862"/>
                <a:gd name="T18" fmla="*/ 1587 h 1587"/>
              </a:gdLst>
              <a:ahLst/>
              <a:cxnLst>
                <a:cxn ang="T10">
                  <a:pos x="T0" y="T1"/>
                </a:cxn>
                <a:cxn ang="T11">
                  <a:pos x="T2" y="T3"/>
                </a:cxn>
                <a:cxn ang="T12">
                  <a:pos x="T4" y="T5"/>
                </a:cxn>
                <a:cxn ang="T13">
                  <a:pos x="T6" y="T7"/>
                </a:cxn>
                <a:cxn ang="T14">
                  <a:pos x="T8" y="T9"/>
                </a:cxn>
              </a:cxnLst>
              <a:rect l="T15" t="T16" r="T17" b="T18"/>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62" name="Freeform 59">
              <a:extLst>
                <a:ext uri="{FF2B5EF4-FFF2-40B4-BE49-F238E27FC236}">
                  <a16:creationId xmlns:a16="http://schemas.microsoft.com/office/drawing/2014/main" id="{24584CB3-6A10-45D9-8281-CD321396A9A1}"/>
                </a:ext>
              </a:extLst>
            </p:cNvPr>
            <p:cNvSpPr>
              <a:spLocks/>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8"/>
                <a:gd name="T49" fmla="*/ 0 h 1480"/>
                <a:gd name="T50" fmla="*/ 408 w 408"/>
                <a:gd name="T51" fmla="*/ 1480 h 14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63" name="Freeform 60">
              <a:extLst>
                <a:ext uri="{FF2B5EF4-FFF2-40B4-BE49-F238E27FC236}">
                  <a16:creationId xmlns:a16="http://schemas.microsoft.com/office/drawing/2014/main" id="{A4B07AB0-E5D2-4576-939C-BECBAF566FE1}"/>
                </a:ext>
              </a:extLst>
            </p:cNvPr>
            <p:cNvSpPr>
              <a:spLocks/>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5"/>
                <a:gd name="T31" fmla="*/ 0 h 963"/>
                <a:gd name="T32" fmla="*/ 1065 w 1065"/>
                <a:gd name="T33" fmla="*/ 963 h 9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64" name="Freeform 61">
              <a:extLst>
                <a:ext uri="{FF2B5EF4-FFF2-40B4-BE49-F238E27FC236}">
                  <a16:creationId xmlns:a16="http://schemas.microsoft.com/office/drawing/2014/main" id="{960C3956-14DC-4196-96B2-D4E3B0F78A7B}"/>
                </a:ext>
              </a:extLst>
            </p:cNvPr>
            <p:cNvSpPr>
              <a:spLocks/>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 name="T10" fmla="*/ 0 60000 65536"/>
                <a:gd name="T11" fmla="*/ 0 60000 65536"/>
                <a:gd name="T12" fmla="*/ 0 60000 65536"/>
                <a:gd name="T13" fmla="*/ 0 60000 65536"/>
                <a:gd name="T14" fmla="*/ 0 60000 65536"/>
                <a:gd name="T15" fmla="*/ 0 w 1969"/>
                <a:gd name="T16" fmla="*/ 0 h 862"/>
                <a:gd name="T17" fmla="*/ 1969 w 1969"/>
                <a:gd name="T18" fmla="*/ 862 h 862"/>
              </a:gdLst>
              <a:ahLst/>
              <a:cxnLst>
                <a:cxn ang="T10">
                  <a:pos x="T0" y="T1"/>
                </a:cxn>
                <a:cxn ang="T11">
                  <a:pos x="T2" y="T3"/>
                </a:cxn>
                <a:cxn ang="T12">
                  <a:pos x="T4" y="T5"/>
                </a:cxn>
                <a:cxn ang="T13">
                  <a:pos x="T6" y="T7"/>
                </a:cxn>
                <a:cxn ang="T14">
                  <a:pos x="T8" y="T9"/>
                </a:cxn>
              </a:cxnLst>
              <a:rect l="T15" t="T16" r="T17" b="T18"/>
              <a:pathLst>
                <a:path w="1969" h="862">
                  <a:moveTo>
                    <a:pt x="0" y="0"/>
                  </a:moveTo>
                  <a:lnTo>
                    <a:pt x="1121" y="24"/>
                  </a:lnTo>
                  <a:lnTo>
                    <a:pt x="1969" y="814"/>
                  </a:lnTo>
                  <a:lnTo>
                    <a:pt x="478" y="862"/>
                  </a:lnTo>
                  <a:lnTo>
                    <a:pt x="0" y="0"/>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65" name="Freeform 62">
              <a:extLst>
                <a:ext uri="{FF2B5EF4-FFF2-40B4-BE49-F238E27FC236}">
                  <a16:creationId xmlns:a16="http://schemas.microsoft.com/office/drawing/2014/main" id="{5BC74759-1ED6-4324-A256-0AFF732BC636}"/>
                </a:ext>
              </a:extLst>
            </p:cNvPr>
            <p:cNvSpPr>
              <a:spLocks/>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 name="T14" fmla="*/ 0 60000 65536"/>
                <a:gd name="T15" fmla="*/ 0 60000 65536"/>
                <a:gd name="T16" fmla="*/ 0 60000 65536"/>
                <a:gd name="T17" fmla="*/ 0 60000 65536"/>
                <a:gd name="T18" fmla="*/ 0 60000 65536"/>
                <a:gd name="T19" fmla="*/ 0 60000 65536"/>
                <a:gd name="T20" fmla="*/ 0 60000 65536"/>
                <a:gd name="T21" fmla="*/ 0 w 1777"/>
                <a:gd name="T22" fmla="*/ 0 h 297"/>
                <a:gd name="T23" fmla="*/ 1777 w 1777"/>
                <a:gd name="T24" fmla="*/ 297 h 2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66" name="Freeform 63">
              <a:extLst>
                <a:ext uri="{FF2B5EF4-FFF2-40B4-BE49-F238E27FC236}">
                  <a16:creationId xmlns:a16="http://schemas.microsoft.com/office/drawing/2014/main" id="{EA8EA481-77B4-4DDF-A17B-118A72566440}"/>
                </a:ext>
              </a:extLst>
            </p:cNvPr>
            <p:cNvSpPr>
              <a:spLocks/>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 name="T10" fmla="*/ 0 60000 65536"/>
                <a:gd name="T11" fmla="*/ 0 60000 65536"/>
                <a:gd name="T12" fmla="*/ 0 60000 65536"/>
                <a:gd name="T13" fmla="*/ 0 60000 65536"/>
                <a:gd name="T14" fmla="*/ 0 60000 65536"/>
                <a:gd name="T15" fmla="*/ 0 w 513"/>
                <a:gd name="T16" fmla="*/ 0 h 1106"/>
                <a:gd name="T17" fmla="*/ 513 w 513"/>
                <a:gd name="T18" fmla="*/ 1106 h 1106"/>
              </a:gdLst>
              <a:ahLst/>
              <a:cxnLst>
                <a:cxn ang="T10">
                  <a:pos x="T0" y="T1"/>
                </a:cxn>
                <a:cxn ang="T11">
                  <a:pos x="T2" y="T3"/>
                </a:cxn>
                <a:cxn ang="T12">
                  <a:pos x="T4" y="T5"/>
                </a:cxn>
                <a:cxn ang="T13">
                  <a:pos x="T6" y="T7"/>
                </a:cxn>
                <a:cxn ang="T14">
                  <a:pos x="T8" y="T9"/>
                </a:cxn>
              </a:cxnLst>
              <a:rect l="T15" t="T16" r="T17" b="T18"/>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67" name="Freeform 64">
              <a:extLst>
                <a:ext uri="{FF2B5EF4-FFF2-40B4-BE49-F238E27FC236}">
                  <a16:creationId xmlns:a16="http://schemas.microsoft.com/office/drawing/2014/main" id="{ECC42410-4563-4A1D-958A-277D411A22B5}"/>
                </a:ext>
              </a:extLst>
            </p:cNvPr>
            <p:cNvSpPr>
              <a:spLocks/>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68" name="Freeform 65">
              <a:extLst>
                <a:ext uri="{FF2B5EF4-FFF2-40B4-BE49-F238E27FC236}">
                  <a16:creationId xmlns:a16="http://schemas.microsoft.com/office/drawing/2014/main" id="{6D45DE8A-0A92-4D17-8906-301A29F33155}"/>
                </a:ext>
              </a:extLst>
            </p:cNvPr>
            <p:cNvSpPr>
              <a:spLocks/>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 name="T8" fmla="*/ 0 60000 65536"/>
                <a:gd name="T9" fmla="*/ 0 60000 65536"/>
                <a:gd name="T10" fmla="*/ 0 60000 65536"/>
                <a:gd name="T11" fmla="*/ 0 60000 65536"/>
                <a:gd name="T12" fmla="*/ 0 w 561"/>
                <a:gd name="T13" fmla="*/ 0 h 836"/>
                <a:gd name="T14" fmla="*/ 561 w 561"/>
                <a:gd name="T15" fmla="*/ 836 h 836"/>
              </a:gdLst>
              <a:ahLst/>
              <a:cxnLst>
                <a:cxn ang="T8">
                  <a:pos x="T0" y="T1"/>
                </a:cxn>
                <a:cxn ang="T9">
                  <a:pos x="T2" y="T3"/>
                </a:cxn>
                <a:cxn ang="T10">
                  <a:pos x="T4" y="T5"/>
                </a:cxn>
                <a:cxn ang="T11">
                  <a:pos x="T6" y="T7"/>
                </a:cxn>
              </a:cxnLst>
              <a:rect l="T12" t="T13" r="T14" b="T15"/>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nvGrpSpPr>
            <p:cNvPr id="69" name="Group 66">
              <a:extLst>
                <a:ext uri="{FF2B5EF4-FFF2-40B4-BE49-F238E27FC236}">
                  <a16:creationId xmlns:a16="http://schemas.microsoft.com/office/drawing/2014/main" id="{0A82A198-DB14-4589-8725-AAFE72FAD05E}"/>
                </a:ext>
              </a:extLst>
            </p:cNvPr>
            <p:cNvGrpSpPr>
              <a:grpSpLocks/>
            </p:cNvGrpSpPr>
            <p:nvPr/>
          </p:nvGrpSpPr>
          <p:grpSpPr bwMode="auto">
            <a:xfrm>
              <a:off x="700" y="3526"/>
              <a:ext cx="515" cy="270"/>
              <a:chOff x="700" y="3526"/>
              <a:chExt cx="515" cy="270"/>
            </a:xfrm>
          </p:grpSpPr>
          <p:grpSp>
            <p:nvGrpSpPr>
              <p:cNvPr id="95" name="Group 67">
                <a:extLst>
                  <a:ext uri="{FF2B5EF4-FFF2-40B4-BE49-F238E27FC236}">
                    <a16:creationId xmlns:a16="http://schemas.microsoft.com/office/drawing/2014/main" id="{34ABFB6A-8C8C-4BFB-8F64-6782F201D574}"/>
                  </a:ext>
                </a:extLst>
              </p:cNvPr>
              <p:cNvGrpSpPr>
                <a:grpSpLocks/>
              </p:cNvGrpSpPr>
              <p:nvPr/>
            </p:nvGrpSpPr>
            <p:grpSpPr bwMode="auto">
              <a:xfrm>
                <a:off x="737" y="3534"/>
                <a:ext cx="49" cy="23"/>
                <a:chOff x="737" y="3534"/>
                <a:chExt cx="49" cy="23"/>
              </a:xfrm>
            </p:grpSpPr>
            <p:sp>
              <p:nvSpPr>
                <p:cNvPr id="506" name="Freeform 68">
                  <a:extLst>
                    <a:ext uri="{FF2B5EF4-FFF2-40B4-BE49-F238E27FC236}">
                      <a16:creationId xmlns:a16="http://schemas.microsoft.com/office/drawing/2014/main" id="{ECD11341-5AD1-4A01-ABE3-85B0D7EB9545}"/>
                    </a:ext>
                  </a:extLst>
                </p:cNvPr>
                <p:cNvSpPr>
                  <a:spLocks/>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 name="T10" fmla="*/ 0 60000 65536"/>
                    <a:gd name="T11" fmla="*/ 0 60000 65536"/>
                    <a:gd name="T12" fmla="*/ 0 60000 65536"/>
                    <a:gd name="T13" fmla="*/ 0 60000 65536"/>
                    <a:gd name="T14" fmla="*/ 0 60000 65536"/>
                    <a:gd name="T15" fmla="*/ 0 w 22"/>
                    <a:gd name="T16" fmla="*/ 0 h 67"/>
                    <a:gd name="T17" fmla="*/ 22 w 22"/>
                    <a:gd name="T18" fmla="*/ 67 h 67"/>
                  </a:gdLst>
                  <a:ahLst/>
                  <a:cxnLst>
                    <a:cxn ang="T10">
                      <a:pos x="T0" y="T1"/>
                    </a:cxn>
                    <a:cxn ang="T11">
                      <a:pos x="T2" y="T3"/>
                    </a:cxn>
                    <a:cxn ang="T12">
                      <a:pos x="T4" y="T5"/>
                    </a:cxn>
                    <a:cxn ang="T13">
                      <a:pos x="T6" y="T7"/>
                    </a:cxn>
                    <a:cxn ang="T14">
                      <a:pos x="T8" y="T9"/>
                    </a:cxn>
                  </a:cxnLst>
                  <a:rect l="T15" t="T16" r="T17" b="T18"/>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07" name="Freeform 69">
                  <a:extLst>
                    <a:ext uri="{FF2B5EF4-FFF2-40B4-BE49-F238E27FC236}">
                      <a16:creationId xmlns:a16="http://schemas.microsoft.com/office/drawing/2014/main" id="{4D824391-4C42-4E77-AB85-76F8CB50A53D}"/>
                    </a:ext>
                  </a:extLst>
                </p:cNvPr>
                <p:cNvSpPr>
                  <a:spLocks/>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08" name="Freeform 70">
                  <a:extLst>
                    <a:ext uri="{FF2B5EF4-FFF2-40B4-BE49-F238E27FC236}">
                      <a16:creationId xmlns:a16="http://schemas.microsoft.com/office/drawing/2014/main" id="{CBFC64AC-3155-406A-BAFE-2267F0AEE1B1}"/>
                    </a:ext>
                  </a:extLst>
                </p:cNvPr>
                <p:cNvSpPr>
                  <a:spLocks/>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96" name="Group 71">
                <a:extLst>
                  <a:ext uri="{FF2B5EF4-FFF2-40B4-BE49-F238E27FC236}">
                    <a16:creationId xmlns:a16="http://schemas.microsoft.com/office/drawing/2014/main" id="{3B4546A6-C530-4088-9064-0ECC30A8B11B}"/>
                  </a:ext>
                </a:extLst>
              </p:cNvPr>
              <p:cNvGrpSpPr>
                <a:grpSpLocks/>
              </p:cNvGrpSpPr>
              <p:nvPr/>
            </p:nvGrpSpPr>
            <p:grpSpPr bwMode="auto">
              <a:xfrm>
                <a:off x="748" y="3547"/>
                <a:ext cx="50" cy="23"/>
                <a:chOff x="748" y="3547"/>
                <a:chExt cx="50" cy="23"/>
              </a:xfrm>
            </p:grpSpPr>
            <p:sp>
              <p:nvSpPr>
                <p:cNvPr id="503" name="Freeform 72">
                  <a:extLst>
                    <a:ext uri="{FF2B5EF4-FFF2-40B4-BE49-F238E27FC236}">
                      <a16:creationId xmlns:a16="http://schemas.microsoft.com/office/drawing/2014/main" id="{E9941B15-12EC-4DE8-A5BB-1D2125072040}"/>
                    </a:ext>
                  </a:extLst>
                </p:cNvPr>
                <p:cNvSpPr>
                  <a:spLocks/>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04" name="Freeform 73">
                  <a:extLst>
                    <a:ext uri="{FF2B5EF4-FFF2-40B4-BE49-F238E27FC236}">
                      <a16:creationId xmlns:a16="http://schemas.microsoft.com/office/drawing/2014/main" id="{66CF3904-F815-48CD-943F-C3A030551063}"/>
                    </a:ext>
                  </a:extLst>
                </p:cNvPr>
                <p:cNvSpPr>
                  <a:spLocks/>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05" name="Freeform 74">
                  <a:extLst>
                    <a:ext uri="{FF2B5EF4-FFF2-40B4-BE49-F238E27FC236}">
                      <a16:creationId xmlns:a16="http://schemas.microsoft.com/office/drawing/2014/main" id="{EBFF8A59-A0ED-4D6C-8E86-9B142123DE5F}"/>
                    </a:ext>
                  </a:extLst>
                </p:cNvPr>
                <p:cNvSpPr>
                  <a:spLocks/>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sp>
            <p:nvSpPr>
              <p:cNvPr id="97" name="Freeform 75">
                <a:extLst>
                  <a:ext uri="{FF2B5EF4-FFF2-40B4-BE49-F238E27FC236}">
                    <a16:creationId xmlns:a16="http://schemas.microsoft.com/office/drawing/2014/main" id="{0EFE416A-1611-4E8E-BA58-1F31A88A97AE}"/>
                  </a:ext>
                </a:extLst>
              </p:cNvPr>
              <p:cNvSpPr>
                <a:spLocks/>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98" name="Freeform 76">
                <a:extLst>
                  <a:ext uri="{FF2B5EF4-FFF2-40B4-BE49-F238E27FC236}">
                    <a16:creationId xmlns:a16="http://schemas.microsoft.com/office/drawing/2014/main" id="{FEFAFEA5-97EA-46E3-B293-CAC8F3CC698E}"/>
                  </a:ext>
                </a:extLst>
              </p:cNvPr>
              <p:cNvSpPr>
                <a:spLocks/>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99" name="Freeform 77">
                <a:extLst>
                  <a:ext uri="{FF2B5EF4-FFF2-40B4-BE49-F238E27FC236}">
                    <a16:creationId xmlns:a16="http://schemas.microsoft.com/office/drawing/2014/main" id="{A2820702-A22F-47BE-A2AE-C9BBA6354AE3}"/>
                  </a:ext>
                </a:extLst>
              </p:cNvPr>
              <p:cNvSpPr>
                <a:spLocks/>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0"/>
                  <a:gd name="T28" fmla="*/ 0 h 30"/>
                  <a:gd name="T29" fmla="*/ 70 w 70"/>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00" name="Freeform 78">
                <a:extLst>
                  <a:ext uri="{FF2B5EF4-FFF2-40B4-BE49-F238E27FC236}">
                    <a16:creationId xmlns:a16="http://schemas.microsoft.com/office/drawing/2014/main" id="{C20EA27E-06ED-403A-8053-8FDB20079624}"/>
                  </a:ext>
                </a:extLst>
              </p:cNvPr>
              <p:cNvSpPr>
                <a:spLocks/>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nvGrpSpPr>
              <p:cNvPr id="101" name="Group 79">
                <a:extLst>
                  <a:ext uri="{FF2B5EF4-FFF2-40B4-BE49-F238E27FC236}">
                    <a16:creationId xmlns:a16="http://schemas.microsoft.com/office/drawing/2014/main" id="{A6D66E5D-B965-485B-A8D3-93F1228F2984}"/>
                  </a:ext>
                </a:extLst>
              </p:cNvPr>
              <p:cNvGrpSpPr>
                <a:grpSpLocks/>
              </p:cNvGrpSpPr>
              <p:nvPr/>
            </p:nvGrpSpPr>
            <p:grpSpPr bwMode="auto">
              <a:xfrm>
                <a:off x="872" y="3547"/>
                <a:ext cx="50" cy="23"/>
                <a:chOff x="872" y="3547"/>
                <a:chExt cx="50" cy="23"/>
              </a:xfrm>
            </p:grpSpPr>
            <p:sp>
              <p:nvSpPr>
                <p:cNvPr id="500" name="Freeform 80">
                  <a:extLst>
                    <a:ext uri="{FF2B5EF4-FFF2-40B4-BE49-F238E27FC236}">
                      <a16:creationId xmlns:a16="http://schemas.microsoft.com/office/drawing/2014/main" id="{718BC467-E4CE-4749-BE9B-AC7B62E11FF6}"/>
                    </a:ext>
                  </a:extLst>
                </p:cNvPr>
                <p:cNvSpPr>
                  <a:spLocks/>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01" name="Freeform 81">
                  <a:extLst>
                    <a:ext uri="{FF2B5EF4-FFF2-40B4-BE49-F238E27FC236}">
                      <a16:creationId xmlns:a16="http://schemas.microsoft.com/office/drawing/2014/main" id="{824A7239-9F65-49D2-9E40-4C71B0E359C1}"/>
                    </a:ext>
                  </a:extLst>
                </p:cNvPr>
                <p:cNvSpPr>
                  <a:spLocks/>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02" name="Freeform 82">
                  <a:extLst>
                    <a:ext uri="{FF2B5EF4-FFF2-40B4-BE49-F238E27FC236}">
                      <a16:creationId xmlns:a16="http://schemas.microsoft.com/office/drawing/2014/main" id="{E4A21635-12C1-4218-8DBF-3611B955C0C9}"/>
                    </a:ext>
                  </a:extLst>
                </p:cNvPr>
                <p:cNvSpPr>
                  <a:spLocks/>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02" name="Group 83">
                <a:extLst>
                  <a:ext uri="{FF2B5EF4-FFF2-40B4-BE49-F238E27FC236}">
                    <a16:creationId xmlns:a16="http://schemas.microsoft.com/office/drawing/2014/main" id="{DD8F5562-4841-4074-80A5-2812FC68BC82}"/>
                  </a:ext>
                </a:extLst>
              </p:cNvPr>
              <p:cNvGrpSpPr>
                <a:grpSpLocks/>
              </p:cNvGrpSpPr>
              <p:nvPr/>
            </p:nvGrpSpPr>
            <p:grpSpPr bwMode="auto">
              <a:xfrm>
                <a:off x="885" y="3559"/>
                <a:ext cx="50" cy="23"/>
                <a:chOff x="885" y="3559"/>
                <a:chExt cx="50" cy="23"/>
              </a:xfrm>
            </p:grpSpPr>
            <p:sp>
              <p:nvSpPr>
                <p:cNvPr id="497" name="Freeform 84">
                  <a:extLst>
                    <a:ext uri="{FF2B5EF4-FFF2-40B4-BE49-F238E27FC236}">
                      <a16:creationId xmlns:a16="http://schemas.microsoft.com/office/drawing/2014/main" id="{E345FAD2-168E-499F-9874-D396D6DE27DC}"/>
                    </a:ext>
                  </a:extLst>
                </p:cNvPr>
                <p:cNvSpPr>
                  <a:spLocks/>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98" name="Freeform 85">
                  <a:extLst>
                    <a:ext uri="{FF2B5EF4-FFF2-40B4-BE49-F238E27FC236}">
                      <a16:creationId xmlns:a16="http://schemas.microsoft.com/office/drawing/2014/main" id="{277D5BC9-C041-49AC-B60A-6675EA5BA344}"/>
                    </a:ext>
                  </a:extLst>
                </p:cNvPr>
                <p:cNvSpPr>
                  <a:spLocks/>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99" name="Freeform 86">
                  <a:extLst>
                    <a:ext uri="{FF2B5EF4-FFF2-40B4-BE49-F238E27FC236}">
                      <a16:creationId xmlns:a16="http://schemas.microsoft.com/office/drawing/2014/main" id="{4FB32DBE-2EDD-4A5A-B2C8-22451908E9EA}"/>
                    </a:ext>
                  </a:extLst>
                </p:cNvPr>
                <p:cNvSpPr>
                  <a:spLocks/>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03" name="Group 87">
                <a:extLst>
                  <a:ext uri="{FF2B5EF4-FFF2-40B4-BE49-F238E27FC236}">
                    <a16:creationId xmlns:a16="http://schemas.microsoft.com/office/drawing/2014/main" id="{36FF6BC7-1424-4ACA-8B9E-2C5B9F8E5731}"/>
                  </a:ext>
                </a:extLst>
              </p:cNvPr>
              <p:cNvGrpSpPr>
                <a:grpSpLocks/>
              </p:cNvGrpSpPr>
              <p:nvPr/>
            </p:nvGrpSpPr>
            <p:grpSpPr bwMode="auto">
              <a:xfrm>
                <a:off x="898" y="3571"/>
                <a:ext cx="49" cy="23"/>
                <a:chOff x="898" y="3571"/>
                <a:chExt cx="49" cy="23"/>
              </a:xfrm>
            </p:grpSpPr>
            <p:sp>
              <p:nvSpPr>
                <p:cNvPr id="494" name="Freeform 88">
                  <a:extLst>
                    <a:ext uri="{FF2B5EF4-FFF2-40B4-BE49-F238E27FC236}">
                      <a16:creationId xmlns:a16="http://schemas.microsoft.com/office/drawing/2014/main" id="{CD691943-EF06-4869-9773-645DBAF0A2B6}"/>
                    </a:ext>
                  </a:extLst>
                </p:cNvPr>
                <p:cNvSpPr>
                  <a:spLocks/>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95" name="Freeform 89">
                  <a:extLst>
                    <a:ext uri="{FF2B5EF4-FFF2-40B4-BE49-F238E27FC236}">
                      <a16:creationId xmlns:a16="http://schemas.microsoft.com/office/drawing/2014/main" id="{01524032-596F-4931-83D9-F00C9A3EC7D6}"/>
                    </a:ext>
                  </a:extLst>
                </p:cNvPr>
                <p:cNvSpPr>
                  <a:spLocks/>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96" name="Freeform 90">
                  <a:extLst>
                    <a:ext uri="{FF2B5EF4-FFF2-40B4-BE49-F238E27FC236}">
                      <a16:creationId xmlns:a16="http://schemas.microsoft.com/office/drawing/2014/main" id="{E9A9575B-FF9F-46E6-A83F-C69C4D1C3848}"/>
                    </a:ext>
                  </a:extLst>
                </p:cNvPr>
                <p:cNvSpPr>
                  <a:spLocks/>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04" name="Group 91">
                <a:extLst>
                  <a:ext uri="{FF2B5EF4-FFF2-40B4-BE49-F238E27FC236}">
                    <a16:creationId xmlns:a16="http://schemas.microsoft.com/office/drawing/2014/main" id="{F4A5D7CF-A595-4D1C-AE33-949C50BBFF97}"/>
                  </a:ext>
                </a:extLst>
              </p:cNvPr>
              <p:cNvGrpSpPr>
                <a:grpSpLocks/>
              </p:cNvGrpSpPr>
              <p:nvPr/>
            </p:nvGrpSpPr>
            <p:grpSpPr bwMode="auto">
              <a:xfrm>
                <a:off x="911" y="3585"/>
                <a:ext cx="49" cy="23"/>
                <a:chOff x="911" y="3585"/>
                <a:chExt cx="49" cy="23"/>
              </a:xfrm>
            </p:grpSpPr>
            <p:sp>
              <p:nvSpPr>
                <p:cNvPr id="491" name="Freeform 92">
                  <a:extLst>
                    <a:ext uri="{FF2B5EF4-FFF2-40B4-BE49-F238E27FC236}">
                      <a16:creationId xmlns:a16="http://schemas.microsoft.com/office/drawing/2014/main" id="{E5E51744-7F85-4AC9-AFE2-AC65BD074630}"/>
                    </a:ext>
                  </a:extLst>
                </p:cNvPr>
                <p:cNvSpPr>
                  <a:spLocks/>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 name="T10" fmla="*/ 0 60000 65536"/>
                    <a:gd name="T11" fmla="*/ 0 60000 65536"/>
                    <a:gd name="T12" fmla="*/ 0 60000 65536"/>
                    <a:gd name="T13" fmla="*/ 0 60000 65536"/>
                    <a:gd name="T14" fmla="*/ 0 60000 65536"/>
                    <a:gd name="T15" fmla="*/ 0 w 24"/>
                    <a:gd name="T16" fmla="*/ 0 h 69"/>
                    <a:gd name="T17" fmla="*/ 24 w 24"/>
                    <a:gd name="T18" fmla="*/ 69 h 69"/>
                  </a:gdLst>
                  <a:ahLst/>
                  <a:cxnLst>
                    <a:cxn ang="T10">
                      <a:pos x="T0" y="T1"/>
                    </a:cxn>
                    <a:cxn ang="T11">
                      <a:pos x="T2" y="T3"/>
                    </a:cxn>
                    <a:cxn ang="T12">
                      <a:pos x="T4" y="T5"/>
                    </a:cxn>
                    <a:cxn ang="T13">
                      <a:pos x="T6" y="T7"/>
                    </a:cxn>
                    <a:cxn ang="T14">
                      <a:pos x="T8" y="T9"/>
                    </a:cxn>
                  </a:cxnLst>
                  <a:rect l="T15" t="T16" r="T17" b="T18"/>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92" name="Freeform 93">
                  <a:extLst>
                    <a:ext uri="{FF2B5EF4-FFF2-40B4-BE49-F238E27FC236}">
                      <a16:creationId xmlns:a16="http://schemas.microsoft.com/office/drawing/2014/main" id="{050822EB-FB55-4376-A98C-DB3EE5582198}"/>
                    </a:ext>
                  </a:extLst>
                </p:cNvPr>
                <p:cNvSpPr>
                  <a:spLocks/>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93" name="Freeform 94">
                  <a:extLst>
                    <a:ext uri="{FF2B5EF4-FFF2-40B4-BE49-F238E27FC236}">
                      <a16:creationId xmlns:a16="http://schemas.microsoft.com/office/drawing/2014/main" id="{CBD37D09-C073-43B2-B9EF-870911D7C13C}"/>
                    </a:ext>
                  </a:extLst>
                </p:cNvPr>
                <p:cNvSpPr>
                  <a:spLocks/>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05" name="Group 95">
                <a:extLst>
                  <a:ext uri="{FF2B5EF4-FFF2-40B4-BE49-F238E27FC236}">
                    <a16:creationId xmlns:a16="http://schemas.microsoft.com/office/drawing/2014/main" id="{E35E7C87-E9C9-42A6-97E0-381FE78F7852}"/>
                  </a:ext>
                </a:extLst>
              </p:cNvPr>
              <p:cNvGrpSpPr>
                <a:grpSpLocks/>
              </p:cNvGrpSpPr>
              <p:nvPr/>
            </p:nvGrpSpPr>
            <p:grpSpPr bwMode="auto">
              <a:xfrm>
                <a:off x="923" y="3600"/>
                <a:ext cx="99" cy="73"/>
                <a:chOff x="923" y="3600"/>
                <a:chExt cx="99" cy="73"/>
              </a:xfrm>
            </p:grpSpPr>
            <p:grpSp>
              <p:nvGrpSpPr>
                <p:cNvPr id="471" name="Group 96">
                  <a:extLst>
                    <a:ext uri="{FF2B5EF4-FFF2-40B4-BE49-F238E27FC236}">
                      <a16:creationId xmlns:a16="http://schemas.microsoft.com/office/drawing/2014/main" id="{19F9F98E-74CF-4A11-A59C-3CF9BE8C2FC8}"/>
                    </a:ext>
                  </a:extLst>
                </p:cNvPr>
                <p:cNvGrpSpPr>
                  <a:grpSpLocks/>
                </p:cNvGrpSpPr>
                <p:nvPr/>
              </p:nvGrpSpPr>
              <p:grpSpPr bwMode="auto">
                <a:xfrm>
                  <a:off x="923" y="3600"/>
                  <a:ext cx="49" cy="23"/>
                  <a:chOff x="923" y="3600"/>
                  <a:chExt cx="49" cy="23"/>
                </a:xfrm>
              </p:grpSpPr>
              <p:sp>
                <p:nvSpPr>
                  <p:cNvPr id="488" name="Freeform 97">
                    <a:extLst>
                      <a:ext uri="{FF2B5EF4-FFF2-40B4-BE49-F238E27FC236}">
                        <a16:creationId xmlns:a16="http://schemas.microsoft.com/office/drawing/2014/main" id="{1DB90BD3-5131-49B5-91A8-5AEFB700D4C3}"/>
                      </a:ext>
                    </a:extLst>
                  </p:cNvPr>
                  <p:cNvSpPr>
                    <a:spLocks/>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89" name="Freeform 98">
                    <a:extLst>
                      <a:ext uri="{FF2B5EF4-FFF2-40B4-BE49-F238E27FC236}">
                        <a16:creationId xmlns:a16="http://schemas.microsoft.com/office/drawing/2014/main" id="{A81DEF33-0B1B-4712-B3EB-20F7AFFB8BE9}"/>
                      </a:ext>
                    </a:extLst>
                  </p:cNvPr>
                  <p:cNvSpPr>
                    <a:spLocks/>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90" name="Freeform 99">
                    <a:extLst>
                      <a:ext uri="{FF2B5EF4-FFF2-40B4-BE49-F238E27FC236}">
                        <a16:creationId xmlns:a16="http://schemas.microsoft.com/office/drawing/2014/main" id="{ADB3F881-D65B-4875-8056-054054D0C072}"/>
                      </a:ext>
                    </a:extLst>
                  </p:cNvPr>
                  <p:cNvSpPr>
                    <a:spLocks/>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 name="T14" fmla="*/ 0 60000 65536"/>
                      <a:gd name="T15" fmla="*/ 0 60000 65536"/>
                      <a:gd name="T16" fmla="*/ 0 60000 65536"/>
                      <a:gd name="T17" fmla="*/ 0 60000 65536"/>
                      <a:gd name="T18" fmla="*/ 0 60000 65536"/>
                      <a:gd name="T19" fmla="*/ 0 60000 65536"/>
                      <a:gd name="T20" fmla="*/ 0 60000 65536"/>
                      <a:gd name="T21" fmla="*/ 0 w 82"/>
                      <a:gd name="T22" fmla="*/ 0 h 37"/>
                      <a:gd name="T23" fmla="*/ 82 w 82"/>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472" name="Group 100">
                  <a:extLst>
                    <a:ext uri="{FF2B5EF4-FFF2-40B4-BE49-F238E27FC236}">
                      <a16:creationId xmlns:a16="http://schemas.microsoft.com/office/drawing/2014/main" id="{E0DDD11B-9233-4548-B454-FE9CFCE2BB90}"/>
                    </a:ext>
                  </a:extLst>
                </p:cNvPr>
                <p:cNvGrpSpPr>
                  <a:grpSpLocks/>
                </p:cNvGrpSpPr>
                <p:nvPr/>
              </p:nvGrpSpPr>
              <p:grpSpPr bwMode="auto">
                <a:xfrm>
                  <a:off x="935" y="3612"/>
                  <a:ext cx="48" cy="23"/>
                  <a:chOff x="935" y="3612"/>
                  <a:chExt cx="48" cy="23"/>
                </a:xfrm>
              </p:grpSpPr>
              <p:sp>
                <p:nvSpPr>
                  <p:cNvPr id="485" name="Freeform 101">
                    <a:extLst>
                      <a:ext uri="{FF2B5EF4-FFF2-40B4-BE49-F238E27FC236}">
                        <a16:creationId xmlns:a16="http://schemas.microsoft.com/office/drawing/2014/main" id="{09E675FE-09C8-4FBD-BE63-163A5EE2ECC8}"/>
                      </a:ext>
                    </a:extLst>
                  </p:cNvPr>
                  <p:cNvSpPr>
                    <a:spLocks/>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86" name="Freeform 102">
                    <a:extLst>
                      <a:ext uri="{FF2B5EF4-FFF2-40B4-BE49-F238E27FC236}">
                        <a16:creationId xmlns:a16="http://schemas.microsoft.com/office/drawing/2014/main" id="{B9F1446E-AA07-41C2-84AC-EDE82A126C08}"/>
                      </a:ext>
                    </a:extLst>
                  </p:cNvPr>
                  <p:cNvSpPr>
                    <a:spLocks/>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87" name="Freeform 103">
                    <a:extLst>
                      <a:ext uri="{FF2B5EF4-FFF2-40B4-BE49-F238E27FC236}">
                        <a16:creationId xmlns:a16="http://schemas.microsoft.com/office/drawing/2014/main" id="{CF3B2F46-A52B-4B59-BFBF-691DF1B1C385}"/>
                      </a:ext>
                    </a:extLst>
                  </p:cNvPr>
                  <p:cNvSpPr>
                    <a:spLocks/>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473" name="Group 104">
                  <a:extLst>
                    <a:ext uri="{FF2B5EF4-FFF2-40B4-BE49-F238E27FC236}">
                      <a16:creationId xmlns:a16="http://schemas.microsoft.com/office/drawing/2014/main" id="{24E5796A-5593-4B8F-89CD-232B332A73E6}"/>
                    </a:ext>
                  </a:extLst>
                </p:cNvPr>
                <p:cNvGrpSpPr>
                  <a:grpSpLocks/>
                </p:cNvGrpSpPr>
                <p:nvPr/>
              </p:nvGrpSpPr>
              <p:grpSpPr bwMode="auto">
                <a:xfrm>
                  <a:off x="947" y="3625"/>
                  <a:ext cx="50" cy="22"/>
                  <a:chOff x="947" y="3625"/>
                  <a:chExt cx="50" cy="22"/>
                </a:xfrm>
              </p:grpSpPr>
              <p:sp>
                <p:nvSpPr>
                  <p:cNvPr id="482" name="Freeform 105">
                    <a:extLst>
                      <a:ext uri="{FF2B5EF4-FFF2-40B4-BE49-F238E27FC236}">
                        <a16:creationId xmlns:a16="http://schemas.microsoft.com/office/drawing/2014/main" id="{35BEB34A-512C-4BF9-836E-43AA669699D5}"/>
                      </a:ext>
                    </a:extLst>
                  </p:cNvPr>
                  <p:cNvSpPr>
                    <a:spLocks/>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83" name="Freeform 106">
                    <a:extLst>
                      <a:ext uri="{FF2B5EF4-FFF2-40B4-BE49-F238E27FC236}">
                        <a16:creationId xmlns:a16="http://schemas.microsoft.com/office/drawing/2014/main" id="{F0DE7E85-2C0C-4A26-A6AF-EB86E787D064}"/>
                      </a:ext>
                    </a:extLst>
                  </p:cNvPr>
                  <p:cNvSpPr>
                    <a:spLocks/>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84" name="Freeform 107">
                    <a:extLst>
                      <a:ext uri="{FF2B5EF4-FFF2-40B4-BE49-F238E27FC236}">
                        <a16:creationId xmlns:a16="http://schemas.microsoft.com/office/drawing/2014/main" id="{A560714A-D0B2-4D14-9CE3-FEEE08665B15}"/>
                      </a:ext>
                    </a:extLst>
                  </p:cNvPr>
                  <p:cNvSpPr>
                    <a:spLocks/>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474" name="Group 108">
                  <a:extLst>
                    <a:ext uri="{FF2B5EF4-FFF2-40B4-BE49-F238E27FC236}">
                      <a16:creationId xmlns:a16="http://schemas.microsoft.com/office/drawing/2014/main" id="{F432D8E6-C9EA-4D72-BD70-F2E5718EE4F3}"/>
                    </a:ext>
                  </a:extLst>
                </p:cNvPr>
                <p:cNvGrpSpPr>
                  <a:grpSpLocks/>
                </p:cNvGrpSpPr>
                <p:nvPr/>
              </p:nvGrpSpPr>
              <p:grpSpPr bwMode="auto">
                <a:xfrm>
                  <a:off x="960" y="3637"/>
                  <a:ext cx="50" cy="23"/>
                  <a:chOff x="960" y="3637"/>
                  <a:chExt cx="50" cy="23"/>
                </a:xfrm>
              </p:grpSpPr>
              <p:sp>
                <p:nvSpPr>
                  <p:cNvPr id="479" name="Freeform 109">
                    <a:extLst>
                      <a:ext uri="{FF2B5EF4-FFF2-40B4-BE49-F238E27FC236}">
                        <a16:creationId xmlns:a16="http://schemas.microsoft.com/office/drawing/2014/main" id="{4AE7A1BA-4647-4EE3-8CAA-C4DEFB4D42FB}"/>
                      </a:ext>
                    </a:extLst>
                  </p:cNvPr>
                  <p:cNvSpPr>
                    <a:spLocks/>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80" name="Freeform 110">
                    <a:extLst>
                      <a:ext uri="{FF2B5EF4-FFF2-40B4-BE49-F238E27FC236}">
                        <a16:creationId xmlns:a16="http://schemas.microsoft.com/office/drawing/2014/main" id="{0A9D7788-4F6F-454A-B9AD-E05EB9A2A869}"/>
                      </a:ext>
                    </a:extLst>
                  </p:cNvPr>
                  <p:cNvSpPr>
                    <a:spLocks/>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81" name="Freeform 111">
                    <a:extLst>
                      <a:ext uri="{FF2B5EF4-FFF2-40B4-BE49-F238E27FC236}">
                        <a16:creationId xmlns:a16="http://schemas.microsoft.com/office/drawing/2014/main" id="{631F45C3-AFF4-457C-BEB3-DA69744A5A44}"/>
                      </a:ext>
                    </a:extLst>
                  </p:cNvPr>
                  <p:cNvSpPr>
                    <a:spLocks/>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475" name="Group 112">
                  <a:extLst>
                    <a:ext uri="{FF2B5EF4-FFF2-40B4-BE49-F238E27FC236}">
                      <a16:creationId xmlns:a16="http://schemas.microsoft.com/office/drawing/2014/main" id="{3762911F-A5ED-440C-AA9E-56D26A1F870E}"/>
                    </a:ext>
                  </a:extLst>
                </p:cNvPr>
                <p:cNvGrpSpPr>
                  <a:grpSpLocks/>
                </p:cNvGrpSpPr>
                <p:nvPr/>
              </p:nvGrpSpPr>
              <p:grpSpPr bwMode="auto">
                <a:xfrm>
                  <a:off x="973" y="3650"/>
                  <a:ext cx="49" cy="23"/>
                  <a:chOff x="973" y="3650"/>
                  <a:chExt cx="49" cy="23"/>
                </a:xfrm>
              </p:grpSpPr>
              <p:sp>
                <p:nvSpPr>
                  <p:cNvPr id="476" name="Freeform 113">
                    <a:extLst>
                      <a:ext uri="{FF2B5EF4-FFF2-40B4-BE49-F238E27FC236}">
                        <a16:creationId xmlns:a16="http://schemas.microsoft.com/office/drawing/2014/main" id="{813EA1B5-DDBA-4CBF-AF01-E1E6F86F796F}"/>
                      </a:ext>
                    </a:extLst>
                  </p:cNvPr>
                  <p:cNvSpPr>
                    <a:spLocks/>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77" name="Freeform 114">
                    <a:extLst>
                      <a:ext uri="{FF2B5EF4-FFF2-40B4-BE49-F238E27FC236}">
                        <a16:creationId xmlns:a16="http://schemas.microsoft.com/office/drawing/2014/main" id="{52F6D8D8-087A-4511-B809-F286B65DE35F}"/>
                      </a:ext>
                    </a:extLst>
                  </p:cNvPr>
                  <p:cNvSpPr>
                    <a:spLocks/>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78" name="Freeform 115">
                    <a:extLst>
                      <a:ext uri="{FF2B5EF4-FFF2-40B4-BE49-F238E27FC236}">
                        <a16:creationId xmlns:a16="http://schemas.microsoft.com/office/drawing/2014/main" id="{2FD37C77-8679-4DBF-BC62-C969EDAAD200}"/>
                      </a:ext>
                    </a:extLst>
                  </p:cNvPr>
                  <p:cNvSpPr>
                    <a:spLocks/>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grpSp>
            <p:nvGrpSpPr>
              <p:cNvPr id="106" name="Group 116">
                <a:extLst>
                  <a:ext uri="{FF2B5EF4-FFF2-40B4-BE49-F238E27FC236}">
                    <a16:creationId xmlns:a16="http://schemas.microsoft.com/office/drawing/2014/main" id="{B9AF3B70-4948-4E16-B71E-D701AAF3E673}"/>
                  </a:ext>
                </a:extLst>
              </p:cNvPr>
              <p:cNvGrpSpPr>
                <a:grpSpLocks/>
              </p:cNvGrpSpPr>
              <p:nvPr/>
            </p:nvGrpSpPr>
            <p:grpSpPr bwMode="auto">
              <a:xfrm>
                <a:off x="985" y="3665"/>
                <a:ext cx="100" cy="73"/>
                <a:chOff x="985" y="3665"/>
                <a:chExt cx="100" cy="73"/>
              </a:xfrm>
            </p:grpSpPr>
            <p:grpSp>
              <p:nvGrpSpPr>
                <p:cNvPr id="451" name="Group 117">
                  <a:extLst>
                    <a:ext uri="{FF2B5EF4-FFF2-40B4-BE49-F238E27FC236}">
                      <a16:creationId xmlns:a16="http://schemas.microsoft.com/office/drawing/2014/main" id="{83B3D664-0035-4BBA-A822-CD05A70ABF86}"/>
                    </a:ext>
                  </a:extLst>
                </p:cNvPr>
                <p:cNvGrpSpPr>
                  <a:grpSpLocks/>
                </p:cNvGrpSpPr>
                <p:nvPr/>
              </p:nvGrpSpPr>
              <p:grpSpPr bwMode="auto">
                <a:xfrm>
                  <a:off x="985" y="3665"/>
                  <a:ext cx="50" cy="23"/>
                  <a:chOff x="985" y="3665"/>
                  <a:chExt cx="50" cy="23"/>
                </a:xfrm>
              </p:grpSpPr>
              <p:sp>
                <p:nvSpPr>
                  <p:cNvPr id="468" name="Freeform 118">
                    <a:extLst>
                      <a:ext uri="{FF2B5EF4-FFF2-40B4-BE49-F238E27FC236}">
                        <a16:creationId xmlns:a16="http://schemas.microsoft.com/office/drawing/2014/main" id="{2ACC1D34-1541-4206-96EF-4389EDAFEBC0}"/>
                      </a:ext>
                    </a:extLst>
                  </p:cNvPr>
                  <p:cNvSpPr>
                    <a:spLocks/>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69" name="Freeform 119">
                    <a:extLst>
                      <a:ext uri="{FF2B5EF4-FFF2-40B4-BE49-F238E27FC236}">
                        <a16:creationId xmlns:a16="http://schemas.microsoft.com/office/drawing/2014/main" id="{E2CFC208-C9A7-4616-A9DA-B5371250E613}"/>
                      </a:ext>
                    </a:extLst>
                  </p:cNvPr>
                  <p:cNvSpPr>
                    <a:spLocks/>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70" name="Freeform 120">
                    <a:extLst>
                      <a:ext uri="{FF2B5EF4-FFF2-40B4-BE49-F238E27FC236}">
                        <a16:creationId xmlns:a16="http://schemas.microsoft.com/office/drawing/2014/main" id="{4DF44BBE-745A-4FB1-96C6-D64F40D8945D}"/>
                      </a:ext>
                    </a:extLst>
                  </p:cNvPr>
                  <p:cNvSpPr>
                    <a:spLocks/>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452" name="Group 121">
                  <a:extLst>
                    <a:ext uri="{FF2B5EF4-FFF2-40B4-BE49-F238E27FC236}">
                      <a16:creationId xmlns:a16="http://schemas.microsoft.com/office/drawing/2014/main" id="{F9695C7F-9308-4787-A801-21A95CB7C743}"/>
                    </a:ext>
                  </a:extLst>
                </p:cNvPr>
                <p:cNvGrpSpPr>
                  <a:grpSpLocks/>
                </p:cNvGrpSpPr>
                <p:nvPr/>
              </p:nvGrpSpPr>
              <p:grpSpPr bwMode="auto">
                <a:xfrm>
                  <a:off x="997" y="3677"/>
                  <a:ext cx="49" cy="23"/>
                  <a:chOff x="997" y="3677"/>
                  <a:chExt cx="49" cy="23"/>
                </a:xfrm>
              </p:grpSpPr>
              <p:sp>
                <p:nvSpPr>
                  <p:cNvPr id="465" name="Freeform 122">
                    <a:extLst>
                      <a:ext uri="{FF2B5EF4-FFF2-40B4-BE49-F238E27FC236}">
                        <a16:creationId xmlns:a16="http://schemas.microsoft.com/office/drawing/2014/main" id="{D6880895-B618-43FF-BF41-3ECD076FEEE1}"/>
                      </a:ext>
                    </a:extLst>
                  </p:cNvPr>
                  <p:cNvSpPr>
                    <a:spLocks/>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66" name="Freeform 123">
                    <a:extLst>
                      <a:ext uri="{FF2B5EF4-FFF2-40B4-BE49-F238E27FC236}">
                        <a16:creationId xmlns:a16="http://schemas.microsoft.com/office/drawing/2014/main" id="{D134C30B-60F0-4192-A3AB-9719A0A7F100}"/>
                      </a:ext>
                    </a:extLst>
                  </p:cNvPr>
                  <p:cNvSpPr>
                    <a:spLocks/>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67" name="Freeform 124">
                    <a:extLst>
                      <a:ext uri="{FF2B5EF4-FFF2-40B4-BE49-F238E27FC236}">
                        <a16:creationId xmlns:a16="http://schemas.microsoft.com/office/drawing/2014/main" id="{25295A33-B07F-4C84-BA3F-296922D2FF51}"/>
                      </a:ext>
                    </a:extLst>
                  </p:cNvPr>
                  <p:cNvSpPr>
                    <a:spLocks/>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 name="T14" fmla="*/ 0 60000 65536"/>
                      <a:gd name="T15" fmla="*/ 0 60000 65536"/>
                      <a:gd name="T16" fmla="*/ 0 60000 65536"/>
                      <a:gd name="T17" fmla="*/ 0 60000 65536"/>
                      <a:gd name="T18" fmla="*/ 0 60000 65536"/>
                      <a:gd name="T19" fmla="*/ 0 60000 65536"/>
                      <a:gd name="T20" fmla="*/ 0 60000 65536"/>
                      <a:gd name="T21" fmla="*/ 0 w 83"/>
                      <a:gd name="T22" fmla="*/ 0 h 37"/>
                      <a:gd name="T23" fmla="*/ 83 w 83"/>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453" name="Group 125">
                  <a:extLst>
                    <a:ext uri="{FF2B5EF4-FFF2-40B4-BE49-F238E27FC236}">
                      <a16:creationId xmlns:a16="http://schemas.microsoft.com/office/drawing/2014/main" id="{4074D094-8464-4E1E-B2BA-5805611A124F}"/>
                    </a:ext>
                  </a:extLst>
                </p:cNvPr>
                <p:cNvGrpSpPr>
                  <a:grpSpLocks/>
                </p:cNvGrpSpPr>
                <p:nvPr/>
              </p:nvGrpSpPr>
              <p:grpSpPr bwMode="auto">
                <a:xfrm>
                  <a:off x="1010" y="3690"/>
                  <a:ext cx="48" cy="23"/>
                  <a:chOff x="1010" y="3690"/>
                  <a:chExt cx="48" cy="23"/>
                </a:xfrm>
              </p:grpSpPr>
              <p:sp>
                <p:nvSpPr>
                  <p:cNvPr id="462" name="Freeform 126">
                    <a:extLst>
                      <a:ext uri="{FF2B5EF4-FFF2-40B4-BE49-F238E27FC236}">
                        <a16:creationId xmlns:a16="http://schemas.microsoft.com/office/drawing/2014/main" id="{1EAE43B2-4834-42BF-AAFF-60876BEFE188}"/>
                      </a:ext>
                    </a:extLst>
                  </p:cNvPr>
                  <p:cNvSpPr>
                    <a:spLocks/>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63" name="Freeform 127">
                    <a:extLst>
                      <a:ext uri="{FF2B5EF4-FFF2-40B4-BE49-F238E27FC236}">
                        <a16:creationId xmlns:a16="http://schemas.microsoft.com/office/drawing/2014/main" id="{926DDB41-65AD-4DE4-B1CA-AE89941026D9}"/>
                      </a:ext>
                    </a:extLst>
                  </p:cNvPr>
                  <p:cNvSpPr>
                    <a:spLocks/>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64" name="Freeform 128">
                    <a:extLst>
                      <a:ext uri="{FF2B5EF4-FFF2-40B4-BE49-F238E27FC236}">
                        <a16:creationId xmlns:a16="http://schemas.microsoft.com/office/drawing/2014/main" id="{84FFCDDD-3F16-4AAE-815B-AFB550BA6E50}"/>
                      </a:ext>
                    </a:extLst>
                  </p:cNvPr>
                  <p:cNvSpPr>
                    <a:spLocks/>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454" name="Group 129">
                  <a:extLst>
                    <a:ext uri="{FF2B5EF4-FFF2-40B4-BE49-F238E27FC236}">
                      <a16:creationId xmlns:a16="http://schemas.microsoft.com/office/drawing/2014/main" id="{ECE34B4A-20B7-4A4B-8BDA-C536F8FFC650}"/>
                    </a:ext>
                  </a:extLst>
                </p:cNvPr>
                <p:cNvGrpSpPr>
                  <a:grpSpLocks/>
                </p:cNvGrpSpPr>
                <p:nvPr/>
              </p:nvGrpSpPr>
              <p:grpSpPr bwMode="auto">
                <a:xfrm>
                  <a:off x="1023" y="3703"/>
                  <a:ext cx="49" cy="22"/>
                  <a:chOff x="1023" y="3703"/>
                  <a:chExt cx="49" cy="22"/>
                </a:xfrm>
              </p:grpSpPr>
              <p:sp>
                <p:nvSpPr>
                  <p:cNvPr id="459" name="Freeform 130">
                    <a:extLst>
                      <a:ext uri="{FF2B5EF4-FFF2-40B4-BE49-F238E27FC236}">
                        <a16:creationId xmlns:a16="http://schemas.microsoft.com/office/drawing/2014/main" id="{F96F627B-A3DC-4A85-8073-137A94FDA230}"/>
                      </a:ext>
                    </a:extLst>
                  </p:cNvPr>
                  <p:cNvSpPr>
                    <a:spLocks/>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60" name="Freeform 131">
                    <a:extLst>
                      <a:ext uri="{FF2B5EF4-FFF2-40B4-BE49-F238E27FC236}">
                        <a16:creationId xmlns:a16="http://schemas.microsoft.com/office/drawing/2014/main" id="{1DF19659-2C96-4509-A43E-E56015102165}"/>
                      </a:ext>
                    </a:extLst>
                  </p:cNvPr>
                  <p:cNvSpPr>
                    <a:spLocks/>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61" name="Freeform 132">
                    <a:extLst>
                      <a:ext uri="{FF2B5EF4-FFF2-40B4-BE49-F238E27FC236}">
                        <a16:creationId xmlns:a16="http://schemas.microsoft.com/office/drawing/2014/main" id="{6B0E364C-235D-424E-B8E6-A1EF5A468AB2}"/>
                      </a:ext>
                    </a:extLst>
                  </p:cNvPr>
                  <p:cNvSpPr>
                    <a:spLocks/>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455" name="Group 133">
                  <a:extLst>
                    <a:ext uri="{FF2B5EF4-FFF2-40B4-BE49-F238E27FC236}">
                      <a16:creationId xmlns:a16="http://schemas.microsoft.com/office/drawing/2014/main" id="{88308A8E-28C7-49C6-98F3-E6B8CD6203DF}"/>
                    </a:ext>
                  </a:extLst>
                </p:cNvPr>
                <p:cNvGrpSpPr>
                  <a:grpSpLocks/>
                </p:cNvGrpSpPr>
                <p:nvPr/>
              </p:nvGrpSpPr>
              <p:grpSpPr bwMode="auto">
                <a:xfrm>
                  <a:off x="1036" y="3716"/>
                  <a:ext cx="49" cy="22"/>
                  <a:chOff x="1036" y="3716"/>
                  <a:chExt cx="49" cy="22"/>
                </a:xfrm>
              </p:grpSpPr>
              <p:sp>
                <p:nvSpPr>
                  <p:cNvPr id="456" name="Freeform 134">
                    <a:extLst>
                      <a:ext uri="{FF2B5EF4-FFF2-40B4-BE49-F238E27FC236}">
                        <a16:creationId xmlns:a16="http://schemas.microsoft.com/office/drawing/2014/main" id="{BB0DC9B5-53CD-470A-AFF2-86F3FB79A7C7}"/>
                      </a:ext>
                    </a:extLst>
                  </p:cNvPr>
                  <p:cNvSpPr>
                    <a:spLocks/>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57" name="Freeform 135">
                    <a:extLst>
                      <a:ext uri="{FF2B5EF4-FFF2-40B4-BE49-F238E27FC236}">
                        <a16:creationId xmlns:a16="http://schemas.microsoft.com/office/drawing/2014/main" id="{B374D1F7-3393-45F5-BDCF-414A0A10CD98}"/>
                      </a:ext>
                    </a:extLst>
                  </p:cNvPr>
                  <p:cNvSpPr>
                    <a:spLocks/>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58" name="Freeform 136">
                    <a:extLst>
                      <a:ext uri="{FF2B5EF4-FFF2-40B4-BE49-F238E27FC236}">
                        <a16:creationId xmlns:a16="http://schemas.microsoft.com/office/drawing/2014/main" id="{7939D6E8-6E81-4223-AB1E-B7F56E423898}"/>
                      </a:ext>
                    </a:extLst>
                  </p:cNvPr>
                  <p:cNvSpPr>
                    <a:spLocks/>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grpSp>
            <p:nvGrpSpPr>
              <p:cNvPr id="107" name="Group 137">
                <a:extLst>
                  <a:ext uri="{FF2B5EF4-FFF2-40B4-BE49-F238E27FC236}">
                    <a16:creationId xmlns:a16="http://schemas.microsoft.com/office/drawing/2014/main" id="{E88447C4-997E-47FA-8123-9305D2E82ADE}"/>
                  </a:ext>
                </a:extLst>
              </p:cNvPr>
              <p:cNvGrpSpPr>
                <a:grpSpLocks/>
              </p:cNvGrpSpPr>
              <p:nvPr/>
            </p:nvGrpSpPr>
            <p:grpSpPr bwMode="auto">
              <a:xfrm>
                <a:off x="1046" y="3727"/>
                <a:ext cx="49" cy="23"/>
                <a:chOff x="1046" y="3727"/>
                <a:chExt cx="49" cy="23"/>
              </a:xfrm>
            </p:grpSpPr>
            <p:sp>
              <p:nvSpPr>
                <p:cNvPr id="448" name="Freeform 138">
                  <a:extLst>
                    <a:ext uri="{FF2B5EF4-FFF2-40B4-BE49-F238E27FC236}">
                      <a16:creationId xmlns:a16="http://schemas.microsoft.com/office/drawing/2014/main" id="{7876BDF3-A26A-4A24-BE6D-EEC9434913F6}"/>
                    </a:ext>
                  </a:extLst>
                </p:cNvPr>
                <p:cNvSpPr>
                  <a:spLocks/>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49" name="Freeform 139">
                  <a:extLst>
                    <a:ext uri="{FF2B5EF4-FFF2-40B4-BE49-F238E27FC236}">
                      <a16:creationId xmlns:a16="http://schemas.microsoft.com/office/drawing/2014/main" id="{A7672CC7-E902-45A4-9EDF-EAB6A7CE9C31}"/>
                    </a:ext>
                  </a:extLst>
                </p:cNvPr>
                <p:cNvSpPr>
                  <a:spLocks/>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50" name="Freeform 140">
                  <a:extLst>
                    <a:ext uri="{FF2B5EF4-FFF2-40B4-BE49-F238E27FC236}">
                      <a16:creationId xmlns:a16="http://schemas.microsoft.com/office/drawing/2014/main" id="{1F5B9B8C-3AF0-4B6F-A83B-96F38ED8FFA4}"/>
                    </a:ext>
                  </a:extLst>
                </p:cNvPr>
                <p:cNvSpPr>
                  <a:spLocks/>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08" name="Group 141">
                <a:extLst>
                  <a:ext uri="{FF2B5EF4-FFF2-40B4-BE49-F238E27FC236}">
                    <a16:creationId xmlns:a16="http://schemas.microsoft.com/office/drawing/2014/main" id="{BD8C4357-5610-4EB2-A9A2-64E8160706C0}"/>
                  </a:ext>
                </a:extLst>
              </p:cNvPr>
              <p:cNvGrpSpPr>
                <a:grpSpLocks/>
              </p:cNvGrpSpPr>
              <p:nvPr/>
            </p:nvGrpSpPr>
            <p:grpSpPr bwMode="auto">
              <a:xfrm>
                <a:off x="1058" y="3739"/>
                <a:ext cx="50" cy="23"/>
                <a:chOff x="1058" y="3739"/>
                <a:chExt cx="50" cy="23"/>
              </a:xfrm>
            </p:grpSpPr>
            <p:sp>
              <p:nvSpPr>
                <p:cNvPr id="445" name="Freeform 142">
                  <a:extLst>
                    <a:ext uri="{FF2B5EF4-FFF2-40B4-BE49-F238E27FC236}">
                      <a16:creationId xmlns:a16="http://schemas.microsoft.com/office/drawing/2014/main" id="{EA490AC1-67C4-4C2C-9628-6C7F99E68C29}"/>
                    </a:ext>
                  </a:extLst>
                </p:cNvPr>
                <p:cNvSpPr>
                  <a:spLocks/>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46" name="Freeform 143">
                  <a:extLst>
                    <a:ext uri="{FF2B5EF4-FFF2-40B4-BE49-F238E27FC236}">
                      <a16:creationId xmlns:a16="http://schemas.microsoft.com/office/drawing/2014/main" id="{1407528D-E7EA-4D20-92A1-B681F32ACED2}"/>
                    </a:ext>
                  </a:extLst>
                </p:cNvPr>
                <p:cNvSpPr>
                  <a:spLocks/>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47" name="Freeform 144">
                  <a:extLst>
                    <a:ext uri="{FF2B5EF4-FFF2-40B4-BE49-F238E27FC236}">
                      <a16:creationId xmlns:a16="http://schemas.microsoft.com/office/drawing/2014/main" id="{DCB74D57-70C1-4014-832F-FD28BB03FCDA}"/>
                    </a:ext>
                  </a:extLst>
                </p:cNvPr>
                <p:cNvSpPr>
                  <a:spLocks/>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09" name="Group 145">
                <a:extLst>
                  <a:ext uri="{FF2B5EF4-FFF2-40B4-BE49-F238E27FC236}">
                    <a16:creationId xmlns:a16="http://schemas.microsoft.com/office/drawing/2014/main" id="{07CCDE2E-6A4F-4B06-B079-6C0B26F937B2}"/>
                  </a:ext>
                </a:extLst>
              </p:cNvPr>
              <p:cNvGrpSpPr>
                <a:grpSpLocks/>
              </p:cNvGrpSpPr>
              <p:nvPr/>
            </p:nvGrpSpPr>
            <p:grpSpPr bwMode="auto">
              <a:xfrm>
                <a:off x="1072" y="3753"/>
                <a:ext cx="48" cy="22"/>
                <a:chOff x="1072" y="3753"/>
                <a:chExt cx="48" cy="22"/>
              </a:xfrm>
            </p:grpSpPr>
            <p:sp>
              <p:nvSpPr>
                <p:cNvPr id="442" name="Freeform 146">
                  <a:extLst>
                    <a:ext uri="{FF2B5EF4-FFF2-40B4-BE49-F238E27FC236}">
                      <a16:creationId xmlns:a16="http://schemas.microsoft.com/office/drawing/2014/main" id="{3CE9955D-C211-47CA-8276-9A082355022B}"/>
                    </a:ext>
                  </a:extLst>
                </p:cNvPr>
                <p:cNvSpPr>
                  <a:spLocks/>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43" name="Freeform 147">
                  <a:extLst>
                    <a:ext uri="{FF2B5EF4-FFF2-40B4-BE49-F238E27FC236}">
                      <a16:creationId xmlns:a16="http://schemas.microsoft.com/office/drawing/2014/main" id="{29119FB0-C4CF-4184-9BB0-111EDBA2C177}"/>
                    </a:ext>
                  </a:extLst>
                </p:cNvPr>
                <p:cNvSpPr>
                  <a:spLocks/>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44" name="Freeform 148">
                  <a:extLst>
                    <a:ext uri="{FF2B5EF4-FFF2-40B4-BE49-F238E27FC236}">
                      <a16:creationId xmlns:a16="http://schemas.microsoft.com/office/drawing/2014/main" id="{D282AAD9-0DAD-4D2E-8511-EDD9AA62F345}"/>
                    </a:ext>
                  </a:extLst>
                </p:cNvPr>
                <p:cNvSpPr>
                  <a:spLocks/>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sp>
            <p:nvSpPr>
              <p:cNvPr id="110" name="Freeform 149">
                <a:extLst>
                  <a:ext uri="{FF2B5EF4-FFF2-40B4-BE49-F238E27FC236}">
                    <a16:creationId xmlns:a16="http://schemas.microsoft.com/office/drawing/2014/main" id="{92AFCE9E-EAFF-47B1-8D28-0A4EF0259F6C}"/>
                  </a:ext>
                </a:extLst>
              </p:cNvPr>
              <p:cNvSpPr>
                <a:spLocks/>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11" name="Freeform 150">
                <a:extLst>
                  <a:ext uri="{FF2B5EF4-FFF2-40B4-BE49-F238E27FC236}">
                    <a16:creationId xmlns:a16="http://schemas.microsoft.com/office/drawing/2014/main" id="{B429C789-EB12-42AB-B237-FA1159E3FD4F}"/>
                  </a:ext>
                </a:extLst>
              </p:cNvPr>
              <p:cNvSpPr>
                <a:spLocks/>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1"/>
                  <a:gd name="T28" fmla="*/ 0 h 27"/>
                  <a:gd name="T29" fmla="*/ 71 w 71"/>
                  <a:gd name="T30" fmla="*/ 27 h 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12" name="Freeform 151">
                <a:extLst>
                  <a:ext uri="{FF2B5EF4-FFF2-40B4-BE49-F238E27FC236}">
                    <a16:creationId xmlns:a16="http://schemas.microsoft.com/office/drawing/2014/main" id="{432C627D-255B-4959-9D92-E37F7AD78F76}"/>
                  </a:ext>
                </a:extLst>
              </p:cNvPr>
              <p:cNvSpPr>
                <a:spLocks/>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nvGrpSpPr>
              <p:cNvPr id="113" name="Group 152">
                <a:extLst>
                  <a:ext uri="{FF2B5EF4-FFF2-40B4-BE49-F238E27FC236}">
                    <a16:creationId xmlns:a16="http://schemas.microsoft.com/office/drawing/2014/main" id="{F510EE13-33BF-49B5-AC2E-3DDEDCE7009E}"/>
                  </a:ext>
                </a:extLst>
              </p:cNvPr>
              <p:cNvGrpSpPr>
                <a:grpSpLocks/>
              </p:cNvGrpSpPr>
              <p:nvPr/>
            </p:nvGrpSpPr>
            <p:grpSpPr bwMode="auto">
              <a:xfrm>
                <a:off x="832" y="3547"/>
                <a:ext cx="49" cy="23"/>
                <a:chOff x="832" y="3547"/>
                <a:chExt cx="49" cy="23"/>
              </a:xfrm>
            </p:grpSpPr>
            <p:sp>
              <p:nvSpPr>
                <p:cNvPr id="439" name="Freeform 153">
                  <a:extLst>
                    <a:ext uri="{FF2B5EF4-FFF2-40B4-BE49-F238E27FC236}">
                      <a16:creationId xmlns:a16="http://schemas.microsoft.com/office/drawing/2014/main" id="{144C2F3B-4672-436F-9A1B-DD0E2BDD7D62}"/>
                    </a:ext>
                  </a:extLst>
                </p:cNvPr>
                <p:cNvSpPr>
                  <a:spLocks/>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40" name="Freeform 154">
                  <a:extLst>
                    <a:ext uri="{FF2B5EF4-FFF2-40B4-BE49-F238E27FC236}">
                      <a16:creationId xmlns:a16="http://schemas.microsoft.com/office/drawing/2014/main" id="{C4AE4C04-B91C-409D-BEC7-93E22CB769E5}"/>
                    </a:ext>
                  </a:extLst>
                </p:cNvPr>
                <p:cNvSpPr>
                  <a:spLocks/>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41" name="Freeform 155">
                  <a:extLst>
                    <a:ext uri="{FF2B5EF4-FFF2-40B4-BE49-F238E27FC236}">
                      <a16:creationId xmlns:a16="http://schemas.microsoft.com/office/drawing/2014/main" id="{0BC30A59-9F7F-4056-B010-DF4B8EFD6EBD}"/>
                    </a:ext>
                  </a:extLst>
                </p:cNvPr>
                <p:cNvSpPr>
                  <a:spLocks/>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14" name="Group 156">
                <a:extLst>
                  <a:ext uri="{FF2B5EF4-FFF2-40B4-BE49-F238E27FC236}">
                    <a16:creationId xmlns:a16="http://schemas.microsoft.com/office/drawing/2014/main" id="{A4CA5028-278D-492D-8A3B-E9420F4DB634}"/>
                  </a:ext>
                </a:extLst>
              </p:cNvPr>
              <p:cNvGrpSpPr>
                <a:grpSpLocks/>
              </p:cNvGrpSpPr>
              <p:nvPr/>
            </p:nvGrpSpPr>
            <p:grpSpPr bwMode="auto">
              <a:xfrm>
                <a:off x="844" y="3560"/>
                <a:ext cx="49" cy="22"/>
                <a:chOff x="844" y="3560"/>
                <a:chExt cx="49" cy="22"/>
              </a:xfrm>
            </p:grpSpPr>
            <p:sp>
              <p:nvSpPr>
                <p:cNvPr id="436" name="Freeform 157">
                  <a:extLst>
                    <a:ext uri="{FF2B5EF4-FFF2-40B4-BE49-F238E27FC236}">
                      <a16:creationId xmlns:a16="http://schemas.microsoft.com/office/drawing/2014/main" id="{D4E81F76-AAC6-4CCE-96BD-6915EF648704}"/>
                    </a:ext>
                  </a:extLst>
                </p:cNvPr>
                <p:cNvSpPr>
                  <a:spLocks/>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37" name="Freeform 158">
                  <a:extLst>
                    <a:ext uri="{FF2B5EF4-FFF2-40B4-BE49-F238E27FC236}">
                      <a16:creationId xmlns:a16="http://schemas.microsoft.com/office/drawing/2014/main" id="{382B6F51-EB1D-4E87-BAE6-98599C1EC673}"/>
                    </a:ext>
                  </a:extLst>
                </p:cNvPr>
                <p:cNvSpPr>
                  <a:spLocks/>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38" name="Freeform 159">
                  <a:extLst>
                    <a:ext uri="{FF2B5EF4-FFF2-40B4-BE49-F238E27FC236}">
                      <a16:creationId xmlns:a16="http://schemas.microsoft.com/office/drawing/2014/main" id="{F94B591F-2BFA-46F7-BFAD-4B7731830308}"/>
                    </a:ext>
                  </a:extLst>
                </p:cNvPr>
                <p:cNvSpPr>
                  <a:spLocks/>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15" name="Group 160">
                <a:extLst>
                  <a:ext uri="{FF2B5EF4-FFF2-40B4-BE49-F238E27FC236}">
                    <a16:creationId xmlns:a16="http://schemas.microsoft.com/office/drawing/2014/main" id="{CF08928F-1061-4BA5-B139-BF641FF120BF}"/>
                  </a:ext>
                </a:extLst>
              </p:cNvPr>
              <p:cNvGrpSpPr>
                <a:grpSpLocks/>
              </p:cNvGrpSpPr>
              <p:nvPr/>
            </p:nvGrpSpPr>
            <p:grpSpPr bwMode="auto">
              <a:xfrm>
                <a:off x="857" y="3572"/>
                <a:ext cx="50" cy="23"/>
                <a:chOff x="857" y="3572"/>
                <a:chExt cx="50" cy="23"/>
              </a:xfrm>
            </p:grpSpPr>
            <p:sp>
              <p:nvSpPr>
                <p:cNvPr id="433" name="Freeform 161">
                  <a:extLst>
                    <a:ext uri="{FF2B5EF4-FFF2-40B4-BE49-F238E27FC236}">
                      <a16:creationId xmlns:a16="http://schemas.microsoft.com/office/drawing/2014/main" id="{2A02A098-62CA-4913-8646-E5DFA1D4D6BD}"/>
                    </a:ext>
                  </a:extLst>
                </p:cNvPr>
                <p:cNvSpPr>
                  <a:spLocks/>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34" name="Freeform 162">
                  <a:extLst>
                    <a:ext uri="{FF2B5EF4-FFF2-40B4-BE49-F238E27FC236}">
                      <a16:creationId xmlns:a16="http://schemas.microsoft.com/office/drawing/2014/main" id="{4C958F2E-A253-43FD-9423-7A61125C1BF0}"/>
                    </a:ext>
                  </a:extLst>
                </p:cNvPr>
                <p:cNvSpPr>
                  <a:spLocks/>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35" name="Freeform 163">
                  <a:extLst>
                    <a:ext uri="{FF2B5EF4-FFF2-40B4-BE49-F238E27FC236}">
                      <a16:creationId xmlns:a16="http://schemas.microsoft.com/office/drawing/2014/main" id="{B255C128-875F-458C-BF17-BAC77B831017}"/>
                    </a:ext>
                  </a:extLst>
                </p:cNvPr>
                <p:cNvSpPr>
                  <a:spLocks/>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16" name="Group 164">
                <a:extLst>
                  <a:ext uri="{FF2B5EF4-FFF2-40B4-BE49-F238E27FC236}">
                    <a16:creationId xmlns:a16="http://schemas.microsoft.com/office/drawing/2014/main" id="{B5622F88-1C3C-49D6-88BD-3FB6683E2D17}"/>
                  </a:ext>
                </a:extLst>
              </p:cNvPr>
              <p:cNvGrpSpPr>
                <a:grpSpLocks/>
              </p:cNvGrpSpPr>
              <p:nvPr/>
            </p:nvGrpSpPr>
            <p:grpSpPr bwMode="auto">
              <a:xfrm>
                <a:off x="870" y="3585"/>
                <a:ext cx="48" cy="23"/>
                <a:chOff x="870" y="3585"/>
                <a:chExt cx="48" cy="23"/>
              </a:xfrm>
            </p:grpSpPr>
            <p:sp>
              <p:nvSpPr>
                <p:cNvPr id="430" name="Freeform 165">
                  <a:extLst>
                    <a:ext uri="{FF2B5EF4-FFF2-40B4-BE49-F238E27FC236}">
                      <a16:creationId xmlns:a16="http://schemas.microsoft.com/office/drawing/2014/main" id="{B2EAC031-9635-432D-8383-82CD935A178A}"/>
                    </a:ext>
                  </a:extLst>
                </p:cNvPr>
                <p:cNvSpPr>
                  <a:spLocks/>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31" name="Freeform 166">
                  <a:extLst>
                    <a:ext uri="{FF2B5EF4-FFF2-40B4-BE49-F238E27FC236}">
                      <a16:creationId xmlns:a16="http://schemas.microsoft.com/office/drawing/2014/main" id="{6558814D-8973-42B8-99CA-4CD270848697}"/>
                    </a:ext>
                  </a:extLst>
                </p:cNvPr>
                <p:cNvSpPr>
                  <a:spLocks/>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32" name="Freeform 167">
                  <a:extLst>
                    <a:ext uri="{FF2B5EF4-FFF2-40B4-BE49-F238E27FC236}">
                      <a16:creationId xmlns:a16="http://schemas.microsoft.com/office/drawing/2014/main" id="{3B0224B1-1F20-4921-9353-31298EB27EF8}"/>
                    </a:ext>
                  </a:extLst>
                </p:cNvPr>
                <p:cNvSpPr>
                  <a:spLocks/>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 name="T14" fmla="*/ 0 60000 65536"/>
                    <a:gd name="T15" fmla="*/ 0 60000 65536"/>
                    <a:gd name="T16" fmla="*/ 0 60000 65536"/>
                    <a:gd name="T17" fmla="*/ 0 60000 65536"/>
                    <a:gd name="T18" fmla="*/ 0 60000 65536"/>
                    <a:gd name="T19" fmla="*/ 0 60000 65536"/>
                    <a:gd name="T20" fmla="*/ 0 60000 65536"/>
                    <a:gd name="T21" fmla="*/ 0 w 80"/>
                    <a:gd name="T22" fmla="*/ 0 h 36"/>
                    <a:gd name="T23" fmla="*/ 80 w 8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17" name="Group 168">
                <a:extLst>
                  <a:ext uri="{FF2B5EF4-FFF2-40B4-BE49-F238E27FC236}">
                    <a16:creationId xmlns:a16="http://schemas.microsoft.com/office/drawing/2014/main" id="{FB3460F8-D42D-4FFD-8638-13CDAA7A69E2}"/>
                  </a:ext>
                </a:extLst>
              </p:cNvPr>
              <p:cNvGrpSpPr>
                <a:grpSpLocks/>
              </p:cNvGrpSpPr>
              <p:nvPr/>
            </p:nvGrpSpPr>
            <p:grpSpPr bwMode="auto">
              <a:xfrm>
                <a:off x="882" y="3600"/>
                <a:ext cx="100" cy="73"/>
                <a:chOff x="882" y="3600"/>
                <a:chExt cx="100" cy="73"/>
              </a:xfrm>
            </p:grpSpPr>
            <p:grpSp>
              <p:nvGrpSpPr>
                <p:cNvPr id="410" name="Group 169">
                  <a:extLst>
                    <a:ext uri="{FF2B5EF4-FFF2-40B4-BE49-F238E27FC236}">
                      <a16:creationId xmlns:a16="http://schemas.microsoft.com/office/drawing/2014/main" id="{39961DBF-D47F-4D2B-A223-7B9694F94323}"/>
                    </a:ext>
                  </a:extLst>
                </p:cNvPr>
                <p:cNvGrpSpPr>
                  <a:grpSpLocks/>
                </p:cNvGrpSpPr>
                <p:nvPr/>
              </p:nvGrpSpPr>
              <p:grpSpPr bwMode="auto">
                <a:xfrm>
                  <a:off x="882" y="3600"/>
                  <a:ext cx="49" cy="23"/>
                  <a:chOff x="882" y="3600"/>
                  <a:chExt cx="49" cy="23"/>
                </a:xfrm>
              </p:grpSpPr>
              <p:sp>
                <p:nvSpPr>
                  <p:cNvPr id="427" name="Freeform 170">
                    <a:extLst>
                      <a:ext uri="{FF2B5EF4-FFF2-40B4-BE49-F238E27FC236}">
                        <a16:creationId xmlns:a16="http://schemas.microsoft.com/office/drawing/2014/main" id="{19CDBA64-5FB6-4693-A58C-8291B15C526B}"/>
                      </a:ext>
                    </a:extLst>
                  </p:cNvPr>
                  <p:cNvSpPr>
                    <a:spLocks/>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 name="T10" fmla="*/ 0 60000 65536"/>
                      <a:gd name="T11" fmla="*/ 0 60000 65536"/>
                      <a:gd name="T12" fmla="*/ 0 60000 65536"/>
                      <a:gd name="T13" fmla="*/ 0 60000 65536"/>
                      <a:gd name="T14" fmla="*/ 0 60000 65536"/>
                      <a:gd name="T15" fmla="*/ 0 w 23"/>
                      <a:gd name="T16" fmla="*/ 0 h 70"/>
                      <a:gd name="T17" fmla="*/ 23 w 23"/>
                      <a:gd name="T18" fmla="*/ 70 h 70"/>
                    </a:gdLst>
                    <a:ahLst/>
                    <a:cxnLst>
                      <a:cxn ang="T10">
                        <a:pos x="T0" y="T1"/>
                      </a:cxn>
                      <a:cxn ang="T11">
                        <a:pos x="T2" y="T3"/>
                      </a:cxn>
                      <a:cxn ang="T12">
                        <a:pos x="T4" y="T5"/>
                      </a:cxn>
                      <a:cxn ang="T13">
                        <a:pos x="T6" y="T7"/>
                      </a:cxn>
                      <a:cxn ang="T14">
                        <a:pos x="T8" y="T9"/>
                      </a:cxn>
                    </a:cxnLst>
                    <a:rect l="T15" t="T16" r="T17" b="T18"/>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28" name="Freeform 171">
                    <a:extLst>
                      <a:ext uri="{FF2B5EF4-FFF2-40B4-BE49-F238E27FC236}">
                        <a16:creationId xmlns:a16="http://schemas.microsoft.com/office/drawing/2014/main" id="{ADC84AD1-041F-49E2-BC6E-D6479988C173}"/>
                      </a:ext>
                    </a:extLst>
                  </p:cNvPr>
                  <p:cNvSpPr>
                    <a:spLocks/>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29" name="Freeform 172">
                    <a:extLst>
                      <a:ext uri="{FF2B5EF4-FFF2-40B4-BE49-F238E27FC236}">
                        <a16:creationId xmlns:a16="http://schemas.microsoft.com/office/drawing/2014/main" id="{0DF7A05C-88B8-4AAD-A7B5-999A64FF995D}"/>
                      </a:ext>
                    </a:extLst>
                  </p:cNvPr>
                  <p:cNvSpPr>
                    <a:spLocks/>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 name="T14" fmla="*/ 0 60000 65536"/>
                      <a:gd name="T15" fmla="*/ 0 60000 65536"/>
                      <a:gd name="T16" fmla="*/ 0 60000 65536"/>
                      <a:gd name="T17" fmla="*/ 0 60000 65536"/>
                      <a:gd name="T18" fmla="*/ 0 60000 65536"/>
                      <a:gd name="T19" fmla="*/ 0 60000 65536"/>
                      <a:gd name="T20" fmla="*/ 0 60000 65536"/>
                      <a:gd name="T21" fmla="*/ 0 w 83"/>
                      <a:gd name="T22" fmla="*/ 0 h 38"/>
                      <a:gd name="T23" fmla="*/ 83 w 83"/>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411" name="Group 173">
                  <a:extLst>
                    <a:ext uri="{FF2B5EF4-FFF2-40B4-BE49-F238E27FC236}">
                      <a16:creationId xmlns:a16="http://schemas.microsoft.com/office/drawing/2014/main" id="{03EC2D42-8045-48E3-9A08-E865B9782115}"/>
                    </a:ext>
                  </a:extLst>
                </p:cNvPr>
                <p:cNvGrpSpPr>
                  <a:grpSpLocks/>
                </p:cNvGrpSpPr>
                <p:nvPr/>
              </p:nvGrpSpPr>
              <p:grpSpPr bwMode="auto">
                <a:xfrm>
                  <a:off x="894" y="3612"/>
                  <a:ext cx="49" cy="23"/>
                  <a:chOff x="894" y="3612"/>
                  <a:chExt cx="49" cy="23"/>
                </a:xfrm>
              </p:grpSpPr>
              <p:sp>
                <p:nvSpPr>
                  <p:cNvPr id="424" name="Freeform 174">
                    <a:extLst>
                      <a:ext uri="{FF2B5EF4-FFF2-40B4-BE49-F238E27FC236}">
                        <a16:creationId xmlns:a16="http://schemas.microsoft.com/office/drawing/2014/main" id="{461A23A2-53BA-4CE4-B106-0D0159051F5B}"/>
                      </a:ext>
                    </a:extLst>
                  </p:cNvPr>
                  <p:cNvSpPr>
                    <a:spLocks/>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25" name="Freeform 175">
                    <a:extLst>
                      <a:ext uri="{FF2B5EF4-FFF2-40B4-BE49-F238E27FC236}">
                        <a16:creationId xmlns:a16="http://schemas.microsoft.com/office/drawing/2014/main" id="{530C7C8B-A9A6-47BF-BFEC-147E06408EA0}"/>
                      </a:ext>
                    </a:extLst>
                  </p:cNvPr>
                  <p:cNvSpPr>
                    <a:spLocks/>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2"/>
                      <a:gd name="T29" fmla="*/ 75 w 75"/>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26" name="Freeform 176">
                    <a:extLst>
                      <a:ext uri="{FF2B5EF4-FFF2-40B4-BE49-F238E27FC236}">
                        <a16:creationId xmlns:a16="http://schemas.microsoft.com/office/drawing/2014/main" id="{5F81C113-B3E7-41AC-BEBC-9A7A761C1A97}"/>
                      </a:ext>
                    </a:extLst>
                  </p:cNvPr>
                  <p:cNvSpPr>
                    <a:spLocks/>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412" name="Group 177">
                  <a:extLst>
                    <a:ext uri="{FF2B5EF4-FFF2-40B4-BE49-F238E27FC236}">
                      <a16:creationId xmlns:a16="http://schemas.microsoft.com/office/drawing/2014/main" id="{0F05DAFB-1C82-42DB-9683-72AD29825138}"/>
                    </a:ext>
                  </a:extLst>
                </p:cNvPr>
                <p:cNvGrpSpPr>
                  <a:grpSpLocks/>
                </p:cNvGrpSpPr>
                <p:nvPr/>
              </p:nvGrpSpPr>
              <p:grpSpPr bwMode="auto">
                <a:xfrm>
                  <a:off x="907" y="3625"/>
                  <a:ext cx="49" cy="23"/>
                  <a:chOff x="907" y="3625"/>
                  <a:chExt cx="49" cy="23"/>
                </a:xfrm>
              </p:grpSpPr>
              <p:sp>
                <p:nvSpPr>
                  <p:cNvPr id="421" name="Freeform 178">
                    <a:extLst>
                      <a:ext uri="{FF2B5EF4-FFF2-40B4-BE49-F238E27FC236}">
                        <a16:creationId xmlns:a16="http://schemas.microsoft.com/office/drawing/2014/main" id="{E08DEEB7-B4A8-4477-9701-F3378192E48E}"/>
                      </a:ext>
                    </a:extLst>
                  </p:cNvPr>
                  <p:cNvSpPr>
                    <a:spLocks/>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22" name="Freeform 179">
                    <a:extLst>
                      <a:ext uri="{FF2B5EF4-FFF2-40B4-BE49-F238E27FC236}">
                        <a16:creationId xmlns:a16="http://schemas.microsoft.com/office/drawing/2014/main" id="{59738840-1383-49CF-92EC-AD61C9544E07}"/>
                      </a:ext>
                    </a:extLst>
                  </p:cNvPr>
                  <p:cNvSpPr>
                    <a:spLocks/>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23" name="Freeform 180">
                    <a:extLst>
                      <a:ext uri="{FF2B5EF4-FFF2-40B4-BE49-F238E27FC236}">
                        <a16:creationId xmlns:a16="http://schemas.microsoft.com/office/drawing/2014/main" id="{3225BB9A-14FE-4B81-B19A-C81252B3BE32}"/>
                      </a:ext>
                    </a:extLst>
                  </p:cNvPr>
                  <p:cNvSpPr>
                    <a:spLocks/>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413" name="Group 181">
                  <a:extLst>
                    <a:ext uri="{FF2B5EF4-FFF2-40B4-BE49-F238E27FC236}">
                      <a16:creationId xmlns:a16="http://schemas.microsoft.com/office/drawing/2014/main" id="{89C5CD99-2B96-4C46-B2B5-977B26A810A9}"/>
                    </a:ext>
                  </a:extLst>
                </p:cNvPr>
                <p:cNvGrpSpPr>
                  <a:grpSpLocks/>
                </p:cNvGrpSpPr>
                <p:nvPr/>
              </p:nvGrpSpPr>
              <p:grpSpPr bwMode="auto">
                <a:xfrm>
                  <a:off x="919" y="3638"/>
                  <a:ext cx="49" cy="22"/>
                  <a:chOff x="919" y="3638"/>
                  <a:chExt cx="49" cy="22"/>
                </a:xfrm>
              </p:grpSpPr>
              <p:sp>
                <p:nvSpPr>
                  <p:cNvPr id="418" name="Freeform 182">
                    <a:extLst>
                      <a:ext uri="{FF2B5EF4-FFF2-40B4-BE49-F238E27FC236}">
                        <a16:creationId xmlns:a16="http://schemas.microsoft.com/office/drawing/2014/main" id="{FAD83784-22F9-4E18-A188-28D76AD4312F}"/>
                      </a:ext>
                    </a:extLst>
                  </p:cNvPr>
                  <p:cNvSpPr>
                    <a:spLocks/>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19" name="Freeform 183">
                    <a:extLst>
                      <a:ext uri="{FF2B5EF4-FFF2-40B4-BE49-F238E27FC236}">
                        <a16:creationId xmlns:a16="http://schemas.microsoft.com/office/drawing/2014/main" id="{00298892-A3CF-4BDA-9FD1-1B3A9E533D4D}"/>
                      </a:ext>
                    </a:extLst>
                  </p:cNvPr>
                  <p:cNvSpPr>
                    <a:spLocks/>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20" name="Freeform 184">
                    <a:extLst>
                      <a:ext uri="{FF2B5EF4-FFF2-40B4-BE49-F238E27FC236}">
                        <a16:creationId xmlns:a16="http://schemas.microsoft.com/office/drawing/2014/main" id="{ED8B8969-1696-4AA8-A00C-45A55D35C24D}"/>
                      </a:ext>
                    </a:extLst>
                  </p:cNvPr>
                  <p:cNvSpPr>
                    <a:spLocks/>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414" name="Group 185">
                  <a:extLst>
                    <a:ext uri="{FF2B5EF4-FFF2-40B4-BE49-F238E27FC236}">
                      <a16:creationId xmlns:a16="http://schemas.microsoft.com/office/drawing/2014/main" id="{5053BEF7-4DED-4CEE-8D1D-A599D10A475B}"/>
                    </a:ext>
                  </a:extLst>
                </p:cNvPr>
                <p:cNvGrpSpPr>
                  <a:grpSpLocks/>
                </p:cNvGrpSpPr>
                <p:nvPr/>
              </p:nvGrpSpPr>
              <p:grpSpPr bwMode="auto">
                <a:xfrm>
                  <a:off x="932" y="3651"/>
                  <a:ext cx="50" cy="22"/>
                  <a:chOff x="932" y="3651"/>
                  <a:chExt cx="50" cy="22"/>
                </a:xfrm>
              </p:grpSpPr>
              <p:sp>
                <p:nvSpPr>
                  <p:cNvPr id="415" name="Freeform 186">
                    <a:extLst>
                      <a:ext uri="{FF2B5EF4-FFF2-40B4-BE49-F238E27FC236}">
                        <a16:creationId xmlns:a16="http://schemas.microsoft.com/office/drawing/2014/main" id="{7970C31D-B710-443F-A39F-C4CE5773395E}"/>
                      </a:ext>
                    </a:extLst>
                  </p:cNvPr>
                  <p:cNvSpPr>
                    <a:spLocks/>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 name="T10" fmla="*/ 0 60000 65536"/>
                      <a:gd name="T11" fmla="*/ 0 60000 65536"/>
                      <a:gd name="T12" fmla="*/ 0 60000 65536"/>
                      <a:gd name="T13" fmla="*/ 0 60000 65536"/>
                      <a:gd name="T14" fmla="*/ 0 60000 65536"/>
                      <a:gd name="T15" fmla="*/ 0 w 24"/>
                      <a:gd name="T16" fmla="*/ 0 h 67"/>
                      <a:gd name="T17" fmla="*/ 24 w 24"/>
                      <a:gd name="T18" fmla="*/ 67 h 67"/>
                    </a:gdLst>
                    <a:ahLst/>
                    <a:cxnLst>
                      <a:cxn ang="T10">
                        <a:pos x="T0" y="T1"/>
                      </a:cxn>
                      <a:cxn ang="T11">
                        <a:pos x="T2" y="T3"/>
                      </a:cxn>
                      <a:cxn ang="T12">
                        <a:pos x="T4" y="T5"/>
                      </a:cxn>
                      <a:cxn ang="T13">
                        <a:pos x="T6" y="T7"/>
                      </a:cxn>
                      <a:cxn ang="T14">
                        <a:pos x="T8" y="T9"/>
                      </a:cxn>
                    </a:cxnLst>
                    <a:rect l="T15" t="T16" r="T17" b="T18"/>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16" name="Freeform 187">
                    <a:extLst>
                      <a:ext uri="{FF2B5EF4-FFF2-40B4-BE49-F238E27FC236}">
                        <a16:creationId xmlns:a16="http://schemas.microsoft.com/office/drawing/2014/main" id="{7D17FCC2-1BDD-4FF2-A0FE-AEF7FD0B801D}"/>
                      </a:ext>
                    </a:extLst>
                  </p:cNvPr>
                  <p:cNvSpPr>
                    <a:spLocks/>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17" name="Freeform 188">
                    <a:extLst>
                      <a:ext uri="{FF2B5EF4-FFF2-40B4-BE49-F238E27FC236}">
                        <a16:creationId xmlns:a16="http://schemas.microsoft.com/office/drawing/2014/main" id="{EBAD1366-53EB-4566-A0A6-34D23E085FB4}"/>
                      </a:ext>
                    </a:extLst>
                  </p:cNvPr>
                  <p:cNvSpPr>
                    <a:spLocks/>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grpSp>
            <p:nvGrpSpPr>
              <p:cNvPr id="118" name="Group 189">
                <a:extLst>
                  <a:ext uri="{FF2B5EF4-FFF2-40B4-BE49-F238E27FC236}">
                    <a16:creationId xmlns:a16="http://schemas.microsoft.com/office/drawing/2014/main" id="{6B5F17F2-385D-46C8-86C8-A92E8BB7B928}"/>
                  </a:ext>
                </a:extLst>
              </p:cNvPr>
              <p:cNvGrpSpPr>
                <a:grpSpLocks/>
              </p:cNvGrpSpPr>
              <p:nvPr/>
            </p:nvGrpSpPr>
            <p:grpSpPr bwMode="auto">
              <a:xfrm>
                <a:off x="944" y="3665"/>
                <a:ext cx="99" cy="74"/>
                <a:chOff x="944" y="3665"/>
                <a:chExt cx="99" cy="74"/>
              </a:xfrm>
            </p:grpSpPr>
            <p:grpSp>
              <p:nvGrpSpPr>
                <p:cNvPr id="390" name="Group 190">
                  <a:extLst>
                    <a:ext uri="{FF2B5EF4-FFF2-40B4-BE49-F238E27FC236}">
                      <a16:creationId xmlns:a16="http://schemas.microsoft.com/office/drawing/2014/main" id="{A033B67E-9BA7-4299-BB14-29259CC8F5FE}"/>
                    </a:ext>
                  </a:extLst>
                </p:cNvPr>
                <p:cNvGrpSpPr>
                  <a:grpSpLocks/>
                </p:cNvGrpSpPr>
                <p:nvPr/>
              </p:nvGrpSpPr>
              <p:grpSpPr bwMode="auto">
                <a:xfrm>
                  <a:off x="944" y="3665"/>
                  <a:ext cx="49" cy="23"/>
                  <a:chOff x="944" y="3665"/>
                  <a:chExt cx="49" cy="23"/>
                </a:xfrm>
              </p:grpSpPr>
              <p:sp>
                <p:nvSpPr>
                  <p:cNvPr id="407" name="Freeform 191">
                    <a:extLst>
                      <a:ext uri="{FF2B5EF4-FFF2-40B4-BE49-F238E27FC236}">
                        <a16:creationId xmlns:a16="http://schemas.microsoft.com/office/drawing/2014/main" id="{14D4F11E-C4B3-45BC-907C-42F7DA104DFF}"/>
                      </a:ext>
                    </a:extLst>
                  </p:cNvPr>
                  <p:cNvSpPr>
                    <a:spLocks/>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08" name="Freeform 192">
                    <a:extLst>
                      <a:ext uri="{FF2B5EF4-FFF2-40B4-BE49-F238E27FC236}">
                        <a16:creationId xmlns:a16="http://schemas.microsoft.com/office/drawing/2014/main" id="{02968E1F-6938-41A7-BCBA-F2B8D5D6E62B}"/>
                      </a:ext>
                    </a:extLst>
                  </p:cNvPr>
                  <p:cNvSpPr>
                    <a:spLocks/>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09" name="Freeform 193">
                    <a:extLst>
                      <a:ext uri="{FF2B5EF4-FFF2-40B4-BE49-F238E27FC236}">
                        <a16:creationId xmlns:a16="http://schemas.microsoft.com/office/drawing/2014/main" id="{5C313722-726A-4464-A760-2126962AA7D0}"/>
                      </a:ext>
                    </a:extLst>
                  </p:cNvPr>
                  <p:cNvSpPr>
                    <a:spLocks/>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391" name="Group 194">
                  <a:extLst>
                    <a:ext uri="{FF2B5EF4-FFF2-40B4-BE49-F238E27FC236}">
                      <a16:creationId xmlns:a16="http://schemas.microsoft.com/office/drawing/2014/main" id="{7ADD213A-0D62-4156-8058-7302AA11766D}"/>
                    </a:ext>
                  </a:extLst>
                </p:cNvPr>
                <p:cNvGrpSpPr>
                  <a:grpSpLocks/>
                </p:cNvGrpSpPr>
                <p:nvPr/>
              </p:nvGrpSpPr>
              <p:grpSpPr bwMode="auto">
                <a:xfrm>
                  <a:off x="957" y="3678"/>
                  <a:ext cx="48" cy="23"/>
                  <a:chOff x="957" y="3678"/>
                  <a:chExt cx="48" cy="23"/>
                </a:xfrm>
              </p:grpSpPr>
              <p:sp>
                <p:nvSpPr>
                  <p:cNvPr id="404" name="Freeform 195">
                    <a:extLst>
                      <a:ext uri="{FF2B5EF4-FFF2-40B4-BE49-F238E27FC236}">
                        <a16:creationId xmlns:a16="http://schemas.microsoft.com/office/drawing/2014/main" id="{94F99505-73C2-4D85-B0E5-4801C5EE091E}"/>
                      </a:ext>
                    </a:extLst>
                  </p:cNvPr>
                  <p:cNvSpPr>
                    <a:spLocks/>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05" name="Freeform 196">
                    <a:extLst>
                      <a:ext uri="{FF2B5EF4-FFF2-40B4-BE49-F238E27FC236}">
                        <a16:creationId xmlns:a16="http://schemas.microsoft.com/office/drawing/2014/main" id="{911DF72F-6946-42F8-90FE-E664276AEDBE}"/>
                      </a:ext>
                    </a:extLst>
                  </p:cNvPr>
                  <p:cNvSpPr>
                    <a:spLocks/>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06" name="Freeform 197">
                    <a:extLst>
                      <a:ext uri="{FF2B5EF4-FFF2-40B4-BE49-F238E27FC236}">
                        <a16:creationId xmlns:a16="http://schemas.microsoft.com/office/drawing/2014/main" id="{EE098D8B-749C-4803-ACE0-7BCC59D7DECB}"/>
                      </a:ext>
                    </a:extLst>
                  </p:cNvPr>
                  <p:cNvSpPr>
                    <a:spLocks/>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392" name="Group 198">
                  <a:extLst>
                    <a:ext uri="{FF2B5EF4-FFF2-40B4-BE49-F238E27FC236}">
                      <a16:creationId xmlns:a16="http://schemas.microsoft.com/office/drawing/2014/main" id="{1F413619-3BB8-46C0-B2C5-283B5A9DE78B}"/>
                    </a:ext>
                  </a:extLst>
                </p:cNvPr>
                <p:cNvGrpSpPr>
                  <a:grpSpLocks/>
                </p:cNvGrpSpPr>
                <p:nvPr/>
              </p:nvGrpSpPr>
              <p:grpSpPr bwMode="auto">
                <a:xfrm>
                  <a:off x="969" y="3690"/>
                  <a:ext cx="49" cy="23"/>
                  <a:chOff x="969" y="3690"/>
                  <a:chExt cx="49" cy="23"/>
                </a:xfrm>
              </p:grpSpPr>
              <p:sp>
                <p:nvSpPr>
                  <p:cNvPr id="401" name="Freeform 199">
                    <a:extLst>
                      <a:ext uri="{FF2B5EF4-FFF2-40B4-BE49-F238E27FC236}">
                        <a16:creationId xmlns:a16="http://schemas.microsoft.com/office/drawing/2014/main" id="{DA3A5D4E-956A-457F-921E-5190735490A6}"/>
                      </a:ext>
                    </a:extLst>
                  </p:cNvPr>
                  <p:cNvSpPr>
                    <a:spLocks/>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02" name="Freeform 200">
                    <a:extLst>
                      <a:ext uri="{FF2B5EF4-FFF2-40B4-BE49-F238E27FC236}">
                        <a16:creationId xmlns:a16="http://schemas.microsoft.com/office/drawing/2014/main" id="{13428A19-6C3B-426E-AA26-C25704D8FD82}"/>
                      </a:ext>
                    </a:extLst>
                  </p:cNvPr>
                  <p:cNvSpPr>
                    <a:spLocks/>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03" name="Freeform 201">
                    <a:extLst>
                      <a:ext uri="{FF2B5EF4-FFF2-40B4-BE49-F238E27FC236}">
                        <a16:creationId xmlns:a16="http://schemas.microsoft.com/office/drawing/2014/main" id="{4FA8766E-5BF6-450B-B954-3C7ED2C44D4B}"/>
                      </a:ext>
                    </a:extLst>
                  </p:cNvPr>
                  <p:cNvSpPr>
                    <a:spLocks/>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393" name="Group 202">
                  <a:extLst>
                    <a:ext uri="{FF2B5EF4-FFF2-40B4-BE49-F238E27FC236}">
                      <a16:creationId xmlns:a16="http://schemas.microsoft.com/office/drawing/2014/main" id="{E05A9D88-416D-4E10-B1E0-3AC17C50D585}"/>
                    </a:ext>
                  </a:extLst>
                </p:cNvPr>
                <p:cNvGrpSpPr>
                  <a:grpSpLocks/>
                </p:cNvGrpSpPr>
                <p:nvPr/>
              </p:nvGrpSpPr>
              <p:grpSpPr bwMode="auto">
                <a:xfrm>
                  <a:off x="982" y="3703"/>
                  <a:ext cx="49" cy="23"/>
                  <a:chOff x="982" y="3703"/>
                  <a:chExt cx="49" cy="23"/>
                </a:xfrm>
              </p:grpSpPr>
              <p:sp>
                <p:nvSpPr>
                  <p:cNvPr id="398" name="Freeform 203">
                    <a:extLst>
                      <a:ext uri="{FF2B5EF4-FFF2-40B4-BE49-F238E27FC236}">
                        <a16:creationId xmlns:a16="http://schemas.microsoft.com/office/drawing/2014/main" id="{C8644CBC-A83D-4DBA-8107-62A0BB0BF76D}"/>
                      </a:ext>
                    </a:extLst>
                  </p:cNvPr>
                  <p:cNvSpPr>
                    <a:spLocks/>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99" name="Freeform 204">
                    <a:extLst>
                      <a:ext uri="{FF2B5EF4-FFF2-40B4-BE49-F238E27FC236}">
                        <a16:creationId xmlns:a16="http://schemas.microsoft.com/office/drawing/2014/main" id="{36510A57-962A-4424-8DEC-36C566834E5A}"/>
                      </a:ext>
                    </a:extLst>
                  </p:cNvPr>
                  <p:cNvSpPr>
                    <a:spLocks/>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00" name="Freeform 205">
                    <a:extLst>
                      <a:ext uri="{FF2B5EF4-FFF2-40B4-BE49-F238E27FC236}">
                        <a16:creationId xmlns:a16="http://schemas.microsoft.com/office/drawing/2014/main" id="{1AB61B04-A19C-48AF-A7CB-261445FC085A}"/>
                      </a:ext>
                    </a:extLst>
                  </p:cNvPr>
                  <p:cNvSpPr>
                    <a:spLocks/>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394" name="Group 206">
                  <a:extLst>
                    <a:ext uri="{FF2B5EF4-FFF2-40B4-BE49-F238E27FC236}">
                      <a16:creationId xmlns:a16="http://schemas.microsoft.com/office/drawing/2014/main" id="{940AC929-8579-4056-9E25-05259645BC40}"/>
                    </a:ext>
                  </a:extLst>
                </p:cNvPr>
                <p:cNvGrpSpPr>
                  <a:grpSpLocks/>
                </p:cNvGrpSpPr>
                <p:nvPr/>
              </p:nvGrpSpPr>
              <p:grpSpPr bwMode="auto">
                <a:xfrm>
                  <a:off x="995" y="3716"/>
                  <a:ext cx="48" cy="23"/>
                  <a:chOff x="995" y="3716"/>
                  <a:chExt cx="48" cy="23"/>
                </a:xfrm>
              </p:grpSpPr>
              <p:sp>
                <p:nvSpPr>
                  <p:cNvPr id="395" name="Freeform 207">
                    <a:extLst>
                      <a:ext uri="{FF2B5EF4-FFF2-40B4-BE49-F238E27FC236}">
                        <a16:creationId xmlns:a16="http://schemas.microsoft.com/office/drawing/2014/main" id="{578A418B-7118-4A36-A2AD-820BA301A383}"/>
                      </a:ext>
                    </a:extLst>
                  </p:cNvPr>
                  <p:cNvSpPr>
                    <a:spLocks/>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96" name="Freeform 208">
                    <a:extLst>
                      <a:ext uri="{FF2B5EF4-FFF2-40B4-BE49-F238E27FC236}">
                        <a16:creationId xmlns:a16="http://schemas.microsoft.com/office/drawing/2014/main" id="{E86F30BD-F868-4B9B-B0DF-2AE3D996CB2A}"/>
                      </a:ext>
                    </a:extLst>
                  </p:cNvPr>
                  <p:cNvSpPr>
                    <a:spLocks/>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97" name="Freeform 209">
                    <a:extLst>
                      <a:ext uri="{FF2B5EF4-FFF2-40B4-BE49-F238E27FC236}">
                        <a16:creationId xmlns:a16="http://schemas.microsoft.com/office/drawing/2014/main" id="{F270D7EE-CB32-444E-824A-BFAA5F45AAB0}"/>
                      </a:ext>
                    </a:extLst>
                  </p:cNvPr>
                  <p:cNvSpPr>
                    <a:spLocks/>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grpSp>
            <p:nvGrpSpPr>
              <p:cNvPr id="119" name="Group 210">
                <a:extLst>
                  <a:ext uri="{FF2B5EF4-FFF2-40B4-BE49-F238E27FC236}">
                    <a16:creationId xmlns:a16="http://schemas.microsoft.com/office/drawing/2014/main" id="{AB0875A2-E8F0-4E36-91FB-D02655A1DDD6}"/>
                  </a:ext>
                </a:extLst>
              </p:cNvPr>
              <p:cNvGrpSpPr>
                <a:grpSpLocks/>
              </p:cNvGrpSpPr>
              <p:nvPr/>
            </p:nvGrpSpPr>
            <p:grpSpPr bwMode="auto">
              <a:xfrm>
                <a:off x="1005" y="3727"/>
                <a:ext cx="49" cy="23"/>
                <a:chOff x="1005" y="3727"/>
                <a:chExt cx="49" cy="23"/>
              </a:xfrm>
            </p:grpSpPr>
            <p:sp>
              <p:nvSpPr>
                <p:cNvPr id="387" name="Freeform 211">
                  <a:extLst>
                    <a:ext uri="{FF2B5EF4-FFF2-40B4-BE49-F238E27FC236}">
                      <a16:creationId xmlns:a16="http://schemas.microsoft.com/office/drawing/2014/main" id="{52A0E468-3274-4AE3-AB31-6C32958EE5C3}"/>
                    </a:ext>
                  </a:extLst>
                </p:cNvPr>
                <p:cNvSpPr>
                  <a:spLocks/>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88" name="Freeform 212">
                  <a:extLst>
                    <a:ext uri="{FF2B5EF4-FFF2-40B4-BE49-F238E27FC236}">
                      <a16:creationId xmlns:a16="http://schemas.microsoft.com/office/drawing/2014/main" id="{1AEE5ED2-643D-4796-8456-184C8286C8E6}"/>
                    </a:ext>
                  </a:extLst>
                </p:cNvPr>
                <p:cNvSpPr>
                  <a:spLocks/>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89" name="Freeform 213">
                  <a:extLst>
                    <a:ext uri="{FF2B5EF4-FFF2-40B4-BE49-F238E27FC236}">
                      <a16:creationId xmlns:a16="http://schemas.microsoft.com/office/drawing/2014/main" id="{D39E17FD-23F1-4315-A70E-181D7237F90C}"/>
                    </a:ext>
                  </a:extLst>
                </p:cNvPr>
                <p:cNvSpPr>
                  <a:spLocks/>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20" name="Group 214">
                <a:extLst>
                  <a:ext uri="{FF2B5EF4-FFF2-40B4-BE49-F238E27FC236}">
                    <a16:creationId xmlns:a16="http://schemas.microsoft.com/office/drawing/2014/main" id="{74F17777-E500-461C-AE2C-B184423CB31B}"/>
                  </a:ext>
                </a:extLst>
              </p:cNvPr>
              <p:cNvGrpSpPr>
                <a:grpSpLocks/>
              </p:cNvGrpSpPr>
              <p:nvPr/>
            </p:nvGrpSpPr>
            <p:grpSpPr bwMode="auto">
              <a:xfrm>
                <a:off x="1018" y="3740"/>
                <a:ext cx="49" cy="22"/>
                <a:chOff x="1018" y="3740"/>
                <a:chExt cx="49" cy="22"/>
              </a:xfrm>
            </p:grpSpPr>
            <p:sp>
              <p:nvSpPr>
                <p:cNvPr id="384" name="Freeform 215">
                  <a:extLst>
                    <a:ext uri="{FF2B5EF4-FFF2-40B4-BE49-F238E27FC236}">
                      <a16:creationId xmlns:a16="http://schemas.microsoft.com/office/drawing/2014/main" id="{6F6BD614-920B-412B-B7EC-E00032F925EB}"/>
                    </a:ext>
                  </a:extLst>
                </p:cNvPr>
                <p:cNvSpPr>
                  <a:spLocks/>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85" name="Freeform 216">
                  <a:extLst>
                    <a:ext uri="{FF2B5EF4-FFF2-40B4-BE49-F238E27FC236}">
                      <a16:creationId xmlns:a16="http://schemas.microsoft.com/office/drawing/2014/main" id="{AA02A690-ED18-44B4-A39F-E6DACBF99B26}"/>
                    </a:ext>
                  </a:extLst>
                </p:cNvPr>
                <p:cNvSpPr>
                  <a:spLocks/>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86" name="Freeform 217">
                  <a:extLst>
                    <a:ext uri="{FF2B5EF4-FFF2-40B4-BE49-F238E27FC236}">
                      <a16:creationId xmlns:a16="http://schemas.microsoft.com/office/drawing/2014/main" id="{55041014-2E47-47AC-9ED8-A24C549C8250}"/>
                    </a:ext>
                  </a:extLst>
                </p:cNvPr>
                <p:cNvSpPr>
                  <a:spLocks/>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21" name="Group 218">
                <a:extLst>
                  <a:ext uri="{FF2B5EF4-FFF2-40B4-BE49-F238E27FC236}">
                    <a16:creationId xmlns:a16="http://schemas.microsoft.com/office/drawing/2014/main" id="{CAF95256-4F2E-4572-9BA5-5098E119E1D3}"/>
                  </a:ext>
                </a:extLst>
              </p:cNvPr>
              <p:cNvGrpSpPr>
                <a:grpSpLocks/>
              </p:cNvGrpSpPr>
              <p:nvPr/>
            </p:nvGrpSpPr>
            <p:grpSpPr bwMode="auto">
              <a:xfrm>
                <a:off x="1030" y="3753"/>
                <a:ext cx="49" cy="23"/>
                <a:chOff x="1030" y="3753"/>
                <a:chExt cx="49" cy="23"/>
              </a:xfrm>
            </p:grpSpPr>
            <p:sp>
              <p:nvSpPr>
                <p:cNvPr id="381" name="Freeform 219">
                  <a:extLst>
                    <a:ext uri="{FF2B5EF4-FFF2-40B4-BE49-F238E27FC236}">
                      <a16:creationId xmlns:a16="http://schemas.microsoft.com/office/drawing/2014/main" id="{84A35321-884A-4CC9-A656-EBB9DB1137FB}"/>
                    </a:ext>
                  </a:extLst>
                </p:cNvPr>
                <p:cNvSpPr>
                  <a:spLocks/>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82" name="Freeform 220">
                  <a:extLst>
                    <a:ext uri="{FF2B5EF4-FFF2-40B4-BE49-F238E27FC236}">
                      <a16:creationId xmlns:a16="http://schemas.microsoft.com/office/drawing/2014/main" id="{C822DE7B-C81F-42CD-87C3-A83292FDE0AF}"/>
                    </a:ext>
                  </a:extLst>
                </p:cNvPr>
                <p:cNvSpPr>
                  <a:spLocks/>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83" name="Freeform 221">
                  <a:extLst>
                    <a:ext uri="{FF2B5EF4-FFF2-40B4-BE49-F238E27FC236}">
                      <a16:creationId xmlns:a16="http://schemas.microsoft.com/office/drawing/2014/main" id="{345439F1-9323-4CA2-8C8A-F4F3F0CC875F}"/>
                    </a:ext>
                  </a:extLst>
                </p:cNvPr>
                <p:cNvSpPr>
                  <a:spLocks/>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sp>
            <p:nvSpPr>
              <p:cNvPr id="122" name="Freeform 222">
                <a:extLst>
                  <a:ext uri="{FF2B5EF4-FFF2-40B4-BE49-F238E27FC236}">
                    <a16:creationId xmlns:a16="http://schemas.microsoft.com/office/drawing/2014/main" id="{4E09F7B7-3AF9-4B81-9F9A-06976FB1B447}"/>
                  </a:ext>
                </a:extLst>
              </p:cNvPr>
              <p:cNvSpPr>
                <a:spLocks/>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23" name="Freeform 223">
                <a:extLst>
                  <a:ext uri="{FF2B5EF4-FFF2-40B4-BE49-F238E27FC236}">
                    <a16:creationId xmlns:a16="http://schemas.microsoft.com/office/drawing/2014/main" id="{D34081F7-5712-4763-8194-8A37AA70C25E}"/>
                  </a:ext>
                </a:extLst>
              </p:cNvPr>
              <p:cNvSpPr>
                <a:spLocks/>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1"/>
                  <a:gd name="T29" fmla="*/ 72 w 72"/>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24" name="Freeform 224">
                <a:extLst>
                  <a:ext uri="{FF2B5EF4-FFF2-40B4-BE49-F238E27FC236}">
                    <a16:creationId xmlns:a16="http://schemas.microsoft.com/office/drawing/2014/main" id="{C6DF0D21-5372-4934-95EA-8E038EABDB95}"/>
                  </a:ext>
                </a:extLst>
              </p:cNvPr>
              <p:cNvSpPr>
                <a:spLocks/>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nvGrpSpPr>
              <p:cNvPr id="125" name="Group 225">
                <a:extLst>
                  <a:ext uri="{FF2B5EF4-FFF2-40B4-BE49-F238E27FC236}">
                    <a16:creationId xmlns:a16="http://schemas.microsoft.com/office/drawing/2014/main" id="{7643B8A8-D5B8-4662-8719-F03BCED0BA51}"/>
                  </a:ext>
                </a:extLst>
              </p:cNvPr>
              <p:cNvGrpSpPr>
                <a:grpSpLocks/>
              </p:cNvGrpSpPr>
              <p:nvPr/>
            </p:nvGrpSpPr>
            <p:grpSpPr bwMode="auto">
              <a:xfrm>
                <a:off x="790" y="3547"/>
                <a:ext cx="49" cy="23"/>
                <a:chOff x="790" y="3547"/>
                <a:chExt cx="49" cy="23"/>
              </a:xfrm>
            </p:grpSpPr>
            <p:sp>
              <p:nvSpPr>
                <p:cNvPr id="378" name="Freeform 226">
                  <a:extLst>
                    <a:ext uri="{FF2B5EF4-FFF2-40B4-BE49-F238E27FC236}">
                      <a16:creationId xmlns:a16="http://schemas.microsoft.com/office/drawing/2014/main" id="{3FC9C067-48B7-4087-8EA4-8B0512335B5A}"/>
                    </a:ext>
                  </a:extLst>
                </p:cNvPr>
                <p:cNvSpPr>
                  <a:spLocks/>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79" name="Freeform 227">
                  <a:extLst>
                    <a:ext uri="{FF2B5EF4-FFF2-40B4-BE49-F238E27FC236}">
                      <a16:creationId xmlns:a16="http://schemas.microsoft.com/office/drawing/2014/main" id="{CF9E3474-4572-4345-B70B-7FF7466061AA}"/>
                    </a:ext>
                  </a:extLst>
                </p:cNvPr>
                <p:cNvSpPr>
                  <a:spLocks/>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80" name="Freeform 228">
                  <a:extLst>
                    <a:ext uri="{FF2B5EF4-FFF2-40B4-BE49-F238E27FC236}">
                      <a16:creationId xmlns:a16="http://schemas.microsoft.com/office/drawing/2014/main" id="{0ED5D564-469E-4B17-8D5E-C8A8F85EA196}"/>
                    </a:ext>
                  </a:extLst>
                </p:cNvPr>
                <p:cNvSpPr>
                  <a:spLocks/>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26" name="Group 229">
                <a:extLst>
                  <a:ext uri="{FF2B5EF4-FFF2-40B4-BE49-F238E27FC236}">
                    <a16:creationId xmlns:a16="http://schemas.microsoft.com/office/drawing/2014/main" id="{F05EDBB8-B088-4936-AE40-030AC8754F57}"/>
                  </a:ext>
                </a:extLst>
              </p:cNvPr>
              <p:cNvGrpSpPr>
                <a:grpSpLocks/>
              </p:cNvGrpSpPr>
              <p:nvPr/>
            </p:nvGrpSpPr>
            <p:grpSpPr bwMode="auto">
              <a:xfrm>
                <a:off x="803" y="3560"/>
                <a:ext cx="49" cy="22"/>
                <a:chOff x="803" y="3560"/>
                <a:chExt cx="49" cy="22"/>
              </a:xfrm>
            </p:grpSpPr>
            <p:sp>
              <p:nvSpPr>
                <p:cNvPr id="375" name="Freeform 230">
                  <a:extLst>
                    <a:ext uri="{FF2B5EF4-FFF2-40B4-BE49-F238E27FC236}">
                      <a16:creationId xmlns:a16="http://schemas.microsoft.com/office/drawing/2014/main" id="{407B9D56-446F-42C1-9565-9CB882D53B09}"/>
                    </a:ext>
                  </a:extLst>
                </p:cNvPr>
                <p:cNvSpPr>
                  <a:spLocks/>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76" name="Freeform 231">
                  <a:extLst>
                    <a:ext uri="{FF2B5EF4-FFF2-40B4-BE49-F238E27FC236}">
                      <a16:creationId xmlns:a16="http://schemas.microsoft.com/office/drawing/2014/main" id="{5E31C7D4-90E1-4B2F-B7A1-E334197D0EDD}"/>
                    </a:ext>
                  </a:extLst>
                </p:cNvPr>
                <p:cNvSpPr>
                  <a:spLocks/>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77" name="Freeform 232">
                  <a:extLst>
                    <a:ext uri="{FF2B5EF4-FFF2-40B4-BE49-F238E27FC236}">
                      <a16:creationId xmlns:a16="http://schemas.microsoft.com/office/drawing/2014/main" id="{814EB9D9-3349-4908-B82E-BCD3A2A9202C}"/>
                    </a:ext>
                  </a:extLst>
                </p:cNvPr>
                <p:cNvSpPr>
                  <a:spLocks/>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27" name="Group 233">
                <a:extLst>
                  <a:ext uri="{FF2B5EF4-FFF2-40B4-BE49-F238E27FC236}">
                    <a16:creationId xmlns:a16="http://schemas.microsoft.com/office/drawing/2014/main" id="{45CD9156-0E0E-4150-B7DF-68F7A14FF2BB}"/>
                  </a:ext>
                </a:extLst>
              </p:cNvPr>
              <p:cNvGrpSpPr>
                <a:grpSpLocks/>
              </p:cNvGrpSpPr>
              <p:nvPr/>
            </p:nvGrpSpPr>
            <p:grpSpPr bwMode="auto">
              <a:xfrm>
                <a:off x="815" y="3572"/>
                <a:ext cx="50" cy="23"/>
                <a:chOff x="815" y="3572"/>
                <a:chExt cx="50" cy="23"/>
              </a:xfrm>
            </p:grpSpPr>
            <p:sp>
              <p:nvSpPr>
                <p:cNvPr id="372" name="Freeform 234">
                  <a:extLst>
                    <a:ext uri="{FF2B5EF4-FFF2-40B4-BE49-F238E27FC236}">
                      <a16:creationId xmlns:a16="http://schemas.microsoft.com/office/drawing/2014/main" id="{6E758A19-BEFE-4285-B904-07291DF103E1}"/>
                    </a:ext>
                  </a:extLst>
                </p:cNvPr>
                <p:cNvSpPr>
                  <a:spLocks/>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73" name="Freeform 235">
                  <a:extLst>
                    <a:ext uri="{FF2B5EF4-FFF2-40B4-BE49-F238E27FC236}">
                      <a16:creationId xmlns:a16="http://schemas.microsoft.com/office/drawing/2014/main" id="{7F1E979D-20A6-485D-804B-5AF24770CDFB}"/>
                    </a:ext>
                  </a:extLst>
                </p:cNvPr>
                <p:cNvSpPr>
                  <a:spLocks/>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74" name="Freeform 236">
                  <a:extLst>
                    <a:ext uri="{FF2B5EF4-FFF2-40B4-BE49-F238E27FC236}">
                      <a16:creationId xmlns:a16="http://schemas.microsoft.com/office/drawing/2014/main" id="{DA0F1FD8-C4F4-44C9-8A37-600FCBF9727D}"/>
                    </a:ext>
                  </a:extLst>
                </p:cNvPr>
                <p:cNvSpPr>
                  <a:spLocks/>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28" name="Group 237">
                <a:extLst>
                  <a:ext uri="{FF2B5EF4-FFF2-40B4-BE49-F238E27FC236}">
                    <a16:creationId xmlns:a16="http://schemas.microsoft.com/office/drawing/2014/main" id="{A04F8225-CC6E-4E9E-8504-DE27455C6633}"/>
                  </a:ext>
                </a:extLst>
              </p:cNvPr>
              <p:cNvGrpSpPr>
                <a:grpSpLocks/>
              </p:cNvGrpSpPr>
              <p:nvPr/>
            </p:nvGrpSpPr>
            <p:grpSpPr bwMode="auto">
              <a:xfrm>
                <a:off x="828" y="3585"/>
                <a:ext cx="49" cy="23"/>
                <a:chOff x="828" y="3585"/>
                <a:chExt cx="49" cy="23"/>
              </a:xfrm>
            </p:grpSpPr>
            <p:sp>
              <p:nvSpPr>
                <p:cNvPr id="369" name="Freeform 238">
                  <a:extLst>
                    <a:ext uri="{FF2B5EF4-FFF2-40B4-BE49-F238E27FC236}">
                      <a16:creationId xmlns:a16="http://schemas.microsoft.com/office/drawing/2014/main" id="{57D223CF-CEE3-4E4E-9441-AC5E895EEC3E}"/>
                    </a:ext>
                  </a:extLst>
                </p:cNvPr>
                <p:cNvSpPr>
                  <a:spLocks/>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70" name="Freeform 239">
                  <a:extLst>
                    <a:ext uri="{FF2B5EF4-FFF2-40B4-BE49-F238E27FC236}">
                      <a16:creationId xmlns:a16="http://schemas.microsoft.com/office/drawing/2014/main" id="{62823762-4323-4791-B1CD-7EC42CB91D26}"/>
                    </a:ext>
                  </a:extLst>
                </p:cNvPr>
                <p:cNvSpPr>
                  <a:spLocks/>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71" name="Freeform 240">
                  <a:extLst>
                    <a:ext uri="{FF2B5EF4-FFF2-40B4-BE49-F238E27FC236}">
                      <a16:creationId xmlns:a16="http://schemas.microsoft.com/office/drawing/2014/main" id="{1CE37935-7F31-44E0-8DC3-9AA7BB3FC51D}"/>
                    </a:ext>
                  </a:extLst>
                </p:cNvPr>
                <p:cNvSpPr>
                  <a:spLocks/>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 name="T14" fmla="*/ 0 60000 65536"/>
                    <a:gd name="T15" fmla="*/ 0 60000 65536"/>
                    <a:gd name="T16" fmla="*/ 0 60000 65536"/>
                    <a:gd name="T17" fmla="*/ 0 60000 65536"/>
                    <a:gd name="T18" fmla="*/ 0 60000 65536"/>
                    <a:gd name="T19" fmla="*/ 0 60000 65536"/>
                    <a:gd name="T20" fmla="*/ 0 60000 65536"/>
                    <a:gd name="T21" fmla="*/ 0 w 80"/>
                    <a:gd name="T22" fmla="*/ 0 h 36"/>
                    <a:gd name="T23" fmla="*/ 80 w 8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29" name="Group 241">
                <a:extLst>
                  <a:ext uri="{FF2B5EF4-FFF2-40B4-BE49-F238E27FC236}">
                    <a16:creationId xmlns:a16="http://schemas.microsoft.com/office/drawing/2014/main" id="{55DE6219-972B-4460-9084-1FBD0D5F29C3}"/>
                  </a:ext>
                </a:extLst>
              </p:cNvPr>
              <p:cNvGrpSpPr>
                <a:grpSpLocks/>
              </p:cNvGrpSpPr>
              <p:nvPr/>
            </p:nvGrpSpPr>
            <p:grpSpPr bwMode="auto">
              <a:xfrm>
                <a:off x="840" y="3600"/>
                <a:ext cx="100" cy="73"/>
                <a:chOff x="840" y="3600"/>
                <a:chExt cx="100" cy="73"/>
              </a:xfrm>
            </p:grpSpPr>
            <p:grpSp>
              <p:nvGrpSpPr>
                <p:cNvPr id="349" name="Group 242">
                  <a:extLst>
                    <a:ext uri="{FF2B5EF4-FFF2-40B4-BE49-F238E27FC236}">
                      <a16:creationId xmlns:a16="http://schemas.microsoft.com/office/drawing/2014/main" id="{1620A400-2D2D-44B8-AD6C-3E66E9711555}"/>
                    </a:ext>
                  </a:extLst>
                </p:cNvPr>
                <p:cNvGrpSpPr>
                  <a:grpSpLocks/>
                </p:cNvGrpSpPr>
                <p:nvPr/>
              </p:nvGrpSpPr>
              <p:grpSpPr bwMode="auto">
                <a:xfrm>
                  <a:off x="840" y="3600"/>
                  <a:ext cx="49" cy="23"/>
                  <a:chOff x="840" y="3600"/>
                  <a:chExt cx="49" cy="23"/>
                </a:xfrm>
              </p:grpSpPr>
              <p:sp>
                <p:nvSpPr>
                  <p:cNvPr id="366" name="Freeform 243">
                    <a:extLst>
                      <a:ext uri="{FF2B5EF4-FFF2-40B4-BE49-F238E27FC236}">
                        <a16:creationId xmlns:a16="http://schemas.microsoft.com/office/drawing/2014/main" id="{7D4A8A0C-4B13-4065-96E7-2DB4009EF3E5}"/>
                      </a:ext>
                    </a:extLst>
                  </p:cNvPr>
                  <p:cNvSpPr>
                    <a:spLocks/>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67" name="Freeform 244">
                    <a:extLst>
                      <a:ext uri="{FF2B5EF4-FFF2-40B4-BE49-F238E27FC236}">
                        <a16:creationId xmlns:a16="http://schemas.microsoft.com/office/drawing/2014/main" id="{D961B2D9-472D-42FE-A856-6763462CA67E}"/>
                      </a:ext>
                    </a:extLst>
                  </p:cNvPr>
                  <p:cNvSpPr>
                    <a:spLocks/>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68" name="Freeform 245">
                    <a:extLst>
                      <a:ext uri="{FF2B5EF4-FFF2-40B4-BE49-F238E27FC236}">
                        <a16:creationId xmlns:a16="http://schemas.microsoft.com/office/drawing/2014/main" id="{AB2DB9DD-C338-4B14-A1AC-CC8A0C7346FC}"/>
                      </a:ext>
                    </a:extLst>
                  </p:cNvPr>
                  <p:cNvSpPr>
                    <a:spLocks/>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350" name="Group 246">
                  <a:extLst>
                    <a:ext uri="{FF2B5EF4-FFF2-40B4-BE49-F238E27FC236}">
                      <a16:creationId xmlns:a16="http://schemas.microsoft.com/office/drawing/2014/main" id="{2B6F97FA-51A4-4B37-B621-1590E815F9F4}"/>
                    </a:ext>
                  </a:extLst>
                </p:cNvPr>
                <p:cNvGrpSpPr>
                  <a:grpSpLocks/>
                </p:cNvGrpSpPr>
                <p:nvPr/>
              </p:nvGrpSpPr>
              <p:grpSpPr bwMode="auto">
                <a:xfrm>
                  <a:off x="853" y="3612"/>
                  <a:ext cx="48" cy="23"/>
                  <a:chOff x="853" y="3612"/>
                  <a:chExt cx="48" cy="23"/>
                </a:xfrm>
              </p:grpSpPr>
              <p:sp>
                <p:nvSpPr>
                  <p:cNvPr id="363" name="Freeform 247">
                    <a:extLst>
                      <a:ext uri="{FF2B5EF4-FFF2-40B4-BE49-F238E27FC236}">
                        <a16:creationId xmlns:a16="http://schemas.microsoft.com/office/drawing/2014/main" id="{0877FAB3-04D4-4D0A-8EB8-035D74D2E72A}"/>
                      </a:ext>
                    </a:extLst>
                  </p:cNvPr>
                  <p:cNvSpPr>
                    <a:spLocks/>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64" name="Freeform 248">
                    <a:extLst>
                      <a:ext uri="{FF2B5EF4-FFF2-40B4-BE49-F238E27FC236}">
                        <a16:creationId xmlns:a16="http://schemas.microsoft.com/office/drawing/2014/main" id="{F4A07EAC-BFDA-4EB8-808C-305B79414F19}"/>
                      </a:ext>
                    </a:extLst>
                  </p:cNvPr>
                  <p:cNvSpPr>
                    <a:spLocks/>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2"/>
                      <a:gd name="T29" fmla="*/ 73 w 73"/>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65" name="Freeform 249">
                    <a:extLst>
                      <a:ext uri="{FF2B5EF4-FFF2-40B4-BE49-F238E27FC236}">
                        <a16:creationId xmlns:a16="http://schemas.microsoft.com/office/drawing/2014/main" id="{C811FC97-3393-4570-94E4-96681881B256}"/>
                      </a:ext>
                    </a:extLst>
                  </p:cNvPr>
                  <p:cNvSpPr>
                    <a:spLocks/>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351" name="Group 250">
                  <a:extLst>
                    <a:ext uri="{FF2B5EF4-FFF2-40B4-BE49-F238E27FC236}">
                      <a16:creationId xmlns:a16="http://schemas.microsoft.com/office/drawing/2014/main" id="{EF51EE6C-9120-4C8E-9F54-EFDF85E01A77}"/>
                    </a:ext>
                  </a:extLst>
                </p:cNvPr>
                <p:cNvGrpSpPr>
                  <a:grpSpLocks/>
                </p:cNvGrpSpPr>
                <p:nvPr/>
              </p:nvGrpSpPr>
              <p:grpSpPr bwMode="auto">
                <a:xfrm>
                  <a:off x="865" y="3625"/>
                  <a:ext cx="49" cy="23"/>
                  <a:chOff x="865" y="3625"/>
                  <a:chExt cx="49" cy="23"/>
                </a:xfrm>
              </p:grpSpPr>
              <p:sp>
                <p:nvSpPr>
                  <p:cNvPr id="360" name="Freeform 251">
                    <a:extLst>
                      <a:ext uri="{FF2B5EF4-FFF2-40B4-BE49-F238E27FC236}">
                        <a16:creationId xmlns:a16="http://schemas.microsoft.com/office/drawing/2014/main" id="{6AF4E0BF-38D5-4C34-B427-68C66F034DB9}"/>
                      </a:ext>
                    </a:extLst>
                  </p:cNvPr>
                  <p:cNvSpPr>
                    <a:spLocks/>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61" name="Freeform 252">
                    <a:extLst>
                      <a:ext uri="{FF2B5EF4-FFF2-40B4-BE49-F238E27FC236}">
                        <a16:creationId xmlns:a16="http://schemas.microsoft.com/office/drawing/2014/main" id="{AD57C434-A297-4582-89E1-E56C476320F2}"/>
                      </a:ext>
                    </a:extLst>
                  </p:cNvPr>
                  <p:cNvSpPr>
                    <a:spLocks/>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62" name="Freeform 253">
                    <a:extLst>
                      <a:ext uri="{FF2B5EF4-FFF2-40B4-BE49-F238E27FC236}">
                        <a16:creationId xmlns:a16="http://schemas.microsoft.com/office/drawing/2014/main" id="{56713D64-713D-48F5-8194-45236896C23A}"/>
                      </a:ext>
                    </a:extLst>
                  </p:cNvPr>
                  <p:cNvSpPr>
                    <a:spLocks/>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352" name="Group 254">
                  <a:extLst>
                    <a:ext uri="{FF2B5EF4-FFF2-40B4-BE49-F238E27FC236}">
                      <a16:creationId xmlns:a16="http://schemas.microsoft.com/office/drawing/2014/main" id="{B10617EF-39CB-4375-8DAD-316304D3CDCD}"/>
                    </a:ext>
                  </a:extLst>
                </p:cNvPr>
                <p:cNvGrpSpPr>
                  <a:grpSpLocks/>
                </p:cNvGrpSpPr>
                <p:nvPr/>
              </p:nvGrpSpPr>
              <p:grpSpPr bwMode="auto">
                <a:xfrm>
                  <a:off x="878" y="3638"/>
                  <a:ext cx="49" cy="22"/>
                  <a:chOff x="878" y="3638"/>
                  <a:chExt cx="49" cy="22"/>
                </a:xfrm>
              </p:grpSpPr>
              <p:sp>
                <p:nvSpPr>
                  <p:cNvPr id="357" name="Freeform 255">
                    <a:extLst>
                      <a:ext uri="{FF2B5EF4-FFF2-40B4-BE49-F238E27FC236}">
                        <a16:creationId xmlns:a16="http://schemas.microsoft.com/office/drawing/2014/main" id="{93588225-4333-4789-BC47-9F7E8B7B3B1B}"/>
                      </a:ext>
                    </a:extLst>
                  </p:cNvPr>
                  <p:cNvSpPr>
                    <a:spLocks/>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58" name="Freeform 256">
                    <a:extLst>
                      <a:ext uri="{FF2B5EF4-FFF2-40B4-BE49-F238E27FC236}">
                        <a16:creationId xmlns:a16="http://schemas.microsoft.com/office/drawing/2014/main" id="{A4894388-C93E-4848-9D02-29D46E11952C}"/>
                      </a:ext>
                    </a:extLst>
                  </p:cNvPr>
                  <p:cNvSpPr>
                    <a:spLocks/>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59" name="Freeform 257">
                    <a:extLst>
                      <a:ext uri="{FF2B5EF4-FFF2-40B4-BE49-F238E27FC236}">
                        <a16:creationId xmlns:a16="http://schemas.microsoft.com/office/drawing/2014/main" id="{BE1C2039-398A-4F4D-8EC8-16D9DE18A04D}"/>
                      </a:ext>
                    </a:extLst>
                  </p:cNvPr>
                  <p:cNvSpPr>
                    <a:spLocks/>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353" name="Group 258">
                  <a:extLst>
                    <a:ext uri="{FF2B5EF4-FFF2-40B4-BE49-F238E27FC236}">
                      <a16:creationId xmlns:a16="http://schemas.microsoft.com/office/drawing/2014/main" id="{7F786E5E-C9EA-45C2-813E-5025974D0974}"/>
                    </a:ext>
                  </a:extLst>
                </p:cNvPr>
                <p:cNvGrpSpPr>
                  <a:grpSpLocks/>
                </p:cNvGrpSpPr>
                <p:nvPr/>
              </p:nvGrpSpPr>
              <p:grpSpPr bwMode="auto">
                <a:xfrm>
                  <a:off x="890" y="3651"/>
                  <a:ext cx="50" cy="22"/>
                  <a:chOff x="890" y="3651"/>
                  <a:chExt cx="50" cy="22"/>
                </a:xfrm>
              </p:grpSpPr>
              <p:sp>
                <p:nvSpPr>
                  <p:cNvPr id="354" name="Freeform 259">
                    <a:extLst>
                      <a:ext uri="{FF2B5EF4-FFF2-40B4-BE49-F238E27FC236}">
                        <a16:creationId xmlns:a16="http://schemas.microsoft.com/office/drawing/2014/main" id="{F3B032F4-05D1-4DB0-8283-BA308099B5E3}"/>
                      </a:ext>
                    </a:extLst>
                  </p:cNvPr>
                  <p:cNvSpPr>
                    <a:spLocks/>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55" name="Freeform 260">
                    <a:extLst>
                      <a:ext uri="{FF2B5EF4-FFF2-40B4-BE49-F238E27FC236}">
                        <a16:creationId xmlns:a16="http://schemas.microsoft.com/office/drawing/2014/main" id="{F62E53AF-9EB2-4FCD-875B-ED4EC026B9AC}"/>
                      </a:ext>
                    </a:extLst>
                  </p:cNvPr>
                  <p:cNvSpPr>
                    <a:spLocks/>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56" name="Freeform 261">
                    <a:extLst>
                      <a:ext uri="{FF2B5EF4-FFF2-40B4-BE49-F238E27FC236}">
                        <a16:creationId xmlns:a16="http://schemas.microsoft.com/office/drawing/2014/main" id="{7866648A-8C30-4F29-8FF5-ED33B6D3A0B5}"/>
                      </a:ext>
                    </a:extLst>
                  </p:cNvPr>
                  <p:cNvSpPr>
                    <a:spLocks/>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grpSp>
            <p:nvGrpSpPr>
              <p:cNvPr id="130" name="Group 262">
                <a:extLst>
                  <a:ext uri="{FF2B5EF4-FFF2-40B4-BE49-F238E27FC236}">
                    <a16:creationId xmlns:a16="http://schemas.microsoft.com/office/drawing/2014/main" id="{C961B85C-0F15-43B3-8CAD-FD8413A193F2}"/>
                  </a:ext>
                </a:extLst>
              </p:cNvPr>
              <p:cNvGrpSpPr>
                <a:grpSpLocks/>
              </p:cNvGrpSpPr>
              <p:nvPr/>
            </p:nvGrpSpPr>
            <p:grpSpPr bwMode="auto">
              <a:xfrm>
                <a:off x="903" y="3665"/>
                <a:ext cx="99" cy="74"/>
                <a:chOff x="903" y="3665"/>
                <a:chExt cx="99" cy="74"/>
              </a:xfrm>
            </p:grpSpPr>
            <p:grpSp>
              <p:nvGrpSpPr>
                <p:cNvPr id="329" name="Group 263">
                  <a:extLst>
                    <a:ext uri="{FF2B5EF4-FFF2-40B4-BE49-F238E27FC236}">
                      <a16:creationId xmlns:a16="http://schemas.microsoft.com/office/drawing/2014/main" id="{A87E5DFE-2887-4EB5-9BEB-A48F9A74F067}"/>
                    </a:ext>
                  </a:extLst>
                </p:cNvPr>
                <p:cNvGrpSpPr>
                  <a:grpSpLocks/>
                </p:cNvGrpSpPr>
                <p:nvPr/>
              </p:nvGrpSpPr>
              <p:grpSpPr bwMode="auto">
                <a:xfrm>
                  <a:off x="903" y="3665"/>
                  <a:ext cx="49" cy="23"/>
                  <a:chOff x="903" y="3665"/>
                  <a:chExt cx="49" cy="23"/>
                </a:xfrm>
              </p:grpSpPr>
              <p:sp>
                <p:nvSpPr>
                  <p:cNvPr id="346" name="Freeform 264">
                    <a:extLst>
                      <a:ext uri="{FF2B5EF4-FFF2-40B4-BE49-F238E27FC236}">
                        <a16:creationId xmlns:a16="http://schemas.microsoft.com/office/drawing/2014/main" id="{4EF17E28-68AB-47F0-A04E-3A085EFDC33F}"/>
                      </a:ext>
                    </a:extLst>
                  </p:cNvPr>
                  <p:cNvSpPr>
                    <a:spLocks/>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47" name="Freeform 265">
                    <a:extLst>
                      <a:ext uri="{FF2B5EF4-FFF2-40B4-BE49-F238E27FC236}">
                        <a16:creationId xmlns:a16="http://schemas.microsoft.com/office/drawing/2014/main" id="{050FC5A1-6A7C-4B66-85B6-03BE3412009D}"/>
                      </a:ext>
                    </a:extLst>
                  </p:cNvPr>
                  <p:cNvSpPr>
                    <a:spLocks/>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48" name="Freeform 266">
                    <a:extLst>
                      <a:ext uri="{FF2B5EF4-FFF2-40B4-BE49-F238E27FC236}">
                        <a16:creationId xmlns:a16="http://schemas.microsoft.com/office/drawing/2014/main" id="{C2763E2C-3168-457D-B0DC-EC67F1FE199B}"/>
                      </a:ext>
                    </a:extLst>
                  </p:cNvPr>
                  <p:cNvSpPr>
                    <a:spLocks/>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330" name="Group 267">
                  <a:extLst>
                    <a:ext uri="{FF2B5EF4-FFF2-40B4-BE49-F238E27FC236}">
                      <a16:creationId xmlns:a16="http://schemas.microsoft.com/office/drawing/2014/main" id="{900B0D02-4043-497B-9862-49A0FB04C854}"/>
                    </a:ext>
                  </a:extLst>
                </p:cNvPr>
                <p:cNvGrpSpPr>
                  <a:grpSpLocks/>
                </p:cNvGrpSpPr>
                <p:nvPr/>
              </p:nvGrpSpPr>
              <p:grpSpPr bwMode="auto">
                <a:xfrm>
                  <a:off x="914" y="3678"/>
                  <a:ext cx="49" cy="23"/>
                  <a:chOff x="914" y="3678"/>
                  <a:chExt cx="49" cy="23"/>
                </a:xfrm>
              </p:grpSpPr>
              <p:sp>
                <p:nvSpPr>
                  <p:cNvPr id="343" name="Freeform 268">
                    <a:extLst>
                      <a:ext uri="{FF2B5EF4-FFF2-40B4-BE49-F238E27FC236}">
                        <a16:creationId xmlns:a16="http://schemas.microsoft.com/office/drawing/2014/main" id="{1D04FF97-3D85-4E2C-A13D-4CE2B427F9A8}"/>
                      </a:ext>
                    </a:extLst>
                  </p:cNvPr>
                  <p:cNvSpPr>
                    <a:spLocks/>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44" name="Freeform 269">
                    <a:extLst>
                      <a:ext uri="{FF2B5EF4-FFF2-40B4-BE49-F238E27FC236}">
                        <a16:creationId xmlns:a16="http://schemas.microsoft.com/office/drawing/2014/main" id="{3C05A009-FEDB-4B46-B4ED-FA35DFA37FBE}"/>
                      </a:ext>
                    </a:extLst>
                  </p:cNvPr>
                  <p:cNvSpPr>
                    <a:spLocks/>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45" name="Freeform 270">
                    <a:extLst>
                      <a:ext uri="{FF2B5EF4-FFF2-40B4-BE49-F238E27FC236}">
                        <a16:creationId xmlns:a16="http://schemas.microsoft.com/office/drawing/2014/main" id="{C421906D-0B44-472F-9031-25FA8D63E28F}"/>
                      </a:ext>
                    </a:extLst>
                  </p:cNvPr>
                  <p:cNvSpPr>
                    <a:spLocks/>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 name="T14" fmla="*/ 0 60000 65536"/>
                      <a:gd name="T15" fmla="*/ 0 60000 65536"/>
                      <a:gd name="T16" fmla="*/ 0 60000 65536"/>
                      <a:gd name="T17" fmla="*/ 0 60000 65536"/>
                      <a:gd name="T18" fmla="*/ 0 60000 65536"/>
                      <a:gd name="T19" fmla="*/ 0 60000 65536"/>
                      <a:gd name="T20" fmla="*/ 0 60000 65536"/>
                      <a:gd name="T21" fmla="*/ 0 w 81"/>
                      <a:gd name="T22" fmla="*/ 0 h 38"/>
                      <a:gd name="T23" fmla="*/ 81 w 81"/>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331" name="Group 271">
                  <a:extLst>
                    <a:ext uri="{FF2B5EF4-FFF2-40B4-BE49-F238E27FC236}">
                      <a16:creationId xmlns:a16="http://schemas.microsoft.com/office/drawing/2014/main" id="{0BA6E492-FCD5-41C3-B1CB-41FF562BC25C}"/>
                    </a:ext>
                  </a:extLst>
                </p:cNvPr>
                <p:cNvGrpSpPr>
                  <a:grpSpLocks/>
                </p:cNvGrpSpPr>
                <p:nvPr/>
              </p:nvGrpSpPr>
              <p:grpSpPr bwMode="auto">
                <a:xfrm>
                  <a:off x="928" y="3690"/>
                  <a:ext cx="48" cy="23"/>
                  <a:chOff x="928" y="3690"/>
                  <a:chExt cx="48" cy="23"/>
                </a:xfrm>
              </p:grpSpPr>
              <p:sp>
                <p:nvSpPr>
                  <p:cNvPr id="340" name="Freeform 272">
                    <a:extLst>
                      <a:ext uri="{FF2B5EF4-FFF2-40B4-BE49-F238E27FC236}">
                        <a16:creationId xmlns:a16="http://schemas.microsoft.com/office/drawing/2014/main" id="{C0AC38C7-13A8-4DC5-AC13-0416E8B6A932}"/>
                      </a:ext>
                    </a:extLst>
                  </p:cNvPr>
                  <p:cNvSpPr>
                    <a:spLocks/>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41" name="Freeform 273">
                    <a:extLst>
                      <a:ext uri="{FF2B5EF4-FFF2-40B4-BE49-F238E27FC236}">
                        <a16:creationId xmlns:a16="http://schemas.microsoft.com/office/drawing/2014/main" id="{036ACCBD-8BC0-45CF-BBF3-8E62BB1749E2}"/>
                      </a:ext>
                    </a:extLst>
                  </p:cNvPr>
                  <p:cNvSpPr>
                    <a:spLocks/>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42" name="Freeform 274">
                    <a:extLst>
                      <a:ext uri="{FF2B5EF4-FFF2-40B4-BE49-F238E27FC236}">
                        <a16:creationId xmlns:a16="http://schemas.microsoft.com/office/drawing/2014/main" id="{8BD84713-EB04-437E-A2CA-9A2A70D02ABC}"/>
                      </a:ext>
                    </a:extLst>
                  </p:cNvPr>
                  <p:cNvSpPr>
                    <a:spLocks/>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332" name="Group 275">
                  <a:extLst>
                    <a:ext uri="{FF2B5EF4-FFF2-40B4-BE49-F238E27FC236}">
                      <a16:creationId xmlns:a16="http://schemas.microsoft.com/office/drawing/2014/main" id="{AD7158EF-F160-4DAC-BC9D-120F8F2DA3F0}"/>
                    </a:ext>
                  </a:extLst>
                </p:cNvPr>
                <p:cNvGrpSpPr>
                  <a:grpSpLocks/>
                </p:cNvGrpSpPr>
                <p:nvPr/>
              </p:nvGrpSpPr>
              <p:grpSpPr bwMode="auto">
                <a:xfrm>
                  <a:off x="940" y="3703"/>
                  <a:ext cx="49" cy="23"/>
                  <a:chOff x="940" y="3703"/>
                  <a:chExt cx="49" cy="23"/>
                </a:xfrm>
              </p:grpSpPr>
              <p:sp>
                <p:nvSpPr>
                  <p:cNvPr id="337" name="Freeform 276">
                    <a:extLst>
                      <a:ext uri="{FF2B5EF4-FFF2-40B4-BE49-F238E27FC236}">
                        <a16:creationId xmlns:a16="http://schemas.microsoft.com/office/drawing/2014/main" id="{3163326A-32EF-4594-A3BA-CE3980C13489}"/>
                      </a:ext>
                    </a:extLst>
                  </p:cNvPr>
                  <p:cNvSpPr>
                    <a:spLocks/>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38" name="Freeform 277">
                    <a:extLst>
                      <a:ext uri="{FF2B5EF4-FFF2-40B4-BE49-F238E27FC236}">
                        <a16:creationId xmlns:a16="http://schemas.microsoft.com/office/drawing/2014/main" id="{6196189A-5DEE-4D3B-A9DC-7DE3672A47E9}"/>
                      </a:ext>
                    </a:extLst>
                  </p:cNvPr>
                  <p:cNvSpPr>
                    <a:spLocks/>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39" name="Freeform 278">
                    <a:extLst>
                      <a:ext uri="{FF2B5EF4-FFF2-40B4-BE49-F238E27FC236}">
                        <a16:creationId xmlns:a16="http://schemas.microsoft.com/office/drawing/2014/main" id="{B186B605-6ED3-4EA1-82A1-89076B265050}"/>
                      </a:ext>
                    </a:extLst>
                  </p:cNvPr>
                  <p:cNvSpPr>
                    <a:spLocks/>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333" name="Group 279">
                  <a:extLst>
                    <a:ext uri="{FF2B5EF4-FFF2-40B4-BE49-F238E27FC236}">
                      <a16:creationId xmlns:a16="http://schemas.microsoft.com/office/drawing/2014/main" id="{26B1E4FD-5F6C-4373-832B-C5BC6D022198}"/>
                    </a:ext>
                  </a:extLst>
                </p:cNvPr>
                <p:cNvGrpSpPr>
                  <a:grpSpLocks/>
                </p:cNvGrpSpPr>
                <p:nvPr/>
              </p:nvGrpSpPr>
              <p:grpSpPr bwMode="auto">
                <a:xfrm>
                  <a:off x="953" y="3716"/>
                  <a:ext cx="49" cy="23"/>
                  <a:chOff x="953" y="3716"/>
                  <a:chExt cx="49" cy="23"/>
                </a:xfrm>
              </p:grpSpPr>
              <p:sp>
                <p:nvSpPr>
                  <p:cNvPr id="334" name="Freeform 280">
                    <a:extLst>
                      <a:ext uri="{FF2B5EF4-FFF2-40B4-BE49-F238E27FC236}">
                        <a16:creationId xmlns:a16="http://schemas.microsoft.com/office/drawing/2014/main" id="{AB33567D-F235-461D-BF00-B7E29EADFDE7}"/>
                      </a:ext>
                    </a:extLst>
                  </p:cNvPr>
                  <p:cNvSpPr>
                    <a:spLocks/>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35" name="Freeform 281">
                    <a:extLst>
                      <a:ext uri="{FF2B5EF4-FFF2-40B4-BE49-F238E27FC236}">
                        <a16:creationId xmlns:a16="http://schemas.microsoft.com/office/drawing/2014/main" id="{8309617A-FA09-470F-9D57-6D0E53226735}"/>
                      </a:ext>
                    </a:extLst>
                  </p:cNvPr>
                  <p:cNvSpPr>
                    <a:spLocks/>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36" name="Freeform 282">
                    <a:extLst>
                      <a:ext uri="{FF2B5EF4-FFF2-40B4-BE49-F238E27FC236}">
                        <a16:creationId xmlns:a16="http://schemas.microsoft.com/office/drawing/2014/main" id="{83E76071-DEB7-4D05-A38D-591CE1702B48}"/>
                      </a:ext>
                    </a:extLst>
                  </p:cNvPr>
                  <p:cNvSpPr>
                    <a:spLocks/>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grpSp>
            <p:nvGrpSpPr>
              <p:cNvPr id="131" name="Group 283">
                <a:extLst>
                  <a:ext uri="{FF2B5EF4-FFF2-40B4-BE49-F238E27FC236}">
                    <a16:creationId xmlns:a16="http://schemas.microsoft.com/office/drawing/2014/main" id="{D87D292E-7FC2-4C66-AED8-62ED2EA5BBB7}"/>
                  </a:ext>
                </a:extLst>
              </p:cNvPr>
              <p:cNvGrpSpPr>
                <a:grpSpLocks/>
              </p:cNvGrpSpPr>
              <p:nvPr/>
            </p:nvGrpSpPr>
            <p:grpSpPr bwMode="auto">
              <a:xfrm>
                <a:off x="963" y="3727"/>
                <a:ext cx="49" cy="23"/>
                <a:chOff x="963" y="3727"/>
                <a:chExt cx="49" cy="23"/>
              </a:xfrm>
            </p:grpSpPr>
            <p:sp>
              <p:nvSpPr>
                <p:cNvPr id="326" name="Freeform 284">
                  <a:extLst>
                    <a:ext uri="{FF2B5EF4-FFF2-40B4-BE49-F238E27FC236}">
                      <a16:creationId xmlns:a16="http://schemas.microsoft.com/office/drawing/2014/main" id="{EAB9871D-8380-4611-B970-E1A9744AE54B}"/>
                    </a:ext>
                  </a:extLst>
                </p:cNvPr>
                <p:cNvSpPr>
                  <a:spLocks/>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27" name="Freeform 285">
                  <a:extLst>
                    <a:ext uri="{FF2B5EF4-FFF2-40B4-BE49-F238E27FC236}">
                      <a16:creationId xmlns:a16="http://schemas.microsoft.com/office/drawing/2014/main" id="{FF63FAF3-B699-4E62-B15A-123A650142D7}"/>
                    </a:ext>
                  </a:extLst>
                </p:cNvPr>
                <p:cNvSpPr>
                  <a:spLocks/>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28" name="Freeform 286">
                  <a:extLst>
                    <a:ext uri="{FF2B5EF4-FFF2-40B4-BE49-F238E27FC236}">
                      <a16:creationId xmlns:a16="http://schemas.microsoft.com/office/drawing/2014/main" id="{CC2FD40E-4F12-4F26-9665-75D30220D0E7}"/>
                    </a:ext>
                  </a:extLst>
                </p:cNvPr>
                <p:cNvSpPr>
                  <a:spLocks/>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32" name="Group 287">
                <a:extLst>
                  <a:ext uri="{FF2B5EF4-FFF2-40B4-BE49-F238E27FC236}">
                    <a16:creationId xmlns:a16="http://schemas.microsoft.com/office/drawing/2014/main" id="{59CF8662-AD22-4BF2-AE12-3F8C05E6F7DA}"/>
                  </a:ext>
                </a:extLst>
              </p:cNvPr>
              <p:cNvGrpSpPr>
                <a:grpSpLocks/>
              </p:cNvGrpSpPr>
              <p:nvPr/>
            </p:nvGrpSpPr>
            <p:grpSpPr bwMode="auto">
              <a:xfrm>
                <a:off x="976" y="3740"/>
                <a:ext cx="50" cy="22"/>
                <a:chOff x="976" y="3740"/>
                <a:chExt cx="50" cy="22"/>
              </a:xfrm>
            </p:grpSpPr>
            <p:sp>
              <p:nvSpPr>
                <p:cNvPr id="323" name="Freeform 288">
                  <a:extLst>
                    <a:ext uri="{FF2B5EF4-FFF2-40B4-BE49-F238E27FC236}">
                      <a16:creationId xmlns:a16="http://schemas.microsoft.com/office/drawing/2014/main" id="{1E6435FD-F52C-451E-99C6-CEADB5594F2F}"/>
                    </a:ext>
                  </a:extLst>
                </p:cNvPr>
                <p:cNvSpPr>
                  <a:spLocks/>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24" name="Freeform 289">
                  <a:extLst>
                    <a:ext uri="{FF2B5EF4-FFF2-40B4-BE49-F238E27FC236}">
                      <a16:creationId xmlns:a16="http://schemas.microsoft.com/office/drawing/2014/main" id="{FECB2E90-75CE-416A-B8CF-50736ECD93A4}"/>
                    </a:ext>
                  </a:extLst>
                </p:cNvPr>
                <p:cNvSpPr>
                  <a:spLocks/>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25" name="Freeform 290">
                  <a:extLst>
                    <a:ext uri="{FF2B5EF4-FFF2-40B4-BE49-F238E27FC236}">
                      <a16:creationId xmlns:a16="http://schemas.microsoft.com/office/drawing/2014/main" id="{22C34236-3760-4825-A2A6-216D7952AD5A}"/>
                    </a:ext>
                  </a:extLst>
                </p:cNvPr>
                <p:cNvSpPr>
                  <a:spLocks/>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33" name="Group 291">
                <a:extLst>
                  <a:ext uri="{FF2B5EF4-FFF2-40B4-BE49-F238E27FC236}">
                    <a16:creationId xmlns:a16="http://schemas.microsoft.com/office/drawing/2014/main" id="{B0FDDE4E-2C24-4B5D-90CF-CCD885B46941}"/>
                  </a:ext>
                </a:extLst>
              </p:cNvPr>
              <p:cNvGrpSpPr>
                <a:grpSpLocks/>
              </p:cNvGrpSpPr>
              <p:nvPr/>
            </p:nvGrpSpPr>
            <p:grpSpPr bwMode="auto">
              <a:xfrm>
                <a:off x="761" y="3560"/>
                <a:ext cx="50" cy="22"/>
                <a:chOff x="761" y="3560"/>
                <a:chExt cx="50" cy="22"/>
              </a:xfrm>
            </p:grpSpPr>
            <p:sp>
              <p:nvSpPr>
                <p:cNvPr id="320" name="Freeform 292">
                  <a:extLst>
                    <a:ext uri="{FF2B5EF4-FFF2-40B4-BE49-F238E27FC236}">
                      <a16:creationId xmlns:a16="http://schemas.microsoft.com/office/drawing/2014/main" id="{939B30E4-E2ED-4F50-BACB-8BB8437DF00E}"/>
                    </a:ext>
                  </a:extLst>
                </p:cNvPr>
                <p:cNvSpPr>
                  <a:spLocks/>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21" name="Freeform 293">
                  <a:extLst>
                    <a:ext uri="{FF2B5EF4-FFF2-40B4-BE49-F238E27FC236}">
                      <a16:creationId xmlns:a16="http://schemas.microsoft.com/office/drawing/2014/main" id="{CECE406D-6586-47A6-99A7-DD1A4D6D94C5}"/>
                    </a:ext>
                  </a:extLst>
                </p:cNvPr>
                <p:cNvSpPr>
                  <a:spLocks/>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22" name="Freeform 294">
                  <a:extLst>
                    <a:ext uri="{FF2B5EF4-FFF2-40B4-BE49-F238E27FC236}">
                      <a16:creationId xmlns:a16="http://schemas.microsoft.com/office/drawing/2014/main" id="{C9CE4240-4E6D-497B-83DC-1DDFB8BA3AE9}"/>
                    </a:ext>
                  </a:extLst>
                </p:cNvPr>
                <p:cNvSpPr>
                  <a:spLocks/>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34" name="Group 295">
                <a:extLst>
                  <a:ext uri="{FF2B5EF4-FFF2-40B4-BE49-F238E27FC236}">
                    <a16:creationId xmlns:a16="http://schemas.microsoft.com/office/drawing/2014/main" id="{8DB26283-2E56-4331-810C-876D3B1FF3E9}"/>
                  </a:ext>
                </a:extLst>
              </p:cNvPr>
              <p:cNvGrpSpPr>
                <a:grpSpLocks/>
              </p:cNvGrpSpPr>
              <p:nvPr/>
            </p:nvGrpSpPr>
            <p:grpSpPr bwMode="auto">
              <a:xfrm>
                <a:off x="774" y="3572"/>
                <a:ext cx="49" cy="23"/>
                <a:chOff x="774" y="3572"/>
                <a:chExt cx="49" cy="23"/>
              </a:xfrm>
            </p:grpSpPr>
            <p:sp>
              <p:nvSpPr>
                <p:cNvPr id="317" name="Freeform 296">
                  <a:extLst>
                    <a:ext uri="{FF2B5EF4-FFF2-40B4-BE49-F238E27FC236}">
                      <a16:creationId xmlns:a16="http://schemas.microsoft.com/office/drawing/2014/main" id="{11D63622-5717-48E4-B665-80B962B6C666}"/>
                    </a:ext>
                  </a:extLst>
                </p:cNvPr>
                <p:cNvSpPr>
                  <a:spLocks/>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18" name="Freeform 297">
                  <a:extLst>
                    <a:ext uri="{FF2B5EF4-FFF2-40B4-BE49-F238E27FC236}">
                      <a16:creationId xmlns:a16="http://schemas.microsoft.com/office/drawing/2014/main" id="{5E6FE671-339D-423A-9935-44A19D7E2DD7}"/>
                    </a:ext>
                  </a:extLst>
                </p:cNvPr>
                <p:cNvSpPr>
                  <a:spLocks/>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19" name="Freeform 298">
                  <a:extLst>
                    <a:ext uri="{FF2B5EF4-FFF2-40B4-BE49-F238E27FC236}">
                      <a16:creationId xmlns:a16="http://schemas.microsoft.com/office/drawing/2014/main" id="{375C77AC-2FC3-46EA-A714-8440A26C3375}"/>
                    </a:ext>
                  </a:extLst>
                </p:cNvPr>
                <p:cNvSpPr>
                  <a:spLocks/>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35" name="Group 299">
                <a:extLst>
                  <a:ext uri="{FF2B5EF4-FFF2-40B4-BE49-F238E27FC236}">
                    <a16:creationId xmlns:a16="http://schemas.microsoft.com/office/drawing/2014/main" id="{C9217502-A42F-421A-BD15-EC6E956A3543}"/>
                  </a:ext>
                </a:extLst>
              </p:cNvPr>
              <p:cNvGrpSpPr>
                <a:grpSpLocks/>
              </p:cNvGrpSpPr>
              <p:nvPr/>
            </p:nvGrpSpPr>
            <p:grpSpPr bwMode="auto">
              <a:xfrm>
                <a:off x="787" y="3585"/>
                <a:ext cx="49" cy="23"/>
                <a:chOff x="787" y="3585"/>
                <a:chExt cx="49" cy="23"/>
              </a:xfrm>
            </p:grpSpPr>
            <p:sp>
              <p:nvSpPr>
                <p:cNvPr id="314" name="Freeform 300">
                  <a:extLst>
                    <a:ext uri="{FF2B5EF4-FFF2-40B4-BE49-F238E27FC236}">
                      <a16:creationId xmlns:a16="http://schemas.microsoft.com/office/drawing/2014/main" id="{197B3382-11E6-4D27-BB92-94F94ACAE1BC}"/>
                    </a:ext>
                  </a:extLst>
                </p:cNvPr>
                <p:cNvSpPr>
                  <a:spLocks/>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15" name="Freeform 301">
                  <a:extLst>
                    <a:ext uri="{FF2B5EF4-FFF2-40B4-BE49-F238E27FC236}">
                      <a16:creationId xmlns:a16="http://schemas.microsoft.com/office/drawing/2014/main" id="{DD9AF363-E26D-4340-91F2-6C59B4952850}"/>
                    </a:ext>
                  </a:extLst>
                </p:cNvPr>
                <p:cNvSpPr>
                  <a:spLocks/>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16" name="Freeform 302">
                  <a:extLst>
                    <a:ext uri="{FF2B5EF4-FFF2-40B4-BE49-F238E27FC236}">
                      <a16:creationId xmlns:a16="http://schemas.microsoft.com/office/drawing/2014/main" id="{9580A729-A8AD-4DC6-B8B3-5B922E9D80A0}"/>
                    </a:ext>
                  </a:extLst>
                </p:cNvPr>
                <p:cNvSpPr>
                  <a:spLocks/>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36" name="Group 303">
                <a:extLst>
                  <a:ext uri="{FF2B5EF4-FFF2-40B4-BE49-F238E27FC236}">
                    <a16:creationId xmlns:a16="http://schemas.microsoft.com/office/drawing/2014/main" id="{3CE71934-4097-40D9-B9D7-7F5E8605B09F}"/>
                  </a:ext>
                </a:extLst>
              </p:cNvPr>
              <p:cNvGrpSpPr>
                <a:grpSpLocks/>
              </p:cNvGrpSpPr>
              <p:nvPr/>
            </p:nvGrpSpPr>
            <p:grpSpPr bwMode="auto">
              <a:xfrm>
                <a:off x="799" y="3600"/>
                <a:ext cx="99" cy="73"/>
                <a:chOff x="799" y="3600"/>
                <a:chExt cx="99" cy="73"/>
              </a:xfrm>
            </p:grpSpPr>
            <p:grpSp>
              <p:nvGrpSpPr>
                <p:cNvPr id="294" name="Group 304">
                  <a:extLst>
                    <a:ext uri="{FF2B5EF4-FFF2-40B4-BE49-F238E27FC236}">
                      <a16:creationId xmlns:a16="http://schemas.microsoft.com/office/drawing/2014/main" id="{0541189D-AC24-4D48-8D9E-EB41AEBE6EFD}"/>
                    </a:ext>
                  </a:extLst>
                </p:cNvPr>
                <p:cNvGrpSpPr>
                  <a:grpSpLocks/>
                </p:cNvGrpSpPr>
                <p:nvPr/>
              </p:nvGrpSpPr>
              <p:grpSpPr bwMode="auto">
                <a:xfrm>
                  <a:off x="799" y="3600"/>
                  <a:ext cx="48" cy="23"/>
                  <a:chOff x="799" y="3600"/>
                  <a:chExt cx="48" cy="23"/>
                </a:xfrm>
              </p:grpSpPr>
              <p:sp>
                <p:nvSpPr>
                  <p:cNvPr id="311" name="Freeform 305">
                    <a:extLst>
                      <a:ext uri="{FF2B5EF4-FFF2-40B4-BE49-F238E27FC236}">
                        <a16:creationId xmlns:a16="http://schemas.microsoft.com/office/drawing/2014/main" id="{4CF183A6-663D-4112-9B6E-B47FC6FBC8EF}"/>
                      </a:ext>
                    </a:extLst>
                  </p:cNvPr>
                  <p:cNvSpPr>
                    <a:spLocks/>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12" name="Freeform 306">
                    <a:extLst>
                      <a:ext uri="{FF2B5EF4-FFF2-40B4-BE49-F238E27FC236}">
                        <a16:creationId xmlns:a16="http://schemas.microsoft.com/office/drawing/2014/main" id="{2E4DFADB-DDE6-4884-8A7F-1CBEDB1D0FB4}"/>
                      </a:ext>
                    </a:extLst>
                  </p:cNvPr>
                  <p:cNvSpPr>
                    <a:spLocks/>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13" name="Freeform 307">
                    <a:extLst>
                      <a:ext uri="{FF2B5EF4-FFF2-40B4-BE49-F238E27FC236}">
                        <a16:creationId xmlns:a16="http://schemas.microsoft.com/office/drawing/2014/main" id="{7C9E73B2-DE96-46EE-96F7-7740FAC743F2}"/>
                      </a:ext>
                    </a:extLst>
                  </p:cNvPr>
                  <p:cNvSpPr>
                    <a:spLocks/>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295" name="Group 308">
                  <a:extLst>
                    <a:ext uri="{FF2B5EF4-FFF2-40B4-BE49-F238E27FC236}">
                      <a16:creationId xmlns:a16="http://schemas.microsoft.com/office/drawing/2014/main" id="{5723101F-CDC9-4525-A83E-D6022065DEE8}"/>
                    </a:ext>
                  </a:extLst>
                </p:cNvPr>
                <p:cNvGrpSpPr>
                  <a:grpSpLocks/>
                </p:cNvGrpSpPr>
                <p:nvPr/>
              </p:nvGrpSpPr>
              <p:grpSpPr bwMode="auto">
                <a:xfrm>
                  <a:off x="811" y="3612"/>
                  <a:ext cx="48" cy="23"/>
                  <a:chOff x="811" y="3612"/>
                  <a:chExt cx="48" cy="23"/>
                </a:xfrm>
              </p:grpSpPr>
              <p:sp>
                <p:nvSpPr>
                  <p:cNvPr id="308" name="Freeform 309">
                    <a:extLst>
                      <a:ext uri="{FF2B5EF4-FFF2-40B4-BE49-F238E27FC236}">
                        <a16:creationId xmlns:a16="http://schemas.microsoft.com/office/drawing/2014/main" id="{0ABD8FF0-37CF-4729-B1E7-5908CE655F4D}"/>
                      </a:ext>
                    </a:extLst>
                  </p:cNvPr>
                  <p:cNvSpPr>
                    <a:spLocks/>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09" name="Freeform 310">
                    <a:extLst>
                      <a:ext uri="{FF2B5EF4-FFF2-40B4-BE49-F238E27FC236}">
                        <a16:creationId xmlns:a16="http://schemas.microsoft.com/office/drawing/2014/main" id="{502DE518-6E44-4E97-A92E-32C872730BEA}"/>
                      </a:ext>
                    </a:extLst>
                  </p:cNvPr>
                  <p:cNvSpPr>
                    <a:spLocks/>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2"/>
                      <a:gd name="T29" fmla="*/ 75 w 75"/>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10" name="Freeform 311">
                    <a:extLst>
                      <a:ext uri="{FF2B5EF4-FFF2-40B4-BE49-F238E27FC236}">
                        <a16:creationId xmlns:a16="http://schemas.microsoft.com/office/drawing/2014/main" id="{453B23B1-7133-4276-B89F-D218B3C7B2FE}"/>
                      </a:ext>
                    </a:extLst>
                  </p:cNvPr>
                  <p:cNvSpPr>
                    <a:spLocks/>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296" name="Group 312">
                  <a:extLst>
                    <a:ext uri="{FF2B5EF4-FFF2-40B4-BE49-F238E27FC236}">
                      <a16:creationId xmlns:a16="http://schemas.microsoft.com/office/drawing/2014/main" id="{F12F7733-FCD3-4688-A8A5-BDBC75A42103}"/>
                    </a:ext>
                  </a:extLst>
                </p:cNvPr>
                <p:cNvGrpSpPr>
                  <a:grpSpLocks/>
                </p:cNvGrpSpPr>
                <p:nvPr/>
              </p:nvGrpSpPr>
              <p:grpSpPr bwMode="auto">
                <a:xfrm>
                  <a:off x="823" y="3625"/>
                  <a:ext cx="49" cy="23"/>
                  <a:chOff x="823" y="3625"/>
                  <a:chExt cx="49" cy="23"/>
                </a:xfrm>
              </p:grpSpPr>
              <p:sp>
                <p:nvSpPr>
                  <p:cNvPr id="305" name="Freeform 313">
                    <a:extLst>
                      <a:ext uri="{FF2B5EF4-FFF2-40B4-BE49-F238E27FC236}">
                        <a16:creationId xmlns:a16="http://schemas.microsoft.com/office/drawing/2014/main" id="{788F6252-2BFC-4BC0-9919-3C019F3BC707}"/>
                      </a:ext>
                    </a:extLst>
                  </p:cNvPr>
                  <p:cNvSpPr>
                    <a:spLocks/>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06" name="Freeform 314">
                    <a:extLst>
                      <a:ext uri="{FF2B5EF4-FFF2-40B4-BE49-F238E27FC236}">
                        <a16:creationId xmlns:a16="http://schemas.microsoft.com/office/drawing/2014/main" id="{65B97B28-161B-40EA-BD86-1DA496A8E9A9}"/>
                      </a:ext>
                    </a:extLst>
                  </p:cNvPr>
                  <p:cNvSpPr>
                    <a:spLocks/>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07" name="Freeform 315">
                    <a:extLst>
                      <a:ext uri="{FF2B5EF4-FFF2-40B4-BE49-F238E27FC236}">
                        <a16:creationId xmlns:a16="http://schemas.microsoft.com/office/drawing/2014/main" id="{6A1DDB6E-E2AD-4C02-9C8F-D68FC40322F1}"/>
                      </a:ext>
                    </a:extLst>
                  </p:cNvPr>
                  <p:cNvSpPr>
                    <a:spLocks/>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297" name="Group 316">
                  <a:extLst>
                    <a:ext uri="{FF2B5EF4-FFF2-40B4-BE49-F238E27FC236}">
                      <a16:creationId xmlns:a16="http://schemas.microsoft.com/office/drawing/2014/main" id="{074EC59C-5D56-4793-9D42-87A3D2506905}"/>
                    </a:ext>
                  </a:extLst>
                </p:cNvPr>
                <p:cNvGrpSpPr>
                  <a:grpSpLocks/>
                </p:cNvGrpSpPr>
                <p:nvPr/>
              </p:nvGrpSpPr>
              <p:grpSpPr bwMode="auto">
                <a:xfrm>
                  <a:off x="836" y="3638"/>
                  <a:ext cx="50" cy="22"/>
                  <a:chOff x="836" y="3638"/>
                  <a:chExt cx="50" cy="22"/>
                </a:xfrm>
              </p:grpSpPr>
              <p:sp>
                <p:nvSpPr>
                  <p:cNvPr id="302" name="Freeform 317">
                    <a:extLst>
                      <a:ext uri="{FF2B5EF4-FFF2-40B4-BE49-F238E27FC236}">
                        <a16:creationId xmlns:a16="http://schemas.microsoft.com/office/drawing/2014/main" id="{552B93A9-3418-4CFD-9678-DD9B8BE03A5E}"/>
                      </a:ext>
                    </a:extLst>
                  </p:cNvPr>
                  <p:cNvSpPr>
                    <a:spLocks/>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03" name="Freeform 318">
                    <a:extLst>
                      <a:ext uri="{FF2B5EF4-FFF2-40B4-BE49-F238E27FC236}">
                        <a16:creationId xmlns:a16="http://schemas.microsoft.com/office/drawing/2014/main" id="{28335ED6-2E1E-47AC-85BA-28E390EED887}"/>
                      </a:ext>
                    </a:extLst>
                  </p:cNvPr>
                  <p:cNvSpPr>
                    <a:spLocks/>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04" name="Freeform 319">
                    <a:extLst>
                      <a:ext uri="{FF2B5EF4-FFF2-40B4-BE49-F238E27FC236}">
                        <a16:creationId xmlns:a16="http://schemas.microsoft.com/office/drawing/2014/main" id="{68D05D93-F38B-49EA-9AC9-1366EAD0E788}"/>
                      </a:ext>
                    </a:extLst>
                  </p:cNvPr>
                  <p:cNvSpPr>
                    <a:spLocks/>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298" name="Group 320">
                  <a:extLst>
                    <a:ext uri="{FF2B5EF4-FFF2-40B4-BE49-F238E27FC236}">
                      <a16:creationId xmlns:a16="http://schemas.microsoft.com/office/drawing/2014/main" id="{6F7BEF01-C95B-440F-8BA0-B0F3AFC02C60}"/>
                    </a:ext>
                  </a:extLst>
                </p:cNvPr>
                <p:cNvGrpSpPr>
                  <a:grpSpLocks/>
                </p:cNvGrpSpPr>
                <p:nvPr/>
              </p:nvGrpSpPr>
              <p:grpSpPr bwMode="auto">
                <a:xfrm>
                  <a:off x="849" y="3651"/>
                  <a:ext cx="49" cy="22"/>
                  <a:chOff x="849" y="3651"/>
                  <a:chExt cx="49" cy="22"/>
                </a:xfrm>
              </p:grpSpPr>
              <p:sp>
                <p:nvSpPr>
                  <p:cNvPr id="299" name="Freeform 321">
                    <a:extLst>
                      <a:ext uri="{FF2B5EF4-FFF2-40B4-BE49-F238E27FC236}">
                        <a16:creationId xmlns:a16="http://schemas.microsoft.com/office/drawing/2014/main" id="{F8264175-1DB9-40C0-9E2C-F1ADA7862732}"/>
                      </a:ext>
                    </a:extLst>
                  </p:cNvPr>
                  <p:cNvSpPr>
                    <a:spLocks/>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00" name="Freeform 322">
                    <a:extLst>
                      <a:ext uri="{FF2B5EF4-FFF2-40B4-BE49-F238E27FC236}">
                        <a16:creationId xmlns:a16="http://schemas.microsoft.com/office/drawing/2014/main" id="{C8232769-CC84-4E0C-A4BE-E5FABF85856B}"/>
                      </a:ext>
                    </a:extLst>
                  </p:cNvPr>
                  <p:cNvSpPr>
                    <a:spLocks/>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01" name="Freeform 323">
                    <a:extLst>
                      <a:ext uri="{FF2B5EF4-FFF2-40B4-BE49-F238E27FC236}">
                        <a16:creationId xmlns:a16="http://schemas.microsoft.com/office/drawing/2014/main" id="{6480D027-3B86-4657-A4D2-9602C28D2C4D}"/>
                      </a:ext>
                    </a:extLst>
                  </p:cNvPr>
                  <p:cNvSpPr>
                    <a:spLocks/>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 name="T14" fmla="*/ 0 60000 65536"/>
                      <a:gd name="T15" fmla="*/ 0 60000 65536"/>
                      <a:gd name="T16" fmla="*/ 0 60000 65536"/>
                      <a:gd name="T17" fmla="*/ 0 60000 65536"/>
                      <a:gd name="T18" fmla="*/ 0 60000 65536"/>
                      <a:gd name="T19" fmla="*/ 0 60000 65536"/>
                      <a:gd name="T20" fmla="*/ 0 60000 65536"/>
                      <a:gd name="T21" fmla="*/ 0 w 81"/>
                      <a:gd name="T22" fmla="*/ 0 h 35"/>
                      <a:gd name="T23" fmla="*/ 81 w 81"/>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grpSp>
            <p:nvGrpSpPr>
              <p:cNvPr id="137" name="Group 324">
                <a:extLst>
                  <a:ext uri="{FF2B5EF4-FFF2-40B4-BE49-F238E27FC236}">
                    <a16:creationId xmlns:a16="http://schemas.microsoft.com/office/drawing/2014/main" id="{1E35DDD8-32F2-49CA-A874-D9D730FEB460}"/>
                  </a:ext>
                </a:extLst>
              </p:cNvPr>
              <p:cNvGrpSpPr>
                <a:grpSpLocks/>
              </p:cNvGrpSpPr>
              <p:nvPr/>
            </p:nvGrpSpPr>
            <p:grpSpPr bwMode="auto">
              <a:xfrm>
                <a:off x="861" y="3665"/>
                <a:ext cx="99" cy="74"/>
                <a:chOff x="861" y="3665"/>
                <a:chExt cx="99" cy="74"/>
              </a:xfrm>
            </p:grpSpPr>
            <p:grpSp>
              <p:nvGrpSpPr>
                <p:cNvPr id="274" name="Group 325">
                  <a:extLst>
                    <a:ext uri="{FF2B5EF4-FFF2-40B4-BE49-F238E27FC236}">
                      <a16:creationId xmlns:a16="http://schemas.microsoft.com/office/drawing/2014/main" id="{9D131DAD-B503-408E-AB7D-206ABBA9A4C4}"/>
                    </a:ext>
                  </a:extLst>
                </p:cNvPr>
                <p:cNvGrpSpPr>
                  <a:grpSpLocks/>
                </p:cNvGrpSpPr>
                <p:nvPr/>
              </p:nvGrpSpPr>
              <p:grpSpPr bwMode="auto">
                <a:xfrm>
                  <a:off x="861" y="3665"/>
                  <a:ext cx="50" cy="23"/>
                  <a:chOff x="861" y="3665"/>
                  <a:chExt cx="50" cy="23"/>
                </a:xfrm>
              </p:grpSpPr>
              <p:sp>
                <p:nvSpPr>
                  <p:cNvPr id="291" name="Freeform 326">
                    <a:extLst>
                      <a:ext uri="{FF2B5EF4-FFF2-40B4-BE49-F238E27FC236}">
                        <a16:creationId xmlns:a16="http://schemas.microsoft.com/office/drawing/2014/main" id="{8E0A245D-6750-4FCA-896B-87CB7E10BD23}"/>
                      </a:ext>
                    </a:extLst>
                  </p:cNvPr>
                  <p:cNvSpPr>
                    <a:spLocks/>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92" name="Freeform 327">
                    <a:extLst>
                      <a:ext uri="{FF2B5EF4-FFF2-40B4-BE49-F238E27FC236}">
                        <a16:creationId xmlns:a16="http://schemas.microsoft.com/office/drawing/2014/main" id="{1DCEA24D-BF48-4758-83A5-152EE4CB7070}"/>
                      </a:ext>
                    </a:extLst>
                  </p:cNvPr>
                  <p:cNvSpPr>
                    <a:spLocks/>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93" name="Freeform 328">
                    <a:extLst>
                      <a:ext uri="{FF2B5EF4-FFF2-40B4-BE49-F238E27FC236}">
                        <a16:creationId xmlns:a16="http://schemas.microsoft.com/office/drawing/2014/main" id="{BF9F7D2B-E31D-45FB-B727-1AF90BF1075A}"/>
                      </a:ext>
                    </a:extLst>
                  </p:cNvPr>
                  <p:cNvSpPr>
                    <a:spLocks/>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275" name="Group 329">
                  <a:extLst>
                    <a:ext uri="{FF2B5EF4-FFF2-40B4-BE49-F238E27FC236}">
                      <a16:creationId xmlns:a16="http://schemas.microsoft.com/office/drawing/2014/main" id="{3FA6FFFC-356F-4E8E-9378-BCB3730427A6}"/>
                    </a:ext>
                  </a:extLst>
                </p:cNvPr>
                <p:cNvGrpSpPr>
                  <a:grpSpLocks/>
                </p:cNvGrpSpPr>
                <p:nvPr/>
              </p:nvGrpSpPr>
              <p:grpSpPr bwMode="auto">
                <a:xfrm>
                  <a:off x="873" y="3678"/>
                  <a:ext cx="49" cy="23"/>
                  <a:chOff x="873" y="3678"/>
                  <a:chExt cx="49" cy="23"/>
                </a:xfrm>
              </p:grpSpPr>
              <p:sp>
                <p:nvSpPr>
                  <p:cNvPr id="288" name="Freeform 330">
                    <a:extLst>
                      <a:ext uri="{FF2B5EF4-FFF2-40B4-BE49-F238E27FC236}">
                        <a16:creationId xmlns:a16="http://schemas.microsoft.com/office/drawing/2014/main" id="{4B06545F-B86E-443A-8218-7049980A2F33}"/>
                      </a:ext>
                    </a:extLst>
                  </p:cNvPr>
                  <p:cNvSpPr>
                    <a:spLocks/>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89" name="Freeform 331">
                    <a:extLst>
                      <a:ext uri="{FF2B5EF4-FFF2-40B4-BE49-F238E27FC236}">
                        <a16:creationId xmlns:a16="http://schemas.microsoft.com/office/drawing/2014/main" id="{FD503C04-8742-4367-BFCC-07A7341F3D73}"/>
                      </a:ext>
                    </a:extLst>
                  </p:cNvPr>
                  <p:cNvSpPr>
                    <a:spLocks/>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90" name="Freeform 332">
                    <a:extLst>
                      <a:ext uri="{FF2B5EF4-FFF2-40B4-BE49-F238E27FC236}">
                        <a16:creationId xmlns:a16="http://schemas.microsoft.com/office/drawing/2014/main" id="{38E6C420-D027-4B3C-B54C-3F0AEFFF73AC}"/>
                      </a:ext>
                    </a:extLst>
                  </p:cNvPr>
                  <p:cNvSpPr>
                    <a:spLocks/>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276" name="Group 333">
                  <a:extLst>
                    <a:ext uri="{FF2B5EF4-FFF2-40B4-BE49-F238E27FC236}">
                      <a16:creationId xmlns:a16="http://schemas.microsoft.com/office/drawing/2014/main" id="{9C97F1EC-FDA9-448B-BFD3-1C2F9BAEF612}"/>
                    </a:ext>
                  </a:extLst>
                </p:cNvPr>
                <p:cNvGrpSpPr>
                  <a:grpSpLocks/>
                </p:cNvGrpSpPr>
                <p:nvPr/>
              </p:nvGrpSpPr>
              <p:grpSpPr bwMode="auto">
                <a:xfrm>
                  <a:off x="886" y="3690"/>
                  <a:ext cx="49" cy="23"/>
                  <a:chOff x="886" y="3690"/>
                  <a:chExt cx="49" cy="23"/>
                </a:xfrm>
              </p:grpSpPr>
              <p:sp>
                <p:nvSpPr>
                  <p:cNvPr id="285" name="Freeform 334">
                    <a:extLst>
                      <a:ext uri="{FF2B5EF4-FFF2-40B4-BE49-F238E27FC236}">
                        <a16:creationId xmlns:a16="http://schemas.microsoft.com/office/drawing/2014/main" id="{0715FD50-72F2-4515-8592-4BA86A8178BE}"/>
                      </a:ext>
                    </a:extLst>
                  </p:cNvPr>
                  <p:cNvSpPr>
                    <a:spLocks/>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86" name="Freeform 335">
                    <a:extLst>
                      <a:ext uri="{FF2B5EF4-FFF2-40B4-BE49-F238E27FC236}">
                        <a16:creationId xmlns:a16="http://schemas.microsoft.com/office/drawing/2014/main" id="{55DA7DCE-EE31-49B0-A12E-818859A38412}"/>
                      </a:ext>
                    </a:extLst>
                  </p:cNvPr>
                  <p:cNvSpPr>
                    <a:spLocks/>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87" name="Freeform 336">
                    <a:extLst>
                      <a:ext uri="{FF2B5EF4-FFF2-40B4-BE49-F238E27FC236}">
                        <a16:creationId xmlns:a16="http://schemas.microsoft.com/office/drawing/2014/main" id="{01D3D75B-E683-45F4-A386-2CD49CE87285}"/>
                      </a:ext>
                    </a:extLst>
                  </p:cNvPr>
                  <p:cNvSpPr>
                    <a:spLocks/>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277" name="Group 337">
                  <a:extLst>
                    <a:ext uri="{FF2B5EF4-FFF2-40B4-BE49-F238E27FC236}">
                      <a16:creationId xmlns:a16="http://schemas.microsoft.com/office/drawing/2014/main" id="{7DE1FBBC-7ED6-4415-ABEC-255B0ED25848}"/>
                    </a:ext>
                  </a:extLst>
                </p:cNvPr>
                <p:cNvGrpSpPr>
                  <a:grpSpLocks/>
                </p:cNvGrpSpPr>
                <p:nvPr/>
              </p:nvGrpSpPr>
              <p:grpSpPr bwMode="auto">
                <a:xfrm>
                  <a:off x="899" y="3703"/>
                  <a:ext cx="48" cy="23"/>
                  <a:chOff x="899" y="3703"/>
                  <a:chExt cx="48" cy="23"/>
                </a:xfrm>
              </p:grpSpPr>
              <p:sp>
                <p:nvSpPr>
                  <p:cNvPr id="282" name="Freeform 338">
                    <a:extLst>
                      <a:ext uri="{FF2B5EF4-FFF2-40B4-BE49-F238E27FC236}">
                        <a16:creationId xmlns:a16="http://schemas.microsoft.com/office/drawing/2014/main" id="{791708A2-ABD5-4745-A8A0-0E39AD359713}"/>
                      </a:ext>
                    </a:extLst>
                  </p:cNvPr>
                  <p:cNvSpPr>
                    <a:spLocks/>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83" name="Freeform 339">
                    <a:extLst>
                      <a:ext uri="{FF2B5EF4-FFF2-40B4-BE49-F238E27FC236}">
                        <a16:creationId xmlns:a16="http://schemas.microsoft.com/office/drawing/2014/main" id="{CE187C73-1D77-4DB1-907D-45A1AFC2DE71}"/>
                      </a:ext>
                    </a:extLst>
                  </p:cNvPr>
                  <p:cNvSpPr>
                    <a:spLocks/>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84" name="Freeform 340">
                    <a:extLst>
                      <a:ext uri="{FF2B5EF4-FFF2-40B4-BE49-F238E27FC236}">
                        <a16:creationId xmlns:a16="http://schemas.microsoft.com/office/drawing/2014/main" id="{5B61986C-E447-4E90-8B45-D67A8BC8E887}"/>
                      </a:ext>
                    </a:extLst>
                  </p:cNvPr>
                  <p:cNvSpPr>
                    <a:spLocks/>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278" name="Group 341">
                  <a:extLst>
                    <a:ext uri="{FF2B5EF4-FFF2-40B4-BE49-F238E27FC236}">
                      <a16:creationId xmlns:a16="http://schemas.microsoft.com/office/drawing/2014/main" id="{15743E75-A361-4271-82E5-8BBE52EAFE0D}"/>
                    </a:ext>
                  </a:extLst>
                </p:cNvPr>
                <p:cNvGrpSpPr>
                  <a:grpSpLocks/>
                </p:cNvGrpSpPr>
                <p:nvPr/>
              </p:nvGrpSpPr>
              <p:grpSpPr bwMode="auto">
                <a:xfrm>
                  <a:off x="912" y="3716"/>
                  <a:ext cx="48" cy="23"/>
                  <a:chOff x="912" y="3716"/>
                  <a:chExt cx="48" cy="23"/>
                </a:xfrm>
              </p:grpSpPr>
              <p:sp>
                <p:nvSpPr>
                  <p:cNvPr id="279" name="Freeform 342">
                    <a:extLst>
                      <a:ext uri="{FF2B5EF4-FFF2-40B4-BE49-F238E27FC236}">
                        <a16:creationId xmlns:a16="http://schemas.microsoft.com/office/drawing/2014/main" id="{5B14C475-56D7-438E-B78A-F658C6CB9129}"/>
                      </a:ext>
                    </a:extLst>
                  </p:cNvPr>
                  <p:cNvSpPr>
                    <a:spLocks/>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80" name="Freeform 343">
                    <a:extLst>
                      <a:ext uri="{FF2B5EF4-FFF2-40B4-BE49-F238E27FC236}">
                        <a16:creationId xmlns:a16="http://schemas.microsoft.com/office/drawing/2014/main" id="{9A4AD169-C599-46CD-A218-4F8BC75AD969}"/>
                      </a:ext>
                    </a:extLst>
                  </p:cNvPr>
                  <p:cNvSpPr>
                    <a:spLocks/>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81" name="Freeform 344">
                    <a:extLst>
                      <a:ext uri="{FF2B5EF4-FFF2-40B4-BE49-F238E27FC236}">
                        <a16:creationId xmlns:a16="http://schemas.microsoft.com/office/drawing/2014/main" id="{0CAAE74D-B23B-40DA-BCE1-6AECF8A89BD8}"/>
                      </a:ext>
                    </a:extLst>
                  </p:cNvPr>
                  <p:cNvSpPr>
                    <a:spLocks/>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grpSp>
            <p:nvGrpSpPr>
              <p:cNvPr id="138" name="Group 345">
                <a:extLst>
                  <a:ext uri="{FF2B5EF4-FFF2-40B4-BE49-F238E27FC236}">
                    <a16:creationId xmlns:a16="http://schemas.microsoft.com/office/drawing/2014/main" id="{59F9E067-F7A1-4546-B26A-9EF2C6A81882}"/>
                  </a:ext>
                </a:extLst>
              </p:cNvPr>
              <p:cNvGrpSpPr>
                <a:grpSpLocks/>
              </p:cNvGrpSpPr>
              <p:nvPr/>
            </p:nvGrpSpPr>
            <p:grpSpPr bwMode="auto">
              <a:xfrm>
                <a:off x="922" y="3727"/>
                <a:ext cx="49" cy="23"/>
                <a:chOff x="922" y="3727"/>
                <a:chExt cx="49" cy="23"/>
              </a:xfrm>
            </p:grpSpPr>
            <p:sp>
              <p:nvSpPr>
                <p:cNvPr id="271" name="Freeform 346">
                  <a:extLst>
                    <a:ext uri="{FF2B5EF4-FFF2-40B4-BE49-F238E27FC236}">
                      <a16:creationId xmlns:a16="http://schemas.microsoft.com/office/drawing/2014/main" id="{DB229113-3313-4C0B-8B68-4D15600FC5FA}"/>
                    </a:ext>
                  </a:extLst>
                </p:cNvPr>
                <p:cNvSpPr>
                  <a:spLocks/>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 name="T10" fmla="*/ 0 60000 65536"/>
                    <a:gd name="T11" fmla="*/ 0 60000 65536"/>
                    <a:gd name="T12" fmla="*/ 0 60000 65536"/>
                    <a:gd name="T13" fmla="*/ 0 60000 65536"/>
                    <a:gd name="T14" fmla="*/ 0 60000 65536"/>
                    <a:gd name="T15" fmla="*/ 0 w 24"/>
                    <a:gd name="T16" fmla="*/ 0 h 69"/>
                    <a:gd name="T17" fmla="*/ 24 w 24"/>
                    <a:gd name="T18" fmla="*/ 69 h 69"/>
                  </a:gdLst>
                  <a:ahLst/>
                  <a:cxnLst>
                    <a:cxn ang="T10">
                      <a:pos x="T0" y="T1"/>
                    </a:cxn>
                    <a:cxn ang="T11">
                      <a:pos x="T2" y="T3"/>
                    </a:cxn>
                    <a:cxn ang="T12">
                      <a:pos x="T4" y="T5"/>
                    </a:cxn>
                    <a:cxn ang="T13">
                      <a:pos x="T6" y="T7"/>
                    </a:cxn>
                    <a:cxn ang="T14">
                      <a:pos x="T8" y="T9"/>
                    </a:cxn>
                  </a:cxnLst>
                  <a:rect l="T15" t="T16" r="T17" b="T18"/>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72" name="Freeform 347">
                  <a:extLst>
                    <a:ext uri="{FF2B5EF4-FFF2-40B4-BE49-F238E27FC236}">
                      <a16:creationId xmlns:a16="http://schemas.microsoft.com/office/drawing/2014/main" id="{9423E576-8D10-4835-A82C-AF6C47084063}"/>
                    </a:ext>
                  </a:extLst>
                </p:cNvPr>
                <p:cNvSpPr>
                  <a:spLocks/>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1"/>
                    <a:gd name="T29" fmla="*/ 72 w 72"/>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73" name="Freeform 348">
                  <a:extLst>
                    <a:ext uri="{FF2B5EF4-FFF2-40B4-BE49-F238E27FC236}">
                      <a16:creationId xmlns:a16="http://schemas.microsoft.com/office/drawing/2014/main" id="{0EC82D3C-43D8-448D-8716-3CF095C98CD5}"/>
                    </a:ext>
                  </a:extLst>
                </p:cNvPr>
                <p:cNvSpPr>
                  <a:spLocks/>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39" name="Group 349">
                <a:extLst>
                  <a:ext uri="{FF2B5EF4-FFF2-40B4-BE49-F238E27FC236}">
                    <a16:creationId xmlns:a16="http://schemas.microsoft.com/office/drawing/2014/main" id="{58C10FB3-53CF-4AA1-8D9C-E1F2942A9874}"/>
                  </a:ext>
                </a:extLst>
              </p:cNvPr>
              <p:cNvGrpSpPr>
                <a:grpSpLocks/>
              </p:cNvGrpSpPr>
              <p:nvPr/>
            </p:nvGrpSpPr>
            <p:grpSpPr bwMode="auto">
              <a:xfrm>
                <a:off x="895" y="3526"/>
                <a:ext cx="44" cy="23"/>
                <a:chOff x="895" y="3526"/>
                <a:chExt cx="44" cy="23"/>
              </a:xfrm>
            </p:grpSpPr>
            <p:sp>
              <p:nvSpPr>
                <p:cNvPr id="268" name="Freeform 350">
                  <a:extLst>
                    <a:ext uri="{FF2B5EF4-FFF2-40B4-BE49-F238E27FC236}">
                      <a16:creationId xmlns:a16="http://schemas.microsoft.com/office/drawing/2014/main" id="{F1960BFC-C8CA-4246-88D6-913F3846B02C}"/>
                    </a:ext>
                  </a:extLst>
                </p:cNvPr>
                <p:cNvSpPr>
                  <a:spLocks/>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 name="T10" fmla="*/ 0 60000 65536"/>
                    <a:gd name="T11" fmla="*/ 0 60000 65536"/>
                    <a:gd name="T12" fmla="*/ 0 60000 65536"/>
                    <a:gd name="T13" fmla="*/ 0 60000 65536"/>
                    <a:gd name="T14" fmla="*/ 0 60000 65536"/>
                    <a:gd name="T15" fmla="*/ 0 w 38"/>
                    <a:gd name="T16" fmla="*/ 0 h 69"/>
                    <a:gd name="T17" fmla="*/ 38 w 38"/>
                    <a:gd name="T18" fmla="*/ 69 h 69"/>
                  </a:gdLst>
                  <a:ahLst/>
                  <a:cxnLst>
                    <a:cxn ang="T10">
                      <a:pos x="T0" y="T1"/>
                    </a:cxn>
                    <a:cxn ang="T11">
                      <a:pos x="T2" y="T3"/>
                    </a:cxn>
                    <a:cxn ang="T12">
                      <a:pos x="T4" y="T5"/>
                    </a:cxn>
                    <a:cxn ang="T13">
                      <a:pos x="T6" y="T7"/>
                    </a:cxn>
                    <a:cxn ang="T14">
                      <a:pos x="T8" y="T9"/>
                    </a:cxn>
                  </a:cxnLst>
                  <a:rect l="T15" t="T16" r="T17" b="T18"/>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69" name="Freeform 351">
                  <a:extLst>
                    <a:ext uri="{FF2B5EF4-FFF2-40B4-BE49-F238E27FC236}">
                      <a16:creationId xmlns:a16="http://schemas.microsoft.com/office/drawing/2014/main" id="{938F9808-BFC6-476D-8BE7-53DBA46399EA}"/>
                    </a:ext>
                  </a:extLst>
                </p:cNvPr>
                <p:cNvSpPr>
                  <a:spLocks/>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70" name="Freeform 352">
                  <a:extLst>
                    <a:ext uri="{FF2B5EF4-FFF2-40B4-BE49-F238E27FC236}">
                      <a16:creationId xmlns:a16="http://schemas.microsoft.com/office/drawing/2014/main" id="{798F4ADD-D570-421D-9A74-2BF9A7795DF9}"/>
                    </a:ext>
                  </a:extLst>
                </p:cNvPr>
                <p:cNvSpPr>
                  <a:spLocks/>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 name="T10" fmla="*/ 0 60000 65536"/>
                    <a:gd name="T11" fmla="*/ 0 60000 65536"/>
                    <a:gd name="T12" fmla="*/ 0 60000 65536"/>
                    <a:gd name="T13" fmla="*/ 0 60000 65536"/>
                    <a:gd name="T14" fmla="*/ 0 60000 65536"/>
                    <a:gd name="T15" fmla="*/ 0 w 65"/>
                    <a:gd name="T16" fmla="*/ 0 h 31"/>
                    <a:gd name="T17" fmla="*/ 65 w 65"/>
                    <a:gd name="T18" fmla="*/ 31 h 31"/>
                  </a:gdLst>
                  <a:ahLst/>
                  <a:cxnLst>
                    <a:cxn ang="T10">
                      <a:pos x="T0" y="T1"/>
                    </a:cxn>
                    <a:cxn ang="T11">
                      <a:pos x="T2" y="T3"/>
                    </a:cxn>
                    <a:cxn ang="T12">
                      <a:pos x="T4" y="T5"/>
                    </a:cxn>
                    <a:cxn ang="T13">
                      <a:pos x="T6" y="T7"/>
                    </a:cxn>
                    <a:cxn ang="T14">
                      <a:pos x="T8" y="T9"/>
                    </a:cxn>
                  </a:cxnLst>
                  <a:rect l="T15" t="T16" r="T17" b="T18"/>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40" name="Group 353">
                <a:extLst>
                  <a:ext uri="{FF2B5EF4-FFF2-40B4-BE49-F238E27FC236}">
                    <a16:creationId xmlns:a16="http://schemas.microsoft.com/office/drawing/2014/main" id="{88A815BB-27EE-481A-829E-F0C494060966}"/>
                  </a:ext>
                </a:extLst>
              </p:cNvPr>
              <p:cNvGrpSpPr>
                <a:grpSpLocks/>
              </p:cNvGrpSpPr>
              <p:nvPr/>
            </p:nvGrpSpPr>
            <p:grpSpPr bwMode="auto">
              <a:xfrm>
                <a:off x="907" y="3540"/>
                <a:ext cx="45" cy="22"/>
                <a:chOff x="907" y="3540"/>
                <a:chExt cx="45" cy="22"/>
              </a:xfrm>
            </p:grpSpPr>
            <p:sp>
              <p:nvSpPr>
                <p:cNvPr id="265" name="Freeform 354">
                  <a:extLst>
                    <a:ext uri="{FF2B5EF4-FFF2-40B4-BE49-F238E27FC236}">
                      <a16:creationId xmlns:a16="http://schemas.microsoft.com/office/drawing/2014/main" id="{4B91492E-E33D-4395-AF5D-3B6587C0C076}"/>
                    </a:ext>
                  </a:extLst>
                </p:cNvPr>
                <p:cNvSpPr>
                  <a:spLocks/>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66" name="Freeform 355">
                  <a:extLst>
                    <a:ext uri="{FF2B5EF4-FFF2-40B4-BE49-F238E27FC236}">
                      <a16:creationId xmlns:a16="http://schemas.microsoft.com/office/drawing/2014/main" id="{D5C9668F-E35B-40D2-9CE6-45790A0CA58D}"/>
                    </a:ext>
                  </a:extLst>
                </p:cNvPr>
                <p:cNvSpPr>
                  <a:spLocks/>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67" name="Freeform 356">
                  <a:extLst>
                    <a:ext uri="{FF2B5EF4-FFF2-40B4-BE49-F238E27FC236}">
                      <a16:creationId xmlns:a16="http://schemas.microsoft.com/office/drawing/2014/main" id="{63877DBC-6042-490D-8B1E-DDEF83EA27D6}"/>
                    </a:ext>
                  </a:extLst>
                </p:cNvPr>
                <p:cNvSpPr>
                  <a:spLocks/>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41" name="Group 357">
                <a:extLst>
                  <a:ext uri="{FF2B5EF4-FFF2-40B4-BE49-F238E27FC236}">
                    <a16:creationId xmlns:a16="http://schemas.microsoft.com/office/drawing/2014/main" id="{DC48C445-7152-4606-A0A8-943B35A2B360}"/>
                  </a:ext>
                </a:extLst>
              </p:cNvPr>
              <p:cNvGrpSpPr>
                <a:grpSpLocks/>
              </p:cNvGrpSpPr>
              <p:nvPr/>
            </p:nvGrpSpPr>
            <p:grpSpPr bwMode="auto">
              <a:xfrm>
                <a:off x="920" y="3553"/>
                <a:ext cx="45" cy="23"/>
                <a:chOff x="920" y="3553"/>
                <a:chExt cx="45" cy="23"/>
              </a:xfrm>
            </p:grpSpPr>
            <p:sp>
              <p:nvSpPr>
                <p:cNvPr id="262" name="Freeform 358">
                  <a:extLst>
                    <a:ext uri="{FF2B5EF4-FFF2-40B4-BE49-F238E27FC236}">
                      <a16:creationId xmlns:a16="http://schemas.microsoft.com/office/drawing/2014/main" id="{8D96FA2D-A280-4492-BAA8-EDC2540BD432}"/>
                    </a:ext>
                  </a:extLst>
                </p:cNvPr>
                <p:cNvSpPr>
                  <a:spLocks/>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 name="T10" fmla="*/ 0 60000 65536"/>
                    <a:gd name="T11" fmla="*/ 0 60000 65536"/>
                    <a:gd name="T12" fmla="*/ 0 60000 65536"/>
                    <a:gd name="T13" fmla="*/ 0 60000 65536"/>
                    <a:gd name="T14" fmla="*/ 0 60000 65536"/>
                    <a:gd name="T15" fmla="*/ 0 w 41"/>
                    <a:gd name="T16" fmla="*/ 0 h 68"/>
                    <a:gd name="T17" fmla="*/ 41 w 41"/>
                    <a:gd name="T18" fmla="*/ 68 h 68"/>
                  </a:gdLst>
                  <a:ahLst/>
                  <a:cxnLst>
                    <a:cxn ang="T10">
                      <a:pos x="T0" y="T1"/>
                    </a:cxn>
                    <a:cxn ang="T11">
                      <a:pos x="T2" y="T3"/>
                    </a:cxn>
                    <a:cxn ang="T12">
                      <a:pos x="T4" y="T5"/>
                    </a:cxn>
                    <a:cxn ang="T13">
                      <a:pos x="T6" y="T7"/>
                    </a:cxn>
                    <a:cxn ang="T14">
                      <a:pos x="T8" y="T9"/>
                    </a:cxn>
                  </a:cxnLst>
                  <a:rect l="T15" t="T16" r="T17" b="T18"/>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63" name="Freeform 359">
                  <a:extLst>
                    <a:ext uri="{FF2B5EF4-FFF2-40B4-BE49-F238E27FC236}">
                      <a16:creationId xmlns:a16="http://schemas.microsoft.com/office/drawing/2014/main" id="{432ABB7D-0AE6-4A2A-B2C3-350507E9F770}"/>
                    </a:ext>
                  </a:extLst>
                </p:cNvPr>
                <p:cNvSpPr>
                  <a:spLocks/>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 name="T10" fmla="*/ 0 60000 65536"/>
                    <a:gd name="T11" fmla="*/ 0 60000 65536"/>
                    <a:gd name="T12" fmla="*/ 0 60000 65536"/>
                    <a:gd name="T13" fmla="*/ 0 60000 65536"/>
                    <a:gd name="T14" fmla="*/ 0 60000 65536"/>
                    <a:gd name="T15" fmla="*/ 0 w 63"/>
                    <a:gd name="T16" fmla="*/ 0 h 33"/>
                    <a:gd name="T17" fmla="*/ 63 w 63"/>
                    <a:gd name="T18" fmla="*/ 33 h 33"/>
                  </a:gdLst>
                  <a:ahLst/>
                  <a:cxnLst>
                    <a:cxn ang="T10">
                      <a:pos x="T0" y="T1"/>
                    </a:cxn>
                    <a:cxn ang="T11">
                      <a:pos x="T2" y="T3"/>
                    </a:cxn>
                    <a:cxn ang="T12">
                      <a:pos x="T4" y="T5"/>
                    </a:cxn>
                    <a:cxn ang="T13">
                      <a:pos x="T6" y="T7"/>
                    </a:cxn>
                    <a:cxn ang="T14">
                      <a:pos x="T8" y="T9"/>
                    </a:cxn>
                  </a:cxnLst>
                  <a:rect l="T15" t="T16" r="T17" b="T18"/>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64" name="Freeform 360">
                  <a:extLst>
                    <a:ext uri="{FF2B5EF4-FFF2-40B4-BE49-F238E27FC236}">
                      <a16:creationId xmlns:a16="http://schemas.microsoft.com/office/drawing/2014/main" id="{3383082A-212D-42BF-A6CA-F98EF161E97E}"/>
                    </a:ext>
                  </a:extLst>
                </p:cNvPr>
                <p:cNvSpPr>
                  <a:spLocks/>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42" name="Group 361">
                <a:extLst>
                  <a:ext uri="{FF2B5EF4-FFF2-40B4-BE49-F238E27FC236}">
                    <a16:creationId xmlns:a16="http://schemas.microsoft.com/office/drawing/2014/main" id="{C171953B-962B-42B1-B7C8-81083711A504}"/>
                  </a:ext>
                </a:extLst>
              </p:cNvPr>
              <p:cNvGrpSpPr>
                <a:grpSpLocks/>
              </p:cNvGrpSpPr>
              <p:nvPr/>
            </p:nvGrpSpPr>
            <p:grpSpPr bwMode="auto">
              <a:xfrm>
                <a:off x="934" y="3566"/>
                <a:ext cx="44" cy="23"/>
                <a:chOff x="934" y="3566"/>
                <a:chExt cx="44" cy="23"/>
              </a:xfrm>
            </p:grpSpPr>
            <p:sp>
              <p:nvSpPr>
                <p:cNvPr id="259" name="Freeform 362">
                  <a:extLst>
                    <a:ext uri="{FF2B5EF4-FFF2-40B4-BE49-F238E27FC236}">
                      <a16:creationId xmlns:a16="http://schemas.microsoft.com/office/drawing/2014/main" id="{5BE9EE4F-790D-43A5-B74F-C5CF432B2A4B}"/>
                    </a:ext>
                  </a:extLst>
                </p:cNvPr>
                <p:cNvSpPr>
                  <a:spLocks/>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60" name="Freeform 363">
                  <a:extLst>
                    <a:ext uri="{FF2B5EF4-FFF2-40B4-BE49-F238E27FC236}">
                      <a16:creationId xmlns:a16="http://schemas.microsoft.com/office/drawing/2014/main" id="{17DF3CF5-5090-45E7-80F2-31E608054337}"/>
                    </a:ext>
                  </a:extLst>
                </p:cNvPr>
                <p:cNvSpPr>
                  <a:spLocks/>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61" name="Freeform 364">
                  <a:extLst>
                    <a:ext uri="{FF2B5EF4-FFF2-40B4-BE49-F238E27FC236}">
                      <a16:creationId xmlns:a16="http://schemas.microsoft.com/office/drawing/2014/main" id="{5D5258BB-B8AA-4ED0-9F51-3D31057EA9CA}"/>
                    </a:ext>
                  </a:extLst>
                </p:cNvPr>
                <p:cNvSpPr>
                  <a:spLocks/>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 name="T10" fmla="*/ 0 60000 65536"/>
                    <a:gd name="T11" fmla="*/ 0 60000 65536"/>
                    <a:gd name="T12" fmla="*/ 0 60000 65536"/>
                    <a:gd name="T13" fmla="*/ 0 60000 65536"/>
                    <a:gd name="T14" fmla="*/ 0 60000 65536"/>
                    <a:gd name="T15" fmla="*/ 0 w 65"/>
                    <a:gd name="T16" fmla="*/ 0 h 28"/>
                    <a:gd name="T17" fmla="*/ 65 w 65"/>
                    <a:gd name="T18" fmla="*/ 28 h 28"/>
                  </a:gdLst>
                  <a:ahLst/>
                  <a:cxnLst>
                    <a:cxn ang="T10">
                      <a:pos x="T0" y="T1"/>
                    </a:cxn>
                    <a:cxn ang="T11">
                      <a:pos x="T2" y="T3"/>
                    </a:cxn>
                    <a:cxn ang="T12">
                      <a:pos x="T4" y="T5"/>
                    </a:cxn>
                    <a:cxn ang="T13">
                      <a:pos x="T6" y="T7"/>
                    </a:cxn>
                    <a:cxn ang="T14">
                      <a:pos x="T8" y="T9"/>
                    </a:cxn>
                  </a:cxnLst>
                  <a:rect l="T15" t="T16" r="T17" b="T18"/>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43" name="Group 365">
                <a:extLst>
                  <a:ext uri="{FF2B5EF4-FFF2-40B4-BE49-F238E27FC236}">
                    <a16:creationId xmlns:a16="http://schemas.microsoft.com/office/drawing/2014/main" id="{305D8C48-54DF-44D9-BDF4-C652439F8898}"/>
                  </a:ext>
                </a:extLst>
              </p:cNvPr>
              <p:cNvGrpSpPr>
                <a:grpSpLocks/>
              </p:cNvGrpSpPr>
              <p:nvPr/>
            </p:nvGrpSpPr>
            <p:grpSpPr bwMode="auto">
              <a:xfrm>
                <a:off x="949" y="3579"/>
                <a:ext cx="83" cy="63"/>
                <a:chOff x="949" y="3579"/>
                <a:chExt cx="83" cy="63"/>
              </a:xfrm>
            </p:grpSpPr>
            <p:grpSp>
              <p:nvGrpSpPr>
                <p:cNvPr id="243" name="Group 366">
                  <a:extLst>
                    <a:ext uri="{FF2B5EF4-FFF2-40B4-BE49-F238E27FC236}">
                      <a16:creationId xmlns:a16="http://schemas.microsoft.com/office/drawing/2014/main" id="{45397C20-946F-45FF-AC62-7A3D696CB253}"/>
                    </a:ext>
                  </a:extLst>
                </p:cNvPr>
                <p:cNvGrpSpPr>
                  <a:grpSpLocks/>
                </p:cNvGrpSpPr>
                <p:nvPr/>
              </p:nvGrpSpPr>
              <p:grpSpPr bwMode="auto">
                <a:xfrm>
                  <a:off x="949" y="3579"/>
                  <a:ext cx="44" cy="23"/>
                  <a:chOff x="949" y="3579"/>
                  <a:chExt cx="44" cy="23"/>
                </a:xfrm>
              </p:grpSpPr>
              <p:sp>
                <p:nvSpPr>
                  <p:cNvPr id="256" name="Freeform 367">
                    <a:extLst>
                      <a:ext uri="{FF2B5EF4-FFF2-40B4-BE49-F238E27FC236}">
                        <a16:creationId xmlns:a16="http://schemas.microsoft.com/office/drawing/2014/main" id="{D4B342B2-ED70-4F70-9984-462802725D15}"/>
                      </a:ext>
                    </a:extLst>
                  </p:cNvPr>
                  <p:cNvSpPr>
                    <a:spLocks/>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 name="T10" fmla="*/ 0 60000 65536"/>
                      <a:gd name="T11" fmla="*/ 0 60000 65536"/>
                      <a:gd name="T12" fmla="*/ 0 60000 65536"/>
                      <a:gd name="T13" fmla="*/ 0 60000 65536"/>
                      <a:gd name="T14" fmla="*/ 0 60000 65536"/>
                      <a:gd name="T15" fmla="*/ 0 w 38"/>
                      <a:gd name="T16" fmla="*/ 0 h 68"/>
                      <a:gd name="T17" fmla="*/ 38 w 38"/>
                      <a:gd name="T18" fmla="*/ 68 h 68"/>
                    </a:gdLst>
                    <a:ahLst/>
                    <a:cxnLst>
                      <a:cxn ang="T10">
                        <a:pos x="T0" y="T1"/>
                      </a:cxn>
                      <a:cxn ang="T11">
                        <a:pos x="T2" y="T3"/>
                      </a:cxn>
                      <a:cxn ang="T12">
                        <a:pos x="T4" y="T5"/>
                      </a:cxn>
                      <a:cxn ang="T13">
                        <a:pos x="T6" y="T7"/>
                      </a:cxn>
                      <a:cxn ang="T14">
                        <a:pos x="T8" y="T9"/>
                      </a:cxn>
                    </a:cxnLst>
                    <a:rect l="T15" t="T16" r="T17" b="T18"/>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57" name="Freeform 368">
                    <a:extLst>
                      <a:ext uri="{FF2B5EF4-FFF2-40B4-BE49-F238E27FC236}">
                        <a16:creationId xmlns:a16="http://schemas.microsoft.com/office/drawing/2014/main" id="{A7A09686-599F-418C-9B98-A62B4D381AF6}"/>
                      </a:ext>
                    </a:extLst>
                  </p:cNvPr>
                  <p:cNvSpPr>
                    <a:spLocks/>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 name="T10" fmla="*/ 0 60000 65536"/>
                      <a:gd name="T11" fmla="*/ 0 60000 65536"/>
                      <a:gd name="T12" fmla="*/ 0 60000 65536"/>
                      <a:gd name="T13" fmla="*/ 0 60000 65536"/>
                      <a:gd name="T14" fmla="*/ 0 60000 65536"/>
                      <a:gd name="T15" fmla="*/ 0 w 66"/>
                      <a:gd name="T16" fmla="*/ 0 h 32"/>
                      <a:gd name="T17" fmla="*/ 66 w 66"/>
                      <a:gd name="T18" fmla="*/ 32 h 32"/>
                    </a:gdLst>
                    <a:ahLst/>
                    <a:cxnLst>
                      <a:cxn ang="T10">
                        <a:pos x="T0" y="T1"/>
                      </a:cxn>
                      <a:cxn ang="T11">
                        <a:pos x="T2" y="T3"/>
                      </a:cxn>
                      <a:cxn ang="T12">
                        <a:pos x="T4" y="T5"/>
                      </a:cxn>
                      <a:cxn ang="T13">
                        <a:pos x="T6" y="T7"/>
                      </a:cxn>
                      <a:cxn ang="T14">
                        <a:pos x="T8" y="T9"/>
                      </a:cxn>
                    </a:cxnLst>
                    <a:rect l="T15" t="T16" r="T17" b="T18"/>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58" name="Freeform 369">
                    <a:extLst>
                      <a:ext uri="{FF2B5EF4-FFF2-40B4-BE49-F238E27FC236}">
                        <a16:creationId xmlns:a16="http://schemas.microsoft.com/office/drawing/2014/main" id="{554B3E01-98D2-44D8-926E-8C2AAEE8643F}"/>
                      </a:ext>
                    </a:extLst>
                  </p:cNvPr>
                  <p:cNvSpPr>
                    <a:spLocks/>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 name="T10" fmla="*/ 0 60000 65536"/>
                      <a:gd name="T11" fmla="*/ 0 60000 65536"/>
                      <a:gd name="T12" fmla="*/ 0 60000 65536"/>
                      <a:gd name="T13" fmla="*/ 0 60000 65536"/>
                      <a:gd name="T14" fmla="*/ 0 60000 65536"/>
                      <a:gd name="T15" fmla="*/ 0 w 65"/>
                      <a:gd name="T16" fmla="*/ 0 h 31"/>
                      <a:gd name="T17" fmla="*/ 65 w 65"/>
                      <a:gd name="T18" fmla="*/ 31 h 31"/>
                    </a:gdLst>
                    <a:ahLst/>
                    <a:cxnLst>
                      <a:cxn ang="T10">
                        <a:pos x="T0" y="T1"/>
                      </a:cxn>
                      <a:cxn ang="T11">
                        <a:pos x="T2" y="T3"/>
                      </a:cxn>
                      <a:cxn ang="T12">
                        <a:pos x="T4" y="T5"/>
                      </a:cxn>
                      <a:cxn ang="T13">
                        <a:pos x="T6" y="T7"/>
                      </a:cxn>
                      <a:cxn ang="T14">
                        <a:pos x="T8" y="T9"/>
                      </a:cxn>
                    </a:cxnLst>
                    <a:rect l="T15" t="T16" r="T17" b="T18"/>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244" name="Group 370">
                  <a:extLst>
                    <a:ext uri="{FF2B5EF4-FFF2-40B4-BE49-F238E27FC236}">
                      <a16:creationId xmlns:a16="http://schemas.microsoft.com/office/drawing/2014/main" id="{537DB994-3ED6-4322-AF92-403AA09826CA}"/>
                    </a:ext>
                  </a:extLst>
                </p:cNvPr>
                <p:cNvGrpSpPr>
                  <a:grpSpLocks/>
                </p:cNvGrpSpPr>
                <p:nvPr/>
              </p:nvGrpSpPr>
              <p:grpSpPr bwMode="auto">
                <a:xfrm>
                  <a:off x="961" y="3592"/>
                  <a:ext cx="45" cy="23"/>
                  <a:chOff x="961" y="3592"/>
                  <a:chExt cx="45" cy="23"/>
                </a:xfrm>
              </p:grpSpPr>
              <p:sp>
                <p:nvSpPr>
                  <p:cNvPr id="253" name="Freeform 371">
                    <a:extLst>
                      <a:ext uri="{FF2B5EF4-FFF2-40B4-BE49-F238E27FC236}">
                        <a16:creationId xmlns:a16="http://schemas.microsoft.com/office/drawing/2014/main" id="{92BFBF5F-57DE-4322-8B87-1C3674F79205}"/>
                      </a:ext>
                    </a:extLst>
                  </p:cNvPr>
                  <p:cNvSpPr>
                    <a:spLocks/>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 name="T10" fmla="*/ 0 60000 65536"/>
                      <a:gd name="T11" fmla="*/ 0 60000 65536"/>
                      <a:gd name="T12" fmla="*/ 0 60000 65536"/>
                      <a:gd name="T13" fmla="*/ 0 60000 65536"/>
                      <a:gd name="T14" fmla="*/ 0 60000 65536"/>
                      <a:gd name="T15" fmla="*/ 0 w 40"/>
                      <a:gd name="T16" fmla="*/ 0 h 69"/>
                      <a:gd name="T17" fmla="*/ 40 w 40"/>
                      <a:gd name="T18" fmla="*/ 69 h 69"/>
                    </a:gdLst>
                    <a:ahLst/>
                    <a:cxnLst>
                      <a:cxn ang="T10">
                        <a:pos x="T0" y="T1"/>
                      </a:cxn>
                      <a:cxn ang="T11">
                        <a:pos x="T2" y="T3"/>
                      </a:cxn>
                      <a:cxn ang="T12">
                        <a:pos x="T4" y="T5"/>
                      </a:cxn>
                      <a:cxn ang="T13">
                        <a:pos x="T6" y="T7"/>
                      </a:cxn>
                      <a:cxn ang="T14">
                        <a:pos x="T8" y="T9"/>
                      </a:cxn>
                    </a:cxnLst>
                    <a:rect l="T15" t="T16" r="T17" b="T18"/>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54" name="Freeform 372">
                    <a:extLst>
                      <a:ext uri="{FF2B5EF4-FFF2-40B4-BE49-F238E27FC236}">
                        <a16:creationId xmlns:a16="http://schemas.microsoft.com/office/drawing/2014/main" id="{FACF1376-7ED8-4FCF-9EEA-174CFA906E8B}"/>
                      </a:ext>
                    </a:extLst>
                  </p:cNvPr>
                  <p:cNvSpPr>
                    <a:spLocks/>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 name="T10" fmla="*/ 0 60000 65536"/>
                      <a:gd name="T11" fmla="*/ 0 60000 65536"/>
                      <a:gd name="T12" fmla="*/ 0 60000 65536"/>
                      <a:gd name="T13" fmla="*/ 0 60000 65536"/>
                      <a:gd name="T14" fmla="*/ 0 60000 65536"/>
                      <a:gd name="T15" fmla="*/ 0 w 66"/>
                      <a:gd name="T16" fmla="*/ 0 h 35"/>
                      <a:gd name="T17" fmla="*/ 66 w 66"/>
                      <a:gd name="T18" fmla="*/ 35 h 35"/>
                    </a:gdLst>
                    <a:ahLst/>
                    <a:cxnLst>
                      <a:cxn ang="T10">
                        <a:pos x="T0" y="T1"/>
                      </a:cxn>
                      <a:cxn ang="T11">
                        <a:pos x="T2" y="T3"/>
                      </a:cxn>
                      <a:cxn ang="T12">
                        <a:pos x="T4" y="T5"/>
                      </a:cxn>
                      <a:cxn ang="T13">
                        <a:pos x="T6" y="T7"/>
                      </a:cxn>
                      <a:cxn ang="T14">
                        <a:pos x="T8" y="T9"/>
                      </a:cxn>
                    </a:cxnLst>
                    <a:rect l="T15" t="T16" r="T17" b="T18"/>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55" name="Freeform 373">
                    <a:extLst>
                      <a:ext uri="{FF2B5EF4-FFF2-40B4-BE49-F238E27FC236}">
                        <a16:creationId xmlns:a16="http://schemas.microsoft.com/office/drawing/2014/main" id="{E1A82458-F413-46CA-AFBD-746DFC1E670A}"/>
                      </a:ext>
                    </a:extLst>
                  </p:cNvPr>
                  <p:cNvSpPr>
                    <a:spLocks/>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245" name="Group 374">
                  <a:extLst>
                    <a:ext uri="{FF2B5EF4-FFF2-40B4-BE49-F238E27FC236}">
                      <a16:creationId xmlns:a16="http://schemas.microsoft.com/office/drawing/2014/main" id="{9A65334A-D5A9-4F74-B8FE-032DA2D7BB9B}"/>
                    </a:ext>
                  </a:extLst>
                </p:cNvPr>
                <p:cNvGrpSpPr>
                  <a:grpSpLocks/>
                </p:cNvGrpSpPr>
                <p:nvPr/>
              </p:nvGrpSpPr>
              <p:grpSpPr bwMode="auto">
                <a:xfrm>
                  <a:off x="974" y="3606"/>
                  <a:ext cx="44" cy="23"/>
                  <a:chOff x="974" y="3606"/>
                  <a:chExt cx="44" cy="23"/>
                </a:xfrm>
              </p:grpSpPr>
              <p:sp>
                <p:nvSpPr>
                  <p:cNvPr id="250" name="Freeform 375">
                    <a:extLst>
                      <a:ext uri="{FF2B5EF4-FFF2-40B4-BE49-F238E27FC236}">
                        <a16:creationId xmlns:a16="http://schemas.microsoft.com/office/drawing/2014/main" id="{685A9149-646F-459C-A61C-BCB78460CCE9}"/>
                      </a:ext>
                    </a:extLst>
                  </p:cNvPr>
                  <p:cNvSpPr>
                    <a:spLocks/>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51" name="Freeform 376">
                    <a:extLst>
                      <a:ext uri="{FF2B5EF4-FFF2-40B4-BE49-F238E27FC236}">
                        <a16:creationId xmlns:a16="http://schemas.microsoft.com/office/drawing/2014/main" id="{232E7F9F-2A9D-45CF-A8A7-6434AA49DAF2}"/>
                      </a:ext>
                    </a:extLst>
                  </p:cNvPr>
                  <p:cNvSpPr>
                    <a:spLocks/>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52" name="Freeform 377">
                    <a:extLst>
                      <a:ext uri="{FF2B5EF4-FFF2-40B4-BE49-F238E27FC236}">
                        <a16:creationId xmlns:a16="http://schemas.microsoft.com/office/drawing/2014/main" id="{1211F3DD-CF48-4E6F-9385-511B438ACED2}"/>
                      </a:ext>
                    </a:extLst>
                  </p:cNvPr>
                  <p:cNvSpPr>
                    <a:spLocks/>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 name="T10" fmla="*/ 0 60000 65536"/>
                      <a:gd name="T11" fmla="*/ 0 60000 65536"/>
                      <a:gd name="T12" fmla="*/ 0 60000 65536"/>
                      <a:gd name="T13" fmla="*/ 0 60000 65536"/>
                      <a:gd name="T14" fmla="*/ 0 60000 65536"/>
                      <a:gd name="T15" fmla="*/ 0 w 65"/>
                      <a:gd name="T16" fmla="*/ 0 h 29"/>
                      <a:gd name="T17" fmla="*/ 65 w 65"/>
                      <a:gd name="T18" fmla="*/ 29 h 29"/>
                    </a:gdLst>
                    <a:ahLst/>
                    <a:cxnLst>
                      <a:cxn ang="T10">
                        <a:pos x="T0" y="T1"/>
                      </a:cxn>
                      <a:cxn ang="T11">
                        <a:pos x="T2" y="T3"/>
                      </a:cxn>
                      <a:cxn ang="T12">
                        <a:pos x="T4" y="T5"/>
                      </a:cxn>
                      <a:cxn ang="T13">
                        <a:pos x="T6" y="T7"/>
                      </a:cxn>
                      <a:cxn ang="T14">
                        <a:pos x="T8" y="T9"/>
                      </a:cxn>
                    </a:cxnLst>
                    <a:rect l="T15" t="T16" r="T17" b="T18"/>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246" name="Group 378">
                  <a:extLst>
                    <a:ext uri="{FF2B5EF4-FFF2-40B4-BE49-F238E27FC236}">
                      <a16:creationId xmlns:a16="http://schemas.microsoft.com/office/drawing/2014/main" id="{834D0485-9D4D-46E9-A282-4B68A08E3205}"/>
                    </a:ext>
                  </a:extLst>
                </p:cNvPr>
                <p:cNvGrpSpPr>
                  <a:grpSpLocks/>
                </p:cNvGrpSpPr>
                <p:nvPr/>
              </p:nvGrpSpPr>
              <p:grpSpPr bwMode="auto">
                <a:xfrm>
                  <a:off x="987" y="3619"/>
                  <a:ext cx="45" cy="23"/>
                  <a:chOff x="987" y="3619"/>
                  <a:chExt cx="45" cy="23"/>
                </a:xfrm>
              </p:grpSpPr>
              <p:sp>
                <p:nvSpPr>
                  <p:cNvPr id="247" name="Freeform 379">
                    <a:extLst>
                      <a:ext uri="{FF2B5EF4-FFF2-40B4-BE49-F238E27FC236}">
                        <a16:creationId xmlns:a16="http://schemas.microsoft.com/office/drawing/2014/main" id="{AB8D3AB7-B766-453B-8004-A8EBDF8C5641}"/>
                      </a:ext>
                    </a:extLst>
                  </p:cNvPr>
                  <p:cNvSpPr>
                    <a:spLocks/>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48" name="Freeform 380">
                    <a:extLst>
                      <a:ext uri="{FF2B5EF4-FFF2-40B4-BE49-F238E27FC236}">
                        <a16:creationId xmlns:a16="http://schemas.microsoft.com/office/drawing/2014/main" id="{6E840FED-288C-4133-9657-1F576EC962F5}"/>
                      </a:ext>
                    </a:extLst>
                  </p:cNvPr>
                  <p:cNvSpPr>
                    <a:spLocks/>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 name="T10" fmla="*/ 0 60000 65536"/>
                      <a:gd name="T11" fmla="*/ 0 60000 65536"/>
                      <a:gd name="T12" fmla="*/ 0 60000 65536"/>
                      <a:gd name="T13" fmla="*/ 0 60000 65536"/>
                      <a:gd name="T14" fmla="*/ 0 60000 65536"/>
                      <a:gd name="T15" fmla="*/ 0 w 64"/>
                      <a:gd name="T16" fmla="*/ 0 h 33"/>
                      <a:gd name="T17" fmla="*/ 64 w 64"/>
                      <a:gd name="T18" fmla="*/ 33 h 33"/>
                    </a:gdLst>
                    <a:ahLst/>
                    <a:cxnLst>
                      <a:cxn ang="T10">
                        <a:pos x="T0" y="T1"/>
                      </a:cxn>
                      <a:cxn ang="T11">
                        <a:pos x="T2" y="T3"/>
                      </a:cxn>
                      <a:cxn ang="T12">
                        <a:pos x="T4" y="T5"/>
                      </a:cxn>
                      <a:cxn ang="T13">
                        <a:pos x="T6" y="T7"/>
                      </a:cxn>
                      <a:cxn ang="T14">
                        <a:pos x="T8" y="T9"/>
                      </a:cxn>
                    </a:cxnLst>
                    <a:rect l="T15" t="T16" r="T17" b="T18"/>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49" name="Freeform 381">
                    <a:extLst>
                      <a:ext uri="{FF2B5EF4-FFF2-40B4-BE49-F238E27FC236}">
                        <a16:creationId xmlns:a16="http://schemas.microsoft.com/office/drawing/2014/main" id="{2CE0EDE1-8872-4188-9F06-AA8183BE5665}"/>
                      </a:ext>
                    </a:extLst>
                  </p:cNvPr>
                  <p:cNvSpPr>
                    <a:spLocks/>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 name="T10" fmla="*/ 0 60000 65536"/>
                      <a:gd name="T11" fmla="*/ 0 60000 65536"/>
                      <a:gd name="T12" fmla="*/ 0 60000 65536"/>
                      <a:gd name="T13" fmla="*/ 0 60000 65536"/>
                      <a:gd name="T14" fmla="*/ 0 60000 65536"/>
                      <a:gd name="T15" fmla="*/ 0 w 65"/>
                      <a:gd name="T16" fmla="*/ 0 h 29"/>
                      <a:gd name="T17" fmla="*/ 65 w 65"/>
                      <a:gd name="T18" fmla="*/ 29 h 29"/>
                    </a:gdLst>
                    <a:ahLst/>
                    <a:cxnLst>
                      <a:cxn ang="T10">
                        <a:pos x="T0" y="T1"/>
                      </a:cxn>
                      <a:cxn ang="T11">
                        <a:pos x="T2" y="T3"/>
                      </a:cxn>
                      <a:cxn ang="T12">
                        <a:pos x="T4" y="T5"/>
                      </a:cxn>
                      <a:cxn ang="T13">
                        <a:pos x="T6" y="T7"/>
                      </a:cxn>
                      <a:cxn ang="T14">
                        <a:pos x="T8" y="T9"/>
                      </a:cxn>
                    </a:cxnLst>
                    <a:rect l="T15" t="T16" r="T17" b="T18"/>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grpSp>
            <p:nvGrpSpPr>
              <p:cNvPr id="144" name="Group 382">
                <a:extLst>
                  <a:ext uri="{FF2B5EF4-FFF2-40B4-BE49-F238E27FC236}">
                    <a16:creationId xmlns:a16="http://schemas.microsoft.com/office/drawing/2014/main" id="{3605CB2E-E1A1-494A-97CC-19D6B4A60F8C}"/>
                  </a:ext>
                </a:extLst>
              </p:cNvPr>
              <p:cNvGrpSpPr>
                <a:grpSpLocks/>
              </p:cNvGrpSpPr>
              <p:nvPr/>
            </p:nvGrpSpPr>
            <p:grpSpPr bwMode="auto">
              <a:xfrm>
                <a:off x="1002" y="3632"/>
                <a:ext cx="83" cy="63"/>
                <a:chOff x="1002" y="3632"/>
                <a:chExt cx="83" cy="63"/>
              </a:xfrm>
            </p:grpSpPr>
            <p:grpSp>
              <p:nvGrpSpPr>
                <p:cNvPr id="227" name="Group 383">
                  <a:extLst>
                    <a:ext uri="{FF2B5EF4-FFF2-40B4-BE49-F238E27FC236}">
                      <a16:creationId xmlns:a16="http://schemas.microsoft.com/office/drawing/2014/main" id="{C263627F-072C-4653-A2DB-6019498AD0AD}"/>
                    </a:ext>
                  </a:extLst>
                </p:cNvPr>
                <p:cNvGrpSpPr>
                  <a:grpSpLocks/>
                </p:cNvGrpSpPr>
                <p:nvPr/>
              </p:nvGrpSpPr>
              <p:grpSpPr bwMode="auto">
                <a:xfrm>
                  <a:off x="1002" y="3632"/>
                  <a:ext cx="44" cy="22"/>
                  <a:chOff x="1002" y="3632"/>
                  <a:chExt cx="44" cy="22"/>
                </a:xfrm>
              </p:grpSpPr>
              <p:sp>
                <p:nvSpPr>
                  <p:cNvPr id="240" name="Freeform 384">
                    <a:extLst>
                      <a:ext uri="{FF2B5EF4-FFF2-40B4-BE49-F238E27FC236}">
                        <a16:creationId xmlns:a16="http://schemas.microsoft.com/office/drawing/2014/main" id="{B8A27F1C-93F5-4423-9FCB-3124DE9D09E1}"/>
                      </a:ext>
                    </a:extLst>
                  </p:cNvPr>
                  <p:cNvSpPr>
                    <a:spLocks/>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 name="T10" fmla="*/ 0 60000 65536"/>
                      <a:gd name="T11" fmla="*/ 0 60000 65536"/>
                      <a:gd name="T12" fmla="*/ 0 60000 65536"/>
                      <a:gd name="T13" fmla="*/ 0 60000 65536"/>
                      <a:gd name="T14" fmla="*/ 0 60000 65536"/>
                      <a:gd name="T15" fmla="*/ 0 w 38"/>
                      <a:gd name="T16" fmla="*/ 0 h 68"/>
                      <a:gd name="T17" fmla="*/ 38 w 38"/>
                      <a:gd name="T18" fmla="*/ 68 h 68"/>
                    </a:gdLst>
                    <a:ahLst/>
                    <a:cxnLst>
                      <a:cxn ang="T10">
                        <a:pos x="T0" y="T1"/>
                      </a:cxn>
                      <a:cxn ang="T11">
                        <a:pos x="T2" y="T3"/>
                      </a:cxn>
                      <a:cxn ang="T12">
                        <a:pos x="T4" y="T5"/>
                      </a:cxn>
                      <a:cxn ang="T13">
                        <a:pos x="T6" y="T7"/>
                      </a:cxn>
                      <a:cxn ang="T14">
                        <a:pos x="T8" y="T9"/>
                      </a:cxn>
                    </a:cxnLst>
                    <a:rect l="T15" t="T16" r="T17" b="T18"/>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41" name="Freeform 385">
                    <a:extLst>
                      <a:ext uri="{FF2B5EF4-FFF2-40B4-BE49-F238E27FC236}">
                        <a16:creationId xmlns:a16="http://schemas.microsoft.com/office/drawing/2014/main" id="{4EAC3486-00E8-4077-A252-C0996A7AD03D}"/>
                      </a:ext>
                    </a:extLst>
                  </p:cNvPr>
                  <p:cNvSpPr>
                    <a:spLocks/>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42" name="Freeform 386">
                    <a:extLst>
                      <a:ext uri="{FF2B5EF4-FFF2-40B4-BE49-F238E27FC236}">
                        <a16:creationId xmlns:a16="http://schemas.microsoft.com/office/drawing/2014/main" id="{243C67FC-B276-40E7-A561-706496F0E14D}"/>
                      </a:ext>
                    </a:extLst>
                  </p:cNvPr>
                  <p:cNvSpPr>
                    <a:spLocks/>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 name="T10" fmla="*/ 0 60000 65536"/>
                      <a:gd name="T11" fmla="*/ 0 60000 65536"/>
                      <a:gd name="T12" fmla="*/ 0 60000 65536"/>
                      <a:gd name="T13" fmla="*/ 0 60000 65536"/>
                      <a:gd name="T14" fmla="*/ 0 60000 65536"/>
                      <a:gd name="T15" fmla="*/ 0 w 66"/>
                      <a:gd name="T16" fmla="*/ 0 h 28"/>
                      <a:gd name="T17" fmla="*/ 66 w 66"/>
                      <a:gd name="T18" fmla="*/ 28 h 28"/>
                    </a:gdLst>
                    <a:ahLst/>
                    <a:cxnLst>
                      <a:cxn ang="T10">
                        <a:pos x="T0" y="T1"/>
                      </a:cxn>
                      <a:cxn ang="T11">
                        <a:pos x="T2" y="T3"/>
                      </a:cxn>
                      <a:cxn ang="T12">
                        <a:pos x="T4" y="T5"/>
                      </a:cxn>
                      <a:cxn ang="T13">
                        <a:pos x="T6" y="T7"/>
                      </a:cxn>
                      <a:cxn ang="T14">
                        <a:pos x="T8" y="T9"/>
                      </a:cxn>
                    </a:cxnLst>
                    <a:rect l="T15" t="T16" r="T17" b="T18"/>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228" name="Group 387">
                  <a:extLst>
                    <a:ext uri="{FF2B5EF4-FFF2-40B4-BE49-F238E27FC236}">
                      <a16:creationId xmlns:a16="http://schemas.microsoft.com/office/drawing/2014/main" id="{041DCF73-C671-44E9-BB3E-1C21E9E33D5E}"/>
                    </a:ext>
                  </a:extLst>
                </p:cNvPr>
                <p:cNvGrpSpPr>
                  <a:grpSpLocks/>
                </p:cNvGrpSpPr>
                <p:nvPr/>
              </p:nvGrpSpPr>
              <p:grpSpPr bwMode="auto">
                <a:xfrm>
                  <a:off x="1014" y="3645"/>
                  <a:ext cx="44" cy="23"/>
                  <a:chOff x="1014" y="3645"/>
                  <a:chExt cx="44" cy="23"/>
                </a:xfrm>
              </p:grpSpPr>
              <p:sp>
                <p:nvSpPr>
                  <p:cNvPr id="237" name="Freeform 388">
                    <a:extLst>
                      <a:ext uri="{FF2B5EF4-FFF2-40B4-BE49-F238E27FC236}">
                        <a16:creationId xmlns:a16="http://schemas.microsoft.com/office/drawing/2014/main" id="{C7F2FB8F-FEF6-4E43-A3BE-4C6C9BC0031D}"/>
                      </a:ext>
                    </a:extLst>
                  </p:cNvPr>
                  <p:cNvSpPr>
                    <a:spLocks/>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38" name="Freeform 389">
                    <a:extLst>
                      <a:ext uri="{FF2B5EF4-FFF2-40B4-BE49-F238E27FC236}">
                        <a16:creationId xmlns:a16="http://schemas.microsoft.com/office/drawing/2014/main" id="{8C49F2DC-3A44-4022-8C94-8395428A2F90}"/>
                      </a:ext>
                    </a:extLst>
                  </p:cNvPr>
                  <p:cNvSpPr>
                    <a:spLocks/>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 name="T10" fmla="*/ 0 60000 65536"/>
                      <a:gd name="T11" fmla="*/ 0 60000 65536"/>
                      <a:gd name="T12" fmla="*/ 0 60000 65536"/>
                      <a:gd name="T13" fmla="*/ 0 60000 65536"/>
                      <a:gd name="T14" fmla="*/ 0 60000 65536"/>
                      <a:gd name="T15" fmla="*/ 0 w 63"/>
                      <a:gd name="T16" fmla="*/ 0 h 33"/>
                      <a:gd name="T17" fmla="*/ 63 w 63"/>
                      <a:gd name="T18" fmla="*/ 33 h 33"/>
                    </a:gdLst>
                    <a:ahLst/>
                    <a:cxnLst>
                      <a:cxn ang="T10">
                        <a:pos x="T0" y="T1"/>
                      </a:cxn>
                      <a:cxn ang="T11">
                        <a:pos x="T2" y="T3"/>
                      </a:cxn>
                      <a:cxn ang="T12">
                        <a:pos x="T4" y="T5"/>
                      </a:cxn>
                      <a:cxn ang="T13">
                        <a:pos x="T6" y="T7"/>
                      </a:cxn>
                      <a:cxn ang="T14">
                        <a:pos x="T8" y="T9"/>
                      </a:cxn>
                    </a:cxnLst>
                    <a:rect l="T15" t="T16" r="T17" b="T18"/>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39" name="Freeform 390">
                    <a:extLst>
                      <a:ext uri="{FF2B5EF4-FFF2-40B4-BE49-F238E27FC236}">
                        <a16:creationId xmlns:a16="http://schemas.microsoft.com/office/drawing/2014/main" id="{2D4E1012-2E72-4663-9BD4-89E5F28C4215}"/>
                      </a:ext>
                    </a:extLst>
                  </p:cNvPr>
                  <p:cNvSpPr>
                    <a:spLocks/>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 name="T10" fmla="*/ 0 60000 65536"/>
                      <a:gd name="T11" fmla="*/ 0 60000 65536"/>
                      <a:gd name="T12" fmla="*/ 0 60000 65536"/>
                      <a:gd name="T13" fmla="*/ 0 60000 65536"/>
                      <a:gd name="T14" fmla="*/ 0 60000 65536"/>
                      <a:gd name="T15" fmla="*/ 0 w 65"/>
                      <a:gd name="T16" fmla="*/ 0 h 30"/>
                      <a:gd name="T17" fmla="*/ 65 w 65"/>
                      <a:gd name="T18" fmla="*/ 30 h 30"/>
                    </a:gdLst>
                    <a:ahLst/>
                    <a:cxnLst>
                      <a:cxn ang="T10">
                        <a:pos x="T0" y="T1"/>
                      </a:cxn>
                      <a:cxn ang="T11">
                        <a:pos x="T2" y="T3"/>
                      </a:cxn>
                      <a:cxn ang="T12">
                        <a:pos x="T4" y="T5"/>
                      </a:cxn>
                      <a:cxn ang="T13">
                        <a:pos x="T6" y="T7"/>
                      </a:cxn>
                      <a:cxn ang="T14">
                        <a:pos x="T8" y="T9"/>
                      </a:cxn>
                    </a:cxnLst>
                    <a:rect l="T15" t="T16" r="T17" b="T18"/>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229" name="Group 391">
                  <a:extLst>
                    <a:ext uri="{FF2B5EF4-FFF2-40B4-BE49-F238E27FC236}">
                      <a16:creationId xmlns:a16="http://schemas.microsoft.com/office/drawing/2014/main" id="{59EEB364-0483-4DB1-82C1-E04FC62A7B6E}"/>
                    </a:ext>
                  </a:extLst>
                </p:cNvPr>
                <p:cNvGrpSpPr>
                  <a:grpSpLocks/>
                </p:cNvGrpSpPr>
                <p:nvPr/>
              </p:nvGrpSpPr>
              <p:grpSpPr bwMode="auto">
                <a:xfrm>
                  <a:off x="1027" y="3659"/>
                  <a:ext cx="45" cy="23"/>
                  <a:chOff x="1027" y="3659"/>
                  <a:chExt cx="45" cy="23"/>
                </a:xfrm>
              </p:grpSpPr>
              <p:sp>
                <p:nvSpPr>
                  <p:cNvPr id="234" name="Freeform 392">
                    <a:extLst>
                      <a:ext uri="{FF2B5EF4-FFF2-40B4-BE49-F238E27FC236}">
                        <a16:creationId xmlns:a16="http://schemas.microsoft.com/office/drawing/2014/main" id="{5C881C9D-6105-4450-8E90-9BD286F9FFB7}"/>
                      </a:ext>
                    </a:extLst>
                  </p:cNvPr>
                  <p:cNvSpPr>
                    <a:spLocks/>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 name="T10" fmla="*/ 0 60000 65536"/>
                      <a:gd name="T11" fmla="*/ 0 60000 65536"/>
                      <a:gd name="T12" fmla="*/ 0 60000 65536"/>
                      <a:gd name="T13" fmla="*/ 0 60000 65536"/>
                      <a:gd name="T14" fmla="*/ 0 60000 65536"/>
                      <a:gd name="T15" fmla="*/ 0 w 39"/>
                      <a:gd name="T16" fmla="*/ 0 h 70"/>
                      <a:gd name="T17" fmla="*/ 39 w 39"/>
                      <a:gd name="T18" fmla="*/ 70 h 70"/>
                    </a:gdLst>
                    <a:ahLst/>
                    <a:cxnLst>
                      <a:cxn ang="T10">
                        <a:pos x="T0" y="T1"/>
                      </a:cxn>
                      <a:cxn ang="T11">
                        <a:pos x="T2" y="T3"/>
                      </a:cxn>
                      <a:cxn ang="T12">
                        <a:pos x="T4" y="T5"/>
                      </a:cxn>
                      <a:cxn ang="T13">
                        <a:pos x="T6" y="T7"/>
                      </a:cxn>
                      <a:cxn ang="T14">
                        <a:pos x="T8" y="T9"/>
                      </a:cxn>
                    </a:cxnLst>
                    <a:rect l="T15" t="T16" r="T17" b="T18"/>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35" name="Freeform 393">
                    <a:extLst>
                      <a:ext uri="{FF2B5EF4-FFF2-40B4-BE49-F238E27FC236}">
                        <a16:creationId xmlns:a16="http://schemas.microsoft.com/office/drawing/2014/main" id="{15A94601-4A9F-4874-9D48-B7708EF55469}"/>
                      </a:ext>
                    </a:extLst>
                  </p:cNvPr>
                  <p:cNvSpPr>
                    <a:spLocks/>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36" name="Freeform 394">
                    <a:extLst>
                      <a:ext uri="{FF2B5EF4-FFF2-40B4-BE49-F238E27FC236}">
                        <a16:creationId xmlns:a16="http://schemas.microsoft.com/office/drawing/2014/main" id="{58B8759B-EF02-48C6-A73C-4B6EF8782EE6}"/>
                      </a:ext>
                    </a:extLst>
                  </p:cNvPr>
                  <p:cNvSpPr>
                    <a:spLocks/>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230" name="Group 395">
                  <a:extLst>
                    <a:ext uri="{FF2B5EF4-FFF2-40B4-BE49-F238E27FC236}">
                      <a16:creationId xmlns:a16="http://schemas.microsoft.com/office/drawing/2014/main" id="{D00A51B1-C284-4CCD-B2AA-BBD0511C0FCC}"/>
                    </a:ext>
                  </a:extLst>
                </p:cNvPr>
                <p:cNvGrpSpPr>
                  <a:grpSpLocks/>
                </p:cNvGrpSpPr>
                <p:nvPr/>
              </p:nvGrpSpPr>
              <p:grpSpPr bwMode="auto">
                <a:xfrm>
                  <a:off x="1040" y="3672"/>
                  <a:ext cx="45" cy="23"/>
                  <a:chOff x="1040" y="3672"/>
                  <a:chExt cx="45" cy="23"/>
                </a:xfrm>
              </p:grpSpPr>
              <p:sp>
                <p:nvSpPr>
                  <p:cNvPr id="231" name="Freeform 396">
                    <a:extLst>
                      <a:ext uri="{FF2B5EF4-FFF2-40B4-BE49-F238E27FC236}">
                        <a16:creationId xmlns:a16="http://schemas.microsoft.com/office/drawing/2014/main" id="{88D0DF38-612F-4E68-B703-AA076E61BB38}"/>
                      </a:ext>
                    </a:extLst>
                  </p:cNvPr>
                  <p:cNvSpPr>
                    <a:spLocks/>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 name="T10" fmla="*/ 0 60000 65536"/>
                      <a:gd name="T11" fmla="*/ 0 60000 65536"/>
                      <a:gd name="T12" fmla="*/ 0 60000 65536"/>
                      <a:gd name="T13" fmla="*/ 0 60000 65536"/>
                      <a:gd name="T14" fmla="*/ 0 60000 65536"/>
                      <a:gd name="T15" fmla="*/ 0 w 41"/>
                      <a:gd name="T16" fmla="*/ 0 h 70"/>
                      <a:gd name="T17" fmla="*/ 41 w 41"/>
                      <a:gd name="T18" fmla="*/ 70 h 70"/>
                    </a:gdLst>
                    <a:ahLst/>
                    <a:cxnLst>
                      <a:cxn ang="T10">
                        <a:pos x="T0" y="T1"/>
                      </a:cxn>
                      <a:cxn ang="T11">
                        <a:pos x="T2" y="T3"/>
                      </a:cxn>
                      <a:cxn ang="T12">
                        <a:pos x="T4" y="T5"/>
                      </a:cxn>
                      <a:cxn ang="T13">
                        <a:pos x="T6" y="T7"/>
                      </a:cxn>
                      <a:cxn ang="T14">
                        <a:pos x="T8" y="T9"/>
                      </a:cxn>
                    </a:cxnLst>
                    <a:rect l="T15" t="T16" r="T17" b="T18"/>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32" name="Freeform 397">
                    <a:extLst>
                      <a:ext uri="{FF2B5EF4-FFF2-40B4-BE49-F238E27FC236}">
                        <a16:creationId xmlns:a16="http://schemas.microsoft.com/office/drawing/2014/main" id="{B8490993-4763-4776-9F24-7275BEE760C0}"/>
                      </a:ext>
                    </a:extLst>
                  </p:cNvPr>
                  <p:cNvSpPr>
                    <a:spLocks/>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 name="T10" fmla="*/ 0 60000 65536"/>
                      <a:gd name="T11" fmla="*/ 0 60000 65536"/>
                      <a:gd name="T12" fmla="*/ 0 60000 65536"/>
                      <a:gd name="T13" fmla="*/ 0 60000 65536"/>
                      <a:gd name="T14" fmla="*/ 0 60000 65536"/>
                      <a:gd name="T15" fmla="*/ 0 w 65"/>
                      <a:gd name="T16" fmla="*/ 0 h 34"/>
                      <a:gd name="T17" fmla="*/ 65 w 65"/>
                      <a:gd name="T18" fmla="*/ 34 h 34"/>
                    </a:gdLst>
                    <a:ahLst/>
                    <a:cxnLst>
                      <a:cxn ang="T10">
                        <a:pos x="T0" y="T1"/>
                      </a:cxn>
                      <a:cxn ang="T11">
                        <a:pos x="T2" y="T3"/>
                      </a:cxn>
                      <a:cxn ang="T12">
                        <a:pos x="T4" y="T5"/>
                      </a:cxn>
                      <a:cxn ang="T13">
                        <a:pos x="T6" y="T7"/>
                      </a:cxn>
                      <a:cxn ang="T14">
                        <a:pos x="T8" y="T9"/>
                      </a:cxn>
                    </a:cxnLst>
                    <a:rect l="T15" t="T16" r="T17" b="T18"/>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33" name="Freeform 398">
                    <a:extLst>
                      <a:ext uri="{FF2B5EF4-FFF2-40B4-BE49-F238E27FC236}">
                        <a16:creationId xmlns:a16="http://schemas.microsoft.com/office/drawing/2014/main" id="{E292617C-8C67-4571-A457-6A0BD3A17E30}"/>
                      </a:ext>
                    </a:extLst>
                  </p:cNvPr>
                  <p:cNvSpPr>
                    <a:spLocks/>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 name="T10" fmla="*/ 0 60000 65536"/>
                      <a:gd name="T11" fmla="*/ 0 60000 65536"/>
                      <a:gd name="T12" fmla="*/ 0 60000 65536"/>
                      <a:gd name="T13" fmla="*/ 0 60000 65536"/>
                      <a:gd name="T14" fmla="*/ 0 60000 65536"/>
                      <a:gd name="T15" fmla="*/ 0 w 66"/>
                      <a:gd name="T16" fmla="*/ 0 h 28"/>
                      <a:gd name="T17" fmla="*/ 66 w 66"/>
                      <a:gd name="T18" fmla="*/ 28 h 28"/>
                    </a:gdLst>
                    <a:ahLst/>
                    <a:cxnLst>
                      <a:cxn ang="T10">
                        <a:pos x="T0" y="T1"/>
                      </a:cxn>
                      <a:cxn ang="T11">
                        <a:pos x="T2" y="T3"/>
                      </a:cxn>
                      <a:cxn ang="T12">
                        <a:pos x="T4" y="T5"/>
                      </a:cxn>
                      <a:cxn ang="T13">
                        <a:pos x="T6" y="T7"/>
                      </a:cxn>
                      <a:cxn ang="T14">
                        <a:pos x="T8" y="T9"/>
                      </a:cxn>
                    </a:cxnLst>
                    <a:rect l="T15" t="T16" r="T17" b="T18"/>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grpSp>
            <p:nvGrpSpPr>
              <p:cNvPr id="145" name="Group 399">
                <a:extLst>
                  <a:ext uri="{FF2B5EF4-FFF2-40B4-BE49-F238E27FC236}">
                    <a16:creationId xmlns:a16="http://schemas.microsoft.com/office/drawing/2014/main" id="{8B417989-698B-49B9-B984-6B6ED3A4E0EF}"/>
                  </a:ext>
                </a:extLst>
              </p:cNvPr>
              <p:cNvGrpSpPr>
                <a:grpSpLocks/>
              </p:cNvGrpSpPr>
              <p:nvPr/>
            </p:nvGrpSpPr>
            <p:grpSpPr bwMode="auto">
              <a:xfrm>
                <a:off x="1054" y="3685"/>
                <a:ext cx="45" cy="23"/>
                <a:chOff x="1054" y="3685"/>
                <a:chExt cx="45" cy="23"/>
              </a:xfrm>
            </p:grpSpPr>
            <p:sp>
              <p:nvSpPr>
                <p:cNvPr id="224" name="Freeform 400">
                  <a:extLst>
                    <a:ext uri="{FF2B5EF4-FFF2-40B4-BE49-F238E27FC236}">
                      <a16:creationId xmlns:a16="http://schemas.microsoft.com/office/drawing/2014/main" id="{B081DB2F-69A8-4FA7-A24D-9932A8621B0C}"/>
                    </a:ext>
                  </a:extLst>
                </p:cNvPr>
                <p:cNvSpPr>
                  <a:spLocks/>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 name="T10" fmla="*/ 0 60000 65536"/>
                    <a:gd name="T11" fmla="*/ 0 60000 65536"/>
                    <a:gd name="T12" fmla="*/ 0 60000 65536"/>
                    <a:gd name="T13" fmla="*/ 0 60000 65536"/>
                    <a:gd name="T14" fmla="*/ 0 60000 65536"/>
                    <a:gd name="T15" fmla="*/ 0 w 39"/>
                    <a:gd name="T16" fmla="*/ 0 h 70"/>
                    <a:gd name="T17" fmla="*/ 39 w 39"/>
                    <a:gd name="T18" fmla="*/ 70 h 70"/>
                  </a:gdLst>
                  <a:ahLst/>
                  <a:cxnLst>
                    <a:cxn ang="T10">
                      <a:pos x="T0" y="T1"/>
                    </a:cxn>
                    <a:cxn ang="T11">
                      <a:pos x="T2" y="T3"/>
                    </a:cxn>
                    <a:cxn ang="T12">
                      <a:pos x="T4" y="T5"/>
                    </a:cxn>
                    <a:cxn ang="T13">
                      <a:pos x="T6" y="T7"/>
                    </a:cxn>
                    <a:cxn ang="T14">
                      <a:pos x="T8" y="T9"/>
                    </a:cxn>
                  </a:cxnLst>
                  <a:rect l="T15" t="T16" r="T17" b="T18"/>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25" name="Freeform 401">
                  <a:extLst>
                    <a:ext uri="{FF2B5EF4-FFF2-40B4-BE49-F238E27FC236}">
                      <a16:creationId xmlns:a16="http://schemas.microsoft.com/office/drawing/2014/main" id="{3C024F48-E280-4F77-9C06-EAD4CAB0560F}"/>
                    </a:ext>
                  </a:extLst>
                </p:cNvPr>
                <p:cNvSpPr>
                  <a:spLocks/>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 name="T10" fmla="*/ 0 60000 65536"/>
                    <a:gd name="T11" fmla="*/ 0 60000 65536"/>
                    <a:gd name="T12" fmla="*/ 0 60000 65536"/>
                    <a:gd name="T13" fmla="*/ 0 60000 65536"/>
                    <a:gd name="T14" fmla="*/ 0 60000 65536"/>
                    <a:gd name="T15" fmla="*/ 0 w 63"/>
                    <a:gd name="T16" fmla="*/ 0 h 35"/>
                    <a:gd name="T17" fmla="*/ 63 w 63"/>
                    <a:gd name="T18" fmla="*/ 35 h 35"/>
                  </a:gdLst>
                  <a:ahLst/>
                  <a:cxnLst>
                    <a:cxn ang="T10">
                      <a:pos x="T0" y="T1"/>
                    </a:cxn>
                    <a:cxn ang="T11">
                      <a:pos x="T2" y="T3"/>
                    </a:cxn>
                    <a:cxn ang="T12">
                      <a:pos x="T4" y="T5"/>
                    </a:cxn>
                    <a:cxn ang="T13">
                      <a:pos x="T6" y="T7"/>
                    </a:cxn>
                    <a:cxn ang="T14">
                      <a:pos x="T8" y="T9"/>
                    </a:cxn>
                  </a:cxnLst>
                  <a:rect l="T15" t="T16" r="T17" b="T18"/>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26" name="Freeform 402">
                  <a:extLst>
                    <a:ext uri="{FF2B5EF4-FFF2-40B4-BE49-F238E27FC236}">
                      <a16:creationId xmlns:a16="http://schemas.microsoft.com/office/drawing/2014/main" id="{1E177B92-CFA5-4EAE-81F6-5FCD52FB99FA}"/>
                    </a:ext>
                  </a:extLst>
                </p:cNvPr>
                <p:cNvSpPr>
                  <a:spLocks/>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 name="T10" fmla="*/ 0 60000 65536"/>
                    <a:gd name="T11" fmla="*/ 0 60000 65536"/>
                    <a:gd name="T12" fmla="*/ 0 60000 65536"/>
                    <a:gd name="T13" fmla="*/ 0 60000 65536"/>
                    <a:gd name="T14" fmla="*/ 0 60000 65536"/>
                    <a:gd name="T15" fmla="*/ 0 w 64"/>
                    <a:gd name="T16" fmla="*/ 0 h 30"/>
                    <a:gd name="T17" fmla="*/ 64 w 64"/>
                    <a:gd name="T18" fmla="*/ 30 h 30"/>
                  </a:gdLst>
                  <a:ahLst/>
                  <a:cxnLst>
                    <a:cxn ang="T10">
                      <a:pos x="T0" y="T1"/>
                    </a:cxn>
                    <a:cxn ang="T11">
                      <a:pos x="T2" y="T3"/>
                    </a:cxn>
                    <a:cxn ang="T12">
                      <a:pos x="T4" y="T5"/>
                    </a:cxn>
                    <a:cxn ang="T13">
                      <a:pos x="T6" y="T7"/>
                    </a:cxn>
                    <a:cxn ang="T14">
                      <a:pos x="T8" y="T9"/>
                    </a:cxn>
                  </a:cxnLst>
                  <a:rect l="T15" t="T16" r="T17" b="T18"/>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46" name="Group 403">
                <a:extLst>
                  <a:ext uri="{FF2B5EF4-FFF2-40B4-BE49-F238E27FC236}">
                    <a16:creationId xmlns:a16="http://schemas.microsoft.com/office/drawing/2014/main" id="{9FF3FFDE-3026-4F07-80AB-E367865A752A}"/>
                  </a:ext>
                </a:extLst>
              </p:cNvPr>
              <p:cNvGrpSpPr>
                <a:grpSpLocks/>
              </p:cNvGrpSpPr>
              <p:nvPr/>
            </p:nvGrpSpPr>
            <p:grpSpPr bwMode="auto">
              <a:xfrm>
                <a:off x="1067" y="3698"/>
                <a:ext cx="45" cy="23"/>
                <a:chOff x="1067" y="3698"/>
                <a:chExt cx="45" cy="23"/>
              </a:xfrm>
            </p:grpSpPr>
            <p:sp>
              <p:nvSpPr>
                <p:cNvPr id="221" name="Freeform 404">
                  <a:extLst>
                    <a:ext uri="{FF2B5EF4-FFF2-40B4-BE49-F238E27FC236}">
                      <a16:creationId xmlns:a16="http://schemas.microsoft.com/office/drawing/2014/main" id="{850FA4E0-4E3A-4000-8DFA-432A3C295FAE}"/>
                    </a:ext>
                  </a:extLst>
                </p:cNvPr>
                <p:cNvSpPr>
                  <a:spLocks/>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 name="T10" fmla="*/ 0 60000 65536"/>
                    <a:gd name="T11" fmla="*/ 0 60000 65536"/>
                    <a:gd name="T12" fmla="*/ 0 60000 65536"/>
                    <a:gd name="T13" fmla="*/ 0 60000 65536"/>
                    <a:gd name="T14" fmla="*/ 0 60000 65536"/>
                    <a:gd name="T15" fmla="*/ 0 w 39"/>
                    <a:gd name="T16" fmla="*/ 0 h 69"/>
                    <a:gd name="T17" fmla="*/ 39 w 39"/>
                    <a:gd name="T18" fmla="*/ 69 h 69"/>
                  </a:gdLst>
                  <a:ahLst/>
                  <a:cxnLst>
                    <a:cxn ang="T10">
                      <a:pos x="T0" y="T1"/>
                    </a:cxn>
                    <a:cxn ang="T11">
                      <a:pos x="T2" y="T3"/>
                    </a:cxn>
                    <a:cxn ang="T12">
                      <a:pos x="T4" y="T5"/>
                    </a:cxn>
                    <a:cxn ang="T13">
                      <a:pos x="T6" y="T7"/>
                    </a:cxn>
                    <a:cxn ang="T14">
                      <a:pos x="T8" y="T9"/>
                    </a:cxn>
                  </a:cxnLst>
                  <a:rect l="T15" t="T16" r="T17" b="T18"/>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22" name="Freeform 405">
                  <a:extLst>
                    <a:ext uri="{FF2B5EF4-FFF2-40B4-BE49-F238E27FC236}">
                      <a16:creationId xmlns:a16="http://schemas.microsoft.com/office/drawing/2014/main" id="{4D58DCAD-476B-49A8-811B-484F9260B6CB}"/>
                    </a:ext>
                  </a:extLst>
                </p:cNvPr>
                <p:cNvSpPr>
                  <a:spLocks/>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23" name="Freeform 406">
                  <a:extLst>
                    <a:ext uri="{FF2B5EF4-FFF2-40B4-BE49-F238E27FC236}">
                      <a16:creationId xmlns:a16="http://schemas.microsoft.com/office/drawing/2014/main" id="{8236D6A8-CDAB-4977-B4F0-7EF8CD0138AD}"/>
                    </a:ext>
                  </a:extLst>
                </p:cNvPr>
                <p:cNvSpPr>
                  <a:spLocks/>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 name="T10" fmla="*/ 0 60000 65536"/>
                    <a:gd name="T11" fmla="*/ 0 60000 65536"/>
                    <a:gd name="T12" fmla="*/ 0 60000 65536"/>
                    <a:gd name="T13" fmla="*/ 0 60000 65536"/>
                    <a:gd name="T14" fmla="*/ 0 60000 65536"/>
                    <a:gd name="T15" fmla="*/ 0 w 65"/>
                    <a:gd name="T16" fmla="*/ 0 h 30"/>
                    <a:gd name="T17" fmla="*/ 65 w 65"/>
                    <a:gd name="T18" fmla="*/ 30 h 30"/>
                  </a:gdLst>
                  <a:ahLst/>
                  <a:cxnLst>
                    <a:cxn ang="T10">
                      <a:pos x="T0" y="T1"/>
                    </a:cxn>
                    <a:cxn ang="T11">
                      <a:pos x="T2" y="T3"/>
                    </a:cxn>
                    <a:cxn ang="T12">
                      <a:pos x="T4" y="T5"/>
                    </a:cxn>
                    <a:cxn ang="T13">
                      <a:pos x="T6" y="T7"/>
                    </a:cxn>
                    <a:cxn ang="T14">
                      <a:pos x="T8" y="T9"/>
                    </a:cxn>
                  </a:cxnLst>
                  <a:rect l="T15" t="T16" r="T17" b="T18"/>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47" name="Group 407">
                <a:extLst>
                  <a:ext uri="{FF2B5EF4-FFF2-40B4-BE49-F238E27FC236}">
                    <a16:creationId xmlns:a16="http://schemas.microsoft.com/office/drawing/2014/main" id="{B80687D4-836B-4EF7-AA23-A20273062130}"/>
                  </a:ext>
                </a:extLst>
              </p:cNvPr>
              <p:cNvGrpSpPr>
                <a:grpSpLocks/>
              </p:cNvGrpSpPr>
              <p:nvPr/>
            </p:nvGrpSpPr>
            <p:grpSpPr bwMode="auto">
              <a:xfrm>
                <a:off x="1079" y="3712"/>
                <a:ext cx="44" cy="23"/>
                <a:chOff x="1079" y="3712"/>
                <a:chExt cx="44" cy="23"/>
              </a:xfrm>
            </p:grpSpPr>
            <p:sp>
              <p:nvSpPr>
                <p:cNvPr id="218" name="Freeform 408">
                  <a:extLst>
                    <a:ext uri="{FF2B5EF4-FFF2-40B4-BE49-F238E27FC236}">
                      <a16:creationId xmlns:a16="http://schemas.microsoft.com/office/drawing/2014/main" id="{7129776F-6444-4FB3-95B0-F6556AF36FD3}"/>
                    </a:ext>
                  </a:extLst>
                </p:cNvPr>
                <p:cNvSpPr>
                  <a:spLocks/>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 name="T10" fmla="*/ 0 60000 65536"/>
                    <a:gd name="T11" fmla="*/ 0 60000 65536"/>
                    <a:gd name="T12" fmla="*/ 0 60000 65536"/>
                    <a:gd name="T13" fmla="*/ 0 60000 65536"/>
                    <a:gd name="T14" fmla="*/ 0 60000 65536"/>
                    <a:gd name="T15" fmla="*/ 0 w 41"/>
                    <a:gd name="T16" fmla="*/ 0 h 68"/>
                    <a:gd name="T17" fmla="*/ 41 w 41"/>
                    <a:gd name="T18" fmla="*/ 68 h 68"/>
                  </a:gdLst>
                  <a:ahLst/>
                  <a:cxnLst>
                    <a:cxn ang="T10">
                      <a:pos x="T0" y="T1"/>
                    </a:cxn>
                    <a:cxn ang="T11">
                      <a:pos x="T2" y="T3"/>
                    </a:cxn>
                    <a:cxn ang="T12">
                      <a:pos x="T4" y="T5"/>
                    </a:cxn>
                    <a:cxn ang="T13">
                      <a:pos x="T6" y="T7"/>
                    </a:cxn>
                    <a:cxn ang="T14">
                      <a:pos x="T8" y="T9"/>
                    </a:cxn>
                  </a:cxnLst>
                  <a:rect l="T15" t="T16" r="T17" b="T18"/>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19" name="Freeform 409">
                  <a:extLst>
                    <a:ext uri="{FF2B5EF4-FFF2-40B4-BE49-F238E27FC236}">
                      <a16:creationId xmlns:a16="http://schemas.microsoft.com/office/drawing/2014/main" id="{3133BF64-A5FB-4D8E-8DA2-CDDF49359E76}"/>
                    </a:ext>
                  </a:extLst>
                </p:cNvPr>
                <p:cNvSpPr>
                  <a:spLocks/>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 name="T10" fmla="*/ 0 60000 65536"/>
                    <a:gd name="T11" fmla="*/ 0 60000 65536"/>
                    <a:gd name="T12" fmla="*/ 0 60000 65536"/>
                    <a:gd name="T13" fmla="*/ 0 60000 65536"/>
                    <a:gd name="T14" fmla="*/ 0 60000 65536"/>
                    <a:gd name="T15" fmla="*/ 0 w 63"/>
                    <a:gd name="T16" fmla="*/ 0 h 32"/>
                    <a:gd name="T17" fmla="*/ 63 w 63"/>
                    <a:gd name="T18" fmla="*/ 32 h 32"/>
                  </a:gdLst>
                  <a:ahLst/>
                  <a:cxnLst>
                    <a:cxn ang="T10">
                      <a:pos x="T0" y="T1"/>
                    </a:cxn>
                    <a:cxn ang="T11">
                      <a:pos x="T2" y="T3"/>
                    </a:cxn>
                    <a:cxn ang="T12">
                      <a:pos x="T4" y="T5"/>
                    </a:cxn>
                    <a:cxn ang="T13">
                      <a:pos x="T6" y="T7"/>
                    </a:cxn>
                    <a:cxn ang="T14">
                      <a:pos x="T8" y="T9"/>
                    </a:cxn>
                  </a:cxnLst>
                  <a:rect l="T15" t="T16" r="T17" b="T18"/>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20" name="Freeform 410">
                  <a:extLst>
                    <a:ext uri="{FF2B5EF4-FFF2-40B4-BE49-F238E27FC236}">
                      <a16:creationId xmlns:a16="http://schemas.microsoft.com/office/drawing/2014/main" id="{198DD612-6FE9-4CE6-9486-625E78FBC320}"/>
                    </a:ext>
                  </a:extLst>
                </p:cNvPr>
                <p:cNvSpPr>
                  <a:spLocks/>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 name="T10" fmla="*/ 0 60000 65536"/>
                    <a:gd name="T11" fmla="*/ 0 60000 65536"/>
                    <a:gd name="T12" fmla="*/ 0 60000 65536"/>
                    <a:gd name="T13" fmla="*/ 0 60000 65536"/>
                    <a:gd name="T14" fmla="*/ 0 60000 65536"/>
                    <a:gd name="T15" fmla="*/ 0 w 63"/>
                    <a:gd name="T16" fmla="*/ 0 h 31"/>
                    <a:gd name="T17" fmla="*/ 63 w 63"/>
                    <a:gd name="T18" fmla="*/ 31 h 31"/>
                  </a:gdLst>
                  <a:ahLst/>
                  <a:cxnLst>
                    <a:cxn ang="T10">
                      <a:pos x="T0" y="T1"/>
                    </a:cxn>
                    <a:cxn ang="T11">
                      <a:pos x="T2" y="T3"/>
                    </a:cxn>
                    <a:cxn ang="T12">
                      <a:pos x="T4" y="T5"/>
                    </a:cxn>
                    <a:cxn ang="T13">
                      <a:pos x="T6" y="T7"/>
                    </a:cxn>
                    <a:cxn ang="T14">
                      <a:pos x="T8" y="T9"/>
                    </a:cxn>
                  </a:cxnLst>
                  <a:rect l="T15" t="T16" r="T17" b="T18"/>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48" name="Group 411">
                <a:extLst>
                  <a:ext uri="{FF2B5EF4-FFF2-40B4-BE49-F238E27FC236}">
                    <a16:creationId xmlns:a16="http://schemas.microsoft.com/office/drawing/2014/main" id="{83C30827-6A36-4FCF-949E-F2458C78220C}"/>
                  </a:ext>
                </a:extLst>
              </p:cNvPr>
              <p:cNvGrpSpPr>
                <a:grpSpLocks/>
              </p:cNvGrpSpPr>
              <p:nvPr/>
            </p:nvGrpSpPr>
            <p:grpSpPr bwMode="auto">
              <a:xfrm>
                <a:off x="1093" y="3725"/>
                <a:ext cx="45" cy="23"/>
                <a:chOff x="1093" y="3725"/>
                <a:chExt cx="45" cy="23"/>
              </a:xfrm>
            </p:grpSpPr>
            <p:sp>
              <p:nvSpPr>
                <p:cNvPr id="215" name="Freeform 412">
                  <a:extLst>
                    <a:ext uri="{FF2B5EF4-FFF2-40B4-BE49-F238E27FC236}">
                      <a16:creationId xmlns:a16="http://schemas.microsoft.com/office/drawing/2014/main" id="{1E9F5FBA-8A3A-43FD-BB15-6B0D1573B27D}"/>
                    </a:ext>
                  </a:extLst>
                </p:cNvPr>
                <p:cNvSpPr>
                  <a:spLocks/>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16" name="Freeform 413">
                  <a:extLst>
                    <a:ext uri="{FF2B5EF4-FFF2-40B4-BE49-F238E27FC236}">
                      <a16:creationId xmlns:a16="http://schemas.microsoft.com/office/drawing/2014/main" id="{175E74FB-72FB-43CB-943A-A6F9E56D070F}"/>
                    </a:ext>
                  </a:extLst>
                </p:cNvPr>
                <p:cNvSpPr>
                  <a:spLocks/>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17" name="Freeform 414">
                  <a:extLst>
                    <a:ext uri="{FF2B5EF4-FFF2-40B4-BE49-F238E27FC236}">
                      <a16:creationId xmlns:a16="http://schemas.microsoft.com/office/drawing/2014/main" id="{927824BF-8B9A-446F-B81D-79C993C7B688}"/>
                    </a:ext>
                  </a:extLst>
                </p:cNvPr>
                <p:cNvSpPr>
                  <a:spLocks/>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 name="T10" fmla="*/ 0 60000 65536"/>
                    <a:gd name="T11" fmla="*/ 0 60000 65536"/>
                    <a:gd name="T12" fmla="*/ 0 60000 65536"/>
                    <a:gd name="T13" fmla="*/ 0 60000 65536"/>
                    <a:gd name="T14" fmla="*/ 0 60000 65536"/>
                    <a:gd name="T15" fmla="*/ 0 w 65"/>
                    <a:gd name="T16" fmla="*/ 0 h 28"/>
                    <a:gd name="T17" fmla="*/ 65 w 65"/>
                    <a:gd name="T18" fmla="*/ 28 h 28"/>
                  </a:gdLst>
                  <a:ahLst/>
                  <a:cxnLst>
                    <a:cxn ang="T10">
                      <a:pos x="T0" y="T1"/>
                    </a:cxn>
                    <a:cxn ang="T11">
                      <a:pos x="T2" y="T3"/>
                    </a:cxn>
                    <a:cxn ang="T12">
                      <a:pos x="T4" y="T5"/>
                    </a:cxn>
                    <a:cxn ang="T13">
                      <a:pos x="T6" y="T7"/>
                    </a:cxn>
                    <a:cxn ang="T14">
                      <a:pos x="T8" y="T9"/>
                    </a:cxn>
                  </a:cxnLst>
                  <a:rect l="T15" t="T16" r="T17" b="T18"/>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49" name="Group 415">
                <a:extLst>
                  <a:ext uri="{FF2B5EF4-FFF2-40B4-BE49-F238E27FC236}">
                    <a16:creationId xmlns:a16="http://schemas.microsoft.com/office/drawing/2014/main" id="{835064D4-0868-4005-95B9-EF123952FDE3}"/>
                  </a:ext>
                </a:extLst>
              </p:cNvPr>
              <p:cNvGrpSpPr>
                <a:grpSpLocks/>
              </p:cNvGrpSpPr>
              <p:nvPr/>
            </p:nvGrpSpPr>
            <p:grpSpPr bwMode="auto">
              <a:xfrm>
                <a:off x="1108" y="3739"/>
                <a:ext cx="44" cy="23"/>
                <a:chOff x="1108" y="3739"/>
                <a:chExt cx="44" cy="23"/>
              </a:xfrm>
            </p:grpSpPr>
            <p:sp>
              <p:nvSpPr>
                <p:cNvPr id="212" name="Freeform 416">
                  <a:extLst>
                    <a:ext uri="{FF2B5EF4-FFF2-40B4-BE49-F238E27FC236}">
                      <a16:creationId xmlns:a16="http://schemas.microsoft.com/office/drawing/2014/main" id="{C996AAB5-75F3-444B-888B-ACE7AFF086DC}"/>
                    </a:ext>
                  </a:extLst>
                </p:cNvPr>
                <p:cNvSpPr>
                  <a:spLocks/>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 name="T10" fmla="*/ 0 60000 65536"/>
                    <a:gd name="T11" fmla="*/ 0 60000 65536"/>
                    <a:gd name="T12" fmla="*/ 0 60000 65536"/>
                    <a:gd name="T13" fmla="*/ 0 60000 65536"/>
                    <a:gd name="T14" fmla="*/ 0 60000 65536"/>
                    <a:gd name="T15" fmla="*/ 0 w 40"/>
                    <a:gd name="T16" fmla="*/ 0 h 69"/>
                    <a:gd name="T17" fmla="*/ 40 w 40"/>
                    <a:gd name="T18" fmla="*/ 69 h 69"/>
                  </a:gdLst>
                  <a:ahLst/>
                  <a:cxnLst>
                    <a:cxn ang="T10">
                      <a:pos x="T0" y="T1"/>
                    </a:cxn>
                    <a:cxn ang="T11">
                      <a:pos x="T2" y="T3"/>
                    </a:cxn>
                    <a:cxn ang="T12">
                      <a:pos x="T4" y="T5"/>
                    </a:cxn>
                    <a:cxn ang="T13">
                      <a:pos x="T6" y="T7"/>
                    </a:cxn>
                    <a:cxn ang="T14">
                      <a:pos x="T8" y="T9"/>
                    </a:cxn>
                  </a:cxnLst>
                  <a:rect l="T15" t="T16" r="T17" b="T18"/>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13" name="Freeform 417">
                  <a:extLst>
                    <a:ext uri="{FF2B5EF4-FFF2-40B4-BE49-F238E27FC236}">
                      <a16:creationId xmlns:a16="http://schemas.microsoft.com/office/drawing/2014/main" id="{1F3A8302-09C1-4600-8A49-E2B920D18C97}"/>
                    </a:ext>
                  </a:extLst>
                </p:cNvPr>
                <p:cNvSpPr>
                  <a:spLocks/>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14" name="Freeform 418">
                  <a:extLst>
                    <a:ext uri="{FF2B5EF4-FFF2-40B4-BE49-F238E27FC236}">
                      <a16:creationId xmlns:a16="http://schemas.microsoft.com/office/drawing/2014/main" id="{5413230D-23A6-48D8-9C78-98FE7235BF1C}"/>
                    </a:ext>
                  </a:extLst>
                </p:cNvPr>
                <p:cNvSpPr>
                  <a:spLocks/>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50" name="Group 419">
                <a:extLst>
                  <a:ext uri="{FF2B5EF4-FFF2-40B4-BE49-F238E27FC236}">
                    <a16:creationId xmlns:a16="http://schemas.microsoft.com/office/drawing/2014/main" id="{73082ED0-1B7C-47E6-AAB9-522EEEC991EC}"/>
                  </a:ext>
                </a:extLst>
              </p:cNvPr>
              <p:cNvGrpSpPr>
                <a:grpSpLocks/>
              </p:cNvGrpSpPr>
              <p:nvPr/>
            </p:nvGrpSpPr>
            <p:grpSpPr bwMode="auto">
              <a:xfrm>
                <a:off x="1121" y="3753"/>
                <a:ext cx="45" cy="23"/>
                <a:chOff x="1121" y="3753"/>
                <a:chExt cx="45" cy="23"/>
              </a:xfrm>
            </p:grpSpPr>
            <p:sp>
              <p:nvSpPr>
                <p:cNvPr id="209" name="Freeform 420">
                  <a:extLst>
                    <a:ext uri="{FF2B5EF4-FFF2-40B4-BE49-F238E27FC236}">
                      <a16:creationId xmlns:a16="http://schemas.microsoft.com/office/drawing/2014/main" id="{EEEC52C8-6F71-464D-8859-E9E4EBEAD6D7}"/>
                    </a:ext>
                  </a:extLst>
                </p:cNvPr>
                <p:cNvSpPr>
                  <a:spLocks/>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10" name="Freeform 421">
                  <a:extLst>
                    <a:ext uri="{FF2B5EF4-FFF2-40B4-BE49-F238E27FC236}">
                      <a16:creationId xmlns:a16="http://schemas.microsoft.com/office/drawing/2014/main" id="{BE13BA7B-DA7B-4EEE-B021-6E01D228B994}"/>
                    </a:ext>
                  </a:extLst>
                </p:cNvPr>
                <p:cNvSpPr>
                  <a:spLocks/>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11" name="Freeform 422">
                  <a:extLst>
                    <a:ext uri="{FF2B5EF4-FFF2-40B4-BE49-F238E27FC236}">
                      <a16:creationId xmlns:a16="http://schemas.microsoft.com/office/drawing/2014/main" id="{C6559AA2-0355-465E-B16B-27BAD9EBBEA6}"/>
                    </a:ext>
                  </a:extLst>
                </p:cNvPr>
                <p:cNvSpPr>
                  <a:spLocks/>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 name="T10" fmla="*/ 0 60000 65536"/>
                    <a:gd name="T11" fmla="*/ 0 60000 65536"/>
                    <a:gd name="T12" fmla="*/ 0 60000 65536"/>
                    <a:gd name="T13" fmla="*/ 0 60000 65536"/>
                    <a:gd name="T14" fmla="*/ 0 60000 65536"/>
                    <a:gd name="T15" fmla="*/ 0 w 66"/>
                    <a:gd name="T16" fmla="*/ 0 h 29"/>
                    <a:gd name="T17" fmla="*/ 66 w 66"/>
                    <a:gd name="T18" fmla="*/ 29 h 29"/>
                  </a:gdLst>
                  <a:ahLst/>
                  <a:cxnLst>
                    <a:cxn ang="T10">
                      <a:pos x="T0" y="T1"/>
                    </a:cxn>
                    <a:cxn ang="T11">
                      <a:pos x="T2" y="T3"/>
                    </a:cxn>
                    <a:cxn ang="T12">
                      <a:pos x="T4" y="T5"/>
                    </a:cxn>
                    <a:cxn ang="T13">
                      <a:pos x="T6" y="T7"/>
                    </a:cxn>
                    <a:cxn ang="T14">
                      <a:pos x="T8" y="T9"/>
                    </a:cxn>
                  </a:cxnLst>
                  <a:rect l="T15" t="T16" r="T17" b="T18"/>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51" name="Group 423">
                <a:extLst>
                  <a:ext uri="{FF2B5EF4-FFF2-40B4-BE49-F238E27FC236}">
                    <a16:creationId xmlns:a16="http://schemas.microsoft.com/office/drawing/2014/main" id="{80027F24-23D8-441A-9486-F30B3991E598}"/>
                  </a:ext>
                </a:extLst>
              </p:cNvPr>
              <p:cNvGrpSpPr>
                <a:grpSpLocks/>
              </p:cNvGrpSpPr>
              <p:nvPr/>
            </p:nvGrpSpPr>
            <p:grpSpPr bwMode="auto">
              <a:xfrm>
                <a:off x="1133" y="3767"/>
                <a:ext cx="44" cy="23"/>
                <a:chOff x="1133" y="3767"/>
                <a:chExt cx="44" cy="23"/>
              </a:xfrm>
            </p:grpSpPr>
            <p:sp>
              <p:nvSpPr>
                <p:cNvPr id="206" name="Freeform 424">
                  <a:extLst>
                    <a:ext uri="{FF2B5EF4-FFF2-40B4-BE49-F238E27FC236}">
                      <a16:creationId xmlns:a16="http://schemas.microsoft.com/office/drawing/2014/main" id="{B2DF62E8-AA67-4641-A223-31B539702D79}"/>
                    </a:ext>
                  </a:extLst>
                </p:cNvPr>
                <p:cNvSpPr>
                  <a:spLocks/>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 name="T10" fmla="*/ 0 60000 65536"/>
                    <a:gd name="T11" fmla="*/ 0 60000 65536"/>
                    <a:gd name="T12" fmla="*/ 0 60000 65536"/>
                    <a:gd name="T13" fmla="*/ 0 60000 65536"/>
                    <a:gd name="T14" fmla="*/ 0 60000 65536"/>
                    <a:gd name="T15" fmla="*/ 0 w 39"/>
                    <a:gd name="T16" fmla="*/ 0 h 69"/>
                    <a:gd name="T17" fmla="*/ 39 w 39"/>
                    <a:gd name="T18" fmla="*/ 69 h 69"/>
                  </a:gdLst>
                  <a:ahLst/>
                  <a:cxnLst>
                    <a:cxn ang="T10">
                      <a:pos x="T0" y="T1"/>
                    </a:cxn>
                    <a:cxn ang="T11">
                      <a:pos x="T2" y="T3"/>
                    </a:cxn>
                    <a:cxn ang="T12">
                      <a:pos x="T4" y="T5"/>
                    </a:cxn>
                    <a:cxn ang="T13">
                      <a:pos x="T6" y="T7"/>
                    </a:cxn>
                    <a:cxn ang="T14">
                      <a:pos x="T8" y="T9"/>
                    </a:cxn>
                  </a:cxnLst>
                  <a:rect l="T15" t="T16" r="T17" b="T18"/>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07" name="Freeform 425">
                  <a:extLst>
                    <a:ext uri="{FF2B5EF4-FFF2-40B4-BE49-F238E27FC236}">
                      <a16:creationId xmlns:a16="http://schemas.microsoft.com/office/drawing/2014/main" id="{D5641F66-A0C1-4E32-816C-A3E5EDCBD8DF}"/>
                    </a:ext>
                  </a:extLst>
                </p:cNvPr>
                <p:cNvSpPr>
                  <a:spLocks/>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 name="T10" fmla="*/ 0 60000 65536"/>
                    <a:gd name="T11" fmla="*/ 0 60000 65536"/>
                    <a:gd name="T12" fmla="*/ 0 60000 65536"/>
                    <a:gd name="T13" fmla="*/ 0 60000 65536"/>
                    <a:gd name="T14" fmla="*/ 0 60000 65536"/>
                    <a:gd name="T15" fmla="*/ 0 w 64"/>
                    <a:gd name="T16" fmla="*/ 0 h 33"/>
                    <a:gd name="T17" fmla="*/ 64 w 64"/>
                    <a:gd name="T18" fmla="*/ 33 h 33"/>
                  </a:gdLst>
                  <a:ahLst/>
                  <a:cxnLst>
                    <a:cxn ang="T10">
                      <a:pos x="T0" y="T1"/>
                    </a:cxn>
                    <a:cxn ang="T11">
                      <a:pos x="T2" y="T3"/>
                    </a:cxn>
                    <a:cxn ang="T12">
                      <a:pos x="T4" y="T5"/>
                    </a:cxn>
                    <a:cxn ang="T13">
                      <a:pos x="T6" y="T7"/>
                    </a:cxn>
                    <a:cxn ang="T14">
                      <a:pos x="T8" y="T9"/>
                    </a:cxn>
                  </a:cxnLst>
                  <a:rect l="T15" t="T16" r="T17" b="T18"/>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08" name="Freeform 426">
                  <a:extLst>
                    <a:ext uri="{FF2B5EF4-FFF2-40B4-BE49-F238E27FC236}">
                      <a16:creationId xmlns:a16="http://schemas.microsoft.com/office/drawing/2014/main" id="{EBF43621-835E-4EDF-8F5C-335A88296448}"/>
                    </a:ext>
                  </a:extLst>
                </p:cNvPr>
                <p:cNvSpPr>
                  <a:spLocks/>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 name="T10" fmla="*/ 0 60000 65536"/>
                    <a:gd name="T11" fmla="*/ 0 60000 65536"/>
                    <a:gd name="T12" fmla="*/ 0 60000 65536"/>
                    <a:gd name="T13" fmla="*/ 0 60000 65536"/>
                    <a:gd name="T14" fmla="*/ 0 60000 65536"/>
                    <a:gd name="T15" fmla="*/ 0 w 63"/>
                    <a:gd name="T16" fmla="*/ 0 h 31"/>
                    <a:gd name="T17" fmla="*/ 63 w 63"/>
                    <a:gd name="T18" fmla="*/ 31 h 31"/>
                  </a:gdLst>
                  <a:ahLst/>
                  <a:cxnLst>
                    <a:cxn ang="T10">
                      <a:pos x="T0" y="T1"/>
                    </a:cxn>
                    <a:cxn ang="T11">
                      <a:pos x="T2" y="T3"/>
                    </a:cxn>
                    <a:cxn ang="T12">
                      <a:pos x="T4" y="T5"/>
                    </a:cxn>
                    <a:cxn ang="T13">
                      <a:pos x="T6" y="T7"/>
                    </a:cxn>
                    <a:cxn ang="T14">
                      <a:pos x="T8" y="T9"/>
                    </a:cxn>
                  </a:cxnLst>
                  <a:rect l="T15" t="T16" r="T17" b="T18"/>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sp>
            <p:nvSpPr>
              <p:cNvPr id="152" name="Freeform 427">
                <a:extLst>
                  <a:ext uri="{FF2B5EF4-FFF2-40B4-BE49-F238E27FC236}">
                    <a16:creationId xmlns:a16="http://schemas.microsoft.com/office/drawing/2014/main" id="{B09C6DB8-91AB-43DF-A7B8-0AD0809B4CEB}"/>
                  </a:ext>
                </a:extLst>
              </p:cNvPr>
              <p:cNvSpPr>
                <a:spLocks/>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53" name="Freeform 428">
                <a:extLst>
                  <a:ext uri="{FF2B5EF4-FFF2-40B4-BE49-F238E27FC236}">
                    <a16:creationId xmlns:a16="http://schemas.microsoft.com/office/drawing/2014/main" id="{B1E057E7-3506-4847-8754-FA59A8087CC4}"/>
                  </a:ext>
                </a:extLst>
              </p:cNvPr>
              <p:cNvSpPr>
                <a:spLocks/>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54" name="Freeform 429">
                <a:extLst>
                  <a:ext uri="{FF2B5EF4-FFF2-40B4-BE49-F238E27FC236}">
                    <a16:creationId xmlns:a16="http://schemas.microsoft.com/office/drawing/2014/main" id="{10B25ADF-3BA9-4DC1-A5F7-BED85698A775}"/>
                  </a:ext>
                </a:extLst>
              </p:cNvPr>
              <p:cNvSpPr>
                <a:spLocks/>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 name="T10" fmla="*/ 0 60000 65536"/>
                  <a:gd name="T11" fmla="*/ 0 60000 65536"/>
                  <a:gd name="T12" fmla="*/ 0 60000 65536"/>
                  <a:gd name="T13" fmla="*/ 0 60000 65536"/>
                  <a:gd name="T14" fmla="*/ 0 60000 65536"/>
                  <a:gd name="T15" fmla="*/ 0 w 78"/>
                  <a:gd name="T16" fmla="*/ 0 h 36"/>
                  <a:gd name="T17" fmla="*/ 78 w 78"/>
                  <a:gd name="T18" fmla="*/ 36 h 36"/>
                </a:gdLst>
                <a:ahLst/>
                <a:cxnLst>
                  <a:cxn ang="T10">
                    <a:pos x="T0" y="T1"/>
                  </a:cxn>
                  <a:cxn ang="T11">
                    <a:pos x="T2" y="T3"/>
                  </a:cxn>
                  <a:cxn ang="T12">
                    <a:pos x="T4" y="T5"/>
                  </a:cxn>
                  <a:cxn ang="T13">
                    <a:pos x="T6" y="T7"/>
                  </a:cxn>
                  <a:cxn ang="T14">
                    <a:pos x="T8" y="T9"/>
                  </a:cxn>
                </a:cxnLst>
                <a:rect l="T15" t="T16" r="T17" b="T18"/>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55" name="Freeform 430">
                <a:extLst>
                  <a:ext uri="{FF2B5EF4-FFF2-40B4-BE49-F238E27FC236}">
                    <a16:creationId xmlns:a16="http://schemas.microsoft.com/office/drawing/2014/main" id="{45406B85-12F5-456C-9E4E-0319D609419C}"/>
                  </a:ext>
                </a:extLst>
              </p:cNvPr>
              <p:cNvSpPr>
                <a:spLocks/>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56" name="Freeform 431">
                <a:extLst>
                  <a:ext uri="{FF2B5EF4-FFF2-40B4-BE49-F238E27FC236}">
                    <a16:creationId xmlns:a16="http://schemas.microsoft.com/office/drawing/2014/main" id="{77DB10BF-79B3-432E-A09F-1303B3589FBC}"/>
                  </a:ext>
                </a:extLst>
              </p:cNvPr>
              <p:cNvSpPr>
                <a:spLocks/>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57" name="Freeform 432">
                <a:extLst>
                  <a:ext uri="{FF2B5EF4-FFF2-40B4-BE49-F238E27FC236}">
                    <a16:creationId xmlns:a16="http://schemas.microsoft.com/office/drawing/2014/main" id="{24790633-2F0C-4715-B003-C32E6AE746D9}"/>
                  </a:ext>
                </a:extLst>
              </p:cNvPr>
              <p:cNvSpPr>
                <a:spLocks/>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 name="T10" fmla="*/ 0 60000 65536"/>
                  <a:gd name="T11" fmla="*/ 0 60000 65536"/>
                  <a:gd name="T12" fmla="*/ 0 60000 65536"/>
                  <a:gd name="T13" fmla="*/ 0 60000 65536"/>
                  <a:gd name="T14" fmla="*/ 0 60000 65536"/>
                  <a:gd name="T15" fmla="*/ 0 w 79"/>
                  <a:gd name="T16" fmla="*/ 0 h 35"/>
                  <a:gd name="T17" fmla="*/ 79 w 79"/>
                  <a:gd name="T18" fmla="*/ 35 h 35"/>
                </a:gdLst>
                <a:ahLst/>
                <a:cxnLst>
                  <a:cxn ang="T10">
                    <a:pos x="T0" y="T1"/>
                  </a:cxn>
                  <a:cxn ang="T11">
                    <a:pos x="T2" y="T3"/>
                  </a:cxn>
                  <a:cxn ang="T12">
                    <a:pos x="T4" y="T5"/>
                  </a:cxn>
                  <a:cxn ang="T13">
                    <a:pos x="T6" y="T7"/>
                  </a:cxn>
                  <a:cxn ang="T14">
                    <a:pos x="T8" y="T9"/>
                  </a:cxn>
                </a:cxnLst>
                <a:rect l="T15" t="T16" r="T17" b="T18"/>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58" name="Freeform 433">
                <a:extLst>
                  <a:ext uri="{FF2B5EF4-FFF2-40B4-BE49-F238E27FC236}">
                    <a16:creationId xmlns:a16="http://schemas.microsoft.com/office/drawing/2014/main" id="{5066E31D-A2E0-4AFC-8F6E-AAB5202D97E4}"/>
                  </a:ext>
                </a:extLst>
              </p:cNvPr>
              <p:cNvSpPr>
                <a:spLocks/>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59" name="Freeform 434">
                <a:extLst>
                  <a:ext uri="{FF2B5EF4-FFF2-40B4-BE49-F238E27FC236}">
                    <a16:creationId xmlns:a16="http://schemas.microsoft.com/office/drawing/2014/main" id="{ACE025F8-3970-4C16-A529-5EA1E7853E49}"/>
                  </a:ext>
                </a:extLst>
              </p:cNvPr>
              <p:cNvSpPr>
                <a:spLocks/>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60" name="Freeform 435">
                <a:extLst>
                  <a:ext uri="{FF2B5EF4-FFF2-40B4-BE49-F238E27FC236}">
                    <a16:creationId xmlns:a16="http://schemas.microsoft.com/office/drawing/2014/main" id="{499B3E8B-B2F9-4D3A-A182-25697F9682AE}"/>
                  </a:ext>
                </a:extLst>
              </p:cNvPr>
              <p:cNvSpPr>
                <a:spLocks/>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61" name="Freeform 436">
                <a:extLst>
                  <a:ext uri="{FF2B5EF4-FFF2-40B4-BE49-F238E27FC236}">
                    <a16:creationId xmlns:a16="http://schemas.microsoft.com/office/drawing/2014/main" id="{972DC30A-B2EC-42E8-8F48-C18CDB89C513}"/>
                  </a:ext>
                </a:extLst>
              </p:cNvPr>
              <p:cNvSpPr>
                <a:spLocks/>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62" name="Freeform 437">
                <a:extLst>
                  <a:ext uri="{FF2B5EF4-FFF2-40B4-BE49-F238E27FC236}">
                    <a16:creationId xmlns:a16="http://schemas.microsoft.com/office/drawing/2014/main" id="{75ACFE94-2013-4F82-9FDA-27AFAC8CA0CA}"/>
                  </a:ext>
                </a:extLst>
              </p:cNvPr>
              <p:cNvSpPr>
                <a:spLocks/>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 name="T10" fmla="*/ 0 60000 65536"/>
                  <a:gd name="T11" fmla="*/ 0 60000 65536"/>
                  <a:gd name="T12" fmla="*/ 0 60000 65536"/>
                  <a:gd name="T13" fmla="*/ 0 60000 65536"/>
                  <a:gd name="T14" fmla="*/ 0 60000 65536"/>
                  <a:gd name="T15" fmla="*/ 0 w 81"/>
                  <a:gd name="T16" fmla="*/ 0 h 36"/>
                  <a:gd name="T17" fmla="*/ 81 w 81"/>
                  <a:gd name="T18" fmla="*/ 36 h 36"/>
                </a:gdLst>
                <a:ahLst/>
                <a:cxnLst>
                  <a:cxn ang="T10">
                    <a:pos x="T0" y="T1"/>
                  </a:cxn>
                  <a:cxn ang="T11">
                    <a:pos x="T2" y="T3"/>
                  </a:cxn>
                  <a:cxn ang="T12">
                    <a:pos x="T4" y="T5"/>
                  </a:cxn>
                  <a:cxn ang="T13">
                    <a:pos x="T6" y="T7"/>
                  </a:cxn>
                  <a:cxn ang="T14">
                    <a:pos x="T8" y="T9"/>
                  </a:cxn>
                </a:cxnLst>
                <a:rect l="T15" t="T16" r="T17" b="T18"/>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nvGrpSpPr>
              <p:cNvPr id="163" name="Group 438">
                <a:extLst>
                  <a:ext uri="{FF2B5EF4-FFF2-40B4-BE49-F238E27FC236}">
                    <a16:creationId xmlns:a16="http://schemas.microsoft.com/office/drawing/2014/main" id="{890F3260-D1D4-4B20-AD30-32ECA6814E79}"/>
                  </a:ext>
                </a:extLst>
              </p:cNvPr>
              <p:cNvGrpSpPr>
                <a:grpSpLocks/>
              </p:cNvGrpSpPr>
              <p:nvPr/>
            </p:nvGrpSpPr>
            <p:grpSpPr bwMode="auto">
              <a:xfrm>
                <a:off x="700" y="3535"/>
                <a:ext cx="49" cy="24"/>
                <a:chOff x="700" y="3535"/>
                <a:chExt cx="49" cy="24"/>
              </a:xfrm>
            </p:grpSpPr>
            <p:sp>
              <p:nvSpPr>
                <p:cNvPr id="203" name="Freeform 439">
                  <a:extLst>
                    <a:ext uri="{FF2B5EF4-FFF2-40B4-BE49-F238E27FC236}">
                      <a16:creationId xmlns:a16="http://schemas.microsoft.com/office/drawing/2014/main" id="{5D1578D8-215B-4DB0-A793-65B346E9549F}"/>
                    </a:ext>
                  </a:extLst>
                </p:cNvPr>
                <p:cNvSpPr>
                  <a:spLocks/>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04" name="Freeform 440">
                  <a:extLst>
                    <a:ext uri="{FF2B5EF4-FFF2-40B4-BE49-F238E27FC236}">
                      <a16:creationId xmlns:a16="http://schemas.microsoft.com/office/drawing/2014/main" id="{654A8295-4359-4517-B79D-E9E6B0C18E10}"/>
                    </a:ext>
                  </a:extLst>
                </p:cNvPr>
                <p:cNvSpPr>
                  <a:spLocks/>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05" name="Freeform 441">
                  <a:extLst>
                    <a:ext uri="{FF2B5EF4-FFF2-40B4-BE49-F238E27FC236}">
                      <a16:creationId xmlns:a16="http://schemas.microsoft.com/office/drawing/2014/main" id="{989D72C8-1AB3-4729-B733-C1E47E7E3397}"/>
                    </a:ext>
                  </a:extLst>
                </p:cNvPr>
                <p:cNvSpPr>
                  <a:spLocks/>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64" name="Group 442">
                <a:extLst>
                  <a:ext uri="{FF2B5EF4-FFF2-40B4-BE49-F238E27FC236}">
                    <a16:creationId xmlns:a16="http://schemas.microsoft.com/office/drawing/2014/main" id="{B69A8500-19CD-4B97-B656-08B1F24D6606}"/>
                  </a:ext>
                </a:extLst>
              </p:cNvPr>
              <p:cNvGrpSpPr>
                <a:grpSpLocks/>
              </p:cNvGrpSpPr>
              <p:nvPr/>
            </p:nvGrpSpPr>
            <p:grpSpPr bwMode="auto">
              <a:xfrm>
                <a:off x="714" y="3551"/>
                <a:ext cx="49" cy="22"/>
                <a:chOff x="714" y="3551"/>
                <a:chExt cx="49" cy="22"/>
              </a:xfrm>
            </p:grpSpPr>
            <p:sp>
              <p:nvSpPr>
                <p:cNvPr id="200" name="Freeform 443">
                  <a:extLst>
                    <a:ext uri="{FF2B5EF4-FFF2-40B4-BE49-F238E27FC236}">
                      <a16:creationId xmlns:a16="http://schemas.microsoft.com/office/drawing/2014/main" id="{51CC53BC-9037-47A3-8BA1-27F173C59A7B}"/>
                    </a:ext>
                  </a:extLst>
                </p:cNvPr>
                <p:cNvSpPr>
                  <a:spLocks/>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 name="T10" fmla="*/ 0 60000 65536"/>
                    <a:gd name="T11" fmla="*/ 0 60000 65536"/>
                    <a:gd name="T12" fmla="*/ 0 60000 65536"/>
                    <a:gd name="T13" fmla="*/ 0 60000 65536"/>
                    <a:gd name="T14" fmla="*/ 0 60000 65536"/>
                    <a:gd name="T15" fmla="*/ 0 w 24"/>
                    <a:gd name="T16" fmla="*/ 0 h 67"/>
                    <a:gd name="T17" fmla="*/ 24 w 24"/>
                    <a:gd name="T18" fmla="*/ 67 h 67"/>
                  </a:gdLst>
                  <a:ahLst/>
                  <a:cxnLst>
                    <a:cxn ang="T10">
                      <a:pos x="T0" y="T1"/>
                    </a:cxn>
                    <a:cxn ang="T11">
                      <a:pos x="T2" y="T3"/>
                    </a:cxn>
                    <a:cxn ang="T12">
                      <a:pos x="T4" y="T5"/>
                    </a:cxn>
                    <a:cxn ang="T13">
                      <a:pos x="T6" y="T7"/>
                    </a:cxn>
                    <a:cxn ang="T14">
                      <a:pos x="T8" y="T9"/>
                    </a:cxn>
                  </a:cxnLst>
                  <a:rect l="T15" t="T16" r="T17" b="T18"/>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01" name="Freeform 444">
                  <a:extLst>
                    <a:ext uri="{FF2B5EF4-FFF2-40B4-BE49-F238E27FC236}">
                      <a16:creationId xmlns:a16="http://schemas.microsoft.com/office/drawing/2014/main" id="{3504C38A-10C7-417D-A498-9BF79313BBE7}"/>
                    </a:ext>
                  </a:extLst>
                </p:cNvPr>
                <p:cNvSpPr>
                  <a:spLocks/>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02" name="Freeform 445">
                  <a:extLst>
                    <a:ext uri="{FF2B5EF4-FFF2-40B4-BE49-F238E27FC236}">
                      <a16:creationId xmlns:a16="http://schemas.microsoft.com/office/drawing/2014/main" id="{812357DE-A734-40F3-8347-ED11BEC5A381}"/>
                    </a:ext>
                  </a:extLst>
                </p:cNvPr>
                <p:cNvSpPr>
                  <a:spLocks/>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 name="T14" fmla="*/ 0 60000 65536"/>
                    <a:gd name="T15" fmla="*/ 0 60000 65536"/>
                    <a:gd name="T16" fmla="*/ 0 60000 65536"/>
                    <a:gd name="T17" fmla="*/ 0 60000 65536"/>
                    <a:gd name="T18" fmla="*/ 0 60000 65536"/>
                    <a:gd name="T19" fmla="*/ 0 60000 65536"/>
                    <a:gd name="T20" fmla="*/ 0 60000 65536"/>
                    <a:gd name="T21" fmla="*/ 0 w 81"/>
                    <a:gd name="T22" fmla="*/ 0 h 35"/>
                    <a:gd name="T23" fmla="*/ 81 w 81"/>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65" name="Group 446">
                <a:extLst>
                  <a:ext uri="{FF2B5EF4-FFF2-40B4-BE49-F238E27FC236}">
                    <a16:creationId xmlns:a16="http://schemas.microsoft.com/office/drawing/2014/main" id="{25EF6B5A-9415-4E55-8130-380C12483BBB}"/>
                  </a:ext>
                </a:extLst>
              </p:cNvPr>
              <p:cNvGrpSpPr>
                <a:grpSpLocks/>
              </p:cNvGrpSpPr>
              <p:nvPr/>
            </p:nvGrpSpPr>
            <p:grpSpPr bwMode="auto">
              <a:xfrm>
                <a:off x="728" y="3564"/>
                <a:ext cx="48" cy="23"/>
                <a:chOff x="728" y="3564"/>
                <a:chExt cx="48" cy="23"/>
              </a:xfrm>
            </p:grpSpPr>
            <p:sp>
              <p:nvSpPr>
                <p:cNvPr id="197" name="Freeform 447">
                  <a:extLst>
                    <a:ext uri="{FF2B5EF4-FFF2-40B4-BE49-F238E27FC236}">
                      <a16:creationId xmlns:a16="http://schemas.microsoft.com/office/drawing/2014/main" id="{F8D20400-04D4-4053-9620-4E3AD46B634E}"/>
                    </a:ext>
                  </a:extLst>
                </p:cNvPr>
                <p:cNvSpPr>
                  <a:spLocks/>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98" name="Freeform 448">
                  <a:extLst>
                    <a:ext uri="{FF2B5EF4-FFF2-40B4-BE49-F238E27FC236}">
                      <a16:creationId xmlns:a16="http://schemas.microsoft.com/office/drawing/2014/main" id="{3FD14B84-96A3-445D-99BC-9C750FB816D7}"/>
                    </a:ext>
                  </a:extLst>
                </p:cNvPr>
                <p:cNvSpPr>
                  <a:spLocks/>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99" name="Freeform 449">
                  <a:extLst>
                    <a:ext uri="{FF2B5EF4-FFF2-40B4-BE49-F238E27FC236}">
                      <a16:creationId xmlns:a16="http://schemas.microsoft.com/office/drawing/2014/main" id="{8EA4D131-10B9-45C5-883D-78DEAAA08A11}"/>
                    </a:ext>
                  </a:extLst>
                </p:cNvPr>
                <p:cNvSpPr>
                  <a:spLocks/>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66" name="Group 450">
                <a:extLst>
                  <a:ext uri="{FF2B5EF4-FFF2-40B4-BE49-F238E27FC236}">
                    <a16:creationId xmlns:a16="http://schemas.microsoft.com/office/drawing/2014/main" id="{9C2A847B-0425-4519-9105-9842320C738C}"/>
                  </a:ext>
                </a:extLst>
              </p:cNvPr>
              <p:cNvGrpSpPr>
                <a:grpSpLocks/>
              </p:cNvGrpSpPr>
              <p:nvPr/>
            </p:nvGrpSpPr>
            <p:grpSpPr bwMode="auto">
              <a:xfrm>
                <a:off x="742" y="3582"/>
                <a:ext cx="49" cy="23"/>
                <a:chOff x="742" y="3582"/>
                <a:chExt cx="49" cy="23"/>
              </a:xfrm>
            </p:grpSpPr>
            <p:sp>
              <p:nvSpPr>
                <p:cNvPr id="194" name="Freeform 451">
                  <a:extLst>
                    <a:ext uri="{FF2B5EF4-FFF2-40B4-BE49-F238E27FC236}">
                      <a16:creationId xmlns:a16="http://schemas.microsoft.com/office/drawing/2014/main" id="{EF16B522-3891-4780-A9D2-F8250F3D3C2D}"/>
                    </a:ext>
                  </a:extLst>
                </p:cNvPr>
                <p:cNvSpPr>
                  <a:spLocks/>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95" name="Freeform 452">
                  <a:extLst>
                    <a:ext uri="{FF2B5EF4-FFF2-40B4-BE49-F238E27FC236}">
                      <a16:creationId xmlns:a16="http://schemas.microsoft.com/office/drawing/2014/main" id="{D9FD3935-22AC-4A63-AEB7-1D037AD32037}"/>
                    </a:ext>
                  </a:extLst>
                </p:cNvPr>
                <p:cNvSpPr>
                  <a:spLocks/>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96" name="Freeform 453">
                  <a:extLst>
                    <a:ext uri="{FF2B5EF4-FFF2-40B4-BE49-F238E27FC236}">
                      <a16:creationId xmlns:a16="http://schemas.microsoft.com/office/drawing/2014/main" id="{B45FCAA8-147E-42FC-AB68-0ECA2E82AC72}"/>
                    </a:ext>
                  </a:extLst>
                </p:cNvPr>
                <p:cNvSpPr>
                  <a:spLocks/>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67" name="Group 454">
                <a:extLst>
                  <a:ext uri="{FF2B5EF4-FFF2-40B4-BE49-F238E27FC236}">
                    <a16:creationId xmlns:a16="http://schemas.microsoft.com/office/drawing/2014/main" id="{B15D0A70-33F9-43A0-B0BF-6FD28C277423}"/>
                  </a:ext>
                </a:extLst>
              </p:cNvPr>
              <p:cNvGrpSpPr>
                <a:grpSpLocks/>
              </p:cNvGrpSpPr>
              <p:nvPr/>
            </p:nvGrpSpPr>
            <p:grpSpPr bwMode="auto">
              <a:xfrm>
                <a:off x="752" y="3597"/>
                <a:ext cx="133" cy="106"/>
                <a:chOff x="752" y="3597"/>
                <a:chExt cx="133" cy="106"/>
              </a:xfrm>
            </p:grpSpPr>
            <p:sp>
              <p:nvSpPr>
                <p:cNvPr id="191" name="Freeform 455">
                  <a:extLst>
                    <a:ext uri="{FF2B5EF4-FFF2-40B4-BE49-F238E27FC236}">
                      <a16:creationId xmlns:a16="http://schemas.microsoft.com/office/drawing/2014/main" id="{B8D4CE4A-DF05-4E5D-A1C9-7D4FE8CCFF7D}"/>
                    </a:ext>
                  </a:extLst>
                </p:cNvPr>
                <p:cNvSpPr>
                  <a:spLocks/>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 name="T10" fmla="*/ 0 60000 65536"/>
                    <a:gd name="T11" fmla="*/ 0 60000 65536"/>
                    <a:gd name="T12" fmla="*/ 0 60000 65536"/>
                    <a:gd name="T13" fmla="*/ 0 60000 65536"/>
                    <a:gd name="T14" fmla="*/ 0 60000 65536"/>
                    <a:gd name="T15" fmla="*/ 0 w 182"/>
                    <a:gd name="T16" fmla="*/ 0 h 314"/>
                    <a:gd name="T17" fmla="*/ 182 w 182"/>
                    <a:gd name="T18" fmla="*/ 314 h 314"/>
                  </a:gdLst>
                  <a:ahLst/>
                  <a:cxnLst>
                    <a:cxn ang="T10">
                      <a:pos x="T0" y="T1"/>
                    </a:cxn>
                    <a:cxn ang="T11">
                      <a:pos x="T2" y="T3"/>
                    </a:cxn>
                    <a:cxn ang="T12">
                      <a:pos x="T4" y="T5"/>
                    </a:cxn>
                    <a:cxn ang="T13">
                      <a:pos x="T6" y="T7"/>
                    </a:cxn>
                    <a:cxn ang="T14">
                      <a:pos x="T8" y="T9"/>
                    </a:cxn>
                  </a:cxnLst>
                  <a:rect l="T15" t="T16" r="T17" b="T18"/>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92" name="Freeform 456">
                  <a:extLst>
                    <a:ext uri="{FF2B5EF4-FFF2-40B4-BE49-F238E27FC236}">
                      <a16:creationId xmlns:a16="http://schemas.microsoft.com/office/drawing/2014/main" id="{C8F240F0-B3C1-4C2D-8410-9E85CBA3E27E}"/>
                    </a:ext>
                  </a:extLst>
                </p:cNvPr>
                <p:cNvSpPr>
                  <a:spLocks/>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5"/>
                    <a:gd name="T28" fmla="*/ 0 h 281"/>
                    <a:gd name="T29" fmla="*/ 235 w 235"/>
                    <a:gd name="T30" fmla="*/ 281 h 2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93" name="Freeform 457">
                  <a:extLst>
                    <a:ext uri="{FF2B5EF4-FFF2-40B4-BE49-F238E27FC236}">
                      <a16:creationId xmlns:a16="http://schemas.microsoft.com/office/drawing/2014/main" id="{46C186F4-63A5-4F82-B9BD-4241E225BDF5}"/>
                    </a:ext>
                  </a:extLst>
                </p:cNvPr>
                <p:cNvSpPr>
                  <a:spLocks/>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 name="T14" fmla="*/ 0 60000 65536"/>
                    <a:gd name="T15" fmla="*/ 0 60000 65536"/>
                    <a:gd name="T16" fmla="*/ 0 60000 65536"/>
                    <a:gd name="T17" fmla="*/ 0 60000 65536"/>
                    <a:gd name="T18" fmla="*/ 0 60000 65536"/>
                    <a:gd name="T19" fmla="*/ 0 60000 65536"/>
                    <a:gd name="T20" fmla="*/ 0 60000 65536"/>
                    <a:gd name="T21" fmla="*/ 0 w 95"/>
                    <a:gd name="T22" fmla="*/ 0 h 36"/>
                    <a:gd name="T23" fmla="*/ 95 w 95"/>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68" name="Group 458">
                <a:extLst>
                  <a:ext uri="{FF2B5EF4-FFF2-40B4-BE49-F238E27FC236}">
                    <a16:creationId xmlns:a16="http://schemas.microsoft.com/office/drawing/2014/main" id="{335770E7-CC0E-4750-8DB7-9DDD3979A119}"/>
                  </a:ext>
                </a:extLst>
              </p:cNvPr>
              <p:cNvGrpSpPr>
                <a:grpSpLocks/>
              </p:cNvGrpSpPr>
              <p:nvPr/>
            </p:nvGrpSpPr>
            <p:grpSpPr bwMode="auto">
              <a:xfrm>
                <a:off x="844" y="3694"/>
                <a:ext cx="48" cy="23"/>
                <a:chOff x="844" y="3694"/>
                <a:chExt cx="48" cy="23"/>
              </a:xfrm>
            </p:grpSpPr>
            <p:sp>
              <p:nvSpPr>
                <p:cNvPr id="188" name="Freeform 459">
                  <a:extLst>
                    <a:ext uri="{FF2B5EF4-FFF2-40B4-BE49-F238E27FC236}">
                      <a16:creationId xmlns:a16="http://schemas.microsoft.com/office/drawing/2014/main" id="{666FE939-F565-4E31-A440-43043295A220}"/>
                    </a:ext>
                  </a:extLst>
                </p:cNvPr>
                <p:cNvSpPr>
                  <a:spLocks/>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89" name="Freeform 460">
                  <a:extLst>
                    <a:ext uri="{FF2B5EF4-FFF2-40B4-BE49-F238E27FC236}">
                      <a16:creationId xmlns:a16="http://schemas.microsoft.com/office/drawing/2014/main" id="{3E343CE7-8994-43CC-AAA6-B3E7D1695DB3}"/>
                    </a:ext>
                  </a:extLst>
                </p:cNvPr>
                <p:cNvSpPr>
                  <a:spLocks/>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90" name="Freeform 461">
                  <a:extLst>
                    <a:ext uri="{FF2B5EF4-FFF2-40B4-BE49-F238E27FC236}">
                      <a16:creationId xmlns:a16="http://schemas.microsoft.com/office/drawing/2014/main" id="{87F9FB46-446D-40DC-ADBE-A8D4FC4BE973}"/>
                    </a:ext>
                  </a:extLst>
                </p:cNvPr>
                <p:cNvSpPr>
                  <a:spLocks/>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 name="T14" fmla="*/ 0 60000 65536"/>
                    <a:gd name="T15" fmla="*/ 0 60000 65536"/>
                    <a:gd name="T16" fmla="*/ 0 60000 65536"/>
                    <a:gd name="T17" fmla="*/ 0 60000 65536"/>
                    <a:gd name="T18" fmla="*/ 0 60000 65536"/>
                    <a:gd name="T19" fmla="*/ 0 60000 65536"/>
                    <a:gd name="T20" fmla="*/ 0 60000 65536"/>
                    <a:gd name="T21" fmla="*/ 0 w 81"/>
                    <a:gd name="T22" fmla="*/ 0 h 34"/>
                    <a:gd name="T23" fmla="*/ 81 w 81"/>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69" name="Group 462">
                <a:extLst>
                  <a:ext uri="{FF2B5EF4-FFF2-40B4-BE49-F238E27FC236}">
                    <a16:creationId xmlns:a16="http://schemas.microsoft.com/office/drawing/2014/main" id="{7D998958-902D-4BB6-B481-7892D9CCE4CF}"/>
                  </a:ext>
                </a:extLst>
              </p:cNvPr>
              <p:cNvGrpSpPr>
                <a:grpSpLocks/>
              </p:cNvGrpSpPr>
              <p:nvPr/>
            </p:nvGrpSpPr>
            <p:grpSpPr bwMode="auto">
              <a:xfrm>
                <a:off x="857" y="3710"/>
                <a:ext cx="49" cy="22"/>
                <a:chOff x="857" y="3710"/>
                <a:chExt cx="49" cy="22"/>
              </a:xfrm>
            </p:grpSpPr>
            <p:sp>
              <p:nvSpPr>
                <p:cNvPr id="185" name="Freeform 463">
                  <a:extLst>
                    <a:ext uri="{FF2B5EF4-FFF2-40B4-BE49-F238E27FC236}">
                      <a16:creationId xmlns:a16="http://schemas.microsoft.com/office/drawing/2014/main" id="{5FCE2F64-E202-4F7D-9A5B-5DA5C42086DF}"/>
                    </a:ext>
                  </a:extLst>
                </p:cNvPr>
                <p:cNvSpPr>
                  <a:spLocks/>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86" name="Freeform 464">
                  <a:extLst>
                    <a:ext uri="{FF2B5EF4-FFF2-40B4-BE49-F238E27FC236}">
                      <a16:creationId xmlns:a16="http://schemas.microsoft.com/office/drawing/2014/main" id="{7BB3AE60-D72C-4573-9C98-FD65C82296BF}"/>
                    </a:ext>
                  </a:extLst>
                </p:cNvPr>
                <p:cNvSpPr>
                  <a:spLocks/>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87" name="Freeform 465">
                  <a:extLst>
                    <a:ext uri="{FF2B5EF4-FFF2-40B4-BE49-F238E27FC236}">
                      <a16:creationId xmlns:a16="http://schemas.microsoft.com/office/drawing/2014/main" id="{13A0DED6-7191-4C5A-8D80-E8CD6A6EC3D7}"/>
                    </a:ext>
                  </a:extLst>
                </p:cNvPr>
                <p:cNvSpPr>
                  <a:spLocks/>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70" name="Group 466">
                <a:extLst>
                  <a:ext uri="{FF2B5EF4-FFF2-40B4-BE49-F238E27FC236}">
                    <a16:creationId xmlns:a16="http://schemas.microsoft.com/office/drawing/2014/main" id="{D9FC7E37-A741-4E1C-B499-262984C27BD4}"/>
                  </a:ext>
                </a:extLst>
              </p:cNvPr>
              <p:cNvGrpSpPr>
                <a:grpSpLocks/>
              </p:cNvGrpSpPr>
              <p:nvPr/>
            </p:nvGrpSpPr>
            <p:grpSpPr bwMode="auto">
              <a:xfrm>
                <a:off x="1086" y="3766"/>
                <a:ext cx="49" cy="23"/>
                <a:chOff x="1086" y="3766"/>
                <a:chExt cx="49" cy="23"/>
              </a:xfrm>
            </p:grpSpPr>
            <p:sp>
              <p:nvSpPr>
                <p:cNvPr id="182" name="Freeform 467">
                  <a:extLst>
                    <a:ext uri="{FF2B5EF4-FFF2-40B4-BE49-F238E27FC236}">
                      <a16:creationId xmlns:a16="http://schemas.microsoft.com/office/drawing/2014/main" id="{23E9F78C-0CA5-4124-9CC8-FF41FF3B194F}"/>
                    </a:ext>
                  </a:extLst>
                </p:cNvPr>
                <p:cNvSpPr>
                  <a:spLocks/>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 name="T10" fmla="*/ 0 60000 65536"/>
                    <a:gd name="T11" fmla="*/ 0 60000 65536"/>
                    <a:gd name="T12" fmla="*/ 0 60000 65536"/>
                    <a:gd name="T13" fmla="*/ 0 60000 65536"/>
                    <a:gd name="T14" fmla="*/ 0 60000 65536"/>
                    <a:gd name="T15" fmla="*/ 0 w 22"/>
                    <a:gd name="T16" fmla="*/ 0 h 69"/>
                    <a:gd name="T17" fmla="*/ 22 w 22"/>
                    <a:gd name="T18" fmla="*/ 69 h 69"/>
                  </a:gdLst>
                  <a:ahLst/>
                  <a:cxnLst>
                    <a:cxn ang="T10">
                      <a:pos x="T0" y="T1"/>
                    </a:cxn>
                    <a:cxn ang="T11">
                      <a:pos x="T2" y="T3"/>
                    </a:cxn>
                    <a:cxn ang="T12">
                      <a:pos x="T4" y="T5"/>
                    </a:cxn>
                    <a:cxn ang="T13">
                      <a:pos x="T6" y="T7"/>
                    </a:cxn>
                    <a:cxn ang="T14">
                      <a:pos x="T8" y="T9"/>
                    </a:cxn>
                  </a:cxnLst>
                  <a:rect l="T15" t="T16" r="T17" b="T18"/>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83" name="Freeform 468">
                  <a:extLst>
                    <a:ext uri="{FF2B5EF4-FFF2-40B4-BE49-F238E27FC236}">
                      <a16:creationId xmlns:a16="http://schemas.microsoft.com/office/drawing/2014/main" id="{76177913-37A6-4CB3-964B-0C61A189B60E}"/>
                    </a:ext>
                  </a:extLst>
                </p:cNvPr>
                <p:cNvSpPr>
                  <a:spLocks/>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84" name="Freeform 469">
                  <a:extLst>
                    <a:ext uri="{FF2B5EF4-FFF2-40B4-BE49-F238E27FC236}">
                      <a16:creationId xmlns:a16="http://schemas.microsoft.com/office/drawing/2014/main" id="{8F11234A-06EE-473B-B95D-FEFEF29D6797}"/>
                    </a:ext>
                  </a:extLst>
                </p:cNvPr>
                <p:cNvSpPr>
                  <a:spLocks/>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71" name="Group 470">
                <a:extLst>
                  <a:ext uri="{FF2B5EF4-FFF2-40B4-BE49-F238E27FC236}">
                    <a16:creationId xmlns:a16="http://schemas.microsoft.com/office/drawing/2014/main" id="{CBC432E0-47E9-4D44-848E-C0E26E1B4843}"/>
                  </a:ext>
                </a:extLst>
              </p:cNvPr>
              <p:cNvGrpSpPr>
                <a:grpSpLocks/>
              </p:cNvGrpSpPr>
              <p:nvPr/>
            </p:nvGrpSpPr>
            <p:grpSpPr bwMode="auto">
              <a:xfrm>
                <a:off x="934" y="3740"/>
                <a:ext cx="48" cy="23"/>
                <a:chOff x="934" y="3740"/>
                <a:chExt cx="48" cy="23"/>
              </a:xfrm>
            </p:grpSpPr>
            <p:sp>
              <p:nvSpPr>
                <p:cNvPr id="179" name="Freeform 471">
                  <a:extLst>
                    <a:ext uri="{FF2B5EF4-FFF2-40B4-BE49-F238E27FC236}">
                      <a16:creationId xmlns:a16="http://schemas.microsoft.com/office/drawing/2014/main" id="{66C98086-9CC0-475B-A45A-AF4958E59767}"/>
                    </a:ext>
                  </a:extLst>
                </p:cNvPr>
                <p:cNvSpPr>
                  <a:spLocks/>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80" name="Freeform 472">
                  <a:extLst>
                    <a:ext uri="{FF2B5EF4-FFF2-40B4-BE49-F238E27FC236}">
                      <a16:creationId xmlns:a16="http://schemas.microsoft.com/office/drawing/2014/main" id="{8026491B-8D57-4483-AB31-2722AB5416B6}"/>
                    </a:ext>
                  </a:extLst>
                </p:cNvPr>
                <p:cNvSpPr>
                  <a:spLocks/>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81" name="Freeform 473">
                  <a:extLst>
                    <a:ext uri="{FF2B5EF4-FFF2-40B4-BE49-F238E27FC236}">
                      <a16:creationId xmlns:a16="http://schemas.microsoft.com/office/drawing/2014/main" id="{495CFBF7-A28C-4BEC-9108-49ABC8B8B08E}"/>
                    </a:ext>
                  </a:extLst>
                </p:cNvPr>
                <p:cNvSpPr>
                  <a:spLocks/>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72" name="Group 474">
                <a:extLst>
                  <a:ext uri="{FF2B5EF4-FFF2-40B4-BE49-F238E27FC236}">
                    <a16:creationId xmlns:a16="http://schemas.microsoft.com/office/drawing/2014/main" id="{5013ECC7-D70A-4BA4-B412-139AC4A08F13}"/>
                  </a:ext>
                </a:extLst>
              </p:cNvPr>
              <p:cNvGrpSpPr>
                <a:grpSpLocks/>
              </p:cNvGrpSpPr>
              <p:nvPr/>
            </p:nvGrpSpPr>
            <p:grpSpPr bwMode="auto">
              <a:xfrm>
                <a:off x="943" y="3754"/>
                <a:ext cx="49" cy="23"/>
                <a:chOff x="943" y="3754"/>
                <a:chExt cx="49" cy="23"/>
              </a:xfrm>
            </p:grpSpPr>
            <p:sp>
              <p:nvSpPr>
                <p:cNvPr id="176" name="Freeform 475">
                  <a:extLst>
                    <a:ext uri="{FF2B5EF4-FFF2-40B4-BE49-F238E27FC236}">
                      <a16:creationId xmlns:a16="http://schemas.microsoft.com/office/drawing/2014/main" id="{ECE28C8C-BBAB-45F7-85D9-AE4166FEFBE7}"/>
                    </a:ext>
                  </a:extLst>
                </p:cNvPr>
                <p:cNvSpPr>
                  <a:spLocks/>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77" name="Freeform 476">
                  <a:extLst>
                    <a:ext uri="{FF2B5EF4-FFF2-40B4-BE49-F238E27FC236}">
                      <a16:creationId xmlns:a16="http://schemas.microsoft.com/office/drawing/2014/main" id="{17853E02-BEE3-4981-B34C-1DAB0A985AA4}"/>
                    </a:ext>
                  </a:extLst>
                </p:cNvPr>
                <p:cNvSpPr>
                  <a:spLocks/>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78" name="Freeform 477">
                  <a:extLst>
                    <a:ext uri="{FF2B5EF4-FFF2-40B4-BE49-F238E27FC236}">
                      <a16:creationId xmlns:a16="http://schemas.microsoft.com/office/drawing/2014/main" id="{E0E53289-A3DB-47BE-AC39-EBD21D723C27}"/>
                    </a:ext>
                  </a:extLst>
                </p:cNvPr>
                <p:cNvSpPr>
                  <a:spLocks/>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sp>
            <p:nvSpPr>
              <p:cNvPr id="173" name="Freeform 478">
                <a:extLst>
                  <a:ext uri="{FF2B5EF4-FFF2-40B4-BE49-F238E27FC236}">
                    <a16:creationId xmlns:a16="http://schemas.microsoft.com/office/drawing/2014/main" id="{FF062C7E-E347-475C-998E-20624B4B3E45}"/>
                  </a:ext>
                </a:extLst>
              </p:cNvPr>
              <p:cNvSpPr>
                <a:spLocks/>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 name="T14" fmla="*/ 0 60000 65536"/>
                  <a:gd name="T15" fmla="*/ 0 60000 65536"/>
                  <a:gd name="T16" fmla="*/ 0 60000 65536"/>
                  <a:gd name="T17" fmla="*/ 0 60000 65536"/>
                  <a:gd name="T18" fmla="*/ 0 60000 65536"/>
                  <a:gd name="T19" fmla="*/ 0 60000 65536"/>
                  <a:gd name="T20" fmla="*/ 0 60000 65536"/>
                  <a:gd name="T21" fmla="*/ 0 w 51"/>
                  <a:gd name="T22" fmla="*/ 0 h 128"/>
                  <a:gd name="T23" fmla="*/ 51 w 51"/>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74" name="Freeform 479">
                <a:extLst>
                  <a:ext uri="{FF2B5EF4-FFF2-40B4-BE49-F238E27FC236}">
                    <a16:creationId xmlns:a16="http://schemas.microsoft.com/office/drawing/2014/main" id="{1E0FD02D-D097-47E7-BFC0-E8A93DC5FC14}"/>
                  </a:ext>
                </a:extLst>
              </p:cNvPr>
              <p:cNvSpPr>
                <a:spLocks/>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3"/>
                  <a:gd name="T37" fmla="*/ 0 h 85"/>
                  <a:gd name="T38" fmla="*/ 183 w 183"/>
                  <a:gd name="T39" fmla="*/ 85 h 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75" name="Freeform 480">
                <a:extLst>
                  <a:ext uri="{FF2B5EF4-FFF2-40B4-BE49-F238E27FC236}">
                    <a16:creationId xmlns:a16="http://schemas.microsoft.com/office/drawing/2014/main" id="{52C18C03-CCAD-4815-A491-A72444835BD4}"/>
                  </a:ext>
                </a:extLst>
              </p:cNvPr>
              <p:cNvSpPr>
                <a:spLocks/>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 name="T14" fmla="*/ 0 60000 65536"/>
                  <a:gd name="T15" fmla="*/ 0 60000 65536"/>
                  <a:gd name="T16" fmla="*/ 0 60000 65536"/>
                  <a:gd name="T17" fmla="*/ 0 60000 65536"/>
                  <a:gd name="T18" fmla="*/ 0 60000 65536"/>
                  <a:gd name="T19" fmla="*/ 0 60000 65536"/>
                  <a:gd name="T20" fmla="*/ 0 60000 65536"/>
                  <a:gd name="T21" fmla="*/ 0 w 160"/>
                  <a:gd name="T22" fmla="*/ 0 h 36"/>
                  <a:gd name="T23" fmla="*/ 160 w 16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70" name="Group 481">
              <a:extLst>
                <a:ext uri="{FF2B5EF4-FFF2-40B4-BE49-F238E27FC236}">
                  <a16:creationId xmlns:a16="http://schemas.microsoft.com/office/drawing/2014/main" id="{26C9B96D-8F5C-42A0-B126-845B7611931F}"/>
                </a:ext>
              </a:extLst>
            </p:cNvPr>
            <p:cNvGrpSpPr>
              <a:grpSpLocks/>
            </p:cNvGrpSpPr>
            <p:nvPr/>
          </p:nvGrpSpPr>
          <p:grpSpPr bwMode="auto">
            <a:xfrm>
              <a:off x="920" y="3821"/>
              <a:ext cx="413" cy="50"/>
              <a:chOff x="920" y="3821"/>
              <a:chExt cx="413" cy="50"/>
            </a:xfrm>
          </p:grpSpPr>
          <p:sp>
            <p:nvSpPr>
              <p:cNvPr id="91" name="Freeform 482">
                <a:extLst>
                  <a:ext uri="{FF2B5EF4-FFF2-40B4-BE49-F238E27FC236}">
                    <a16:creationId xmlns:a16="http://schemas.microsoft.com/office/drawing/2014/main" id="{9436BDFE-CAB9-48FB-9A29-40639A3F6749}"/>
                  </a:ext>
                </a:extLst>
              </p:cNvPr>
              <p:cNvSpPr>
                <a:spLocks/>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25"/>
                  <a:gd name="T46" fmla="*/ 0 h 151"/>
                  <a:gd name="T47" fmla="*/ 825 w 825"/>
                  <a:gd name="T48" fmla="*/ 151 h 15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92" name="Freeform 483">
                <a:extLst>
                  <a:ext uri="{FF2B5EF4-FFF2-40B4-BE49-F238E27FC236}">
                    <a16:creationId xmlns:a16="http://schemas.microsoft.com/office/drawing/2014/main" id="{68C00945-282A-4381-B299-84CECBEE8848}"/>
                  </a:ext>
                </a:extLst>
              </p:cNvPr>
              <p:cNvSpPr>
                <a:spLocks/>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8"/>
                  <a:gd name="T40" fmla="*/ 0 h 79"/>
                  <a:gd name="T41" fmla="*/ 658 w 658"/>
                  <a:gd name="T42" fmla="*/ 79 h 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93" name="Rectangle 484">
                <a:extLst>
                  <a:ext uri="{FF2B5EF4-FFF2-40B4-BE49-F238E27FC236}">
                    <a16:creationId xmlns:a16="http://schemas.microsoft.com/office/drawing/2014/main" id="{F2B959A6-44EE-4CF0-942A-4D31D598C993}"/>
                  </a:ext>
                </a:extLst>
              </p:cNvPr>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94" name="Rectangle 485">
                <a:extLst>
                  <a:ext uri="{FF2B5EF4-FFF2-40B4-BE49-F238E27FC236}">
                    <a16:creationId xmlns:a16="http://schemas.microsoft.com/office/drawing/2014/main" id="{4F350B14-3EA7-4CDF-A9D0-B7AA62F371EE}"/>
                  </a:ext>
                </a:extLst>
              </p:cNvPr>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grpSp>
        <p:grpSp>
          <p:nvGrpSpPr>
            <p:cNvPr id="71" name="Group 486">
              <a:extLst>
                <a:ext uri="{FF2B5EF4-FFF2-40B4-BE49-F238E27FC236}">
                  <a16:creationId xmlns:a16="http://schemas.microsoft.com/office/drawing/2014/main" id="{E6456AAB-CF17-40CB-847F-8449D5369273}"/>
                </a:ext>
              </a:extLst>
            </p:cNvPr>
            <p:cNvGrpSpPr>
              <a:grpSpLocks/>
            </p:cNvGrpSpPr>
            <p:nvPr/>
          </p:nvGrpSpPr>
          <p:grpSpPr bwMode="auto">
            <a:xfrm>
              <a:off x="1227" y="3477"/>
              <a:ext cx="508" cy="321"/>
              <a:chOff x="1227" y="3477"/>
              <a:chExt cx="508" cy="321"/>
            </a:xfrm>
          </p:grpSpPr>
          <p:sp>
            <p:nvSpPr>
              <p:cNvPr id="72" name="Freeform 487">
                <a:extLst>
                  <a:ext uri="{FF2B5EF4-FFF2-40B4-BE49-F238E27FC236}">
                    <a16:creationId xmlns:a16="http://schemas.microsoft.com/office/drawing/2014/main" id="{5E6DD6C6-178B-476C-B987-D6CAD3D730E8}"/>
                  </a:ext>
                </a:extLst>
              </p:cNvPr>
              <p:cNvSpPr>
                <a:spLocks/>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1"/>
                  <a:gd name="T37" fmla="*/ 0 h 200"/>
                  <a:gd name="T38" fmla="*/ 191 w 191"/>
                  <a:gd name="T39" fmla="*/ 200 h 2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rgbClr val="1C1C1C"/>
              </a:solidFill>
              <a:ln w="7938">
                <a:solidFill>
                  <a:srgbClr val="40404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73" name="Freeform 488">
                <a:extLst>
                  <a:ext uri="{FF2B5EF4-FFF2-40B4-BE49-F238E27FC236}">
                    <a16:creationId xmlns:a16="http://schemas.microsoft.com/office/drawing/2014/main" id="{A56DFBAD-8DF2-4442-AA86-FE69C8693AB8}"/>
                  </a:ext>
                </a:extLst>
              </p:cNvPr>
              <p:cNvSpPr>
                <a:spLocks/>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 name="T10" fmla="*/ 0 60000 65536"/>
                  <a:gd name="T11" fmla="*/ 0 60000 65536"/>
                  <a:gd name="T12" fmla="*/ 0 60000 65536"/>
                  <a:gd name="T13" fmla="*/ 0 60000 65536"/>
                  <a:gd name="T14" fmla="*/ 0 60000 65536"/>
                  <a:gd name="T15" fmla="*/ 0 w 860"/>
                  <a:gd name="T16" fmla="*/ 0 h 791"/>
                  <a:gd name="T17" fmla="*/ 860 w 860"/>
                  <a:gd name="T18" fmla="*/ 791 h 791"/>
                </a:gdLst>
                <a:ahLst/>
                <a:cxnLst>
                  <a:cxn ang="T10">
                    <a:pos x="T0" y="T1"/>
                  </a:cxn>
                  <a:cxn ang="T11">
                    <a:pos x="T2" y="T3"/>
                  </a:cxn>
                  <a:cxn ang="T12">
                    <a:pos x="T4" y="T5"/>
                  </a:cxn>
                  <a:cxn ang="T13">
                    <a:pos x="T6" y="T7"/>
                  </a:cxn>
                  <a:cxn ang="T14">
                    <a:pos x="T8" y="T9"/>
                  </a:cxn>
                </a:cxnLst>
                <a:rect l="T15" t="T16" r="T17" b="T18"/>
                <a:pathLst>
                  <a:path w="860" h="791">
                    <a:moveTo>
                      <a:pt x="0" y="0"/>
                    </a:moveTo>
                    <a:lnTo>
                      <a:pt x="860" y="764"/>
                    </a:lnTo>
                    <a:lnTo>
                      <a:pt x="849" y="777"/>
                    </a:lnTo>
                    <a:lnTo>
                      <a:pt x="838" y="791"/>
                    </a:lnTo>
                    <a:lnTo>
                      <a:pt x="0" y="0"/>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74" name="Freeform 489">
                <a:extLst>
                  <a:ext uri="{FF2B5EF4-FFF2-40B4-BE49-F238E27FC236}">
                    <a16:creationId xmlns:a16="http://schemas.microsoft.com/office/drawing/2014/main" id="{FFA06A6F-D1EB-4967-ADE7-91A4A2538328}"/>
                  </a:ext>
                </a:extLst>
              </p:cNvPr>
              <p:cNvSpPr>
                <a:spLocks/>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1"/>
                  <a:gd name="T55" fmla="*/ 0 h 366"/>
                  <a:gd name="T56" fmla="*/ 281 w 281"/>
                  <a:gd name="T57" fmla="*/ 366 h 36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rgbClr val="1C1C1C"/>
              </a:solidFill>
              <a:ln w="7938">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75" name="Line 490">
                <a:extLst>
                  <a:ext uri="{FF2B5EF4-FFF2-40B4-BE49-F238E27FC236}">
                    <a16:creationId xmlns:a16="http://schemas.microsoft.com/office/drawing/2014/main" id="{4C173DF8-86A6-4ACC-86EA-24B5D2BBCEFC}"/>
                  </a:ext>
                </a:extLst>
              </p:cNvPr>
              <p:cNvSpPr>
                <a:spLocks noChangeShapeType="1"/>
              </p:cNvSpPr>
              <p:nvPr/>
            </p:nvSpPr>
            <p:spPr bwMode="auto">
              <a:xfrm>
                <a:off x="1586" y="3665"/>
                <a:ext cx="76" cy="4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76" name="Freeform 491">
                <a:extLst>
                  <a:ext uri="{FF2B5EF4-FFF2-40B4-BE49-F238E27FC236}">
                    <a16:creationId xmlns:a16="http://schemas.microsoft.com/office/drawing/2014/main" id="{5F08A02A-BD7C-4CD4-ABA1-9D4D4300CD5E}"/>
                  </a:ext>
                </a:extLst>
              </p:cNvPr>
              <p:cNvSpPr>
                <a:spLocks/>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2"/>
                  <a:gd name="T55" fmla="*/ 0 h 289"/>
                  <a:gd name="T56" fmla="*/ 222 w 222"/>
                  <a:gd name="T57" fmla="*/ 289 h 2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rgbClr val="1C1C1C"/>
              </a:solidFill>
              <a:ln w="7938">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77" name="Freeform 492">
                <a:extLst>
                  <a:ext uri="{FF2B5EF4-FFF2-40B4-BE49-F238E27FC236}">
                    <a16:creationId xmlns:a16="http://schemas.microsoft.com/office/drawing/2014/main" id="{5931AE6C-B3B1-42F8-A8B7-3431DDED1459}"/>
                  </a:ext>
                </a:extLst>
              </p:cNvPr>
              <p:cNvSpPr>
                <a:spLocks/>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 name="T14" fmla="*/ 0 60000 65536"/>
                  <a:gd name="T15" fmla="*/ 0 60000 65536"/>
                  <a:gd name="T16" fmla="*/ 0 60000 65536"/>
                  <a:gd name="T17" fmla="*/ 0 60000 65536"/>
                  <a:gd name="T18" fmla="*/ 0 60000 65536"/>
                  <a:gd name="T19" fmla="*/ 0 60000 65536"/>
                  <a:gd name="T20" fmla="*/ 0 60000 65536"/>
                  <a:gd name="T21" fmla="*/ 0 w 128"/>
                  <a:gd name="T22" fmla="*/ 0 h 186"/>
                  <a:gd name="T23" fmla="*/ 128 w 128"/>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186">
                    <a:moveTo>
                      <a:pt x="128" y="5"/>
                    </a:moveTo>
                    <a:lnTo>
                      <a:pt x="59" y="0"/>
                    </a:lnTo>
                    <a:lnTo>
                      <a:pt x="30" y="14"/>
                    </a:lnTo>
                    <a:lnTo>
                      <a:pt x="9" y="40"/>
                    </a:lnTo>
                    <a:lnTo>
                      <a:pt x="0" y="89"/>
                    </a:lnTo>
                    <a:lnTo>
                      <a:pt x="0" y="186"/>
                    </a:lnTo>
                    <a:lnTo>
                      <a:pt x="0" y="182"/>
                    </a:lnTo>
                  </a:path>
                </a:pathLst>
              </a:custGeom>
              <a:solidFill>
                <a:srgbClr val="1C1C1C"/>
              </a:solidFill>
              <a:ln w="7938">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78" name="Freeform 493">
                <a:extLst>
                  <a:ext uri="{FF2B5EF4-FFF2-40B4-BE49-F238E27FC236}">
                    <a16:creationId xmlns:a16="http://schemas.microsoft.com/office/drawing/2014/main" id="{66E8BD65-E316-40ED-9D97-A4CDAF019FBB}"/>
                  </a:ext>
                </a:extLst>
              </p:cNvPr>
              <p:cNvSpPr>
                <a:spLocks/>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 name="T14" fmla="*/ 0 60000 65536"/>
                  <a:gd name="T15" fmla="*/ 0 60000 65536"/>
                  <a:gd name="T16" fmla="*/ 0 60000 65536"/>
                  <a:gd name="T17" fmla="*/ 0 60000 65536"/>
                  <a:gd name="T18" fmla="*/ 0 60000 65536"/>
                  <a:gd name="T19" fmla="*/ 0 60000 65536"/>
                  <a:gd name="T20" fmla="*/ 0 60000 65536"/>
                  <a:gd name="T21" fmla="*/ 0 w 126"/>
                  <a:gd name="T22" fmla="*/ 0 h 185"/>
                  <a:gd name="T23" fmla="*/ 126 w 126"/>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185">
                    <a:moveTo>
                      <a:pt x="126" y="3"/>
                    </a:moveTo>
                    <a:lnTo>
                      <a:pt x="59" y="0"/>
                    </a:lnTo>
                    <a:lnTo>
                      <a:pt x="24" y="15"/>
                    </a:lnTo>
                    <a:lnTo>
                      <a:pt x="9" y="39"/>
                    </a:lnTo>
                    <a:lnTo>
                      <a:pt x="0" y="88"/>
                    </a:lnTo>
                    <a:lnTo>
                      <a:pt x="0" y="185"/>
                    </a:lnTo>
                    <a:lnTo>
                      <a:pt x="0" y="180"/>
                    </a:lnTo>
                  </a:path>
                </a:pathLst>
              </a:custGeom>
              <a:solidFill>
                <a:srgbClr val="1C1C1C"/>
              </a:solidFill>
              <a:ln w="7938">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79" name="Freeform 494">
                <a:extLst>
                  <a:ext uri="{FF2B5EF4-FFF2-40B4-BE49-F238E27FC236}">
                    <a16:creationId xmlns:a16="http://schemas.microsoft.com/office/drawing/2014/main" id="{9281BE05-8306-4B14-BD85-DBB28E54A88D}"/>
                  </a:ext>
                </a:extLst>
              </p:cNvPr>
              <p:cNvSpPr>
                <a:spLocks/>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 name="T14" fmla="*/ 0 60000 65536"/>
                  <a:gd name="T15" fmla="*/ 0 60000 65536"/>
                  <a:gd name="T16" fmla="*/ 0 60000 65536"/>
                  <a:gd name="T17" fmla="*/ 0 60000 65536"/>
                  <a:gd name="T18" fmla="*/ 0 60000 65536"/>
                  <a:gd name="T19" fmla="*/ 0 60000 65536"/>
                  <a:gd name="T20" fmla="*/ 0 60000 65536"/>
                  <a:gd name="T21" fmla="*/ 0 w 127"/>
                  <a:gd name="T22" fmla="*/ 0 h 185"/>
                  <a:gd name="T23" fmla="*/ 127 w 127"/>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5">
                    <a:moveTo>
                      <a:pt x="127" y="5"/>
                    </a:moveTo>
                    <a:lnTo>
                      <a:pt x="59" y="0"/>
                    </a:lnTo>
                    <a:lnTo>
                      <a:pt x="30" y="14"/>
                    </a:lnTo>
                    <a:lnTo>
                      <a:pt x="9" y="39"/>
                    </a:lnTo>
                    <a:lnTo>
                      <a:pt x="0" y="88"/>
                    </a:lnTo>
                    <a:lnTo>
                      <a:pt x="0" y="185"/>
                    </a:lnTo>
                    <a:lnTo>
                      <a:pt x="0" y="182"/>
                    </a:lnTo>
                  </a:path>
                </a:pathLst>
              </a:custGeom>
              <a:solidFill>
                <a:srgbClr val="1C1C1C"/>
              </a:solidFill>
              <a:ln w="7938">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80" name="Freeform 495">
                <a:extLst>
                  <a:ext uri="{FF2B5EF4-FFF2-40B4-BE49-F238E27FC236}">
                    <a16:creationId xmlns:a16="http://schemas.microsoft.com/office/drawing/2014/main" id="{25011D7E-0471-406D-ABAB-B748D7162D02}"/>
                  </a:ext>
                </a:extLst>
              </p:cNvPr>
              <p:cNvSpPr>
                <a:spLocks/>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5"/>
                    </a:moveTo>
                    <a:lnTo>
                      <a:pt x="59" y="0"/>
                    </a:lnTo>
                    <a:lnTo>
                      <a:pt x="32" y="10"/>
                    </a:lnTo>
                    <a:lnTo>
                      <a:pt x="9" y="39"/>
                    </a:lnTo>
                    <a:lnTo>
                      <a:pt x="0" y="88"/>
                    </a:lnTo>
                    <a:lnTo>
                      <a:pt x="0" y="186"/>
                    </a:lnTo>
                    <a:lnTo>
                      <a:pt x="0" y="182"/>
                    </a:lnTo>
                  </a:path>
                </a:pathLst>
              </a:custGeom>
              <a:solidFill>
                <a:srgbClr val="1C1C1C"/>
              </a:solidFill>
              <a:ln w="7938">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81" name="Freeform 496">
                <a:extLst>
                  <a:ext uri="{FF2B5EF4-FFF2-40B4-BE49-F238E27FC236}">
                    <a16:creationId xmlns:a16="http://schemas.microsoft.com/office/drawing/2014/main" id="{FB658ABA-D1BE-4958-AA79-D25D23BCE516}"/>
                  </a:ext>
                </a:extLst>
              </p:cNvPr>
              <p:cNvSpPr>
                <a:spLocks/>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 name="T14" fmla="*/ 0 60000 65536"/>
                  <a:gd name="T15" fmla="*/ 0 60000 65536"/>
                  <a:gd name="T16" fmla="*/ 0 60000 65536"/>
                  <a:gd name="T17" fmla="*/ 0 60000 65536"/>
                  <a:gd name="T18" fmla="*/ 0 60000 65536"/>
                  <a:gd name="T19" fmla="*/ 0 60000 65536"/>
                  <a:gd name="T20" fmla="*/ 0 60000 65536"/>
                  <a:gd name="T21" fmla="*/ 0 w 128"/>
                  <a:gd name="T22" fmla="*/ 0 h 186"/>
                  <a:gd name="T23" fmla="*/ 128 w 128"/>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186">
                    <a:moveTo>
                      <a:pt x="128" y="4"/>
                    </a:moveTo>
                    <a:lnTo>
                      <a:pt x="59" y="0"/>
                    </a:lnTo>
                    <a:lnTo>
                      <a:pt x="32" y="13"/>
                    </a:lnTo>
                    <a:lnTo>
                      <a:pt x="9" y="40"/>
                    </a:lnTo>
                    <a:lnTo>
                      <a:pt x="0" y="88"/>
                    </a:lnTo>
                    <a:lnTo>
                      <a:pt x="0" y="186"/>
                    </a:lnTo>
                    <a:lnTo>
                      <a:pt x="0" y="182"/>
                    </a:lnTo>
                  </a:path>
                </a:pathLst>
              </a:custGeom>
              <a:solidFill>
                <a:srgbClr val="1C1C1C"/>
              </a:solidFill>
              <a:ln w="7938">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82" name="Freeform 497">
                <a:extLst>
                  <a:ext uri="{FF2B5EF4-FFF2-40B4-BE49-F238E27FC236}">
                    <a16:creationId xmlns:a16="http://schemas.microsoft.com/office/drawing/2014/main" id="{56387AEB-6540-4229-9456-7D06DACBA061}"/>
                  </a:ext>
                </a:extLst>
              </p:cNvPr>
              <p:cNvSpPr>
                <a:spLocks/>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 name="T14" fmla="*/ 0 60000 65536"/>
                  <a:gd name="T15" fmla="*/ 0 60000 65536"/>
                  <a:gd name="T16" fmla="*/ 0 60000 65536"/>
                  <a:gd name="T17" fmla="*/ 0 60000 65536"/>
                  <a:gd name="T18" fmla="*/ 0 60000 65536"/>
                  <a:gd name="T19" fmla="*/ 0 60000 65536"/>
                  <a:gd name="T20" fmla="*/ 0 60000 65536"/>
                  <a:gd name="T21" fmla="*/ 0 w 126"/>
                  <a:gd name="T22" fmla="*/ 0 h 186"/>
                  <a:gd name="T23" fmla="*/ 126 w 126"/>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186">
                    <a:moveTo>
                      <a:pt x="126" y="4"/>
                    </a:moveTo>
                    <a:lnTo>
                      <a:pt x="58" y="0"/>
                    </a:lnTo>
                    <a:lnTo>
                      <a:pt x="31" y="14"/>
                    </a:lnTo>
                    <a:lnTo>
                      <a:pt x="8" y="40"/>
                    </a:lnTo>
                    <a:lnTo>
                      <a:pt x="0" y="89"/>
                    </a:lnTo>
                    <a:lnTo>
                      <a:pt x="0" y="186"/>
                    </a:lnTo>
                    <a:lnTo>
                      <a:pt x="0" y="182"/>
                    </a:lnTo>
                  </a:path>
                </a:pathLst>
              </a:custGeom>
              <a:solidFill>
                <a:srgbClr val="1C1C1C"/>
              </a:solidFill>
              <a:ln w="7938">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83" name="Freeform 498">
                <a:extLst>
                  <a:ext uri="{FF2B5EF4-FFF2-40B4-BE49-F238E27FC236}">
                    <a16:creationId xmlns:a16="http://schemas.microsoft.com/office/drawing/2014/main" id="{844D4FF5-A525-4210-AB85-77E54CE271C2}"/>
                  </a:ext>
                </a:extLst>
              </p:cNvPr>
              <p:cNvSpPr>
                <a:spLocks/>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5"/>
                    </a:moveTo>
                    <a:lnTo>
                      <a:pt x="59" y="0"/>
                    </a:lnTo>
                    <a:lnTo>
                      <a:pt x="33" y="16"/>
                    </a:lnTo>
                    <a:lnTo>
                      <a:pt x="9" y="40"/>
                    </a:lnTo>
                    <a:lnTo>
                      <a:pt x="0" y="89"/>
                    </a:lnTo>
                    <a:lnTo>
                      <a:pt x="0" y="186"/>
                    </a:lnTo>
                    <a:lnTo>
                      <a:pt x="0" y="182"/>
                    </a:lnTo>
                  </a:path>
                </a:pathLst>
              </a:custGeom>
              <a:solidFill>
                <a:srgbClr val="1C1C1C"/>
              </a:solidFill>
              <a:ln w="7938">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84" name="Freeform 499">
                <a:extLst>
                  <a:ext uri="{FF2B5EF4-FFF2-40B4-BE49-F238E27FC236}">
                    <a16:creationId xmlns:a16="http://schemas.microsoft.com/office/drawing/2014/main" id="{CA29CB22-5A7B-4205-B2B1-4681831ECFB3}"/>
                  </a:ext>
                </a:extLst>
              </p:cNvPr>
              <p:cNvSpPr>
                <a:spLocks/>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4"/>
                    </a:moveTo>
                    <a:lnTo>
                      <a:pt x="59" y="0"/>
                    </a:lnTo>
                    <a:lnTo>
                      <a:pt x="32" y="13"/>
                    </a:lnTo>
                    <a:lnTo>
                      <a:pt x="10" y="39"/>
                    </a:lnTo>
                    <a:lnTo>
                      <a:pt x="0" y="88"/>
                    </a:lnTo>
                    <a:lnTo>
                      <a:pt x="0" y="186"/>
                    </a:lnTo>
                    <a:lnTo>
                      <a:pt x="0" y="180"/>
                    </a:lnTo>
                  </a:path>
                </a:pathLst>
              </a:custGeom>
              <a:solidFill>
                <a:srgbClr val="1C1C1C"/>
              </a:solidFill>
              <a:ln w="7938">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85" name="Freeform 500">
                <a:extLst>
                  <a:ext uri="{FF2B5EF4-FFF2-40B4-BE49-F238E27FC236}">
                    <a16:creationId xmlns:a16="http://schemas.microsoft.com/office/drawing/2014/main" id="{69C914B3-3D1D-4BD9-84D4-4D68E01D290A}"/>
                  </a:ext>
                </a:extLst>
              </p:cNvPr>
              <p:cNvSpPr>
                <a:spLocks/>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 name="T8" fmla="*/ 0 60000 65536"/>
                  <a:gd name="T9" fmla="*/ 0 60000 65536"/>
                  <a:gd name="T10" fmla="*/ 0 60000 65536"/>
                  <a:gd name="T11" fmla="*/ 0 60000 65536"/>
                  <a:gd name="T12" fmla="*/ 0 w 96"/>
                  <a:gd name="T13" fmla="*/ 0 h 74"/>
                  <a:gd name="T14" fmla="*/ 96 w 96"/>
                  <a:gd name="T15" fmla="*/ 74 h 74"/>
                </a:gdLst>
                <a:ahLst/>
                <a:cxnLst>
                  <a:cxn ang="T8">
                    <a:pos x="T0" y="T1"/>
                  </a:cxn>
                  <a:cxn ang="T9">
                    <a:pos x="T2" y="T3"/>
                  </a:cxn>
                  <a:cxn ang="T10">
                    <a:pos x="T4" y="T5"/>
                  </a:cxn>
                  <a:cxn ang="T11">
                    <a:pos x="T6" y="T7"/>
                  </a:cxn>
                </a:cxnLst>
                <a:rect l="T12" t="T13" r="T14" b="T15"/>
                <a:pathLst>
                  <a:path w="96" h="74">
                    <a:moveTo>
                      <a:pt x="0" y="0"/>
                    </a:moveTo>
                    <a:lnTo>
                      <a:pt x="89" y="74"/>
                    </a:lnTo>
                    <a:lnTo>
                      <a:pt x="96" y="74"/>
                    </a:lnTo>
                    <a:lnTo>
                      <a:pt x="93" y="74"/>
                    </a:lnTo>
                  </a:path>
                </a:pathLst>
              </a:custGeom>
              <a:solidFill>
                <a:srgbClr val="1C1C1C"/>
              </a:solidFill>
              <a:ln w="7938">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86" name="Oval 501">
                <a:extLst>
                  <a:ext uri="{FF2B5EF4-FFF2-40B4-BE49-F238E27FC236}">
                    <a16:creationId xmlns:a16="http://schemas.microsoft.com/office/drawing/2014/main" id="{E06FEABD-B924-4A2E-B6CA-23A4890AF262}"/>
                  </a:ext>
                </a:extLst>
              </p:cNvPr>
              <p:cNvSpPr>
                <a:spLocks noChangeArrowheads="1"/>
              </p:cNvSpPr>
              <p:nvPr/>
            </p:nvSpPr>
            <p:spPr bwMode="auto">
              <a:xfrm>
                <a:off x="1339" y="3772"/>
                <a:ext cx="78" cy="26"/>
              </a:xfrm>
              <a:prstGeom prst="ellipse">
                <a:avLst/>
              </a:pr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87" name="Oval 502">
                <a:extLst>
                  <a:ext uri="{FF2B5EF4-FFF2-40B4-BE49-F238E27FC236}">
                    <a16:creationId xmlns:a16="http://schemas.microsoft.com/office/drawing/2014/main" id="{8AEBA912-B84D-44DF-8FB7-BF41F500E783}"/>
                  </a:ext>
                </a:extLst>
              </p:cNvPr>
              <p:cNvSpPr>
                <a:spLocks noChangeArrowheads="1"/>
              </p:cNvSpPr>
              <p:nvPr/>
            </p:nvSpPr>
            <p:spPr bwMode="auto">
              <a:xfrm>
                <a:off x="1432" y="3771"/>
                <a:ext cx="78" cy="25"/>
              </a:xfrm>
              <a:prstGeom prst="ellipse">
                <a:avLst/>
              </a:pr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88" name="Freeform 503">
                <a:extLst>
                  <a:ext uri="{FF2B5EF4-FFF2-40B4-BE49-F238E27FC236}">
                    <a16:creationId xmlns:a16="http://schemas.microsoft.com/office/drawing/2014/main" id="{EF2B1AEC-6E57-4321-9AA5-CFF3BE086008}"/>
                  </a:ext>
                </a:extLst>
              </p:cNvPr>
              <p:cNvSpPr>
                <a:spLocks/>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 name="T10" fmla="*/ 0 60000 65536"/>
                  <a:gd name="T11" fmla="*/ 0 60000 65536"/>
                  <a:gd name="T12" fmla="*/ 0 60000 65536"/>
                  <a:gd name="T13" fmla="*/ 0 60000 65536"/>
                  <a:gd name="T14" fmla="*/ 0 60000 65536"/>
                  <a:gd name="T15" fmla="*/ 0 w 188"/>
                  <a:gd name="T16" fmla="*/ 0 h 25"/>
                  <a:gd name="T17" fmla="*/ 188 w 188"/>
                  <a:gd name="T18" fmla="*/ 25 h 25"/>
                </a:gdLst>
                <a:ahLst/>
                <a:cxnLst>
                  <a:cxn ang="T10">
                    <a:pos x="T0" y="T1"/>
                  </a:cxn>
                  <a:cxn ang="T11">
                    <a:pos x="T2" y="T3"/>
                  </a:cxn>
                  <a:cxn ang="T12">
                    <a:pos x="T4" y="T5"/>
                  </a:cxn>
                  <a:cxn ang="T13">
                    <a:pos x="T6" y="T7"/>
                  </a:cxn>
                  <a:cxn ang="T14">
                    <a:pos x="T8" y="T9"/>
                  </a:cxn>
                </a:cxnLst>
                <a:rect l="T15" t="T16" r="T17" b="T18"/>
                <a:pathLst>
                  <a:path w="188" h="25">
                    <a:moveTo>
                      <a:pt x="0" y="25"/>
                    </a:moveTo>
                    <a:lnTo>
                      <a:pt x="6" y="0"/>
                    </a:lnTo>
                    <a:lnTo>
                      <a:pt x="175" y="0"/>
                    </a:lnTo>
                    <a:lnTo>
                      <a:pt x="188" y="19"/>
                    </a:lnTo>
                    <a:lnTo>
                      <a:pt x="0" y="25"/>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89" name="Oval 504">
                <a:extLst>
                  <a:ext uri="{FF2B5EF4-FFF2-40B4-BE49-F238E27FC236}">
                    <a16:creationId xmlns:a16="http://schemas.microsoft.com/office/drawing/2014/main" id="{1F7720E9-D1E5-4E0B-B7D8-C553896C5168}"/>
                  </a:ext>
                </a:extLst>
              </p:cNvPr>
              <p:cNvSpPr>
                <a:spLocks noChangeArrowheads="1"/>
              </p:cNvSpPr>
              <p:nvPr/>
            </p:nvSpPr>
            <p:spPr bwMode="auto">
              <a:xfrm>
                <a:off x="1338" y="3767"/>
                <a:ext cx="78" cy="27"/>
              </a:xfrm>
              <a:prstGeom prst="ellipse">
                <a:avLst/>
              </a:pr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90" name="Oval 505">
                <a:extLst>
                  <a:ext uri="{FF2B5EF4-FFF2-40B4-BE49-F238E27FC236}">
                    <a16:creationId xmlns:a16="http://schemas.microsoft.com/office/drawing/2014/main" id="{C3F0A226-279B-4606-892A-0ED2C7ACBB62}"/>
                  </a:ext>
                </a:extLst>
              </p:cNvPr>
              <p:cNvSpPr>
                <a:spLocks noChangeArrowheads="1"/>
              </p:cNvSpPr>
              <p:nvPr/>
            </p:nvSpPr>
            <p:spPr bwMode="auto">
              <a:xfrm>
                <a:off x="1431" y="3766"/>
                <a:ext cx="77" cy="25"/>
              </a:xfrm>
              <a:prstGeom prst="ellipse">
                <a:avLst/>
              </a:pr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grpSp>
      </p:grpSp>
      <p:grpSp>
        <p:nvGrpSpPr>
          <p:cNvPr id="509" name="Group 506">
            <a:extLst>
              <a:ext uri="{FF2B5EF4-FFF2-40B4-BE49-F238E27FC236}">
                <a16:creationId xmlns:a16="http://schemas.microsoft.com/office/drawing/2014/main" id="{7CBA8C68-1DF1-45B5-8D3F-7C87F1399D93}"/>
              </a:ext>
            </a:extLst>
          </p:cNvPr>
          <p:cNvGrpSpPr>
            <a:grpSpLocks/>
          </p:cNvGrpSpPr>
          <p:nvPr/>
        </p:nvGrpSpPr>
        <p:grpSpPr bwMode="auto">
          <a:xfrm>
            <a:off x="7026275" y="2098498"/>
            <a:ext cx="1128713" cy="781050"/>
            <a:chOff x="1680" y="240"/>
            <a:chExt cx="2529" cy="1270"/>
          </a:xfrm>
        </p:grpSpPr>
        <p:sp>
          <p:nvSpPr>
            <p:cNvPr id="510" name="Oval 507">
              <a:extLst>
                <a:ext uri="{FF2B5EF4-FFF2-40B4-BE49-F238E27FC236}">
                  <a16:creationId xmlns:a16="http://schemas.microsoft.com/office/drawing/2014/main" id="{A66733E3-F534-4670-BDBE-CF471BC7D466}"/>
                </a:ext>
              </a:extLst>
            </p:cNvPr>
            <p:cNvSpPr>
              <a:spLocks noChangeArrowheads="1"/>
            </p:cNvSpPr>
            <p:nvPr/>
          </p:nvSpPr>
          <p:spPr bwMode="auto">
            <a:xfrm>
              <a:off x="2554" y="240"/>
              <a:ext cx="1088"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511" name="Oval 508">
              <a:extLst>
                <a:ext uri="{FF2B5EF4-FFF2-40B4-BE49-F238E27FC236}">
                  <a16:creationId xmlns:a16="http://schemas.microsoft.com/office/drawing/2014/main" id="{7FE93FE8-E6F3-49EE-A338-D06D55DD2CE4}"/>
                </a:ext>
              </a:extLst>
            </p:cNvPr>
            <p:cNvSpPr>
              <a:spLocks noChangeArrowheads="1"/>
            </p:cNvSpPr>
            <p:nvPr/>
          </p:nvSpPr>
          <p:spPr bwMode="auto">
            <a:xfrm>
              <a:off x="1941" y="381"/>
              <a:ext cx="827"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512" name="Oval 509">
              <a:extLst>
                <a:ext uri="{FF2B5EF4-FFF2-40B4-BE49-F238E27FC236}">
                  <a16:creationId xmlns:a16="http://schemas.microsoft.com/office/drawing/2014/main" id="{EB3BF03E-B1A8-4A77-826D-172911193077}"/>
                </a:ext>
              </a:extLst>
            </p:cNvPr>
            <p:cNvSpPr>
              <a:spLocks noChangeArrowheads="1"/>
            </p:cNvSpPr>
            <p:nvPr/>
          </p:nvSpPr>
          <p:spPr bwMode="auto">
            <a:xfrm>
              <a:off x="1680" y="702"/>
              <a:ext cx="552" cy="411"/>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513" name="Oval 510">
              <a:extLst>
                <a:ext uri="{FF2B5EF4-FFF2-40B4-BE49-F238E27FC236}">
                  <a16:creationId xmlns:a16="http://schemas.microsoft.com/office/drawing/2014/main" id="{F5EE5566-493D-4EAF-924B-DBAD719FE15A}"/>
                </a:ext>
              </a:extLst>
            </p:cNvPr>
            <p:cNvSpPr>
              <a:spLocks noChangeArrowheads="1"/>
            </p:cNvSpPr>
            <p:nvPr/>
          </p:nvSpPr>
          <p:spPr bwMode="auto">
            <a:xfrm>
              <a:off x="1849" y="894"/>
              <a:ext cx="842" cy="450"/>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514" name="Oval 511">
              <a:extLst>
                <a:ext uri="{FF2B5EF4-FFF2-40B4-BE49-F238E27FC236}">
                  <a16:creationId xmlns:a16="http://schemas.microsoft.com/office/drawing/2014/main" id="{7470EBCC-2F33-4524-857D-800402618E85}"/>
                </a:ext>
              </a:extLst>
            </p:cNvPr>
            <p:cNvSpPr>
              <a:spLocks noChangeArrowheads="1"/>
            </p:cNvSpPr>
            <p:nvPr/>
          </p:nvSpPr>
          <p:spPr bwMode="auto">
            <a:xfrm>
              <a:off x="2462" y="971"/>
              <a:ext cx="1272" cy="539"/>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515" name="Oval 512">
              <a:extLst>
                <a:ext uri="{FF2B5EF4-FFF2-40B4-BE49-F238E27FC236}">
                  <a16:creationId xmlns:a16="http://schemas.microsoft.com/office/drawing/2014/main" id="{84BB4E91-9C8F-40A9-894F-4AC418E6008A}"/>
                </a:ext>
              </a:extLst>
            </p:cNvPr>
            <p:cNvSpPr>
              <a:spLocks noChangeArrowheads="1"/>
            </p:cNvSpPr>
            <p:nvPr/>
          </p:nvSpPr>
          <p:spPr bwMode="auto">
            <a:xfrm>
              <a:off x="3289" y="394"/>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516" name="Oval 513">
              <a:extLst>
                <a:ext uri="{FF2B5EF4-FFF2-40B4-BE49-F238E27FC236}">
                  <a16:creationId xmlns:a16="http://schemas.microsoft.com/office/drawing/2014/main" id="{32E6DF74-8CBC-483A-BF87-8501877242C4}"/>
                </a:ext>
              </a:extLst>
            </p:cNvPr>
            <p:cNvSpPr>
              <a:spLocks noChangeArrowheads="1"/>
            </p:cNvSpPr>
            <p:nvPr/>
          </p:nvSpPr>
          <p:spPr bwMode="auto">
            <a:xfrm>
              <a:off x="3412" y="663"/>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517" name="Oval 514">
              <a:extLst>
                <a:ext uri="{FF2B5EF4-FFF2-40B4-BE49-F238E27FC236}">
                  <a16:creationId xmlns:a16="http://schemas.microsoft.com/office/drawing/2014/main" id="{736E06AA-1E1F-47A8-9FF6-EAAF012B6140}"/>
                </a:ext>
              </a:extLst>
            </p:cNvPr>
            <p:cNvSpPr>
              <a:spLocks noChangeArrowheads="1"/>
            </p:cNvSpPr>
            <p:nvPr/>
          </p:nvSpPr>
          <p:spPr bwMode="auto">
            <a:xfrm>
              <a:off x="3335" y="753"/>
              <a:ext cx="797" cy="66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518" name="Oval 515">
              <a:extLst>
                <a:ext uri="{FF2B5EF4-FFF2-40B4-BE49-F238E27FC236}">
                  <a16:creationId xmlns:a16="http://schemas.microsoft.com/office/drawing/2014/main" id="{1F7FB1BD-1380-4BE5-A2CD-2386D424E72D}"/>
                </a:ext>
              </a:extLst>
            </p:cNvPr>
            <p:cNvSpPr>
              <a:spLocks noChangeArrowheads="1"/>
            </p:cNvSpPr>
            <p:nvPr/>
          </p:nvSpPr>
          <p:spPr bwMode="auto">
            <a:xfrm>
              <a:off x="2140" y="548"/>
              <a:ext cx="1640" cy="667"/>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grpSp>
      <p:sp>
        <p:nvSpPr>
          <p:cNvPr id="519" name="Text Box 516">
            <a:extLst>
              <a:ext uri="{FF2B5EF4-FFF2-40B4-BE49-F238E27FC236}">
                <a16:creationId xmlns:a16="http://schemas.microsoft.com/office/drawing/2014/main" id="{99B9CC5D-93D4-48F6-9FD4-DA9D5069E463}"/>
              </a:ext>
            </a:extLst>
          </p:cNvPr>
          <p:cNvSpPr txBox="1">
            <a:spLocks noChangeArrowheads="1"/>
          </p:cNvSpPr>
          <p:nvPr/>
        </p:nvSpPr>
        <p:spPr bwMode="auto">
          <a:xfrm>
            <a:off x="7254875" y="2287410"/>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800" b="0">
                <a:solidFill>
                  <a:srgbClr val="333399"/>
                </a:solidFill>
                <a:latin typeface="黑体" pitchFamily="49" charset="-122"/>
                <a:ea typeface="黑体" pitchFamily="49" charset="-122"/>
              </a:rPr>
              <a:t>局域网</a:t>
            </a:r>
          </a:p>
        </p:txBody>
      </p:sp>
      <p:grpSp>
        <p:nvGrpSpPr>
          <p:cNvPr id="524" name="Group 587">
            <a:extLst>
              <a:ext uri="{FF2B5EF4-FFF2-40B4-BE49-F238E27FC236}">
                <a16:creationId xmlns:a16="http://schemas.microsoft.com/office/drawing/2014/main" id="{124094A1-3D14-41EA-922D-BD78C0CFBAEC}"/>
              </a:ext>
            </a:extLst>
          </p:cNvPr>
          <p:cNvGrpSpPr>
            <a:grpSpLocks/>
          </p:cNvGrpSpPr>
          <p:nvPr/>
        </p:nvGrpSpPr>
        <p:grpSpPr bwMode="auto">
          <a:xfrm>
            <a:off x="207962" y="3157132"/>
            <a:ext cx="8728075" cy="2419350"/>
            <a:chOff x="158" y="2405"/>
            <a:chExt cx="5498" cy="1524"/>
          </a:xfrm>
        </p:grpSpPr>
        <p:sp>
          <p:nvSpPr>
            <p:cNvPr id="525" name="AutoShape 524">
              <a:extLst>
                <a:ext uri="{FF2B5EF4-FFF2-40B4-BE49-F238E27FC236}">
                  <a16:creationId xmlns:a16="http://schemas.microsoft.com/office/drawing/2014/main" id="{9D3BC621-9E81-4EA0-8030-876F0963F01B}"/>
                </a:ext>
              </a:extLst>
            </p:cNvPr>
            <p:cNvSpPr>
              <a:spLocks noChangeArrowheads="1"/>
            </p:cNvSpPr>
            <p:nvPr/>
          </p:nvSpPr>
          <p:spPr bwMode="auto">
            <a:xfrm>
              <a:off x="158" y="2633"/>
              <a:ext cx="564" cy="1144"/>
            </a:xfrm>
            <a:prstGeom prst="cube">
              <a:avLst>
                <a:gd name="adj" fmla="val 9250"/>
              </a:avLst>
            </a:prstGeom>
            <a:solidFill>
              <a:srgbClr val="FFFF66"/>
            </a:solidFill>
            <a:ln w="1905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526" name="Freeform 525">
              <a:extLst>
                <a:ext uri="{FF2B5EF4-FFF2-40B4-BE49-F238E27FC236}">
                  <a16:creationId xmlns:a16="http://schemas.microsoft.com/office/drawing/2014/main" id="{6759FFAD-246C-4B92-91A0-B28BEA8B01E3}"/>
                </a:ext>
              </a:extLst>
            </p:cNvPr>
            <p:cNvSpPr>
              <a:spLocks/>
            </p:cNvSpPr>
            <p:nvPr/>
          </p:nvSpPr>
          <p:spPr bwMode="auto">
            <a:xfrm>
              <a:off x="158" y="3491"/>
              <a:ext cx="564" cy="75"/>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27" name="Freeform 528">
              <a:extLst>
                <a:ext uri="{FF2B5EF4-FFF2-40B4-BE49-F238E27FC236}">
                  <a16:creationId xmlns:a16="http://schemas.microsoft.com/office/drawing/2014/main" id="{35B745FD-A53E-4685-BC55-5035C950AC51}"/>
                </a:ext>
              </a:extLst>
            </p:cNvPr>
            <p:cNvSpPr>
              <a:spLocks/>
            </p:cNvSpPr>
            <p:nvPr/>
          </p:nvSpPr>
          <p:spPr bwMode="auto">
            <a:xfrm>
              <a:off x="158" y="2844"/>
              <a:ext cx="564" cy="75"/>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28" name="Freeform 526">
              <a:extLst>
                <a:ext uri="{FF2B5EF4-FFF2-40B4-BE49-F238E27FC236}">
                  <a16:creationId xmlns:a16="http://schemas.microsoft.com/office/drawing/2014/main" id="{ABCD9248-D8B9-4FBA-ADCD-D3F88F588F6F}"/>
                </a:ext>
              </a:extLst>
            </p:cNvPr>
            <p:cNvSpPr>
              <a:spLocks/>
            </p:cNvSpPr>
            <p:nvPr/>
          </p:nvSpPr>
          <p:spPr bwMode="auto">
            <a:xfrm>
              <a:off x="158" y="3273"/>
              <a:ext cx="564" cy="75"/>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29" name="Freeform 527">
              <a:extLst>
                <a:ext uri="{FF2B5EF4-FFF2-40B4-BE49-F238E27FC236}">
                  <a16:creationId xmlns:a16="http://schemas.microsoft.com/office/drawing/2014/main" id="{84665B08-FBB7-4C94-90B6-9DF8C0EFB917}"/>
                </a:ext>
              </a:extLst>
            </p:cNvPr>
            <p:cNvSpPr>
              <a:spLocks/>
            </p:cNvSpPr>
            <p:nvPr/>
          </p:nvSpPr>
          <p:spPr bwMode="auto">
            <a:xfrm>
              <a:off x="158" y="3058"/>
              <a:ext cx="564" cy="76"/>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30" name="Rectangle 529">
              <a:extLst>
                <a:ext uri="{FF2B5EF4-FFF2-40B4-BE49-F238E27FC236}">
                  <a16:creationId xmlns:a16="http://schemas.microsoft.com/office/drawing/2014/main" id="{BC9124D8-0A7F-4D39-B90A-89CA4C353989}"/>
                </a:ext>
              </a:extLst>
            </p:cNvPr>
            <p:cNvSpPr>
              <a:spLocks noChangeArrowheads="1"/>
            </p:cNvSpPr>
            <p:nvPr/>
          </p:nvSpPr>
          <p:spPr bwMode="auto">
            <a:xfrm>
              <a:off x="170" y="3363"/>
              <a:ext cx="48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531" name="Text Box 530">
              <a:extLst>
                <a:ext uri="{FF2B5EF4-FFF2-40B4-BE49-F238E27FC236}">
                  <a16:creationId xmlns:a16="http://schemas.microsoft.com/office/drawing/2014/main" id="{04002CF8-AA8B-4A28-A4BE-32A3E5FB047F}"/>
                </a:ext>
              </a:extLst>
            </p:cNvPr>
            <p:cNvSpPr txBox="1">
              <a:spLocks noChangeArrowheads="1"/>
            </p:cNvSpPr>
            <p:nvPr/>
          </p:nvSpPr>
          <p:spPr bwMode="auto">
            <a:xfrm>
              <a:off x="158" y="3330"/>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黑体" pitchFamily="49" charset="-122"/>
                  <a:ea typeface="黑体" pitchFamily="49" charset="-122"/>
                </a:rPr>
                <a:t>链路层</a:t>
              </a:r>
            </a:p>
          </p:txBody>
        </p:sp>
        <p:sp>
          <p:nvSpPr>
            <p:cNvPr id="532" name="Text Box 531">
              <a:extLst>
                <a:ext uri="{FF2B5EF4-FFF2-40B4-BE49-F238E27FC236}">
                  <a16:creationId xmlns:a16="http://schemas.microsoft.com/office/drawing/2014/main" id="{C8B93478-4EBD-4FC9-A497-4E5AE6D5CE4B}"/>
                </a:ext>
              </a:extLst>
            </p:cNvPr>
            <p:cNvSpPr txBox="1">
              <a:spLocks noChangeArrowheads="1"/>
            </p:cNvSpPr>
            <p:nvPr/>
          </p:nvSpPr>
          <p:spPr bwMode="auto">
            <a:xfrm>
              <a:off x="160" y="2677"/>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黑体" pitchFamily="49" charset="-122"/>
                  <a:ea typeface="黑体" pitchFamily="49" charset="-122"/>
                </a:rPr>
                <a:t>应用层</a:t>
              </a:r>
            </a:p>
          </p:txBody>
        </p:sp>
        <p:sp>
          <p:nvSpPr>
            <p:cNvPr id="533" name="Text Box 532">
              <a:extLst>
                <a:ext uri="{FF2B5EF4-FFF2-40B4-BE49-F238E27FC236}">
                  <a16:creationId xmlns:a16="http://schemas.microsoft.com/office/drawing/2014/main" id="{50EBD2D5-60BC-4752-98AA-E13DFF82D18D}"/>
                </a:ext>
              </a:extLst>
            </p:cNvPr>
            <p:cNvSpPr txBox="1">
              <a:spLocks noChangeArrowheads="1"/>
            </p:cNvSpPr>
            <p:nvPr/>
          </p:nvSpPr>
          <p:spPr bwMode="auto">
            <a:xfrm>
              <a:off x="158" y="2894"/>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黑体" pitchFamily="49" charset="-122"/>
                  <a:ea typeface="黑体" pitchFamily="49" charset="-122"/>
                </a:rPr>
                <a:t>运输层</a:t>
              </a:r>
            </a:p>
          </p:txBody>
        </p:sp>
        <p:sp>
          <p:nvSpPr>
            <p:cNvPr id="534" name="Text Box 533">
              <a:extLst>
                <a:ext uri="{FF2B5EF4-FFF2-40B4-BE49-F238E27FC236}">
                  <a16:creationId xmlns:a16="http://schemas.microsoft.com/office/drawing/2014/main" id="{864CA67D-D404-4C5D-8D66-069D6CF4883A}"/>
                </a:ext>
              </a:extLst>
            </p:cNvPr>
            <p:cNvSpPr txBox="1">
              <a:spLocks noChangeArrowheads="1"/>
            </p:cNvSpPr>
            <p:nvPr/>
          </p:nvSpPr>
          <p:spPr bwMode="auto">
            <a:xfrm>
              <a:off x="158" y="3112"/>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黑体" pitchFamily="49" charset="-122"/>
                  <a:ea typeface="黑体" pitchFamily="49" charset="-122"/>
                </a:rPr>
                <a:t>网络层</a:t>
              </a:r>
            </a:p>
          </p:txBody>
        </p:sp>
        <p:sp>
          <p:nvSpPr>
            <p:cNvPr id="535" name="Text Box 534">
              <a:extLst>
                <a:ext uri="{FF2B5EF4-FFF2-40B4-BE49-F238E27FC236}">
                  <a16:creationId xmlns:a16="http://schemas.microsoft.com/office/drawing/2014/main" id="{B4C0E1D6-9630-45A2-AA88-D0053D6B0B62}"/>
                </a:ext>
              </a:extLst>
            </p:cNvPr>
            <p:cNvSpPr txBox="1">
              <a:spLocks noChangeArrowheads="1"/>
            </p:cNvSpPr>
            <p:nvPr/>
          </p:nvSpPr>
          <p:spPr bwMode="auto">
            <a:xfrm>
              <a:off x="158" y="3548"/>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黑体" pitchFamily="49" charset="-122"/>
                  <a:ea typeface="黑体" pitchFamily="49" charset="-122"/>
                </a:rPr>
                <a:t>物理层</a:t>
              </a:r>
            </a:p>
          </p:txBody>
        </p:sp>
        <p:sp>
          <p:nvSpPr>
            <p:cNvPr id="536" name="AutoShape 536">
              <a:extLst>
                <a:ext uri="{FF2B5EF4-FFF2-40B4-BE49-F238E27FC236}">
                  <a16:creationId xmlns:a16="http://schemas.microsoft.com/office/drawing/2014/main" id="{784F21BC-698D-4A1A-B31A-280501B6EC74}"/>
                </a:ext>
              </a:extLst>
            </p:cNvPr>
            <p:cNvSpPr>
              <a:spLocks noChangeArrowheads="1"/>
            </p:cNvSpPr>
            <p:nvPr/>
          </p:nvSpPr>
          <p:spPr bwMode="auto">
            <a:xfrm>
              <a:off x="5092" y="2633"/>
              <a:ext cx="564" cy="1144"/>
            </a:xfrm>
            <a:prstGeom prst="cube">
              <a:avLst>
                <a:gd name="adj" fmla="val 9250"/>
              </a:avLst>
            </a:prstGeom>
            <a:solidFill>
              <a:srgbClr val="FFFF66"/>
            </a:solidFill>
            <a:ln w="1905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537" name="Freeform 537">
              <a:extLst>
                <a:ext uri="{FF2B5EF4-FFF2-40B4-BE49-F238E27FC236}">
                  <a16:creationId xmlns:a16="http://schemas.microsoft.com/office/drawing/2014/main" id="{5E24EE23-6724-4071-BDE9-B8662C6F2BBE}"/>
                </a:ext>
              </a:extLst>
            </p:cNvPr>
            <p:cNvSpPr>
              <a:spLocks/>
            </p:cNvSpPr>
            <p:nvPr/>
          </p:nvSpPr>
          <p:spPr bwMode="auto">
            <a:xfrm>
              <a:off x="5092" y="3491"/>
              <a:ext cx="564" cy="75"/>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38" name="Freeform 538">
              <a:extLst>
                <a:ext uri="{FF2B5EF4-FFF2-40B4-BE49-F238E27FC236}">
                  <a16:creationId xmlns:a16="http://schemas.microsoft.com/office/drawing/2014/main" id="{0C707E89-3BEC-4A3B-AB73-ABE7581BF3CB}"/>
                </a:ext>
              </a:extLst>
            </p:cNvPr>
            <p:cNvSpPr>
              <a:spLocks/>
            </p:cNvSpPr>
            <p:nvPr/>
          </p:nvSpPr>
          <p:spPr bwMode="auto">
            <a:xfrm>
              <a:off x="5092" y="3273"/>
              <a:ext cx="564" cy="75"/>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39" name="Freeform 539">
              <a:extLst>
                <a:ext uri="{FF2B5EF4-FFF2-40B4-BE49-F238E27FC236}">
                  <a16:creationId xmlns:a16="http://schemas.microsoft.com/office/drawing/2014/main" id="{AF1C63DC-A45C-4751-81EF-F96ED484C481}"/>
                </a:ext>
              </a:extLst>
            </p:cNvPr>
            <p:cNvSpPr>
              <a:spLocks/>
            </p:cNvSpPr>
            <p:nvPr/>
          </p:nvSpPr>
          <p:spPr bwMode="auto">
            <a:xfrm>
              <a:off x="5092" y="3058"/>
              <a:ext cx="564" cy="76"/>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40" name="Freeform 540">
              <a:extLst>
                <a:ext uri="{FF2B5EF4-FFF2-40B4-BE49-F238E27FC236}">
                  <a16:creationId xmlns:a16="http://schemas.microsoft.com/office/drawing/2014/main" id="{F6818761-DFAD-43F5-96A6-5A33B76DCCAF}"/>
                </a:ext>
              </a:extLst>
            </p:cNvPr>
            <p:cNvSpPr>
              <a:spLocks/>
            </p:cNvSpPr>
            <p:nvPr/>
          </p:nvSpPr>
          <p:spPr bwMode="auto">
            <a:xfrm>
              <a:off x="5092" y="2844"/>
              <a:ext cx="564" cy="75"/>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41" name="Rectangle 541">
              <a:extLst>
                <a:ext uri="{FF2B5EF4-FFF2-40B4-BE49-F238E27FC236}">
                  <a16:creationId xmlns:a16="http://schemas.microsoft.com/office/drawing/2014/main" id="{4D598357-20F9-47A2-835C-6EB772E7468E}"/>
                </a:ext>
              </a:extLst>
            </p:cNvPr>
            <p:cNvSpPr>
              <a:spLocks noChangeArrowheads="1"/>
            </p:cNvSpPr>
            <p:nvPr/>
          </p:nvSpPr>
          <p:spPr bwMode="auto">
            <a:xfrm>
              <a:off x="5104" y="3362"/>
              <a:ext cx="486"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542" name="Text Box 542">
              <a:extLst>
                <a:ext uri="{FF2B5EF4-FFF2-40B4-BE49-F238E27FC236}">
                  <a16:creationId xmlns:a16="http://schemas.microsoft.com/office/drawing/2014/main" id="{FB1A4259-74A3-4F93-8C01-30C3E7E0ECA1}"/>
                </a:ext>
              </a:extLst>
            </p:cNvPr>
            <p:cNvSpPr txBox="1">
              <a:spLocks noChangeArrowheads="1"/>
            </p:cNvSpPr>
            <p:nvPr/>
          </p:nvSpPr>
          <p:spPr bwMode="auto">
            <a:xfrm>
              <a:off x="5057" y="3339"/>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黑体" pitchFamily="49" charset="-122"/>
                  <a:ea typeface="黑体" pitchFamily="49" charset="-122"/>
                </a:rPr>
                <a:t>链路层</a:t>
              </a:r>
            </a:p>
          </p:txBody>
        </p:sp>
        <p:sp>
          <p:nvSpPr>
            <p:cNvPr id="543" name="Text Box 543">
              <a:extLst>
                <a:ext uri="{FF2B5EF4-FFF2-40B4-BE49-F238E27FC236}">
                  <a16:creationId xmlns:a16="http://schemas.microsoft.com/office/drawing/2014/main" id="{EA0C76FC-1E81-4A75-8EEE-2CD4D4DE31BE}"/>
                </a:ext>
              </a:extLst>
            </p:cNvPr>
            <p:cNvSpPr txBox="1">
              <a:spLocks noChangeArrowheads="1"/>
            </p:cNvSpPr>
            <p:nvPr/>
          </p:nvSpPr>
          <p:spPr bwMode="auto">
            <a:xfrm>
              <a:off x="5059" y="2677"/>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黑体" pitchFamily="49" charset="-122"/>
                  <a:ea typeface="黑体" pitchFamily="49" charset="-122"/>
                </a:rPr>
                <a:t>应用层</a:t>
              </a:r>
            </a:p>
          </p:txBody>
        </p:sp>
        <p:sp>
          <p:nvSpPr>
            <p:cNvPr id="544" name="Text Box 544">
              <a:extLst>
                <a:ext uri="{FF2B5EF4-FFF2-40B4-BE49-F238E27FC236}">
                  <a16:creationId xmlns:a16="http://schemas.microsoft.com/office/drawing/2014/main" id="{93B89C42-B88E-44CD-877E-641D4309E548}"/>
                </a:ext>
              </a:extLst>
            </p:cNvPr>
            <p:cNvSpPr txBox="1">
              <a:spLocks noChangeArrowheads="1"/>
            </p:cNvSpPr>
            <p:nvPr/>
          </p:nvSpPr>
          <p:spPr bwMode="auto">
            <a:xfrm>
              <a:off x="5057" y="2894"/>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黑体" pitchFamily="49" charset="-122"/>
                  <a:ea typeface="黑体" pitchFamily="49" charset="-122"/>
                </a:rPr>
                <a:t>运输层</a:t>
              </a:r>
            </a:p>
          </p:txBody>
        </p:sp>
        <p:sp>
          <p:nvSpPr>
            <p:cNvPr id="545" name="Text Box 545">
              <a:extLst>
                <a:ext uri="{FF2B5EF4-FFF2-40B4-BE49-F238E27FC236}">
                  <a16:creationId xmlns:a16="http://schemas.microsoft.com/office/drawing/2014/main" id="{7959AD5F-A9A7-440F-A0C5-7A67E4450249}"/>
                </a:ext>
              </a:extLst>
            </p:cNvPr>
            <p:cNvSpPr txBox="1">
              <a:spLocks noChangeArrowheads="1"/>
            </p:cNvSpPr>
            <p:nvPr/>
          </p:nvSpPr>
          <p:spPr bwMode="auto">
            <a:xfrm>
              <a:off x="5057" y="3112"/>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黑体" pitchFamily="49" charset="-122"/>
                  <a:ea typeface="黑体" pitchFamily="49" charset="-122"/>
                </a:rPr>
                <a:t>网络层</a:t>
              </a:r>
            </a:p>
          </p:txBody>
        </p:sp>
        <p:sp>
          <p:nvSpPr>
            <p:cNvPr id="546" name="Text Box 546">
              <a:extLst>
                <a:ext uri="{FF2B5EF4-FFF2-40B4-BE49-F238E27FC236}">
                  <a16:creationId xmlns:a16="http://schemas.microsoft.com/office/drawing/2014/main" id="{E3EF97AE-3DD1-49C3-8847-067DBDFAC8DB}"/>
                </a:ext>
              </a:extLst>
            </p:cNvPr>
            <p:cNvSpPr txBox="1">
              <a:spLocks noChangeArrowheads="1"/>
            </p:cNvSpPr>
            <p:nvPr/>
          </p:nvSpPr>
          <p:spPr bwMode="auto">
            <a:xfrm>
              <a:off x="5057" y="3548"/>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黑体" pitchFamily="49" charset="-122"/>
                  <a:ea typeface="黑体" pitchFamily="49" charset="-122"/>
                </a:rPr>
                <a:t>物理层</a:t>
              </a:r>
            </a:p>
          </p:txBody>
        </p:sp>
        <p:sp>
          <p:nvSpPr>
            <p:cNvPr id="547" name="AutoShape 547">
              <a:extLst>
                <a:ext uri="{FF2B5EF4-FFF2-40B4-BE49-F238E27FC236}">
                  <a16:creationId xmlns:a16="http://schemas.microsoft.com/office/drawing/2014/main" id="{4D953621-7990-4BD2-9F37-98B7C942A1F0}"/>
                </a:ext>
              </a:extLst>
            </p:cNvPr>
            <p:cNvSpPr>
              <a:spLocks noChangeArrowheads="1"/>
            </p:cNvSpPr>
            <p:nvPr/>
          </p:nvSpPr>
          <p:spPr bwMode="auto">
            <a:xfrm>
              <a:off x="1383" y="3081"/>
              <a:ext cx="564" cy="696"/>
            </a:xfrm>
            <a:prstGeom prst="cube">
              <a:avLst>
                <a:gd name="adj" fmla="val 9250"/>
              </a:avLst>
            </a:prstGeom>
            <a:solidFill>
              <a:srgbClr val="CCECFF"/>
            </a:solidFill>
            <a:ln w="1905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548" name="Freeform 548">
              <a:extLst>
                <a:ext uri="{FF2B5EF4-FFF2-40B4-BE49-F238E27FC236}">
                  <a16:creationId xmlns:a16="http://schemas.microsoft.com/office/drawing/2014/main" id="{BF756E13-8A4D-49CC-A9BB-38768D3DC0F5}"/>
                </a:ext>
              </a:extLst>
            </p:cNvPr>
            <p:cNvSpPr>
              <a:spLocks/>
            </p:cNvSpPr>
            <p:nvPr/>
          </p:nvSpPr>
          <p:spPr bwMode="auto">
            <a:xfrm>
              <a:off x="1383" y="3491"/>
              <a:ext cx="564" cy="75"/>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49" name="Rectangle 549">
              <a:extLst>
                <a:ext uri="{FF2B5EF4-FFF2-40B4-BE49-F238E27FC236}">
                  <a16:creationId xmlns:a16="http://schemas.microsoft.com/office/drawing/2014/main" id="{B44F34A1-785C-412C-8636-BDC150A387C0}"/>
                </a:ext>
              </a:extLst>
            </p:cNvPr>
            <p:cNvSpPr>
              <a:spLocks noChangeArrowheads="1"/>
            </p:cNvSpPr>
            <p:nvPr/>
          </p:nvSpPr>
          <p:spPr bwMode="auto">
            <a:xfrm>
              <a:off x="1408" y="3353"/>
              <a:ext cx="47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550" name="Freeform 550">
              <a:extLst>
                <a:ext uri="{FF2B5EF4-FFF2-40B4-BE49-F238E27FC236}">
                  <a16:creationId xmlns:a16="http://schemas.microsoft.com/office/drawing/2014/main" id="{497B08F6-7CD6-4B72-BFA3-845AEB81B391}"/>
                </a:ext>
              </a:extLst>
            </p:cNvPr>
            <p:cNvSpPr>
              <a:spLocks/>
            </p:cNvSpPr>
            <p:nvPr/>
          </p:nvSpPr>
          <p:spPr bwMode="auto">
            <a:xfrm>
              <a:off x="1383" y="3273"/>
              <a:ext cx="564" cy="75"/>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51" name="Text Box 551">
              <a:extLst>
                <a:ext uri="{FF2B5EF4-FFF2-40B4-BE49-F238E27FC236}">
                  <a16:creationId xmlns:a16="http://schemas.microsoft.com/office/drawing/2014/main" id="{367232D1-225B-482A-83C4-4E4923453666}"/>
                </a:ext>
              </a:extLst>
            </p:cNvPr>
            <p:cNvSpPr txBox="1">
              <a:spLocks noChangeArrowheads="1"/>
            </p:cNvSpPr>
            <p:nvPr/>
          </p:nvSpPr>
          <p:spPr bwMode="auto">
            <a:xfrm>
              <a:off x="1379" y="3330"/>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黑体" pitchFamily="49" charset="-122"/>
                  <a:ea typeface="黑体" pitchFamily="49" charset="-122"/>
                </a:rPr>
                <a:t>链路层</a:t>
              </a:r>
            </a:p>
          </p:txBody>
        </p:sp>
        <p:sp>
          <p:nvSpPr>
            <p:cNvPr id="552" name="Text Box 552">
              <a:extLst>
                <a:ext uri="{FF2B5EF4-FFF2-40B4-BE49-F238E27FC236}">
                  <a16:creationId xmlns:a16="http://schemas.microsoft.com/office/drawing/2014/main" id="{D0BFE99A-C103-4927-9D83-67E53027F9FE}"/>
                </a:ext>
              </a:extLst>
            </p:cNvPr>
            <p:cNvSpPr txBox="1">
              <a:spLocks noChangeArrowheads="1"/>
            </p:cNvSpPr>
            <p:nvPr/>
          </p:nvSpPr>
          <p:spPr bwMode="auto">
            <a:xfrm>
              <a:off x="1379" y="3112"/>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黑体" pitchFamily="49" charset="-122"/>
                  <a:ea typeface="黑体" pitchFamily="49" charset="-122"/>
                </a:rPr>
                <a:t>网络层</a:t>
              </a:r>
            </a:p>
          </p:txBody>
        </p:sp>
        <p:sp>
          <p:nvSpPr>
            <p:cNvPr id="553" name="Text Box 553">
              <a:extLst>
                <a:ext uri="{FF2B5EF4-FFF2-40B4-BE49-F238E27FC236}">
                  <a16:creationId xmlns:a16="http://schemas.microsoft.com/office/drawing/2014/main" id="{013D0E0E-D5CC-4F05-90F0-06B20C53070E}"/>
                </a:ext>
              </a:extLst>
            </p:cNvPr>
            <p:cNvSpPr txBox="1">
              <a:spLocks noChangeArrowheads="1"/>
            </p:cNvSpPr>
            <p:nvPr/>
          </p:nvSpPr>
          <p:spPr bwMode="auto">
            <a:xfrm>
              <a:off x="1379" y="3548"/>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黑体" pitchFamily="49" charset="-122"/>
                  <a:ea typeface="黑体" pitchFamily="49" charset="-122"/>
                </a:rPr>
                <a:t>物理层</a:t>
              </a:r>
            </a:p>
          </p:txBody>
        </p:sp>
        <p:sp>
          <p:nvSpPr>
            <p:cNvPr id="554" name="AutoShape 554">
              <a:extLst>
                <a:ext uri="{FF2B5EF4-FFF2-40B4-BE49-F238E27FC236}">
                  <a16:creationId xmlns:a16="http://schemas.microsoft.com/office/drawing/2014/main" id="{22DAB8FA-40D1-45AE-8407-DBB5AB2A20E8}"/>
                </a:ext>
              </a:extLst>
            </p:cNvPr>
            <p:cNvSpPr>
              <a:spLocks noChangeArrowheads="1"/>
            </p:cNvSpPr>
            <p:nvPr/>
          </p:nvSpPr>
          <p:spPr bwMode="auto">
            <a:xfrm>
              <a:off x="2710" y="3081"/>
              <a:ext cx="564" cy="696"/>
            </a:xfrm>
            <a:prstGeom prst="cube">
              <a:avLst>
                <a:gd name="adj" fmla="val 9250"/>
              </a:avLst>
            </a:prstGeom>
            <a:solidFill>
              <a:srgbClr val="CCECFF"/>
            </a:solidFill>
            <a:ln w="1905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555" name="Freeform 555">
              <a:extLst>
                <a:ext uri="{FF2B5EF4-FFF2-40B4-BE49-F238E27FC236}">
                  <a16:creationId xmlns:a16="http://schemas.microsoft.com/office/drawing/2014/main" id="{5BF84C35-6B2E-46AF-86FB-42768A461A86}"/>
                </a:ext>
              </a:extLst>
            </p:cNvPr>
            <p:cNvSpPr>
              <a:spLocks/>
            </p:cNvSpPr>
            <p:nvPr/>
          </p:nvSpPr>
          <p:spPr bwMode="auto">
            <a:xfrm>
              <a:off x="2710" y="3491"/>
              <a:ext cx="564" cy="75"/>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56" name="Rectangle 556">
              <a:extLst>
                <a:ext uri="{FF2B5EF4-FFF2-40B4-BE49-F238E27FC236}">
                  <a16:creationId xmlns:a16="http://schemas.microsoft.com/office/drawing/2014/main" id="{C73A71F9-7F78-4408-ACEA-F409DD19E89C}"/>
                </a:ext>
              </a:extLst>
            </p:cNvPr>
            <p:cNvSpPr>
              <a:spLocks noChangeArrowheads="1"/>
            </p:cNvSpPr>
            <p:nvPr/>
          </p:nvSpPr>
          <p:spPr bwMode="auto">
            <a:xfrm>
              <a:off x="2722" y="3353"/>
              <a:ext cx="49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557" name="Freeform 557">
              <a:extLst>
                <a:ext uri="{FF2B5EF4-FFF2-40B4-BE49-F238E27FC236}">
                  <a16:creationId xmlns:a16="http://schemas.microsoft.com/office/drawing/2014/main" id="{1FBB2BC0-50E9-4173-8CDE-5363064243CF}"/>
                </a:ext>
              </a:extLst>
            </p:cNvPr>
            <p:cNvSpPr>
              <a:spLocks/>
            </p:cNvSpPr>
            <p:nvPr/>
          </p:nvSpPr>
          <p:spPr bwMode="auto">
            <a:xfrm>
              <a:off x="2710" y="3273"/>
              <a:ext cx="564" cy="75"/>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58" name="Text Box 558">
              <a:extLst>
                <a:ext uri="{FF2B5EF4-FFF2-40B4-BE49-F238E27FC236}">
                  <a16:creationId xmlns:a16="http://schemas.microsoft.com/office/drawing/2014/main" id="{DA1659A4-0F6D-4045-96CB-1D989C64AFDC}"/>
                </a:ext>
              </a:extLst>
            </p:cNvPr>
            <p:cNvSpPr txBox="1">
              <a:spLocks noChangeArrowheads="1"/>
            </p:cNvSpPr>
            <p:nvPr/>
          </p:nvSpPr>
          <p:spPr bwMode="auto">
            <a:xfrm>
              <a:off x="2699" y="3330"/>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黑体" pitchFamily="49" charset="-122"/>
                  <a:ea typeface="黑体" pitchFamily="49" charset="-122"/>
                </a:rPr>
                <a:t>链路层</a:t>
              </a:r>
            </a:p>
          </p:txBody>
        </p:sp>
        <p:sp>
          <p:nvSpPr>
            <p:cNvPr id="559" name="Text Box 559">
              <a:extLst>
                <a:ext uri="{FF2B5EF4-FFF2-40B4-BE49-F238E27FC236}">
                  <a16:creationId xmlns:a16="http://schemas.microsoft.com/office/drawing/2014/main" id="{4F071912-F860-4510-893D-2D6273A212D3}"/>
                </a:ext>
              </a:extLst>
            </p:cNvPr>
            <p:cNvSpPr txBox="1">
              <a:spLocks noChangeArrowheads="1"/>
            </p:cNvSpPr>
            <p:nvPr/>
          </p:nvSpPr>
          <p:spPr bwMode="auto">
            <a:xfrm>
              <a:off x="2699" y="3112"/>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黑体" pitchFamily="49" charset="-122"/>
                  <a:ea typeface="黑体" pitchFamily="49" charset="-122"/>
                </a:rPr>
                <a:t>网络层</a:t>
              </a:r>
            </a:p>
          </p:txBody>
        </p:sp>
        <p:sp>
          <p:nvSpPr>
            <p:cNvPr id="560" name="Text Box 560">
              <a:extLst>
                <a:ext uri="{FF2B5EF4-FFF2-40B4-BE49-F238E27FC236}">
                  <a16:creationId xmlns:a16="http://schemas.microsoft.com/office/drawing/2014/main" id="{9DFEF6C7-DDD8-471A-BF6E-005A743FF0A9}"/>
                </a:ext>
              </a:extLst>
            </p:cNvPr>
            <p:cNvSpPr txBox="1">
              <a:spLocks noChangeArrowheads="1"/>
            </p:cNvSpPr>
            <p:nvPr/>
          </p:nvSpPr>
          <p:spPr bwMode="auto">
            <a:xfrm>
              <a:off x="2699" y="3548"/>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黑体" pitchFamily="49" charset="-122"/>
                  <a:ea typeface="黑体" pitchFamily="49" charset="-122"/>
                </a:rPr>
                <a:t>物理层</a:t>
              </a:r>
            </a:p>
          </p:txBody>
        </p:sp>
        <p:sp>
          <p:nvSpPr>
            <p:cNvPr id="561" name="AutoShape 561">
              <a:extLst>
                <a:ext uri="{FF2B5EF4-FFF2-40B4-BE49-F238E27FC236}">
                  <a16:creationId xmlns:a16="http://schemas.microsoft.com/office/drawing/2014/main" id="{DB73AE7F-FB53-4FBB-98D3-B90EB95483D0}"/>
                </a:ext>
              </a:extLst>
            </p:cNvPr>
            <p:cNvSpPr>
              <a:spLocks noChangeArrowheads="1"/>
            </p:cNvSpPr>
            <p:nvPr/>
          </p:nvSpPr>
          <p:spPr bwMode="auto">
            <a:xfrm>
              <a:off x="3901" y="3081"/>
              <a:ext cx="564" cy="696"/>
            </a:xfrm>
            <a:prstGeom prst="cube">
              <a:avLst>
                <a:gd name="adj" fmla="val 9250"/>
              </a:avLst>
            </a:prstGeom>
            <a:solidFill>
              <a:srgbClr val="CCECFF"/>
            </a:solidFill>
            <a:ln w="1905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562" name="Freeform 562">
              <a:extLst>
                <a:ext uri="{FF2B5EF4-FFF2-40B4-BE49-F238E27FC236}">
                  <a16:creationId xmlns:a16="http://schemas.microsoft.com/office/drawing/2014/main" id="{C5ADD855-31DC-4AC7-98F8-6F86E253DB09}"/>
                </a:ext>
              </a:extLst>
            </p:cNvPr>
            <p:cNvSpPr>
              <a:spLocks/>
            </p:cNvSpPr>
            <p:nvPr/>
          </p:nvSpPr>
          <p:spPr bwMode="auto">
            <a:xfrm>
              <a:off x="3901" y="3491"/>
              <a:ext cx="564" cy="75"/>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63" name="Rectangle 563">
              <a:extLst>
                <a:ext uri="{FF2B5EF4-FFF2-40B4-BE49-F238E27FC236}">
                  <a16:creationId xmlns:a16="http://schemas.microsoft.com/office/drawing/2014/main" id="{3FD66020-E46E-4E26-8248-0DB50C81A1C2}"/>
                </a:ext>
              </a:extLst>
            </p:cNvPr>
            <p:cNvSpPr>
              <a:spLocks noChangeArrowheads="1"/>
            </p:cNvSpPr>
            <p:nvPr/>
          </p:nvSpPr>
          <p:spPr bwMode="auto">
            <a:xfrm>
              <a:off x="3910" y="3353"/>
              <a:ext cx="498"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564" name="Freeform 564">
              <a:extLst>
                <a:ext uri="{FF2B5EF4-FFF2-40B4-BE49-F238E27FC236}">
                  <a16:creationId xmlns:a16="http://schemas.microsoft.com/office/drawing/2014/main" id="{560942A4-85EF-445D-9166-3F589E88EF4E}"/>
                </a:ext>
              </a:extLst>
            </p:cNvPr>
            <p:cNvSpPr>
              <a:spLocks/>
            </p:cNvSpPr>
            <p:nvPr/>
          </p:nvSpPr>
          <p:spPr bwMode="auto">
            <a:xfrm>
              <a:off x="3901" y="3273"/>
              <a:ext cx="564" cy="75"/>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65" name="Text Box 565">
              <a:extLst>
                <a:ext uri="{FF2B5EF4-FFF2-40B4-BE49-F238E27FC236}">
                  <a16:creationId xmlns:a16="http://schemas.microsoft.com/office/drawing/2014/main" id="{678B6930-CB70-4B99-81CC-8C63C672EDE5}"/>
                </a:ext>
              </a:extLst>
            </p:cNvPr>
            <p:cNvSpPr txBox="1">
              <a:spLocks noChangeArrowheads="1"/>
            </p:cNvSpPr>
            <p:nvPr/>
          </p:nvSpPr>
          <p:spPr bwMode="auto">
            <a:xfrm>
              <a:off x="3878" y="3330"/>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黑体" pitchFamily="49" charset="-122"/>
                  <a:ea typeface="黑体" pitchFamily="49" charset="-122"/>
                </a:rPr>
                <a:t>链路层</a:t>
              </a:r>
            </a:p>
          </p:txBody>
        </p:sp>
        <p:sp>
          <p:nvSpPr>
            <p:cNvPr id="566" name="Text Box 566">
              <a:extLst>
                <a:ext uri="{FF2B5EF4-FFF2-40B4-BE49-F238E27FC236}">
                  <a16:creationId xmlns:a16="http://schemas.microsoft.com/office/drawing/2014/main" id="{832D0AEA-2B57-4137-A412-D32B475325DF}"/>
                </a:ext>
              </a:extLst>
            </p:cNvPr>
            <p:cNvSpPr txBox="1">
              <a:spLocks noChangeArrowheads="1"/>
            </p:cNvSpPr>
            <p:nvPr/>
          </p:nvSpPr>
          <p:spPr bwMode="auto">
            <a:xfrm>
              <a:off x="3878" y="3112"/>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黑体" pitchFamily="49" charset="-122"/>
                  <a:ea typeface="黑体" pitchFamily="49" charset="-122"/>
                </a:rPr>
                <a:t>网络层</a:t>
              </a:r>
            </a:p>
          </p:txBody>
        </p:sp>
        <p:sp>
          <p:nvSpPr>
            <p:cNvPr id="567" name="Text Box 567">
              <a:extLst>
                <a:ext uri="{FF2B5EF4-FFF2-40B4-BE49-F238E27FC236}">
                  <a16:creationId xmlns:a16="http://schemas.microsoft.com/office/drawing/2014/main" id="{B18F8648-FD71-4E64-A04F-1A49D2F567AC}"/>
                </a:ext>
              </a:extLst>
            </p:cNvPr>
            <p:cNvSpPr txBox="1">
              <a:spLocks noChangeArrowheads="1"/>
            </p:cNvSpPr>
            <p:nvPr/>
          </p:nvSpPr>
          <p:spPr bwMode="auto">
            <a:xfrm>
              <a:off x="3878" y="3548"/>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黑体" pitchFamily="49" charset="-122"/>
                  <a:ea typeface="黑体" pitchFamily="49" charset="-122"/>
                </a:rPr>
                <a:t>物理层</a:t>
              </a:r>
            </a:p>
          </p:txBody>
        </p:sp>
        <p:sp>
          <p:nvSpPr>
            <p:cNvPr id="568" name="Freeform 572">
              <a:extLst>
                <a:ext uri="{FF2B5EF4-FFF2-40B4-BE49-F238E27FC236}">
                  <a16:creationId xmlns:a16="http://schemas.microsoft.com/office/drawing/2014/main" id="{3CEB1315-FB1A-4451-9B48-EA2833FA9964}"/>
                </a:ext>
              </a:extLst>
            </p:cNvPr>
            <p:cNvSpPr>
              <a:spLocks/>
            </p:cNvSpPr>
            <p:nvPr/>
          </p:nvSpPr>
          <p:spPr bwMode="auto">
            <a:xfrm>
              <a:off x="568" y="3777"/>
              <a:ext cx="1072" cy="152"/>
            </a:xfrm>
            <a:custGeom>
              <a:avLst/>
              <a:gdLst>
                <a:gd name="T0" fmla="*/ 0 w 1072"/>
                <a:gd name="T1" fmla="*/ 0 h 152"/>
                <a:gd name="T2" fmla="*/ 0 w 1072"/>
                <a:gd name="T3" fmla="*/ 152 h 152"/>
                <a:gd name="T4" fmla="*/ 1072 w 1072"/>
                <a:gd name="T5" fmla="*/ 152 h 152"/>
                <a:gd name="T6" fmla="*/ 1072 w 1072"/>
                <a:gd name="T7" fmla="*/ 8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69" name="Freeform 573">
              <a:extLst>
                <a:ext uri="{FF2B5EF4-FFF2-40B4-BE49-F238E27FC236}">
                  <a16:creationId xmlns:a16="http://schemas.microsoft.com/office/drawing/2014/main" id="{776EA8F8-45F0-4488-8BE6-AD486F964D38}"/>
                </a:ext>
              </a:extLst>
            </p:cNvPr>
            <p:cNvSpPr>
              <a:spLocks/>
            </p:cNvSpPr>
            <p:nvPr/>
          </p:nvSpPr>
          <p:spPr bwMode="auto">
            <a:xfrm>
              <a:off x="4264" y="3777"/>
              <a:ext cx="1072" cy="152"/>
            </a:xfrm>
            <a:custGeom>
              <a:avLst/>
              <a:gdLst>
                <a:gd name="T0" fmla="*/ 0 w 1072"/>
                <a:gd name="T1" fmla="*/ 0 h 152"/>
                <a:gd name="T2" fmla="*/ 0 w 1072"/>
                <a:gd name="T3" fmla="*/ 152 h 152"/>
                <a:gd name="T4" fmla="*/ 1072 w 1072"/>
                <a:gd name="T5" fmla="*/ 152 h 152"/>
                <a:gd name="T6" fmla="*/ 1072 w 1072"/>
                <a:gd name="T7" fmla="*/ 8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70" name="Freeform 574">
              <a:extLst>
                <a:ext uri="{FF2B5EF4-FFF2-40B4-BE49-F238E27FC236}">
                  <a16:creationId xmlns:a16="http://schemas.microsoft.com/office/drawing/2014/main" id="{9686E036-5F30-4774-B2FD-627A21A32808}"/>
                </a:ext>
              </a:extLst>
            </p:cNvPr>
            <p:cNvSpPr>
              <a:spLocks/>
            </p:cNvSpPr>
            <p:nvPr/>
          </p:nvSpPr>
          <p:spPr bwMode="auto">
            <a:xfrm>
              <a:off x="1896" y="3769"/>
              <a:ext cx="920" cy="160"/>
            </a:xfrm>
            <a:custGeom>
              <a:avLst/>
              <a:gdLst>
                <a:gd name="T0" fmla="*/ 0 w 1072"/>
                <a:gd name="T1" fmla="*/ 0 h 152"/>
                <a:gd name="T2" fmla="*/ 0 w 1072"/>
                <a:gd name="T3" fmla="*/ 152 h 152"/>
                <a:gd name="T4" fmla="*/ 1072 w 1072"/>
                <a:gd name="T5" fmla="*/ 152 h 152"/>
                <a:gd name="T6" fmla="*/ 1072 w 1072"/>
                <a:gd name="T7" fmla="*/ 8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71" name="Freeform 575">
              <a:extLst>
                <a:ext uri="{FF2B5EF4-FFF2-40B4-BE49-F238E27FC236}">
                  <a16:creationId xmlns:a16="http://schemas.microsoft.com/office/drawing/2014/main" id="{33318C96-98F8-4D59-94BF-2265E54D6F94}"/>
                </a:ext>
              </a:extLst>
            </p:cNvPr>
            <p:cNvSpPr>
              <a:spLocks/>
            </p:cNvSpPr>
            <p:nvPr/>
          </p:nvSpPr>
          <p:spPr bwMode="auto">
            <a:xfrm>
              <a:off x="3112" y="3777"/>
              <a:ext cx="928" cy="152"/>
            </a:xfrm>
            <a:custGeom>
              <a:avLst/>
              <a:gdLst>
                <a:gd name="T0" fmla="*/ 0 w 1072"/>
                <a:gd name="T1" fmla="*/ 0 h 152"/>
                <a:gd name="T2" fmla="*/ 0 w 1072"/>
                <a:gd name="T3" fmla="*/ 152 h 152"/>
                <a:gd name="T4" fmla="*/ 1072 w 1072"/>
                <a:gd name="T5" fmla="*/ 152 h 152"/>
                <a:gd name="T6" fmla="*/ 1072 w 1072"/>
                <a:gd name="T7" fmla="*/ 8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72" name="Text Box 576">
              <a:extLst>
                <a:ext uri="{FF2B5EF4-FFF2-40B4-BE49-F238E27FC236}">
                  <a16:creationId xmlns:a16="http://schemas.microsoft.com/office/drawing/2014/main" id="{F1CEC31E-9D3E-4AFC-99C3-52D9A467576F}"/>
                </a:ext>
              </a:extLst>
            </p:cNvPr>
            <p:cNvSpPr txBox="1">
              <a:spLocks noChangeArrowheads="1"/>
            </p:cNvSpPr>
            <p:nvPr/>
          </p:nvSpPr>
          <p:spPr bwMode="auto">
            <a:xfrm>
              <a:off x="1531" y="2837"/>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333399"/>
                  </a:solidFill>
                  <a:effectLst/>
                  <a:uLnTx/>
                  <a:uFillTx/>
                  <a:latin typeface="Arial" pitchFamily="34" charset="0"/>
                  <a:ea typeface="黑体" pitchFamily="49" charset="-122"/>
                </a:rPr>
                <a:t>R</a:t>
              </a:r>
              <a:r>
                <a:rPr kumimoji="0" lang="en-US" altLang="zh-CN" sz="1800" b="0" i="0" u="none" strike="noStrike" kern="0" cap="none" spc="0" normalizeH="0" baseline="-25000" noProof="0">
                  <a:ln>
                    <a:noFill/>
                  </a:ln>
                  <a:solidFill>
                    <a:srgbClr val="333399"/>
                  </a:solidFill>
                  <a:effectLst/>
                  <a:uLnTx/>
                  <a:uFillTx/>
                  <a:latin typeface="Arial" pitchFamily="34" charset="0"/>
                  <a:ea typeface="黑体" pitchFamily="49" charset="-122"/>
                </a:rPr>
                <a:t>1</a:t>
              </a:r>
            </a:p>
          </p:txBody>
        </p:sp>
        <p:sp>
          <p:nvSpPr>
            <p:cNvPr id="573" name="Text Box 577">
              <a:extLst>
                <a:ext uri="{FF2B5EF4-FFF2-40B4-BE49-F238E27FC236}">
                  <a16:creationId xmlns:a16="http://schemas.microsoft.com/office/drawing/2014/main" id="{A6BEC4D0-B0C5-454C-8552-2AAAD8BF1452}"/>
                </a:ext>
              </a:extLst>
            </p:cNvPr>
            <p:cNvSpPr txBox="1">
              <a:spLocks noChangeArrowheads="1"/>
            </p:cNvSpPr>
            <p:nvPr/>
          </p:nvSpPr>
          <p:spPr bwMode="auto">
            <a:xfrm>
              <a:off x="2872" y="2837"/>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333399"/>
                  </a:solidFill>
                  <a:effectLst/>
                  <a:uLnTx/>
                  <a:uFillTx/>
                  <a:latin typeface="Arial" pitchFamily="34" charset="0"/>
                  <a:ea typeface="黑体" pitchFamily="49" charset="-122"/>
                </a:rPr>
                <a:t>R</a:t>
              </a:r>
              <a:r>
                <a:rPr kumimoji="0" lang="en-US" altLang="zh-CN" sz="1800" b="0" i="0" u="none" strike="noStrike" kern="0" cap="none" spc="0" normalizeH="0" baseline="-25000" noProof="0">
                  <a:ln>
                    <a:noFill/>
                  </a:ln>
                  <a:solidFill>
                    <a:srgbClr val="333399"/>
                  </a:solidFill>
                  <a:effectLst/>
                  <a:uLnTx/>
                  <a:uFillTx/>
                  <a:latin typeface="Arial" pitchFamily="34" charset="0"/>
                  <a:ea typeface="黑体" pitchFamily="49" charset="-122"/>
                </a:rPr>
                <a:t>2</a:t>
              </a:r>
            </a:p>
          </p:txBody>
        </p:sp>
        <p:sp>
          <p:nvSpPr>
            <p:cNvPr id="574" name="Text Box 578">
              <a:extLst>
                <a:ext uri="{FF2B5EF4-FFF2-40B4-BE49-F238E27FC236}">
                  <a16:creationId xmlns:a16="http://schemas.microsoft.com/office/drawing/2014/main" id="{762DB9F3-FF72-47EC-84A7-2A38E6723E3C}"/>
                </a:ext>
              </a:extLst>
            </p:cNvPr>
            <p:cNvSpPr txBox="1">
              <a:spLocks noChangeArrowheads="1"/>
            </p:cNvSpPr>
            <p:nvPr/>
          </p:nvSpPr>
          <p:spPr bwMode="auto">
            <a:xfrm>
              <a:off x="4067" y="2837"/>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333399"/>
                  </a:solidFill>
                  <a:effectLst/>
                  <a:uLnTx/>
                  <a:uFillTx/>
                  <a:latin typeface="Arial" pitchFamily="34" charset="0"/>
                  <a:ea typeface="黑体" pitchFamily="49" charset="-122"/>
                </a:rPr>
                <a:t>R</a:t>
              </a:r>
              <a:r>
                <a:rPr kumimoji="0" lang="en-US" altLang="zh-CN" sz="1800" b="0" i="0" u="none" strike="noStrike" kern="0" cap="none" spc="0" normalizeH="0" baseline="-25000" noProof="0">
                  <a:ln>
                    <a:noFill/>
                  </a:ln>
                  <a:solidFill>
                    <a:srgbClr val="333399"/>
                  </a:solidFill>
                  <a:effectLst/>
                  <a:uLnTx/>
                  <a:uFillTx/>
                  <a:latin typeface="Arial" pitchFamily="34" charset="0"/>
                  <a:ea typeface="黑体" pitchFamily="49" charset="-122"/>
                </a:rPr>
                <a:t>3</a:t>
              </a:r>
            </a:p>
          </p:txBody>
        </p:sp>
        <p:sp>
          <p:nvSpPr>
            <p:cNvPr id="575" name="Text Box 579">
              <a:extLst>
                <a:ext uri="{FF2B5EF4-FFF2-40B4-BE49-F238E27FC236}">
                  <a16:creationId xmlns:a16="http://schemas.microsoft.com/office/drawing/2014/main" id="{4DB2BBFF-8D41-4710-8519-0CCDCBA09764}"/>
                </a:ext>
              </a:extLst>
            </p:cNvPr>
            <p:cNvSpPr txBox="1">
              <a:spLocks noChangeArrowheads="1"/>
            </p:cNvSpPr>
            <p:nvPr/>
          </p:nvSpPr>
          <p:spPr bwMode="auto">
            <a:xfrm>
              <a:off x="326" y="2405"/>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333399"/>
                  </a:solidFill>
                  <a:effectLst/>
                  <a:uLnTx/>
                  <a:uFillTx/>
                  <a:latin typeface="Arial" pitchFamily="34" charset="0"/>
                  <a:ea typeface="黑体" pitchFamily="49" charset="-122"/>
                </a:rPr>
                <a:t>H</a:t>
              </a:r>
              <a:r>
                <a:rPr kumimoji="0" lang="en-US" altLang="zh-CN" sz="1800" b="0" i="0" u="none" strike="noStrike" kern="0" cap="none" spc="0" normalizeH="0" baseline="-25000" noProof="0">
                  <a:ln>
                    <a:noFill/>
                  </a:ln>
                  <a:solidFill>
                    <a:srgbClr val="333399"/>
                  </a:solidFill>
                  <a:effectLst/>
                  <a:uLnTx/>
                  <a:uFillTx/>
                  <a:latin typeface="Arial" pitchFamily="34" charset="0"/>
                  <a:ea typeface="黑体" pitchFamily="49" charset="-122"/>
                </a:rPr>
                <a:t>1</a:t>
              </a:r>
            </a:p>
          </p:txBody>
        </p:sp>
        <p:sp>
          <p:nvSpPr>
            <p:cNvPr id="576" name="Text Box 580">
              <a:extLst>
                <a:ext uri="{FF2B5EF4-FFF2-40B4-BE49-F238E27FC236}">
                  <a16:creationId xmlns:a16="http://schemas.microsoft.com/office/drawing/2014/main" id="{F1D98E6E-A90A-4300-89E7-76EB4A259977}"/>
                </a:ext>
              </a:extLst>
            </p:cNvPr>
            <p:cNvSpPr txBox="1">
              <a:spLocks noChangeArrowheads="1"/>
            </p:cNvSpPr>
            <p:nvPr/>
          </p:nvSpPr>
          <p:spPr bwMode="auto">
            <a:xfrm>
              <a:off x="5272" y="2405"/>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333399"/>
                  </a:solidFill>
                  <a:effectLst/>
                  <a:uLnTx/>
                  <a:uFillTx/>
                  <a:latin typeface="Arial" pitchFamily="34" charset="0"/>
                  <a:ea typeface="黑体" pitchFamily="49" charset="-122"/>
                </a:rPr>
                <a:t>H</a:t>
              </a:r>
              <a:r>
                <a:rPr kumimoji="0" lang="en-US" altLang="zh-CN" sz="1800" b="0" i="0" u="none" strike="noStrike" kern="0" cap="none" spc="0" normalizeH="0" baseline="-25000" noProof="0">
                  <a:ln>
                    <a:noFill/>
                  </a:ln>
                  <a:solidFill>
                    <a:srgbClr val="333399"/>
                  </a:solidFill>
                  <a:effectLst/>
                  <a:uLnTx/>
                  <a:uFillTx/>
                  <a:latin typeface="Arial" pitchFamily="34" charset="0"/>
                  <a:ea typeface="黑体" pitchFamily="49" charset="-122"/>
                </a:rPr>
                <a:t>2</a:t>
              </a:r>
            </a:p>
          </p:txBody>
        </p:sp>
      </p:grpSp>
      <p:sp>
        <p:nvSpPr>
          <p:cNvPr id="577" name="Text Box 582">
            <a:extLst>
              <a:ext uri="{FF2B5EF4-FFF2-40B4-BE49-F238E27FC236}">
                <a16:creationId xmlns:a16="http://schemas.microsoft.com/office/drawing/2014/main" id="{A84817E9-B429-4E2C-B50A-49D11B784971}"/>
              </a:ext>
            </a:extLst>
          </p:cNvPr>
          <p:cNvSpPr txBox="1">
            <a:spLocks noChangeArrowheads="1"/>
          </p:cNvSpPr>
          <p:nvPr/>
        </p:nvSpPr>
        <p:spPr bwMode="auto">
          <a:xfrm>
            <a:off x="2190654" y="5737928"/>
            <a:ext cx="45223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zh-CN" altLang="en-US" sz="2800" b="0" dirty="0">
                <a:solidFill>
                  <a:srgbClr val="333399"/>
                </a:solidFill>
                <a:latin typeface="Tahoma" pitchFamily="34" charset="0"/>
                <a:ea typeface="黑体" pitchFamily="49" charset="-122"/>
              </a:rPr>
              <a:t>从各层次上来看数据的流动</a:t>
            </a:r>
          </a:p>
        </p:txBody>
      </p:sp>
      <p:sp>
        <p:nvSpPr>
          <p:cNvPr id="578" name="Freeform 583">
            <a:extLst>
              <a:ext uri="{FF2B5EF4-FFF2-40B4-BE49-F238E27FC236}">
                <a16:creationId xmlns:a16="http://schemas.microsoft.com/office/drawing/2014/main" id="{442560CC-24E7-490C-AD1F-4DA47AF32F3E}"/>
              </a:ext>
            </a:extLst>
          </p:cNvPr>
          <p:cNvSpPr>
            <a:spLocks/>
          </p:cNvSpPr>
          <p:nvPr/>
        </p:nvSpPr>
        <p:spPr bwMode="auto">
          <a:xfrm>
            <a:off x="1182687" y="3668307"/>
            <a:ext cx="6978650" cy="18716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396"/>
              <a:gd name="T109" fmla="*/ 0 h 1179"/>
              <a:gd name="T110" fmla="*/ 4396 w 4396"/>
              <a:gd name="T111" fmla="*/ 1179 h 117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mpd="sng">
            <a:solidFill>
              <a:srgbClr val="FF0000"/>
            </a:solidFill>
            <a:prstDash val="solid"/>
            <a:round/>
            <a:headEnd type="none" w="med" len="lg"/>
            <a:tailEnd type="triangle" w="med" len="med"/>
          </a:ln>
          <a:extLst>
            <a:ext uri="{909E8E84-426E-40DD-AFC4-6F175D3DCCD1}">
              <a14:hiddenFill xmlns:a14="http://schemas.microsoft.com/office/drawing/2010/main">
                <a:solidFill>
                  <a:srgbClr val="FFFFFF"/>
                </a:solidFill>
              </a14:hiddenFill>
            </a:ext>
          </a:extLst>
        </p:spPr>
        <p:txBody>
          <a:bodyPr/>
          <a:lstStyle/>
          <a:p>
            <a:pPr eaLnBrk="1" hangingPunct="1"/>
            <a:endParaRPr kumimoji="0" lang="zh-CN" altLang="en-US" sz="1800" b="0">
              <a:solidFill>
                <a:srgbClr val="000000"/>
              </a:solidFill>
              <a:latin typeface="Arial"/>
            </a:endParaRPr>
          </a:p>
        </p:txBody>
      </p:sp>
      <p:sp>
        <p:nvSpPr>
          <p:cNvPr id="580" name="Text Box 645">
            <a:extLst>
              <a:ext uri="{FF2B5EF4-FFF2-40B4-BE49-F238E27FC236}">
                <a16:creationId xmlns:a16="http://schemas.microsoft.com/office/drawing/2014/main" id="{D83DDA2D-6E46-4B8F-94F7-880ED68ABA43}"/>
              </a:ext>
            </a:extLst>
          </p:cNvPr>
          <p:cNvSpPr txBox="1">
            <a:spLocks noChangeArrowheads="1"/>
          </p:cNvSpPr>
          <p:nvPr/>
        </p:nvSpPr>
        <p:spPr bwMode="auto">
          <a:xfrm>
            <a:off x="2096122" y="5743963"/>
            <a:ext cx="4806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zh-CN" altLang="en-US" sz="2800" b="0" dirty="0">
                <a:solidFill>
                  <a:srgbClr val="333399"/>
                </a:solidFill>
                <a:latin typeface="Tahoma" pitchFamily="34" charset="0"/>
                <a:ea typeface="黑体" pitchFamily="49" charset="-122"/>
              </a:rPr>
              <a:t>仅从数据链路层观察帧的流动</a:t>
            </a:r>
          </a:p>
        </p:txBody>
      </p:sp>
      <p:sp>
        <p:nvSpPr>
          <p:cNvPr id="582" name="箭头: 右 581">
            <a:extLst>
              <a:ext uri="{FF2B5EF4-FFF2-40B4-BE49-F238E27FC236}">
                <a16:creationId xmlns:a16="http://schemas.microsoft.com/office/drawing/2014/main" id="{726F5C1B-77A6-459C-BAC8-D8473B7ED41A}"/>
              </a:ext>
            </a:extLst>
          </p:cNvPr>
          <p:cNvSpPr/>
          <p:nvPr/>
        </p:nvSpPr>
        <p:spPr bwMode="auto">
          <a:xfrm>
            <a:off x="1075531" y="4719168"/>
            <a:ext cx="1089025" cy="119063"/>
          </a:xfrm>
          <a:prstGeom prst="rightArrow">
            <a:avLst/>
          </a:prstGeom>
          <a:solidFill>
            <a:schemeClr val="accent1"/>
          </a:solidFill>
          <a:ln w="9525" cap="flat" cmpd="sng" algn="ctr">
            <a:solidFill>
              <a:srgbClr val="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sp>
        <p:nvSpPr>
          <p:cNvPr id="583" name="箭头: 右 582">
            <a:extLst>
              <a:ext uri="{FF2B5EF4-FFF2-40B4-BE49-F238E27FC236}">
                <a16:creationId xmlns:a16="http://schemas.microsoft.com/office/drawing/2014/main" id="{2A078CF4-A1BA-44C6-A430-F78F3356E763}"/>
              </a:ext>
            </a:extLst>
          </p:cNvPr>
          <p:cNvSpPr/>
          <p:nvPr/>
        </p:nvSpPr>
        <p:spPr bwMode="auto">
          <a:xfrm>
            <a:off x="3105097" y="4728714"/>
            <a:ext cx="1136703" cy="101280"/>
          </a:xfrm>
          <a:prstGeom prst="rightArrow">
            <a:avLst/>
          </a:prstGeom>
          <a:solidFill>
            <a:schemeClr val="accent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sp>
        <p:nvSpPr>
          <p:cNvPr id="584" name="箭头: 右 583">
            <a:extLst>
              <a:ext uri="{FF2B5EF4-FFF2-40B4-BE49-F238E27FC236}">
                <a16:creationId xmlns:a16="http://schemas.microsoft.com/office/drawing/2014/main" id="{454573F7-6683-4962-A152-35C96833BE70}"/>
              </a:ext>
            </a:extLst>
          </p:cNvPr>
          <p:cNvSpPr/>
          <p:nvPr/>
        </p:nvSpPr>
        <p:spPr bwMode="auto">
          <a:xfrm>
            <a:off x="5149594" y="4724487"/>
            <a:ext cx="986093" cy="140495"/>
          </a:xfrm>
          <a:prstGeom prst="rightArrow">
            <a:avLst/>
          </a:prstGeom>
          <a:solidFill>
            <a:schemeClr val="accent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sp>
        <p:nvSpPr>
          <p:cNvPr id="585" name="箭头: 右 584">
            <a:extLst>
              <a:ext uri="{FF2B5EF4-FFF2-40B4-BE49-F238E27FC236}">
                <a16:creationId xmlns:a16="http://schemas.microsoft.com/office/drawing/2014/main" id="{432B8C35-A36A-4DF2-A5A3-57AE539FE65C}"/>
              </a:ext>
            </a:extLst>
          </p:cNvPr>
          <p:cNvSpPr/>
          <p:nvPr/>
        </p:nvSpPr>
        <p:spPr bwMode="auto">
          <a:xfrm>
            <a:off x="7042450" y="4723694"/>
            <a:ext cx="962391" cy="130176"/>
          </a:xfrm>
          <a:prstGeom prst="rightArrow">
            <a:avLst/>
          </a:prstGeom>
          <a:solidFill>
            <a:schemeClr val="accent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sp>
        <p:nvSpPr>
          <p:cNvPr id="523" name="Line 520">
            <a:extLst>
              <a:ext uri="{FF2B5EF4-FFF2-40B4-BE49-F238E27FC236}">
                <a16:creationId xmlns:a16="http://schemas.microsoft.com/office/drawing/2014/main" id="{0D139AAF-0842-4D14-B210-293FB9B380C1}"/>
              </a:ext>
            </a:extLst>
          </p:cNvPr>
          <p:cNvSpPr>
            <a:spLocks noChangeShapeType="1"/>
          </p:cNvSpPr>
          <p:nvPr/>
        </p:nvSpPr>
        <p:spPr bwMode="auto">
          <a:xfrm>
            <a:off x="2935288" y="2135010"/>
            <a:ext cx="1543050" cy="142875"/>
          </a:xfrm>
          <a:prstGeom prst="line">
            <a:avLst/>
          </a:prstGeom>
          <a:noFill/>
          <a:ln w="57150">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21" name="Line 518">
            <a:extLst>
              <a:ext uri="{FF2B5EF4-FFF2-40B4-BE49-F238E27FC236}">
                <a16:creationId xmlns:a16="http://schemas.microsoft.com/office/drawing/2014/main" id="{C6AF97DD-EE49-4A9A-B8FE-A2ACB64CD994}"/>
              </a:ext>
            </a:extLst>
          </p:cNvPr>
          <p:cNvSpPr>
            <a:spLocks noChangeShapeType="1"/>
          </p:cNvSpPr>
          <p:nvPr/>
        </p:nvSpPr>
        <p:spPr bwMode="auto">
          <a:xfrm flipV="1">
            <a:off x="4999038" y="2177873"/>
            <a:ext cx="1406525" cy="115887"/>
          </a:xfrm>
          <a:prstGeom prst="line">
            <a:avLst/>
          </a:prstGeom>
          <a:noFill/>
          <a:ln w="57150">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22" name="Line 519">
            <a:extLst>
              <a:ext uri="{FF2B5EF4-FFF2-40B4-BE49-F238E27FC236}">
                <a16:creationId xmlns:a16="http://schemas.microsoft.com/office/drawing/2014/main" id="{3792BBD5-00C3-4A16-A27A-99A42A848DA9}"/>
              </a:ext>
            </a:extLst>
          </p:cNvPr>
          <p:cNvSpPr>
            <a:spLocks noChangeShapeType="1"/>
          </p:cNvSpPr>
          <p:nvPr/>
        </p:nvSpPr>
        <p:spPr bwMode="auto">
          <a:xfrm>
            <a:off x="7005638" y="2223910"/>
            <a:ext cx="1587500" cy="261938"/>
          </a:xfrm>
          <a:prstGeom prst="line">
            <a:avLst/>
          </a:prstGeom>
          <a:noFill/>
          <a:ln w="57150">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Tree>
    <p:extLst>
      <p:ext uri="{BB962C8B-B14F-4D97-AF65-F5344CB8AC3E}">
        <p14:creationId xmlns:p14="http://schemas.microsoft.com/office/powerpoint/2010/main" val="30491959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0"/>
                                        </p:tgtEl>
                                        <p:attrNameLst>
                                          <p:attrName>style.visibility</p:attrName>
                                        </p:attrNameLst>
                                      </p:cBhvr>
                                      <p:to>
                                        <p:strVal val="visible"/>
                                      </p:to>
                                    </p:set>
                                    <p:animEffect transition="in" filter="wipe(left)">
                                      <p:cBhvr>
                                        <p:cTn id="12" dur="500"/>
                                        <p:tgtEl>
                                          <p:spTgt spid="520"/>
                                        </p:tgtEl>
                                      </p:cBhvr>
                                    </p:animEffect>
                                  </p:childTnLst>
                                </p:cTn>
                              </p:par>
                            </p:childTnLst>
                          </p:cTn>
                        </p:par>
                        <p:par>
                          <p:cTn id="13" fill="hold">
                            <p:stCondLst>
                              <p:cond delay="500"/>
                            </p:stCondLst>
                            <p:childTnLst>
                              <p:par>
                                <p:cTn id="14" presetID="22" presetClass="entr" presetSubtype="8" fill="hold" grpId="0" nodeType="afterEffect">
                                  <p:stCondLst>
                                    <p:cond delay="500"/>
                                  </p:stCondLst>
                                  <p:childTnLst>
                                    <p:set>
                                      <p:cBhvr>
                                        <p:cTn id="15" dur="1" fill="hold">
                                          <p:stCondLst>
                                            <p:cond delay="0"/>
                                          </p:stCondLst>
                                        </p:cTn>
                                        <p:tgtEl>
                                          <p:spTgt spid="523"/>
                                        </p:tgtEl>
                                        <p:attrNameLst>
                                          <p:attrName>style.visibility</p:attrName>
                                        </p:attrNameLst>
                                      </p:cBhvr>
                                      <p:to>
                                        <p:strVal val="visible"/>
                                      </p:to>
                                    </p:set>
                                    <p:animEffect transition="in" filter="wipe(left)">
                                      <p:cBhvr>
                                        <p:cTn id="16" dur="500"/>
                                        <p:tgtEl>
                                          <p:spTgt spid="523"/>
                                        </p:tgtEl>
                                      </p:cBhvr>
                                    </p:animEffect>
                                  </p:childTnLst>
                                </p:cTn>
                              </p:par>
                            </p:childTnLst>
                          </p:cTn>
                        </p:par>
                        <p:par>
                          <p:cTn id="17" fill="hold">
                            <p:stCondLst>
                              <p:cond delay="1500"/>
                            </p:stCondLst>
                            <p:childTnLst>
                              <p:par>
                                <p:cTn id="18" presetID="22" presetClass="entr" presetSubtype="8" fill="hold" grpId="0" nodeType="afterEffect">
                                  <p:stCondLst>
                                    <p:cond delay="500"/>
                                  </p:stCondLst>
                                  <p:childTnLst>
                                    <p:set>
                                      <p:cBhvr>
                                        <p:cTn id="19" dur="1" fill="hold">
                                          <p:stCondLst>
                                            <p:cond delay="0"/>
                                          </p:stCondLst>
                                        </p:cTn>
                                        <p:tgtEl>
                                          <p:spTgt spid="521"/>
                                        </p:tgtEl>
                                        <p:attrNameLst>
                                          <p:attrName>style.visibility</p:attrName>
                                        </p:attrNameLst>
                                      </p:cBhvr>
                                      <p:to>
                                        <p:strVal val="visible"/>
                                      </p:to>
                                    </p:set>
                                    <p:animEffect transition="in" filter="wipe(left)">
                                      <p:cBhvr>
                                        <p:cTn id="20" dur="500"/>
                                        <p:tgtEl>
                                          <p:spTgt spid="521"/>
                                        </p:tgtEl>
                                      </p:cBhvr>
                                    </p:animEffect>
                                  </p:childTnLst>
                                </p:cTn>
                              </p:par>
                            </p:childTnLst>
                          </p:cTn>
                        </p:par>
                        <p:par>
                          <p:cTn id="21" fill="hold">
                            <p:stCondLst>
                              <p:cond delay="2500"/>
                            </p:stCondLst>
                            <p:childTnLst>
                              <p:par>
                                <p:cTn id="22" presetID="22" presetClass="entr" presetSubtype="8" fill="hold" grpId="0" nodeType="afterEffect">
                                  <p:stCondLst>
                                    <p:cond delay="500"/>
                                  </p:stCondLst>
                                  <p:childTnLst>
                                    <p:set>
                                      <p:cBhvr>
                                        <p:cTn id="23" dur="1" fill="hold">
                                          <p:stCondLst>
                                            <p:cond delay="0"/>
                                          </p:stCondLst>
                                        </p:cTn>
                                        <p:tgtEl>
                                          <p:spTgt spid="522"/>
                                        </p:tgtEl>
                                        <p:attrNameLst>
                                          <p:attrName>style.visibility</p:attrName>
                                        </p:attrNameLst>
                                      </p:cBhvr>
                                      <p:to>
                                        <p:strVal val="visible"/>
                                      </p:to>
                                    </p:set>
                                    <p:animEffect transition="in" filter="wipe(left)">
                                      <p:cBhvr>
                                        <p:cTn id="24" dur="500"/>
                                        <p:tgtEl>
                                          <p:spTgt spid="52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77"/>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nodeType="afterEffect">
                                  <p:stCondLst>
                                    <p:cond delay="0"/>
                                  </p:stCondLst>
                                  <p:childTnLst>
                                    <p:set>
                                      <p:cBhvr>
                                        <p:cTn id="31" dur="1" fill="hold">
                                          <p:stCondLst>
                                            <p:cond delay="0"/>
                                          </p:stCondLst>
                                        </p:cTn>
                                        <p:tgtEl>
                                          <p:spTgt spid="524"/>
                                        </p:tgtEl>
                                        <p:attrNameLst>
                                          <p:attrName>style.visibility</p:attrName>
                                        </p:attrNameLst>
                                      </p:cBhvr>
                                      <p:to>
                                        <p:strVal val="visible"/>
                                      </p:to>
                                    </p:set>
                                  </p:childTnLst>
                                </p:cTn>
                              </p:par>
                            </p:childTnLst>
                          </p:cTn>
                        </p:par>
                        <p:par>
                          <p:cTn id="32" fill="hold">
                            <p:stCondLst>
                              <p:cond delay="0"/>
                            </p:stCondLst>
                            <p:childTnLst>
                              <p:par>
                                <p:cTn id="33" presetID="22" presetClass="entr" presetSubtype="8" fill="hold" grpId="0" nodeType="afterEffect">
                                  <p:stCondLst>
                                    <p:cond delay="500"/>
                                  </p:stCondLst>
                                  <p:childTnLst>
                                    <p:set>
                                      <p:cBhvr>
                                        <p:cTn id="34" dur="1" fill="hold">
                                          <p:stCondLst>
                                            <p:cond delay="0"/>
                                          </p:stCondLst>
                                        </p:cTn>
                                        <p:tgtEl>
                                          <p:spTgt spid="578"/>
                                        </p:tgtEl>
                                        <p:attrNameLst>
                                          <p:attrName>style.visibility</p:attrName>
                                        </p:attrNameLst>
                                      </p:cBhvr>
                                      <p:to>
                                        <p:strVal val="visible"/>
                                      </p:to>
                                    </p:set>
                                    <p:animEffect transition="in" filter="wipe(left)">
                                      <p:cBhvr>
                                        <p:cTn id="35" dur="2000"/>
                                        <p:tgtEl>
                                          <p:spTgt spid="57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578"/>
                                        </p:tgtEl>
                                      </p:cBhvr>
                                    </p:animEffect>
                                    <p:set>
                                      <p:cBhvr>
                                        <p:cTn id="40" dur="1" fill="hold">
                                          <p:stCondLst>
                                            <p:cond delay="499"/>
                                          </p:stCondLst>
                                        </p:cTn>
                                        <p:tgtEl>
                                          <p:spTgt spid="578"/>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577"/>
                                        </p:tgtEl>
                                      </p:cBhvr>
                                    </p:animEffect>
                                    <p:set>
                                      <p:cBhvr>
                                        <p:cTn id="43" dur="1" fill="hold">
                                          <p:stCondLst>
                                            <p:cond delay="499"/>
                                          </p:stCondLst>
                                        </p:cTn>
                                        <p:tgtEl>
                                          <p:spTgt spid="577"/>
                                        </p:tgtEl>
                                        <p:attrNameLst>
                                          <p:attrName>style.visibility</p:attrName>
                                        </p:attrNameLst>
                                      </p:cBhvr>
                                      <p:to>
                                        <p:strVal val="hidden"/>
                                      </p:to>
                                    </p:set>
                                  </p:childTnLst>
                                </p:cTn>
                              </p:par>
                              <p:par>
                                <p:cTn id="44" presetID="10" presetClass="entr" presetSubtype="0" fill="hold" grpId="0" nodeType="withEffect">
                                  <p:stCondLst>
                                    <p:cond delay="0"/>
                                  </p:stCondLst>
                                  <p:childTnLst>
                                    <p:set>
                                      <p:cBhvr>
                                        <p:cTn id="45" dur="1" fill="hold">
                                          <p:stCondLst>
                                            <p:cond delay="0"/>
                                          </p:stCondLst>
                                        </p:cTn>
                                        <p:tgtEl>
                                          <p:spTgt spid="580"/>
                                        </p:tgtEl>
                                        <p:attrNameLst>
                                          <p:attrName>style.visibility</p:attrName>
                                        </p:attrNameLst>
                                      </p:cBhvr>
                                      <p:to>
                                        <p:strVal val="visible"/>
                                      </p:to>
                                    </p:set>
                                    <p:animEffect transition="in" filter="fade">
                                      <p:cBhvr>
                                        <p:cTn id="46" dur="500"/>
                                        <p:tgtEl>
                                          <p:spTgt spid="58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581"/>
                                        </p:tgtEl>
                                        <p:attrNameLst>
                                          <p:attrName>style.visibility</p:attrName>
                                        </p:attrNameLst>
                                      </p:cBhvr>
                                      <p:to>
                                        <p:strVal val="visible"/>
                                      </p:to>
                                    </p:set>
                                    <p:animEffect transition="in" filter="wipe(left)">
                                      <p:cBhvr>
                                        <p:cTn id="51" dur="1000"/>
                                        <p:tgtEl>
                                          <p:spTgt spid="58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582"/>
                                        </p:tgtEl>
                                        <p:attrNameLst>
                                          <p:attrName>style.visibility</p:attrName>
                                        </p:attrNameLst>
                                      </p:cBhvr>
                                      <p:to>
                                        <p:strVal val="visible"/>
                                      </p:to>
                                    </p:set>
                                    <p:animEffect transition="in" filter="wipe(left)">
                                      <p:cBhvr>
                                        <p:cTn id="56" dur="500"/>
                                        <p:tgtEl>
                                          <p:spTgt spid="582"/>
                                        </p:tgtEl>
                                      </p:cBhvr>
                                    </p:animEffect>
                                  </p:childTnLst>
                                </p:cTn>
                              </p:par>
                            </p:childTnLst>
                          </p:cTn>
                        </p:par>
                        <p:par>
                          <p:cTn id="57" fill="hold">
                            <p:stCondLst>
                              <p:cond delay="500"/>
                            </p:stCondLst>
                            <p:childTnLst>
                              <p:par>
                                <p:cTn id="58" presetID="22" presetClass="entr" presetSubtype="8" fill="hold" grpId="0" nodeType="afterEffect">
                                  <p:stCondLst>
                                    <p:cond delay="250"/>
                                  </p:stCondLst>
                                  <p:childTnLst>
                                    <p:set>
                                      <p:cBhvr>
                                        <p:cTn id="59" dur="1" fill="hold">
                                          <p:stCondLst>
                                            <p:cond delay="0"/>
                                          </p:stCondLst>
                                        </p:cTn>
                                        <p:tgtEl>
                                          <p:spTgt spid="583"/>
                                        </p:tgtEl>
                                        <p:attrNameLst>
                                          <p:attrName>style.visibility</p:attrName>
                                        </p:attrNameLst>
                                      </p:cBhvr>
                                      <p:to>
                                        <p:strVal val="visible"/>
                                      </p:to>
                                    </p:set>
                                    <p:animEffect transition="in" filter="wipe(left)">
                                      <p:cBhvr>
                                        <p:cTn id="60" dur="500"/>
                                        <p:tgtEl>
                                          <p:spTgt spid="583"/>
                                        </p:tgtEl>
                                      </p:cBhvr>
                                    </p:animEffect>
                                  </p:childTnLst>
                                </p:cTn>
                              </p:par>
                            </p:childTnLst>
                          </p:cTn>
                        </p:par>
                        <p:par>
                          <p:cTn id="61" fill="hold">
                            <p:stCondLst>
                              <p:cond delay="1250"/>
                            </p:stCondLst>
                            <p:childTnLst>
                              <p:par>
                                <p:cTn id="62" presetID="22" presetClass="entr" presetSubtype="8" fill="hold" grpId="0" nodeType="afterEffect">
                                  <p:stCondLst>
                                    <p:cond delay="250"/>
                                  </p:stCondLst>
                                  <p:childTnLst>
                                    <p:set>
                                      <p:cBhvr>
                                        <p:cTn id="63" dur="1" fill="hold">
                                          <p:stCondLst>
                                            <p:cond delay="0"/>
                                          </p:stCondLst>
                                        </p:cTn>
                                        <p:tgtEl>
                                          <p:spTgt spid="584"/>
                                        </p:tgtEl>
                                        <p:attrNameLst>
                                          <p:attrName>style.visibility</p:attrName>
                                        </p:attrNameLst>
                                      </p:cBhvr>
                                      <p:to>
                                        <p:strVal val="visible"/>
                                      </p:to>
                                    </p:set>
                                    <p:animEffect transition="in" filter="wipe(left)">
                                      <p:cBhvr>
                                        <p:cTn id="64" dur="500"/>
                                        <p:tgtEl>
                                          <p:spTgt spid="584"/>
                                        </p:tgtEl>
                                      </p:cBhvr>
                                    </p:animEffect>
                                  </p:childTnLst>
                                </p:cTn>
                              </p:par>
                            </p:childTnLst>
                          </p:cTn>
                        </p:par>
                        <p:par>
                          <p:cTn id="65" fill="hold">
                            <p:stCondLst>
                              <p:cond delay="2000"/>
                            </p:stCondLst>
                            <p:childTnLst>
                              <p:par>
                                <p:cTn id="66" presetID="22" presetClass="entr" presetSubtype="8" fill="hold" grpId="0" nodeType="afterEffect">
                                  <p:stCondLst>
                                    <p:cond delay="250"/>
                                  </p:stCondLst>
                                  <p:childTnLst>
                                    <p:set>
                                      <p:cBhvr>
                                        <p:cTn id="67" dur="1" fill="hold">
                                          <p:stCondLst>
                                            <p:cond delay="0"/>
                                          </p:stCondLst>
                                        </p:cTn>
                                        <p:tgtEl>
                                          <p:spTgt spid="585"/>
                                        </p:tgtEl>
                                        <p:attrNameLst>
                                          <p:attrName>style.visibility</p:attrName>
                                        </p:attrNameLst>
                                      </p:cBhvr>
                                      <p:to>
                                        <p:strVal val="visible"/>
                                      </p:to>
                                    </p:set>
                                    <p:animEffect transition="in" filter="wipe(left)">
                                      <p:cBhvr>
                                        <p:cTn id="68" dur="500"/>
                                        <p:tgtEl>
                                          <p:spTgt spid="5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 grpId="0" animBg="1"/>
      <p:bldP spid="581" grpId="0" animBg="1"/>
      <p:bldP spid="6" grpId="0" build="p"/>
      <p:bldP spid="577" grpId="0"/>
      <p:bldP spid="577" grpId="1"/>
      <p:bldP spid="578" grpId="0" animBg="1"/>
      <p:bldP spid="578" grpId="1" animBg="1"/>
      <p:bldP spid="580" grpId="0"/>
      <p:bldP spid="582" grpId="0" animBg="1"/>
      <p:bldP spid="583" grpId="0" animBg="1"/>
      <p:bldP spid="584" grpId="0" animBg="1"/>
      <p:bldP spid="585" grpId="0" animBg="1"/>
      <p:bldP spid="523" grpId="0" animBg="1"/>
      <p:bldP spid="521" grpId="0" animBg="1"/>
      <p:bldP spid="522"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B508A40-37A3-4161-AF38-79B5E0B93381}"/>
              </a:ext>
            </a:extLst>
          </p:cNvPr>
          <p:cNvSpPr>
            <a:spLocks noChangeArrowheads="1"/>
          </p:cNvSpPr>
          <p:nvPr/>
        </p:nvSpPr>
        <p:spPr bwMode="auto">
          <a:xfrm>
            <a:off x="1185863" y="3959225"/>
            <a:ext cx="292100" cy="30003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5" name="Rectangle 3">
            <a:extLst>
              <a:ext uri="{FF2B5EF4-FFF2-40B4-BE49-F238E27FC236}">
                <a16:creationId xmlns:a16="http://schemas.microsoft.com/office/drawing/2014/main" id="{EB6A2E4E-6CD0-432B-84EE-BFCAF7B6FA95}"/>
              </a:ext>
            </a:extLst>
          </p:cNvPr>
          <p:cNvSpPr>
            <a:spLocks noChangeArrowheads="1"/>
          </p:cNvSpPr>
          <p:nvPr/>
        </p:nvSpPr>
        <p:spPr bwMode="auto">
          <a:xfrm>
            <a:off x="1219200" y="3114675"/>
            <a:ext cx="211138" cy="284163"/>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grpSp>
        <p:nvGrpSpPr>
          <p:cNvPr id="6" name="Group 4">
            <a:extLst>
              <a:ext uri="{FF2B5EF4-FFF2-40B4-BE49-F238E27FC236}">
                <a16:creationId xmlns:a16="http://schemas.microsoft.com/office/drawing/2014/main" id="{721D31E4-BA0F-459D-A21E-1E29942D68D7}"/>
              </a:ext>
            </a:extLst>
          </p:cNvPr>
          <p:cNvGrpSpPr>
            <a:grpSpLocks/>
          </p:cNvGrpSpPr>
          <p:nvPr/>
        </p:nvGrpSpPr>
        <p:grpSpPr bwMode="auto">
          <a:xfrm>
            <a:off x="1068388" y="1346200"/>
            <a:ext cx="6545262" cy="3309938"/>
            <a:chOff x="673" y="1619"/>
            <a:chExt cx="4123" cy="2085"/>
          </a:xfrm>
        </p:grpSpPr>
        <p:grpSp>
          <p:nvGrpSpPr>
            <p:cNvPr id="7" name="Group 5">
              <a:extLst>
                <a:ext uri="{FF2B5EF4-FFF2-40B4-BE49-F238E27FC236}">
                  <a16:creationId xmlns:a16="http://schemas.microsoft.com/office/drawing/2014/main" id="{897A154D-7DCD-4930-89F0-693E6116B525}"/>
                </a:ext>
              </a:extLst>
            </p:cNvPr>
            <p:cNvGrpSpPr>
              <a:grpSpLocks/>
            </p:cNvGrpSpPr>
            <p:nvPr/>
          </p:nvGrpSpPr>
          <p:grpSpPr bwMode="auto">
            <a:xfrm>
              <a:off x="992" y="1619"/>
              <a:ext cx="3804" cy="1645"/>
              <a:chOff x="992" y="1619"/>
              <a:chExt cx="3804" cy="1645"/>
            </a:xfrm>
          </p:grpSpPr>
          <p:sp>
            <p:nvSpPr>
              <p:cNvPr id="21" name="AutoShape 6">
                <a:extLst>
                  <a:ext uri="{FF2B5EF4-FFF2-40B4-BE49-F238E27FC236}">
                    <a16:creationId xmlns:a16="http://schemas.microsoft.com/office/drawing/2014/main" id="{97B1ACE1-7960-4BBD-9E61-B7C10941C046}"/>
                  </a:ext>
                </a:extLst>
              </p:cNvPr>
              <p:cNvSpPr>
                <a:spLocks noChangeArrowheads="1"/>
              </p:cNvSpPr>
              <p:nvPr/>
            </p:nvSpPr>
            <p:spPr bwMode="auto">
              <a:xfrm rot="5400000">
                <a:off x="2071" y="540"/>
                <a:ext cx="1645" cy="3804"/>
              </a:xfrm>
              <a:prstGeom prst="parallelogram">
                <a:avLst>
                  <a:gd name="adj" fmla="val 37968"/>
                </a:avLst>
              </a:prstGeom>
              <a:solidFill>
                <a:srgbClr val="00E4A8"/>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22" name="AutoShape 7">
                <a:extLst>
                  <a:ext uri="{FF2B5EF4-FFF2-40B4-BE49-F238E27FC236}">
                    <a16:creationId xmlns:a16="http://schemas.microsoft.com/office/drawing/2014/main" id="{821A85BE-656E-4BE9-8DA0-B6925E90149F}"/>
                  </a:ext>
                </a:extLst>
              </p:cNvPr>
              <p:cNvSpPr>
                <a:spLocks noChangeArrowheads="1"/>
              </p:cNvSpPr>
              <p:nvPr/>
            </p:nvSpPr>
            <p:spPr bwMode="auto">
              <a:xfrm rot="601221">
                <a:off x="2228" y="2087"/>
                <a:ext cx="1066" cy="424"/>
              </a:xfrm>
              <a:prstGeom prst="rightArrow">
                <a:avLst>
                  <a:gd name="adj1" fmla="val 49370"/>
                  <a:gd name="adj2" fmla="val 80790"/>
                </a:avLst>
              </a:prstGeom>
              <a:solidFill>
                <a:srgbClr val="FFFF99"/>
              </a:solidFill>
              <a:ln w="28575">
                <a:solidFill>
                  <a:srgbClr val="000000"/>
                </a:solidFill>
                <a:miter lim="800000"/>
                <a:headEnd/>
                <a:tailEnd/>
              </a:ln>
            </p:spPr>
            <p:txBody>
              <a:bodyPr wrap="none" anchor="ctr"/>
              <a:lstStyle/>
              <a:p>
                <a:pPr marL="0" marR="0" lvl="0" indent="0" algn="ctr" defTabSz="7620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99"/>
                    </a:solidFill>
                    <a:effectLst/>
                    <a:uLnTx/>
                    <a:uFillTx/>
                    <a:latin typeface="Arial"/>
                    <a:ea typeface="黑体"/>
                  </a:rPr>
                  <a:t>数据帧</a:t>
                </a:r>
              </a:p>
            </p:txBody>
          </p:sp>
        </p:grpSp>
        <p:grpSp>
          <p:nvGrpSpPr>
            <p:cNvPr id="8" name="Group 8">
              <a:extLst>
                <a:ext uri="{FF2B5EF4-FFF2-40B4-BE49-F238E27FC236}">
                  <a16:creationId xmlns:a16="http://schemas.microsoft.com/office/drawing/2014/main" id="{0CA8EDC5-0927-45DC-A2FE-505A21A6458E}"/>
                </a:ext>
              </a:extLst>
            </p:cNvPr>
            <p:cNvGrpSpPr>
              <a:grpSpLocks/>
            </p:cNvGrpSpPr>
            <p:nvPr/>
          </p:nvGrpSpPr>
          <p:grpSpPr bwMode="auto">
            <a:xfrm>
              <a:off x="673" y="2614"/>
              <a:ext cx="4123" cy="1090"/>
              <a:chOff x="673" y="2606"/>
              <a:chExt cx="4123" cy="1090"/>
            </a:xfrm>
          </p:grpSpPr>
          <p:grpSp>
            <p:nvGrpSpPr>
              <p:cNvPr id="9" name="Group 9">
                <a:extLst>
                  <a:ext uri="{FF2B5EF4-FFF2-40B4-BE49-F238E27FC236}">
                    <a16:creationId xmlns:a16="http://schemas.microsoft.com/office/drawing/2014/main" id="{8B286F65-93FD-4339-ACCA-E4AC2C3CFB52}"/>
                  </a:ext>
                </a:extLst>
              </p:cNvPr>
              <p:cNvGrpSpPr>
                <a:grpSpLocks/>
              </p:cNvGrpSpPr>
              <p:nvPr/>
            </p:nvGrpSpPr>
            <p:grpSpPr bwMode="auto">
              <a:xfrm>
                <a:off x="992" y="2627"/>
                <a:ext cx="3804" cy="1061"/>
                <a:chOff x="992" y="2627"/>
                <a:chExt cx="3804" cy="1061"/>
              </a:xfrm>
            </p:grpSpPr>
            <p:grpSp>
              <p:nvGrpSpPr>
                <p:cNvPr id="17" name="Group 10">
                  <a:extLst>
                    <a:ext uri="{FF2B5EF4-FFF2-40B4-BE49-F238E27FC236}">
                      <a16:creationId xmlns:a16="http://schemas.microsoft.com/office/drawing/2014/main" id="{3EC11CEB-08B5-45BD-82AE-47A77D88F362}"/>
                    </a:ext>
                  </a:extLst>
                </p:cNvPr>
                <p:cNvGrpSpPr>
                  <a:grpSpLocks/>
                </p:cNvGrpSpPr>
                <p:nvPr/>
              </p:nvGrpSpPr>
              <p:grpSpPr bwMode="auto">
                <a:xfrm>
                  <a:off x="992" y="2627"/>
                  <a:ext cx="3804" cy="1061"/>
                  <a:chOff x="992" y="2627"/>
                  <a:chExt cx="3804" cy="1061"/>
                </a:xfrm>
              </p:grpSpPr>
              <p:sp>
                <p:nvSpPr>
                  <p:cNvPr id="19" name="AutoShape 11">
                    <a:extLst>
                      <a:ext uri="{FF2B5EF4-FFF2-40B4-BE49-F238E27FC236}">
                        <a16:creationId xmlns:a16="http://schemas.microsoft.com/office/drawing/2014/main" id="{14AF5B61-ED78-4F16-97EA-19989D515D8B}"/>
                      </a:ext>
                    </a:extLst>
                  </p:cNvPr>
                  <p:cNvSpPr>
                    <a:spLocks noChangeArrowheads="1"/>
                  </p:cNvSpPr>
                  <p:nvPr/>
                </p:nvSpPr>
                <p:spPr bwMode="auto">
                  <a:xfrm rot="5400000">
                    <a:off x="2363" y="1256"/>
                    <a:ext cx="1061" cy="3804"/>
                  </a:xfrm>
                  <a:prstGeom prst="parallelogram">
                    <a:avLst>
                      <a:gd name="adj" fmla="val 59685"/>
                    </a:avLst>
                  </a:prstGeom>
                  <a:solidFill>
                    <a:srgbClr val="FF3399"/>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20" name="AutoShape 12">
                    <a:extLst>
                      <a:ext uri="{FF2B5EF4-FFF2-40B4-BE49-F238E27FC236}">
                        <a16:creationId xmlns:a16="http://schemas.microsoft.com/office/drawing/2014/main" id="{858FE6B0-C9BC-49C7-AC3F-7E9944B14923}"/>
                      </a:ext>
                    </a:extLst>
                  </p:cNvPr>
                  <p:cNvSpPr>
                    <a:spLocks noChangeArrowheads="1"/>
                  </p:cNvSpPr>
                  <p:nvPr/>
                </p:nvSpPr>
                <p:spPr bwMode="auto">
                  <a:xfrm rot="601221">
                    <a:off x="2272" y="2973"/>
                    <a:ext cx="1737" cy="469"/>
                  </a:xfrm>
                  <a:prstGeom prst="rightArrow">
                    <a:avLst>
                      <a:gd name="adj1" fmla="val 49370"/>
                      <a:gd name="adj2" fmla="val 119013"/>
                    </a:avLst>
                  </a:prstGeom>
                  <a:solidFill>
                    <a:srgbClr val="FFFF99"/>
                  </a:solidFill>
                  <a:ln w="38100" cmpd="dbl">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grpSp>
            <p:sp>
              <p:nvSpPr>
                <p:cNvPr id="18" name="Text Box 13">
                  <a:extLst>
                    <a:ext uri="{FF2B5EF4-FFF2-40B4-BE49-F238E27FC236}">
                      <a16:creationId xmlns:a16="http://schemas.microsoft.com/office/drawing/2014/main" id="{1CB4EB67-2538-4D07-8C1F-7335C1001DA8}"/>
                    </a:ext>
                  </a:extLst>
                </p:cNvPr>
                <p:cNvSpPr txBox="1">
                  <a:spLocks noChangeArrowheads="1"/>
                </p:cNvSpPr>
                <p:nvPr/>
              </p:nvSpPr>
              <p:spPr bwMode="auto">
                <a:xfrm rot="595815">
                  <a:off x="2531" y="3035"/>
                  <a:ext cx="7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762000" eaLnBrk="0" fontAlgn="auto" latinLnBrk="0" hangingPunct="0">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99"/>
                      </a:solidFill>
                      <a:effectLst/>
                      <a:uLnTx/>
                      <a:uFillTx/>
                      <a:latin typeface="Arial" pitchFamily="34" charset="0"/>
                      <a:ea typeface="黑体" pitchFamily="49" charset="-122"/>
                    </a:rPr>
                    <a:t>干扰信号</a:t>
                  </a:r>
                </a:p>
              </p:txBody>
            </p:sp>
          </p:grpSp>
          <p:grpSp>
            <p:nvGrpSpPr>
              <p:cNvPr id="10" name="Group 14">
                <a:extLst>
                  <a:ext uri="{FF2B5EF4-FFF2-40B4-BE49-F238E27FC236}">
                    <a16:creationId xmlns:a16="http://schemas.microsoft.com/office/drawing/2014/main" id="{7D78FCDE-0E6A-4376-A7C9-08C1C6DB9F50}"/>
                  </a:ext>
                </a:extLst>
              </p:cNvPr>
              <p:cNvGrpSpPr>
                <a:grpSpLocks/>
              </p:cNvGrpSpPr>
              <p:nvPr/>
            </p:nvGrpSpPr>
            <p:grpSpPr bwMode="auto">
              <a:xfrm>
                <a:off x="673" y="2606"/>
                <a:ext cx="319" cy="1090"/>
                <a:chOff x="673" y="2606"/>
                <a:chExt cx="319" cy="1090"/>
              </a:xfrm>
            </p:grpSpPr>
            <p:sp>
              <p:nvSpPr>
                <p:cNvPr id="11" name="Line 15">
                  <a:extLst>
                    <a:ext uri="{FF2B5EF4-FFF2-40B4-BE49-F238E27FC236}">
                      <a16:creationId xmlns:a16="http://schemas.microsoft.com/office/drawing/2014/main" id="{9B748E2A-883B-41A9-8284-7D5EA2C3BEE2}"/>
                    </a:ext>
                  </a:extLst>
                </p:cNvPr>
                <p:cNvSpPr>
                  <a:spLocks noChangeShapeType="1"/>
                </p:cNvSpPr>
                <p:nvPr/>
              </p:nvSpPr>
              <p:spPr bwMode="auto">
                <a:xfrm>
                  <a:off x="823" y="3057"/>
                  <a:ext cx="0" cy="639"/>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2" name="Line 16">
                  <a:extLst>
                    <a:ext uri="{FF2B5EF4-FFF2-40B4-BE49-F238E27FC236}">
                      <a16:creationId xmlns:a16="http://schemas.microsoft.com/office/drawing/2014/main" id="{B45FE33B-0ADE-4007-86F2-7B08563A19B0}"/>
                    </a:ext>
                  </a:extLst>
                </p:cNvPr>
                <p:cNvSpPr>
                  <a:spLocks noChangeShapeType="1"/>
                </p:cNvSpPr>
                <p:nvPr/>
              </p:nvSpPr>
              <p:spPr bwMode="auto">
                <a:xfrm>
                  <a:off x="814" y="2606"/>
                  <a:ext cx="9" cy="445"/>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3" name="Rectangle 17">
                  <a:extLst>
                    <a:ext uri="{FF2B5EF4-FFF2-40B4-BE49-F238E27FC236}">
                      <a16:creationId xmlns:a16="http://schemas.microsoft.com/office/drawing/2014/main" id="{04ECC464-CD9C-4AED-8952-5F8EB0BC337D}"/>
                    </a:ext>
                  </a:extLst>
                </p:cNvPr>
                <p:cNvSpPr>
                  <a:spLocks noChangeArrowheads="1"/>
                </p:cNvSpPr>
                <p:nvPr/>
              </p:nvSpPr>
              <p:spPr bwMode="auto">
                <a:xfrm>
                  <a:off x="728" y="3259"/>
                  <a:ext cx="184" cy="24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a:ea typeface="黑体"/>
                      <a:sym typeface="Symbol" pitchFamily="18" charset="2"/>
                    </a:rPr>
                    <a:t></a:t>
                  </a:r>
                </a:p>
              </p:txBody>
            </p:sp>
            <p:sp>
              <p:nvSpPr>
                <p:cNvPr id="14" name="Line 18">
                  <a:extLst>
                    <a:ext uri="{FF2B5EF4-FFF2-40B4-BE49-F238E27FC236}">
                      <a16:creationId xmlns:a16="http://schemas.microsoft.com/office/drawing/2014/main" id="{4AAD34B5-A1EA-4E7A-9C82-2CE438FD2E17}"/>
                    </a:ext>
                  </a:extLst>
                </p:cNvPr>
                <p:cNvSpPr>
                  <a:spLocks noChangeShapeType="1"/>
                </p:cNvSpPr>
                <p:nvPr/>
              </p:nvSpPr>
              <p:spPr bwMode="auto">
                <a:xfrm>
                  <a:off x="739" y="3051"/>
                  <a:ext cx="253"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5" name="Line 19">
                  <a:extLst>
                    <a:ext uri="{FF2B5EF4-FFF2-40B4-BE49-F238E27FC236}">
                      <a16:creationId xmlns:a16="http://schemas.microsoft.com/office/drawing/2014/main" id="{A87CC40C-0AD9-467A-BC2C-04470F84AFD9}"/>
                    </a:ext>
                  </a:extLst>
                </p:cNvPr>
                <p:cNvSpPr>
                  <a:spLocks noChangeShapeType="1"/>
                </p:cNvSpPr>
                <p:nvPr/>
              </p:nvSpPr>
              <p:spPr bwMode="auto">
                <a:xfrm>
                  <a:off x="739" y="3696"/>
                  <a:ext cx="253"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6" name="Text Box 20">
                  <a:extLst>
                    <a:ext uri="{FF2B5EF4-FFF2-40B4-BE49-F238E27FC236}">
                      <a16:creationId xmlns:a16="http://schemas.microsoft.com/office/drawing/2014/main" id="{47FF62E9-9FD1-438F-B0BE-A6F89C10A5E4}"/>
                    </a:ext>
                  </a:extLst>
                </p:cNvPr>
                <p:cNvSpPr txBox="1">
                  <a:spLocks noChangeArrowheads="1"/>
                </p:cNvSpPr>
                <p:nvPr/>
              </p:nvSpPr>
              <p:spPr bwMode="auto">
                <a:xfrm>
                  <a:off x="673" y="2722"/>
                  <a:ext cx="266" cy="2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2000" b="0" i="1" u="none" strike="noStrike" kern="0" cap="none" spc="0" normalizeH="0" baseline="0" noProof="0">
                      <a:ln>
                        <a:noFill/>
                      </a:ln>
                      <a:solidFill>
                        <a:srgbClr val="333399"/>
                      </a:solidFill>
                      <a:effectLst/>
                      <a:uLnTx/>
                      <a:uFillTx/>
                      <a:latin typeface="Arial" pitchFamily="34" charset="0"/>
                      <a:ea typeface="黑体" pitchFamily="49" charset="-122"/>
                    </a:rPr>
                    <a:t>T</a:t>
                  </a:r>
                  <a:r>
                    <a:rPr kumimoji="0" lang="en-US" altLang="zh-CN" sz="2000" b="0" i="1" u="none" strike="noStrike" kern="0" cap="none" spc="0" normalizeH="0" baseline="-25000" noProof="0">
                      <a:ln>
                        <a:noFill/>
                      </a:ln>
                      <a:solidFill>
                        <a:srgbClr val="333399"/>
                      </a:solidFill>
                      <a:effectLst/>
                      <a:uLnTx/>
                      <a:uFillTx/>
                      <a:latin typeface="Arial" pitchFamily="34" charset="0"/>
                      <a:ea typeface="黑体" pitchFamily="49" charset="-122"/>
                    </a:rPr>
                    <a:t>J</a:t>
                  </a:r>
                  <a:endParaRPr kumimoji="0" lang="en-US" altLang="zh-CN" sz="2000" b="0" i="0" u="none" strike="noStrike" kern="0" cap="none" spc="0" normalizeH="0" baseline="0" noProof="0">
                    <a:ln>
                      <a:noFill/>
                    </a:ln>
                    <a:solidFill>
                      <a:srgbClr val="333399"/>
                    </a:solidFill>
                    <a:effectLst/>
                    <a:uLnTx/>
                    <a:uFillTx/>
                    <a:latin typeface="Arial" pitchFamily="34" charset="0"/>
                    <a:ea typeface="黑体" pitchFamily="49" charset="-122"/>
                  </a:endParaRPr>
                </a:p>
              </p:txBody>
            </p:sp>
          </p:grpSp>
        </p:grpSp>
      </p:grpSp>
      <p:sp>
        <p:nvSpPr>
          <p:cNvPr id="23" name="Rectangle 21">
            <a:extLst>
              <a:ext uri="{FF2B5EF4-FFF2-40B4-BE49-F238E27FC236}">
                <a16:creationId xmlns:a16="http://schemas.microsoft.com/office/drawing/2014/main" id="{9BC84095-6873-4F62-A5C5-48DB152DFE60}"/>
              </a:ext>
            </a:extLst>
          </p:cNvPr>
          <p:cNvSpPr txBox="1">
            <a:spLocks noChangeArrowheads="1"/>
          </p:cNvSpPr>
          <p:nvPr/>
        </p:nvSpPr>
        <p:spPr bwMode="auto">
          <a:xfrm>
            <a:off x="777876" y="190501"/>
            <a:ext cx="7793037"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charset="0"/>
                <a:ea typeface="黑体" pitchFamily="2" charset="-122"/>
              </a:defRPr>
            </a:lvl2pPr>
            <a:lvl3pPr algn="l" rtl="0" eaLnBrk="0" fontAlgn="base" hangingPunct="0">
              <a:spcBef>
                <a:spcPct val="0"/>
              </a:spcBef>
              <a:spcAft>
                <a:spcPct val="0"/>
              </a:spcAft>
              <a:defRPr sz="4400">
                <a:solidFill>
                  <a:srgbClr val="333399"/>
                </a:solidFill>
                <a:latin typeface="Arial" charset="0"/>
                <a:ea typeface="黑体" pitchFamily="2" charset="-122"/>
              </a:defRPr>
            </a:lvl3pPr>
            <a:lvl4pPr algn="l" rtl="0" eaLnBrk="0" fontAlgn="base" hangingPunct="0">
              <a:spcBef>
                <a:spcPct val="0"/>
              </a:spcBef>
              <a:spcAft>
                <a:spcPct val="0"/>
              </a:spcAft>
              <a:defRPr sz="4400">
                <a:solidFill>
                  <a:srgbClr val="333399"/>
                </a:solidFill>
                <a:latin typeface="Arial" charset="0"/>
                <a:ea typeface="黑体" pitchFamily="2" charset="-122"/>
              </a:defRPr>
            </a:lvl4pPr>
            <a:lvl5pPr algn="l" rtl="0" eaLnBrk="0" fontAlgn="base" hangingPunct="0">
              <a:spcBef>
                <a:spcPct val="0"/>
              </a:spcBef>
              <a:spcAft>
                <a:spcPct val="0"/>
              </a:spcAft>
              <a:defRPr sz="4400">
                <a:solidFill>
                  <a:srgbClr val="333399"/>
                </a:solidFill>
                <a:latin typeface="Arial" charset="0"/>
                <a:ea typeface="黑体" pitchFamily="2" charset="-122"/>
              </a:defRPr>
            </a:lvl5pPr>
            <a:lvl6pPr marL="457200" algn="l" rtl="0" fontAlgn="base">
              <a:spcBef>
                <a:spcPct val="0"/>
              </a:spcBef>
              <a:spcAft>
                <a:spcPct val="0"/>
              </a:spcAft>
              <a:defRPr sz="4400">
                <a:solidFill>
                  <a:srgbClr val="333399"/>
                </a:solidFill>
                <a:latin typeface="Arial" charset="0"/>
                <a:ea typeface="黑体" pitchFamily="2" charset="-122"/>
              </a:defRPr>
            </a:lvl6pPr>
            <a:lvl7pPr marL="914400" algn="l" rtl="0" fontAlgn="base">
              <a:spcBef>
                <a:spcPct val="0"/>
              </a:spcBef>
              <a:spcAft>
                <a:spcPct val="0"/>
              </a:spcAft>
              <a:defRPr sz="4400">
                <a:solidFill>
                  <a:srgbClr val="333399"/>
                </a:solidFill>
                <a:latin typeface="Arial" charset="0"/>
                <a:ea typeface="黑体" pitchFamily="2" charset="-122"/>
              </a:defRPr>
            </a:lvl7pPr>
            <a:lvl8pPr marL="1371600" algn="l" rtl="0" fontAlgn="base">
              <a:spcBef>
                <a:spcPct val="0"/>
              </a:spcBef>
              <a:spcAft>
                <a:spcPct val="0"/>
              </a:spcAft>
              <a:defRPr sz="4400">
                <a:solidFill>
                  <a:srgbClr val="333399"/>
                </a:solidFill>
                <a:latin typeface="Arial" charset="0"/>
                <a:ea typeface="黑体" pitchFamily="2" charset="-122"/>
              </a:defRPr>
            </a:lvl8pPr>
            <a:lvl9pPr marL="1828800" algn="l" rtl="0" fontAlgn="base">
              <a:spcBef>
                <a:spcPct val="0"/>
              </a:spcBef>
              <a:spcAft>
                <a:spcPct val="0"/>
              </a:spcAft>
              <a:defRPr sz="4400">
                <a:solidFill>
                  <a:srgbClr val="333399"/>
                </a:solidFill>
                <a:latin typeface="Arial"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0" i="0" u="none" strike="noStrike" kern="0" cap="none" spc="0" normalizeH="0" baseline="0" noProof="0">
                <a:ln>
                  <a:noFill/>
                </a:ln>
                <a:solidFill>
                  <a:srgbClr val="333399"/>
                </a:solidFill>
                <a:effectLst/>
                <a:uLnTx/>
                <a:uFillTx/>
                <a:latin typeface="Arial"/>
                <a:ea typeface="黑体"/>
                <a:cs typeface="+mj-cs"/>
              </a:rPr>
              <a:t>人为干扰信号 </a:t>
            </a:r>
          </a:p>
        </p:txBody>
      </p:sp>
      <p:sp>
        <p:nvSpPr>
          <p:cNvPr id="24" name="Line 22">
            <a:extLst>
              <a:ext uri="{FF2B5EF4-FFF2-40B4-BE49-F238E27FC236}">
                <a16:creationId xmlns:a16="http://schemas.microsoft.com/office/drawing/2014/main" id="{747BAE6A-0CE7-4EFE-8B68-F1885CE3CE83}"/>
              </a:ext>
            </a:extLst>
          </p:cNvPr>
          <p:cNvSpPr>
            <a:spLocks noChangeShapeType="1"/>
          </p:cNvSpPr>
          <p:nvPr/>
        </p:nvSpPr>
        <p:spPr bwMode="auto">
          <a:xfrm>
            <a:off x="1589088" y="1346200"/>
            <a:ext cx="6021387" cy="0"/>
          </a:xfrm>
          <a:prstGeom prst="line">
            <a:avLst/>
          </a:prstGeom>
          <a:noFill/>
          <a:ln w="38100" cmpd="dbl">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5" name="Line 23">
            <a:extLst>
              <a:ext uri="{FF2B5EF4-FFF2-40B4-BE49-F238E27FC236}">
                <a16:creationId xmlns:a16="http://schemas.microsoft.com/office/drawing/2014/main" id="{D320A465-5AD3-4404-BFF6-851491EA2171}"/>
              </a:ext>
            </a:extLst>
          </p:cNvPr>
          <p:cNvSpPr>
            <a:spLocks noChangeShapeType="1"/>
          </p:cNvSpPr>
          <p:nvPr/>
        </p:nvSpPr>
        <p:spPr bwMode="auto">
          <a:xfrm>
            <a:off x="1574800" y="1354138"/>
            <a:ext cx="0" cy="34353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6" name="Line 24">
            <a:extLst>
              <a:ext uri="{FF2B5EF4-FFF2-40B4-BE49-F238E27FC236}">
                <a16:creationId xmlns:a16="http://schemas.microsoft.com/office/drawing/2014/main" id="{05369A93-4914-46A4-B4FA-056CBD878F6B}"/>
              </a:ext>
            </a:extLst>
          </p:cNvPr>
          <p:cNvSpPr>
            <a:spLocks noChangeShapeType="1"/>
          </p:cNvSpPr>
          <p:nvPr/>
        </p:nvSpPr>
        <p:spPr bwMode="auto">
          <a:xfrm>
            <a:off x="7661275" y="1346200"/>
            <a:ext cx="942975"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7" name="Line 25">
            <a:extLst>
              <a:ext uri="{FF2B5EF4-FFF2-40B4-BE49-F238E27FC236}">
                <a16:creationId xmlns:a16="http://schemas.microsoft.com/office/drawing/2014/main" id="{BBD20780-C2E7-4DE7-B64E-D9F87163C1B8}"/>
              </a:ext>
            </a:extLst>
          </p:cNvPr>
          <p:cNvSpPr>
            <a:spLocks noChangeShapeType="1"/>
          </p:cNvSpPr>
          <p:nvPr/>
        </p:nvSpPr>
        <p:spPr bwMode="auto">
          <a:xfrm>
            <a:off x="7661275" y="2357438"/>
            <a:ext cx="40163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8" name="Line 26">
            <a:extLst>
              <a:ext uri="{FF2B5EF4-FFF2-40B4-BE49-F238E27FC236}">
                <a16:creationId xmlns:a16="http://schemas.microsoft.com/office/drawing/2014/main" id="{77D1673B-8F19-43E3-9D81-B2D0DE01852F}"/>
              </a:ext>
            </a:extLst>
          </p:cNvPr>
          <p:cNvSpPr>
            <a:spLocks noChangeShapeType="1"/>
          </p:cNvSpPr>
          <p:nvPr/>
        </p:nvSpPr>
        <p:spPr bwMode="auto">
          <a:xfrm>
            <a:off x="7848600" y="1354138"/>
            <a:ext cx="0" cy="1003300"/>
          </a:xfrm>
          <a:prstGeom prst="line">
            <a:avLst/>
          </a:prstGeom>
          <a:noFill/>
          <a:ln w="19050">
            <a:solidFill>
              <a:srgbClr val="333399"/>
            </a:solidFill>
            <a:round/>
            <a:headEnd type="triangle" w="med" len="med"/>
            <a:tailEnd type="triangle" w="sm" len="me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29" name="Rectangle 27">
            <a:extLst>
              <a:ext uri="{FF2B5EF4-FFF2-40B4-BE49-F238E27FC236}">
                <a16:creationId xmlns:a16="http://schemas.microsoft.com/office/drawing/2014/main" id="{63CA7A5E-451C-43F2-9617-AE7BAB9FDBDB}"/>
              </a:ext>
            </a:extLst>
          </p:cNvPr>
          <p:cNvSpPr>
            <a:spLocks noChangeArrowheads="1"/>
          </p:cNvSpPr>
          <p:nvPr/>
        </p:nvSpPr>
        <p:spPr bwMode="auto">
          <a:xfrm>
            <a:off x="1201738" y="908050"/>
            <a:ext cx="41751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2800" b="0">
                <a:solidFill>
                  <a:srgbClr val="333399"/>
                </a:solidFill>
                <a:latin typeface="Arial"/>
                <a:ea typeface="黑体"/>
              </a:rPr>
              <a:t>A</a:t>
            </a:r>
          </a:p>
        </p:txBody>
      </p:sp>
      <p:sp>
        <p:nvSpPr>
          <p:cNvPr id="30" name="Rectangle 28">
            <a:extLst>
              <a:ext uri="{FF2B5EF4-FFF2-40B4-BE49-F238E27FC236}">
                <a16:creationId xmlns:a16="http://schemas.microsoft.com/office/drawing/2014/main" id="{50474211-2155-41F1-9CA6-7D642E953E4C}"/>
              </a:ext>
            </a:extLst>
          </p:cNvPr>
          <p:cNvSpPr>
            <a:spLocks noChangeArrowheads="1"/>
          </p:cNvSpPr>
          <p:nvPr/>
        </p:nvSpPr>
        <p:spPr bwMode="auto">
          <a:xfrm>
            <a:off x="7451725" y="908050"/>
            <a:ext cx="4175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2800" b="0">
                <a:solidFill>
                  <a:srgbClr val="333399"/>
                </a:solidFill>
                <a:latin typeface="Arial"/>
                <a:ea typeface="黑体"/>
              </a:rPr>
              <a:t>B</a:t>
            </a:r>
          </a:p>
        </p:txBody>
      </p:sp>
      <p:sp>
        <p:nvSpPr>
          <p:cNvPr id="31" name="Line 29">
            <a:extLst>
              <a:ext uri="{FF2B5EF4-FFF2-40B4-BE49-F238E27FC236}">
                <a16:creationId xmlns:a16="http://schemas.microsoft.com/office/drawing/2014/main" id="{96446F80-3DDA-4C9F-8AE5-A12FADD32914}"/>
              </a:ext>
            </a:extLst>
          </p:cNvPr>
          <p:cNvSpPr>
            <a:spLocks noChangeShapeType="1"/>
          </p:cNvSpPr>
          <p:nvPr/>
        </p:nvSpPr>
        <p:spPr bwMode="auto">
          <a:xfrm>
            <a:off x="863600" y="1550988"/>
            <a:ext cx="0" cy="2322512"/>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32" name="Line 30">
            <a:extLst>
              <a:ext uri="{FF2B5EF4-FFF2-40B4-BE49-F238E27FC236}">
                <a16:creationId xmlns:a16="http://schemas.microsoft.com/office/drawing/2014/main" id="{A0C16529-ACC0-41E0-88D0-E1D4726AF20B}"/>
              </a:ext>
            </a:extLst>
          </p:cNvPr>
          <p:cNvSpPr>
            <a:spLocks noChangeShapeType="1"/>
          </p:cNvSpPr>
          <p:nvPr/>
        </p:nvSpPr>
        <p:spPr bwMode="auto">
          <a:xfrm>
            <a:off x="7610475" y="1339850"/>
            <a:ext cx="0" cy="34575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3" name="Line 31">
            <a:extLst>
              <a:ext uri="{FF2B5EF4-FFF2-40B4-BE49-F238E27FC236}">
                <a16:creationId xmlns:a16="http://schemas.microsoft.com/office/drawing/2014/main" id="{809C426F-3BB3-4074-A8C5-D0F7C412DE3A}"/>
              </a:ext>
            </a:extLst>
          </p:cNvPr>
          <p:cNvSpPr>
            <a:spLocks noChangeShapeType="1"/>
          </p:cNvSpPr>
          <p:nvPr/>
        </p:nvSpPr>
        <p:spPr bwMode="auto">
          <a:xfrm>
            <a:off x="1125538" y="2928938"/>
            <a:ext cx="40005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4" name="Line 32">
            <a:extLst>
              <a:ext uri="{FF2B5EF4-FFF2-40B4-BE49-F238E27FC236}">
                <a16:creationId xmlns:a16="http://schemas.microsoft.com/office/drawing/2014/main" id="{BE99F68E-7AA4-4218-B828-A40BD817D0BF}"/>
              </a:ext>
            </a:extLst>
          </p:cNvPr>
          <p:cNvSpPr>
            <a:spLocks noChangeShapeType="1"/>
          </p:cNvSpPr>
          <p:nvPr/>
        </p:nvSpPr>
        <p:spPr bwMode="auto">
          <a:xfrm>
            <a:off x="1101725" y="1346200"/>
            <a:ext cx="40005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5" name="Line 33">
            <a:extLst>
              <a:ext uri="{FF2B5EF4-FFF2-40B4-BE49-F238E27FC236}">
                <a16:creationId xmlns:a16="http://schemas.microsoft.com/office/drawing/2014/main" id="{9288AB18-A753-4B00-B1C0-CD21CAA43D9F}"/>
              </a:ext>
            </a:extLst>
          </p:cNvPr>
          <p:cNvSpPr>
            <a:spLocks noChangeShapeType="1"/>
          </p:cNvSpPr>
          <p:nvPr/>
        </p:nvSpPr>
        <p:spPr bwMode="auto">
          <a:xfrm>
            <a:off x="1306513" y="1346200"/>
            <a:ext cx="0" cy="1570038"/>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grpSp>
        <p:nvGrpSpPr>
          <p:cNvPr id="36" name="Group 34">
            <a:extLst>
              <a:ext uri="{FF2B5EF4-FFF2-40B4-BE49-F238E27FC236}">
                <a16:creationId xmlns:a16="http://schemas.microsoft.com/office/drawing/2014/main" id="{71AC80A3-AE33-4624-A9AE-92BA9445BAE2}"/>
              </a:ext>
            </a:extLst>
          </p:cNvPr>
          <p:cNvGrpSpPr>
            <a:grpSpLocks/>
          </p:cNvGrpSpPr>
          <p:nvPr/>
        </p:nvGrpSpPr>
        <p:grpSpPr bwMode="auto">
          <a:xfrm>
            <a:off x="1095375" y="1870075"/>
            <a:ext cx="449263" cy="398463"/>
            <a:chOff x="4272" y="1968"/>
            <a:chExt cx="241" cy="227"/>
          </a:xfrm>
        </p:grpSpPr>
        <p:sp>
          <p:nvSpPr>
            <p:cNvPr id="37" name="Rectangle 35">
              <a:extLst>
                <a:ext uri="{FF2B5EF4-FFF2-40B4-BE49-F238E27FC236}">
                  <a16:creationId xmlns:a16="http://schemas.microsoft.com/office/drawing/2014/main" id="{1C6832C0-CE4E-4A55-A77C-3B1D61800E8B}"/>
                </a:ext>
              </a:extLst>
            </p:cNvPr>
            <p:cNvSpPr>
              <a:spLocks noChangeArrowheads="1"/>
            </p:cNvSpPr>
            <p:nvPr/>
          </p:nvSpPr>
          <p:spPr bwMode="auto">
            <a:xfrm>
              <a:off x="4309" y="2009"/>
              <a:ext cx="181" cy="182"/>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38" name="Text Box 36">
              <a:extLst>
                <a:ext uri="{FF2B5EF4-FFF2-40B4-BE49-F238E27FC236}">
                  <a16:creationId xmlns:a16="http://schemas.microsoft.com/office/drawing/2014/main" id="{FB5D29E8-FCCA-4F83-863F-6F2BAB149054}"/>
                </a:ext>
              </a:extLst>
            </p:cNvPr>
            <p:cNvSpPr txBox="1">
              <a:spLocks noChangeArrowheads="1"/>
            </p:cNvSpPr>
            <p:nvPr/>
          </p:nvSpPr>
          <p:spPr bwMode="auto">
            <a:xfrm>
              <a:off x="4272" y="1968"/>
              <a:ext cx="24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2000" b="0" i="1" u="none" strike="noStrike" kern="0" cap="none" spc="0" normalizeH="0" baseline="0" noProof="0">
                  <a:ln>
                    <a:noFill/>
                  </a:ln>
                  <a:solidFill>
                    <a:srgbClr val="333399"/>
                  </a:solidFill>
                  <a:effectLst/>
                  <a:uLnTx/>
                  <a:uFillTx/>
                  <a:latin typeface="Arial" pitchFamily="34" charset="0"/>
                  <a:ea typeface="黑体" pitchFamily="49" charset="-122"/>
                </a:rPr>
                <a:t>T</a:t>
              </a:r>
              <a:r>
                <a:rPr kumimoji="0" lang="en-US" altLang="zh-CN" sz="2000" b="0" i="1" u="none" strike="noStrike" kern="0" cap="none" spc="0" normalizeH="0" baseline="-25000" noProof="0">
                  <a:ln>
                    <a:noFill/>
                  </a:ln>
                  <a:solidFill>
                    <a:srgbClr val="333399"/>
                  </a:solidFill>
                  <a:effectLst/>
                  <a:uLnTx/>
                  <a:uFillTx/>
                  <a:latin typeface="Arial" pitchFamily="34" charset="0"/>
                  <a:ea typeface="黑体" pitchFamily="49" charset="-122"/>
                </a:rPr>
                <a:t>B</a:t>
              </a:r>
              <a:endParaRPr kumimoji="0" lang="en-US" altLang="zh-CN" sz="2000" b="0" i="0" u="none" strike="noStrike" kern="0" cap="none" spc="0" normalizeH="0" baseline="0" noProof="0">
                <a:ln>
                  <a:noFill/>
                </a:ln>
                <a:solidFill>
                  <a:srgbClr val="333399"/>
                </a:solidFill>
                <a:effectLst/>
                <a:uLnTx/>
                <a:uFillTx/>
                <a:latin typeface="Arial" pitchFamily="34" charset="0"/>
                <a:ea typeface="黑体" pitchFamily="49" charset="-122"/>
              </a:endParaRPr>
            </a:p>
          </p:txBody>
        </p:sp>
      </p:grpSp>
      <p:sp>
        <p:nvSpPr>
          <p:cNvPr id="39" name="Text Box 37">
            <a:extLst>
              <a:ext uri="{FF2B5EF4-FFF2-40B4-BE49-F238E27FC236}">
                <a16:creationId xmlns:a16="http://schemas.microsoft.com/office/drawing/2014/main" id="{D2612DDB-906A-44D6-871E-7759A3468228}"/>
              </a:ext>
            </a:extLst>
          </p:cNvPr>
          <p:cNvSpPr txBox="1">
            <a:spLocks noChangeArrowheads="1"/>
          </p:cNvSpPr>
          <p:nvPr/>
        </p:nvSpPr>
        <p:spPr bwMode="auto">
          <a:xfrm>
            <a:off x="684213" y="3843338"/>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0" i="1">
                <a:solidFill>
                  <a:srgbClr val="333399"/>
                </a:solidFill>
                <a:ea typeface="黑体" pitchFamily="49" charset="-122"/>
              </a:rPr>
              <a:t>t</a:t>
            </a:r>
          </a:p>
        </p:txBody>
      </p:sp>
      <p:sp>
        <p:nvSpPr>
          <p:cNvPr id="40" name="Line 38">
            <a:extLst>
              <a:ext uri="{FF2B5EF4-FFF2-40B4-BE49-F238E27FC236}">
                <a16:creationId xmlns:a16="http://schemas.microsoft.com/office/drawing/2014/main" id="{A18FE75F-6CCF-4E55-BC13-FD489E20791D}"/>
              </a:ext>
            </a:extLst>
          </p:cNvPr>
          <p:cNvSpPr>
            <a:spLocks noChangeShapeType="1"/>
          </p:cNvSpPr>
          <p:nvPr/>
        </p:nvSpPr>
        <p:spPr bwMode="auto">
          <a:xfrm>
            <a:off x="1574800" y="4643438"/>
            <a:ext cx="6051550" cy="0"/>
          </a:xfrm>
          <a:prstGeom prst="line">
            <a:avLst/>
          </a:prstGeom>
          <a:noFill/>
          <a:ln w="19050">
            <a:solidFill>
              <a:srgbClr val="000000"/>
            </a:solidFill>
            <a:prstDash val="dash"/>
            <a:round/>
            <a:headEnd type="none" w="sm" len="med"/>
            <a:tailEnd type="none" w="sm"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1" name="Rectangle 39">
            <a:extLst>
              <a:ext uri="{FF2B5EF4-FFF2-40B4-BE49-F238E27FC236}">
                <a16:creationId xmlns:a16="http://schemas.microsoft.com/office/drawing/2014/main" id="{71CF75BF-D226-4C95-8D58-2E31A7D87380}"/>
              </a:ext>
            </a:extLst>
          </p:cNvPr>
          <p:cNvSpPr>
            <a:spLocks noChangeArrowheads="1"/>
          </p:cNvSpPr>
          <p:nvPr/>
        </p:nvSpPr>
        <p:spPr bwMode="auto">
          <a:xfrm>
            <a:off x="7723188" y="1620838"/>
            <a:ext cx="292100" cy="3937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a:ea typeface="黑体"/>
                <a:sym typeface="Symbol" pitchFamily="18" charset="2"/>
              </a:rPr>
              <a:t></a:t>
            </a:r>
          </a:p>
        </p:txBody>
      </p:sp>
      <p:grpSp>
        <p:nvGrpSpPr>
          <p:cNvPr id="42" name="Group 40">
            <a:extLst>
              <a:ext uri="{FF2B5EF4-FFF2-40B4-BE49-F238E27FC236}">
                <a16:creationId xmlns:a16="http://schemas.microsoft.com/office/drawing/2014/main" id="{E2114550-AE06-4762-91E9-FA24DEA1B152}"/>
              </a:ext>
            </a:extLst>
          </p:cNvPr>
          <p:cNvGrpSpPr>
            <a:grpSpLocks/>
          </p:cNvGrpSpPr>
          <p:nvPr/>
        </p:nvGrpSpPr>
        <p:grpSpPr bwMode="auto">
          <a:xfrm>
            <a:off x="6129338" y="620713"/>
            <a:ext cx="1497012" cy="1316037"/>
            <a:chOff x="3861" y="1162"/>
            <a:chExt cx="943" cy="829"/>
          </a:xfrm>
        </p:grpSpPr>
        <p:sp>
          <p:nvSpPr>
            <p:cNvPr id="43" name="AutoShape 41">
              <a:extLst>
                <a:ext uri="{FF2B5EF4-FFF2-40B4-BE49-F238E27FC236}">
                  <a16:creationId xmlns:a16="http://schemas.microsoft.com/office/drawing/2014/main" id="{7B19A0F8-71FF-4C5A-BE2D-C4D40799543E}"/>
                </a:ext>
              </a:extLst>
            </p:cNvPr>
            <p:cNvSpPr>
              <a:spLocks noChangeArrowheads="1"/>
            </p:cNvSpPr>
            <p:nvPr/>
          </p:nvSpPr>
          <p:spPr bwMode="auto">
            <a:xfrm flipH="1">
              <a:off x="3861" y="1171"/>
              <a:ext cx="924" cy="225"/>
            </a:xfrm>
            <a:prstGeom prst="roundRect">
              <a:avLst>
                <a:gd name="adj" fmla="val 35417"/>
              </a:avLst>
            </a:prstGeom>
            <a:solidFill>
              <a:srgbClr val="FFFF99"/>
            </a:solidFill>
            <a:ln w="1905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44" name="Text Box 42">
              <a:extLst>
                <a:ext uri="{FF2B5EF4-FFF2-40B4-BE49-F238E27FC236}">
                  <a16:creationId xmlns:a16="http://schemas.microsoft.com/office/drawing/2014/main" id="{CDA89DC8-F99E-4DD3-A96A-6314984C1A95}"/>
                </a:ext>
              </a:extLst>
            </p:cNvPr>
            <p:cNvSpPr txBox="1">
              <a:spLocks noChangeArrowheads="1"/>
            </p:cNvSpPr>
            <p:nvPr/>
          </p:nvSpPr>
          <p:spPr bwMode="auto">
            <a:xfrm>
              <a:off x="3878" y="1162"/>
              <a:ext cx="9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pitchFamily="34" charset="0"/>
                  <a:ea typeface="黑体" pitchFamily="49" charset="-122"/>
                </a:rPr>
                <a:t>B </a:t>
              </a:r>
              <a:r>
                <a:rPr kumimoji="0" lang="zh-CN" altLang="en-US" sz="2000" b="0" i="0" u="none" strike="noStrike" kern="0" cap="none" spc="0" normalizeH="0" baseline="0" noProof="0">
                  <a:ln>
                    <a:noFill/>
                  </a:ln>
                  <a:solidFill>
                    <a:srgbClr val="333399"/>
                  </a:solidFill>
                  <a:effectLst/>
                  <a:uLnTx/>
                  <a:uFillTx/>
                  <a:latin typeface="Arial" pitchFamily="34" charset="0"/>
                  <a:ea typeface="黑体" pitchFamily="49" charset="-122"/>
                </a:rPr>
                <a:t>发送数据</a:t>
              </a:r>
            </a:p>
          </p:txBody>
        </p:sp>
        <p:sp>
          <p:nvSpPr>
            <p:cNvPr id="45" name="Line 43">
              <a:extLst>
                <a:ext uri="{FF2B5EF4-FFF2-40B4-BE49-F238E27FC236}">
                  <a16:creationId xmlns:a16="http://schemas.microsoft.com/office/drawing/2014/main" id="{ACC0FEE9-E25B-43DF-8F40-7BCB6FC1A0C2}"/>
                </a:ext>
              </a:extLst>
            </p:cNvPr>
            <p:cNvSpPr>
              <a:spLocks noChangeShapeType="1"/>
            </p:cNvSpPr>
            <p:nvPr/>
          </p:nvSpPr>
          <p:spPr bwMode="auto">
            <a:xfrm>
              <a:off x="4377" y="1389"/>
              <a:ext cx="427" cy="602"/>
            </a:xfrm>
            <a:prstGeom prst="line">
              <a:avLst/>
            </a:prstGeom>
            <a:noFill/>
            <a:ln w="19050">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sp>
        <p:nvSpPr>
          <p:cNvPr id="46" name="Line 45">
            <a:extLst>
              <a:ext uri="{FF2B5EF4-FFF2-40B4-BE49-F238E27FC236}">
                <a16:creationId xmlns:a16="http://schemas.microsoft.com/office/drawing/2014/main" id="{DFD6E1E3-E1D5-4141-B2E4-E34E9A288241}"/>
              </a:ext>
            </a:extLst>
          </p:cNvPr>
          <p:cNvSpPr>
            <a:spLocks noChangeShapeType="1"/>
          </p:cNvSpPr>
          <p:nvPr/>
        </p:nvSpPr>
        <p:spPr bwMode="auto">
          <a:xfrm flipH="1">
            <a:off x="1568450" y="2357438"/>
            <a:ext cx="539750" cy="579437"/>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7" name="AutoShape 46">
            <a:extLst>
              <a:ext uri="{FF2B5EF4-FFF2-40B4-BE49-F238E27FC236}">
                <a16:creationId xmlns:a16="http://schemas.microsoft.com/office/drawing/2014/main" id="{8EB81799-0AB9-41CC-BB70-5EFA9E61FBB8}"/>
              </a:ext>
            </a:extLst>
          </p:cNvPr>
          <p:cNvSpPr>
            <a:spLocks noChangeArrowheads="1"/>
          </p:cNvSpPr>
          <p:nvPr/>
        </p:nvSpPr>
        <p:spPr bwMode="auto">
          <a:xfrm>
            <a:off x="1574800" y="1557338"/>
            <a:ext cx="1701800" cy="1584325"/>
          </a:xfrm>
          <a:prstGeom prst="irregularSeal1">
            <a:avLst/>
          </a:prstGeom>
          <a:solidFill>
            <a:srgbClr val="FFCCFF"/>
          </a:solidFill>
          <a:ln w="1905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48" name="Text Box 47">
            <a:extLst>
              <a:ext uri="{FF2B5EF4-FFF2-40B4-BE49-F238E27FC236}">
                <a16:creationId xmlns:a16="http://schemas.microsoft.com/office/drawing/2014/main" id="{8E3FFA80-9A22-40D7-9F3A-4D4F6142FE21}"/>
              </a:ext>
            </a:extLst>
          </p:cNvPr>
          <p:cNvSpPr txBox="1">
            <a:spLocks noChangeArrowheads="1"/>
          </p:cNvSpPr>
          <p:nvPr/>
        </p:nvSpPr>
        <p:spPr bwMode="auto">
          <a:xfrm>
            <a:off x="1855788" y="2005013"/>
            <a:ext cx="109855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85000"/>
              </a:lnSpc>
            </a:pPr>
            <a:r>
              <a:rPr lang="en-US" altLang="zh-CN" b="0">
                <a:solidFill>
                  <a:srgbClr val="333399"/>
                </a:solidFill>
                <a:ea typeface="黑体" pitchFamily="49" charset="-122"/>
              </a:rPr>
              <a:t>A </a:t>
            </a:r>
            <a:r>
              <a:rPr lang="zh-CN" altLang="en-US" b="0">
                <a:solidFill>
                  <a:srgbClr val="333399"/>
                </a:solidFill>
                <a:ea typeface="黑体" pitchFamily="49" charset="-122"/>
              </a:rPr>
              <a:t>检测</a:t>
            </a:r>
          </a:p>
          <a:p>
            <a:pPr>
              <a:lnSpc>
                <a:spcPct val="85000"/>
              </a:lnSpc>
            </a:pPr>
            <a:r>
              <a:rPr lang="zh-CN" altLang="en-US" b="0">
                <a:solidFill>
                  <a:srgbClr val="333399"/>
                </a:solidFill>
                <a:ea typeface="黑体" pitchFamily="49" charset="-122"/>
              </a:rPr>
              <a:t>到冲突</a:t>
            </a:r>
          </a:p>
        </p:txBody>
      </p:sp>
      <p:grpSp>
        <p:nvGrpSpPr>
          <p:cNvPr id="49" name="Group 48">
            <a:extLst>
              <a:ext uri="{FF2B5EF4-FFF2-40B4-BE49-F238E27FC236}">
                <a16:creationId xmlns:a16="http://schemas.microsoft.com/office/drawing/2014/main" id="{60CE9963-DB95-4687-B1AD-8E9FE2BDCC01}"/>
              </a:ext>
            </a:extLst>
          </p:cNvPr>
          <p:cNvGrpSpPr>
            <a:grpSpLocks/>
          </p:cNvGrpSpPr>
          <p:nvPr/>
        </p:nvGrpSpPr>
        <p:grpSpPr bwMode="auto">
          <a:xfrm>
            <a:off x="4641850" y="750888"/>
            <a:ext cx="1779588" cy="1397000"/>
            <a:chOff x="2925" y="1207"/>
            <a:chExt cx="1121" cy="880"/>
          </a:xfrm>
        </p:grpSpPr>
        <p:sp>
          <p:nvSpPr>
            <p:cNvPr id="50" name="Line 49">
              <a:extLst>
                <a:ext uri="{FF2B5EF4-FFF2-40B4-BE49-F238E27FC236}">
                  <a16:creationId xmlns:a16="http://schemas.microsoft.com/office/drawing/2014/main" id="{838D01CB-AF88-40DF-9901-A1FE25FF96EE}"/>
                </a:ext>
              </a:extLst>
            </p:cNvPr>
            <p:cNvSpPr>
              <a:spLocks noChangeShapeType="1"/>
            </p:cNvSpPr>
            <p:nvPr/>
          </p:nvSpPr>
          <p:spPr bwMode="auto">
            <a:xfrm>
              <a:off x="3787" y="1706"/>
              <a:ext cx="232" cy="381"/>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nvGrpSpPr>
            <p:cNvPr id="51" name="Group 50">
              <a:extLst>
                <a:ext uri="{FF2B5EF4-FFF2-40B4-BE49-F238E27FC236}">
                  <a16:creationId xmlns:a16="http://schemas.microsoft.com/office/drawing/2014/main" id="{DA02EDA9-D5C2-46F3-91F5-0F9E74BA48A4}"/>
                </a:ext>
              </a:extLst>
            </p:cNvPr>
            <p:cNvGrpSpPr>
              <a:grpSpLocks/>
            </p:cNvGrpSpPr>
            <p:nvPr/>
          </p:nvGrpSpPr>
          <p:grpSpPr bwMode="auto">
            <a:xfrm>
              <a:off x="2925" y="1207"/>
              <a:ext cx="1121" cy="681"/>
              <a:chOff x="3514" y="2256"/>
              <a:chExt cx="1121" cy="681"/>
            </a:xfrm>
          </p:grpSpPr>
          <p:sp>
            <p:nvSpPr>
              <p:cNvPr id="52" name="AutoShape 51">
                <a:extLst>
                  <a:ext uri="{FF2B5EF4-FFF2-40B4-BE49-F238E27FC236}">
                    <a16:creationId xmlns:a16="http://schemas.microsoft.com/office/drawing/2014/main" id="{D98CF72E-598C-4E9B-99BE-0D426D81D1F1}"/>
                  </a:ext>
                </a:extLst>
              </p:cNvPr>
              <p:cNvSpPr>
                <a:spLocks noChangeArrowheads="1"/>
              </p:cNvSpPr>
              <p:nvPr/>
            </p:nvSpPr>
            <p:spPr bwMode="auto">
              <a:xfrm>
                <a:off x="3514" y="2256"/>
                <a:ext cx="1121" cy="681"/>
              </a:xfrm>
              <a:prstGeom prst="irregularSeal1">
                <a:avLst/>
              </a:prstGeom>
              <a:solidFill>
                <a:srgbClr val="FFCCFF"/>
              </a:solidFill>
              <a:ln w="1905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53" name="Text Box 52">
                <a:extLst>
                  <a:ext uri="{FF2B5EF4-FFF2-40B4-BE49-F238E27FC236}">
                    <a16:creationId xmlns:a16="http://schemas.microsoft.com/office/drawing/2014/main" id="{B617FB75-1A13-4F95-B03E-D911ABB23BB8}"/>
                  </a:ext>
                </a:extLst>
              </p:cNvPr>
              <p:cNvSpPr txBox="1">
                <a:spLocks noChangeArrowheads="1"/>
              </p:cNvSpPr>
              <p:nvPr/>
            </p:nvSpPr>
            <p:spPr bwMode="auto">
              <a:xfrm>
                <a:off x="3701" y="2427"/>
                <a:ext cx="7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762000" eaLnBrk="0" fontAlgn="auto" latinLnBrk="0" hangingPunct="0">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99"/>
                    </a:solidFill>
                    <a:effectLst/>
                    <a:uLnTx/>
                    <a:uFillTx/>
                    <a:latin typeface="Arial" pitchFamily="34" charset="0"/>
                    <a:ea typeface="黑体" pitchFamily="49" charset="-122"/>
                  </a:rPr>
                  <a:t>开始冲突</a:t>
                </a:r>
              </a:p>
            </p:txBody>
          </p:sp>
        </p:grpSp>
      </p:grpSp>
      <p:sp>
        <p:nvSpPr>
          <p:cNvPr id="54" name="Line 54">
            <a:extLst>
              <a:ext uri="{FF2B5EF4-FFF2-40B4-BE49-F238E27FC236}">
                <a16:creationId xmlns:a16="http://schemas.microsoft.com/office/drawing/2014/main" id="{5F4923EE-D512-44E9-8A9D-93FCC4B12F4F}"/>
              </a:ext>
            </a:extLst>
          </p:cNvPr>
          <p:cNvSpPr>
            <a:spLocks noChangeShapeType="1"/>
          </p:cNvSpPr>
          <p:nvPr/>
        </p:nvSpPr>
        <p:spPr bwMode="auto">
          <a:xfrm>
            <a:off x="7689850" y="4643438"/>
            <a:ext cx="91440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5" name="Line 55">
            <a:extLst>
              <a:ext uri="{FF2B5EF4-FFF2-40B4-BE49-F238E27FC236}">
                <a16:creationId xmlns:a16="http://schemas.microsoft.com/office/drawing/2014/main" id="{C6AF44F4-5833-4316-8350-5E72C8B6F405}"/>
              </a:ext>
            </a:extLst>
          </p:cNvPr>
          <p:cNvSpPr>
            <a:spLocks noChangeShapeType="1"/>
          </p:cNvSpPr>
          <p:nvPr/>
        </p:nvSpPr>
        <p:spPr bwMode="auto">
          <a:xfrm>
            <a:off x="8315325" y="1323975"/>
            <a:ext cx="0" cy="3306763"/>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56" name="Text Box 56">
            <a:extLst>
              <a:ext uri="{FF2B5EF4-FFF2-40B4-BE49-F238E27FC236}">
                <a16:creationId xmlns:a16="http://schemas.microsoft.com/office/drawing/2014/main" id="{B2ABC4AD-C5C9-451B-B3EB-499AE76718F1}"/>
              </a:ext>
            </a:extLst>
          </p:cNvPr>
          <p:cNvSpPr txBox="1">
            <a:spLocks noChangeArrowheads="1"/>
          </p:cNvSpPr>
          <p:nvPr/>
        </p:nvSpPr>
        <p:spPr bwMode="auto">
          <a:xfrm>
            <a:off x="8081963" y="1952625"/>
            <a:ext cx="488950" cy="228282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762000" eaLnBrk="0" fontAlgn="auto" latinLnBrk="0" hangingPunct="0">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Arial" pitchFamily="34" charset="0"/>
                <a:ea typeface="黑体" pitchFamily="49" charset="-122"/>
              </a:rPr>
              <a:t>信</a:t>
            </a:r>
          </a:p>
          <a:p>
            <a:pPr marL="0" marR="0" lvl="0" indent="0" defTabSz="762000" eaLnBrk="0" fontAlgn="auto" latinLnBrk="0" hangingPunct="0">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Arial" pitchFamily="34" charset="0"/>
                <a:ea typeface="黑体" pitchFamily="49" charset="-122"/>
              </a:rPr>
              <a:t>道</a:t>
            </a:r>
          </a:p>
          <a:p>
            <a:pPr marL="0" marR="0" lvl="0" indent="0" defTabSz="762000" eaLnBrk="0" fontAlgn="auto" latinLnBrk="0" hangingPunct="0">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Arial" pitchFamily="34" charset="0"/>
                <a:ea typeface="黑体" pitchFamily="49" charset="-122"/>
              </a:rPr>
              <a:t>占</a:t>
            </a:r>
          </a:p>
          <a:p>
            <a:pPr marL="0" marR="0" lvl="0" indent="0" defTabSz="762000" eaLnBrk="0" fontAlgn="auto" latinLnBrk="0" hangingPunct="0">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Arial" pitchFamily="34" charset="0"/>
                <a:ea typeface="黑体" pitchFamily="49" charset="-122"/>
              </a:rPr>
              <a:t>用</a:t>
            </a:r>
          </a:p>
          <a:p>
            <a:pPr marL="0" marR="0" lvl="0" indent="0" defTabSz="762000" eaLnBrk="0" fontAlgn="auto" latinLnBrk="0" hangingPunct="0">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Arial" pitchFamily="34" charset="0"/>
                <a:ea typeface="黑体" pitchFamily="49" charset="-122"/>
              </a:rPr>
              <a:t>时</a:t>
            </a:r>
          </a:p>
          <a:p>
            <a:pPr marL="0" marR="0" lvl="0" indent="0" defTabSz="762000" eaLnBrk="0" fontAlgn="auto" latinLnBrk="0" hangingPunct="0">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Arial" pitchFamily="34" charset="0"/>
                <a:ea typeface="黑体" pitchFamily="49" charset="-122"/>
              </a:rPr>
              <a:t>间</a:t>
            </a:r>
          </a:p>
        </p:txBody>
      </p:sp>
      <p:grpSp>
        <p:nvGrpSpPr>
          <p:cNvPr id="57" name="Group 57">
            <a:extLst>
              <a:ext uri="{FF2B5EF4-FFF2-40B4-BE49-F238E27FC236}">
                <a16:creationId xmlns:a16="http://schemas.microsoft.com/office/drawing/2014/main" id="{3EC57A6E-2780-4BD4-B001-D07BD26A7CD2}"/>
              </a:ext>
            </a:extLst>
          </p:cNvPr>
          <p:cNvGrpSpPr>
            <a:grpSpLocks/>
          </p:cNvGrpSpPr>
          <p:nvPr/>
        </p:nvGrpSpPr>
        <p:grpSpPr bwMode="auto">
          <a:xfrm>
            <a:off x="1619250" y="620713"/>
            <a:ext cx="1611313" cy="720725"/>
            <a:chOff x="1020" y="1162"/>
            <a:chExt cx="1015" cy="454"/>
          </a:xfrm>
        </p:grpSpPr>
        <p:sp>
          <p:nvSpPr>
            <p:cNvPr id="58" name="AutoShape 58">
              <a:extLst>
                <a:ext uri="{FF2B5EF4-FFF2-40B4-BE49-F238E27FC236}">
                  <a16:creationId xmlns:a16="http://schemas.microsoft.com/office/drawing/2014/main" id="{231C31ED-3243-4E08-94DF-2B4C954D4AF1}"/>
                </a:ext>
              </a:extLst>
            </p:cNvPr>
            <p:cNvSpPr>
              <a:spLocks noChangeArrowheads="1"/>
            </p:cNvSpPr>
            <p:nvPr/>
          </p:nvSpPr>
          <p:spPr bwMode="auto">
            <a:xfrm flipH="1">
              <a:off x="1111" y="1171"/>
              <a:ext cx="924" cy="225"/>
            </a:xfrm>
            <a:prstGeom prst="roundRect">
              <a:avLst>
                <a:gd name="adj" fmla="val 35417"/>
              </a:avLst>
            </a:prstGeom>
            <a:solidFill>
              <a:srgbClr val="FFFF99"/>
            </a:solidFill>
            <a:ln w="1905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59" name="Text Box 59">
              <a:extLst>
                <a:ext uri="{FF2B5EF4-FFF2-40B4-BE49-F238E27FC236}">
                  <a16:creationId xmlns:a16="http://schemas.microsoft.com/office/drawing/2014/main" id="{67AF12CE-C385-4B62-B620-CCD49D60F2B6}"/>
                </a:ext>
              </a:extLst>
            </p:cNvPr>
            <p:cNvSpPr txBox="1">
              <a:spLocks noChangeArrowheads="1"/>
            </p:cNvSpPr>
            <p:nvPr/>
          </p:nvSpPr>
          <p:spPr bwMode="auto">
            <a:xfrm>
              <a:off x="1111" y="1162"/>
              <a:ext cx="9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pitchFamily="34" charset="0"/>
                  <a:ea typeface="黑体" pitchFamily="49" charset="-122"/>
                </a:rPr>
                <a:t>A </a:t>
              </a:r>
              <a:r>
                <a:rPr kumimoji="0" lang="zh-CN" altLang="en-US" sz="2000" b="0" i="0" u="none" strike="noStrike" kern="0" cap="none" spc="0" normalizeH="0" baseline="0" noProof="0">
                  <a:ln>
                    <a:noFill/>
                  </a:ln>
                  <a:solidFill>
                    <a:srgbClr val="333399"/>
                  </a:solidFill>
                  <a:effectLst/>
                  <a:uLnTx/>
                  <a:uFillTx/>
                  <a:latin typeface="Arial" pitchFamily="34" charset="0"/>
                  <a:ea typeface="黑体" pitchFamily="49" charset="-122"/>
                </a:rPr>
                <a:t>发送数据</a:t>
              </a:r>
            </a:p>
          </p:txBody>
        </p:sp>
        <p:sp>
          <p:nvSpPr>
            <p:cNvPr id="60" name="Line 60">
              <a:extLst>
                <a:ext uri="{FF2B5EF4-FFF2-40B4-BE49-F238E27FC236}">
                  <a16:creationId xmlns:a16="http://schemas.microsoft.com/office/drawing/2014/main" id="{E146C648-DD8C-4A6F-AC14-4B549233022D}"/>
                </a:ext>
              </a:extLst>
            </p:cNvPr>
            <p:cNvSpPr>
              <a:spLocks noChangeShapeType="1"/>
            </p:cNvSpPr>
            <p:nvPr/>
          </p:nvSpPr>
          <p:spPr bwMode="auto">
            <a:xfrm flipH="1">
              <a:off x="1020" y="1389"/>
              <a:ext cx="409" cy="227"/>
            </a:xfrm>
            <a:prstGeom prst="line">
              <a:avLst/>
            </a:prstGeom>
            <a:noFill/>
            <a:ln w="19050">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sp>
        <p:nvSpPr>
          <p:cNvPr id="61" name="Line 61">
            <a:extLst>
              <a:ext uri="{FF2B5EF4-FFF2-40B4-BE49-F238E27FC236}">
                <a16:creationId xmlns:a16="http://schemas.microsoft.com/office/drawing/2014/main" id="{7305E3B3-75A4-461E-BC0F-1A281AEA99B9}"/>
              </a:ext>
            </a:extLst>
          </p:cNvPr>
          <p:cNvSpPr>
            <a:spLocks noChangeShapeType="1"/>
          </p:cNvSpPr>
          <p:nvPr/>
        </p:nvSpPr>
        <p:spPr bwMode="auto">
          <a:xfrm flipH="1">
            <a:off x="1562100" y="1936750"/>
            <a:ext cx="6026150" cy="1008063"/>
          </a:xfrm>
          <a:prstGeom prst="line">
            <a:avLst/>
          </a:prstGeom>
          <a:noFill/>
          <a:ln w="57150">
            <a:solidFill>
              <a:srgbClr val="333399"/>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62" name="Rectangle 62">
            <a:extLst>
              <a:ext uri="{FF2B5EF4-FFF2-40B4-BE49-F238E27FC236}">
                <a16:creationId xmlns:a16="http://schemas.microsoft.com/office/drawing/2014/main" id="{29EC8954-41CD-40E9-9561-26AC15B83190}"/>
              </a:ext>
            </a:extLst>
          </p:cNvPr>
          <p:cNvSpPr>
            <a:spLocks noChangeArrowheads="1"/>
          </p:cNvSpPr>
          <p:nvPr/>
        </p:nvSpPr>
        <p:spPr bwMode="auto">
          <a:xfrm>
            <a:off x="1189038" y="5164138"/>
            <a:ext cx="430212"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1" hangingPunct="1"/>
            <a:endParaRPr kumimoji="0" lang="zh-CN" altLang="en-US" sz="2000" b="0">
              <a:solidFill>
                <a:srgbClr val="000000"/>
              </a:solidFill>
              <a:latin typeface="Tahoma" pitchFamily="34" charset="0"/>
            </a:endParaRPr>
          </a:p>
        </p:txBody>
      </p:sp>
      <p:sp>
        <p:nvSpPr>
          <p:cNvPr id="63" name="Text Box 63">
            <a:extLst>
              <a:ext uri="{FF2B5EF4-FFF2-40B4-BE49-F238E27FC236}">
                <a16:creationId xmlns:a16="http://schemas.microsoft.com/office/drawing/2014/main" id="{9CDD7AE5-765B-463D-8FB9-6566C0D16E83}"/>
              </a:ext>
            </a:extLst>
          </p:cNvPr>
          <p:cNvSpPr txBox="1">
            <a:spLocks noChangeArrowheads="1"/>
          </p:cNvSpPr>
          <p:nvPr/>
        </p:nvSpPr>
        <p:spPr bwMode="auto">
          <a:xfrm>
            <a:off x="395288" y="5008563"/>
            <a:ext cx="8229600" cy="954107"/>
          </a:xfrm>
          <a:prstGeom prst="rect">
            <a:avLst/>
          </a:prstGeom>
          <a:solidFill>
            <a:srgbClr val="FFFF99"/>
          </a:solidFill>
          <a:ln w="9525">
            <a:solidFill>
              <a:srgbClr val="333399"/>
            </a:solidFill>
            <a:miter lim="800000"/>
            <a:headEnd/>
            <a:tailEnd/>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en-US" altLang="zh-CN" sz="2800" b="0" dirty="0">
                <a:solidFill>
                  <a:srgbClr val="333399"/>
                </a:solidFill>
                <a:ea typeface="黑体" pitchFamily="49" charset="-122"/>
              </a:rPr>
              <a:t>B </a:t>
            </a:r>
            <a:r>
              <a:rPr kumimoji="0" lang="zh-CN" altLang="en-US" sz="2800" b="0" dirty="0">
                <a:solidFill>
                  <a:srgbClr val="333399"/>
                </a:solidFill>
                <a:ea typeface="黑体" pitchFamily="49" charset="-122"/>
              </a:rPr>
              <a:t>也能够检测到冲突，并立即停止发送数据帧，接着就发送干扰信号。</a:t>
            </a:r>
          </a:p>
        </p:txBody>
      </p:sp>
    </p:spTree>
    <p:extLst>
      <p:ext uri="{BB962C8B-B14F-4D97-AF65-F5344CB8AC3E}">
        <p14:creationId xmlns:p14="http://schemas.microsoft.com/office/powerpoint/2010/main" val="8012500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18000"/>
                                        <p:tgtEl>
                                          <p:spTgt spid="6"/>
                                        </p:tgtEl>
                                      </p:cBhvr>
                                    </p:animEffect>
                                  </p:childTnLst>
                                </p:cTn>
                              </p:par>
                              <p:par>
                                <p:cTn id="8" presetID="1" presetClass="entr" presetSubtype="0" fill="hold" nodeType="withEffect">
                                  <p:stCondLst>
                                    <p:cond delay="3500"/>
                                  </p:stCondLst>
                                  <p:childTnLst>
                                    <p:set>
                                      <p:cBhvr>
                                        <p:cTn id="9" dur="1" fill="hold">
                                          <p:stCondLst>
                                            <p:cond delay="0"/>
                                          </p:stCondLst>
                                        </p:cTn>
                                        <p:tgtEl>
                                          <p:spTgt spid="42"/>
                                        </p:tgtEl>
                                        <p:attrNameLst>
                                          <p:attrName>style.visibility</p:attrName>
                                        </p:attrNameLst>
                                      </p:cBhvr>
                                      <p:to>
                                        <p:strVal val="visible"/>
                                      </p:to>
                                    </p:set>
                                  </p:childTnLst>
                                </p:cTn>
                              </p:par>
                              <p:par>
                                <p:cTn id="10" presetID="22" presetClass="entr" presetSubtype="2" fill="hold" grpId="0" nodeType="withEffect">
                                  <p:stCondLst>
                                    <p:cond delay="3500"/>
                                  </p:stCondLst>
                                  <p:childTnLst>
                                    <p:set>
                                      <p:cBhvr>
                                        <p:cTn id="11" dur="1" fill="hold">
                                          <p:stCondLst>
                                            <p:cond delay="0"/>
                                          </p:stCondLst>
                                        </p:cTn>
                                        <p:tgtEl>
                                          <p:spTgt spid="61"/>
                                        </p:tgtEl>
                                        <p:attrNameLst>
                                          <p:attrName>style.visibility</p:attrName>
                                        </p:attrNameLst>
                                      </p:cBhvr>
                                      <p:to>
                                        <p:strVal val="visible"/>
                                      </p:to>
                                    </p:set>
                                    <p:animEffect transition="in" filter="wipe(right)">
                                      <p:cBhvr>
                                        <p:cTn id="12" dur="5000"/>
                                        <p:tgtEl>
                                          <p:spTgt spid="61"/>
                                        </p:tgtEl>
                                      </p:cBhvr>
                                    </p:animEffect>
                                  </p:childTnLst>
                                </p:cTn>
                              </p:par>
                              <p:par>
                                <p:cTn id="13" presetID="1" presetClass="entr" presetSubtype="0" fill="hold" nodeType="withEffect">
                                  <p:stCondLst>
                                    <p:cond delay="4000"/>
                                  </p:stCondLst>
                                  <p:childTnLst>
                                    <p:set>
                                      <p:cBhvr>
                                        <p:cTn id="14" dur="1" fill="hold">
                                          <p:stCondLst>
                                            <p:cond delay="0"/>
                                          </p:stCondLst>
                                        </p:cTn>
                                        <p:tgtEl>
                                          <p:spTgt spid="49"/>
                                        </p:tgtEl>
                                        <p:attrNameLst>
                                          <p:attrName>style.visibility</p:attrName>
                                        </p:attrNameLst>
                                      </p:cBhvr>
                                      <p:to>
                                        <p:strVal val="visible"/>
                                      </p:to>
                                    </p:set>
                                  </p:childTnLst>
                                </p:cTn>
                              </p:par>
                              <p:par>
                                <p:cTn id="15" presetID="35" presetClass="emph" presetSubtype="0" repeatCount="4000" fill="hold" nodeType="withEffect">
                                  <p:stCondLst>
                                    <p:cond delay="4000"/>
                                  </p:stCondLst>
                                  <p:childTnLst>
                                    <p:anim calcmode="discrete" valueType="str">
                                      <p:cBhvr>
                                        <p:cTn id="16" dur="1000" fill="hold"/>
                                        <p:tgtEl>
                                          <p:spTgt spid="49"/>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3"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F3A570-07B5-42E6-9535-56F6FB5CF541}"/>
              </a:ext>
            </a:extLst>
          </p:cNvPr>
          <p:cNvSpPr>
            <a:spLocks noGrp="1"/>
          </p:cNvSpPr>
          <p:nvPr>
            <p:ph type="title"/>
          </p:nvPr>
        </p:nvSpPr>
        <p:spPr/>
        <p:txBody>
          <a:bodyPr/>
          <a:lstStyle/>
          <a:p>
            <a:r>
              <a:rPr lang="en-US" altLang="zh-CN" dirty="0"/>
              <a:t>2</a:t>
            </a:r>
            <a:r>
              <a:rPr lang="zh-CN" altLang="en-US" dirty="0"/>
              <a:t>、</a:t>
            </a:r>
            <a:r>
              <a:rPr lang="en-US" altLang="zh-CN" dirty="0"/>
              <a:t>CSMA/CA</a:t>
            </a:r>
            <a:endParaRPr lang="zh-CN" altLang="en-US" dirty="0"/>
          </a:p>
        </p:txBody>
      </p:sp>
      <p:sp>
        <p:nvSpPr>
          <p:cNvPr id="3" name="内容占位符 2">
            <a:extLst>
              <a:ext uri="{FF2B5EF4-FFF2-40B4-BE49-F238E27FC236}">
                <a16:creationId xmlns:a16="http://schemas.microsoft.com/office/drawing/2014/main" id="{8BFB2CED-BC39-4946-AD07-8351131D49F4}"/>
              </a:ext>
            </a:extLst>
          </p:cNvPr>
          <p:cNvSpPr>
            <a:spLocks noGrp="1"/>
          </p:cNvSpPr>
          <p:nvPr>
            <p:ph idx="1"/>
          </p:nvPr>
        </p:nvSpPr>
        <p:spPr>
          <a:xfrm>
            <a:off x="971550" y="3140968"/>
            <a:ext cx="7391400" cy="2086725"/>
          </a:xfrm>
        </p:spPr>
        <p:txBody>
          <a:bodyPr/>
          <a:lstStyle/>
          <a:p>
            <a:r>
              <a:rPr lang="zh-CN" altLang="en-US" sz="2400" dirty="0">
                <a:latin typeface="+mn-ea"/>
              </a:rPr>
              <a:t>发生碰撞的信号能量通常较小，很难被检测出来；</a:t>
            </a:r>
            <a:endParaRPr lang="en-US" altLang="zh-CN" sz="2400" dirty="0">
              <a:latin typeface="+mn-ea"/>
            </a:endParaRPr>
          </a:p>
          <a:p>
            <a:r>
              <a:rPr lang="zh-CN" altLang="en-US" sz="2400" dirty="0">
                <a:latin typeface="+mn-ea"/>
              </a:rPr>
              <a:t>隐蔽结点问题：发送结点无法检测到隐蔽结点，从而存在冲突的可能性；</a:t>
            </a:r>
            <a:endParaRPr lang="en-US" altLang="zh-CN" sz="2400" dirty="0">
              <a:latin typeface="+mn-ea"/>
            </a:endParaRPr>
          </a:p>
          <a:p>
            <a:r>
              <a:rPr lang="zh-CN" altLang="en-US" sz="2400" dirty="0">
                <a:latin typeface="+mn-ea"/>
              </a:rPr>
              <a:t>暴露结点的问题：发送结点检测到有冲突的结点其实并不影响其发送数据。</a:t>
            </a:r>
          </a:p>
        </p:txBody>
      </p:sp>
      <p:sp>
        <p:nvSpPr>
          <p:cNvPr id="5" name="文本框 4">
            <a:extLst>
              <a:ext uri="{FF2B5EF4-FFF2-40B4-BE49-F238E27FC236}">
                <a16:creationId xmlns:a16="http://schemas.microsoft.com/office/drawing/2014/main" id="{80D48792-EE2E-46BA-8AB3-A138328598AF}"/>
              </a:ext>
            </a:extLst>
          </p:cNvPr>
          <p:cNvSpPr txBox="1"/>
          <p:nvPr/>
        </p:nvSpPr>
        <p:spPr>
          <a:xfrm>
            <a:off x="971550" y="1199029"/>
            <a:ext cx="7632898" cy="1200329"/>
          </a:xfrm>
          <a:prstGeom prst="rect">
            <a:avLst/>
          </a:prstGeom>
          <a:noFill/>
        </p:spPr>
        <p:txBody>
          <a:bodyPr wrap="square">
            <a:spAutoFit/>
          </a:bodyPr>
          <a:lstStyle/>
          <a:p>
            <a:r>
              <a:rPr lang="en-US" altLang="zh-CN" dirty="0"/>
              <a:t>CSMA/CA(Carrier Sense Multiple Access with Collision Avoidance)</a:t>
            </a:r>
            <a:r>
              <a:rPr lang="zh-CN" altLang="en-US" dirty="0"/>
              <a:t>，载波监听多路访问</a:t>
            </a:r>
            <a:r>
              <a:rPr lang="en-US" altLang="zh-CN" dirty="0"/>
              <a:t>/</a:t>
            </a:r>
            <a:r>
              <a:rPr lang="zh-CN" altLang="en-US" dirty="0"/>
              <a:t>冲突避免机制，一般工作在无线网中。</a:t>
            </a:r>
          </a:p>
        </p:txBody>
      </p:sp>
      <p:sp>
        <p:nvSpPr>
          <p:cNvPr id="7" name="文本框 6">
            <a:extLst>
              <a:ext uri="{FF2B5EF4-FFF2-40B4-BE49-F238E27FC236}">
                <a16:creationId xmlns:a16="http://schemas.microsoft.com/office/drawing/2014/main" id="{67BC090E-FE0F-4DA2-8F30-4F8128D0D297}"/>
              </a:ext>
            </a:extLst>
          </p:cNvPr>
          <p:cNvSpPr txBox="1"/>
          <p:nvPr/>
        </p:nvSpPr>
        <p:spPr>
          <a:xfrm>
            <a:off x="971550" y="2533736"/>
            <a:ext cx="5040610" cy="461665"/>
          </a:xfrm>
          <a:prstGeom prst="rect">
            <a:avLst/>
          </a:prstGeom>
          <a:noFill/>
        </p:spPr>
        <p:txBody>
          <a:bodyPr wrap="square">
            <a:spAutoFit/>
          </a:bodyPr>
          <a:lstStyle/>
          <a:p>
            <a:r>
              <a:rPr lang="zh-CN" altLang="en-US" dirty="0"/>
              <a:t>无线网与有线网有很大区别，如：</a:t>
            </a:r>
          </a:p>
        </p:txBody>
      </p:sp>
      <p:sp>
        <p:nvSpPr>
          <p:cNvPr id="9" name="文本框 8">
            <a:extLst>
              <a:ext uri="{FF2B5EF4-FFF2-40B4-BE49-F238E27FC236}">
                <a16:creationId xmlns:a16="http://schemas.microsoft.com/office/drawing/2014/main" id="{948F63DE-5630-457C-B63A-58E94BDA3B34}"/>
              </a:ext>
            </a:extLst>
          </p:cNvPr>
          <p:cNvSpPr txBox="1"/>
          <p:nvPr/>
        </p:nvSpPr>
        <p:spPr>
          <a:xfrm>
            <a:off x="966700" y="5340528"/>
            <a:ext cx="7632898" cy="830997"/>
          </a:xfrm>
          <a:prstGeom prst="rect">
            <a:avLst/>
          </a:prstGeom>
          <a:noFill/>
        </p:spPr>
        <p:txBody>
          <a:bodyPr wrap="square">
            <a:spAutoFit/>
          </a:bodyPr>
          <a:lstStyle/>
          <a:p>
            <a:r>
              <a:rPr lang="zh-CN" altLang="en-US" dirty="0">
                <a:latin typeface="+mn-ea"/>
                <a:ea typeface="+mn-ea"/>
              </a:rPr>
              <a:t>因此，在无线网中无法使用</a:t>
            </a:r>
            <a:r>
              <a:rPr lang="en-US" altLang="zh-CN" dirty="0">
                <a:latin typeface="+mn-ea"/>
                <a:ea typeface="+mn-ea"/>
              </a:rPr>
              <a:t>CSMA/CD</a:t>
            </a:r>
            <a:r>
              <a:rPr lang="zh-CN" altLang="en-US" dirty="0">
                <a:latin typeface="+mn-ea"/>
                <a:ea typeface="+mn-ea"/>
              </a:rPr>
              <a:t>，只能设法避免冲突。</a:t>
            </a:r>
            <a:r>
              <a:rPr lang="en-US" altLang="zh-CN" dirty="0">
                <a:latin typeface="+mn-ea"/>
                <a:ea typeface="+mn-ea"/>
              </a:rPr>
              <a:t>CSMA/CA</a:t>
            </a:r>
            <a:r>
              <a:rPr lang="zh-CN" altLang="en-US" dirty="0">
                <a:latin typeface="+mn-ea"/>
                <a:ea typeface="+mn-ea"/>
              </a:rPr>
              <a:t>就是为此而提出的协议。</a:t>
            </a:r>
          </a:p>
        </p:txBody>
      </p:sp>
    </p:spTree>
    <p:extLst>
      <p:ext uri="{BB962C8B-B14F-4D97-AF65-F5344CB8AC3E}">
        <p14:creationId xmlns:p14="http://schemas.microsoft.com/office/powerpoint/2010/main" val="4148643488"/>
      </p:ext>
    </p:extLst>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79">
            <a:extLst>
              <a:ext uri="{FF2B5EF4-FFF2-40B4-BE49-F238E27FC236}">
                <a16:creationId xmlns:a16="http://schemas.microsoft.com/office/drawing/2014/main" id="{29EE36FB-F6E8-4EAB-BBBA-999A6DA06FD5}"/>
              </a:ext>
            </a:extLst>
          </p:cNvPr>
          <p:cNvSpPr txBox="1">
            <a:spLocks noChangeArrowheads="1"/>
          </p:cNvSpPr>
          <p:nvPr/>
        </p:nvSpPr>
        <p:spPr bwMode="auto">
          <a:xfrm>
            <a:off x="296863" y="5718175"/>
            <a:ext cx="8626475" cy="955675"/>
          </a:xfrm>
          <a:prstGeom prst="rect">
            <a:avLst/>
          </a:prstGeom>
          <a:solidFill>
            <a:srgbClr val="FFFF66"/>
          </a:solidFill>
          <a:ln w="9525">
            <a:solidFill>
              <a:srgbClr val="333399"/>
            </a:solidFill>
            <a:miter lim="800000"/>
            <a:headEnd/>
            <a:tailEnd/>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2800" b="0">
                <a:solidFill>
                  <a:srgbClr val="333399"/>
                </a:solidFill>
                <a:ea typeface="黑体" pitchFamily="49" charset="-122"/>
              </a:rPr>
              <a:t>当 </a:t>
            </a:r>
            <a:r>
              <a:rPr lang="en-US" altLang="zh-CN" sz="2800" b="0">
                <a:solidFill>
                  <a:srgbClr val="333399"/>
                </a:solidFill>
                <a:ea typeface="黑体" pitchFamily="49" charset="-122"/>
              </a:rPr>
              <a:t>A </a:t>
            </a:r>
            <a:r>
              <a:rPr lang="zh-CN" altLang="en-US" sz="2800" b="0">
                <a:solidFill>
                  <a:srgbClr val="333399"/>
                </a:solidFill>
                <a:ea typeface="黑体" pitchFamily="49" charset="-122"/>
              </a:rPr>
              <a:t>和 </a:t>
            </a:r>
            <a:r>
              <a:rPr lang="en-US" altLang="zh-CN" sz="2800" b="0">
                <a:solidFill>
                  <a:srgbClr val="333399"/>
                </a:solidFill>
                <a:ea typeface="黑体" pitchFamily="49" charset="-122"/>
              </a:rPr>
              <a:t>C </a:t>
            </a:r>
            <a:r>
              <a:rPr lang="zh-CN" altLang="en-US" sz="2800" b="0">
                <a:solidFill>
                  <a:srgbClr val="333399"/>
                </a:solidFill>
                <a:ea typeface="黑体" pitchFamily="49" charset="-122"/>
              </a:rPr>
              <a:t>检测不到无线信号时，都以为 </a:t>
            </a:r>
            <a:r>
              <a:rPr lang="en-US" altLang="zh-CN" sz="2800" b="0">
                <a:solidFill>
                  <a:srgbClr val="333399"/>
                </a:solidFill>
                <a:ea typeface="黑体" pitchFamily="49" charset="-122"/>
              </a:rPr>
              <a:t>B </a:t>
            </a:r>
            <a:r>
              <a:rPr lang="zh-CN" altLang="en-US" sz="2800" b="0">
                <a:solidFill>
                  <a:srgbClr val="333399"/>
                </a:solidFill>
                <a:ea typeface="黑体" pitchFamily="49" charset="-122"/>
              </a:rPr>
              <a:t>是空闲的，</a:t>
            </a:r>
          </a:p>
          <a:p>
            <a:pPr algn="ctr" eaLnBrk="1" hangingPunct="1"/>
            <a:r>
              <a:rPr lang="zh-CN" altLang="en-US" sz="2800" b="0">
                <a:solidFill>
                  <a:srgbClr val="333399"/>
                </a:solidFill>
                <a:ea typeface="黑体" pitchFamily="49" charset="-122"/>
              </a:rPr>
              <a:t>因而都向 </a:t>
            </a:r>
            <a:r>
              <a:rPr lang="en-US" altLang="zh-CN" sz="2800" b="0">
                <a:solidFill>
                  <a:srgbClr val="333399"/>
                </a:solidFill>
                <a:ea typeface="黑体" pitchFamily="49" charset="-122"/>
              </a:rPr>
              <a:t>B </a:t>
            </a:r>
            <a:r>
              <a:rPr lang="zh-CN" altLang="en-US" sz="2800" b="0">
                <a:solidFill>
                  <a:srgbClr val="333399"/>
                </a:solidFill>
                <a:ea typeface="黑体" pitchFamily="49" charset="-122"/>
              </a:rPr>
              <a:t>发送数据，结果发生碰撞。</a:t>
            </a:r>
          </a:p>
        </p:txBody>
      </p:sp>
      <p:sp>
        <p:nvSpPr>
          <p:cNvPr id="7" name="Oval 86">
            <a:extLst>
              <a:ext uri="{FF2B5EF4-FFF2-40B4-BE49-F238E27FC236}">
                <a16:creationId xmlns:a16="http://schemas.microsoft.com/office/drawing/2014/main" id="{2BDB7DEF-305F-46EC-BA63-0C56F207BF63}"/>
              </a:ext>
            </a:extLst>
          </p:cNvPr>
          <p:cNvSpPr>
            <a:spLocks noChangeArrowheads="1"/>
          </p:cNvSpPr>
          <p:nvPr/>
        </p:nvSpPr>
        <p:spPr bwMode="auto">
          <a:xfrm>
            <a:off x="4319588" y="2573338"/>
            <a:ext cx="3190875" cy="3014662"/>
          </a:xfrm>
          <a:prstGeom prst="ellipse">
            <a:avLst/>
          </a:prstGeom>
          <a:solidFill>
            <a:srgbClr val="FFFF99"/>
          </a:solidFill>
          <a:ln w="9525">
            <a:solidFill>
              <a:srgbClr val="333399"/>
            </a:solidFill>
            <a:prstDash val="dash"/>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8" name="Text Box 87">
            <a:extLst>
              <a:ext uri="{FF2B5EF4-FFF2-40B4-BE49-F238E27FC236}">
                <a16:creationId xmlns:a16="http://schemas.microsoft.com/office/drawing/2014/main" id="{FF18C074-4C02-4727-868F-12A04B1D8F77}"/>
              </a:ext>
            </a:extLst>
          </p:cNvPr>
          <p:cNvSpPr txBox="1">
            <a:spLocks noChangeArrowheads="1"/>
          </p:cNvSpPr>
          <p:nvPr/>
        </p:nvSpPr>
        <p:spPr bwMode="auto">
          <a:xfrm>
            <a:off x="1220788" y="1963738"/>
            <a:ext cx="1993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b="0">
                <a:solidFill>
                  <a:srgbClr val="333399"/>
                </a:solidFill>
                <a:ea typeface="黑体" pitchFamily="49" charset="-122"/>
              </a:rPr>
              <a:t>A </a:t>
            </a:r>
            <a:r>
              <a:rPr lang="zh-CN" altLang="en-US" b="0">
                <a:solidFill>
                  <a:srgbClr val="333399"/>
                </a:solidFill>
                <a:ea typeface="黑体" pitchFamily="49" charset="-122"/>
              </a:rPr>
              <a:t>的作用范围</a:t>
            </a:r>
          </a:p>
        </p:txBody>
      </p:sp>
      <p:sp>
        <p:nvSpPr>
          <p:cNvPr id="9" name="Oval 88">
            <a:extLst>
              <a:ext uri="{FF2B5EF4-FFF2-40B4-BE49-F238E27FC236}">
                <a16:creationId xmlns:a16="http://schemas.microsoft.com/office/drawing/2014/main" id="{72E4321E-ED8C-4DF3-8FDB-9E16DA5869A6}"/>
              </a:ext>
            </a:extLst>
          </p:cNvPr>
          <p:cNvSpPr>
            <a:spLocks noChangeArrowheads="1"/>
          </p:cNvSpPr>
          <p:nvPr/>
        </p:nvSpPr>
        <p:spPr bwMode="auto">
          <a:xfrm>
            <a:off x="1627188" y="2573338"/>
            <a:ext cx="3190875" cy="3014662"/>
          </a:xfrm>
          <a:prstGeom prst="ellipse">
            <a:avLst/>
          </a:prstGeom>
          <a:solidFill>
            <a:srgbClr val="CCECFF">
              <a:alpha val="23921"/>
            </a:srgbClr>
          </a:solidFill>
          <a:ln w="9525">
            <a:solidFill>
              <a:srgbClr val="333399"/>
            </a:solidFill>
            <a:prstDash val="dash"/>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0" name="Text Box 89">
            <a:extLst>
              <a:ext uri="{FF2B5EF4-FFF2-40B4-BE49-F238E27FC236}">
                <a16:creationId xmlns:a16="http://schemas.microsoft.com/office/drawing/2014/main" id="{9FBD1B9B-AB65-4788-AF4B-7760CF3524B6}"/>
              </a:ext>
            </a:extLst>
          </p:cNvPr>
          <p:cNvSpPr txBox="1">
            <a:spLocks noChangeArrowheads="1"/>
          </p:cNvSpPr>
          <p:nvPr/>
        </p:nvSpPr>
        <p:spPr bwMode="auto">
          <a:xfrm>
            <a:off x="4137025" y="1963738"/>
            <a:ext cx="2011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b="0">
                <a:solidFill>
                  <a:srgbClr val="333399"/>
                </a:solidFill>
                <a:ea typeface="黑体" pitchFamily="49" charset="-122"/>
              </a:rPr>
              <a:t>C </a:t>
            </a:r>
            <a:r>
              <a:rPr lang="zh-CN" altLang="en-US" b="0">
                <a:solidFill>
                  <a:srgbClr val="333399"/>
                </a:solidFill>
                <a:ea typeface="黑体" pitchFamily="49" charset="-122"/>
              </a:rPr>
              <a:t>的作用范围</a:t>
            </a:r>
          </a:p>
        </p:txBody>
      </p:sp>
      <p:sp>
        <p:nvSpPr>
          <p:cNvPr id="11" name="Text Box 90">
            <a:extLst>
              <a:ext uri="{FF2B5EF4-FFF2-40B4-BE49-F238E27FC236}">
                <a16:creationId xmlns:a16="http://schemas.microsoft.com/office/drawing/2014/main" id="{E3DE3C55-2127-4099-AA45-C3BE0C09C234}"/>
              </a:ext>
            </a:extLst>
          </p:cNvPr>
          <p:cNvSpPr txBox="1">
            <a:spLocks noChangeArrowheads="1"/>
          </p:cNvSpPr>
          <p:nvPr/>
        </p:nvSpPr>
        <p:spPr bwMode="auto">
          <a:xfrm>
            <a:off x="3033713" y="4338638"/>
            <a:ext cx="38735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b="0">
                <a:solidFill>
                  <a:srgbClr val="333399"/>
                </a:solidFill>
                <a:ea typeface="黑体" pitchFamily="49" charset="-122"/>
              </a:rPr>
              <a:t>A</a:t>
            </a:r>
          </a:p>
        </p:txBody>
      </p:sp>
      <p:sp>
        <p:nvSpPr>
          <p:cNvPr id="12" name="Text Box 91">
            <a:extLst>
              <a:ext uri="{FF2B5EF4-FFF2-40B4-BE49-F238E27FC236}">
                <a16:creationId xmlns:a16="http://schemas.microsoft.com/office/drawing/2014/main" id="{64F008D4-D68D-45F8-9E69-A8A6D9E62D4A}"/>
              </a:ext>
            </a:extLst>
          </p:cNvPr>
          <p:cNvSpPr txBox="1">
            <a:spLocks noChangeArrowheads="1"/>
          </p:cNvSpPr>
          <p:nvPr/>
        </p:nvSpPr>
        <p:spPr bwMode="auto">
          <a:xfrm>
            <a:off x="4354513" y="4340225"/>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solidFill>
                  <a:srgbClr val="333399"/>
                </a:solidFill>
                <a:ea typeface="黑体" pitchFamily="49" charset="-122"/>
              </a:rPr>
              <a:t>B</a:t>
            </a:r>
          </a:p>
        </p:txBody>
      </p:sp>
      <p:sp>
        <p:nvSpPr>
          <p:cNvPr id="13" name="Text Box 92">
            <a:extLst>
              <a:ext uri="{FF2B5EF4-FFF2-40B4-BE49-F238E27FC236}">
                <a16:creationId xmlns:a16="http://schemas.microsoft.com/office/drawing/2014/main" id="{0F639CFB-DB5B-4DB4-B7F1-2AD74433A0AE}"/>
              </a:ext>
            </a:extLst>
          </p:cNvPr>
          <p:cNvSpPr txBox="1">
            <a:spLocks noChangeArrowheads="1"/>
          </p:cNvSpPr>
          <p:nvPr/>
        </p:nvSpPr>
        <p:spPr bwMode="auto">
          <a:xfrm>
            <a:off x="5713413" y="4340225"/>
            <a:ext cx="403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solidFill>
                  <a:srgbClr val="333399"/>
                </a:solidFill>
                <a:ea typeface="黑体" pitchFamily="49" charset="-122"/>
              </a:rPr>
              <a:t>C</a:t>
            </a:r>
          </a:p>
        </p:txBody>
      </p:sp>
      <p:sp>
        <p:nvSpPr>
          <p:cNvPr id="14" name="Text Box 93">
            <a:extLst>
              <a:ext uri="{FF2B5EF4-FFF2-40B4-BE49-F238E27FC236}">
                <a16:creationId xmlns:a16="http://schemas.microsoft.com/office/drawing/2014/main" id="{A32D4606-2907-457E-A382-DC574026C397}"/>
              </a:ext>
            </a:extLst>
          </p:cNvPr>
          <p:cNvSpPr txBox="1">
            <a:spLocks noChangeArrowheads="1"/>
          </p:cNvSpPr>
          <p:nvPr/>
        </p:nvSpPr>
        <p:spPr bwMode="auto">
          <a:xfrm>
            <a:off x="7119938" y="4340225"/>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solidFill>
                  <a:srgbClr val="333399"/>
                </a:solidFill>
                <a:ea typeface="黑体" pitchFamily="49" charset="-122"/>
              </a:rPr>
              <a:t>D</a:t>
            </a:r>
          </a:p>
        </p:txBody>
      </p:sp>
      <p:grpSp>
        <p:nvGrpSpPr>
          <p:cNvPr id="15" name="Group 94">
            <a:extLst>
              <a:ext uri="{FF2B5EF4-FFF2-40B4-BE49-F238E27FC236}">
                <a16:creationId xmlns:a16="http://schemas.microsoft.com/office/drawing/2014/main" id="{11BEE257-85B9-41AC-BB20-41E915163DCF}"/>
              </a:ext>
            </a:extLst>
          </p:cNvPr>
          <p:cNvGrpSpPr>
            <a:grpSpLocks/>
          </p:cNvGrpSpPr>
          <p:nvPr/>
        </p:nvGrpSpPr>
        <p:grpSpPr bwMode="auto">
          <a:xfrm>
            <a:off x="4087813" y="3798888"/>
            <a:ext cx="809625" cy="547687"/>
            <a:chOff x="762" y="2391"/>
            <a:chExt cx="423" cy="312"/>
          </a:xfrm>
        </p:grpSpPr>
        <p:grpSp>
          <p:nvGrpSpPr>
            <p:cNvPr id="16" name="Group 95">
              <a:extLst>
                <a:ext uri="{FF2B5EF4-FFF2-40B4-BE49-F238E27FC236}">
                  <a16:creationId xmlns:a16="http://schemas.microsoft.com/office/drawing/2014/main" id="{40F85C22-E5CD-4B0D-B55D-D0EBCC6BB3E0}"/>
                </a:ext>
              </a:extLst>
            </p:cNvPr>
            <p:cNvGrpSpPr>
              <a:grpSpLocks/>
            </p:cNvGrpSpPr>
            <p:nvPr/>
          </p:nvGrpSpPr>
          <p:grpSpPr bwMode="auto">
            <a:xfrm>
              <a:off x="867" y="2432"/>
              <a:ext cx="318" cy="271"/>
              <a:chOff x="657" y="1570"/>
              <a:chExt cx="318" cy="311"/>
            </a:xfrm>
          </p:grpSpPr>
          <p:sp>
            <p:nvSpPr>
              <p:cNvPr id="24" name="Line 96">
                <a:extLst>
                  <a:ext uri="{FF2B5EF4-FFF2-40B4-BE49-F238E27FC236}">
                    <a16:creationId xmlns:a16="http://schemas.microsoft.com/office/drawing/2014/main" id="{7AC2AA93-9723-4C3C-A77B-BA18C313884F}"/>
                  </a:ext>
                </a:extLst>
              </p:cNvPr>
              <p:cNvSpPr>
                <a:spLocks noChangeShapeType="1"/>
              </p:cNvSpPr>
              <p:nvPr/>
            </p:nvSpPr>
            <p:spPr bwMode="auto">
              <a:xfrm flipH="1">
                <a:off x="703" y="1570"/>
                <a:ext cx="0" cy="7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25" name="Picture 97" descr="laptop copy">
                <a:extLst>
                  <a:ext uri="{FF2B5EF4-FFF2-40B4-BE49-F238E27FC236}">
                    <a16:creationId xmlns:a16="http://schemas.microsoft.com/office/drawing/2014/main" id="{DAA7B12C-7EAA-4DD3-97EB-C930E8BC5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 name="Group 98">
              <a:extLst>
                <a:ext uri="{FF2B5EF4-FFF2-40B4-BE49-F238E27FC236}">
                  <a16:creationId xmlns:a16="http://schemas.microsoft.com/office/drawing/2014/main" id="{E6AEF0E5-5108-4E18-8119-149EA832E066}"/>
                </a:ext>
              </a:extLst>
            </p:cNvPr>
            <p:cNvGrpSpPr>
              <a:grpSpLocks/>
            </p:cNvGrpSpPr>
            <p:nvPr/>
          </p:nvGrpSpPr>
          <p:grpSpPr bwMode="auto">
            <a:xfrm>
              <a:off x="762" y="2391"/>
              <a:ext cx="306" cy="90"/>
              <a:chOff x="748" y="2251"/>
              <a:chExt cx="306" cy="90"/>
            </a:xfrm>
          </p:grpSpPr>
          <p:sp>
            <p:nvSpPr>
              <p:cNvPr id="18" name="AutoShape 99">
                <a:extLst>
                  <a:ext uri="{FF2B5EF4-FFF2-40B4-BE49-F238E27FC236}">
                    <a16:creationId xmlns:a16="http://schemas.microsoft.com/office/drawing/2014/main" id="{33295078-B03D-4741-B1F7-043E33C92293}"/>
                  </a:ext>
                </a:extLst>
              </p:cNvPr>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9" name="AutoShape 100">
                <a:extLst>
                  <a:ext uri="{FF2B5EF4-FFF2-40B4-BE49-F238E27FC236}">
                    <a16:creationId xmlns:a16="http://schemas.microsoft.com/office/drawing/2014/main" id="{39A13672-67DE-4DB2-86B0-11D5D44EB04D}"/>
                  </a:ext>
                </a:extLst>
              </p:cNvPr>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0" name="AutoShape 101">
                <a:extLst>
                  <a:ext uri="{FF2B5EF4-FFF2-40B4-BE49-F238E27FC236}">
                    <a16:creationId xmlns:a16="http://schemas.microsoft.com/office/drawing/2014/main" id="{B801EC44-E9D7-4EA4-9D81-A295D81886E8}"/>
                  </a:ext>
                </a:extLst>
              </p:cNvPr>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1" name="AutoShape 102">
                <a:extLst>
                  <a:ext uri="{FF2B5EF4-FFF2-40B4-BE49-F238E27FC236}">
                    <a16:creationId xmlns:a16="http://schemas.microsoft.com/office/drawing/2014/main" id="{277B5531-D45F-42F6-B698-A9564E72ACE6}"/>
                  </a:ext>
                </a:extLst>
              </p:cNvPr>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2" name="AutoShape 103">
                <a:extLst>
                  <a:ext uri="{FF2B5EF4-FFF2-40B4-BE49-F238E27FC236}">
                    <a16:creationId xmlns:a16="http://schemas.microsoft.com/office/drawing/2014/main" id="{99F5687B-BFE1-4443-A21C-DE4821CF209D}"/>
                  </a:ext>
                </a:extLst>
              </p:cNvPr>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3" name="AutoShape 104">
                <a:extLst>
                  <a:ext uri="{FF2B5EF4-FFF2-40B4-BE49-F238E27FC236}">
                    <a16:creationId xmlns:a16="http://schemas.microsoft.com/office/drawing/2014/main" id="{4B0E2BBF-4558-4AEB-97C9-DE2FFBF644DD}"/>
                  </a:ext>
                </a:extLst>
              </p:cNvPr>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grpSp>
        <p:nvGrpSpPr>
          <p:cNvPr id="26" name="Group 105">
            <a:extLst>
              <a:ext uri="{FF2B5EF4-FFF2-40B4-BE49-F238E27FC236}">
                <a16:creationId xmlns:a16="http://schemas.microsoft.com/office/drawing/2014/main" id="{3565A55C-A8C8-4644-B023-759089E9FA2A}"/>
              </a:ext>
            </a:extLst>
          </p:cNvPr>
          <p:cNvGrpSpPr>
            <a:grpSpLocks/>
          </p:cNvGrpSpPr>
          <p:nvPr/>
        </p:nvGrpSpPr>
        <p:grpSpPr bwMode="auto">
          <a:xfrm>
            <a:off x="2817813" y="3798888"/>
            <a:ext cx="809625" cy="547687"/>
            <a:chOff x="762" y="2391"/>
            <a:chExt cx="423" cy="312"/>
          </a:xfrm>
        </p:grpSpPr>
        <p:grpSp>
          <p:nvGrpSpPr>
            <p:cNvPr id="27" name="Group 106">
              <a:extLst>
                <a:ext uri="{FF2B5EF4-FFF2-40B4-BE49-F238E27FC236}">
                  <a16:creationId xmlns:a16="http://schemas.microsoft.com/office/drawing/2014/main" id="{6C347AA6-BCB7-40B4-8763-76AB951B8692}"/>
                </a:ext>
              </a:extLst>
            </p:cNvPr>
            <p:cNvGrpSpPr>
              <a:grpSpLocks/>
            </p:cNvGrpSpPr>
            <p:nvPr/>
          </p:nvGrpSpPr>
          <p:grpSpPr bwMode="auto">
            <a:xfrm>
              <a:off x="867" y="2432"/>
              <a:ext cx="318" cy="271"/>
              <a:chOff x="657" y="1570"/>
              <a:chExt cx="318" cy="311"/>
            </a:xfrm>
          </p:grpSpPr>
          <p:sp>
            <p:nvSpPr>
              <p:cNvPr id="35" name="Line 107">
                <a:extLst>
                  <a:ext uri="{FF2B5EF4-FFF2-40B4-BE49-F238E27FC236}">
                    <a16:creationId xmlns:a16="http://schemas.microsoft.com/office/drawing/2014/main" id="{FAF64804-0EE7-4180-A333-7B7FE8C65B64}"/>
                  </a:ext>
                </a:extLst>
              </p:cNvPr>
              <p:cNvSpPr>
                <a:spLocks noChangeShapeType="1"/>
              </p:cNvSpPr>
              <p:nvPr/>
            </p:nvSpPr>
            <p:spPr bwMode="auto">
              <a:xfrm flipH="1">
                <a:off x="703" y="1570"/>
                <a:ext cx="0" cy="7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36" name="Picture 108" descr="laptop copy">
                <a:extLst>
                  <a:ext uri="{FF2B5EF4-FFF2-40B4-BE49-F238E27FC236}">
                    <a16:creationId xmlns:a16="http://schemas.microsoft.com/office/drawing/2014/main" id="{3B7F4F51-0364-45EB-86CF-7E7F0DD6DF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 name="Group 109">
              <a:extLst>
                <a:ext uri="{FF2B5EF4-FFF2-40B4-BE49-F238E27FC236}">
                  <a16:creationId xmlns:a16="http://schemas.microsoft.com/office/drawing/2014/main" id="{C7005DFA-58D3-4DE5-978D-A7D96BF09643}"/>
                </a:ext>
              </a:extLst>
            </p:cNvPr>
            <p:cNvGrpSpPr>
              <a:grpSpLocks/>
            </p:cNvGrpSpPr>
            <p:nvPr/>
          </p:nvGrpSpPr>
          <p:grpSpPr bwMode="auto">
            <a:xfrm>
              <a:off x="762" y="2391"/>
              <a:ext cx="306" cy="90"/>
              <a:chOff x="748" y="2251"/>
              <a:chExt cx="306" cy="90"/>
            </a:xfrm>
          </p:grpSpPr>
          <p:sp>
            <p:nvSpPr>
              <p:cNvPr id="29" name="AutoShape 110">
                <a:extLst>
                  <a:ext uri="{FF2B5EF4-FFF2-40B4-BE49-F238E27FC236}">
                    <a16:creationId xmlns:a16="http://schemas.microsoft.com/office/drawing/2014/main" id="{28B238D8-D4E4-4AE0-AD53-45A9B1A47C99}"/>
                  </a:ext>
                </a:extLst>
              </p:cNvPr>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0" name="AutoShape 111">
                <a:extLst>
                  <a:ext uri="{FF2B5EF4-FFF2-40B4-BE49-F238E27FC236}">
                    <a16:creationId xmlns:a16="http://schemas.microsoft.com/office/drawing/2014/main" id="{22FEE3F8-6CD1-4B16-A3FA-69A03DFFAD7F}"/>
                  </a:ext>
                </a:extLst>
              </p:cNvPr>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1" name="AutoShape 112">
                <a:extLst>
                  <a:ext uri="{FF2B5EF4-FFF2-40B4-BE49-F238E27FC236}">
                    <a16:creationId xmlns:a16="http://schemas.microsoft.com/office/drawing/2014/main" id="{6558A9F0-2AE7-4310-8CC8-560DCDD51C21}"/>
                  </a:ext>
                </a:extLst>
              </p:cNvPr>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2" name="AutoShape 113">
                <a:extLst>
                  <a:ext uri="{FF2B5EF4-FFF2-40B4-BE49-F238E27FC236}">
                    <a16:creationId xmlns:a16="http://schemas.microsoft.com/office/drawing/2014/main" id="{1A48DA5F-EC79-47FF-90FD-B8E1A39AD0D9}"/>
                  </a:ext>
                </a:extLst>
              </p:cNvPr>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3" name="AutoShape 114">
                <a:extLst>
                  <a:ext uri="{FF2B5EF4-FFF2-40B4-BE49-F238E27FC236}">
                    <a16:creationId xmlns:a16="http://schemas.microsoft.com/office/drawing/2014/main" id="{5A075859-1E80-41E1-84F4-32A56EA34296}"/>
                  </a:ext>
                </a:extLst>
              </p:cNvPr>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4" name="AutoShape 115">
                <a:extLst>
                  <a:ext uri="{FF2B5EF4-FFF2-40B4-BE49-F238E27FC236}">
                    <a16:creationId xmlns:a16="http://schemas.microsoft.com/office/drawing/2014/main" id="{89A615C3-817C-4314-A28F-ECC9D14D7D52}"/>
                  </a:ext>
                </a:extLst>
              </p:cNvPr>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grpSp>
        <p:nvGrpSpPr>
          <p:cNvPr id="37" name="Group 116">
            <a:extLst>
              <a:ext uri="{FF2B5EF4-FFF2-40B4-BE49-F238E27FC236}">
                <a16:creationId xmlns:a16="http://schemas.microsoft.com/office/drawing/2014/main" id="{3063CD0F-8EB0-409F-9343-C7C0CD91CF8A}"/>
              </a:ext>
            </a:extLst>
          </p:cNvPr>
          <p:cNvGrpSpPr>
            <a:grpSpLocks/>
          </p:cNvGrpSpPr>
          <p:nvPr/>
        </p:nvGrpSpPr>
        <p:grpSpPr bwMode="auto">
          <a:xfrm>
            <a:off x="6858000" y="3798888"/>
            <a:ext cx="809625" cy="547687"/>
            <a:chOff x="762" y="2391"/>
            <a:chExt cx="423" cy="312"/>
          </a:xfrm>
        </p:grpSpPr>
        <p:grpSp>
          <p:nvGrpSpPr>
            <p:cNvPr id="38" name="Group 117">
              <a:extLst>
                <a:ext uri="{FF2B5EF4-FFF2-40B4-BE49-F238E27FC236}">
                  <a16:creationId xmlns:a16="http://schemas.microsoft.com/office/drawing/2014/main" id="{244C7DB2-8141-4647-8EE2-482795F80D6C}"/>
                </a:ext>
              </a:extLst>
            </p:cNvPr>
            <p:cNvGrpSpPr>
              <a:grpSpLocks/>
            </p:cNvGrpSpPr>
            <p:nvPr/>
          </p:nvGrpSpPr>
          <p:grpSpPr bwMode="auto">
            <a:xfrm>
              <a:off x="867" y="2432"/>
              <a:ext cx="318" cy="271"/>
              <a:chOff x="657" y="1570"/>
              <a:chExt cx="318" cy="311"/>
            </a:xfrm>
          </p:grpSpPr>
          <p:sp>
            <p:nvSpPr>
              <p:cNvPr id="46" name="Line 118">
                <a:extLst>
                  <a:ext uri="{FF2B5EF4-FFF2-40B4-BE49-F238E27FC236}">
                    <a16:creationId xmlns:a16="http://schemas.microsoft.com/office/drawing/2014/main" id="{899CBC4F-B3A2-4E22-ACBE-52CD31B32E49}"/>
                  </a:ext>
                </a:extLst>
              </p:cNvPr>
              <p:cNvSpPr>
                <a:spLocks noChangeShapeType="1"/>
              </p:cNvSpPr>
              <p:nvPr/>
            </p:nvSpPr>
            <p:spPr bwMode="auto">
              <a:xfrm flipH="1">
                <a:off x="703" y="1570"/>
                <a:ext cx="0" cy="7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47" name="Picture 119" descr="laptop copy">
                <a:extLst>
                  <a:ext uri="{FF2B5EF4-FFF2-40B4-BE49-F238E27FC236}">
                    <a16:creationId xmlns:a16="http://schemas.microsoft.com/office/drawing/2014/main" id="{9C870F1A-9805-413E-AB97-7456E4AA44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9" name="Group 120">
              <a:extLst>
                <a:ext uri="{FF2B5EF4-FFF2-40B4-BE49-F238E27FC236}">
                  <a16:creationId xmlns:a16="http://schemas.microsoft.com/office/drawing/2014/main" id="{2BB43D5C-8324-4B61-BD2E-B76EBAC3468C}"/>
                </a:ext>
              </a:extLst>
            </p:cNvPr>
            <p:cNvGrpSpPr>
              <a:grpSpLocks/>
            </p:cNvGrpSpPr>
            <p:nvPr/>
          </p:nvGrpSpPr>
          <p:grpSpPr bwMode="auto">
            <a:xfrm>
              <a:off x="762" y="2391"/>
              <a:ext cx="306" cy="90"/>
              <a:chOff x="748" y="2251"/>
              <a:chExt cx="306" cy="90"/>
            </a:xfrm>
          </p:grpSpPr>
          <p:sp>
            <p:nvSpPr>
              <p:cNvPr id="40" name="AutoShape 121">
                <a:extLst>
                  <a:ext uri="{FF2B5EF4-FFF2-40B4-BE49-F238E27FC236}">
                    <a16:creationId xmlns:a16="http://schemas.microsoft.com/office/drawing/2014/main" id="{807EB0C8-4E30-4246-A4E1-CA2AFE946F62}"/>
                  </a:ext>
                </a:extLst>
              </p:cNvPr>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1" name="AutoShape 122">
                <a:extLst>
                  <a:ext uri="{FF2B5EF4-FFF2-40B4-BE49-F238E27FC236}">
                    <a16:creationId xmlns:a16="http://schemas.microsoft.com/office/drawing/2014/main" id="{D29AE761-E06C-46E4-B6CC-18D419C18875}"/>
                  </a:ext>
                </a:extLst>
              </p:cNvPr>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2" name="AutoShape 123">
                <a:extLst>
                  <a:ext uri="{FF2B5EF4-FFF2-40B4-BE49-F238E27FC236}">
                    <a16:creationId xmlns:a16="http://schemas.microsoft.com/office/drawing/2014/main" id="{98BCE2C1-7DD5-41D5-BC79-888110179B44}"/>
                  </a:ext>
                </a:extLst>
              </p:cNvPr>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3" name="AutoShape 124">
                <a:extLst>
                  <a:ext uri="{FF2B5EF4-FFF2-40B4-BE49-F238E27FC236}">
                    <a16:creationId xmlns:a16="http://schemas.microsoft.com/office/drawing/2014/main" id="{33218E0D-0444-4FF2-8623-1A1357254739}"/>
                  </a:ext>
                </a:extLst>
              </p:cNvPr>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4" name="AutoShape 125">
                <a:extLst>
                  <a:ext uri="{FF2B5EF4-FFF2-40B4-BE49-F238E27FC236}">
                    <a16:creationId xmlns:a16="http://schemas.microsoft.com/office/drawing/2014/main" id="{C0739B29-DC31-4BFB-BC4B-D3D10CDDA925}"/>
                  </a:ext>
                </a:extLst>
              </p:cNvPr>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5" name="AutoShape 126">
                <a:extLst>
                  <a:ext uri="{FF2B5EF4-FFF2-40B4-BE49-F238E27FC236}">
                    <a16:creationId xmlns:a16="http://schemas.microsoft.com/office/drawing/2014/main" id="{C8E13AA8-9AD1-4D0E-AC8D-B30B87659ACD}"/>
                  </a:ext>
                </a:extLst>
              </p:cNvPr>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grpSp>
        <p:nvGrpSpPr>
          <p:cNvPr id="48" name="Group 127">
            <a:extLst>
              <a:ext uri="{FF2B5EF4-FFF2-40B4-BE49-F238E27FC236}">
                <a16:creationId xmlns:a16="http://schemas.microsoft.com/office/drawing/2014/main" id="{74CE9687-0DC5-4DE5-96E0-CDCC53B619AD}"/>
              </a:ext>
            </a:extLst>
          </p:cNvPr>
          <p:cNvGrpSpPr>
            <a:grpSpLocks/>
          </p:cNvGrpSpPr>
          <p:nvPr/>
        </p:nvGrpSpPr>
        <p:grpSpPr bwMode="auto">
          <a:xfrm>
            <a:off x="5472113" y="3798888"/>
            <a:ext cx="809625" cy="547687"/>
            <a:chOff x="762" y="2391"/>
            <a:chExt cx="423" cy="312"/>
          </a:xfrm>
        </p:grpSpPr>
        <p:grpSp>
          <p:nvGrpSpPr>
            <p:cNvPr id="49" name="Group 128">
              <a:extLst>
                <a:ext uri="{FF2B5EF4-FFF2-40B4-BE49-F238E27FC236}">
                  <a16:creationId xmlns:a16="http://schemas.microsoft.com/office/drawing/2014/main" id="{EC385E05-AEC0-41B5-81E0-0A3B62A588A4}"/>
                </a:ext>
              </a:extLst>
            </p:cNvPr>
            <p:cNvGrpSpPr>
              <a:grpSpLocks/>
            </p:cNvGrpSpPr>
            <p:nvPr/>
          </p:nvGrpSpPr>
          <p:grpSpPr bwMode="auto">
            <a:xfrm>
              <a:off x="867" y="2432"/>
              <a:ext cx="318" cy="271"/>
              <a:chOff x="657" y="1570"/>
              <a:chExt cx="318" cy="311"/>
            </a:xfrm>
          </p:grpSpPr>
          <p:sp>
            <p:nvSpPr>
              <p:cNvPr id="57" name="Line 129">
                <a:extLst>
                  <a:ext uri="{FF2B5EF4-FFF2-40B4-BE49-F238E27FC236}">
                    <a16:creationId xmlns:a16="http://schemas.microsoft.com/office/drawing/2014/main" id="{D7957F95-1C4E-46CD-828C-6F975695EFD3}"/>
                  </a:ext>
                </a:extLst>
              </p:cNvPr>
              <p:cNvSpPr>
                <a:spLocks noChangeShapeType="1"/>
              </p:cNvSpPr>
              <p:nvPr/>
            </p:nvSpPr>
            <p:spPr bwMode="auto">
              <a:xfrm flipH="1">
                <a:off x="703" y="1570"/>
                <a:ext cx="0" cy="7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58" name="Picture 130" descr="laptop copy">
                <a:extLst>
                  <a:ext uri="{FF2B5EF4-FFF2-40B4-BE49-F238E27FC236}">
                    <a16:creationId xmlns:a16="http://schemas.microsoft.com/office/drawing/2014/main" id="{155A220C-75A6-4DC2-AC7C-0AEBEB87DC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0" name="Group 131">
              <a:extLst>
                <a:ext uri="{FF2B5EF4-FFF2-40B4-BE49-F238E27FC236}">
                  <a16:creationId xmlns:a16="http://schemas.microsoft.com/office/drawing/2014/main" id="{A4B648CC-2420-4ACB-BDFE-AC9A3807BC5F}"/>
                </a:ext>
              </a:extLst>
            </p:cNvPr>
            <p:cNvGrpSpPr>
              <a:grpSpLocks/>
            </p:cNvGrpSpPr>
            <p:nvPr/>
          </p:nvGrpSpPr>
          <p:grpSpPr bwMode="auto">
            <a:xfrm>
              <a:off x="762" y="2391"/>
              <a:ext cx="306" cy="90"/>
              <a:chOff x="748" y="2251"/>
              <a:chExt cx="306" cy="90"/>
            </a:xfrm>
          </p:grpSpPr>
          <p:sp>
            <p:nvSpPr>
              <p:cNvPr id="51" name="AutoShape 132">
                <a:extLst>
                  <a:ext uri="{FF2B5EF4-FFF2-40B4-BE49-F238E27FC236}">
                    <a16:creationId xmlns:a16="http://schemas.microsoft.com/office/drawing/2014/main" id="{209BA510-13EF-4F0A-96E2-529AD6AC45D8}"/>
                  </a:ext>
                </a:extLst>
              </p:cNvPr>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2" name="AutoShape 133">
                <a:extLst>
                  <a:ext uri="{FF2B5EF4-FFF2-40B4-BE49-F238E27FC236}">
                    <a16:creationId xmlns:a16="http://schemas.microsoft.com/office/drawing/2014/main" id="{A96FCD89-83F9-45CC-8987-A7F530626BEA}"/>
                  </a:ext>
                </a:extLst>
              </p:cNvPr>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3" name="AutoShape 134">
                <a:extLst>
                  <a:ext uri="{FF2B5EF4-FFF2-40B4-BE49-F238E27FC236}">
                    <a16:creationId xmlns:a16="http://schemas.microsoft.com/office/drawing/2014/main" id="{BD7B8481-6470-4137-8D1A-FFD2B9F7AC49}"/>
                  </a:ext>
                </a:extLst>
              </p:cNvPr>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4" name="AutoShape 135">
                <a:extLst>
                  <a:ext uri="{FF2B5EF4-FFF2-40B4-BE49-F238E27FC236}">
                    <a16:creationId xmlns:a16="http://schemas.microsoft.com/office/drawing/2014/main" id="{F3704DDB-1218-4C76-ADD8-2A505984B22B}"/>
                  </a:ext>
                </a:extLst>
              </p:cNvPr>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5" name="AutoShape 136">
                <a:extLst>
                  <a:ext uri="{FF2B5EF4-FFF2-40B4-BE49-F238E27FC236}">
                    <a16:creationId xmlns:a16="http://schemas.microsoft.com/office/drawing/2014/main" id="{BA46303F-9DD5-41DE-AD61-7C62DB47C0E9}"/>
                  </a:ext>
                </a:extLst>
              </p:cNvPr>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6" name="AutoShape 137">
                <a:extLst>
                  <a:ext uri="{FF2B5EF4-FFF2-40B4-BE49-F238E27FC236}">
                    <a16:creationId xmlns:a16="http://schemas.microsoft.com/office/drawing/2014/main" id="{D5907609-C0D8-4229-A53A-D72DCAA39F93}"/>
                  </a:ext>
                </a:extLst>
              </p:cNvPr>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sp>
        <p:nvSpPr>
          <p:cNvPr id="59" name="Line 138">
            <a:extLst>
              <a:ext uri="{FF2B5EF4-FFF2-40B4-BE49-F238E27FC236}">
                <a16:creationId xmlns:a16="http://schemas.microsoft.com/office/drawing/2014/main" id="{0B604DD9-1C36-48E7-8B11-0E7721A070E5}"/>
              </a:ext>
            </a:extLst>
          </p:cNvPr>
          <p:cNvSpPr>
            <a:spLocks noChangeShapeType="1"/>
          </p:cNvSpPr>
          <p:nvPr/>
        </p:nvSpPr>
        <p:spPr bwMode="auto">
          <a:xfrm>
            <a:off x="1954213" y="2376488"/>
            <a:ext cx="460375" cy="436562"/>
          </a:xfrm>
          <a:prstGeom prst="line">
            <a:avLst/>
          </a:prstGeom>
          <a:noFill/>
          <a:ln w="19050">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60" name="Line 139">
            <a:extLst>
              <a:ext uri="{FF2B5EF4-FFF2-40B4-BE49-F238E27FC236}">
                <a16:creationId xmlns:a16="http://schemas.microsoft.com/office/drawing/2014/main" id="{83740BEA-AF46-4263-BB8D-CBD4D2ABCFD6}"/>
              </a:ext>
            </a:extLst>
          </p:cNvPr>
          <p:cNvSpPr>
            <a:spLocks noChangeShapeType="1"/>
          </p:cNvSpPr>
          <p:nvPr/>
        </p:nvSpPr>
        <p:spPr bwMode="auto">
          <a:xfrm>
            <a:off x="4751388" y="2362200"/>
            <a:ext cx="392112" cy="390525"/>
          </a:xfrm>
          <a:prstGeom prst="line">
            <a:avLst/>
          </a:prstGeom>
          <a:noFill/>
          <a:ln w="19050">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6" name="Text Box 85">
            <a:extLst>
              <a:ext uri="{FF2B5EF4-FFF2-40B4-BE49-F238E27FC236}">
                <a16:creationId xmlns:a16="http://schemas.microsoft.com/office/drawing/2014/main" id="{EB72E678-A582-4D9E-ABD5-4294D879C179}"/>
              </a:ext>
            </a:extLst>
          </p:cNvPr>
          <p:cNvSpPr txBox="1">
            <a:spLocks noChangeArrowheads="1"/>
          </p:cNvSpPr>
          <p:nvPr/>
        </p:nvSpPr>
        <p:spPr bwMode="auto">
          <a:xfrm>
            <a:off x="735054" y="2971339"/>
            <a:ext cx="8166018" cy="1077218"/>
          </a:xfrm>
          <a:prstGeom prst="rect">
            <a:avLst/>
          </a:prstGeom>
          <a:solidFill>
            <a:srgbClr val="CCECFF"/>
          </a:solidFill>
          <a:ln w="9525">
            <a:solidFill>
              <a:srgbClr val="333399"/>
            </a:solidFill>
            <a:miter lim="800000"/>
            <a:headEnd/>
            <a:tailEnd/>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0" lang="zh-CN" altLang="en-US" sz="3200" b="0" dirty="0">
                <a:solidFill>
                  <a:srgbClr val="333399"/>
                </a:solidFill>
                <a:ea typeface="黑体" pitchFamily="49" charset="-122"/>
              </a:rPr>
              <a:t>这种未能检测出媒体上已存在的信号的问题</a:t>
            </a:r>
          </a:p>
          <a:p>
            <a:pPr algn="ctr" eaLnBrk="1" hangingPunct="1"/>
            <a:r>
              <a:rPr kumimoji="0" lang="zh-CN" altLang="en-US" sz="3200" b="0" dirty="0">
                <a:solidFill>
                  <a:srgbClr val="333399"/>
                </a:solidFill>
                <a:ea typeface="黑体" pitchFamily="49" charset="-122"/>
              </a:rPr>
              <a:t>叫做</a:t>
            </a:r>
            <a:r>
              <a:rPr kumimoji="0" lang="zh-CN" altLang="en-US" sz="3200" b="0" dirty="0">
                <a:solidFill>
                  <a:srgbClr val="FF0000"/>
                </a:solidFill>
                <a:ea typeface="黑体" pitchFamily="49" charset="-122"/>
              </a:rPr>
              <a:t>隐蔽结点问题</a:t>
            </a:r>
            <a:r>
              <a:rPr kumimoji="0" lang="en-US" altLang="zh-CN" sz="3200" b="0" dirty="0">
                <a:solidFill>
                  <a:srgbClr val="333399"/>
                </a:solidFill>
                <a:ea typeface="黑体" pitchFamily="49" charset="-122"/>
              </a:rPr>
              <a:t>(hidden node problem) </a:t>
            </a:r>
          </a:p>
        </p:txBody>
      </p:sp>
      <p:sp>
        <p:nvSpPr>
          <p:cNvPr id="61" name="Rectangle 6">
            <a:extLst>
              <a:ext uri="{FF2B5EF4-FFF2-40B4-BE49-F238E27FC236}">
                <a16:creationId xmlns:a16="http://schemas.microsoft.com/office/drawing/2014/main" id="{E2F6B559-15C0-4578-BADE-564BABF389F8}"/>
              </a:ext>
            </a:extLst>
          </p:cNvPr>
          <p:cNvSpPr txBox="1">
            <a:spLocks noChangeArrowheads="1"/>
          </p:cNvSpPr>
          <p:nvPr/>
        </p:nvSpPr>
        <p:spPr bwMode="auto">
          <a:xfrm>
            <a:off x="708026" y="44624"/>
            <a:ext cx="8116887" cy="841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charset="0"/>
                <a:ea typeface="黑体" pitchFamily="2" charset="-122"/>
              </a:defRPr>
            </a:lvl2pPr>
            <a:lvl3pPr algn="l" rtl="0" eaLnBrk="0" fontAlgn="base" hangingPunct="0">
              <a:spcBef>
                <a:spcPct val="0"/>
              </a:spcBef>
              <a:spcAft>
                <a:spcPct val="0"/>
              </a:spcAft>
              <a:defRPr sz="4400">
                <a:solidFill>
                  <a:srgbClr val="333399"/>
                </a:solidFill>
                <a:latin typeface="Arial" charset="0"/>
                <a:ea typeface="黑体" pitchFamily="2" charset="-122"/>
              </a:defRPr>
            </a:lvl3pPr>
            <a:lvl4pPr algn="l" rtl="0" eaLnBrk="0" fontAlgn="base" hangingPunct="0">
              <a:spcBef>
                <a:spcPct val="0"/>
              </a:spcBef>
              <a:spcAft>
                <a:spcPct val="0"/>
              </a:spcAft>
              <a:defRPr sz="4400">
                <a:solidFill>
                  <a:srgbClr val="333399"/>
                </a:solidFill>
                <a:latin typeface="Arial" charset="0"/>
                <a:ea typeface="黑体" pitchFamily="2" charset="-122"/>
              </a:defRPr>
            </a:lvl4pPr>
            <a:lvl5pPr algn="l" rtl="0" eaLnBrk="0" fontAlgn="base" hangingPunct="0">
              <a:spcBef>
                <a:spcPct val="0"/>
              </a:spcBef>
              <a:spcAft>
                <a:spcPct val="0"/>
              </a:spcAft>
              <a:defRPr sz="4400">
                <a:solidFill>
                  <a:srgbClr val="333399"/>
                </a:solidFill>
                <a:latin typeface="Arial" charset="0"/>
                <a:ea typeface="黑体" pitchFamily="2" charset="-122"/>
              </a:defRPr>
            </a:lvl5pPr>
            <a:lvl6pPr marL="457200" algn="l" rtl="0" fontAlgn="base">
              <a:spcBef>
                <a:spcPct val="0"/>
              </a:spcBef>
              <a:spcAft>
                <a:spcPct val="0"/>
              </a:spcAft>
              <a:defRPr sz="4400">
                <a:solidFill>
                  <a:srgbClr val="333399"/>
                </a:solidFill>
                <a:latin typeface="Arial" charset="0"/>
                <a:ea typeface="黑体" pitchFamily="2" charset="-122"/>
              </a:defRPr>
            </a:lvl6pPr>
            <a:lvl7pPr marL="914400" algn="l" rtl="0" fontAlgn="base">
              <a:spcBef>
                <a:spcPct val="0"/>
              </a:spcBef>
              <a:spcAft>
                <a:spcPct val="0"/>
              </a:spcAft>
              <a:defRPr sz="4400">
                <a:solidFill>
                  <a:srgbClr val="333399"/>
                </a:solidFill>
                <a:latin typeface="Arial" charset="0"/>
                <a:ea typeface="黑体" pitchFamily="2" charset="-122"/>
              </a:defRPr>
            </a:lvl7pPr>
            <a:lvl8pPr marL="1371600" algn="l" rtl="0" fontAlgn="base">
              <a:spcBef>
                <a:spcPct val="0"/>
              </a:spcBef>
              <a:spcAft>
                <a:spcPct val="0"/>
              </a:spcAft>
              <a:defRPr sz="4400">
                <a:solidFill>
                  <a:srgbClr val="333399"/>
                </a:solidFill>
                <a:latin typeface="Arial" charset="0"/>
                <a:ea typeface="黑体" pitchFamily="2" charset="-122"/>
              </a:defRPr>
            </a:lvl8pPr>
            <a:lvl9pPr marL="1828800" algn="l" rtl="0" fontAlgn="base">
              <a:spcBef>
                <a:spcPct val="0"/>
              </a:spcBef>
              <a:spcAft>
                <a:spcPct val="0"/>
              </a:spcAft>
              <a:defRPr sz="4400">
                <a:solidFill>
                  <a:srgbClr val="333399"/>
                </a:solidFill>
                <a:latin typeface="Arial"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0" cap="none" spc="0" normalizeH="0" baseline="0" noProof="0" dirty="0">
                <a:ln>
                  <a:noFill/>
                </a:ln>
                <a:solidFill>
                  <a:srgbClr val="333399"/>
                </a:solidFill>
                <a:effectLst/>
                <a:uLnTx/>
                <a:uFillTx/>
                <a:latin typeface="Arial"/>
                <a:ea typeface="黑体"/>
                <a:cs typeface="+mj-cs"/>
              </a:rPr>
              <a:t>无线网络的特殊问题 </a:t>
            </a:r>
          </a:p>
        </p:txBody>
      </p:sp>
    </p:spTree>
    <p:extLst>
      <p:ext uri="{BB962C8B-B14F-4D97-AF65-F5344CB8AC3E}">
        <p14:creationId xmlns:p14="http://schemas.microsoft.com/office/powerpoint/2010/main" val="2872352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2000" fill="hold" grpId="0" nodeType="afterEffect">
                                  <p:stCondLst>
                                    <p:cond delay="500"/>
                                  </p:stCondLst>
                                  <p:childTnLst>
                                    <p:anim calcmode="discrete" valueType="str">
                                      <p:cBhvr>
                                        <p:cTn id="9" dur="10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A5604858-0645-4047-9B72-04C47723DCF7}"/>
              </a:ext>
            </a:extLst>
          </p:cNvPr>
          <p:cNvSpPr txBox="1">
            <a:spLocks noChangeArrowheads="1"/>
          </p:cNvSpPr>
          <p:nvPr/>
        </p:nvSpPr>
        <p:spPr bwMode="auto">
          <a:xfrm>
            <a:off x="708026" y="44624"/>
            <a:ext cx="8116887" cy="841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charset="0"/>
                <a:ea typeface="黑体" pitchFamily="2" charset="-122"/>
              </a:defRPr>
            </a:lvl2pPr>
            <a:lvl3pPr algn="l" rtl="0" eaLnBrk="0" fontAlgn="base" hangingPunct="0">
              <a:spcBef>
                <a:spcPct val="0"/>
              </a:spcBef>
              <a:spcAft>
                <a:spcPct val="0"/>
              </a:spcAft>
              <a:defRPr sz="4400">
                <a:solidFill>
                  <a:srgbClr val="333399"/>
                </a:solidFill>
                <a:latin typeface="Arial" charset="0"/>
                <a:ea typeface="黑体" pitchFamily="2" charset="-122"/>
              </a:defRPr>
            </a:lvl3pPr>
            <a:lvl4pPr algn="l" rtl="0" eaLnBrk="0" fontAlgn="base" hangingPunct="0">
              <a:spcBef>
                <a:spcPct val="0"/>
              </a:spcBef>
              <a:spcAft>
                <a:spcPct val="0"/>
              </a:spcAft>
              <a:defRPr sz="4400">
                <a:solidFill>
                  <a:srgbClr val="333399"/>
                </a:solidFill>
                <a:latin typeface="Arial" charset="0"/>
                <a:ea typeface="黑体" pitchFamily="2" charset="-122"/>
              </a:defRPr>
            </a:lvl4pPr>
            <a:lvl5pPr algn="l" rtl="0" eaLnBrk="0" fontAlgn="base" hangingPunct="0">
              <a:spcBef>
                <a:spcPct val="0"/>
              </a:spcBef>
              <a:spcAft>
                <a:spcPct val="0"/>
              </a:spcAft>
              <a:defRPr sz="4400">
                <a:solidFill>
                  <a:srgbClr val="333399"/>
                </a:solidFill>
                <a:latin typeface="Arial" charset="0"/>
                <a:ea typeface="黑体" pitchFamily="2" charset="-122"/>
              </a:defRPr>
            </a:lvl5pPr>
            <a:lvl6pPr marL="457200" algn="l" rtl="0" fontAlgn="base">
              <a:spcBef>
                <a:spcPct val="0"/>
              </a:spcBef>
              <a:spcAft>
                <a:spcPct val="0"/>
              </a:spcAft>
              <a:defRPr sz="4400">
                <a:solidFill>
                  <a:srgbClr val="333399"/>
                </a:solidFill>
                <a:latin typeface="Arial" charset="0"/>
                <a:ea typeface="黑体" pitchFamily="2" charset="-122"/>
              </a:defRPr>
            </a:lvl6pPr>
            <a:lvl7pPr marL="914400" algn="l" rtl="0" fontAlgn="base">
              <a:spcBef>
                <a:spcPct val="0"/>
              </a:spcBef>
              <a:spcAft>
                <a:spcPct val="0"/>
              </a:spcAft>
              <a:defRPr sz="4400">
                <a:solidFill>
                  <a:srgbClr val="333399"/>
                </a:solidFill>
                <a:latin typeface="Arial" charset="0"/>
                <a:ea typeface="黑体" pitchFamily="2" charset="-122"/>
              </a:defRPr>
            </a:lvl7pPr>
            <a:lvl8pPr marL="1371600" algn="l" rtl="0" fontAlgn="base">
              <a:spcBef>
                <a:spcPct val="0"/>
              </a:spcBef>
              <a:spcAft>
                <a:spcPct val="0"/>
              </a:spcAft>
              <a:defRPr sz="4400">
                <a:solidFill>
                  <a:srgbClr val="333399"/>
                </a:solidFill>
                <a:latin typeface="Arial" charset="0"/>
                <a:ea typeface="黑体" pitchFamily="2" charset="-122"/>
              </a:defRPr>
            </a:lvl8pPr>
            <a:lvl9pPr marL="1828800" algn="l" rtl="0" fontAlgn="base">
              <a:spcBef>
                <a:spcPct val="0"/>
              </a:spcBef>
              <a:spcAft>
                <a:spcPct val="0"/>
              </a:spcAft>
              <a:defRPr sz="4400">
                <a:solidFill>
                  <a:srgbClr val="333399"/>
                </a:solidFill>
                <a:latin typeface="Arial"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0" cap="none" spc="0" normalizeH="0" baseline="0" noProof="0" dirty="0">
                <a:ln>
                  <a:noFill/>
                </a:ln>
                <a:solidFill>
                  <a:srgbClr val="333399"/>
                </a:solidFill>
                <a:effectLst/>
                <a:uLnTx/>
                <a:uFillTx/>
                <a:latin typeface="Arial"/>
                <a:ea typeface="黑体"/>
                <a:cs typeface="+mj-cs"/>
              </a:rPr>
              <a:t>无线局域网的特殊问题 </a:t>
            </a:r>
          </a:p>
        </p:txBody>
      </p:sp>
      <p:sp>
        <p:nvSpPr>
          <p:cNvPr id="5" name="Text Box 81">
            <a:extLst>
              <a:ext uri="{FF2B5EF4-FFF2-40B4-BE49-F238E27FC236}">
                <a16:creationId xmlns:a16="http://schemas.microsoft.com/office/drawing/2014/main" id="{A1E727F8-3090-4294-8D95-642DEC4A60CA}"/>
              </a:ext>
            </a:extLst>
          </p:cNvPr>
          <p:cNvSpPr txBox="1">
            <a:spLocks noChangeArrowheads="1"/>
          </p:cNvSpPr>
          <p:nvPr/>
        </p:nvSpPr>
        <p:spPr bwMode="auto">
          <a:xfrm>
            <a:off x="255588" y="5516563"/>
            <a:ext cx="8569325" cy="955675"/>
          </a:xfrm>
          <a:prstGeom prst="rect">
            <a:avLst/>
          </a:prstGeom>
          <a:solidFill>
            <a:srgbClr val="FFFF99"/>
          </a:solidFill>
          <a:ln w="9525">
            <a:solidFill>
              <a:srgbClr val="333399"/>
            </a:solidFill>
            <a:miter lim="800000"/>
            <a:headEnd/>
            <a:tailEnd/>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0" lang="en-US" altLang="zh-CN" sz="2800" b="0">
                <a:solidFill>
                  <a:srgbClr val="333399"/>
                </a:solidFill>
                <a:ea typeface="黑体" pitchFamily="49" charset="-122"/>
              </a:rPr>
              <a:t>B </a:t>
            </a:r>
            <a:r>
              <a:rPr kumimoji="0" lang="zh-CN" altLang="en-US" sz="2800" b="0">
                <a:solidFill>
                  <a:srgbClr val="333399"/>
                </a:solidFill>
                <a:ea typeface="黑体" pitchFamily="49" charset="-122"/>
              </a:rPr>
              <a:t>向 </a:t>
            </a:r>
            <a:r>
              <a:rPr kumimoji="0" lang="en-US" altLang="zh-CN" sz="2800" b="0">
                <a:solidFill>
                  <a:srgbClr val="333399"/>
                </a:solidFill>
                <a:ea typeface="黑体" pitchFamily="49" charset="-122"/>
              </a:rPr>
              <a:t>A </a:t>
            </a:r>
            <a:r>
              <a:rPr kumimoji="0" lang="zh-CN" altLang="en-US" sz="2800" b="0">
                <a:solidFill>
                  <a:srgbClr val="333399"/>
                </a:solidFill>
                <a:ea typeface="黑体" pitchFamily="49" charset="-122"/>
              </a:rPr>
              <a:t>发送数据，而 </a:t>
            </a:r>
            <a:r>
              <a:rPr kumimoji="0" lang="en-US" altLang="zh-CN" sz="2800" b="0">
                <a:solidFill>
                  <a:srgbClr val="333399"/>
                </a:solidFill>
                <a:ea typeface="黑体" pitchFamily="49" charset="-122"/>
              </a:rPr>
              <a:t>C </a:t>
            </a:r>
            <a:r>
              <a:rPr kumimoji="0" lang="zh-CN" altLang="en-US" sz="2800" b="0">
                <a:solidFill>
                  <a:srgbClr val="333399"/>
                </a:solidFill>
                <a:ea typeface="黑体" pitchFamily="49" charset="-122"/>
              </a:rPr>
              <a:t>又想和 </a:t>
            </a:r>
            <a:r>
              <a:rPr kumimoji="0" lang="en-US" altLang="zh-CN" sz="2800" b="0">
                <a:solidFill>
                  <a:srgbClr val="333399"/>
                </a:solidFill>
                <a:ea typeface="黑体" pitchFamily="49" charset="-122"/>
              </a:rPr>
              <a:t>D </a:t>
            </a:r>
            <a:r>
              <a:rPr kumimoji="0" lang="zh-CN" altLang="en-US" sz="2800" b="0">
                <a:solidFill>
                  <a:srgbClr val="333399"/>
                </a:solidFill>
                <a:ea typeface="黑体" pitchFamily="49" charset="-122"/>
              </a:rPr>
              <a:t>通信。</a:t>
            </a:r>
          </a:p>
          <a:p>
            <a:pPr algn="ctr" eaLnBrk="1" hangingPunct="1"/>
            <a:r>
              <a:rPr kumimoji="0" lang="en-US" altLang="zh-CN" sz="2800" b="0">
                <a:solidFill>
                  <a:srgbClr val="333399"/>
                </a:solidFill>
                <a:ea typeface="黑体" pitchFamily="49" charset="-122"/>
              </a:rPr>
              <a:t>C </a:t>
            </a:r>
            <a:r>
              <a:rPr kumimoji="0" lang="zh-CN" altLang="en-US" sz="2800" b="0">
                <a:solidFill>
                  <a:srgbClr val="333399"/>
                </a:solidFill>
                <a:ea typeface="黑体" pitchFamily="49" charset="-122"/>
              </a:rPr>
              <a:t>检测到媒体上有信号，于是就不敢向 </a:t>
            </a:r>
            <a:r>
              <a:rPr kumimoji="0" lang="en-US" altLang="zh-CN" sz="2800" b="0">
                <a:solidFill>
                  <a:srgbClr val="333399"/>
                </a:solidFill>
                <a:ea typeface="黑体" pitchFamily="49" charset="-122"/>
              </a:rPr>
              <a:t>D </a:t>
            </a:r>
            <a:r>
              <a:rPr kumimoji="0" lang="zh-CN" altLang="en-US" sz="2800" b="0">
                <a:solidFill>
                  <a:srgbClr val="333399"/>
                </a:solidFill>
                <a:ea typeface="黑体" pitchFamily="49" charset="-122"/>
              </a:rPr>
              <a:t>发送数据。 </a:t>
            </a:r>
          </a:p>
        </p:txBody>
      </p:sp>
      <p:sp>
        <p:nvSpPr>
          <p:cNvPr id="7" name="Oval 85">
            <a:extLst>
              <a:ext uri="{FF2B5EF4-FFF2-40B4-BE49-F238E27FC236}">
                <a16:creationId xmlns:a16="http://schemas.microsoft.com/office/drawing/2014/main" id="{7B6B7CC4-2121-4AF9-95F5-C5E23EB962D3}"/>
              </a:ext>
            </a:extLst>
          </p:cNvPr>
          <p:cNvSpPr>
            <a:spLocks noChangeArrowheads="1"/>
          </p:cNvSpPr>
          <p:nvPr/>
        </p:nvSpPr>
        <p:spPr bwMode="auto">
          <a:xfrm>
            <a:off x="3738563" y="2149475"/>
            <a:ext cx="3336925" cy="3224213"/>
          </a:xfrm>
          <a:prstGeom prst="ellipse">
            <a:avLst/>
          </a:prstGeom>
          <a:solidFill>
            <a:srgbClr val="FFFF99"/>
          </a:solidFill>
          <a:ln w="9525">
            <a:solidFill>
              <a:srgbClr val="333399"/>
            </a:solidFill>
            <a:prstDash val="dash"/>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8" name="Oval 86">
            <a:extLst>
              <a:ext uri="{FF2B5EF4-FFF2-40B4-BE49-F238E27FC236}">
                <a16:creationId xmlns:a16="http://schemas.microsoft.com/office/drawing/2014/main" id="{4F8793AE-8A88-46C2-B036-7CDC682CB874}"/>
              </a:ext>
            </a:extLst>
          </p:cNvPr>
          <p:cNvSpPr>
            <a:spLocks noChangeArrowheads="1"/>
          </p:cNvSpPr>
          <p:nvPr/>
        </p:nvSpPr>
        <p:spPr bwMode="auto">
          <a:xfrm>
            <a:off x="2338388" y="2149475"/>
            <a:ext cx="3340100" cy="3224213"/>
          </a:xfrm>
          <a:prstGeom prst="ellipse">
            <a:avLst/>
          </a:prstGeom>
          <a:solidFill>
            <a:srgbClr val="CCECFF">
              <a:alpha val="30196"/>
            </a:srgbClr>
          </a:solidFill>
          <a:ln w="9525">
            <a:solidFill>
              <a:srgbClr val="333399"/>
            </a:solidFill>
            <a:prstDash val="dash"/>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9" name="Line 87">
            <a:extLst>
              <a:ext uri="{FF2B5EF4-FFF2-40B4-BE49-F238E27FC236}">
                <a16:creationId xmlns:a16="http://schemas.microsoft.com/office/drawing/2014/main" id="{C1A470AF-D65E-45AA-8078-0EAC31164926}"/>
              </a:ext>
            </a:extLst>
          </p:cNvPr>
          <p:cNvSpPr>
            <a:spLocks noChangeShapeType="1"/>
          </p:cNvSpPr>
          <p:nvPr/>
        </p:nvSpPr>
        <p:spPr bwMode="auto">
          <a:xfrm flipV="1">
            <a:off x="5678488" y="3789363"/>
            <a:ext cx="981075" cy="23812"/>
          </a:xfrm>
          <a:prstGeom prst="line">
            <a:avLst/>
          </a:prstGeom>
          <a:noFill/>
          <a:ln w="57150">
            <a:solidFill>
              <a:srgbClr val="FF0000"/>
            </a:solidFill>
            <a:prstDash val="sysDot"/>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0" name="Text Box 88">
            <a:extLst>
              <a:ext uri="{FF2B5EF4-FFF2-40B4-BE49-F238E27FC236}">
                <a16:creationId xmlns:a16="http://schemas.microsoft.com/office/drawing/2014/main" id="{4286388E-7099-49C8-9E45-A09EC4F01D87}"/>
              </a:ext>
            </a:extLst>
          </p:cNvPr>
          <p:cNvSpPr txBox="1">
            <a:spLocks noChangeArrowheads="1"/>
          </p:cNvSpPr>
          <p:nvPr/>
        </p:nvSpPr>
        <p:spPr bwMode="auto">
          <a:xfrm>
            <a:off x="2443163" y="397986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b="0">
                <a:solidFill>
                  <a:srgbClr val="333399"/>
                </a:solidFill>
                <a:ea typeface="黑体" pitchFamily="49" charset="-122"/>
              </a:rPr>
              <a:t>A</a:t>
            </a:r>
          </a:p>
        </p:txBody>
      </p:sp>
      <p:sp>
        <p:nvSpPr>
          <p:cNvPr id="11" name="Text Box 89">
            <a:extLst>
              <a:ext uri="{FF2B5EF4-FFF2-40B4-BE49-F238E27FC236}">
                <a16:creationId xmlns:a16="http://schemas.microsoft.com/office/drawing/2014/main" id="{0E4F6A66-693C-4B69-808F-4033B1DA1F13}"/>
              </a:ext>
            </a:extLst>
          </p:cNvPr>
          <p:cNvSpPr txBox="1">
            <a:spLocks noChangeArrowheads="1"/>
          </p:cNvSpPr>
          <p:nvPr/>
        </p:nvSpPr>
        <p:spPr bwMode="auto">
          <a:xfrm>
            <a:off x="6688138" y="3979863"/>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solidFill>
                  <a:srgbClr val="333399"/>
                </a:solidFill>
                <a:ea typeface="黑体" pitchFamily="49" charset="-122"/>
              </a:rPr>
              <a:t>D</a:t>
            </a:r>
          </a:p>
        </p:txBody>
      </p:sp>
      <p:sp>
        <p:nvSpPr>
          <p:cNvPr id="12" name="Text Box 90">
            <a:extLst>
              <a:ext uri="{FF2B5EF4-FFF2-40B4-BE49-F238E27FC236}">
                <a16:creationId xmlns:a16="http://schemas.microsoft.com/office/drawing/2014/main" id="{DA298618-5C22-46FE-ABD3-360A4EF769C0}"/>
              </a:ext>
            </a:extLst>
          </p:cNvPr>
          <p:cNvSpPr txBox="1">
            <a:spLocks noChangeArrowheads="1"/>
          </p:cNvSpPr>
          <p:nvPr/>
        </p:nvSpPr>
        <p:spPr bwMode="auto">
          <a:xfrm>
            <a:off x="5286375" y="3979863"/>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solidFill>
                  <a:srgbClr val="333399"/>
                </a:solidFill>
                <a:ea typeface="黑体" pitchFamily="49" charset="-122"/>
              </a:rPr>
              <a:t>C</a:t>
            </a:r>
          </a:p>
        </p:txBody>
      </p:sp>
      <p:sp>
        <p:nvSpPr>
          <p:cNvPr id="13" name="Text Box 91">
            <a:extLst>
              <a:ext uri="{FF2B5EF4-FFF2-40B4-BE49-F238E27FC236}">
                <a16:creationId xmlns:a16="http://schemas.microsoft.com/office/drawing/2014/main" id="{F9827291-1845-4BF9-B650-400E6CC84C5E}"/>
              </a:ext>
            </a:extLst>
          </p:cNvPr>
          <p:cNvSpPr txBox="1">
            <a:spLocks noChangeArrowheads="1"/>
          </p:cNvSpPr>
          <p:nvPr/>
        </p:nvSpPr>
        <p:spPr bwMode="auto">
          <a:xfrm>
            <a:off x="3798888" y="3979863"/>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solidFill>
                  <a:srgbClr val="333399"/>
                </a:solidFill>
                <a:ea typeface="黑体" pitchFamily="49" charset="-122"/>
              </a:rPr>
              <a:t>B</a:t>
            </a:r>
          </a:p>
        </p:txBody>
      </p:sp>
      <p:sp>
        <p:nvSpPr>
          <p:cNvPr id="14" name="Text Box 92">
            <a:extLst>
              <a:ext uri="{FF2B5EF4-FFF2-40B4-BE49-F238E27FC236}">
                <a16:creationId xmlns:a16="http://schemas.microsoft.com/office/drawing/2014/main" id="{AABC54F1-AFBB-4A9E-86A2-2F69EA3DA10E}"/>
              </a:ext>
            </a:extLst>
          </p:cNvPr>
          <p:cNvSpPr txBox="1">
            <a:spLocks noChangeArrowheads="1"/>
          </p:cNvSpPr>
          <p:nvPr/>
        </p:nvSpPr>
        <p:spPr bwMode="auto">
          <a:xfrm>
            <a:off x="5794375" y="3035300"/>
            <a:ext cx="79375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4800" b="0">
                <a:solidFill>
                  <a:srgbClr val="333399"/>
                </a:solidFill>
                <a:ea typeface="黑体" pitchFamily="49" charset="-122"/>
              </a:rPr>
              <a:t>？</a:t>
            </a:r>
          </a:p>
        </p:txBody>
      </p:sp>
      <p:grpSp>
        <p:nvGrpSpPr>
          <p:cNvPr id="15" name="Group 93">
            <a:extLst>
              <a:ext uri="{FF2B5EF4-FFF2-40B4-BE49-F238E27FC236}">
                <a16:creationId xmlns:a16="http://schemas.microsoft.com/office/drawing/2014/main" id="{15B244FC-4CB6-40E6-B2B0-765C239F72D0}"/>
              </a:ext>
            </a:extLst>
          </p:cNvPr>
          <p:cNvGrpSpPr>
            <a:grpSpLocks/>
          </p:cNvGrpSpPr>
          <p:nvPr/>
        </p:nvGrpSpPr>
        <p:grpSpPr bwMode="auto">
          <a:xfrm>
            <a:off x="6388100" y="3417888"/>
            <a:ext cx="847725" cy="585787"/>
            <a:chOff x="762" y="2391"/>
            <a:chExt cx="423" cy="312"/>
          </a:xfrm>
        </p:grpSpPr>
        <p:grpSp>
          <p:nvGrpSpPr>
            <p:cNvPr id="16" name="Group 94">
              <a:extLst>
                <a:ext uri="{FF2B5EF4-FFF2-40B4-BE49-F238E27FC236}">
                  <a16:creationId xmlns:a16="http://schemas.microsoft.com/office/drawing/2014/main" id="{F178B50D-6511-4574-87FE-5FCE36D9E78D}"/>
                </a:ext>
              </a:extLst>
            </p:cNvPr>
            <p:cNvGrpSpPr>
              <a:grpSpLocks/>
            </p:cNvGrpSpPr>
            <p:nvPr/>
          </p:nvGrpSpPr>
          <p:grpSpPr bwMode="auto">
            <a:xfrm>
              <a:off x="867" y="2432"/>
              <a:ext cx="318" cy="271"/>
              <a:chOff x="657" y="1570"/>
              <a:chExt cx="318" cy="311"/>
            </a:xfrm>
          </p:grpSpPr>
          <p:sp>
            <p:nvSpPr>
              <p:cNvPr id="24" name="Line 95">
                <a:extLst>
                  <a:ext uri="{FF2B5EF4-FFF2-40B4-BE49-F238E27FC236}">
                    <a16:creationId xmlns:a16="http://schemas.microsoft.com/office/drawing/2014/main" id="{9BC286AC-2082-49A8-826F-45DB5C297B07}"/>
                  </a:ext>
                </a:extLst>
              </p:cNvPr>
              <p:cNvSpPr>
                <a:spLocks noChangeShapeType="1"/>
              </p:cNvSpPr>
              <p:nvPr/>
            </p:nvSpPr>
            <p:spPr bwMode="auto">
              <a:xfrm flipH="1">
                <a:off x="703" y="1570"/>
                <a:ext cx="0" cy="7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25" name="Picture 96" descr="laptop copy">
                <a:extLst>
                  <a:ext uri="{FF2B5EF4-FFF2-40B4-BE49-F238E27FC236}">
                    <a16:creationId xmlns:a16="http://schemas.microsoft.com/office/drawing/2014/main" id="{198EB83F-00D2-4BB9-87D1-CB801929020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 name="Group 97">
              <a:extLst>
                <a:ext uri="{FF2B5EF4-FFF2-40B4-BE49-F238E27FC236}">
                  <a16:creationId xmlns:a16="http://schemas.microsoft.com/office/drawing/2014/main" id="{483B6CC2-F29C-4479-90EA-E1E563F989CB}"/>
                </a:ext>
              </a:extLst>
            </p:cNvPr>
            <p:cNvGrpSpPr>
              <a:grpSpLocks/>
            </p:cNvGrpSpPr>
            <p:nvPr/>
          </p:nvGrpSpPr>
          <p:grpSpPr bwMode="auto">
            <a:xfrm>
              <a:off x="762" y="2391"/>
              <a:ext cx="306" cy="90"/>
              <a:chOff x="748" y="2251"/>
              <a:chExt cx="306" cy="90"/>
            </a:xfrm>
          </p:grpSpPr>
          <p:sp>
            <p:nvSpPr>
              <p:cNvPr id="18" name="AutoShape 98">
                <a:extLst>
                  <a:ext uri="{FF2B5EF4-FFF2-40B4-BE49-F238E27FC236}">
                    <a16:creationId xmlns:a16="http://schemas.microsoft.com/office/drawing/2014/main" id="{F2DBA066-2422-44CD-8FEF-15548B63226F}"/>
                  </a:ext>
                </a:extLst>
              </p:cNvPr>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9" name="AutoShape 99">
                <a:extLst>
                  <a:ext uri="{FF2B5EF4-FFF2-40B4-BE49-F238E27FC236}">
                    <a16:creationId xmlns:a16="http://schemas.microsoft.com/office/drawing/2014/main" id="{26210C40-8030-4CB9-9263-2972BD82BCD1}"/>
                  </a:ext>
                </a:extLst>
              </p:cNvPr>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0" name="AutoShape 100">
                <a:extLst>
                  <a:ext uri="{FF2B5EF4-FFF2-40B4-BE49-F238E27FC236}">
                    <a16:creationId xmlns:a16="http://schemas.microsoft.com/office/drawing/2014/main" id="{DFA96836-85C8-4E7A-AC4F-5697D898DF27}"/>
                  </a:ext>
                </a:extLst>
              </p:cNvPr>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1" name="AutoShape 101">
                <a:extLst>
                  <a:ext uri="{FF2B5EF4-FFF2-40B4-BE49-F238E27FC236}">
                    <a16:creationId xmlns:a16="http://schemas.microsoft.com/office/drawing/2014/main" id="{01375F52-AAB3-4EF1-BE5F-FA074E8CD91B}"/>
                  </a:ext>
                </a:extLst>
              </p:cNvPr>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2" name="AutoShape 102">
                <a:extLst>
                  <a:ext uri="{FF2B5EF4-FFF2-40B4-BE49-F238E27FC236}">
                    <a16:creationId xmlns:a16="http://schemas.microsoft.com/office/drawing/2014/main" id="{238920C5-7576-415E-9135-BD4CCB037523}"/>
                  </a:ext>
                </a:extLst>
              </p:cNvPr>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3" name="AutoShape 103">
                <a:extLst>
                  <a:ext uri="{FF2B5EF4-FFF2-40B4-BE49-F238E27FC236}">
                    <a16:creationId xmlns:a16="http://schemas.microsoft.com/office/drawing/2014/main" id="{6722D9EB-8DB5-428B-93CE-88153A441066}"/>
                  </a:ext>
                </a:extLst>
              </p:cNvPr>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grpSp>
        <p:nvGrpSpPr>
          <p:cNvPr id="26" name="Group 104">
            <a:extLst>
              <a:ext uri="{FF2B5EF4-FFF2-40B4-BE49-F238E27FC236}">
                <a16:creationId xmlns:a16="http://schemas.microsoft.com/office/drawing/2014/main" id="{1FCC2397-7D44-465D-B7F4-1A3DD048499C}"/>
              </a:ext>
            </a:extLst>
          </p:cNvPr>
          <p:cNvGrpSpPr>
            <a:grpSpLocks/>
          </p:cNvGrpSpPr>
          <p:nvPr/>
        </p:nvGrpSpPr>
        <p:grpSpPr bwMode="auto">
          <a:xfrm>
            <a:off x="2039938" y="3421063"/>
            <a:ext cx="846137" cy="585787"/>
            <a:chOff x="762" y="2391"/>
            <a:chExt cx="423" cy="312"/>
          </a:xfrm>
        </p:grpSpPr>
        <p:grpSp>
          <p:nvGrpSpPr>
            <p:cNvPr id="27" name="Group 105">
              <a:extLst>
                <a:ext uri="{FF2B5EF4-FFF2-40B4-BE49-F238E27FC236}">
                  <a16:creationId xmlns:a16="http://schemas.microsoft.com/office/drawing/2014/main" id="{BB2CA65C-E9BE-4AF7-8C53-CF267AF8FE65}"/>
                </a:ext>
              </a:extLst>
            </p:cNvPr>
            <p:cNvGrpSpPr>
              <a:grpSpLocks/>
            </p:cNvGrpSpPr>
            <p:nvPr/>
          </p:nvGrpSpPr>
          <p:grpSpPr bwMode="auto">
            <a:xfrm>
              <a:off x="867" y="2432"/>
              <a:ext cx="318" cy="271"/>
              <a:chOff x="657" y="1570"/>
              <a:chExt cx="318" cy="311"/>
            </a:xfrm>
          </p:grpSpPr>
          <p:sp>
            <p:nvSpPr>
              <p:cNvPr id="35" name="Line 106">
                <a:extLst>
                  <a:ext uri="{FF2B5EF4-FFF2-40B4-BE49-F238E27FC236}">
                    <a16:creationId xmlns:a16="http://schemas.microsoft.com/office/drawing/2014/main" id="{17B22944-FFF6-4446-B1A3-31B810B8470E}"/>
                  </a:ext>
                </a:extLst>
              </p:cNvPr>
              <p:cNvSpPr>
                <a:spLocks noChangeShapeType="1"/>
              </p:cNvSpPr>
              <p:nvPr/>
            </p:nvSpPr>
            <p:spPr bwMode="auto">
              <a:xfrm flipH="1">
                <a:off x="703" y="1570"/>
                <a:ext cx="0" cy="7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36" name="Picture 107" descr="laptop copy">
                <a:extLst>
                  <a:ext uri="{FF2B5EF4-FFF2-40B4-BE49-F238E27FC236}">
                    <a16:creationId xmlns:a16="http://schemas.microsoft.com/office/drawing/2014/main" id="{E2EECEE5-3D52-46B4-A350-25690ED856E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 name="Group 108">
              <a:extLst>
                <a:ext uri="{FF2B5EF4-FFF2-40B4-BE49-F238E27FC236}">
                  <a16:creationId xmlns:a16="http://schemas.microsoft.com/office/drawing/2014/main" id="{08293F06-E9F9-41DB-A479-923BC4E2AE8E}"/>
                </a:ext>
              </a:extLst>
            </p:cNvPr>
            <p:cNvGrpSpPr>
              <a:grpSpLocks/>
            </p:cNvGrpSpPr>
            <p:nvPr/>
          </p:nvGrpSpPr>
          <p:grpSpPr bwMode="auto">
            <a:xfrm>
              <a:off x="762" y="2391"/>
              <a:ext cx="306" cy="90"/>
              <a:chOff x="748" y="2251"/>
              <a:chExt cx="306" cy="90"/>
            </a:xfrm>
          </p:grpSpPr>
          <p:sp>
            <p:nvSpPr>
              <p:cNvPr id="29" name="AutoShape 109">
                <a:extLst>
                  <a:ext uri="{FF2B5EF4-FFF2-40B4-BE49-F238E27FC236}">
                    <a16:creationId xmlns:a16="http://schemas.microsoft.com/office/drawing/2014/main" id="{9E4C831F-EB48-49F5-AE8D-45726AF48098}"/>
                  </a:ext>
                </a:extLst>
              </p:cNvPr>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0" name="AutoShape 110">
                <a:extLst>
                  <a:ext uri="{FF2B5EF4-FFF2-40B4-BE49-F238E27FC236}">
                    <a16:creationId xmlns:a16="http://schemas.microsoft.com/office/drawing/2014/main" id="{864FFC56-46BA-41C0-B128-22FD6429F9D4}"/>
                  </a:ext>
                </a:extLst>
              </p:cNvPr>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1" name="AutoShape 111">
                <a:extLst>
                  <a:ext uri="{FF2B5EF4-FFF2-40B4-BE49-F238E27FC236}">
                    <a16:creationId xmlns:a16="http://schemas.microsoft.com/office/drawing/2014/main" id="{9C51EEF2-0A3D-4132-BD7E-7962AE3C8ED7}"/>
                  </a:ext>
                </a:extLst>
              </p:cNvPr>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2" name="AutoShape 112">
                <a:extLst>
                  <a:ext uri="{FF2B5EF4-FFF2-40B4-BE49-F238E27FC236}">
                    <a16:creationId xmlns:a16="http://schemas.microsoft.com/office/drawing/2014/main" id="{7799D126-71DF-4A62-8337-F525335B6129}"/>
                  </a:ext>
                </a:extLst>
              </p:cNvPr>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3" name="AutoShape 113">
                <a:extLst>
                  <a:ext uri="{FF2B5EF4-FFF2-40B4-BE49-F238E27FC236}">
                    <a16:creationId xmlns:a16="http://schemas.microsoft.com/office/drawing/2014/main" id="{23150A68-770D-44A5-9C5F-58160B019460}"/>
                  </a:ext>
                </a:extLst>
              </p:cNvPr>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4" name="AutoShape 114">
                <a:extLst>
                  <a:ext uri="{FF2B5EF4-FFF2-40B4-BE49-F238E27FC236}">
                    <a16:creationId xmlns:a16="http://schemas.microsoft.com/office/drawing/2014/main" id="{33E584E9-D75D-4FAD-B22B-57D96D4E7E6F}"/>
                  </a:ext>
                </a:extLst>
              </p:cNvPr>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grpSp>
        <p:nvGrpSpPr>
          <p:cNvPr id="37" name="Group 115">
            <a:extLst>
              <a:ext uri="{FF2B5EF4-FFF2-40B4-BE49-F238E27FC236}">
                <a16:creationId xmlns:a16="http://schemas.microsoft.com/office/drawing/2014/main" id="{16543C88-7D2A-4126-B8E1-A311BE8C765F}"/>
              </a:ext>
            </a:extLst>
          </p:cNvPr>
          <p:cNvGrpSpPr>
            <a:grpSpLocks/>
          </p:cNvGrpSpPr>
          <p:nvPr/>
        </p:nvGrpSpPr>
        <p:grpSpPr bwMode="auto">
          <a:xfrm>
            <a:off x="4937125" y="3421063"/>
            <a:ext cx="847725" cy="585787"/>
            <a:chOff x="762" y="2391"/>
            <a:chExt cx="423" cy="312"/>
          </a:xfrm>
        </p:grpSpPr>
        <p:grpSp>
          <p:nvGrpSpPr>
            <p:cNvPr id="38" name="Group 116">
              <a:extLst>
                <a:ext uri="{FF2B5EF4-FFF2-40B4-BE49-F238E27FC236}">
                  <a16:creationId xmlns:a16="http://schemas.microsoft.com/office/drawing/2014/main" id="{9BF86660-C389-4710-8969-BFBD24ECA31D}"/>
                </a:ext>
              </a:extLst>
            </p:cNvPr>
            <p:cNvGrpSpPr>
              <a:grpSpLocks/>
            </p:cNvGrpSpPr>
            <p:nvPr/>
          </p:nvGrpSpPr>
          <p:grpSpPr bwMode="auto">
            <a:xfrm>
              <a:off x="867" y="2432"/>
              <a:ext cx="318" cy="271"/>
              <a:chOff x="657" y="1570"/>
              <a:chExt cx="318" cy="311"/>
            </a:xfrm>
          </p:grpSpPr>
          <p:sp>
            <p:nvSpPr>
              <p:cNvPr id="46" name="Line 117">
                <a:extLst>
                  <a:ext uri="{FF2B5EF4-FFF2-40B4-BE49-F238E27FC236}">
                    <a16:creationId xmlns:a16="http://schemas.microsoft.com/office/drawing/2014/main" id="{69125ED7-2EBD-42BE-8A17-50D4A33A86DA}"/>
                  </a:ext>
                </a:extLst>
              </p:cNvPr>
              <p:cNvSpPr>
                <a:spLocks noChangeShapeType="1"/>
              </p:cNvSpPr>
              <p:nvPr/>
            </p:nvSpPr>
            <p:spPr bwMode="auto">
              <a:xfrm flipH="1">
                <a:off x="703" y="1570"/>
                <a:ext cx="0" cy="7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47" name="Picture 118" descr="laptop copy">
                <a:extLst>
                  <a:ext uri="{FF2B5EF4-FFF2-40B4-BE49-F238E27FC236}">
                    <a16:creationId xmlns:a16="http://schemas.microsoft.com/office/drawing/2014/main" id="{260FE876-FC04-4AB0-BBFF-2C874F17CA8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9" name="Group 119">
              <a:extLst>
                <a:ext uri="{FF2B5EF4-FFF2-40B4-BE49-F238E27FC236}">
                  <a16:creationId xmlns:a16="http://schemas.microsoft.com/office/drawing/2014/main" id="{6B0BCBC4-55AB-45D8-8130-CDC14789EE42}"/>
                </a:ext>
              </a:extLst>
            </p:cNvPr>
            <p:cNvGrpSpPr>
              <a:grpSpLocks/>
            </p:cNvGrpSpPr>
            <p:nvPr/>
          </p:nvGrpSpPr>
          <p:grpSpPr bwMode="auto">
            <a:xfrm>
              <a:off x="762" y="2391"/>
              <a:ext cx="306" cy="90"/>
              <a:chOff x="748" y="2251"/>
              <a:chExt cx="306" cy="90"/>
            </a:xfrm>
          </p:grpSpPr>
          <p:sp>
            <p:nvSpPr>
              <p:cNvPr id="40" name="AutoShape 120">
                <a:extLst>
                  <a:ext uri="{FF2B5EF4-FFF2-40B4-BE49-F238E27FC236}">
                    <a16:creationId xmlns:a16="http://schemas.microsoft.com/office/drawing/2014/main" id="{7C2B59F3-ADB6-4FDB-99B3-B93365BA6F60}"/>
                  </a:ext>
                </a:extLst>
              </p:cNvPr>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1" name="AutoShape 121">
                <a:extLst>
                  <a:ext uri="{FF2B5EF4-FFF2-40B4-BE49-F238E27FC236}">
                    <a16:creationId xmlns:a16="http://schemas.microsoft.com/office/drawing/2014/main" id="{2FC6A5F2-D3FB-4538-B117-0488D9346856}"/>
                  </a:ext>
                </a:extLst>
              </p:cNvPr>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2" name="AutoShape 122">
                <a:extLst>
                  <a:ext uri="{FF2B5EF4-FFF2-40B4-BE49-F238E27FC236}">
                    <a16:creationId xmlns:a16="http://schemas.microsoft.com/office/drawing/2014/main" id="{7D74EB5A-1153-4B8E-995B-580B63654A9F}"/>
                  </a:ext>
                </a:extLst>
              </p:cNvPr>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3" name="AutoShape 123">
                <a:extLst>
                  <a:ext uri="{FF2B5EF4-FFF2-40B4-BE49-F238E27FC236}">
                    <a16:creationId xmlns:a16="http://schemas.microsoft.com/office/drawing/2014/main" id="{6B1901B2-DF00-4979-93C5-5569C58E6B2F}"/>
                  </a:ext>
                </a:extLst>
              </p:cNvPr>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4" name="AutoShape 124">
                <a:extLst>
                  <a:ext uri="{FF2B5EF4-FFF2-40B4-BE49-F238E27FC236}">
                    <a16:creationId xmlns:a16="http://schemas.microsoft.com/office/drawing/2014/main" id="{18562FD7-D0D5-4DA8-9A4A-0B4AE2339639}"/>
                  </a:ext>
                </a:extLst>
              </p:cNvPr>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5" name="AutoShape 125">
                <a:extLst>
                  <a:ext uri="{FF2B5EF4-FFF2-40B4-BE49-F238E27FC236}">
                    <a16:creationId xmlns:a16="http://schemas.microsoft.com/office/drawing/2014/main" id="{8354395B-7607-4C3C-B7F0-544F364720D7}"/>
                  </a:ext>
                </a:extLst>
              </p:cNvPr>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grpSp>
        <p:nvGrpSpPr>
          <p:cNvPr id="48" name="Group 126">
            <a:extLst>
              <a:ext uri="{FF2B5EF4-FFF2-40B4-BE49-F238E27FC236}">
                <a16:creationId xmlns:a16="http://schemas.microsoft.com/office/drawing/2014/main" id="{EAA76ED8-4C38-4994-A95D-055F3345EE3A}"/>
              </a:ext>
            </a:extLst>
          </p:cNvPr>
          <p:cNvGrpSpPr>
            <a:grpSpLocks/>
          </p:cNvGrpSpPr>
          <p:nvPr/>
        </p:nvGrpSpPr>
        <p:grpSpPr bwMode="auto">
          <a:xfrm>
            <a:off x="3487738" y="3421063"/>
            <a:ext cx="847725" cy="585787"/>
            <a:chOff x="762" y="2391"/>
            <a:chExt cx="423" cy="312"/>
          </a:xfrm>
        </p:grpSpPr>
        <p:grpSp>
          <p:nvGrpSpPr>
            <p:cNvPr id="49" name="Group 127">
              <a:extLst>
                <a:ext uri="{FF2B5EF4-FFF2-40B4-BE49-F238E27FC236}">
                  <a16:creationId xmlns:a16="http://schemas.microsoft.com/office/drawing/2014/main" id="{8882F66E-6529-4A37-96E7-10E8C895C20D}"/>
                </a:ext>
              </a:extLst>
            </p:cNvPr>
            <p:cNvGrpSpPr>
              <a:grpSpLocks/>
            </p:cNvGrpSpPr>
            <p:nvPr/>
          </p:nvGrpSpPr>
          <p:grpSpPr bwMode="auto">
            <a:xfrm>
              <a:off x="867" y="2432"/>
              <a:ext cx="318" cy="271"/>
              <a:chOff x="657" y="1570"/>
              <a:chExt cx="318" cy="311"/>
            </a:xfrm>
          </p:grpSpPr>
          <p:sp>
            <p:nvSpPr>
              <p:cNvPr id="57" name="Line 128">
                <a:extLst>
                  <a:ext uri="{FF2B5EF4-FFF2-40B4-BE49-F238E27FC236}">
                    <a16:creationId xmlns:a16="http://schemas.microsoft.com/office/drawing/2014/main" id="{F8A2DD11-B64A-40B1-A959-A1DF9DDAC91C}"/>
                  </a:ext>
                </a:extLst>
              </p:cNvPr>
              <p:cNvSpPr>
                <a:spLocks noChangeShapeType="1"/>
              </p:cNvSpPr>
              <p:nvPr/>
            </p:nvSpPr>
            <p:spPr bwMode="auto">
              <a:xfrm flipH="1">
                <a:off x="703" y="1570"/>
                <a:ext cx="0" cy="7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58" name="Picture 129" descr="laptop copy">
                <a:extLst>
                  <a:ext uri="{FF2B5EF4-FFF2-40B4-BE49-F238E27FC236}">
                    <a16:creationId xmlns:a16="http://schemas.microsoft.com/office/drawing/2014/main" id="{1757CD9D-4DC4-4F12-8A22-93789C29A6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0" name="Group 130">
              <a:extLst>
                <a:ext uri="{FF2B5EF4-FFF2-40B4-BE49-F238E27FC236}">
                  <a16:creationId xmlns:a16="http://schemas.microsoft.com/office/drawing/2014/main" id="{1DBB45F0-BAF6-42EB-8491-AF16D0606A6F}"/>
                </a:ext>
              </a:extLst>
            </p:cNvPr>
            <p:cNvGrpSpPr>
              <a:grpSpLocks/>
            </p:cNvGrpSpPr>
            <p:nvPr/>
          </p:nvGrpSpPr>
          <p:grpSpPr bwMode="auto">
            <a:xfrm>
              <a:off x="762" y="2391"/>
              <a:ext cx="306" cy="90"/>
              <a:chOff x="748" y="2251"/>
              <a:chExt cx="306" cy="90"/>
            </a:xfrm>
          </p:grpSpPr>
          <p:sp>
            <p:nvSpPr>
              <p:cNvPr id="51" name="AutoShape 131">
                <a:extLst>
                  <a:ext uri="{FF2B5EF4-FFF2-40B4-BE49-F238E27FC236}">
                    <a16:creationId xmlns:a16="http://schemas.microsoft.com/office/drawing/2014/main" id="{9AACECF2-6784-4902-AD50-65C4A404226D}"/>
                  </a:ext>
                </a:extLst>
              </p:cNvPr>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2" name="AutoShape 132">
                <a:extLst>
                  <a:ext uri="{FF2B5EF4-FFF2-40B4-BE49-F238E27FC236}">
                    <a16:creationId xmlns:a16="http://schemas.microsoft.com/office/drawing/2014/main" id="{09F148D7-61FC-44F2-BB5E-928478FFF691}"/>
                  </a:ext>
                </a:extLst>
              </p:cNvPr>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3" name="AutoShape 133">
                <a:extLst>
                  <a:ext uri="{FF2B5EF4-FFF2-40B4-BE49-F238E27FC236}">
                    <a16:creationId xmlns:a16="http://schemas.microsoft.com/office/drawing/2014/main" id="{4E92547A-C3E3-46A1-ADC3-1DCD634D23A2}"/>
                  </a:ext>
                </a:extLst>
              </p:cNvPr>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4" name="AutoShape 134">
                <a:extLst>
                  <a:ext uri="{FF2B5EF4-FFF2-40B4-BE49-F238E27FC236}">
                    <a16:creationId xmlns:a16="http://schemas.microsoft.com/office/drawing/2014/main" id="{EE4D38E4-BA7C-4EAD-AB75-9A767B9D7D76}"/>
                  </a:ext>
                </a:extLst>
              </p:cNvPr>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5" name="AutoShape 135">
                <a:extLst>
                  <a:ext uri="{FF2B5EF4-FFF2-40B4-BE49-F238E27FC236}">
                    <a16:creationId xmlns:a16="http://schemas.microsoft.com/office/drawing/2014/main" id="{18CEC399-F678-43D4-B318-079374640215}"/>
                  </a:ext>
                </a:extLst>
              </p:cNvPr>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6" name="AutoShape 136">
                <a:extLst>
                  <a:ext uri="{FF2B5EF4-FFF2-40B4-BE49-F238E27FC236}">
                    <a16:creationId xmlns:a16="http://schemas.microsoft.com/office/drawing/2014/main" id="{6857B834-8D37-460F-A709-49DF96550F96}"/>
                  </a:ext>
                </a:extLst>
              </p:cNvPr>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sp>
        <p:nvSpPr>
          <p:cNvPr id="59" name="Text Box 137">
            <a:extLst>
              <a:ext uri="{FF2B5EF4-FFF2-40B4-BE49-F238E27FC236}">
                <a16:creationId xmlns:a16="http://schemas.microsoft.com/office/drawing/2014/main" id="{6990DC33-7724-4FC6-9080-8B504E54E1DB}"/>
              </a:ext>
            </a:extLst>
          </p:cNvPr>
          <p:cNvSpPr txBox="1">
            <a:spLocks noChangeArrowheads="1"/>
          </p:cNvSpPr>
          <p:nvPr/>
        </p:nvSpPr>
        <p:spPr bwMode="auto">
          <a:xfrm>
            <a:off x="323850" y="2036763"/>
            <a:ext cx="1995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b="0">
                <a:solidFill>
                  <a:srgbClr val="333399"/>
                </a:solidFill>
                <a:ea typeface="黑体" pitchFamily="49" charset="-122"/>
              </a:rPr>
              <a:t>B </a:t>
            </a:r>
            <a:r>
              <a:rPr lang="zh-CN" altLang="en-US" b="0">
                <a:solidFill>
                  <a:srgbClr val="333399"/>
                </a:solidFill>
                <a:ea typeface="黑体" pitchFamily="49" charset="-122"/>
              </a:rPr>
              <a:t>的作用范围</a:t>
            </a:r>
          </a:p>
        </p:txBody>
      </p:sp>
      <p:sp>
        <p:nvSpPr>
          <p:cNvPr id="60" name="Text Box 138">
            <a:extLst>
              <a:ext uri="{FF2B5EF4-FFF2-40B4-BE49-F238E27FC236}">
                <a16:creationId xmlns:a16="http://schemas.microsoft.com/office/drawing/2014/main" id="{6768DC06-D911-4358-988A-83DB9E3D5329}"/>
              </a:ext>
            </a:extLst>
          </p:cNvPr>
          <p:cNvSpPr txBox="1">
            <a:spLocks noChangeArrowheads="1"/>
          </p:cNvSpPr>
          <p:nvPr/>
        </p:nvSpPr>
        <p:spPr bwMode="auto">
          <a:xfrm>
            <a:off x="6735763" y="1819275"/>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b="0">
                <a:solidFill>
                  <a:srgbClr val="333399"/>
                </a:solidFill>
                <a:ea typeface="黑体" pitchFamily="49" charset="-122"/>
              </a:rPr>
              <a:t>C </a:t>
            </a:r>
            <a:r>
              <a:rPr lang="zh-CN" altLang="en-US" b="0">
                <a:solidFill>
                  <a:srgbClr val="333399"/>
                </a:solidFill>
                <a:ea typeface="黑体" pitchFamily="49" charset="-122"/>
              </a:rPr>
              <a:t>的作用范围</a:t>
            </a:r>
          </a:p>
        </p:txBody>
      </p:sp>
      <p:sp>
        <p:nvSpPr>
          <p:cNvPr id="61" name="Line 139">
            <a:extLst>
              <a:ext uri="{FF2B5EF4-FFF2-40B4-BE49-F238E27FC236}">
                <a16:creationId xmlns:a16="http://schemas.microsoft.com/office/drawing/2014/main" id="{16F8999D-A535-49A1-9BFA-0A46FA19F7A6}"/>
              </a:ext>
            </a:extLst>
          </p:cNvPr>
          <p:cNvSpPr>
            <a:spLocks noChangeShapeType="1"/>
          </p:cNvSpPr>
          <p:nvPr/>
        </p:nvSpPr>
        <p:spPr bwMode="auto">
          <a:xfrm>
            <a:off x="2339975" y="2276475"/>
            <a:ext cx="647700" cy="215900"/>
          </a:xfrm>
          <a:prstGeom prst="line">
            <a:avLst/>
          </a:prstGeom>
          <a:noFill/>
          <a:ln w="19050">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62" name="Line 140">
            <a:extLst>
              <a:ext uri="{FF2B5EF4-FFF2-40B4-BE49-F238E27FC236}">
                <a16:creationId xmlns:a16="http://schemas.microsoft.com/office/drawing/2014/main" id="{67DC71B2-FAB7-4BED-A80C-6603234CF2A3}"/>
              </a:ext>
            </a:extLst>
          </p:cNvPr>
          <p:cNvSpPr>
            <a:spLocks noChangeShapeType="1"/>
          </p:cNvSpPr>
          <p:nvPr/>
        </p:nvSpPr>
        <p:spPr bwMode="auto">
          <a:xfrm flipH="1">
            <a:off x="6300788" y="2060575"/>
            <a:ext cx="431800" cy="288925"/>
          </a:xfrm>
          <a:prstGeom prst="line">
            <a:avLst/>
          </a:prstGeom>
          <a:noFill/>
          <a:ln w="19050">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6" name="Text Box 82">
            <a:extLst>
              <a:ext uri="{FF2B5EF4-FFF2-40B4-BE49-F238E27FC236}">
                <a16:creationId xmlns:a16="http://schemas.microsoft.com/office/drawing/2014/main" id="{6627C146-8F70-46E2-91A9-440D5C226600}"/>
              </a:ext>
            </a:extLst>
          </p:cNvPr>
          <p:cNvSpPr txBox="1">
            <a:spLocks noChangeArrowheads="1"/>
          </p:cNvSpPr>
          <p:nvPr/>
        </p:nvSpPr>
        <p:spPr bwMode="auto">
          <a:xfrm>
            <a:off x="96838" y="3147628"/>
            <a:ext cx="8728075" cy="1076325"/>
          </a:xfrm>
          <a:prstGeom prst="rect">
            <a:avLst/>
          </a:prstGeom>
          <a:solidFill>
            <a:srgbClr val="CCECFF"/>
          </a:solidFill>
          <a:ln w="9525">
            <a:solidFill>
              <a:srgbClr val="333399"/>
            </a:solidFill>
            <a:miter lim="800000"/>
            <a:headEnd/>
            <a:tailEnd/>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0" lang="zh-CN" altLang="en-US" sz="3200" b="0" dirty="0">
                <a:solidFill>
                  <a:srgbClr val="333399"/>
                </a:solidFill>
                <a:ea typeface="黑体" pitchFamily="49" charset="-122"/>
              </a:rPr>
              <a:t>其实 </a:t>
            </a:r>
            <a:r>
              <a:rPr kumimoji="0" lang="en-US" altLang="zh-CN" sz="3200" b="0" dirty="0">
                <a:solidFill>
                  <a:srgbClr val="333399"/>
                </a:solidFill>
                <a:ea typeface="黑体" pitchFamily="49" charset="-122"/>
              </a:rPr>
              <a:t>B </a:t>
            </a:r>
            <a:r>
              <a:rPr kumimoji="0" lang="zh-CN" altLang="en-US" sz="3200" b="0" dirty="0">
                <a:solidFill>
                  <a:srgbClr val="333399"/>
                </a:solidFill>
                <a:ea typeface="黑体" pitchFamily="49" charset="-122"/>
              </a:rPr>
              <a:t>向 </a:t>
            </a:r>
            <a:r>
              <a:rPr kumimoji="0" lang="en-US" altLang="zh-CN" sz="3200" b="0" dirty="0">
                <a:solidFill>
                  <a:srgbClr val="333399"/>
                </a:solidFill>
                <a:ea typeface="黑体" pitchFamily="49" charset="-122"/>
              </a:rPr>
              <a:t>A </a:t>
            </a:r>
            <a:r>
              <a:rPr kumimoji="0" lang="zh-CN" altLang="en-US" sz="3200" b="0" dirty="0">
                <a:solidFill>
                  <a:srgbClr val="333399"/>
                </a:solidFill>
                <a:ea typeface="黑体" pitchFamily="49" charset="-122"/>
              </a:rPr>
              <a:t>发送数据并不影响 </a:t>
            </a:r>
            <a:r>
              <a:rPr kumimoji="0" lang="en-US" altLang="zh-CN" sz="3200" b="0" dirty="0">
                <a:solidFill>
                  <a:srgbClr val="333399"/>
                </a:solidFill>
                <a:ea typeface="黑体" pitchFamily="49" charset="-122"/>
              </a:rPr>
              <a:t>C </a:t>
            </a:r>
            <a:r>
              <a:rPr kumimoji="0" lang="zh-CN" altLang="en-US" sz="3200" b="0" dirty="0">
                <a:solidFill>
                  <a:srgbClr val="333399"/>
                </a:solidFill>
                <a:ea typeface="黑体" pitchFamily="49" charset="-122"/>
              </a:rPr>
              <a:t>向 </a:t>
            </a:r>
            <a:r>
              <a:rPr kumimoji="0" lang="en-US" altLang="zh-CN" sz="3200" b="0" dirty="0">
                <a:solidFill>
                  <a:srgbClr val="333399"/>
                </a:solidFill>
                <a:ea typeface="黑体" pitchFamily="49" charset="-122"/>
              </a:rPr>
              <a:t>D </a:t>
            </a:r>
            <a:r>
              <a:rPr kumimoji="0" lang="zh-CN" altLang="en-US" sz="3200" b="0" dirty="0">
                <a:solidFill>
                  <a:srgbClr val="333399"/>
                </a:solidFill>
                <a:ea typeface="黑体" pitchFamily="49" charset="-122"/>
              </a:rPr>
              <a:t>发送数据</a:t>
            </a:r>
          </a:p>
          <a:p>
            <a:pPr algn="ctr" eaLnBrk="1" hangingPunct="1"/>
            <a:r>
              <a:rPr kumimoji="0" lang="zh-CN" altLang="en-US" sz="3200" b="0" dirty="0">
                <a:solidFill>
                  <a:srgbClr val="333399"/>
                </a:solidFill>
                <a:ea typeface="黑体" pitchFamily="49" charset="-122"/>
              </a:rPr>
              <a:t>这就是</a:t>
            </a:r>
            <a:r>
              <a:rPr kumimoji="0" lang="zh-CN" altLang="en-US" sz="3200" b="0" dirty="0">
                <a:solidFill>
                  <a:srgbClr val="FF0000"/>
                </a:solidFill>
                <a:ea typeface="黑体" pitchFamily="49" charset="-122"/>
              </a:rPr>
              <a:t>暴露结点问题</a:t>
            </a:r>
            <a:r>
              <a:rPr kumimoji="0" lang="en-US" altLang="zh-CN" sz="3200" b="0" dirty="0">
                <a:solidFill>
                  <a:srgbClr val="333399"/>
                </a:solidFill>
                <a:ea typeface="黑体" pitchFamily="49" charset="-122"/>
              </a:rPr>
              <a:t>(exposed node problem) </a:t>
            </a:r>
          </a:p>
        </p:txBody>
      </p:sp>
    </p:spTree>
    <p:extLst>
      <p:ext uri="{BB962C8B-B14F-4D97-AF65-F5344CB8AC3E}">
        <p14:creationId xmlns:p14="http://schemas.microsoft.com/office/powerpoint/2010/main" val="679267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D6916A-EA11-4717-BA1D-DDE43E642B2F}"/>
              </a:ext>
            </a:extLst>
          </p:cNvPr>
          <p:cNvSpPr>
            <a:spLocks noGrp="1"/>
          </p:cNvSpPr>
          <p:nvPr>
            <p:ph type="title"/>
          </p:nvPr>
        </p:nvSpPr>
        <p:spPr/>
        <p:txBody>
          <a:bodyPr/>
          <a:lstStyle/>
          <a:p>
            <a:r>
              <a:rPr lang="en-US" altLang="zh-CN" dirty="0"/>
              <a:t>CSMA/CA</a:t>
            </a:r>
            <a:r>
              <a:rPr lang="zh-CN" altLang="en-US" dirty="0"/>
              <a:t>原理</a:t>
            </a:r>
          </a:p>
        </p:txBody>
      </p:sp>
      <p:sp>
        <p:nvSpPr>
          <p:cNvPr id="3" name="内容占位符 2">
            <a:extLst>
              <a:ext uri="{FF2B5EF4-FFF2-40B4-BE49-F238E27FC236}">
                <a16:creationId xmlns:a16="http://schemas.microsoft.com/office/drawing/2014/main" id="{714881FE-0179-4C3E-9946-7968B2042F54}"/>
              </a:ext>
            </a:extLst>
          </p:cNvPr>
          <p:cNvSpPr>
            <a:spLocks noGrp="1"/>
          </p:cNvSpPr>
          <p:nvPr>
            <p:ph idx="1"/>
          </p:nvPr>
        </p:nvSpPr>
        <p:spPr>
          <a:xfrm>
            <a:off x="914400" y="1524000"/>
            <a:ext cx="7762056" cy="4598182"/>
          </a:xfrm>
        </p:spPr>
        <p:txBody>
          <a:bodyPr/>
          <a:lstStyle/>
          <a:p>
            <a:r>
              <a:rPr lang="zh-CN" altLang="en-US" sz="2400" b="0" dirty="0">
                <a:latin typeface="+mn-ea"/>
              </a:rPr>
              <a:t>发送数据前，监听信道，若有冲突，则进行二进制指数避退。若信道空闲，则在维持一段时间后，再等待一段随机的时间后依然没有别的结点使用，即发送数据。由於每个结点采用的随机时间不同，这样可以减少冲突的机会。</a:t>
            </a:r>
            <a:endParaRPr lang="en-US" altLang="zh-CN" sz="2400" b="0" dirty="0">
              <a:latin typeface="+mn-ea"/>
            </a:endParaRPr>
          </a:p>
          <a:p>
            <a:r>
              <a:rPr lang="zh-CN" altLang="en-US" sz="2400" b="0" dirty="0">
                <a:latin typeface="+mn-ea"/>
              </a:rPr>
              <a:t>先发送一段很小的请求传送报文</a:t>
            </a:r>
            <a:r>
              <a:rPr lang="en-US" altLang="zh-CN" sz="2400" b="0" dirty="0">
                <a:latin typeface="+mn-ea"/>
              </a:rPr>
              <a:t>RTS</a:t>
            </a:r>
            <a:r>
              <a:rPr lang="zh-CN" altLang="en-US" sz="2400" b="0" dirty="0">
                <a:latin typeface="+mn-ea"/>
              </a:rPr>
              <a:t>（</a:t>
            </a:r>
            <a:r>
              <a:rPr lang="en-US" altLang="zh-CN" sz="2400" b="0" dirty="0">
                <a:latin typeface="+mn-ea"/>
              </a:rPr>
              <a:t>Request to Send)</a:t>
            </a:r>
            <a:r>
              <a:rPr lang="zh-CN" altLang="en-US" sz="2400" b="0" dirty="0">
                <a:latin typeface="+mn-ea"/>
              </a:rPr>
              <a:t>给目标结点，并等待目标端回应报文</a:t>
            </a:r>
            <a:r>
              <a:rPr lang="en-US" altLang="zh-CN" sz="2400" b="0" dirty="0">
                <a:latin typeface="+mn-ea"/>
              </a:rPr>
              <a:t>CTS</a:t>
            </a:r>
            <a:r>
              <a:rPr lang="zh-CN" altLang="en-US" sz="2400" b="0" dirty="0">
                <a:latin typeface="+mn-ea"/>
              </a:rPr>
              <a:t>（</a:t>
            </a:r>
            <a:r>
              <a:rPr lang="en-US" altLang="zh-CN" sz="2400" b="0" dirty="0">
                <a:latin typeface="+mn-ea"/>
              </a:rPr>
              <a:t>Clear to Send</a:t>
            </a:r>
            <a:r>
              <a:rPr lang="zh-CN" altLang="en-US" sz="2400" b="0" dirty="0">
                <a:latin typeface="+mn-ea"/>
              </a:rPr>
              <a:t>）后，才开始传送数据。在</a:t>
            </a:r>
            <a:r>
              <a:rPr lang="en-US" altLang="zh-CN" sz="2400" b="0" dirty="0">
                <a:latin typeface="+mn-ea"/>
              </a:rPr>
              <a:t>RTS</a:t>
            </a:r>
            <a:r>
              <a:rPr lang="zh-CN" altLang="en-US" sz="2400" b="0" dirty="0">
                <a:latin typeface="+mn-ea"/>
              </a:rPr>
              <a:t>、</a:t>
            </a:r>
            <a:r>
              <a:rPr lang="en-US" altLang="zh-CN" sz="2400" b="0" dirty="0">
                <a:latin typeface="+mn-ea"/>
              </a:rPr>
              <a:t>CTS</a:t>
            </a:r>
            <a:r>
              <a:rPr lang="zh-CN" altLang="en-US" sz="2400" b="0" dirty="0">
                <a:latin typeface="+mn-ea"/>
              </a:rPr>
              <a:t>和后面发送的数据帧中都有一个称为网络分配向量的数据结构，指明本次发送数据所需要要的时间，凡是能收到报文的其他结点将不会在这段时间里发送数据，确保接下来传送资料时，不会被碰撞。</a:t>
            </a:r>
          </a:p>
        </p:txBody>
      </p:sp>
    </p:spTree>
    <p:extLst>
      <p:ext uri="{BB962C8B-B14F-4D97-AF65-F5344CB8AC3E}">
        <p14:creationId xmlns:p14="http://schemas.microsoft.com/office/powerpoint/2010/main" val="1881529265"/>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9415A-28F8-4E9C-9A42-141736FC0F8B}"/>
              </a:ext>
            </a:extLst>
          </p:cNvPr>
          <p:cNvSpPr>
            <a:spLocks noGrp="1"/>
          </p:cNvSpPr>
          <p:nvPr>
            <p:ph type="title"/>
          </p:nvPr>
        </p:nvSpPr>
        <p:spPr/>
        <p:txBody>
          <a:bodyPr/>
          <a:lstStyle/>
          <a:p>
            <a:r>
              <a:rPr lang="en-US" altLang="zh-CN" dirty="0"/>
              <a:t>4.5.3 </a:t>
            </a:r>
            <a:r>
              <a:rPr lang="zh-CN" altLang="en-US" dirty="0"/>
              <a:t>局域网</a:t>
            </a:r>
          </a:p>
        </p:txBody>
      </p:sp>
      <p:sp>
        <p:nvSpPr>
          <p:cNvPr id="4" name="矩形 3">
            <a:extLst>
              <a:ext uri="{FF2B5EF4-FFF2-40B4-BE49-F238E27FC236}">
                <a16:creationId xmlns:a16="http://schemas.microsoft.com/office/drawing/2014/main" id="{47DF2EA6-0AC0-4542-9E41-AC319964250F}"/>
              </a:ext>
            </a:extLst>
          </p:cNvPr>
          <p:cNvSpPr/>
          <p:nvPr/>
        </p:nvSpPr>
        <p:spPr>
          <a:xfrm>
            <a:off x="971600" y="1628800"/>
            <a:ext cx="7416824" cy="1569660"/>
          </a:xfrm>
          <a:prstGeom prst="rect">
            <a:avLst/>
          </a:prstGeom>
        </p:spPr>
        <p:txBody>
          <a:bodyPr wrap="square">
            <a:spAutoFit/>
          </a:bodyPr>
          <a:lstStyle/>
          <a:p>
            <a:r>
              <a:rPr lang="zh-CN" altLang="en-US" dirty="0"/>
              <a:t>一般认为，局域网（</a:t>
            </a:r>
            <a:r>
              <a:rPr lang="en-US" altLang="zh-CN" dirty="0"/>
              <a:t>Local Area Network</a:t>
            </a:r>
            <a:r>
              <a:rPr lang="zh-CN" altLang="en-US" dirty="0"/>
              <a:t>，</a:t>
            </a:r>
            <a:r>
              <a:rPr lang="en-US" altLang="zh-CN" dirty="0"/>
              <a:t>LAN</a:t>
            </a:r>
            <a:r>
              <a:rPr lang="zh-CN" altLang="en-US" dirty="0"/>
              <a:t>）是在一个局部的地理范围内（如一个学校、工厂和机关内），一般是方圆几千米以内，将各种计算机，外部设备和数据库等互相联接起来组成的计算机通信网。</a:t>
            </a:r>
          </a:p>
        </p:txBody>
      </p:sp>
      <p:sp>
        <p:nvSpPr>
          <p:cNvPr id="5" name="矩形 4">
            <a:extLst>
              <a:ext uri="{FF2B5EF4-FFF2-40B4-BE49-F238E27FC236}">
                <a16:creationId xmlns:a16="http://schemas.microsoft.com/office/drawing/2014/main" id="{622201FB-A81F-48A8-975B-E59117DA8BCA}"/>
              </a:ext>
            </a:extLst>
          </p:cNvPr>
          <p:cNvSpPr/>
          <p:nvPr/>
        </p:nvSpPr>
        <p:spPr>
          <a:xfrm>
            <a:off x="971600" y="3429000"/>
            <a:ext cx="7488832" cy="1200329"/>
          </a:xfrm>
          <a:prstGeom prst="rect">
            <a:avLst/>
          </a:prstGeom>
        </p:spPr>
        <p:txBody>
          <a:bodyPr wrap="square">
            <a:spAutoFit/>
          </a:bodyPr>
          <a:lstStyle/>
          <a:p>
            <a:r>
              <a:rPr lang="zh-CN" altLang="en-US" dirty="0"/>
              <a:t>局域网可以实现文件管理、应用软件共享、打印机共享、扫描仪共享、工作组内的日程安排、电子邮件和传真通信服务等功能。</a:t>
            </a:r>
          </a:p>
        </p:txBody>
      </p:sp>
    </p:spTree>
    <p:extLst>
      <p:ext uri="{BB962C8B-B14F-4D97-AF65-F5344CB8AC3E}">
        <p14:creationId xmlns:p14="http://schemas.microsoft.com/office/powerpoint/2010/main" val="1582413752"/>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69FF06-EA1B-4532-816C-68680495D522}"/>
              </a:ext>
            </a:extLst>
          </p:cNvPr>
          <p:cNvSpPr>
            <a:spLocks noGrp="1"/>
          </p:cNvSpPr>
          <p:nvPr>
            <p:ph type="title"/>
          </p:nvPr>
        </p:nvSpPr>
        <p:spPr/>
        <p:txBody>
          <a:bodyPr/>
          <a:lstStyle/>
          <a:p>
            <a:r>
              <a:rPr lang="zh-CN" altLang="en-US" dirty="0"/>
              <a:t>一、局域网的特点</a:t>
            </a:r>
          </a:p>
        </p:txBody>
      </p:sp>
      <p:sp>
        <p:nvSpPr>
          <p:cNvPr id="3" name="内容占位符 2">
            <a:extLst>
              <a:ext uri="{FF2B5EF4-FFF2-40B4-BE49-F238E27FC236}">
                <a16:creationId xmlns:a16="http://schemas.microsoft.com/office/drawing/2014/main" id="{12425DFC-8298-4049-8182-692F58DC166D}"/>
              </a:ext>
            </a:extLst>
          </p:cNvPr>
          <p:cNvSpPr>
            <a:spLocks noGrp="1"/>
          </p:cNvSpPr>
          <p:nvPr>
            <p:ph idx="1"/>
          </p:nvPr>
        </p:nvSpPr>
        <p:spPr>
          <a:xfrm>
            <a:off x="971550" y="1988840"/>
            <a:ext cx="7391400" cy="2456057"/>
          </a:xfrm>
        </p:spPr>
        <p:txBody>
          <a:bodyPr/>
          <a:lstStyle/>
          <a:p>
            <a:pPr eaLnBrk="1" hangingPunct="1">
              <a:defRPr/>
            </a:pPr>
            <a:r>
              <a:rPr lang="zh-CN" altLang="en-US" sz="2400" dirty="0">
                <a:latin typeface="+mn-ea"/>
              </a:rPr>
              <a:t>具有广播功能，从一个站点可很方便地访问全网。局域网上的主机可共享连接在局域网上的各种硬件和软件资源。 </a:t>
            </a:r>
          </a:p>
          <a:p>
            <a:pPr eaLnBrk="1" hangingPunct="1">
              <a:defRPr/>
            </a:pPr>
            <a:r>
              <a:rPr lang="zh-CN" altLang="en-US" sz="2400" dirty="0">
                <a:latin typeface="+mn-ea"/>
              </a:rPr>
              <a:t>便于系统的扩展和逐渐地演变，各设备的位置可灵活调整和改变。</a:t>
            </a:r>
          </a:p>
          <a:p>
            <a:pPr eaLnBrk="1" hangingPunct="1">
              <a:defRPr/>
            </a:pPr>
            <a:r>
              <a:rPr lang="zh-CN" altLang="en-US" sz="2400" dirty="0">
                <a:latin typeface="+mn-ea"/>
              </a:rPr>
              <a:t>提高了系统的可靠性、可用性和残存性。</a:t>
            </a:r>
          </a:p>
        </p:txBody>
      </p:sp>
      <p:sp>
        <p:nvSpPr>
          <p:cNvPr id="5" name="矩形 4">
            <a:extLst>
              <a:ext uri="{FF2B5EF4-FFF2-40B4-BE49-F238E27FC236}">
                <a16:creationId xmlns:a16="http://schemas.microsoft.com/office/drawing/2014/main" id="{A16F196E-4ACA-46EA-B2F6-B79335ABDA95}"/>
              </a:ext>
            </a:extLst>
          </p:cNvPr>
          <p:cNvSpPr/>
          <p:nvPr/>
        </p:nvSpPr>
        <p:spPr>
          <a:xfrm>
            <a:off x="899592" y="1412776"/>
            <a:ext cx="3897221" cy="461665"/>
          </a:xfrm>
          <a:prstGeom prst="rect">
            <a:avLst/>
          </a:prstGeom>
        </p:spPr>
        <p:txBody>
          <a:bodyPr wrap="none">
            <a:spAutoFit/>
          </a:bodyPr>
          <a:lstStyle/>
          <a:p>
            <a:r>
              <a:rPr lang="zh-CN" altLang="en-US" dirty="0"/>
              <a:t>局域网具有以下一些特点：</a:t>
            </a:r>
          </a:p>
        </p:txBody>
      </p:sp>
    </p:spTree>
    <p:extLst>
      <p:ext uri="{BB962C8B-B14F-4D97-AF65-F5344CB8AC3E}">
        <p14:creationId xmlns:p14="http://schemas.microsoft.com/office/powerpoint/2010/main" val="563809907"/>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2D6EBA-D577-4550-8871-9F089A2261B0}"/>
              </a:ext>
            </a:extLst>
          </p:cNvPr>
          <p:cNvSpPr>
            <a:spLocks noGrp="1"/>
          </p:cNvSpPr>
          <p:nvPr>
            <p:ph type="title"/>
          </p:nvPr>
        </p:nvSpPr>
        <p:spPr/>
        <p:txBody>
          <a:bodyPr/>
          <a:lstStyle/>
          <a:p>
            <a:r>
              <a:rPr lang="zh-CN" altLang="en-US" dirty="0"/>
              <a:t>二、局域网的拓扑 </a:t>
            </a:r>
          </a:p>
        </p:txBody>
      </p:sp>
      <p:sp>
        <p:nvSpPr>
          <p:cNvPr id="5" name="Line 3">
            <a:extLst>
              <a:ext uri="{FF2B5EF4-FFF2-40B4-BE49-F238E27FC236}">
                <a16:creationId xmlns:a16="http://schemas.microsoft.com/office/drawing/2014/main" id="{9FEB6573-4568-465D-90E4-D9434321CD0F}"/>
              </a:ext>
            </a:extLst>
          </p:cNvPr>
          <p:cNvSpPr>
            <a:spLocks noChangeShapeType="1"/>
          </p:cNvSpPr>
          <p:nvPr/>
        </p:nvSpPr>
        <p:spPr bwMode="auto">
          <a:xfrm flipH="1" flipV="1">
            <a:off x="1693863" y="1444625"/>
            <a:ext cx="533400" cy="4572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6" name="Line 4">
            <a:extLst>
              <a:ext uri="{FF2B5EF4-FFF2-40B4-BE49-F238E27FC236}">
                <a16:creationId xmlns:a16="http://schemas.microsoft.com/office/drawing/2014/main" id="{27296F8F-E799-43D1-BE5E-F1A877C1AA94}"/>
              </a:ext>
            </a:extLst>
          </p:cNvPr>
          <p:cNvSpPr>
            <a:spLocks noChangeShapeType="1"/>
          </p:cNvSpPr>
          <p:nvPr/>
        </p:nvSpPr>
        <p:spPr bwMode="auto">
          <a:xfrm flipV="1">
            <a:off x="2379663" y="1368425"/>
            <a:ext cx="0" cy="5334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7" name="Line 5">
            <a:extLst>
              <a:ext uri="{FF2B5EF4-FFF2-40B4-BE49-F238E27FC236}">
                <a16:creationId xmlns:a16="http://schemas.microsoft.com/office/drawing/2014/main" id="{F8E593DF-9520-4A8B-8CDC-BFFBF122003D}"/>
              </a:ext>
            </a:extLst>
          </p:cNvPr>
          <p:cNvSpPr>
            <a:spLocks noChangeShapeType="1"/>
          </p:cNvSpPr>
          <p:nvPr/>
        </p:nvSpPr>
        <p:spPr bwMode="auto">
          <a:xfrm flipH="1">
            <a:off x="1770063" y="2130425"/>
            <a:ext cx="425450" cy="3651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8" name="Line 6">
            <a:extLst>
              <a:ext uri="{FF2B5EF4-FFF2-40B4-BE49-F238E27FC236}">
                <a16:creationId xmlns:a16="http://schemas.microsoft.com/office/drawing/2014/main" id="{56C32FD2-0D1F-4AE3-97B1-E3510FB38F5B}"/>
              </a:ext>
            </a:extLst>
          </p:cNvPr>
          <p:cNvSpPr>
            <a:spLocks noChangeShapeType="1"/>
          </p:cNvSpPr>
          <p:nvPr/>
        </p:nvSpPr>
        <p:spPr bwMode="auto">
          <a:xfrm>
            <a:off x="2379663" y="2130425"/>
            <a:ext cx="673100" cy="50641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9" name="Line 7">
            <a:extLst>
              <a:ext uri="{FF2B5EF4-FFF2-40B4-BE49-F238E27FC236}">
                <a16:creationId xmlns:a16="http://schemas.microsoft.com/office/drawing/2014/main" id="{3B98F4F7-03CC-455E-8CE5-DD5E7BF39D98}"/>
              </a:ext>
            </a:extLst>
          </p:cNvPr>
          <p:cNvSpPr>
            <a:spLocks noChangeShapeType="1"/>
          </p:cNvSpPr>
          <p:nvPr/>
        </p:nvSpPr>
        <p:spPr bwMode="auto">
          <a:xfrm flipV="1">
            <a:off x="2455863" y="1597025"/>
            <a:ext cx="533400" cy="3810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10" name="Rectangle 8">
            <a:extLst>
              <a:ext uri="{FF2B5EF4-FFF2-40B4-BE49-F238E27FC236}">
                <a16:creationId xmlns:a16="http://schemas.microsoft.com/office/drawing/2014/main" id="{664CE099-61B0-4C67-8D2B-C85B9D78804A}"/>
              </a:ext>
            </a:extLst>
          </p:cNvPr>
          <p:cNvSpPr>
            <a:spLocks noChangeArrowheads="1"/>
          </p:cNvSpPr>
          <p:nvPr/>
        </p:nvSpPr>
        <p:spPr bwMode="auto">
          <a:xfrm>
            <a:off x="2151063" y="1825625"/>
            <a:ext cx="368300" cy="368300"/>
          </a:xfrm>
          <a:prstGeom prst="rect">
            <a:avLst/>
          </a:prstGeom>
          <a:solidFill>
            <a:srgbClr val="FFFFFF"/>
          </a:solidFill>
          <a:ln w="25400">
            <a:solidFill>
              <a:srgbClr val="333399"/>
            </a:solidFill>
            <a:miter lim="800000"/>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11" name="Rectangle 9">
            <a:extLst>
              <a:ext uri="{FF2B5EF4-FFF2-40B4-BE49-F238E27FC236}">
                <a16:creationId xmlns:a16="http://schemas.microsoft.com/office/drawing/2014/main" id="{84CCAF8E-7F54-4579-A949-C1FD6CF570E6}"/>
              </a:ext>
            </a:extLst>
          </p:cNvPr>
          <p:cNvSpPr>
            <a:spLocks noChangeArrowheads="1"/>
          </p:cNvSpPr>
          <p:nvPr/>
        </p:nvSpPr>
        <p:spPr bwMode="auto">
          <a:xfrm>
            <a:off x="7053263" y="5487988"/>
            <a:ext cx="101600" cy="101600"/>
          </a:xfrm>
          <a:prstGeom prst="rect">
            <a:avLst/>
          </a:prstGeom>
          <a:solidFill>
            <a:srgbClr val="333399"/>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12" name="Rectangle 10">
            <a:extLst>
              <a:ext uri="{FF2B5EF4-FFF2-40B4-BE49-F238E27FC236}">
                <a16:creationId xmlns:a16="http://schemas.microsoft.com/office/drawing/2014/main" id="{9840AF79-805D-4E2D-AAF5-56278308EC60}"/>
              </a:ext>
            </a:extLst>
          </p:cNvPr>
          <p:cNvSpPr>
            <a:spLocks noChangeArrowheads="1"/>
          </p:cNvSpPr>
          <p:nvPr/>
        </p:nvSpPr>
        <p:spPr bwMode="auto">
          <a:xfrm>
            <a:off x="7034213" y="4310063"/>
            <a:ext cx="101600" cy="101600"/>
          </a:xfrm>
          <a:prstGeom prst="rect">
            <a:avLst/>
          </a:prstGeom>
          <a:solidFill>
            <a:srgbClr val="333399"/>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13" name="Rectangle 11">
            <a:extLst>
              <a:ext uri="{FF2B5EF4-FFF2-40B4-BE49-F238E27FC236}">
                <a16:creationId xmlns:a16="http://schemas.microsoft.com/office/drawing/2014/main" id="{9243141E-8DE8-470A-B873-8E6F0523655D}"/>
              </a:ext>
            </a:extLst>
          </p:cNvPr>
          <p:cNvSpPr>
            <a:spLocks noChangeArrowheads="1"/>
          </p:cNvSpPr>
          <p:nvPr/>
        </p:nvSpPr>
        <p:spPr bwMode="auto">
          <a:xfrm>
            <a:off x="7062788" y="4824413"/>
            <a:ext cx="101600" cy="101600"/>
          </a:xfrm>
          <a:prstGeom prst="rect">
            <a:avLst/>
          </a:prstGeom>
          <a:solidFill>
            <a:srgbClr val="333399"/>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14" name="Rectangle 12">
            <a:extLst>
              <a:ext uri="{FF2B5EF4-FFF2-40B4-BE49-F238E27FC236}">
                <a16:creationId xmlns:a16="http://schemas.microsoft.com/office/drawing/2014/main" id="{8AECDB9C-227A-4B57-92D0-56FB76322069}"/>
              </a:ext>
            </a:extLst>
          </p:cNvPr>
          <p:cNvSpPr>
            <a:spLocks noChangeArrowheads="1"/>
          </p:cNvSpPr>
          <p:nvPr/>
        </p:nvSpPr>
        <p:spPr bwMode="auto">
          <a:xfrm>
            <a:off x="5135563" y="4310063"/>
            <a:ext cx="101600" cy="101600"/>
          </a:xfrm>
          <a:prstGeom prst="rect">
            <a:avLst/>
          </a:prstGeom>
          <a:solidFill>
            <a:srgbClr val="333399"/>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15" name="Line 13">
            <a:extLst>
              <a:ext uri="{FF2B5EF4-FFF2-40B4-BE49-F238E27FC236}">
                <a16:creationId xmlns:a16="http://schemas.microsoft.com/office/drawing/2014/main" id="{BAB0E3D8-66ED-4EA1-A4FA-F83009D6CD1B}"/>
              </a:ext>
            </a:extLst>
          </p:cNvPr>
          <p:cNvSpPr>
            <a:spLocks noChangeShapeType="1"/>
          </p:cNvSpPr>
          <p:nvPr/>
        </p:nvSpPr>
        <p:spPr bwMode="auto">
          <a:xfrm>
            <a:off x="5314950" y="2114550"/>
            <a:ext cx="2155825"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16" name="Rectangle 14">
            <a:extLst>
              <a:ext uri="{FF2B5EF4-FFF2-40B4-BE49-F238E27FC236}">
                <a16:creationId xmlns:a16="http://schemas.microsoft.com/office/drawing/2014/main" id="{E8391B11-61C5-4F78-84F2-EAA8AD91F4D4}"/>
              </a:ext>
            </a:extLst>
          </p:cNvPr>
          <p:cNvSpPr>
            <a:spLocks noChangeArrowheads="1"/>
          </p:cNvSpPr>
          <p:nvPr/>
        </p:nvSpPr>
        <p:spPr bwMode="auto">
          <a:xfrm>
            <a:off x="7423150" y="2063750"/>
            <a:ext cx="101600" cy="101600"/>
          </a:xfrm>
          <a:prstGeom prst="rect">
            <a:avLst/>
          </a:prstGeom>
          <a:solidFill>
            <a:srgbClr val="000000"/>
          </a:solidFill>
          <a:ln w="12700">
            <a:solidFill>
              <a:srgbClr val="333399"/>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17" name="Rectangle 15">
            <a:extLst>
              <a:ext uri="{FF2B5EF4-FFF2-40B4-BE49-F238E27FC236}">
                <a16:creationId xmlns:a16="http://schemas.microsoft.com/office/drawing/2014/main" id="{49ECA049-5A94-4491-9E37-FC1567B8B92F}"/>
              </a:ext>
            </a:extLst>
          </p:cNvPr>
          <p:cNvSpPr>
            <a:spLocks noChangeArrowheads="1"/>
          </p:cNvSpPr>
          <p:nvPr/>
        </p:nvSpPr>
        <p:spPr bwMode="auto">
          <a:xfrm>
            <a:off x="5203825" y="2063750"/>
            <a:ext cx="101600" cy="101600"/>
          </a:xfrm>
          <a:prstGeom prst="rect">
            <a:avLst/>
          </a:prstGeom>
          <a:solidFill>
            <a:srgbClr val="000000"/>
          </a:solidFill>
          <a:ln w="12700">
            <a:solidFill>
              <a:srgbClr val="333399"/>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18" name="Line 16">
            <a:extLst>
              <a:ext uri="{FF2B5EF4-FFF2-40B4-BE49-F238E27FC236}">
                <a16:creationId xmlns:a16="http://schemas.microsoft.com/office/drawing/2014/main" id="{108B3179-05F4-4E6F-B9BE-0E910F8E9A45}"/>
              </a:ext>
            </a:extLst>
          </p:cNvPr>
          <p:cNvSpPr>
            <a:spLocks noChangeShapeType="1"/>
          </p:cNvSpPr>
          <p:nvPr/>
        </p:nvSpPr>
        <p:spPr bwMode="auto">
          <a:xfrm flipV="1">
            <a:off x="5740400" y="1797050"/>
            <a:ext cx="0" cy="3206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19" name="Line 17">
            <a:extLst>
              <a:ext uri="{FF2B5EF4-FFF2-40B4-BE49-F238E27FC236}">
                <a16:creationId xmlns:a16="http://schemas.microsoft.com/office/drawing/2014/main" id="{0B017B03-98B0-41B1-AFF0-4302EF9A050C}"/>
              </a:ext>
            </a:extLst>
          </p:cNvPr>
          <p:cNvSpPr>
            <a:spLocks noChangeShapeType="1"/>
          </p:cNvSpPr>
          <p:nvPr/>
        </p:nvSpPr>
        <p:spPr bwMode="auto">
          <a:xfrm>
            <a:off x="6121400" y="2127250"/>
            <a:ext cx="0" cy="3460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20" name="Line 18">
            <a:extLst>
              <a:ext uri="{FF2B5EF4-FFF2-40B4-BE49-F238E27FC236}">
                <a16:creationId xmlns:a16="http://schemas.microsoft.com/office/drawing/2014/main" id="{EE02FD80-22A8-43D6-A446-745CF1E6241D}"/>
              </a:ext>
            </a:extLst>
          </p:cNvPr>
          <p:cNvSpPr>
            <a:spLocks noChangeShapeType="1"/>
          </p:cNvSpPr>
          <p:nvPr/>
        </p:nvSpPr>
        <p:spPr bwMode="auto">
          <a:xfrm flipV="1">
            <a:off x="6597650" y="1768475"/>
            <a:ext cx="0" cy="3587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21" name="Line 19">
            <a:extLst>
              <a:ext uri="{FF2B5EF4-FFF2-40B4-BE49-F238E27FC236}">
                <a16:creationId xmlns:a16="http://schemas.microsoft.com/office/drawing/2014/main" id="{CC781C9C-F4EE-43F3-A844-17673814079B}"/>
              </a:ext>
            </a:extLst>
          </p:cNvPr>
          <p:cNvSpPr>
            <a:spLocks noChangeShapeType="1"/>
          </p:cNvSpPr>
          <p:nvPr/>
        </p:nvSpPr>
        <p:spPr bwMode="auto">
          <a:xfrm>
            <a:off x="7083425" y="2127250"/>
            <a:ext cx="0" cy="3460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22" name="Line 20">
            <a:extLst>
              <a:ext uri="{FF2B5EF4-FFF2-40B4-BE49-F238E27FC236}">
                <a16:creationId xmlns:a16="http://schemas.microsoft.com/office/drawing/2014/main" id="{6DAD5602-FB85-4F0B-9D04-6407A46B3EF1}"/>
              </a:ext>
            </a:extLst>
          </p:cNvPr>
          <p:cNvSpPr>
            <a:spLocks noChangeShapeType="1"/>
          </p:cNvSpPr>
          <p:nvPr/>
        </p:nvSpPr>
        <p:spPr bwMode="auto">
          <a:xfrm>
            <a:off x="5354638" y="4884738"/>
            <a:ext cx="1774825"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23" name="Line 21">
            <a:extLst>
              <a:ext uri="{FF2B5EF4-FFF2-40B4-BE49-F238E27FC236}">
                <a16:creationId xmlns:a16="http://schemas.microsoft.com/office/drawing/2014/main" id="{400513BC-3FA2-4051-9BA6-8F306EA41518}"/>
              </a:ext>
            </a:extLst>
          </p:cNvPr>
          <p:cNvSpPr>
            <a:spLocks noChangeShapeType="1"/>
          </p:cNvSpPr>
          <p:nvPr/>
        </p:nvSpPr>
        <p:spPr bwMode="auto">
          <a:xfrm flipV="1">
            <a:off x="5695950" y="4735513"/>
            <a:ext cx="0" cy="1460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4" name="Line 22">
            <a:extLst>
              <a:ext uri="{FF2B5EF4-FFF2-40B4-BE49-F238E27FC236}">
                <a16:creationId xmlns:a16="http://schemas.microsoft.com/office/drawing/2014/main" id="{FDBC2951-F01B-4775-9951-625550E50552}"/>
              </a:ext>
            </a:extLst>
          </p:cNvPr>
          <p:cNvSpPr>
            <a:spLocks noChangeShapeType="1"/>
          </p:cNvSpPr>
          <p:nvPr/>
        </p:nvSpPr>
        <p:spPr bwMode="auto">
          <a:xfrm flipV="1">
            <a:off x="6380163" y="4751388"/>
            <a:ext cx="0" cy="1460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5" name="Line 23">
            <a:extLst>
              <a:ext uri="{FF2B5EF4-FFF2-40B4-BE49-F238E27FC236}">
                <a16:creationId xmlns:a16="http://schemas.microsoft.com/office/drawing/2014/main" id="{0253762C-CD63-48B2-9A95-EC84A79D9310}"/>
              </a:ext>
            </a:extLst>
          </p:cNvPr>
          <p:cNvSpPr>
            <a:spLocks noChangeShapeType="1"/>
          </p:cNvSpPr>
          <p:nvPr/>
        </p:nvSpPr>
        <p:spPr bwMode="auto">
          <a:xfrm>
            <a:off x="5827713" y="4211638"/>
            <a:ext cx="0" cy="1365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6" name="Line 24">
            <a:extLst>
              <a:ext uri="{FF2B5EF4-FFF2-40B4-BE49-F238E27FC236}">
                <a16:creationId xmlns:a16="http://schemas.microsoft.com/office/drawing/2014/main" id="{3FC4A6D3-B36E-4037-911C-2A2CE1A4F077}"/>
              </a:ext>
            </a:extLst>
          </p:cNvPr>
          <p:cNvSpPr>
            <a:spLocks noChangeShapeType="1"/>
          </p:cNvSpPr>
          <p:nvPr/>
        </p:nvSpPr>
        <p:spPr bwMode="auto">
          <a:xfrm>
            <a:off x="6684963" y="4221163"/>
            <a:ext cx="0" cy="1365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7" name="Line 25">
            <a:extLst>
              <a:ext uri="{FF2B5EF4-FFF2-40B4-BE49-F238E27FC236}">
                <a16:creationId xmlns:a16="http://schemas.microsoft.com/office/drawing/2014/main" id="{5613EA41-F460-4756-A0CC-0A74A5838CDC}"/>
              </a:ext>
            </a:extLst>
          </p:cNvPr>
          <p:cNvSpPr>
            <a:spLocks noChangeShapeType="1"/>
          </p:cNvSpPr>
          <p:nvPr/>
        </p:nvSpPr>
        <p:spPr bwMode="auto">
          <a:xfrm flipV="1">
            <a:off x="6713538" y="5348288"/>
            <a:ext cx="0" cy="1873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8" name="Line 26">
            <a:extLst>
              <a:ext uri="{FF2B5EF4-FFF2-40B4-BE49-F238E27FC236}">
                <a16:creationId xmlns:a16="http://schemas.microsoft.com/office/drawing/2014/main" id="{9CBBB81D-043E-4ECE-BD5A-1502212FE9F6}"/>
              </a:ext>
            </a:extLst>
          </p:cNvPr>
          <p:cNvSpPr>
            <a:spLocks noChangeShapeType="1"/>
          </p:cNvSpPr>
          <p:nvPr/>
        </p:nvSpPr>
        <p:spPr bwMode="auto">
          <a:xfrm>
            <a:off x="5237163" y="4351338"/>
            <a:ext cx="182245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29" name="Freeform 27">
            <a:extLst>
              <a:ext uri="{FF2B5EF4-FFF2-40B4-BE49-F238E27FC236}">
                <a16:creationId xmlns:a16="http://schemas.microsoft.com/office/drawing/2014/main" id="{1EE46048-C3C1-4EBE-819D-F3663EAE035F}"/>
              </a:ext>
            </a:extLst>
          </p:cNvPr>
          <p:cNvSpPr>
            <a:spLocks/>
          </p:cNvSpPr>
          <p:nvPr/>
        </p:nvSpPr>
        <p:spPr bwMode="auto">
          <a:xfrm>
            <a:off x="5341938" y="4360863"/>
            <a:ext cx="1735137" cy="1182687"/>
          </a:xfrm>
          <a:custGeom>
            <a:avLst/>
            <a:gdLst>
              <a:gd name="T0" fmla="*/ 0 w 1093"/>
              <a:gd name="T1" fmla="*/ 0 h 745"/>
              <a:gd name="T2" fmla="*/ 0 w 1093"/>
              <a:gd name="T3" fmla="*/ 744 h 745"/>
              <a:gd name="T4" fmla="*/ 1092 w 1093"/>
              <a:gd name="T5" fmla="*/ 744 h 745"/>
              <a:gd name="T6" fmla="*/ 0 60000 65536"/>
              <a:gd name="T7" fmla="*/ 0 60000 65536"/>
              <a:gd name="T8" fmla="*/ 0 60000 65536"/>
              <a:gd name="T9" fmla="*/ 0 w 1093"/>
              <a:gd name="T10" fmla="*/ 0 h 745"/>
              <a:gd name="T11" fmla="*/ 1093 w 1093"/>
              <a:gd name="T12" fmla="*/ 745 h 745"/>
            </a:gdLst>
            <a:ahLst/>
            <a:cxnLst>
              <a:cxn ang="T6">
                <a:pos x="T0" y="T1"/>
              </a:cxn>
              <a:cxn ang="T7">
                <a:pos x="T2" y="T3"/>
              </a:cxn>
              <a:cxn ang="T8">
                <a:pos x="T4" y="T5"/>
              </a:cxn>
            </a:cxnLst>
            <a:rect l="T9" t="T10" r="T11" b="T12"/>
            <a:pathLst>
              <a:path w="1093" h="745">
                <a:moveTo>
                  <a:pt x="0" y="0"/>
                </a:moveTo>
                <a:lnTo>
                  <a:pt x="0" y="744"/>
                </a:lnTo>
                <a:lnTo>
                  <a:pt x="1092" y="744"/>
                </a:lnTo>
              </a:path>
            </a:pathLst>
          </a:custGeom>
          <a:noFill/>
          <a:ln w="28575" cap="rnd" cmpd="sng">
            <a:solidFill>
              <a:srgbClr val="333399"/>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1" hangingPunct="1"/>
            <a:endParaRPr kumimoji="0" lang="zh-CN" altLang="en-US" sz="1800" b="0">
              <a:solidFill>
                <a:srgbClr val="000000"/>
              </a:solidFill>
              <a:latin typeface="Arial"/>
            </a:endParaRPr>
          </a:p>
        </p:txBody>
      </p:sp>
      <p:sp>
        <p:nvSpPr>
          <p:cNvPr id="30" name="Rectangle 28">
            <a:extLst>
              <a:ext uri="{FF2B5EF4-FFF2-40B4-BE49-F238E27FC236}">
                <a16:creationId xmlns:a16="http://schemas.microsoft.com/office/drawing/2014/main" id="{D969BB59-CDDC-4653-BA94-15F82E0AD18F}"/>
              </a:ext>
            </a:extLst>
          </p:cNvPr>
          <p:cNvSpPr>
            <a:spLocks noChangeArrowheads="1"/>
          </p:cNvSpPr>
          <p:nvPr/>
        </p:nvSpPr>
        <p:spPr bwMode="auto">
          <a:xfrm>
            <a:off x="7667625" y="3141663"/>
            <a:ext cx="1196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2000" b="0">
                <a:solidFill>
                  <a:srgbClr val="333399"/>
                </a:solidFill>
                <a:latin typeface="Times New Roman" pitchFamily="18" charset="0"/>
                <a:ea typeface="黑体"/>
              </a:rPr>
              <a:t>匹配电阻</a:t>
            </a:r>
          </a:p>
        </p:txBody>
      </p:sp>
      <p:sp>
        <p:nvSpPr>
          <p:cNvPr id="31" name="Line 29">
            <a:extLst>
              <a:ext uri="{FF2B5EF4-FFF2-40B4-BE49-F238E27FC236}">
                <a16:creationId xmlns:a16="http://schemas.microsoft.com/office/drawing/2014/main" id="{567EC958-550A-448F-8942-4BADD8BC2132}"/>
              </a:ext>
            </a:extLst>
          </p:cNvPr>
          <p:cNvSpPr>
            <a:spLocks noChangeShapeType="1"/>
          </p:cNvSpPr>
          <p:nvPr/>
        </p:nvSpPr>
        <p:spPr bwMode="auto">
          <a:xfrm>
            <a:off x="7524750" y="2205038"/>
            <a:ext cx="360363" cy="936625"/>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32" name="Line 30">
            <a:extLst>
              <a:ext uri="{FF2B5EF4-FFF2-40B4-BE49-F238E27FC236}">
                <a16:creationId xmlns:a16="http://schemas.microsoft.com/office/drawing/2014/main" id="{63F5B8E4-465F-4541-A056-CA5E094F0671}"/>
              </a:ext>
            </a:extLst>
          </p:cNvPr>
          <p:cNvSpPr>
            <a:spLocks noChangeShapeType="1"/>
          </p:cNvSpPr>
          <p:nvPr/>
        </p:nvSpPr>
        <p:spPr bwMode="auto">
          <a:xfrm flipH="1">
            <a:off x="7107238" y="3573463"/>
            <a:ext cx="704850" cy="7112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33" name="Rectangle 31">
            <a:extLst>
              <a:ext uri="{FF2B5EF4-FFF2-40B4-BE49-F238E27FC236}">
                <a16:creationId xmlns:a16="http://schemas.microsoft.com/office/drawing/2014/main" id="{365D4B7E-9C6F-48F9-9362-983BD1D0860E}"/>
              </a:ext>
            </a:extLst>
          </p:cNvPr>
          <p:cNvSpPr>
            <a:spLocks noChangeArrowheads="1"/>
          </p:cNvSpPr>
          <p:nvPr/>
        </p:nvSpPr>
        <p:spPr bwMode="auto">
          <a:xfrm>
            <a:off x="3413125" y="1557338"/>
            <a:ext cx="942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2000" b="0">
                <a:solidFill>
                  <a:srgbClr val="333399"/>
                </a:solidFill>
                <a:latin typeface="Times New Roman" pitchFamily="18" charset="0"/>
                <a:ea typeface="黑体"/>
              </a:rPr>
              <a:t>集线器</a:t>
            </a:r>
          </a:p>
        </p:txBody>
      </p:sp>
      <p:sp>
        <p:nvSpPr>
          <p:cNvPr id="34" name="Line 32">
            <a:extLst>
              <a:ext uri="{FF2B5EF4-FFF2-40B4-BE49-F238E27FC236}">
                <a16:creationId xmlns:a16="http://schemas.microsoft.com/office/drawing/2014/main" id="{B1B37D40-1748-4C27-A4E9-069F63DBC27D}"/>
              </a:ext>
            </a:extLst>
          </p:cNvPr>
          <p:cNvSpPr>
            <a:spLocks noChangeShapeType="1"/>
          </p:cNvSpPr>
          <p:nvPr/>
        </p:nvSpPr>
        <p:spPr bwMode="auto">
          <a:xfrm flipV="1">
            <a:off x="6008688" y="5332413"/>
            <a:ext cx="0" cy="2063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5" name="Line 33">
            <a:extLst>
              <a:ext uri="{FF2B5EF4-FFF2-40B4-BE49-F238E27FC236}">
                <a16:creationId xmlns:a16="http://schemas.microsoft.com/office/drawing/2014/main" id="{CD0FA51F-CE47-42C8-8895-083EB2FA27FB}"/>
              </a:ext>
            </a:extLst>
          </p:cNvPr>
          <p:cNvSpPr>
            <a:spLocks noChangeShapeType="1"/>
          </p:cNvSpPr>
          <p:nvPr/>
        </p:nvSpPr>
        <p:spPr bwMode="auto">
          <a:xfrm flipH="1" flipV="1">
            <a:off x="1738313" y="4325938"/>
            <a:ext cx="119062" cy="123825"/>
          </a:xfrm>
          <a:prstGeom prst="line">
            <a:avLst/>
          </a:prstGeom>
          <a:noFill/>
          <a:ln w="25400">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36" name="Rectangle 34">
            <a:extLst>
              <a:ext uri="{FF2B5EF4-FFF2-40B4-BE49-F238E27FC236}">
                <a16:creationId xmlns:a16="http://schemas.microsoft.com/office/drawing/2014/main" id="{056FD73A-0ADC-4C96-BD37-071ED0B416DB}"/>
              </a:ext>
            </a:extLst>
          </p:cNvPr>
          <p:cNvSpPr>
            <a:spLocks noChangeArrowheads="1"/>
          </p:cNvSpPr>
          <p:nvPr/>
        </p:nvSpPr>
        <p:spPr bwMode="auto">
          <a:xfrm>
            <a:off x="3203575" y="4652963"/>
            <a:ext cx="1450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2000" b="0">
                <a:solidFill>
                  <a:srgbClr val="333399"/>
                </a:solidFill>
                <a:latin typeface="Times New Roman" pitchFamily="18" charset="0"/>
                <a:ea typeface="黑体"/>
              </a:rPr>
              <a:t>干线耦合器</a:t>
            </a:r>
          </a:p>
        </p:txBody>
      </p:sp>
      <p:sp>
        <p:nvSpPr>
          <p:cNvPr id="37" name="Line 35">
            <a:extLst>
              <a:ext uri="{FF2B5EF4-FFF2-40B4-BE49-F238E27FC236}">
                <a16:creationId xmlns:a16="http://schemas.microsoft.com/office/drawing/2014/main" id="{FDCC7376-65A8-4645-B7C7-107FBB16CB14}"/>
              </a:ext>
            </a:extLst>
          </p:cNvPr>
          <p:cNvSpPr>
            <a:spLocks noChangeShapeType="1"/>
          </p:cNvSpPr>
          <p:nvPr/>
        </p:nvSpPr>
        <p:spPr bwMode="auto">
          <a:xfrm flipH="1">
            <a:off x="2736850" y="4327525"/>
            <a:ext cx="111125" cy="104775"/>
          </a:xfrm>
          <a:prstGeom prst="line">
            <a:avLst/>
          </a:prstGeom>
          <a:noFill/>
          <a:ln w="25400">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38" name="Line 36">
            <a:extLst>
              <a:ext uri="{FF2B5EF4-FFF2-40B4-BE49-F238E27FC236}">
                <a16:creationId xmlns:a16="http://schemas.microsoft.com/office/drawing/2014/main" id="{0F819563-628C-4F35-A843-A9A1C720B8FF}"/>
              </a:ext>
            </a:extLst>
          </p:cNvPr>
          <p:cNvSpPr>
            <a:spLocks noChangeShapeType="1"/>
          </p:cNvSpPr>
          <p:nvPr/>
        </p:nvSpPr>
        <p:spPr bwMode="auto">
          <a:xfrm flipH="1" flipV="1">
            <a:off x="2755900" y="5272088"/>
            <a:ext cx="131763" cy="1397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39" name="Line 37">
            <a:extLst>
              <a:ext uri="{FF2B5EF4-FFF2-40B4-BE49-F238E27FC236}">
                <a16:creationId xmlns:a16="http://schemas.microsoft.com/office/drawing/2014/main" id="{D4499193-AA8D-4FCF-A302-DACADC75154E}"/>
              </a:ext>
            </a:extLst>
          </p:cNvPr>
          <p:cNvSpPr>
            <a:spLocks noChangeShapeType="1"/>
          </p:cNvSpPr>
          <p:nvPr/>
        </p:nvSpPr>
        <p:spPr bwMode="auto">
          <a:xfrm flipH="1">
            <a:off x="1768475" y="5313363"/>
            <a:ext cx="98425" cy="12065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40" name="Oval 38">
            <a:extLst>
              <a:ext uri="{FF2B5EF4-FFF2-40B4-BE49-F238E27FC236}">
                <a16:creationId xmlns:a16="http://schemas.microsoft.com/office/drawing/2014/main" id="{AB44E67D-4BF7-4ACC-A941-3DE2AE07346C}"/>
              </a:ext>
            </a:extLst>
          </p:cNvPr>
          <p:cNvSpPr>
            <a:spLocks noChangeArrowheads="1"/>
          </p:cNvSpPr>
          <p:nvPr/>
        </p:nvSpPr>
        <p:spPr bwMode="auto">
          <a:xfrm rot="-2760000">
            <a:off x="1704975" y="4254500"/>
            <a:ext cx="1203325" cy="1203325"/>
          </a:xfrm>
          <a:prstGeom prst="ellipse">
            <a:avLst/>
          </a:prstGeom>
          <a:solidFill>
            <a:srgbClr val="FFFFFF"/>
          </a:solidFill>
          <a:ln w="28575">
            <a:solidFill>
              <a:srgbClr val="333399"/>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41" name="Rectangle 39">
            <a:extLst>
              <a:ext uri="{FF2B5EF4-FFF2-40B4-BE49-F238E27FC236}">
                <a16:creationId xmlns:a16="http://schemas.microsoft.com/office/drawing/2014/main" id="{CAC0F085-0FDB-4399-9EC1-5B3B70E9E820}"/>
              </a:ext>
            </a:extLst>
          </p:cNvPr>
          <p:cNvSpPr>
            <a:spLocks noChangeArrowheads="1"/>
          </p:cNvSpPr>
          <p:nvPr/>
        </p:nvSpPr>
        <p:spPr bwMode="auto">
          <a:xfrm rot="-2760000">
            <a:off x="1795462" y="4397376"/>
            <a:ext cx="136525" cy="88900"/>
          </a:xfrm>
          <a:prstGeom prst="rect">
            <a:avLst/>
          </a:prstGeom>
          <a:solidFill>
            <a:srgbClr val="FFFFFF"/>
          </a:solidFill>
          <a:ln w="28575">
            <a:solidFill>
              <a:srgbClr val="333399"/>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42" name="Rectangle 40">
            <a:extLst>
              <a:ext uri="{FF2B5EF4-FFF2-40B4-BE49-F238E27FC236}">
                <a16:creationId xmlns:a16="http://schemas.microsoft.com/office/drawing/2014/main" id="{87B547FC-3197-4D10-B622-016884089C71}"/>
              </a:ext>
            </a:extLst>
          </p:cNvPr>
          <p:cNvSpPr>
            <a:spLocks noChangeArrowheads="1"/>
          </p:cNvSpPr>
          <p:nvPr/>
        </p:nvSpPr>
        <p:spPr bwMode="auto">
          <a:xfrm rot="-2760000">
            <a:off x="2679700" y="5224463"/>
            <a:ext cx="136525" cy="88900"/>
          </a:xfrm>
          <a:prstGeom prst="rect">
            <a:avLst/>
          </a:prstGeom>
          <a:solidFill>
            <a:srgbClr val="FFFFFF"/>
          </a:solidFill>
          <a:ln w="25400">
            <a:solidFill>
              <a:srgbClr val="333399"/>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43" name="Rectangle 41">
            <a:extLst>
              <a:ext uri="{FF2B5EF4-FFF2-40B4-BE49-F238E27FC236}">
                <a16:creationId xmlns:a16="http://schemas.microsoft.com/office/drawing/2014/main" id="{2C018A5C-9197-46C7-B438-F139A72ED6D1}"/>
              </a:ext>
            </a:extLst>
          </p:cNvPr>
          <p:cNvSpPr>
            <a:spLocks noChangeArrowheads="1"/>
          </p:cNvSpPr>
          <p:nvPr/>
        </p:nvSpPr>
        <p:spPr bwMode="auto">
          <a:xfrm rot="-2760000">
            <a:off x="2695576" y="4359275"/>
            <a:ext cx="88900" cy="136525"/>
          </a:xfrm>
          <a:prstGeom prst="rect">
            <a:avLst/>
          </a:prstGeom>
          <a:solidFill>
            <a:srgbClr val="FFFFFF"/>
          </a:solidFill>
          <a:ln w="28575">
            <a:solidFill>
              <a:srgbClr val="333399"/>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44" name="Line 42">
            <a:extLst>
              <a:ext uri="{FF2B5EF4-FFF2-40B4-BE49-F238E27FC236}">
                <a16:creationId xmlns:a16="http://schemas.microsoft.com/office/drawing/2014/main" id="{775AC591-5280-46EF-B0F4-158CDB258206}"/>
              </a:ext>
            </a:extLst>
          </p:cNvPr>
          <p:cNvSpPr>
            <a:spLocks noChangeShapeType="1"/>
          </p:cNvSpPr>
          <p:nvPr/>
        </p:nvSpPr>
        <p:spPr bwMode="auto">
          <a:xfrm>
            <a:off x="2800350" y="4486275"/>
            <a:ext cx="476250" cy="382588"/>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45" name="Rectangle 43">
            <a:extLst>
              <a:ext uri="{FF2B5EF4-FFF2-40B4-BE49-F238E27FC236}">
                <a16:creationId xmlns:a16="http://schemas.microsoft.com/office/drawing/2014/main" id="{00C73C79-DDAB-4D63-80C5-1E245C9BBF74}"/>
              </a:ext>
            </a:extLst>
          </p:cNvPr>
          <p:cNvSpPr>
            <a:spLocks noChangeArrowheads="1"/>
          </p:cNvSpPr>
          <p:nvPr/>
        </p:nvSpPr>
        <p:spPr bwMode="auto">
          <a:xfrm rot="-2760000">
            <a:off x="1858963" y="5200650"/>
            <a:ext cx="88900" cy="136525"/>
          </a:xfrm>
          <a:prstGeom prst="rect">
            <a:avLst/>
          </a:prstGeom>
          <a:solidFill>
            <a:srgbClr val="FFFFFF"/>
          </a:solidFill>
          <a:ln w="25400">
            <a:solidFill>
              <a:srgbClr val="333399"/>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46" name="Arc 44">
            <a:extLst>
              <a:ext uri="{FF2B5EF4-FFF2-40B4-BE49-F238E27FC236}">
                <a16:creationId xmlns:a16="http://schemas.microsoft.com/office/drawing/2014/main" id="{E091B9BE-EED6-47C4-A0FC-2BB45EDA6E52}"/>
              </a:ext>
            </a:extLst>
          </p:cNvPr>
          <p:cNvSpPr>
            <a:spLocks/>
          </p:cNvSpPr>
          <p:nvPr/>
        </p:nvSpPr>
        <p:spPr bwMode="auto">
          <a:xfrm flipV="1">
            <a:off x="2122488" y="4675188"/>
            <a:ext cx="627062" cy="636587"/>
          </a:xfrm>
          <a:custGeom>
            <a:avLst/>
            <a:gdLst>
              <a:gd name="T0" fmla="*/ 0 w 25403"/>
              <a:gd name="T1" fmla="*/ 7127 h 30101"/>
              <a:gd name="T2" fmla="*/ 584037 w 25403"/>
              <a:gd name="T3" fmla="*/ 636587 h 30101"/>
              <a:gd name="T4" fmla="*/ 93875 w 25403"/>
              <a:gd name="T5" fmla="*/ 456805 h 30101"/>
              <a:gd name="T6" fmla="*/ 0 60000 65536"/>
              <a:gd name="T7" fmla="*/ 0 60000 65536"/>
              <a:gd name="T8" fmla="*/ 0 60000 65536"/>
              <a:gd name="T9" fmla="*/ 0 w 25403"/>
              <a:gd name="T10" fmla="*/ 0 h 30101"/>
              <a:gd name="T11" fmla="*/ 25403 w 25403"/>
              <a:gd name="T12" fmla="*/ 30101 h 30101"/>
            </a:gdLst>
            <a:ahLst/>
            <a:cxnLst>
              <a:cxn ang="T6">
                <a:pos x="T0" y="T1"/>
              </a:cxn>
              <a:cxn ang="T7">
                <a:pos x="T2" y="T3"/>
              </a:cxn>
              <a:cxn ang="T8">
                <a:pos x="T4" y="T5"/>
              </a:cxn>
            </a:cxnLst>
            <a:rect l="T9" t="T10" r="T11" b="T12"/>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28575">
            <a:solidFill>
              <a:srgbClr val="333399"/>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kumimoji="0" lang="zh-CN" altLang="en-US" sz="1800" b="0">
              <a:solidFill>
                <a:srgbClr val="000000"/>
              </a:solidFill>
              <a:latin typeface="Arial"/>
            </a:endParaRPr>
          </a:p>
        </p:txBody>
      </p:sp>
      <p:pic>
        <p:nvPicPr>
          <p:cNvPr id="47" name="Picture 45">
            <a:extLst>
              <a:ext uri="{FF2B5EF4-FFF2-40B4-BE49-F238E27FC236}">
                <a16:creationId xmlns:a16="http://schemas.microsoft.com/office/drawing/2014/main" id="{AF4C715D-E333-4C91-93AE-11B75994E099}"/>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68963" y="3951288"/>
            <a:ext cx="3206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46">
            <a:extLst>
              <a:ext uri="{FF2B5EF4-FFF2-40B4-BE49-F238E27FC236}">
                <a16:creationId xmlns:a16="http://schemas.microsoft.com/office/drawing/2014/main" id="{C67FA250-397E-43CC-966D-DABE29C86C11}"/>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1463" y="3967163"/>
            <a:ext cx="4095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47">
            <a:extLst>
              <a:ext uri="{FF2B5EF4-FFF2-40B4-BE49-F238E27FC236}">
                <a16:creationId xmlns:a16="http://schemas.microsoft.com/office/drawing/2014/main" id="{727E625E-0155-4918-B2CC-16C6A5AE14FB}"/>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350" y="4005263"/>
            <a:ext cx="4095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48">
            <a:extLst>
              <a:ext uri="{FF2B5EF4-FFF2-40B4-BE49-F238E27FC236}">
                <a16:creationId xmlns:a16="http://schemas.microsoft.com/office/drawing/2014/main" id="{9357431F-AC1A-41AC-BA89-9A36BA35FB6C}"/>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71775" y="5300663"/>
            <a:ext cx="4095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49">
            <a:extLst>
              <a:ext uri="{FF2B5EF4-FFF2-40B4-BE49-F238E27FC236}">
                <a16:creationId xmlns:a16="http://schemas.microsoft.com/office/drawing/2014/main" id="{4AAE0BA0-0922-4FAB-8DB1-A1CBC56904AA}"/>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2250" y="5376863"/>
            <a:ext cx="4095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50">
            <a:extLst>
              <a:ext uri="{FF2B5EF4-FFF2-40B4-BE49-F238E27FC236}">
                <a16:creationId xmlns:a16="http://schemas.microsoft.com/office/drawing/2014/main" id="{C3D594B9-2A18-444F-93A7-42EE067CDB9B}"/>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00338" y="2276475"/>
            <a:ext cx="4095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51">
            <a:extLst>
              <a:ext uri="{FF2B5EF4-FFF2-40B4-BE49-F238E27FC236}">
                <a16:creationId xmlns:a16="http://schemas.microsoft.com/office/drawing/2014/main" id="{B5E5A8F5-0D20-429B-8CCB-03187E3EB442}"/>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7663" y="2282825"/>
            <a:ext cx="4095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52">
            <a:extLst>
              <a:ext uri="{FF2B5EF4-FFF2-40B4-BE49-F238E27FC236}">
                <a16:creationId xmlns:a16="http://schemas.microsoft.com/office/drawing/2014/main" id="{0C50A22C-618E-4DE0-81DA-00AEEDAE4180}"/>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1463" y="1292225"/>
            <a:ext cx="4095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53">
            <a:extLst>
              <a:ext uri="{FF2B5EF4-FFF2-40B4-BE49-F238E27FC236}">
                <a16:creationId xmlns:a16="http://schemas.microsoft.com/office/drawing/2014/main" id="{D771724D-E547-4783-A978-771D7435A6F9}"/>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6863" y="1368425"/>
            <a:ext cx="4095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54">
            <a:extLst>
              <a:ext uri="{FF2B5EF4-FFF2-40B4-BE49-F238E27FC236}">
                <a16:creationId xmlns:a16="http://schemas.microsoft.com/office/drawing/2014/main" id="{2F1C5C8A-3061-47DF-BC78-7E0D71228111}"/>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6463" y="1038225"/>
            <a:ext cx="4095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55">
            <a:extLst>
              <a:ext uri="{FF2B5EF4-FFF2-40B4-BE49-F238E27FC236}">
                <a16:creationId xmlns:a16="http://schemas.microsoft.com/office/drawing/2014/main" id="{C55B3F63-1CEC-4591-BE35-9FF39D10B498}"/>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73875" y="2282825"/>
            <a:ext cx="4095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Picture 56">
            <a:extLst>
              <a:ext uri="{FF2B5EF4-FFF2-40B4-BE49-F238E27FC236}">
                <a16:creationId xmlns:a16="http://schemas.microsoft.com/office/drawing/2014/main" id="{DBBE65A2-1820-491F-BF59-9F4B17B45999}"/>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34075" y="2295525"/>
            <a:ext cx="4095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57">
            <a:extLst>
              <a:ext uri="{FF2B5EF4-FFF2-40B4-BE49-F238E27FC236}">
                <a16:creationId xmlns:a16="http://schemas.microsoft.com/office/drawing/2014/main" id="{50A0BBBA-FD7E-43D3-8520-90B65A4E497C}"/>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91275" y="1533525"/>
            <a:ext cx="4095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58">
            <a:extLst>
              <a:ext uri="{FF2B5EF4-FFF2-40B4-BE49-F238E27FC236}">
                <a16:creationId xmlns:a16="http://schemas.microsoft.com/office/drawing/2014/main" id="{D429BE4A-8BB6-4A4D-895B-CCE328DFA736}"/>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7675" y="1520825"/>
            <a:ext cx="4095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icture 59">
            <a:extLst>
              <a:ext uri="{FF2B5EF4-FFF2-40B4-BE49-F238E27FC236}">
                <a16:creationId xmlns:a16="http://schemas.microsoft.com/office/drawing/2014/main" id="{91A36AD2-CCF2-4120-9D34-CCE45C04F861}"/>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57963" y="5106988"/>
            <a:ext cx="3206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60">
            <a:extLst>
              <a:ext uri="{FF2B5EF4-FFF2-40B4-BE49-F238E27FC236}">
                <a16:creationId xmlns:a16="http://schemas.microsoft.com/office/drawing/2014/main" id="{259CCCD4-E2FE-4970-88C0-3BDE2CC99FEE}"/>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34063" y="5119688"/>
            <a:ext cx="3206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61">
            <a:extLst>
              <a:ext uri="{FF2B5EF4-FFF2-40B4-BE49-F238E27FC236}">
                <a16:creationId xmlns:a16="http://schemas.microsoft.com/office/drawing/2014/main" id="{ABFCF6ED-8617-4F55-814E-27C904293861}"/>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7763" y="4484688"/>
            <a:ext cx="3206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Picture 62">
            <a:extLst>
              <a:ext uri="{FF2B5EF4-FFF2-40B4-BE49-F238E27FC236}">
                <a16:creationId xmlns:a16="http://schemas.microsoft.com/office/drawing/2014/main" id="{8407FA33-7251-4685-9F27-1F9FB6EE13D9}"/>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16563" y="4497388"/>
            <a:ext cx="3206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63">
            <a:extLst>
              <a:ext uri="{FF2B5EF4-FFF2-40B4-BE49-F238E27FC236}">
                <a16:creationId xmlns:a16="http://schemas.microsoft.com/office/drawing/2014/main" id="{004C1DD5-4532-4DBE-A903-58458B5A5E7A}"/>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07163" y="3951288"/>
            <a:ext cx="3206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Line 64">
            <a:extLst>
              <a:ext uri="{FF2B5EF4-FFF2-40B4-BE49-F238E27FC236}">
                <a16:creationId xmlns:a16="http://schemas.microsoft.com/office/drawing/2014/main" id="{EFA42DFD-F712-4983-B126-990D3A4584DB}"/>
              </a:ext>
            </a:extLst>
          </p:cNvPr>
          <p:cNvSpPr>
            <a:spLocks noChangeShapeType="1"/>
          </p:cNvSpPr>
          <p:nvPr/>
        </p:nvSpPr>
        <p:spPr bwMode="auto">
          <a:xfrm flipV="1">
            <a:off x="2455863" y="1844675"/>
            <a:ext cx="1030287" cy="20955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67" name="Text Box 65">
            <a:extLst>
              <a:ext uri="{FF2B5EF4-FFF2-40B4-BE49-F238E27FC236}">
                <a16:creationId xmlns:a16="http://schemas.microsoft.com/office/drawing/2014/main" id="{836CDFB2-538F-497F-B30C-58D4A05A2537}"/>
              </a:ext>
            </a:extLst>
          </p:cNvPr>
          <p:cNvSpPr txBox="1">
            <a:spLocks noChangeArrowheads="1"/>
          </p:cNvSpPr>
          <p:nvPr/>
        </p:nvSpPr>
        <p:spPr bwMode="auto">
          <a:xfrm>
            <a:off x="5795963" y="2781300"/>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zh-CN" altLang="en-US" b="0">
                <a:solidFill>
                  <a:srgbClr val="333399"/>
                </a:solidFill>
                <a:latin typeface="黑体" pitchFamily="49" charset="-122"/>
                <a:ea typeface="黑体" pitchFamily="49" charset="-122"/>
              </a:rPr>
              <a:t>总线网</a:t>
            </a:r>
          </a:p>
        </p:txBody>
      </p:sp>
      <p:sp>
        <p:nvSpPr>
          <p:cNvPr id="68" name="Text Box 66">
            <a:extLst>
              <a:ext uri="{FF2B5EF4-FFF2-40B4-BE49-F238E27FC236}">
                <a16:creationId xmlns:a16="http://schemas.microsoft.com/office/drawing/2014/main" id="{58D8AB9C-049B-4E3A-8EB0-9C918218E094}"/>
              </a:ext>
            </a:extLst>
          </p:cNvPr>
          <p:cNvSpPr txBox="1">
            <a:spLocks noChangeArrowheads="1"/>
          </p:cNvSpPr>
          <p:nvPr/>
        </p:nvSpPr>
        <p:spPr bwMode="auto">
          <a:xfrm>
            <a:off x="1673225" y="2781300"/>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zh-CN" altLang="en-US" b="0">
                <a:solidFill>
                  <a:srgbClr val="333399"/>
                </a:solidFill>
                <a:latin typeface="黑体" pitchFamily="49" charset="-122"/>
                <a:ea typeface="黑体" pitchFamily="49" charset="-122"/>
              </a:rPr>
              <a:t>星形网</a:t>
            </a:r>
          </a:p>
        </p:txBody>
      </p:sp>
      <p:sp>
        <p:nvSpPr>
          <p:cNvPr id="69" name="Text Box 67">
            <a:extLst>
              <a:ext uri="{FF2B5EF4-FFF2-40B4-BE49-F238E27FC236}">
                <a16:creationId xmlns:a16="http://schemas.microsoft.com/office/drawing/2014/main" id="{9CFEA7EA-49FB-4B44-930F-7400261FDA94}"/>
              </a:ext>
            </a:extLst>
          </p:cNvPr>
          <p:cNvSpPr txBox="1">
            <a:spLocks noChangeArrowheads="1"/>
          </p:cNvSpPr>
          <p:nvPr/>
        </p:nvSpPr>
        <p:spPr bwMode="auto">
          <a:xfrm>
            <a:off x="5651500" y="5851525"/>
            <a:ext cx="1250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zh-CN" altLang="en-US" b="0">
                <a:solidFill>
                  <a:srgbClr val="333399"/>
                </a:solidFill>
                <a:latin typeface="黑体" pitchFamily="49" charset="-122"/>
                <a:ea typeface="黑体" pitchFamily="49" charset="-122"/>
              </a:rPr>
              <a:t>树形网 </a:t>
            </a:r>
          </a:p>
        </p:txBody>
      </p:sp>
      <p:sp>
        <p:nvSpPr>
          <p:cNvPr id="70" name="Text Box 68">
            <a:extLst>
              <a:ext uri="{FF2B5EF4-FFF2-40B4-BE49-F238E27FC236}">
                <a16:creationId xmlns:a16="http://schemas.microsoft.com/office/drawing/2014/main" id="{D5DA57A5-0E63-44A3-9BC4-BD15D8FBE8FD}"/>
              </a:ext>
            </a:extLst>
          </p:cNvPr>
          <p:cNvSpPr txBox="1">
            <a:spLocks noChangeArrowheads="1"/>
          </p:cNvSpPr>
          <p:nvPr/>
        </p:nvSpPr>
        <p:spPr bwMode="auto">
          <a:xfrm>
            <a:off x="1763713" y="5851525"/>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zh-CN" altLang="en-US" b="0">
                <a:solidFill>
                  <a:srgbClr val="333399"/>
                </a:solidFill>
                <a:latin typeface="黑体" pitchFamily="49" charset="-122"/>
                <a:ea typeface="黑体" pitchFamily="49" charset="-122"/>
              </a:rPr>
              <a:t>环形网</a:t>
            </a:r>
          </a:p>
        </p:txBody>
      </p:sp>
    </p:spTree>
    <p:extLst>
      <p:ext uri="{BB962C8B-B14F-4D97-AF65-F5344CB8AC3E}">
        <p14:creationId xmlns:p14="http://schemas.microsoft.com/office/powerpoint/2010/main" val="3736306547"/>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AE56B2-B905-4824-B9C5-267C53BE5536}"/>
              </a:ext>
            </a:extLst>
          </p:cNvPr>
          <p:cNvSpPr>
            <a:spLocks noGrp="1"/>
          </p:cNvSpPr>
          <p:nvPr>
            <p:ph type="title"/>
          </p:nvPr>
        </p:nvSpPr>
        <p:spPr/>
        <p:txBody>
          <a:bodyPr/>
          <a:lstStyle/>
          <a:p>
            <a:r>
              <a:rPr lang="zh-CN" altLang="en-US" dirty="0"/>
              <a:t>三、经典以太网</a:t>
            </a:r>
          </a:p>
        </p:txBody>
      </p:sp>
      <p:sp>
        <p:nvSpPr>
          <p:cNvPr id="3" name="内容占位符 2">
            <a:extLst>
              <a:ext uri="{FF2B5EF4-FFF2-40B4-BE49-F238E27FC236}">
                <a16:creationId xmlns:a16="http://schemas.microsoft.com/office/drawing/2014/main" id="{DF883DBE-26C0-4EA2-B177-44FBCC1EAF93}"/>
              </a:ext>
            </a:extLst>
          </p:cNvPr>
          <p:cNvSpPr>
            <a:spLocks noGrp="1"/>
          </p:cNvSpPr>
          <p:nvPr>
            <p:ph idx="1"/>
          </p:nvPr>
        </p:nvSpPr>
        <p:spPr>
          <a:xfrm>
            <a:off x="1043608" y="1124744"/>
            <a:ext cx="7632848" cy="5262979"/>
          </a:xfrm>
        </p:spPr>
        <p:txBody>
          <a:bodyPr/>
          <a:lstStyle/>
          <a:p>
            <a:r>
              <a:rPr lang="zh-CN" altLang="en-US" sz="2400" b="0" dirty="0">
                <a:latin typeface="+mn-ea"/>
              </a:rPr>
              <a:t>两个以太网标准：一个是</a:t>
            </a:r>
            <a:r>
              <a:rPr lang="en-US" altLang="zh-CN" sz="2400" b="0" dirty="0">
                <a:latin typeface="+mn-ea"/>
              </a:rPr>
              <a:t>DIX Ethernet V2 </a:t>
            </a:r>
            <a:r>
              <a:rPr lang="zh-CN" altLang="en-US" sz="2400" b="0" dirty="0">
                <a:latin typeface="+mn-ea"/>
              </a:rPr>
              <a:t>，世界上第一个局域网产品（以太网）的标准。另一个是</a:t>
            </a:r>
            <a:r>
              <a:rPr lang="en-US" altLang="zh-CN" sz="2400" b="0" dirty="0">
                <a:latin typeface="+mn-ea"/>
              </a:rPr>
              <a:t>IEEE </a:t>
            </a:r>
            <a:r>
              <a:rPr lang="zh-CN" altLang="en-US" sz="2400" b="0" dirty="0">
                <a:latin typeface="+mn-ea"/>
              </a:rPr>
              <a:t>的 </a:t>
            </a:r>
            <a:r>
              <a:rPr lang="en-US" altLang="zh-CN" sz="2400" b="0" dirty="0">
                <a:latin typeface="+mn-ea"/>
              </a:rPr>
              <a:t>802.3 </a:t>
            </a:r>
            <a:r>
              <a:rPr lang="zh-CN" altLang="en-US" sz="2400" b="0" dirty="0">
                <a:latin typeface="+mn-ea"/>
              </a:rPr>
              <a:t>标准。</a:t>
            </a:r>
          </a:p>
          <a:p>
            <a:r>
              <a:rPr lang="en-US" altLang="zh-CN" sz="2400" b="0" dirty="0">
                <a:latin typeface="+mn-ea"/>
              </a:rPr>
              <a:t>DIX Ethernet V2 </a:t>
            </a:r>
            <a:r>
              <a:rPr lang="zh-CN" altLang="en-US" sz="2400" b="0" dirty="0">
                <a:latin typeface="+mn-ea"/>
              </a:rPr>
              <a:t>与 </a:t>
            </a:r>
            <a:r>
              <a:rPr lang="en-US" altLang="zh-CN" sz="2400" b="0" dirty="0">
                <a:latin typeface="+mn-ea"/>
              </a:rPr>
              <a:t>IEEE </a:t>
            </a:r>
            <a:r>
              <a:rPr lang="zh-CN" altLang="en-US" sz="2400" b="0" dirty="0">
                <a:latin typeface="+mn-ea"/>
              </a:rPr>
              <a:t>的 </a:t>
            </a:r>
            <a:r>
              <a:rPr lang="en-US" altLang="zh-CN" sz="2400" b="0" dirty="0">
                <a:latin typeface="+mn-ea"/>
              </a:rPr>
              <a:t>802.3 </a:t>
            </a:r>
            <a:r>
              <a:rPr lang="zh-CN" altLang="en-US" sz="2400" b="0" dirty="0">
                <a:latin typeface="+mn-ea"/>
              </a:rPr>
              <a:t>只有很小的差别，因此也可以将 </a:t>
            </a:r>
            <a:r>
              <a:rPr lang="en-US" altLang="zh-CN" sz="2400" b="0" dirty="0">
                <a:latin typeface="+mn-ea"/>
              </a:rPr>
              <a:t>802.3</a:t>
            </a:r>
            <a:r>
              <a:rPr lang="zh-CN" altLang="en-US" sz="2400" b="0" dirty="0">
                <a:latin typeface="+mn-ea"/>
              </a:rPr>
              <a:t>局域网称为“以太网”。</a:t>
            </a:r>
          </a:p>
          <a:p>
            <a:r>
              <a:rPr lang="zh-CN" altLang="en-US" sz="2400" b="0" dirty="0">
                <a:latin typeface="+mn-ea"/>
              </a:rPr>
              <a:t>严格说来，“以太网”应当是指符合 </a:t>
            </a:r>
            <a:r>
              <a:rPr lang="en-US" altLang="zh-CN" sz="2400" b="0" dirty="0">
                <a:latin typeface="+mn-ea"/>
              </a:rPr>
              <a:t>DIX Ethernet V2 </a:t>
            </a:r>
            <a:r>
              <a:rPr lang="zh-CN" altLang="en-US" sz="2400" b="0" dirty="0">
                <a:latin typeface="+mn-ea"/>
              </a:rPr>
              <a:t>标准的局域网 </a:t>
            </a:r>
            <a:endParaRPr lang="en-US" altLang="zh-CN" sz="2400" b="0" dirty="0">
              <a:latin typeface="+mn-ea"/>
            </a:endParaRPr>
          </a:p>
          <a:p>
            <a:r>
              <a:rPr lang="zh-CN" altLang="en-US" sz="2400" b="0" dirty="0">
                <a:latin typeface="+mn-ea"/>
              </a:rPr>
              <a:t>由于</a:t>
            </a:r>
            <a:r>
              <a:rPr lang="en-US" altLang="zh-CN" sz="2400" b="0" dirty="0">
                <a:latin typeface="+mn-ea"/>
              </a:rPr>
              <a:t>TCP/IP</a:t>
            </a:r>
            <a:r>
              <a:rPr lang="zh-CN" altLang="en-US" sz="2400" b="0" dirty="0">
                <a:latin typeface="+mn-ea"/>
              </a:rPr>
              <a:t>使用的局域网是</a:t>
            </a:r>
            <a:r>
              <a:rPr lang="en-US" altLang="zh-CN" sz="2400" b="0" dirty="0">
                <a:latin typeface="+mn-ea"/>
              </a:rPr>
              <a:t>DIX Ethernet V2 </a:t>
            </a:r>
            <a:r>
              <a:rPr lang="zh-CN" altLang="en-US" sz="2400" b="0" dirty="0">
                <a:latin typeface="+mn-ea"/>
              </a:rPr>
              <a:t>而不是 </a:t>
            </a:r>
            <a:r>
              <a:rPr lang="en-US" altLang="zh-CN" sz="2400" b="0" dirty="0">
                <a:latin typeface="+mn-ea"/>
              </a:rPr>
              <a:t>802.3 </a:t>
            </a:r>
            <a:r>
              <a:rPr lang="zh-CN" altLang="en-US" sz="2400" b="0" dirty="0">
                <a:latin typeface="+mn-ea"/>
              </a:rPr>
              <a:t>标准中的几种局域网，因此逻辑链路控制子层 </a:t>
            </a:r>
            <a:r>
              <a:rPr lang="en-US" altLang="zh-CN" sz="2400" b="0" dirty="0">
                <a:latin typeface="+mn-ea"/>
              </a:rPr>
              <a:t>LLC</a:t>
            </a:r>
            <a:r>
              <a:rPr lang="zh-CN" altLang="en-US" sz="2400" b="0" dirty="0">
                <a:latin typeface="+mn-ea"/>
              </a:rPr>
              <a:t>（即 </a:t>
            </a:r>
            <a:r>
              <a:rPr lang="en-US" altLang="zh-CN" sz="2400" b="0" dirty="0">
                <a:latin typeface="+mn-ea"/>
              </a:rPr>
              <a:t>802.2 </a:t>
            </a:r>
            <a:r>
              <a:rPr lang="zh-CN" altLang="en-US" sz="2400" b="0" dirty="0">
                <a:latin typeface="+mn-ea"/>
              </a:rPr>
              <a:t>标准）的作用已经不大了。</a:t>
            </a:r>
          </a:p>
          <a:p>
            <a:r>
              <a:rPr lang="zh-CN" altLang="en-US" sz="2400" b="0" dirty="0">
                <a:latin typeface="+mn-ea"/>
              </a:rPr>
              <a:t>很多厂商生产的适配器上就仅装有 </a:t>
            </a:r>
            <a:r>
              <a:rPr lang="en-US" altLang="zh-CN" sz="2400" b="0" dirty="0">
                <a:latin typeface="+mn-ea"/>
              </a:rPr>
              <a:t>MAC </a:t>
            </a:r>
            <a:r>
              <a:rPr lang="zh-CN" altLang="en-US" sz="2400" b="0" dirty="0">
                <a:latin typeface="+mn-ea"/>
              </a:rPr>
              <a:t>协议而没有 </a:t>
            </a:r>
            <a:r>
              <a:rPr lang="en-US" altLang="zh-CN" sz="2400" b="0" dirty="0">
                <a:latin typeface="+mn-ea"/>
              </a:rPr>
              <a:t>LLC </a:t>
            </a:r>
            <a:r>
              <a:rPr lang="zh-CN" altLang="en-US" sz="2400" b="0" dirty="0">
                <a:latin typeface="+mn-ea"/>
              </a:rPr>
              <a:t>协议。</a:t>
            </a:r>
            <a:endParaRPr lang="en-US" altLang="zh-CN" sz="2400" b="0" dirty="0">
              <a:latin typeface="+mn-ea"/>
            </a:endParaRPr>
          </a:p>
          <a:p>
            <a:r>
              <a:rPr lang="zh-CN" altLang="en-US" sz="2400" b="0" dirty="0">
                <a:latin typeface="+mn-ea"/>
              </a:rPr>
              <a:t>在路由器的互连中依然能看到</a:t>
            </a:r>
            <a:r>
              <a:rPr lang="en-US" altLang="zh-CN" sz="2400" b="0" dirty="0">
                <a:latin typeface="+mn-ea"/>
              </a:rPr>
              <a:t>LLC</a:t>
            </a:r>
            <a:r>
              <a:rPr lang="zh-CN" altLang="en-US" sz="2400" b="0" dirty="0">
                <a:latin typeface="+mn-ea"/>
              </a:rPr>
              <a:t>协议。</a:t>
            </a:r>
          </a:p>
        </p:txBody>
      </p:sp>
    </p:spTree>
    <p:extLst>
      <p:ext uri="{BB962C8B-B14F-4D97-AF65-F5344CB8AC3E}">
        <p14:creationId xmlns:p14="http://schemas.microsoft.com/office/powerpoint/2010/main" val="3092190016"/>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8D9533-3EB6-433A-87D2-761420971328}"/>
              </a:ext>
            </a:extLst>
          </p:cNvPr>
          <p:cNvSpPr>
            <a:spLocks noGrp="1"/>
          </p:cNvSpPr>
          <p:nvPr>
            <p:ph type="title"/>
          </p:nvPr>
        </p:nvSpPr>
        <p:spPr/>
        <p:txBody>
          <a:bodyPr/>
          <a:lstStyle/>
          <a:p>
            <a:r>
              <a:rPr lang="zh-CN" altLang="en-US" dirty="0"/>
              <a:t>最初以太网的连接方式</a:t>
            </a:r>
          </a:p>
        </p:txBody>
      </p:sp>
      <p:sp>
        <p:nvSpPr>
          <p:cNvPr id="51" name="内容占位符 50">
            <a:extLst>
              <a:ext uri="{FF2B5EF4-FFF2-40B4-BE49-F238E27FC236}">
                <a16:creationId xmlns:a16="http://schemas.microsoft.com/office/drawing/2014/main" id="{4CE71FD1-0946-4F39-9AAB-6E3DB2FD3B3E}"/>
              </a:ext>
            </a:extLst>
          </p:cNvPr>
          <p:cNvSpPr>
            <a:spLocks noGrp="1"/>
          </p:cNvSpPr>
          <p:nvPr>
            <p:ph idx="1"/>
          </p:nvPr>
        </p:nvSpPr>
        <p:spPr>
          <a:xfrm>
            <a:off x="768690" y="1415815"/>
            <a:ext cx="7391400" cy="1384995"/>
          </a:xfrm>
        </p:spPr>
        <p:txBody>
          <a:bodyPr/>
          <a:lstStyle/>
          <a:p>
            <a:r>
              <a:rPr lang="zh-CN" altLang="en-US" dirty="0"/>
              <a:t>最初的以太网是将许多计算机都连接到一根总线上。当初认为这样的连接方法既简单又可靠，因为总线上没有有源器件。 </a:t>
            </a:r>
          </a:p>
        </p:txBody>
      </p:sp>
      <p:grpSp>
        <p:nvGrpSpPr>
          <p:cNvPr id="5" name="Group 4">
            <a:extLst>
              <a:ext uri="{FF2B5EF4-FFF2-40B4-BE49-F238E27FC236}">
                <a16:creationId xmlns:a16="http://schemas.microsoft.com/office/drawing/2014/main" id="{BE7C6EDC-2FC7-4CC6-82E0-00C7B1CA88E4}"/>
              </a:ext>
            </a:extLst>
          </p:cNvPr>
          <p:cNvGrpSpPr>
            <a:grpSpLocks/>
          </p:cNvGrpSpPr>
          <p:nvPr/>
        </p:nvGrpSpPr>
        <p:grpSpPr bwMode="auto">
          <a:xfrm>
            <a:off x="4494683" y="3881661"/>
            <a:ext cx="471488" cy="1406525"/>
            <a:chOff x="1177" y="1994"/>
            <a:chExt cx="258" cy="714"/>
          </a:xfrm>
        </p:grpSpPr>
        <p:sp>
          <p:nvSpPr>
            <p:cNvPr id="6" name="Line 5">
              <a:extLst>
                <a:ext uri="{FF2B5EF4-FFF2-40B4-BE49-F238E27FC236}">
                  <a16:creationId xmlns:a16="http://schemas.microsoft.com/office/drawing/2014/main" id="{EA82310D-6E11-4A6E-98F9-5F2FA423FB41}"/>
                </a:ext>
              </a:extLst>
            </p:cNvPr>
            <p:cNvSpPr>
              <a:spLocks noChangeShapeType="1"/>
            </p:cNvSpPr>
            <p:nvPr/>
          </p:nvSpPr>
          <p:spPr bwMode="auto">
            <a:xfrm rot="16200000" flipV="1">
              <a:off x="1043" y="2261"/>
              <a:ext cx="537" cy="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pic>
          <p:nvPicPr>
            <p:cNvPr id="7" name="Picture 6">
              <a:extLst>
                <a:ext uri="{FF2B5EF4-FFF2-40B4-BE49-F238E27FC236}">
                  <a16:creationId xmlns:a16="http://schemas.microsoft.com/office/drawing/2014/main" id="{BDE27FC7-F8AA-45EA-B7B1-D78515BBAC5F}"/>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Line 7">
            <a:extLst>
              <a:ext uri="{FF2B5EF4-FFF2-40B4-BE49-F238E27FC236}">
                <a16:creationId xmlns:a16="http://schemas.microsoft.com/office/drawing/2014/main" id="{76442B48-82A5-42AE-84E1-179F0A0B3AD2}"/>
              </a:ext>
            </a:extLst>
          </p:cNvPr>
          <p:cNvSpPr>
            <a:spLocks noChangeShapeType="1"/>
          </p:cNvSpPr>
          <p:nvPr/>
        </p:nvSpPr>
        <p:spPr bwMode="auto">
          <a:xfrm flipV="1">
            <a:off x="800571" y="3870548"/>
            <a:ext cx="7816850"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9" name="Rectangle 8">
            <a:extLst>
              <a:ext uri="{FF2B5EF4-FFF2-40B4-BE49-F238E27FC236}">
                <a16:creationId xmlns:a16="http://schemas.microsoft.com/office/drawing/2014/main" id="{65A7A408-BBBE-493A-81ED-117E60DB3524}"/>
              </a:ext>
            </a:extLst>
          </p:cNvPr>
          <p:cNvSpPr>
            <a:spLocks noChangeArrowheads="1"/>
          </p:cNvSpPr>
          <p:nvPr/>
        </p:nvSpPr>
        <p:spPr bwMode="auto">
          <a:xfrm>
            <a:off x="8499946" y="3803873"/>
            <a:ext cx="117475" cy="125413"/>
          </a:xfrm>
          <a:prstGeom prst="rect">
            <a:avLst/>
          </a:prstGeom>
          <a:solidFill>
            <a:srgbClr val="333399"/>
          </a:solidFill>
          <a:ln w="12700">
            <a:solidFill>
              <a:srgbClr val="333399"/>
            </a:solidFill>
            <a:miter lim="800000"/>
            <a:headEnd/>
            <a:tailEnd/>
          </a:ln>
        </p:spPr>
        <p:txBody>
          <a:bodyPr wrap="none" anchor="ctr"/>
          <a:lstStyle/>
          <a:p>
            <a:pPr eaLnBrk="1" hangingPunct="1"/>
            <a:endParaRPr kumimoji="0" lang="zh-CN" altLang="en-US" sz="2000" b="0">
              <a:solidFill>
                <a:srgbClr val="000000"/>
              </a:solidFill>
              <a:latin typeface="Tahoma" pitchFamily="34" charset="0"/>
            </a:endParaRPr>
          </a:p>
        </p:txBody>
      </p:sp>
      <p:sp>
        <p:nvSpPr>
          <p:cNvPr id="10" name="Rectangle 9">
            <a:extLst>
              <a:ext uri="{FF2B5EF4-FFF2-40B4-BE49-F238E27FC236}">
                <a16:creationId xmlns:a16="http://schemas.microsoft.com/office/drawing/2014/main" id="{72010D70-64EF-407B-8707-7EBC38F8E435}"/>
              </a:ext>
            </a:extLst>
          </p:cNvPr>
          <p:cNvSpPr>
            <a:spLocks noChangeArrowheads="1"/>
          </p:cNvSpPr>
          <p:nvPr/>
        </p:nvSpPr>
        <p:spPr bwMode="auto">
          <a:xfrm>
            <a:off x="697383" y="3803873"/>
            <a:ext cx="117475" cy="125413"/>
          </a:xfrm>
          <a:prstGeom prst="rect">
            <a:avLst/>
          </a:prstGeom>
          <a:solidFill>
            <a:srgbClr val="333399"/>
          </a:solidFill>
          <a:ln w="12700">
            <a:solidFill>
              <a:srgbClr val="333399"/>
            </a:solidFill>
            <a:miter lim="800000"/>
            <a:headEnd/>
            <a:tailEnd/>
          </a:ln>
        </p:spPr>
        <p:txBody>
          <a:bodyPr wrap="none" anchor="ctr"/>
          <a:lstStyle/>
          <a:p>
            <a:pPr eaLnBrk="1" hangingPunct="1"/>
            <a:endParaRPr kumimoji="0" lang="zh-CN" altLang="en-US" sz="2000" b="0">
              <a:solidFill>
                <a:srgbClr val="000000"/>
              </a:solidFill>
              <a:latin typeface="Tahoma" pitchFamily="34" charset="0"/>
            </a:endParaRPr>
          </a:p>
        </p:txBody>
      </p:sp>
      <p:sp>
        <p:nvSpPr>
          <p:cNvPr id="11" name="Line 10">
            <a:extLst>
              <a:ext uri="{FF2B5EF4-FFF2-40B4-BE49-F238E27FC236}">
                <a16:creationId xmlns:a16="http://schemas.microsoft.com/office/drawing/2014/main" id="{FA8E739A-4E3D-4935-B314-BD025E8C35F2}"/>
              </a:ext>
            </a:extLst>
          </p:cNvPr>
          <p:cNvSpPr>
            <a:spLocks noChangeShapeType="1"/>
          </p:cNvSpPr>
          <p:nvPr/>
        </p:nvSpPr>
        <p:spPr bwMode="auto">
          <a:xfrm>
            <a:off x="8042746" y="3662586"/>
            <a:ext cx="493712" cy="2397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nvGrpSpPr>
          <p:cNvPr id="12" name="Group 11">
            <a:extLst>
              <a:ext uri="{FF2B5EF4-FFF2-40B4-BE49-F238E27FC236}">
                <a16:creationId xmlns:a16="http://schemas.microsoft.com/office/drawing/2014/main" id="{330AA22E-ECBF-4A49-8424-06E90D7CDA09}"/>
              </a:ext>
            </a:extLst>
          </p:cNvPr>
          <p:cNvGrpSpPr>
            <a:grpSpLocks/>
          </p:cNvGrpSpPr>
          <p:nvPr/>
        </p:nvGrpSpPr>
        <p:grpSpPr bwMode="auto">
          <a:xfrm>
            <a:off x="1548283" y="3881661"/>
            <a:ext cx="471488" cy="1406525"/>
            <a:chOff x="1177" y="1994"/>
            <a:chExt cx="258" cy="714"/>
          </a:xfrm>
        </p:grpSpPr>
        <p:sp>
          <p:nvSpPr>
            <p:cNvPr id="13" name="Line 12">
              <a:extLst>
                <a:ext uri="{FF2B5EF4-FFF2-40B4-BE49-F238E27FC236}">
                  <a16:creationId xmlns:a16="http://schemas.microsoft.com/office/drawing/2014/main" id="{FCCA6CDE-6283-4340-9B3F-8630F8289548}"/>
                </a:ext>
              </a:extLst>
            </p:cNvPr>
            <p:cNvSpPr>
              <a:spLocks noChangeShapeType="1"/>
            </p:cNvSpPr>
            <p:nvPr/>
          </p:nvSpPr>
          <p:spPr bwMode="auto">
            <a:xfrm rot="16200000" flipV="1">
              <a:off x="1043" y="2261"/>
              <a:ext cx="537" cy="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pic>
          <p:nvPicPr>
            <p:cNvPr id="14" name="Picture 13">
              <a:extLst>
                <a:ext uri="{FF2B5EF4-FFF2-40B4-BE49-F238E27FC236}">
                  <a16:creationId xmlns:a16="http://schemas.microsoft.com/office/drawing/2014/main" id="{1091A2D2-128E-42D3-BA06-C727B992EEA5}"/>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 name="Freeform 14">
            <a:extLst>
              <a:ext uri="{FF2B5EF4-FFF2-40B4-BE49-F238E27FC236}">
                <a16:creationId xmlns:a16="http://schemas.microsoft.com/office/drawing/2014/main" id="{1DD300CB-B330-4B63-B6B6-ED85C5A0055D}"/>
              </a:ext>
            </a:extLst>
          </p:cNvPr>
          <p:cNvSpPr>
            <a:spLocks/>
          </p:cNvSpPr>
          <p:nvPr/>
        </p:nvSpPr>
        <p:spPr bwMode="auto">
          <a:xfrm>
            <a:off x="3259608" y="3883248"/>
            <a:ext cx="3175" cy="1027113"/>
          </a:xfrm>
          <a:custGeom>
            <a:avLst/>
            <a:gdLst>
              <a:gd name="T0" fmla="*/ 0 w 2"/>
              <a:gd name="T1" fmla="*/ 521 h 521"/>
              <a:gd name="T2" fmla="*/ 2 w 2"/>
              <a:gd name="T3" fmla="*/ 0 h 521"/>
              <a:gd name="T4" fmla="*/ 0 60000 65536"/>
              <a:gd name="T5" fmla="*/ 0 60000 65536"/>
              <a:gd name="T6" fmla="*/ 0 w 2"/>
              <a:gd name="T7" fmla="*/ 0 h 521"/>
              <a:gd name="T8" fmla="*/ 2 w 2"/>
              <a:gd name="T9" fmla="*/ 521 h 521"/>
            </a:gdLst>
            <a:ahLst/>
            <a:cxnLst>
              <a:cxn ang="T4">
                <a:pos x="T0" y="T1"/>
              </a:cxn>
              <a:cxn ang="T5">
                <a:pos x="T2" y="T3"/>
              </a:cxn>
            </a:cxnLst>
            <a:rect l="T6" t="T7" r="T8" b="T9"/>
            <a:pathLst>
              <a:path w="2" h="521">
                <a:moveTo>
                  <a:pt x="0" y="521"/>
                </a:moveTo>
                <a:lnTo>
                  <a:pt x="2" y="0"/>
                </a:lnTo>
              </a:path>
            </a:pathLst>
          </a:custGeom>
          <a:solidFill>
            <a:srgbClr val="333399"/>
          </a:solidFill>
          <a:ln w="38100" cmpd="sng">
            <a:solidFill>
              <a:srgbClr val="333399"/>
            </a:solidFill>
            <a:round/>
            <a:headEnd/>
            <a:tailEnd/>
          </a:ln>
        </p:spPr>
        <p:txBody>
          <a:bodyPr wrap="none" anchor="ctr"/>
          <a:lstStyle/>
          <a:p>
            <a:pPr eaLnBrk="1" hangingPunct="1"/>
            <a:endParaRPr kumimoji="0" lang="zh-CN" altLang="en-US" sz="1800" b="0">
              <a:solidFill>
                <a:srgbClr val="000000"/>
              </a:solidFill>
              <a:latin typeface="Arial"/>
            </a:endParaRPr>
          </a:p>
        </p:txBody>
      </p:sp>
      <p:pic>
        <p:nvPicPr>
          <p:cNvPr id="16" name="Picture 15">
            <a:extLst>
              <a:ext uri="{FF2B5EF4-FFF2-40B4-BE49-F238E27FC236}">
                <a16:creationId xmlns:a16="http://schemas.microsoft.com/office/drawing/2014/main" id="{5E2D35FC-EDD6-4B1A-BF12-DF672B5CD3F3}"/>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21483" y="4775423"/>
            <a:ext cx="471488"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 name="Group 16">
            <a:extLst>
              <a:ext uri="{FF2B5EF4-FFF2-40B4-BE49-F238E27FC236}">
                <a16:creationId xmlns:a16="http://schemas.microsoft.com/office/drawing/2014/main" id="{F8D71AE4-1EC0-4E9F-8180-AF41EC5895AE}"/>
              </a:ext>
            </a:extLst>
          </p:cNvPr>
          <p:cNvGrpSpPr>
            <a:grpSpLocks/>
          </p:cNvGrpSpPr>
          <p:nvPr/>
        </p:nvGrpSpPr>
        <p:grpSpPr bwMode="auto">
          <a:xfrm>
            <a:off x="5967883" y="3881661"/>
            <a:ext cx="471488" cy="1406525"/>
            <a:chOff x="1177" y="1994"/>
            <a:chExt cx="258" cy="714"/>
          </a:xfrm>
        </p:grpSpPr>
        <p:sp>
          <p:nvSpPr>
            <p:cNvPr id="18" name="Line 17">
              <a:extLst>
                <a:ext uri="{FF2B5EF4-FFF2-40B4-BE49-F238E27FC236}">
                  <a16:creationId xmlns:a16="http://schemas.microsoft.com/office/drawing/2014/main" id="{CFBBEAE7-048A-4351-AD56-AE19D91EDBED}"/>
                </a:ext>
              </a:extLst>
            </p:cNvPr>
            <p:cNvSpPr>
              <a:spLocks noChangeShapeType="1"/>
            </p:cNvSpPr>
            <p:nvPr/>
          </p:nvSpPr>
          <p:spPr bwMode="auto">
            <a:xfrm rot="16200000" flipV="1">
              <a:off x="1043" y="2261"/>
              <a:ext cx="537" cy="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pic>
          <p:nvPicPr>
            <p:cNvPr id="19" name="Picture 18">
              <a:extLst>
                <a:ext uri="{FF2B5EF4-FFF2-40B4-BE49-F238E27FC236}">
                  <a16:creationId xmlns:a16="http://schemas.microsoft.com/office/drawing/2014/main" id="{691CC02B-F57F-4501-BD8A-06AEE4FA9082}"/>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 name="Freeform 19">
            <a:extLst>
              <a:ext uri="{FF2B5EF4-FFF2-40B4-BE49-F238E27FC236}">
                <a16:creationId xmlns:a16="http://schemas.microsoft.com/office/drawing/2014/main" id="{B701BF5E-A266-4E55-B912-0C3B1DAD1D2F}"/>
              </a:ext>
            </a:extLst>
          </p:cNvPr>
          <p:cNvSpPr>
            <a:spLocks/>
          </p:cNvSpPr>
          <p:nvPr/>
        </p:nvSpPr>
        <p:spPr bwMode="auto">
          <a:xfrm>
            <a:off x="7680796" y="3883248"/>
            <a:ext cx="3175" cy="1042988"/>
          </a:xfrm>
          <a:custGeom>
            <a:avLst/>
            <a:gdLst>
              <a:gd name="T0" fmla="*/ 0 w 2"/>
              <a:gd name="T1" fmla="*/ 529 h 529"/>
              <a:gd name="T2" fmla="*/ 2 w 2"/>
              <a:gd name="T3" fmla="*/ 0 h 529"/>
              <a:gd name="T4" fmla="*/ 0 60000 65536"/>
              <a:gd name="T5" fmla="*/ 0 60000 65536"/>
              <a:gd name="T6" fmla="*/ 0 w 2"/>
              <a:gd name="T7" fmla="*/ 0 h 529"/>
              <a:gd name="T8" fmla="*/ 2 w 2"/>
              <a:gd name="T9" fmla="*/ 529 h 529"/>
            </a:gdLst>
            <a:ahLst/>
            <a:cxnLst>
              <a:cxn ang="T4">
                <a:pos x="T0" y="T1"/>
              </a:cxn>
              <a:cxn ang="T5">
                <a:pos x="T2" y="T3"/>
              </a:cxn>
            </a:cxnLst>
            <a:rect l="T6" t="T7" r="T8" b="T9"/>
            <a:pathLst>
              <a:path w="2" h="529">
                <a:moveTo>
                  <a:pt x="0" y="529"/>
                </a:moveTo>
                <a:lnTo>
                  <a:pt x="2" y="0"/>
                </a:lnTo>
              </a:path>
            </a:pathLst>
          </a:custGeom>
          <a:solidFill>
            <a:srgbClr val="333399"/>
          </a:solidFill>
          <a:ln w="38100" cmpd="sng">
            <a:solidFill>
              <a:srgbClr val="333399"/>
            </a:solidFill>
            <a:round/>
            <a:headEnd/>
            <a:tailEnd/>
          </a:ln>
        </p:spPr>
        <p:txBody>
          <a:bodyPr wrap="none" anchor="ctr"/>
          <a:lstStyle/>
          <a:p>
            <a:pPr eaLnBrk="1" hangingPunct="1"/>
            <a:endParaRPr kumimoji="0" lang="zh-CN" altLang="en-US" sz="1800" b="0">
              <a:solidFill>
                <a:srgbClr val="000000"/>
              </a:solidFill>
              <a:latin typeface="Arial"/>
            </a:endParaRPr>
          </a:p>
        </p:txBody>
      </p:sp>
      <p:pic>
        <p:nvPicPr>
          <p:cNvPr id="21" name="Picture 20">
            <a:extLst>
              <a:ext uri="{FF2B5EF4-FFF2-40B4-BE49-F238E27FC236}">
                <a16:creationId xmlns:a16="http://schemas.microsoft.com/office/drawing/2014/main" id="{F9253C1C-C422-4D18-B3BC-979272A49507}"/>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42671" y="4775423"/>
            <a:ext cx="471487"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 Box 21">
            <a:extLst>
              <a:ext uri="{FF2B5EF4-FFF2-40B4-BE49-F238E27FC236}">
                <a16:creationId xmlns:a16="http://schemas.microsoft.com/office/drawing/2014/main" id="{40F04B67-72E0-40D7-810A-5A3AE568F948}"/>
              </a:ext>
            </a:extLst>
          </p:cNvPr>
          <p:cNvSpPr txBox="1">
            <a:spLocks noChangeArrowheads="1"/>
          </p:cNvSpPr>
          <p:nvPr/>
        </p:nvSpPr>
        <p:spPr bwMode="auto">
          <a:xfrm>
            <a:off x="2665883" y="5607273"/>
            <a:ext cx="1200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2000" b="0">
                <a:solidFill>
                  <a:srgbClr val="333399"/>
                </a:solidFill>
                <a:ea typeface="黑体" pitchFamily="49" charset="-122"/>
              </a:rPr>
              <a:t>B</a:t>
            </a:r>
            <a:r>
              <a:rPr lang="zh-CN" altLang="en-US" sz="2000" b="0">
                <a:solidFill>
                  <a:srgbClr val="333399"/>
                </a:solidFill>
                <a:ea typeface="黑体" pitchFamily="49" charset="-122"/>
              </a:rPr>
              <a:t>向</a:t>
            </a:r>
            <a:r>
              <a:rPr lang="zh-CN" altLang="en-US" sz="1200" b="0">
                <a:solidFill>
                  <a:srgbClr val="333399"/>
                </a:solidFill>
                <a:ea typeface="黑体" pitchFamily="49" charset="-122"/>
              </a:rPr>
              <a:t> </a:t>
            </a:r>
            <a:r>
              <a:rPr lang="en-US" altLang="zh-CN" sz="2000" b="0">
                <a:solidFill>
                  <a:srgbClr val="333399"/>
                </a:solidFill>
                <a:ea typeface="黑体" pitchFamily="49" charset="-122"/>
              </a:rPr>
              <a:t>D</a:t>
            </a:r>
          </a:p>
          <a:p>
            <a:pPr algn="ctr" eaLnBrk="1" hangingPunct="1"/>
            <a:r>
              <a:rPr lang="zh-CN" altLang="en-US" sz="2000" b="0">
                <a:solidFill>
                  <a:srgbClr val="333399"/>
                </a:solidFill>
                <a:ea typeface="黑体" pitchFamily="49" charset="-122"/>
              </a:rPr>
              <a:t>发送数据</a:t>
            </a:r>
          </a:p>
        </p:txBody>
      </p:sp>
      <p:sp>
        <p:nvSpPr>
          <p:cNvPr id="23" name="Text Box 22">
            <a:extLst>
              <a:ext uri="{FF2B5EF4-FFF2-40B4-BE49-F238E27FC236}">
                <a16:creationId xmlns:a16="http://schemas.microsoft.com/office/drawing/2014/main" id="{095B7BD5-0FFB-4FD0-A7F7-DA68DBEDF96B}"/>
              </a:ext>
            </a:extLst>
          </p:cNvPr>
          <p:cNvSpPr txBox="1">
            <a:spLocks noChangeArrowheads="1"/>
          </p:cNvSpPr>
          <p:nvPr/>
        </p:nvSpPr>
        <p:spPr bwMode="auto">
          <a:xfrm>
            <a:off x="4283546" y="5281836"/>
            <a:ext cx="647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    C</a:t>
            </a:r>
          </a:p>
        </p:txBody>
      </p:sp>
      <p:sp>
        <p:nvSpPr>
          <p:cNvPr id="24" name="Text Box 23">
            <a:extLst>
              <a:ext uri="{FF2B5EF4-FFF2-40B4-BE49-F238E27FC236}">
                <a16:creationId xmlns:a16="http://schemas.microsoft.com/office/drawing/2014/main" id="{10EFA05B-AB46-44FE-8965-FEECF9811B5F}"/>
              </a:ext>
            </a:extLst>
          </p:cNvPr>
          <p:cNvSpPr txBox="1">
            <a:spLocks noChangeArrowheads="1"/>
          </p:cNvSpPr>
          <p:nvPr/>
        </p:nvSpPr>
        <p:spPr bwMode="auto">
          <a:xfrm>
            <a:off x="5825008" y="5267548"/>
            <a:ext cx="577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   D</a:t>
            </a:r>
          </a:p>
        </p:txBody>
      </p:sp>
      <p:sp>
        <p:nvSpPr>
          <p:cNvPr id="25" name="Text Box 24">
            <a:extLst>
              <a:ext uri="{FF2B5EF4-FFF2-40B4-BE49-F238E27FC236}">
                <a16:creationId xmlns:a16="http://schemas.microsoft.com/office/drawing/2014/main" id="{6D0400A3-19F1-4A1F-87D8-7A752B974FCC}"/>
              </a:ext>
            </a:extLst>
          </p:cNvPr>
          <p:cNvSpPr txBox="1">
            <a:spLocks noChangeArrowheads="1"/>
          </p:cNvSpPr>
          <p:nvPr/>
        </p:nvSpPr>
        <p:spPr bwMode="auto">
          <a:xfrm>
            <a:off x="1345083" y="5267548"/>
            <a:ext cx="633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    A</a:t>
            </a:r>
          </a:p>
        </p:txBody>
      </p:sp>
      <p:sp>
        <p:nvSpPr>
          <p:cNvPr id="26" name="Text Box 25">
            <a:extLst>
              <a:ext uri="{FF2B5EF4-FFF2-40B4-BE49-F238E27FC236}">
                <a16:creationId xmlns:a16="http://schemas.microsoft.com/office/drawing/2014/main" id="{8AAA1C38-8BFD-44FF-854D-4784C555B69D}"/>
              </a:ext>
            </a:extLst>
          </p:cNvPr>
          <p:cNvSpPr txBox="1">
            <a:spLocks noChangeArrowheads="1"/>
          </p:cNvSpPr>
          <p:nvPr/>
        </p:nvSpPr>
        <p:spPr bwMode="auto">
          <a:xfrm>
            <a:off x="7204546" y="5264373"/>
            <a:ext cx="6334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    E</a:t>
            </a:r>
          </a:p>
        </p:txBody>
      </p:sp>
      <p:sp>
        <p:nvSpPr>
          <p:cNvPr id="27" name="Line 26">
            <a:extLst>
              <a:ext uri="{FF2B5EF4-FFF2-40B4-BE49-F238E27FC236}">
                <a16:creationId xmlns:a16="http://schemas.microsoft.com/office/drawing/2014/main" id="{317B279B-991B-4805-9D7E-272B3D5D0757}"/>
              </a:ext>
            </a:extLst>
          </p:cNvPr>
          <p:cNvSpPr>
            <a:spLocks noChangeShapeType="1"/>
          </p:cNvSpPr>
          <p:nvPr/>
        </p:nvSpPr>
        <p:spPr bwMode="auto">
          <a:xfrm flipH="1">
            <a:off x="800571" y="3589561"/>
            <a:ext cx="544512" cy="2809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8" name="Text Box 27">
            <a:extLst>
              <a:ext uri="{FF2B5EF4-FFF2-40B4-BE49-F238E27FC236}">
                <a16:creationId xmlns:a16="http://schemas.microsoft.com/office/drawing/2014/main" id="{358FBE87-102E-44B9-9D41-3FDF66613871}"/>
              </a:ext>
            </a:extLst>
          </p:cNvPr>
          <p:cNvSpPr txBox="1">
            <a:spLocks noChangeArrowheads="1"/>
          </p:cNvSpPr>
          <p:nvPr/>
        </p:nvSpPr>
        <p:spPr bwMode="auto">
          <a:xfrm>
            <a:off x="1210146" y="3265711"/>
            <a:ext cx="475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b="0">
                <a:solidFill>
                  <a:srgbClr val="333399"/>
                </a:solidFill>
                <a:ea typeface="黑体" pitchFamily="49" charset="-122"/>
              </a:rPr>
              <a:t>匹配电阻（用来吸收总线上传播的信号）</a:t>
            </a:r>
          </a:p>
        </p:txBody>
      </p:sp>
      <p:sp>
        <p:nvSpPr>
          <p:cNvPr id="29" name="Text Box 28">
            <a:extLst>
              <a:ext uri="{FF2B5EF4-FFF2-40B4-BE49-F238E27FC236}">
                <a16:creationId xmlns:a16="http://schemas.microsoft.com/office/drawing/2014/main" id="{4109C1BD-A894-4E70-ABAB-29C4FA63F352}"/>
              </a:ext>
            </a:extLst>
          </p:cNvPr>
          <p:cNvSpPr txBox="1">
            <a:spLocks noChangeArrowheads="1"/>
          </p:cNvSpPr>
          <p:nvPr/>
        </p:nvSpPr>
        <p:spPr bwMode="auto">
          <a:xfrm>
            <a:off x="6999758" y="3265711"/>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b="0">
                <a:solidFill>
                  <a:srgbClr val="333399"/>
                </a:solidFill>
                <a:ea typeface="黑体" pitchFamily="49" charset="-122"/>
              </a:rPr>
              <a:t>匹配电阻</a:t>
            </a:r>
          </a:p>
        </p:txBody>
      </p:sp>
      <p:sp>
        <p:nvSpPr>
          <p:cNvPr id="30" name="Freeform 29">
            <a:extLst>
              <a:ext uri="{FF2B5EF4-FFF2-40B4-BE49-F238E27FC236}">
                <a16:creationId xmlns:a16="http://schemas.microsoft.com/office/drawing/2014/main" id="{E1917926-FFAB-47A9-81A8-B957BA026F9F}"/>
              </a:ext>
            </a:extLst>
          </p:cNvPr>
          <p:cNvSpPr>
            <a:spLocks/>
          </p:cNvSpPr>
          <p:nvPr/>
        </p:nvSpPr>
        <p:spPr bwMode="auto">
          <a:xfrm>
            <a:off x="3173883" y="3970561"/>
            <a:ext cx="1582738" cy="915987"/>
          </a:xfrm>
          <a:custGeom>
            <a:avLst/>
            <a:gdLst>
              <a:gd name="T0" fmla="*/ 27 w 997"/>
              <a:gd name="T1" fmla="*/ 577 h 577"/>
              <a:gd name="T2" fmla="*/ 139 w 997"/>
              <a:gd name="T3" fmla="*/ 80 h 577"/>
              <a:gd name="T4" fmla="*/ 861 w 997"/>
              <a:gd name="T5" fmla="*/ 98 h 577"/>
              <a:gd name="T6" fmla="*/ 953 w 997"/>
              <a:gd name="T7" fmla="*/ 573 h 577"/>
              <a:gd name="T8" fmla="*/ 0 60000 65536"/>
              <a:gd name="T9" fmla="*/ 0 60000 65536"/>
              <a:gd name="T10" fmla="*/ 0 60000 65536"/>
              <a:gd name="T11" fmla="*/ 0 60000 65536"/>
              <a:gd name="T12" fmla="*/ 0 w 997"/>
              <a:gd name="T13" fmla="*/ 0 h 577"/>
              <a:gd name="T14" fmla="*/ 997 w 997"/>
              <a:gd name="T15" fmla="*/ 577 h 577"/>
            </a:gdLst>
            <a:ahLst/>
            <a:cxnLst>
              <a:cxn ang="T8">
                <a:pos x="T0" y="T1"/>
              </a:cxn>
              <a:cxn ang="T9">
                <a:pos x="T2" y="T3"/>
              </a:cxn>
              <a:cxn ang="T10">
                <a:pos x="T4" y="T5"/>
              </a:cxn>
              <a:cxn ang="T11">
                <a:pos x="T6" y="T7"/>
              </a:cxn>
            </a:cxnLst>
            <a:rect l="T12" t="T13" r="T14" b="T15"/>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FF0000"/>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1" name="Freeform 30">
            <a:extLst>
              <a:ext uri="{FF2B5EF4-FFF2-40B4-BE49-F238E27FC236}">
                <a16:creationId xmlns:a16="http://schemas.microsoft.com/office/drawing/2014/main" id="{A93A9BC0-1DDA-4FE1-AC38-2C4A56D7B17B}"/>
              </a:ext>
            </a:extLst>
          </p:cNvPr>
          <p:cNvSpPr>
            <a:spLocks/>
          </p:cNvSpPr>
          <p:nvPr/>
        </p:nvSpPr>
        <p:spPr bwMode="auto">
          <a:xfrm>
            <a:off x="3216746" y="3983261"/>
            <a:ext cx="3082925" cy="998537"/>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 name="T10" fmla="*/ 0 60000 65536"/>
              <a:gd name="T11" fmla="*/ 0 60000 65536"/>
              <a:gd name="T12" fmla="*/ 0 60000 65536"/>
              <a:gd name="T13" fmla="*/ 0 60000 65536"/>
              <a:gd name="T14" fmla="*/ 0 60000 65536"/>
              <a:gd name="T15" fmla="*/ 0 w 1895"/>
              <a:gd name="T16" fmla="*/ 0 h 629"/>
              <a:gd name="T17" fmla="*/ 1895 w 1895"/>
              <a:gd name="T18" fmla="*/ 629 h 629"/>
            </a:gdLst>
            <a:ahLst/>
            <a:cxnLst>
              <a:cxn ang="T10">
                <a:pos x="T0" y="T1"/>
              </a:cxn>
              <a:cxn ang="T11">
                <a:pos x="T2" y="T3"/>
              </a:cxn>
              <a:cxn ang="T12">
                <a:pos x="T4" y="T5"/>
              </a:cxn>
              <a:cxn ang="T13">
                <a:pos x="T6" y="T7"/>
              </a:cxn>
              <a:cxn ang="T14">
                <a:pos x="T8" y="T9"/>
              </a:cxn>
            </a:cxnLst>
            <a:rect l="T15" t="T16" r="T17" b="T18"/>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76200" cmpd="sng">
            <a:solidFill>
              <a:srgbClr val="FF0000"/>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2" name="Freeform 31">
            <a:extLst>
              <a:ext uri="{FF2B5EF4-FFF2-40B4-BE49-F238E27FC236}">
                <a16:creationId xmlns:a16="http://schemas.microsoft.com/office/drawing/2014/main" id="{39B36EFD-4B0B-46ED-AFDC-860F47061853}"/>
              </a:ext>
            </a:extLst>
          </p:cNvPr>
          <p:cNvSpPr>
            <a:spLocks/>
          </p:cNvSpPr>
          <p:nvPr/>
        </p:nvSpPr>
        <p:spPr bwMode="auto">
          <a:xfrm>
            <a:off x="3216746" y="3986436"/>
            <a:ext cx="4432300" cy="962025"/>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 name="T10" fmla="*/ 0 60000 65536"/>
              <a:gd name="T11" fmla="*/ 0 60000 65536"/>
              <a:gd name="T12" fmla="*/ 0 60000 65536"/>
              <a:gd name="T13" fmla="*/ 0 60000 65536"/>
              <a:gd name="T14" fmla="*/ 0 60000 65536"/>
              <a:gd name="T15" fmla="*/ 0 w 2601"/>
              <a:gd name="T16" fmla="*/ 0 h 606"/>
              <a:gd name="T17" fmla="*/ 2601 w 2601"/>
              <a:gd name="T18" fmla="*/ 606 h 606"/>
            </a:gdLst>
            <a:ahLst/>
            <a:cxnLst>
              <a:cxn ang="T10">
                <a:pos x="T0" y="T1"/>
              </a:cxn>
              <a:cxn ang="T11">
                <a:pos x="T2" y="T3"/>
              </a:cxn>
              <a:cxn ang="T12">
                <a:pos x="T4" y="T5"/>
              </a:cxn>
              <a:cxn ang="T13">
                <a:pos x="T6" y="T7"/>
              </a:cxn>
              <a:cxn ang="T14">
                <a:pos x="T8" y="T9"/>
              </a:cxn>
            </a:cxnLst>
            <a:rect l="T15" t="T16" r="T17" b="T18"/>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76200" cmpd="sng">
            <a:solidFill>
              <a:srgbClr val="FF0000"/>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3" name="Freeform 32">
            <a:extLst>
              <a:ext uri="{FF2B5EF4-FFF2-40B4-BE49-F238E27FC236}">
                <a16:creationId xmlns:a16="http://schemas.microsoft.com/office/drawing/2014/main" id="{61C4DBF8-7104-4D05-9A08-CDA9136351F0}"/>
              </a:ext>
            </a:extLst>
          </p:cNvPr>
          <p:cNvSpPr>
            <a:spLocks/>
          </p:cNvSpPr>
          <p:nvPr/>
        </p:nvSpPr>
        <p:spPr bwMode="auto">
          <a:xfrm>
            <a:off x="3216746" y="3949923"/>
            <a:ext cx="5157787" cy="846138"/>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 name="T10" fmla="*/ 0 60000 65536"/>
              <a:gd name="T11" fmla="*/ 0 60000 65536"/>
              <a:gd name="T12" fmla="*/ 0 60000 65536"/>
              <a:gd name="T13" fmla="*/ 0 60000 65536"/>
              <a:gd name="T14" fmla="*/ 0 60000 65536"/>
              <a:gd name="T15" fmla="*/ 0 w 3249"/>
              <a:gd name="T16" fmla="*/ 0 h 533"/>
              <a:gd name="T17" fmla="*/ 3249 w 3249"/>
              <a:gd name="T18" fmla="*/ 533 h 533"/>
            </a:gdLst>
            <a:ahLst/>
            <a:cxnLst>
              <a:cxn ang="T10">
                <a:pos x="T0" y="T1"/>
              </a:cxn>
              <a:cxn ang="T11">
                <a:pos x="T2" y="T3"/>
              </a:cxn>
              <a:cxn ang="T12">
                <a:pos x="T4" y="T5"/>
              </a:cxn>
              <a:cxn ang="T13">
                <a:pos x="T6" y="T7"/>
              </a:cxn>
              <a:cxn ang="T14">
                <a:pos x="T8" y="T9"/>
              </a:cxn>
            </a:cxnLst>
            <a:rect l="T15" t="T16" r="T17" b="T18"/>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76200" cmpd="sng">
            <a:solidFill>
              <a:srgbClr val="FF0000"/>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4" name="Freeform 33">
            <a:extLst>
              <a:ext uri="{FF2B5EF4-FFF2-40B4-BE49-F238E27FC236}">
                <a16:creationId xmlns:a16="http://schemas.microsoft.com/office/drawing/2014/main" id="{569F675B-D9B6-44C9-AA82-4D0A2A4CC7AD}"/>
              </a:ext>
            </a:extLst>
          </p:cNvPr>
          <p:cNvSpPr>
            <a:spLocks/>
          </p:cNvSpPr>
          <p:nvPr/>
        </p:nvSpPr>
        <p:spPr bwMode="auto">
          <a:xfrm>
            <a:off x="697383" y="3949923"/>
            <a:ext cx="2609850" cy="846138"/>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 name="T10" fmla="*/ 0 60000 65536"/>
              <a:gd name="T11" fmla="*/ 0 60000 65536"/>
              <a:gd name="T12" fmla="*/ 0 60000 65536"/>
              <a:gd name="T13" fmla="*/ 0 60000 65536"/>
              <a:gd name="T14" fmla="*/ 0 60000 65536"/>
              <a:gd name="T15" fmla="*/ 0 w 1644"/>
              <a:gd name="T16" fmla="*/ 0 h 533"/>
              <a:gd name="T17" fmla="*/ 1644 w 1644"/>
              <a:gd name="T18" fmla="*/ 533 h 533"/>
            </a:gdLst>
            <a:ahLst/>
            <a:cxnLst>
              <a:cxn ang="T10">
                <a:pos x="T0" y="T1"/>
              </a:cxn>
              <a:cxn ang="T11">
                <a:pos x="T2" y="T3"/>
              </a:cxn>
              <a:cxn ang="T12">
                <a:pos x="T4" y="T5"/>
              </a:cxn>
              <a:cxn ang="T13">
                <a:pos x="T6" y="T7"/>
              </a:cxn>
              <a:cxn ang="T14">
                <a:pos x="T8" y="T9"/>
              </a:cxn>
            </a:cxnLst>
            <a:rect l="T15" t="T16" r="T17" b="T18"/>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76200" cmpd="sng">
            <a:solidFill>
              <a:srgbClr val="FF0000"/>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5" name="Freeform 34">
            <a:extLst>
              <a:ext uri="{FF2B5EF4-FFF2-40B4-BE49-F238E27FC236}">
                <a16:creationId xmlns:a16="http://schemas.microsoft.com/office/drawing/2014/main" id="{6AC65F60-B997-4901-A279-F304D448FF62}"/>
              </a:ext>
            </a:extLst>
          </p:cNvPr>
          <p:cNvSpPr>
            <a:spLocks/>
          </p:cNvSpPr>
          <p:nvPr/>
        </p:nvSpPr>
        <p:spPr bwMode="auto">
          <a:xfrm flipH="1">
            <a:off x="1634008" y="3949923"/>
            <a:ext cx="1582738" cy="915988"/>
          </a:xfrm>
          <a:custGeom>
            <a:avLst/>
            <a:gdLst>
              <a:gd name="T0" fmla="*/ 27 w 997"/>
              <a:gd name="T1" fmla="*/ 577 h 577"/>
              <a:gd name="T2" fmla="*/ 139 w 997"/>
              <a:gd name="T3" fmla="*/ 80 h 577"/>
              <a:gd name="T4" fmla="*/ 861 w 997"/>
              <a:gd name="T5" fmla="*/ 98 h 577"/>
              <a:gd name="T6" fmla="*/ 953 w 997"/>
              <a:gd name="T7" fmla="*/ 573 h 577"/>
              <a:gd name="T8" fmla="*/ 0 60000 65536"/>
              <a:gd name="T9" fmla="*/ 0 60000 65536"/>
              <a:gd name="T10" fmla="*/ 0 60000 65536"/>
              <a:gd name="T11" fmla="*/ 0 60000 65536"/>
              <a:gd name="T12" fmla="*/ 0 w 997"/>
              <a:gd name="T13" fmla="*/ 0 h 577"/>
              <a:gd name="T14" fmla="*/ 997 w 997"/>
              <a:gd name="T15" fmla="*/ 577 h 577"/>
            </a:gdLst>
            <a:ahLst/>
            <a:cxnLst>
              <a:cxn ang="T8">
                <a:pos x="T0" y="T1"/>
              </a:cxn>
              <a:cxn ang="T9">
                <a:pos x="T2" y="T3"/>
              </a:cxn>
              <a:cxn ang="T10">
                <a:pos x="T4" y="T5"/>
              </a:cxn>
              <a:cxn ang="T11">
                <a:pos x="T6" y="T7"/>
              </a:cxn>
            </a:cxnLst>
            <a:rect l="T12" t="T13" r="T14" b="T15"/>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FF0000"/>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nvGrpSpPr>
          <p:cNvPr id="36" name="Group 35">
            <a:extLst>
              <a:ext uri="{FF2B5EF4-FFF2-40B4-BE49-F238E27FC236}">
                <a16:creationId xmlns:a16="http://schemas.microsoft.com/office/drawing/2014/main" id="{F8019CD7-2049-4136-8F8E-6138EAB3CFFF}"/>
              </a:ext>
            </a:extLst>
          </p:cNvPr>
          <p:cNvGrpSpPr>
            <a:grpSpLocks/>
          </p:cNvGrpSpPr>
          <p:nvPr/>
        </p:nvGrpSpPr>
        <p:grpSpPr bwMode="auto">
          <a:xfrm>
            <a:off x="7418858" y="4891311"/>
            <a:ext cx="249238" cy="268287"/>
            <a:chOff x="1474" y="3430"/>
            <a:chExt cx="136" cy="136"/>
          </a:xfrm>
        </p:grpSpPr>
        <p:sp>
          <p:nvSpPr>
            <p:cNvPr id="37" name="Line 36">
              <a:extLst>
                <a:ext uri="{FF2B5EF4-FFF2-40B4-BE49-F238E27FC236}">
                  <a16:creationId xmlns:a16="http://schemas.microsoft.com/office/drawing/2014/main" id="{5B298848-7B38-4618-83E4-50081E6E9740}"/>
                </a:ext>
              </a:extLst>
            </p:cNvPr>
            <p:cNvSpPr>
              <a:spLocks noChangeShapeType="1"/>
            </p:cNvSpPr>
            <p:nvPr/>
          </p:nvSpPr>
          <p:spPr bwMode="auto">
            <a:xfrm>
              <a:off x="1474" y="3430"/>
              <a:ext cx="136" cy="136"/>
            </a:xfrm>
            <a:prstGeom prst="line">
              <a:avLst/>
            </a:prstGeom>
            <a:noFill/>
            <a:ln w="76200">
              <a:solidFill>
                <a:srgbClr val="333399"/>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8" name="Line 37">
              <a:extLst>
                <a:ext uri="{FF2B5EF4-FFF2-40B4-BE49-F238E27FC236}">
                  <a16:creationId xmlns:a16="http://schemas.microsoft.com/office/drawing/2014/main" id="{9B11A3C8-3F94-4810-BB65-84586637A1E4}"/>
                </a:ext>
              </a:extLst>
            </p:cNvPr>
            <p:cNvSpPr>
              <a:spLocks noChangeShapeType="1"/>
            </p:cNvSpPr>
            <p:nvPr/>
          </p:nvSpPr>
          <p:spPr bwMode="auto">
            <a:xfrm flipH="1">
              <a:off x="1474" y="3430"/>
              <a:ext cx="136" cy="136"/>
            </a:xfrm>
            <a:prstGeom prst="line">
              <a:avLst/>
            </a:prstGeom>
            <a:noFill/>
            <a:ln w="76200">
              <a:solidFill>
                <a:srgbClr val="333399"/>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sp>
        <p:nvSpPr>
          <p:cNvPr id="39" name="AutoShape 38">
            <a:extLst>
              <a:ext uri="{FF2B5EF4-FFF2-40B4-BE49-F238E27FC236}">
                <a16:creationId xmlns:a16="http://schemas.microsoft.com/office/drawing/2014/main" id="{838884D3-EA2A-4B7B-A2C8-2487A669BF72}"/>
              </a:ext>
            </a:extLst>
          </p:cNvPr>
          <p:cNvSpPr>
            <a:spLocks noChangeArrowheads="1"/>
          </p:cNvSpPr>
          <p:nvPr/>
        </p:nvSpPr>
        <p:spPr bwMode="auto">
          <a:xfrm>
            <a:off x="7236296" y="5661248"/>
            <a:ext cx="877887" cy="377825"/>
          </a:xfrm>
          <a:prstGeom prst="roundRect">
            <a:avLst>
              <a:gd name="adj" fmla="val 16667"/>
            </a:avLst>
          </a:prstGeom>
          <a:solidFill>
            <a:srgbClr val="FFFF66"/>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99"/>
                </a:solidFill>
                <a:effectLst/>
                <a:uLnTx/>
                <a:uFillTx/>
                <a:latin typeface="Tahoma" pitchFamily="34" charset="0"/>
                <a:ea typeface="黑体"/>
              </a:rPr>
              <a:t>不接受</a:t>
            </a:r>
          </a:p>
        </p:txBody>
      </p:sp>
      <p:grpSp>
        <p:nvGrpSpPr>
          <p:cNvPr id="40" name="Group 39">
            <a:extLst>
              <a:ext uri="{FF2B5EF4-FFF2-40B4-BE49-F238E27FC236}">
                <a16:creationId xmlns:a16="http://schemas.microsoft.com/office/drawing/2014/main" id="{B23812F8-E040-46DF-8972-576D1B7230FF}"/>
              </a:ext>
            </a:extLst>
          </p:cNvPr>
          <p:cNvGrpSpPr>
            <a:grpSpLocks/>
          </p:cNvGrpSpPr>
          <p:nvPr/>
        </p:nvGrpSpPr>
        <p:grpSpPr bwMode="auto">
          <a:xfrm>
            <a:off x="4480396" y="4891311"/>
            <a:ext cx="249237" cy="268287"/>
            <a:chOff x="1474" y="3430"/>
            <a:chExt cx="136" cy="136"/>
          </a:xfrm>
        </p:grpSpPr>
        <p:sp>
          <p:nvSpPr>
            <p:cNvPr id="41" name="Line 40">
              <a:extLst>
                <a:ext uri="{FF2B5EF4-FFF2-40B4-BE49-F238E27FC236}">
                  <a16:creationId xmlns:a16="http://schemas.microsoft.com/office/drawing/2014/main" id="{1449F87E-8730-403B-81C8-B05AE8F33ACF}"/>
                </a:ext>
              </a:extLst>
            </p:cNvPr>
            <p:cNvSpPr>
              <a:spLocks noChangeShapeType="1"/>
            </p:cNvSpPr>
            <p:nvPr/>
          </p:nvSpPr>
          <p:spPr bwMode="auto">
            <a:xfrm>
              <a:off x="1474" y="3430"/>
              <a:ext cx="136" cy="136"/>
            </a:xfrm>
            <a:prstGeom prst="line">
              <a:avLst/>
            </a:prstGeom>
            <a:noFill/>
            <a:ln w="76200">
              <a:solidFill>
                <a:srgbClr val="333399"/>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2" name="Line 41">
              <a:extLst>
                <a:ext uri="{FF2B5EF4-FFF2-40B4-BE49-F238E27FC236}">
                  <a16:creationId xmlns:a16="http://schemas.microsoft.com/office/drawing/2014/main" id="{AE004AAA-24F7-4FDF-A0B0-14C3EDD315C4}"/>
                </a:ext>
              </a:extLst>
            </p:cNvPr>
            <p:cNvSpPr>
              <a:spLocks noChangeShapeType="1"/>
            </p:cNvSpPr>
            <p:nvPr/>
          </p:nvSpPr>
          <p:spPr bwMode="auto">
            <a:xfrm flipH="1">
              <a:off x="1474" y="3430"/>
              <a:ext cx="136" cy="136"/>
            </a:xfrm>
            <a:prstGeom prst="line">
              <a:avLst/>
            </a:prstGeom>
            <a:noFill/>
            <a:ln w="76200">
              <a:solidFill>
                <a:srgbClr val="333399"/>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sp>
        <p:nvSpPr>
          <p:cNvPr id="43" name="AutoShape 42">
            <a:extLst>
              <a:ext uri="{FF2B5EF4-FFF2-40B4-BE49-F238E27FC236}">
                <a16:creationId xmlns:a16="http://schemas.microsoft.com/office/drawing/2014/main" id="{A02AB477-5E7C-4BAA-B2D7-845825688F3D}"/>
              </a:ext>
            </a:extLst>
          </p:cNvPr>
          <p:cNvSpPr>
            <a:spLocks noChangeArrowheads="1"/>
          </p:cNvSpPr>
          <p:nvPr/>
        </p:nvSpPr>
        <p:spPr bwMode="auto">
          <a:xfrm>
            <a:off x="4297833" y="5661248"/>
            <a:ext cx="877888" cy="377825"/>
          </a:xfrm>
          <a:prstGeom prst="roundRect">
            <a:avLst>
              <a:gd name="adj" fmla="val 16667"/>
            </a:avLst>
          </a:prstGeom>
          <a:solidFill>
            <a:srgbClr val="FFFF66"/>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99"/>
                </a:solidFill>
                <a:effectLst/>
                <a:uLnTx/>
                <a:uFillTx/>
                <a:latin typeface="Tahoma" pitchFamily="34" charset="0"/>
                <a:ea typeface="黑体"/>
              </a:rPr>
              <a:t>不接受</a:t>
            </a:r>
          </a:p>
        </p:txBody>
      </p:sp>
      <p:grpSp>
        <p:nvGrpSpPr>
          <p:cNvPr id="44" name="Group 43">
            <a:extLst>
              <a:ext uri="{FF2B5EF4-FFF2-40B4-BE49-F238E27FC236}">
                <a16:creationId xmlns:a16="http://schemas.microsoft.com/office/drawing/2014/main" id="{FE5F5AA3-FEB3-4826-B38F-B514D70A632A}"/>
              </a:ext>
            </a:extLst>
          </p:cNvPr>
          <p:cNvGrpSpPr>
            <a:grpSpLocks/>
          </p:cNvGrpSpPr>
          <p:nvPr/>
        </p:nvGrpSpPr>
        <p:grpSpPr bwMode="auto">
          <a:xfrm>
            <a:off x="1527646" y="4891311"/>
            <a:ext cx="249237" cy="268287"/>
            <a:chOff x="1474" y="3430"/>
            <a:chExt cx="136" cy="136"/>
          </a:xfrm>
        </p:grpSpPr>
        <p:sp>
          <p:nvSpPr>
            <p:cNvPr id="45" name="Line 44">
              <a:extLst>
                <a:ext uri="{FF2B5EF4-FFF2-40B4-BE49-F238E27FC236}">
                  <a16:creationId xmlns:a16="http://schemas.microsoft.com/office/drawing/2014/main" id="{A2E9AA26-569D-43B3-BDB6-4829F3823EE8}"/>
                </a:ext>
              </a:extLst>
            </p:cNvPr>
            <p:cNvSpPr>
              <a:spLocks noChangeShapeType="1"/>
            </p:cNvSpPr>
            <p:nvPr/>
          </p:nvSpPr>
          <p:spPr bwMode="auto">
            <a:xfrm>
              <a:off x="1474" y="3430"/>
              <a:ext cx="136" cy="136"/>
            </a:xfrm>
            <a:prstGeom prst="line">
              <a:avLst/>
            </a:prstGeom>
            <a:noFill/>
            <a:ln w="76200">
              <a:solidFill>
                <a:srgbClr val="333399"/>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6" name="Line 45">
              <a:extLst>
                <a:ext uri="{FF2B5EF4-FFF2-40B4-BE49-F238E27FC236}">
                  <a16:creationId xmlns:a16="http://schemas.microsoft.com/office/drawing/2014/main" id="{CE3D60FB-30F6-48AD-97E6-BB0DEEC7FBDE}"/>
                </a:ext>
              </a:extLst>
            </p:cNvPr>
            <p:cNvSpPr>
              <a:spLocks noChangeShapeType="1"/>
            </p:cNvSpPr>
            <p:nvPr/>
          </p:nvSpPr>
          <p:spPr bwMode="auto">
            <a:xfrm flipH="1">
              <a:off x="1474" y="3430"/>
              <a:ext cx="136" cy="136"/>
            </a:xfrm>
            <a:prstGeom prst="line">
              <a:avLst/>
            </a:prstGeom>
            <a:noFill/>
            <a:ln w="76200">
              <a:solidFill>
                <a:srgbClr val="333399"/>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sp>
        <p:nvSpPr>
          <p:cNvPr id="47" name="AutoShape 46">
            <a:extLst>
              <a:ext uri="{FF2B5EF4-FFF2-40B4-BE49-F238E27FC236}">
                <a16:creationId xmlns:a16="http://schemas.microsoft.com/office/drawing/2014/main" id="{6F95D6A0-7253-40CF-B82F-36AE19FA3F30}"/>
              </a:ext>
            </a:extLst>
          </p:cNvPr>
          <p:cNvSpPr>
            <a:spLocks noChangeArrowheads="1"/>
          </p:cNvSpPr>
          <p:nvPr/>
        </p:nvSpPr>
        <p:spPr bwMode="auto">
          <a:xfrm>
            <a:off x="1345083" y="5661248"/>
            <a:ext cx="877888" cy="377825"/>
          </a:xfrm>
          <a:prstGeom prst="roundRect">
            <a:avLst>
              <a:gd name="adj" fmla="val 16667"/>
            </a:avLst>
          </a:prstGeom>
          <a:solidFill>
            <a:srgbClr val="FFFF66"/>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99"/>
                </a:solidFill>
                <a:effectLst/>
                <a:uLnTx/>
                <a:uFillTx/>
                <a:latin typeface="Tahoma" pitchFamily="34" charset="0"/>
                <a:ea typeface="黑体"/>
              </a:rPr>
              <a:t>不接受</a:t>
            </a:r>
          </a:p>
        </p:txBody>
      </p:sp>
      <p:sp>
        <p:nvSpPr>
          <p:cNvPr id="48" name="Text Box 47">
            <a:extLst>
              <a:ext uri="{FF2B5EF4-FFF2-40B4-BE49-F238E27FC236}">
                <a16:creationId xmlns:a16="http://schemas.microsoft.com/office/drawing/2014/main" id="{250421D8-809F-4E13-9EE6-57C79637183C}"/>
              </a:ext>
            </a:extLst>
          </p:cNvPr>
          <p:cNvSpPr txBox="1">
            <a:spLocks noChangeArrowheads="1"/>
          </p:cNvSpPr>
          <p:nvPr/>
        </p:nvSpPr>
        <p:spPr bwMode="auto">
          <a:xfrm>
            <a:off x="5882158" y="5678711"/>
            <a:ext cx="701675" cy="406400"/>
          </a:xfrm>
          <a:prstGeom prst="rect">
            <a:avLst/>
          </a:prstGeom>
          <a:solidFill>
            <a:srgbClr val="FFCCFF"/>
          </a:solidFill>
          <a:ln w="9525">
            <a:solidFill>
              <a:srgbClr val="333399"/>
            </a:solidFill>
            <a:miter lim="800000"/>
            <a:headEnd/>
            <a:tailEnd/>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99"/>
                </a:solidFill>
                <a:effectLst/>
                <a:uLnTx/>
                <a:uFillTx/>
                <a:latin typeface="Arial" pitchFamily="34" charset="0"/>
                <a:ea typeface="黑体" pitchFamily="49" charset="-122"/>
              </a:rPr>
              <a:t>接受</a:t>
            </a:r>
          </a:p>
        </p:txBody>
      </p:sp>
      <p:sp>
        <p:nvSpPr>
          <p:cNvPr id="49" name="Text Box 48">
            <a:extLst>
              <a:ext uri="{FF2B5EF4-FFF2-40B4-BE49-F238E27FC236}">
                <a16:creationId xmlns:a16="http://schemas.microsoft.com/office/drawing/2014/main" id="{5A91CCD1-FCDC-4DA4-B33E-C0258F07CB4A}"/>
              </a:ext>
            </a:extLst>
          </p:cNvPr>
          <p:cNvSpPr txBox="1">
            <a:spLocks noChangeArrowheads="1"/>
          </p:cNvSpPr>
          <p:nvPr/>
        </p:nvSpPr>
        <p:spPr bwMode="auto">
          <a:xfrm>
            <a:off x="3080221" y="5267548"/>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B</a:t>
            </a:r>
          </a:p>
        </p:txBody>
      </p:sp>
      <p:sp>
        <p:nvSpPr>
          <p:cNvPr id="50" name="Text Box 49">
            <a:extLst>
              <a:ext uri="{FF2B5EF4-FFF2-40B4-BE49-F238E27FC236}">
                <a16:creationId xmlns:a16="http://schemas.microsoft.com/office/drawing/2014/main" id="{43D6894D-9983-426F-AC7C-1CDB5975628C}"/>
              </a:ext>
            </a:extLst>
          </p:cNvPr>
          <p:cNvSpPr txBox="1">
            <a:spLocks noChangeArrowheads="1"/>
          </p:cNvSpPr>
          <p:nvPr/>
        </p:nvSpPr>
        <p:spPr bwMode="auto">
          <a:xfrm>
            <a:off x="3932708" y="4238848"/>
            <a:ext cx="1703388" cy="711200"/>
          </a:xfrm>
          <a:prstGeom prst="rect">
            <a:avLst/>
          </a:prstGeom>
          <a:solidFill>
            <a:srgbClr val="FFFF99"/>
          </a:solidFill>
          <a:ln w="9525">
            <a:solidFill>
              <a:srgbClr val="333399"/>
            </a:solidFill>
            <a:miter lim="800000"/>
            <a:headEnd/>
            <a:tailEnd/>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0" lang="zh-CN" altLang="en-US" sz="2000" b="0">
                <a:solidFill>
                  <a:srgbClr val="333399"/>
                </a:solidFill>
                <a:ea typeface="黑体" pitchFamily="49" charset="-122"/>
              </a:rPr>
              <a:t>只有 </a:t>
            </a:r>
            <a:r>
              <a:rPr kumimoji="0" lang="en-US" altLang="zh-CN" sz="2000" b="0">
                <a:solidFill>
                  <a:srgbClr val="333399"/>
                </a:solidFill>
                <a:ea typeface="黑体" pitchFamily="49" charset="-122"/>
              </a:rPr>
              <a:t>D </a:t>
            </a:r>
            <a:r>
              <a:rPr kumimoji="0" lang="zh-CN" altLang="en-US" sz="2000" b="0">
                <a:solidFill>
                  <a:srgbClr val="333399"/>
                </a:solidFill>
                <a:ea typeface="黑体" pitchFamily="49" charset="-122"/>
              </a:rPr>
              <a:t>接受</a:t>
            </a:r>
          </a:p>
          <a:p>
            <a:pPr algn="ctr" eaLnBrk="1" hangingPunct="1"/>
            <a:r>
              <a:rPr kumimoji="0" lang="en-US" altLang="zh-CN" sz="2000" b="0">
                <a:solidFill>
                  <a:srgbClr val="333399"/>
                </a:solidFill>
                <a:ea typeface="黑体" pitchFamily="49" charset="-122"/>
              </a:rPr>
              <a:t>B </a:t>
            </a:r>
            <a:r>
              <a:rPr kumimoji="0" lang="zh-CN" altLang="en-US" sz="2000" b="0">
                <a:solidFill>
                  <a:srgbClr val="333399"/>
                </a:solidFill>
                <a:ea typeface="黑体" pitchFamily="49" charset="-122"/>
              </a:rPr>
              <a:t>发送的数据</a:t>
            </a:r>
          </a:p>
        </p:txBody>
      </p:sp>
    </p:spTree>
    <p:extLst>
      <p:ext uri="{BB962C8B-B14F-4D97-AF65-F5344CB8AC3E}">
        <p14:creationId xmlns:p14="http://schemas.microsoft.com/office/powerpoint/2010/main" val="26925340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4000" fill="hold" grpId="1" nodeType="afterEffect">
                                  <p:stCondLst>
                                    <p:cond delay="0"/>
                                  </p:stCondLst>
                                  <p:childTnLst>
                                    <p:anim calcmode="discrete" valueType="str">
                                      <p:cBhvr>
                                        <p:cTn id="9" dur="500" fill="hold"/>
                                        <p:tgtEl>
                                          <p:spTgt spid="22"/>
                                        </p:tgtEl>
                                        <p:attrNameLst>
                                          <p:attrName>style.visibility</p:attrName>
                                        </p:attrNameLst>
                                      </p:cBhvr>
                                      <p:tavLst>
                                        <p:tav tm="0">
                                          <p:val>
                                            <p:strVal val="hidden"/>
                                          </p:val>
                                        </p:tav>
                                        <p:tav tm="50000">
                                          <p:val>
                                            <p:strVal val="visible"/>
                                          </p:val>
                                        </p:tav>
                                      </p:tavLst>
                                    </p:anim>
                                  </p:childTnLst>
                                </p:cTn>
                              </p:par>
                            </p:childTnLst>
                          </p:cTn>
                        </p:par>
                        <p:par>
                          <p:cTn id="10" fill="hold">
                            <p:stCondLst>
                              <p:cond delay="2000"/>
                            </p:stCondLst>
                            <p:childTnLst>
                              <p:par>
                                <p:cTn id="11" presetID="22" presetClass="entr" presetSubtype="2" fill="hold" grpId="0"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right)">
                                      <p:cBhvr>
                                        <p:cTn id="13" dur="2000"/>
                                        <p:tgtEl>
                                          <p:spTgt spid="34"/>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right)">
                                      <p:cBhvr>
                                        <p:cTn id="16" dur="2000"/>
                                        <p:tgtEl>
                                          <p:spTgt spid="3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left)">
                                      <p:cBhvr>
                                        <p:cTn id="19" dur="2000"/>
                                        <p:tgtEl>
                                          <p:spTgt spid="33"/>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2000"/>
                                        <p:tgtEl>
                                          <p:spTgt spid="32"/>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left)">
                                      <p:cBhvr>
                                        <p:cTn id="25" dur="2000"/>
                                        <p:tgtEl>
                                          <p:spTgt spid="31"/>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wipe(left)">
                                      <p:cBhvr>
                                        <p:cTn id="28" dur="2000"/>
                                        <p:tgtEl>
                                          <p:spTgt spid="30"/>
                                        </p:tgtEl>
                                      </p:cBhvr>
                                    </p:animEffect>
                                  </p:childTnLst>
                                </p:cTn>
                              </p:par>
                            </p:childTnLst>
                          </p:cTn>
                        </p:par>
                        <p:par>
                          <p:cTn id="29" fill="hold">
                            <p:stCondLst>
                              <p:cond delay="4000"/>
                            </p:stCondLst>
                            <p:childTnLst>
                              <p:par>
                                <p:cTn id="30" presetID="1" presetClass="entr" presetSubtype="0" fill="hold" grpId="0" nodeType="afterEffect">
                                  <p:stCondLst>
                                    <p:cond delay="0"/>
                                  </p:stCondLst>
                                  <p:childTnLst>
                                    <p:set>
                                      <p:cBhvr>
                                        <p:cTn id="31" dur="1" fill="hold">
                                          <p:stCondLst>
                                            <p:cond delay="0"/>
                                          </p:stCondLst>
                                        </p:cTn>
                                        <p:tgtEl>
                                          <p:spTgt spid="47"/>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3"/>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48"/>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9"/>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6"/>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40"/>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4"/>
                                        </p:tgtEl>
                                        <p:attrNameLst>
                                          <p:attrName>style.visibility</p:attrName>
                                        </p:attrNameLst>
                                      </p:cBhvr>
                                      <p:to>
                                        <p:strVal val="visible"/>
                                      </p:to>
                                    </p:set>
                                  </p:childTnLst>
                                </p:cTn>
                              </p:par>
                            </p:childTnLst>
                          </p:cTn>
                        </p:par>
                        <p:par>
                          <p:cTn id="44" fill="hold">
                            <p:stCondLst>
                              <p:cond delay="4000"/>
                            </p:stCondLst>
                            <p:childTnLst>
                              <p:par>
                                <p:cTn id="45" presetID="35" presetClass="emph" presetSubtype="0" repeatCount="5000" fill="hold" grpId="1" nodeType="afterEffect">
                                  <p:stCondLst>
                                    <p:cond delay="0"/>
                                  </p:stCondLst>
                                  <p:childTnLst>
                                    <p:anim calcmode="discrete" valueType="str">
                                      <p:cBhvr>
                                        <p:cTn id="46" dur="500" fill="hold"/>
                                        <p:tgtEl>
                                          <p:spTgt spid="47"/>
                                        </p:tgtEl>
                                        <p:attrNameLst>
                                          <p:attrName>style.visibility</p:attrName>
                                        </p:attrNameLst>
                                      </p:cBhvr>
                                      <p:tavLst>
                                        <p:tav tm="0">
                                          <p:val>
                                            <p:strVal val="hidden"/>
                                          </p:val>
                                        </p:tav>
                                        <p:tav tm="50000">
                                          <p:val>
                                            <p:strVal val="visible"/>
                                          </p:val>
                                        </p:tav>
                                      </p:tavLst>
                                    </p:anim>
                                  </p:childTnLst>
                                </p:cTn>
                              </p:par>
                              <p:par>
                                <p:cTn id="47" presetID="35" presetClass="emph" presetSubtype="0" repeatCount="5000" fill="hold" grpId="1" nodeType="withEffect">
                                  <p:stCondLst>
                                    <p:cond delay="0"/>
                                  </p:stCondLst>
                                  <p:childTnLst>
                                    <p:anim calcmode="discrete" valueType="str">
                                      <p:cBhvr>
                                        <p:cTn id="48" dur="500" fill="hold"/>
                                        <p:tgtEl>
                                          <p:spTgt spid="43"/>
                                        </p:tgtEl>
                                        <p:attrNameLst>
                                          <p:attrName>style.visibility</p:attrName>
                                        </p:attrNameLst>
                                      </p:cBhvr>
                                      <p:tavLst>
                                        <p:tav tm="0">
                                          <p:val>
                                            <p:strVal val="hidden"/>
                                          </p:val>
                                        </p:tav>
                                        <p:tav tm="50000">
                                          <p:val>
                                            <p:strVal val="visible"/>
                                          </p:val>
                                        </p:tav>
                                      </p:tavLst>
                                    </p:anim>
                                  </p:childTnLst>
                                </p:cTn>
                              </p:par>
                              <p:par>
                                <p:cTn id="49" presetID="35" presetClass="emph" presetSubtype="0" repeatCount="5000" fill="hold" grpId="1" nodeType="withEffect">
                                  <p:stCondLst>
                                    <p:cond delay="0"/>
                                  </p:stCondLst>
                                  <p:childTnLst>
                                    <p:anim calcmode="discrete" valueType="str">
                                      <p:cBhvr>
                                        <p:cTn id="50" dur="500" fill="hold"/>
                                        <p:tgtEl>
                                          <p:spTgt spid="48"/>
                                        </p:tgtEl>
                                        <p:attrNameLst>
                                          <p:attrName>style.visibility</p:attrName>
                                        </p:attrNameLst>
                                      </p:cBhvr>
                                      <p:tavLst>
                                        <p:tav tm="0">
                                          <p:val>
                                            <p:strVal val="hidden"/>
                                          </p:val>
                                        </p:tav>
                                        <p:tav tm="50000">
                                          <p:val>
                                            <p:strVal val="visible"/>
                                          </p:val>
                                        </p:tav>
                                      </p:tavLst>
                                    </p:anim>
                                  </p:childTnLst>
                                </p:cTn>
                              </p:par>
                              <p:par>
                                <p:cTn id="51" presetID="35" presetClass="emph" presetSubtype="0" repeatCount="5000" fill="hold" grpId="1" nodeType="withEffect">
                                  <p:stCondLst>
                                    <p:cond delay="0"/>
                                  </p:stCondLst>
                                  <p:childTnLst>
                                    <p:anim calcmode="discrete" valueType="str">
                                      <p:cBhvr>
                                        <p:cTn id="52" dur="500" fill="hold"/>
                                        <p:tgtEl>
                                          <p:spTgt spid="39"/>
                                        </p:tgtEl>
                                        <p:attrNameLst>
                                          <p:attrName>style.visibility</p:attrName>
                                        </p:attrNameLst>
                                      </p:cBhvr>
                                      <p:tavLst>
                                        <p:tav tm="0">
                                          <p:val>
                                            <p:strVal val="hidden"/>
                                          </p:val>
                                        </p:tav>
                                        <p:tav tm="50000">
                                          <p:val>
                                            <p:strVal val="visible"/>
                                          </p:val>
                                        </p:tav>
                                      </p:tavLst>
                                    </p:anim>
                                  </p:childTnLst>
                                </p:cTn>
                              </p:par>
                              <p:par>
                                <p:cTn id="53" presetID="35" presetClass="emph" presetSubtype="0" repeatCount="5000" fill="hold" nodeType="withEffect">
                                  <p:stCondLst>
                                    <p:cond delay="0"/>
                                  </p:stCondLst>
                                  <p:childTnLst>
                                    <p:anim calcmode="discrete" valueType="str">
                                      <p:cBhvr>
                                        <p:cTn id="54" dur="500" fill="hold"/>
                                        <p:tgtEl>
                                          <p:spTgt spid="36"/>
                                        </p:tgtEl>
                                        <p:attrNameLst>
                                          <p:attrName>style.visibility</p:attrName>
                                        </p:attrNameLst>
                                      </p:cBhvr>
                                      <p:tavLst>
                                        <p:tav tm="0">
                                          <p:val>
                                            <p:strVal val="hidden"/>
                                          </p:val>
                                        </p:tav>
                                        <p:tav tm="50000">
                                          <p:val>
                                            <p:strVal val="visible"/>
                                          </p:val>
                                        </p:tav>
                                      </p:tavLst>
                                    </p:anim>
                                  </p:childTnLst>
                                </p:cTn>
                              </p:par>
                              <p:par>
                                <p:cTn id="55" presetID="35" presetClass="emph" presetSubtype="0" repeatCount="5000" fill="hold" nodeType="withEffect">
                                  <p:stCondLst>
                                    <p:cond delay="0"/>
                                  </p:stCondLst>
                                  <p:childTnLst>
                                    <p:anim calcmode="discrete" valueType="str">
                                      <p:cBhvr>
                                        <p:cTn id="56" dur="500" fill="hold"/>
                                        <p:tgtEl>
                                          <p:spTgt spid="40"/>
                                        </p:tgtEl>
                                        <p:attrNameLst>
                                          <p:attrName>style.visibility</p:attrName>
                                        </p:attrNameLst>
                                      </p:cBhvr>
                                      <p:tavLst>
                                        <p:tav tm="0">
                                          <p:val>
                                            <p:strVal val="hidden"/>
                                          </p:val>
                                        </p:tav>
                                        <p:tav tm="50000">
                                          <p:val>
                                            <p:strVal val="visible"/>
                                          </p:val>
                                        </p:tav>
                                      </p:tavLst>
                                    </p:anim>
                                  </p:childTnLst>
                                </p:cTn>
                              </p:par>
                              <p:par>
                                <p:cTn id="57" presetID="35" presetClass="emph" presetSubtype="0" repeatCount="5000" fill="hold" nodeType="withEffect">
                                  <p:stCondLst>
                                    <p:cond delay="0"/>
                                  </p:stCondLst>
                                  <p:childTnLst>
                                    <p:anim calcmode="discrete" valueType="str">
                                      <p:cBhvr>
                                        <p:cTn id="58" dur="500" fill="hold"/>
                                        <p:tgtEl>
                                          <p:spTgt spid="44"/>
                                        </p:tgtEl>
                                        <p:attrNameLst>
                                          <p:attrName>style.visibility</p:attrName>
                                        </p:attrNameLst>
                                      </p:cBhvr>
                                      <p:tavLst>
                                        <p:tav tm="0">
                                          <p:val>
                                            <p:strVal val="hidden"/>
                                          </p:val>
                                        </p:tav>
                                        <p:tav tm="50000">
                                          <p:val>
                                            <p:strVal val="visible"/>
                                          </p:val>
                                        </p:tav>
                                      </p:tavLst>
                                    </p:anim>
                                  </p:childTnLst>
                                </p:cTn>
                              </p:par>
                            </p:childTnLst>
                          </p:cTn>
                        </p:par>
                        <p:par>
                          <p:cTn id="59" fill="hold">
                            <p:stCondLst>
                              <p:cond delay="6500"/>
                            </p:stCondLst>
                            <p:childTnLst>
                              <p:par>
                                <p:cTn id="60" presetID="10" presetClass="exit" presetSubtype="0" fill="hold" grpId="1" nodeType="afterEffect">
                                  <p:stCondLst>
                                    <p:cond delay="0"/>
                                  </p:stCondLst>
                                  <p:childTnLst>
                                    <p:animEffect transition="out" filter="fade">
                                      <p:cBhvr>
                                        <p:cTn id="61" dur="2000"/>
                                        <p:tgtEl>
                                          <p:spTgt spid="30"/>
                                        </p:tgtEl>
                                      </p:cBhvr>
                                    </p:animEffect>
                                    <p:set>
                                      <p:cBhvr>
                                        <p:cTn id="62" dur="1" fill="hold">
                                          <p:stCondLst>
                                            <p:cond delay="1999"/>
                                          </p:stCondLst>
                                        </p:cTn>
                                        <p:tgtEl>
                                          <p:spTgt spid="30"/>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2000"/>
                                        <p:tgtEl>
                                          <p:spTgt spid="32"/>
                                        </p:tgtEl>
                                      </p:cBhvr>
                                    </p:animEffect>
                                    <p:set>
                                      <p:cBhvr>
                                        <p:cTn id="65" dur="1" fill="hold">
                                          <p:stCondLst>
                                            <p:cond delay="1999"/>
                                          </p:stCondLst>
                                        </p:cTn>
                                        <p:tgtEl>
                                          <p:spTgt spid="32"/>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2000"/>
                                        <p:tgtEl>
                                          <p:spTgt spid="33"/>
                                        </p:tgtEl>
                                      </p:cBhvr>
                                    </p:animEffect>
                                    <p:set>
                                      <p:cBhvr>
                                        <p:cTn id="68" dur="1" fill="hold">
                                          <p:stCondLst>
                                            <p:cond delay="1999"/>
                                          </p:stCondLst>
                                        </p:cTn>
                                        <p:tgtEl>
                                          <p:spTgt spid="33"/>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2000"/>
                                        <p:tgtEl>
                                          <p:spTgt spid="35"/>
                                        </p:tgtEl>
                                      </p:cBhvr>
                                    </p:animEffect>
                                    <p:set>
                                      <p:cBhvr>
                                        <p:cTn id="71" dur="1" fill="hold">
                                          <p:stCondLst>
                                            <p:cond delay="1999"/>
                                          </p:stCondLst>
                                        </p:cTn>
                                        <p:tgtEl>
                                          <p:spTgt spid="35"/>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2000"/>
                                        <p:tgtEl>
                                          <p:spTgt spid="34"/>
                                        </p:tgtEl>
                                      </p:cBhvr>
                                    </p:animEffect>
                                    <p:set>
                                      <p:cBhvr>
                                        <p:cTn id="74" dur="1" fill="hold">
                                          <p:stCondLst>
                                            <p:cond delay="1999"/>
                                          </p:stCondLst>
                                        </p:cTn>
                                        <p:tgtEl>
                                          <p:spTgt spid="34"/>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2000"/>
                                        <p:tgtEl>
                                          <p:spTgt spid="44"/>
                                        </p:tgtEl>
                                      </p:cBhvr>
                                    </p:animEffect>
                                    <p:set>
                                      <p:cBhvr>
                                        <p:cTn id="77" dur="1" fill="hold">
                                          <p:stCondLst>
                                            <p:cond delay="1999"/>
                                          </p:stCondLst>
                                        </p:cTn>
                                        <p:tgtEl>
                                          <p:spTgt spid="44"/>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2000"/>
                                        <p:tgtEl>
                                          <p:spTgt spid="40"/>
                                        </p:tgtEl>
                                      </p:cBhvr>
                                    </p:animEffect>
                                    <p:set>
                                      <p:cBhvr>
                                        <p:cTn id="80" dur="1" fill="hold">
                                          <p:stCondLst>
                                            <p:cond delay="1999"/>
                                          </p:stCondLst>
                                        </p:cTn>
                                        <p:tgtEl>
                                          <p:spTgt spid="40"/>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2000"/>
                                        <p:tgtEl>
                                          <p:spTgt spid="36"/>
                                        </p:tgtEl>
                                      </p:cBhvr>
                                    </p:animEffect>
                                    <p:set>
                                      <p:cBhvr>
                                        <p:cTn id="83" dur="1" fill="hold">
                                          <p:stCondLst>
                                            <p:cond delay="1999"/>
                                          </p:stCondLst>
                                        </p:cTn>
                                        <p:tgtEl>
                                          <p:spTgt spid="36"/>
                                        </p:tgtEl>
                                        <p:attrNameLst>
                                          <p:attrName>style.visibility</p:attrName>
                                        </p:attrNameLst>
                                      </p:cBhvr>
                                      <p:to>
                                        <p:strVal val="hidden"/>
                                      </p:to>
                                    </p:set>
                                  </p:childTnLst>
                                </p:cTn>
                              </p:par>
                            </p:childTnLst>
                          </p:cTn>
                        </p:par>
                        <p:par>
                          <p:cTn id="84" fill="hold">
                            <p:stCondLst>
                              <p:cond delay="8500"/>
                            </p:stCondLst>
                            <p:childTnLst>
                              <p:par>
                                <p:cTn id="85" presetID="1" presetClass="entr" presetSubtype="0" fill="hold" grpId="1" nodeType="afterEffect">
                                  <p:stCondLst>
                                    <p:cond delay="0"/>
                                  </p:stCondLst>
                                  <p:childTnLst>
                                    <p:set>
                                      <p:cBhvr>
                                        <p:cTn id="86" dur="1" fill="hold">
                                          <p:stCondLst>
                                            <p:cond delay="0"/>
                                          </p:stCondLst>
                                        </p:cTn>
                                        <p:tgtEl>
                                          <p:spTgt spid="50"/>
                                        </p:tgtEl>
                                        <p:attrNameLst>
                                          <p:attrName>style.visibility</p:attrName>
                                        </p:attrNameLst>
                                      </p:cBhvr>
                                      <p:to>
                                        <p:strVal val="visible"/>
                                      </p:to>
                                    </p:set>
                                  </p:childTnLst>
                                </p:cTn>
                              </p:par>
                            </p:childTnLst>
                          </p:cTn>
                        </p:par>
                        <p:par>
                          <p:cTn id="87" fill="hold">
                            <p:stCondLst>
                              <p:cond delay="8500"/>
                            </p:stCondLst>
                            <p:childTnLst>
                              <p:par>
                                <p:cTn id="88" presetID="35" presetClass="emph" presetSubtype="0" repeatCount="3000" fill="hold" grpId="0" nodeType="afterEffect">
                                  <p:stCondLst>
                                    <p:cond delay="0"/>
                                  </p:stCondLst>
                                  <p:childTnLst>
                                    <p:anim calcmode="discrete" valueType="str">
                                      <p:cBhvr>
                                        <p:cTn id="89" dur="1000" fill="hold"/>
                                        <p:tgtEl>
                                          <p:spTgt spid="5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30" grpId="0" animBg="1"/>
      <p:bldP spid="30" grpId="1" animBg="1"/>
      <p:bldP spid="31" grpId="0" animBg="1"/>
      <p:bldP spid="32" grpId="0" animBg="1"/>
      <p:bldP spid="32" grpId="1" animBg="1"/>
      <p:bldP spid="33" grpId="0" animBg="1"/>
      <p:bldP spid="33" grpId="1" animBg="1"/>
      <p:bldP spid="34" grpId="0" animBg="1"/>
      <p:bldP spid="34" grpId="1" animBg="1"/>
      <p:bldP spid="35" grpId="0" animBg="1"/>
      <p:bldP spid="35" grpId="1" animBg="1"/>
      <p:bldP spid="39" grpId="0" animBg="1"/>
      <p:bldP spid="39" grpId="1" animBg="1"/>
      <p:bldP spid="43" grpId="0" animBg="1"/>
      <p:bldP spid="43" grpId="1" animBg="1"/>
      <p:bldP spid="47" grpId="0" animBg="1"/>
      <p:bldP spid="47" grpId="1" animBg="1"/>
      <p:bldP spid="48" grpId="0" animBg="1"/>
      <p:bldP spid="48" grpId="1" animBg="1"/>
      <p:bldP spid="50" grpId="0" animBg="1"/>
      <p:bldP spid="50"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7C34E78-1CD2-4E5B-8791-75D4E30DD734}"/>
              </a:ext>
            </a:extLst>
          </p:cNvPr>
          <p:cNvSpPr>
            <a:spLocks noGrp="1"/>
          </p:cNvSpPr>
          <p:nvPr>
            <p:ph idx="1"/>
          </p:nvPr>
        </p:nvSpPr>
        <p:spPr>
          <a:xfrm>
            <a:off x="1146175" y="2908857"/>
            <a:ext cx="7391400" cy="3120854"/>
          </a:xfrm>
        </p:spPr>
        <p:txBody>
          <a:bodyPr/>
          <a:lstStyle/>
          <a:p>
            <a:r>
              <a:rPr lang="zh-CN" altLang="en-US" sz="2400" b="0" dirty="0">
                <a:latin typeface="+mn-ea"/>
              </a:rPr>
              <a:t>点对点信道数据传输：在一个数据链路上有且仅有两个结点。两个结点间以双工的方式进行传输数据，即双向都可以发送</a:t>
            </a:r>
            <a:r>
              <a:rPr lang="en-US" altLang="zh-CN" sz="2400" b="0" dirty="0">
                <a:latin typeface="+mn-ea"/>
              </a:rPr>
              <a:t>/</a:t>
            </a:r>
            <a:r>
              <a:rPr lang="zh-CN" altLang="en-US" sz="2400" b="0" dirty="0">
                <a:latin typeface="+mn-ea"/>
              </a:rPr>
              <a:t>接收数据。</a:t>
            </a:r>
            <a:endParaRPr lang="en-US" altLang="zh-CN" sz="2400" b="0" dirty="0">
              <a:latin typeface="+mn-ea"/>
            </a:endParaRPr>
          </a:p>
          <a:p>
            <a:pPr lvl="1"/>
            <a:r>
              <a:rPr lang="zh-CN" altLang="en-US" sz="2000" b="0" dirty="0">
                <a:latin typeface="+mn-ea"/>
              </a:rPr>
              <a:t>主要用于通信子网的结点</a:t>
            </a:r>
            <a:r>
              <a:rPr lang="en-US" altLang="zh-CN" sz="2000" b="0" dirty="0">
                <a:latin typeface="+mn-ea"/>
              </a:rPr>
              <a:t>(</a:t>
            </a:r>
            <a:r>
              <a:rPr lang="zh-CN" altLang="en-US" sz="2000" b="0" dirty="0">
                <a:latin typeface="+mn-ea"/>
              </a:rPr>
              <a:t>路由器</a:t>
            </a:r>
            <a:r>
              <a:rPr lang="en-US" altLang="zh-CN" sz="2000" b="0" dirty="0">
                <a:latin typeface="+mn-ea"/>
              </a:rPr>
              <a:t>)</a:t>
            </a:r>
            <a:r>
              <a:rPr lang="zh-CN" altLang="en-US" sz="2000" b="0" dirty="0">
                <a:latin typeface="+mn-ea"/>
              </a:rPr>
              <a:t>间数据传输。</a:t>
            </a:r>
            <a:endParaRPr lang="en-US" altLang="zh-CN" sz="2000" b="0" dirty="0">
              <a:latin typeface="+mn-ea"/>
            </a:endParaRPr>
          </a:p>
          <a:p>
            <a:r>
              <a:rPr lang="zh-CN" altLang="en-US" sz="2400" b="0" dirty="0">
                <a:latin typeface="+mn-ea"/>
              </a:rPr>
              <a:t>广播信道数据传输：多个结点共享一个信道，每个结点都可以通过这个信道向其他结点发送数据，每个结点只接收发送给自己的数据。</a:t>
            </a:r>
            <a:endParaRPr lang="en-US" altLang="zh-CN" sz="2400" b="0" dirty="0">
              <a:latin typeface="+mn-ea"/>
            </a:endParaRPr>
          </a:p>
          <a:p>
            <a:pPr lvl="1"/>
            <a:r>
              <a:rPr lang="zh-CN" altLang="en-US" sz="2000" b="0" dirty="0">
                <a:latin typeface="+mn-ea"/>
              </a:rPr>
              <a:t>主要用于资源子网的同一局域网结点间数据传输。</a:t>
            </a:r>
          </a:p>
        </p:txBody>
      </p:sp>
      <p:sp>
        <p:nvSpPr>
          <p:cNvPr id="4" name="标题 1">
            <a:extLst>
              <a:ext uri="{FF2B5EF4-FFF2-40B4-BE49-F238E27FC236}">
                <a16:creationId xmlns:a16="http://schemas.microsoft.com/office/drawing/2014/main" id="{A024C202-7E3D-4D4C-AF9C-FF6CE1CF7178}"/>
              </a:ext>
            </a:extLst>
          </p:cNvPr>
          <p:cNvSpPr txBox="1">
            <a:spLocks/>
          </p:cNvSpPr>
          <p:nvPr/>
        </p:nvSpPr>
        <p:spPr bwMode="auto">
          <a:xfrm>
            <a:off x="1146175" y="1202684"/>
            <a:ext cx="3650583" cy="489237"/>
          </a:xfrm>
          <a:prstGeom prst="rect">
            <a:avLst/>
          </a:prstGeom>
          <a:noFill/>
          <a:ln>
            <a:noFill/>
          </a:ln>
          <a:effectLst>
            <a:outerShdw dist="17961" dir="2700000" algn="ctr" rotWithShape="0">
              <a:srgbClr val="DDDDD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49"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49"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49"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49" charset="-122"/>
              </a:defRPr>
            </a:lvl9pPr>
          </a:lstStyle>
          <a:p>
            <a:pPr algn="l"/>
            <a:r>
              <a:rPr lang="zh-CN" altLang="en-US" sz="2400" b="0" kern="0" dirty="0">
                <a:latin typeface="+mn-ea"/>
                <a:ea typeface="+mn-ea"/>
              </a:rPr>
              <a:t>五、两种传输方式</a:t>
            </a:r>
          </a:p>
        </p:txBody>
      </p:sp>
      <p:sp>
        <p:nvSpPr>
          <p:cNvPr id="5" name="文本框 4">
            <a:extLst>
              <a:ext uri="{FF2B5EF4-FFF2-40B4-BE49-F238E27FC236}">
                <a16:creationId xmlns:a16="http://schemas.microsoft.com/office/drawing/2014/main" id="{53401390-2484-4F95-8B50-630FB12EBFAF}"/>
              </a:ext>
            </a:extLst>
          </p:cNvPr>
          <p:cNvSpPr txBox="1"/>
          <p:nvPr/>
        </p:nvSpPr>
        <p:spPr>
          <a:xfrm>
            <a:off x="1146175" y="1950804"/>
            <a:ext cx="7113307" cy="830997"/>
          </a:xfrm>
          <a:prstGeom prst="rect">
            <a:avLst/>
          </a:prstGeom>
          <a:noFill/>
        </p:spPr>
        <p:txBody>
          <a:bodyPr wrap="square" rtlCol="0">
            <a:spAutoFit/>
          </a:bodyPr>
          <a:lstStyle/>
          <a:p>
            <a:r>
              <a:rPr lang="zh-CN" altLang="en-US" b="0" dirty="0"/>
              <a:t>数据链路层的两种数据传输方式分别代表了两种不同的网络应用场景：</a:t>
            </a:r>
          </a:p>
        </p:txBody>
      </p:sp>
    </p:spTree>
    <p:extLst>
      <p:ext uri="{BB962C8B-B14F-4D97-AF65-F5344CB8AC3E}">
        <p14:creationId xmlns:p14="http://schemas.microsoft.com/office/powerpoint/2010/main" val="3065466861"/>
      </p:ext>
    </p:extLst>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10AE24-074E-43AD-AF35-63FFF8FF858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2BB1DDD-6036-4EFA-9F61-7867CCABD6AA}"/>
              </a:ext>
            </a:extLst>
          </p:cNvPr>
          <p:cNvSpPr>
            <a:spLocks noGrp="1"/>
          </p:cNvSpPr>
          <p:nvPr>
            <p:ph idx="1"/>
          </p:nvPr>
        </p:nvSpPr>
        <p:spPr>
          <a:xfrm>
            <a:off x="914400" y="1524000"/>
            <a:ext cx="7391400" cy="2899255"/>
          </a:xfrm>
        </p:spPr>
        <p:txBody>
          <a:bodyPr/>
          <a:lstStyle/>
          <a:p>
            <a:r>
              <a:rPr lang="zh-CN" altLang="en-US" sz="2400" b="0" dirty="0">
                <a:latin typeface="+mn-ea"/>
              </a:rPr>
              <a:t>信道上的每一个工作的结点都能检测到 </a:t>
            </a:r>
            <a:r>
              <a:rPr lang="en-US" altLang="zh-CN" sz="2400" b="0" dirty="0">
                <a:latin typeface="+mn-ea"/>
              </a:rPr>
              <a:t>B </a:t>
            </a:r>
            <a:r>
              <a:rPr lang="zh-CN" altLang="en-US" sz="2400" b="0" dirty="0">
                <a:latin typeface="+mn-ea"/>
              </a:rPr>
              <a:t>发送的数据信号。 </a:t>
            </a:r>
          </a:p>
          <a:p>
            <a:r>
              <a:rPr lang="zh-CN" altLang="en-US" sz="2400" b="0" dirty="0">
                <a:latin typeface="+mn-ea"/>
              </a:rPr>
              <a:t>由于只有结点</a:t>
            </a:r>
            <a:r>
              <a:rPr lang="en-US" altLang="zh-CN" sz="2400" b="0" dirty="0">
                <a:latin typeface="+mn-ea"/>
              </a:rPr>
              <a:t>D </a:t>
            </a:r>
            <a:r>
              <a:rPr lang="zh-CN" altLang="en-US" sz="2400" b="0" dirty="0">
                <a:latin typeface="+mn-ea"/>
              </a:rPr>
              <a:t>的地址与数据帧首部写入的地址一致，因此只有 </a:t>
            </a:r>
            <a:r>
              <a:rPr lang="en-US" altLang="zh-CN" sz="2400" b="0" dirty="0">
                <a:latin typeface="+mn-ea"/>
              </a:rPr>
              <a:t>D </a:t>
            </a:r>
            <a:r>
              <a:rPr lang="zh-CN" altLang="en-US" sz="2400" b="0" dirty="0">
                <a:latin typeface="+mn-ea"/>
              </a:rPr>
              <a:t>才接收这个数据帧。 </a:t>
            </a:r>
          </a:p>
          <a:p>
            <a:r>
              <a:rPr lang="zh-CN" altLang="en-US" sz="2400" b="0" dirty="0">
                <a:latin typeface="+mn-ea"/>
              </a:rPr>
              <a:t>其他所有的结点（</a:t>
            </a:r>
            <a:r>
              <a:rPr lang="en-US" altLang="zh-CN" sz="2400" b="0" dirty="0">
                <a:latin typeface="+mn-ea"/>
              </a:rPr>
              <a:t>A, C </a:t>
            </a:r>
            <a:r>
              <a:rPr lang="zh-CN" altLang="en-US" sz="2400" b="0" dirty="0">
                <a:latin typeface="+mn-ea"/>
              </a:rPr>
              <a:t>和 </a:t>
            </a:r>
            <a:r>
              <a:rPr lang="en-US" altLang="zh-CN" sz="2400" b="0" dirty="0">
                <a:latin typeface="+mn-ea"/>
              </a:rPr>
              <a:t>E</a:t>
            </a:r>
            <a:r>
              <a:rPr lang="zh-CN" altLang="en-US" sz="2400" b="0" dirty="0">
                <a:latin typeface="+mn-ea"/>
              </a:rPr>
              <a:t>）都检测到数据帧首部的地址与自身的地址不同，因而将数据帧丢弃。</a:t>
            </a:r>
          </a:p>
          <a:p>
            <a:r>
              <a:rPr lang="zh-CN" altLang="en-US" sz="2400" b="0" dirty="0">
                <a:latin typeface="+mn-ea"/>
              </a:rPr>
              <a:t>在具有广播特性的总线上实现了一对一的通信。 </a:t>
            </a:r>
          </a:p>
        </p:txBody>
      </p:sp>
    </p:spTree>
    <p:extLst>
      <p:ext uri="{BB962C8B-B14F-4D97-AF65-F5344CB8AC3E}">
        <p14:creationId xmlns:p14="http://schemas.microsoft.com/office/powerpoint/2010/main" val="2306965395"/>
      </p:ext>
    </p:extLst>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106619F-CEE5-4BA8-A555-8344BA8B05E5}"/>
              </a:ext>
            </a:extLst>
          </p:cNvPr>
          <p:cNvSpPr>
            <a:spLocks noGrp="1"/>
          </p:cNvSpPr>
          <p:nvPr>
            <p:ph type="title"/>
          </p:nvPr>
        </p:nvSpPr>
        <p:spPr/>
        <p:txBody>
          <a:bodyPr/>
          <a:lstStyle/>
          <a:p>
            <a:r>
              <a:rPr lang="zh-CN" altLang="en-US" dirty="0"/>
              <a:t>一些概念</a:t>
            </a:r>
          </a:p>
        </p:txBody>
      </p:sp>
      <p:sp>
        <p:nvSpPr>
          <p:cNvPr id="3" name="内容占位符 2">
            <a:extLst>
              <a:ext uri="{FF2B5EF4-FFF2-40B4-BE49-F238E27FC236}">
                <a16:creationId xmlns:a16="http://schemas.microsoft.com/office/drawing/2014/main" id="{B5345F06-262C-42EA-9D43-4EE432A279BB}"/>
              </a:ext>
            </a:extLst>
          </p:cNvPr>
          <p:cNvSpPr>
            <a:spLocks noGrp="1"/>
          </p:cNvSpPr>
          <p:nvPr>
            <p:ph idx="1"/>
          </p:nvPr>
        </p:nvSpPr>
        <p:spPr>
          <a:xfrm>
            <a:off x="755576" y="1412776"/>
            <a:ext cx="7978080" cy="4672048"/>
          </a:xfrm>
        </p:spPr>
        <p:txBody>
          <a:bodyPr/>
          <a:lstStyle/>
          <a:p>
            <a:r>
              <a:rPr lang="zh-CN" altLang="en-US" sz="2400" b="0" dirty="0">
                <a:latin typeface="+mn-ea"/>
              </a:rPr>
              <a:t>采用</a:t>
            </a:r>
            <a:r>
              <a:rPr lang="en-US" altLang="zh-CN" sz="2400" b="0" dirty="0">
                <a:latin typeface="+mn-ea"/>
              </a:rPr>
              <a:t>CSMA/CD</a:t>
            </a:r>
            <a:r>
              <a:rPr lang="zh-CN" altLang="en-US" sz="2400" b="0" dirty="0">
                <a:latin typeface="+mn-ea"/>
              </a:rPr>
              <a:t>协议作为基本工作机制。</a:t>
            </a:r>
            <a:endParaRPr lang="en-US" altLang="zh-CN" sz="2400" b="0" dirty="0">
              <a:latin typeface="+mn-ea"/>
            </a:endParaRPr>
          </a:p>
          <a:p>
            <a:r>
              <a:rPr lang="zh-CN" altLang="en-US" sz="2400" b="0" dirty="0">
                <a:latin typeface="+mn-ea"/>
              </a:rPr>
              <a:t>以粗电缆为传输媒介，单段传输距离可达</a:t>
            </a:r>
            <a:r>
              <a:rPr lang="en-US" altLang="zh-CN" sz="2400" b="0" dirty="0">
                <a:latin typeface="+mn-ea"/>
              </a:rPr>
              <a:t>500m</a:t>
            </a:r>
            <a:r>
              <a:rPr lang="zh-CN" altLang="en-US" sz="2400" b="0" dirty="0">
                <a:latin typeface="+mn-ea"/>
              </a:rPr>
              <a:t>，最多可连接</a:t>
            </a:r>
            <a:r>
              <a:rPr lang="en-US" altLang="zh-CN" sz="2400" b="0" dirty="0">
                <a:latin typeface="+mn-ea"/>
              </a:rPr>
              <a:t>4</a:t>
            </a:r>
            <a:r>
              <a:rPr lang="zh-CN" altLang="en-US" sz="2400" b="0" dirty="0">
                <a:latin typeface="+mn-ea"/>
              </a:rPr>
              <a:t>台中继器，最长可达</a:t>
            </a:r>
            <a:r>
              <a:rPr lang="en-US" altLang="zh-CN" sz="2400" b="0" dirty="0">
                <a:latin typeface="+mn-ea"/>
              </a:rPr>
              <a:t>2500m</a:t>
            </a:r>
            <a:r>
              <a:rPr lang="zh-CN" altLang="en-US" sz="2400" b="0" dirty="0">
                <a:latin typeface="+mn-ea"/>
              </a:rPr>
              <a:t>。</a:t>
            </a:r>
            <a:endParaRPr lang="en-US" altLang="zh-CN" sz="2400" b="0" dirty="0">
              <a:latin typeface="+mn-ea"/>
            </a:endParaRPr>
          </a:p>
          <a:p>
            <a:r>
              <a:rPr lang="zh-CN" altLang="en-US" sz="2400" b="0" dirty="0">
                <a:latin typeface="+mn-ea"/>
              </a:rPr>
              <a:t>采用较为灵活的无连接的工作方式，即不必先建立连接就可以直接发送数据。采用曼彻斯特编码</a:t>
            </a:r>
          </a:p>
          <a:p>
            <a:r>
              <a:rPr lang="zh-CN" altLang="en-US" sz="2400" b="0" dirty="0">
                <a:latin typeface="+mn-ea"/>
              </a:rPr>
              <a:t>不对发送的数据帧编号，也不要求对方发回确认。</a:t>
            </a:r>
          </a:p>
          <a:p>
            <a:pPr lvl="1"/>
            <a:r>
              <a:rPr lang="zh-CN" altLang="en-US" b="0" dirty="0">
                <a:latin typeface="+mn-ea"/>
              </a:rPr>
              <a:t>局域网信道质量好，因其而产生差错的概率很小。</a:t>
            </a:r>
          </a:p>
          <a:p>
            <a:r>
              <a:rPr lang="zh-CN" altLang="en-US" sz="2400" b="0" dirty="0">
                <a:latin typeface="+mn-ea"/>
              </a:rPr>
              <a:t>争用期为</a:t>
            </a:r>
            <a:r>
              <a:rPr lang="en-US" altLang="zh-CN" sz="2400" b="0" dirty="0">
                <a:latin typeface="+mn-ea"/>
              </a:rPr>
              <a:t>2</a:t>
            </a:r>
            <a:r>
              <a:rPr lang="zh-CN" altLang="en-US" sz="2400" b="0" dirty="0">
                <a:latin typeface="+mn-ea"/>
              </a:rPr>
              <a:t>倍的端到端往返时延，并被规定为</a:t>
            </a:r>
            <a:r>
              <a:rPr lang="en-US" altLang="zh-CN" sz="2400" b="0" dirty="0">
                <a:latin typeface="+mn-ea"/>
              </a:rPr>
              <a:t>51.2us</a:t>
            </a:r>
          </a:p>
          <a:p>
            <a:r>
              <a:rPr lang="zh-CN" altLang="en-US" sz="2400" b="0" dirty="0">
                <a:latin typeface="+mn-ea"/>
              </a:rPr>
              <a:t>争用期内可发送</a:t>
            </a:r>
            <a:r>
              <a:rPr lang="en-US" altLang="zh-CN" sz="2400" b="0" dirty="0">
                <a:latin typeface="+mn-ea"/>
              </a:rPr>
              <a:t>512bit</a:t>
            </a:r>
            <a:r>
              <a:rPr lang="zh-CN" altLang="en-US" sz="2400" b="0" dirty="0">
                <a:latin typeface="+mn-ea"/>
              </a:rPr>
              <a:t>，即</a:t>
            </a:r>
            <a:r>
              <a:rPr lang="en-US" altLang="zh-CN" sz="2400" b="0" dirty="0">
                <a:latin typeface="+mn-ea"/>
              </a:rPr>
              <a:t>64byte</a:t>
            </a:r>
            <a:r>
              <a:rPr lang="zh-CN" altLang="en-US" sz="2400" b="0" dirty="0">
                <a:latin typeface="+mn-ea"/>
              </a:rPr>
              <a:t>。如发送了</a:t>
            </a:r>
            <a:r>
              <a:rPr lang="en-US" altLang="zh-CN" sz="2400" b="0" dirty="0">
                <a:latin typeface="+mn-ea"/>
              </a:rPr>
              <a:t>64byte</a:t>
            </a:r>
            <a:r>
              <a:rPr lang="zh-CN" altLang="en-US" sz="2400" b="0" dirty="0">
                <a:latin typeface="+mn-ea"/>
              </a:rPr>
              <a:t>均未遇到碰撞即不会再遇到碰撞。</a:t>
            </a:r>
            <a:endParaRPr lang="en-US" altLang="zh-CN" sz="2400" b="0" dirty="0">
              <a:latin typeface="+mn-ea"/>
            </a:endParaRPr>
          </a:p>
          <a:p>
            <a:r>
              <a:rPr lang="zh-CN" altLang="en-US" sz="2400" b="0" dirty="0">
                <a:latin typeface="+mn-ea"/>
              </a:rPr>
              <a:t>最短有效帧长为 </a:t>
            </a:r>
            <a:r>
              <a:rPr lang="en-US" altLang="zh-CN" sz="2400" b="0" dirty="0">
                <a:latin typeface="+mn-ea"/>
              </a:rPr>
              <a:t>64 </a:t>
            </a:r>
            <a:r>
              <a:rPr lang="zh-CN" altLang="en-US" sz="2400" b="0" dirty="0">
                <a:latin typeface="+mn-ea"/>
              </a:rPr>
              <a:t>字节，小于</a:t>
            </a:r>
            <a:r>
              <a:rPr lang="en-US" altLang="zh-CN" sz="2400" b="0" dirty="0">
                <a:latin typeface="+mn-ea"/>
              </a:rPr>
              <a:t>64</a:t>
            </a:r>
            <a:r>
              <a:rPr lang="zh-CN" altLang="en-US" sz="2400" b="0" dirty="0">
                <a:latin typeface="+mn-ea"/>
              </a:rPr>
              <a:t>字节的帧都是无效帧</a:t>
            </a:r>
          </a:p>
        </p:txBody>
      </p:sp>
    </p:spTree>
    <p:extLst>
      <p:ext uri="{BB962C8B-B14F-4D97-AF65-F5344CB8AC3E}">
        <p14:creationId xmlns:p14="http://schemas.microsoft.com/office/powerpoint/2010/main" val="4094754702"/>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73F766-6A53-4F61-9E67-3A5A2E38D3DC}"/>
              </a:ext>
            </a:extLst>
          </p:cNvPr>
          <p:cNvSpPr>
            <a:spLocks noGrp="1"/>
          </p:cNvSpPr>
          <p:nvPr>
            <p:ph type="title"/>
          </p:nvPr>
        </p:nvSpPr>
        <p:spPr/>
        <p:txBody>
          <a:bodyPr/>
          <a:lstStyle/>
          <a:p>
            <a:r>
              <a:rPr lang="zh-CN" altLang="en-US" dirty="0"/>
              <a:t>以太网的信道利用率</a:t>
            </a:r>
          </a:p>
        </p:txBody>
      </p:sp>
      <p:sp>
        <p:nvSpPr>
          <p:cNvPr id="3" name="内容占位符 2">
            <a:extLst>
              <a:ext uri="{FF2B5EF4-FFF2-40B4-BE49-F238E27FC236}">
                <a16:creationId xmlns:a16="http://schemas.microsoft.com/office/drawing/2014/main" id="{F6841275-8162-42BC-AC09-8AA01999FF29}"/>
              </a:ext>
            </a:extLst>
          </p:cNvPr>
          <p:cNvSpPr>
            <a:spLocks noGrp="1"/>
          </p:cNvSpPr>
          <p:nvPr>
            <p:ph idx="1"/>
          </p:nvPr>
        </p:nvSpPr>
        <p:spPr>
          <a:xfrm>
            <a:off x="914400" y="1524000"/>
            <a:ext cx="7391400" cy="1717393"/>
          </a:xfrm>
        </p:spPr>
        <p:txBody>
          <a:bodyPr/>
          <a:lstStyle/>
          <a:p>
            <a:r>
              <a:rPr lang="en-US" altLang="zh-CN" sz="2400" b="0" i="1" dirty="0">
                <a:sym typeface="Symbol" panose="05050102010706020507" pitchFamily="18" charset="2"/>
              </a:rPr>
              <a:t>L</a:t>
            </a:r>
            <a:r>
              <a:rPr lang="zh-CN" altLang="en-US" sz="2400" b="0" i="1" dirty="0">
                <a:sym typeface="Symbol" panose="05050102010706020507" pitchFamily="18" charset="2"/>
              </a:rPr>
              <a:t>（</a:t>
            </a:r>
            <a:r>
              <a:rPr lang="en-US" altLang="zh-CN" sz="2400" b="0" i="1" dirty="0">
                <a:sym typeface="Symbol" panose="05050102010706020507" pitchFamily="18" charset="2"/>
              </a:rPr>
              <a:t>bit</a:t>
            </a:r>
            <a:r>
              <a:rPr lang="zh-CN" altLang="en-US" sz="2400" b="0" i="1" dirty="0">
                <a:sym typeface="Symbol" panose="05050102010706020507" pitchFamily="18" charset="2"/>
              </a:rPr>
              <a:t>）</a:t>
            </a:r>
            <a:r>
              <a:rPr lang="zh-CN" altLang="en-US" sz="2400" b="0" dirty="0">
                <a:sym typeface="Symbol" panose="05050102010706020507" pitchFamily="18" charset="2"/>
              </a:rPr>
              <a:t>为帧长；数据发送速率为 </a:t>
            </a:r>
            <a:r>
              <a:rPr lang="en-US" altLang="zh-CN" sz="2400" b="0" i="1" dirty="0">
                <a:sym typeface="Symbol" panose="05050102010706020507" pitchFamily="18" charset="2"/>
              </a:rPr>
              <a:t>C</a:t>
            </a:r>
            <a:r>
              <a:rPr lang="en-US" altLang="zh-CN" sz="2400" b="0" dirty="0">
                <a:sym typeface="Symbol" panose="05050102010706020507" pitchFamily="18" charset="2"/>
              </a:rPr>
              <a:t> (bit/s)</a:t>
            </a:r>
            <a:r>
              <a:rPr lang="zh-CN" altLang="en-US" sz="2400" b="0" dirty="0">
                <a:sym typeface="Symbol" panose="05050102010706020507" pitchFamily="18" charset="2"/>
              </a:rPr>
              <a:t>，因而帧的发送时间为 </a:t>
            </a:r>
            <a:r>
              <a:rPr lang="en-US" altLang="zh-CN" sz="2400" b="0" i="1" dirty="0">
                <a:sym typeface="Symbol" panose="05050102010706020507" pitchFamily="18" charset="2"/>
              </a:rPr>
              <a:t>L/C </a:t>
            </a:r>
            <a:r>
              <a:rPr lang="en-US" altLang="zh-CN" sz="2400" b="0" dirty="0">
                <a:sym typeface="Symbol" panose="05050102010706020507" pitchFamily="18" charset="2"/>
              </a:rPr>
              <a:t>= T</a:t>
            </a:r>
            <a:r>
              <a:rPr lang="en-US" altLang="zh-CN" sz="2400" b="0" baseline="-25000" dirty="0">
                <a:sym typeface="Symbol" panose="05050102010706020507" pitchFamily="18" charset="2"/>
              </a:rPr>
              <a:t>0</a:t>
            </a:r>
            <a:r>
              <a:rPr lang="en-US" altLang="zh-CN" sz="2400" b="0" dirty="0">
                <a:sym typeface="Symbol" panose="05050102010706020507" pitchFamily="18" charset="2"/>
              </a:rPr>
              <a:t> (s)</a:t>
            </a:r>
            <a:r>
              <a:rPr lang="zh-CN" altLang="en-US" sz="2400" b="0" dirty="0">
                <a:sym typeface="Symbol" panose="05050102010706020507" pitchFamily="18" charset="2"/>
              </a:rPr>
              <a:t>。 </a:t>
            </a:r>
            <a:endParaRPr lang="en-US" altLang="zh-CN" sz="2400" b="0" dirty="0">
              <a:sym typeface="Symbol" panose="05050102010706020507" pitchFamily="18" charset="2"/>
            </a:endParaRPr>
          </a:p>
          <a:p>
            <a:r>
              <a:rPr lang="zh-CN" altLang="en-US" sz="2400" dirty="0">
                <a:sym typeface="Symbol" panose="05050102010706020507" pitchFamily="18" charset="2"/>
              </a:rPr>
              <a:t>：端到端传输时延；</a:t>
            </a:r>
            <a:endParaRPr lang="en-US" altLang="zh-CN" sz="2400" dirty="0">
              <a:sym typeface="Symbol" panose="05050102010706020507" pitchFamily="18" charset="2"/>
            </a:endParaRPr>
          </a:p>
          <a:p>
            <a:endParaRPr lang="zh-CN" altLang="en-US" sz="2400" dirty="0"/>
          </a:p>
        </p:txBody>
      </p:sp>
      <p:sp>
        <p:nvSpPr>
          <p:cNvPr id="5" name="文本框 4">
            <a:extLst>
              <a:ext uri="{FF2B5EF4-FFF2-40B4-BE49-F238E27FC236}">
                <a16:creationId xmlns:a16="http://schemas.microsoft.com/office/drawing/2014/main" id="{7712CFDD-D73B-4C2F-B6F2-083C3ADB3CDF}"/>
              </a:ext>
            </a:extLst>
          </p:cNvPr>
          <p:cNvSpPr txBox="1"/>
          <p:nvPr/>
        </p:nvSpPr>
        <p:spPr>
          <a:xfrm>
            <a:off x="914400" y="1062335"/>
            <a:ext cx="993304" cy="461665"/>
          </a:xfrm>
          <a:prstGeom prst="rect">
            <a:avLst/>
          </a:prstGeom>
          <a:noFill/>
        </p:spPr>
        <p:txBody>
          <a:bodyPr wrap="square">
            <a:spAutoFit/>
          </a:bodyPr>
          <a:lstStyle/>
          <a:p>
            <a:r>
              <a:rPr lang="zh-CN" altLang="en-US" dirty="0"/>
              <a:t>若：</a:t>
            </a:r>
          </a:p>
        </p:txBody>
      </p:sp>
      <p:sp>
        <p:nvSpPr>
          <p:cNvPr id="6" name="Line 4">
            <a:extLst>
              <a:ext uri="{FF2B5EF4-FFF2-40B4-BE49-F238E27FC236}">
                <a16:creationId xmlns:a16="http://schemas.microsoft.com/office/drawing/2014/main" id="{3D2DA8B9-2C8B-437A-9BF0-78CF1947166F}"/>
              </a:ext>
            </a:extLst>
          </p:cNvPr>
          <p:cNvSpPr>
            <a:spLocks noChangeShapeType="1"/>
          </p:cNvSpPr>
          <p:nvPr/>
        </p:nvSpPr>
        <p:spPr bwMode="auto">
          <a:xfrm>
            <a:off x="708025" y="5238553"/>
            <a:ext cx="7597775" cy="0"/>
          </a:xfrm>
          <a:prstGeom prst="line">
            <a:avLst/>
          </a:prstGeom>
          <a:noFill/>
          <a:ln w="19050">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7" name="Rectangle 5">
            <a:extLst>
              <a:ext uri="{FF2B5EF4-FFF2-40B4-BE49-F238E27FC236}">
                <a16:creationId xmlns:a16="http://schemas.microsoft.com/office/drawing/2014/main" id="{DBAB59D1-C94F-4954-B2DB-C2A7F3A45713}"/>
              </a:ext>
            </a:extLst>
          </p:cNvPr>
          <p:cNvSpPr>
            <a:spLocks noChangeArrowheads="1"/>
          </p:cNvSpPr>
          <p:nvPr/>
        </p:nvSpPr>
        <p:spPr bwMode="auto">
          <a:xfrm>
            <a:off x="4508500" y="5079803"/>
            <a:ext cx="420687" cy="3984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8" name="Line 6">
            <a:extLst>
              <a:ext uri="{FF2B5EF4-FFF2-40B4-BE49-F238E27FC236}">
                <a16:creationId xmlns:a16="http://schemas.microsoft.com/office/drawing/2014/main" id="{8EA7D05C-2D93-4182-9B60-756DB5EAA637}"/>
              </a:ext>
            </a:extLst>
          </p:cNvPr>
          <p:cNvSpPr>
            <a:spLocks noChangeShapeType="1"/>
          </p:cNvSpPr>
          <p:nvPr/>
        </p:nvSpPr>
        <p:spPr bwMode="auto">
          <a:xfrm>
            <a:off x="708025" y="3476428"/>
            <a:ext cx="4051300" cy="0"/>
          </a:xfrm>
          <a:prstGeom prst="line">
            <a:avLst/>
          </a:prstGeom>
          <a:noFill/>
          <a:ln w="19050">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9" name="Line 7">
            <a:extLst>
              <a:ext uri="{FF2B5EF4-FFF2-40B4-BE49-F238E27FC236}">
                <a16:creationId xmlns:a16="http://schemas.microsoft.com/office/drawing/2014/main" id="{26CEE505-C86B-4FE7-AAF1-499381EBC703}"/>
              </a:ext>
            </a:extLst>
          </p:cNvPr>
          <p:cNvSpPr>
            <a:spLocks noChangeShapeType="1"/>
          </p:cNvSpPr>
          <p:nvPr/>
        </p:nvSpPr>
        <p:spPr bwMode="auto">
          <a:xfrm>
            <a:off x="4759325" y="3476428"/>
            <a:ext cx="3546475" cy="0"/>
          </a:xfrm>
          <a:prstGeom prst="line">
            <a:avLst/>
          </a:prstGeom>
          <a:noFill/>
          <a:ln w="19050">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0" name="Line 8">
            <a:extLst>
              <a:ext uri="{FF2B5EF4-FFF2-40B4-BE49-F238E27FC236}">
                <a16:creationId xmlns:a16="http://schemas.microsoft.com/office/drawing/2014/main" id="{1A3708AD-9133-4C25-BBD7-06B4B7664BB4}"/>
              </a:ext>
            </a:extLst>
          </p:cNvPr>
          <p:cNvSpPr>
            <a:spLocks noChangeShapeType="1"/>
          </p:cNvSpPr>
          <p:nvPr/>
        </p:nvSpPr>
        <p:spPr bwMode="auto">
          <a:xfrm>
            <a:off x="7799387" y="4757540"/>
            <a:ext cx="506413" cy="0"/>
          </a:xfrm>
          <a:prstGeom prst="line">
            <a:avLst/>
          </a:prstGeom>
          <a:noFill/>
          <a:ln w="19050">
            <a:solidFill>
              <a:srgbClr val="000000"/>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1" name="Rectangle 9">
            <a:extLst>
              <a:ext uri="{FF2B5EF4-FFF2-40B4-BE49-F238E27FC236}">
                <a16:creationId xmlns:a16="http://schemas.microsoft.com/office/drawing/2014/main" id="{D4D6DFF8-8B7A-4CC7-AF42-D1241FCAADC3}"/>
              </a:ext>
            </a:extLst>
          </p:cNvPr>
          <p:cNvSpPr>
            <a:spLocks noChangeArrowheads="1"/>
          </p:cNvSpPr>
          <p:nvPr/>
        </p:nvSpPr>
        <p:spPr bwMode="auto">
          <a:xfrm>
            <a:off x="7980362" y="4657528"/>
            <a:ext cx="166688" cy="2095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12" name="Line 10">
            <a:extLst>
              <a:ext uri="{FF2B5EF4-FFF2-40B4-BE49-F238E27FC236}">
                <a16:creationId xmlns:a16="http://schemas.microsoft.com/office/drawing/2014/main" id="{46BB1A46-F353-4EB9-AF67-486712520579}"/>
              </a:ext>
            </a:extLst>
          </p:cNvPr>
          <p:cNvSpPr>
            <a:spLocks noChangeShapeType="1"/>
          </p:cNvSpPr>
          <p:nvPr/>
        </p:nvSpPr>
        <p:spPr bwMode="auto">
          <a:xfrm>
            <a:off x="4759325" y="4757540"/>
            <a:ext cx="3040062" cy="0"/>
          </a:xfrm>
          <a:prstGeom prst="line">
            <a:avLst/>
          </a:prstGeom>
          <a:noFill/>
          <a:ln w="19050">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3" name="Line 11">
            <a:extLst>
              <a:ext uri="{FF2B5EF4-FFF2-40B4-BE49-F238E27FC236}">
                <a16:creationId xmlns:a16="http://schemas.microsoft.com/office/drawing/2014/main" id="{399DA763-3574-40B9-A495-9F061EA8E032}"/>
              </a:ext>
            </a:extLst>
          </p:cNvPr>
          <p:cNvSpPr>
            <a:spLocks noChangeShapeType="1"/>
          </p:cNvSpPr>
          <p:nvPr/>
        </p:nvSpPr>
        <p:spPr bwMode="auto">
          <a:xfrm>
            <a:off x="3746500" y="4757540"/>
            <a:ext cx="1012825" cy="0"/>
          </a:xfrm>
          <a:prstGeom prst="line">
            <a:avLst/>
          </a:prstGeom>
          <a:noFill/>
          <a:ln w="19050">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4" name="Rectangle 12">
            <a:extLst>
              <a:ext uri="{FF2B5EF4-FFF2-40B4-BE49-F238E27FC236}">
                <a16:creationId xmlns:a16="http://schemas.microsoft.com/office/drawing/2014/main" id="{EBC1722C-1546-4CFE-A27A-E045AC0734EC}"/>
              </a:ext>
            </a:extLst>
          </p:cNvPr>
          <p:cNvSpPr>
            <a:spLocks noChangeArrowheads="1"/>
          </p:cNvSpPr>
          <p:nvPr/>
        </p:nvSpPr>
        <p:spPr bwMode="auto">
          <a:xfrm>
            <a:off x="4041775" y="4648003"/>
            <a:ext cx="307975" cy="260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15" name="Line 13">
            <a:extLst>
              <a:ext uri="{FF2B5EF4-FFF2-40B4-BE49-F238E27FC236}">
                <a16:creationId xmlns:a16="http://schemas.microsoft.com/office/drawing/2014/main" id="{BF13C4B2-D6D4-401A-B613-500CA8E41366}"/>
              </a:ext>
            </a:extLst>
          </p:cNvPr>
          <p:cNvSpPr>
            <a:spLocks noChangeShapeType="1"/>
          </p:cNvSpPr>
          <p:nvPr/>
        </p:nvSpPr>
        <p:spPr bwMode="auto">
          <a:xfrm>
            <a:off x="1720850" y="4757540"/>
            <a:ext cx="1014412" cy="0"/>
          </a:xfrm>
          <a:prstGeom prst="line">
            <a:avLst/>
          </a:prstGeom>
          <a:noFill/>
          <a:ln w="19050">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6" name="Rectangle 14">
            <a:extLst>
              <a:ext uri="{FF2B5EF4-FFF2-40B4-BE49-F238E27FC236}">
                <a16:creationId xmlns:a16="http://schemas.microsoft.com/office/drawing/2014/main" id="{C1CBD35F-4BB4-4201-960A-09CF3BD223C6}"/>
              </a:ext>
            </a:extLst>
          </p:cNvPr>
          <p:cNvSpPr>
            <a:spLocks noChangeArrowheads="1"/>
          </p:cNvSpPr>
          <p:nvPr/>
        </p:nvSpPr>
        <p:spPr bwMode="auto">
          <a:xfrm>
            <a:off x="2016125" y="4573390"/>
            <a:ext cx="306387" cy="2301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17" name="Line 15">
            <a:extLst>
              <a:ext uri="{FF2B5EF4-FFF2-40B4-BE49-F238E27FC236}">
                <a16:creationId xmlns:a16="http://schemas.microsoft.com/office/drawing/2014/main" id="{554FA255-8DED-418A-BE79-4A2CE0A0DE99}"/>
              </a:ext>
            </a:extLst>
          </p:cNvPr>
          <p:cNvSpPr>
            <a:spLocks noChangeShapeType="1"/>
          </p:cNvSpPr>
          <p:nvPr/>
        </p:nvSpPr>
        <p:spPr bwMode="auto">
          <a:xfrm>
            <a:off x="708025" y="4757540"/>
            <a:ext cx="1012825" cy="0"/>
          </a:xfrm>
          <a:prstGeom prst="line">
            <a:avLst/>
          </a:prstGeom>
          <a:noFill/>
          <a:ln w="19050">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8" name="Freeform 16">
            <a:extLst>
              <a:ext uri="{FF2B5EF4-FFF2-40B4-BE49-F238E27FC236}">
                <a16:creationId xmlns:a16="http://schemas.microsoft.com/office/drawing/2014/main" id="{A34E7F8D-936F-44C6-9893-E5DE0B7DA7B0}"/>
              </a:ext>
            </a:extLst>
          </p:cNvPr>
          <p:cNvSpPr>
            <a:spLocks/>
          </p:cNvSpPr>
          <p:nvPr/>
        </p:nvSpPr>
        <p:spPr bwMode="auto">
          <a:xfrm>
            <a:off x="4759325" y="3797103"/>
            <a:ext cx="3040062" cy="720725"/>
          </a:xfrm>
          <a:custGeom>
            <a:avLst/>
            <a:gdLst>
              <a:gd name="T0" fmla="*/ 0 w 1728"/>
              <a:gd name="T1" fmla="*/ 432 h 432"/>
              <a:gd name="T2" fmla="*/ 0 w 1728"/>
              <a:gd name="T3" fmla="*/ 0 h 432"/>
              <a:gd name="T4" fmla="*/ 1728 w 1728"/>
              <a:gd name="T5" fmla="*/ 0 h 432"/>
              <a:gd name="T6" fmla="*/ 1728 w 1728"/>
              <a:gd name="T7" fmla="*/ 432 h 432"/>
              <a:gd name="T8" fmla="*/ 0 60000 65536"/>
              <a:gd name="T9" fmla="*/ 0 60000 65536"/>
              <a:gd name="T10" fmla="*/ 0 60000 65536"/>
              <a:gd name="T11" fmla="*/ 0 60000 65536"/>
              <a:gd name="T12" fmla="*/ 0 w 1728"/>
              <a:gd name="T13" fmla="*/ 0 h 432"/>
              <a:gd name="T14" fmla="*/ 1728 w 1728"/>
              <a:gd name="T15" fmla="*/ 432 h 432"/>
            </a:gdLst>
            <a:ahLst/>
            <a:cxnLst>
              <a:cxn ang="T8">
                <a:pos x="T0" y="T1"/>
              </a:cxn>
              <a:cxn ang="T9">
                <a:pos x="T2" y="T3"/>
              </a:cxn>
              <a:cxn ang="T10">
                <a:pos x="T4" y="T5"/>
              </a:cxn>
              <a:cxn ang="T11">
                <a:pos x="T6" y="T7"/>
              </a:cxn>
            </a:cxnLst>
            <a:rect l="T12" t="T13" r="T14" b="T15"/>
            <a:pathLst>
              <a:path w="1728" h="432">
                <a:moveTo>
                  <a:pt x="0" y="432"/>
                </a:moveTo>
                <a:lnTo>
                  <a:pt x="0" y="0"/>
                </a:lnTo>
                <a:lnTo>
                  <a:pt x="1728" y="0"/>
                </a:lnTo>
                <a:lnTo>
                  <a:pt x="1728" y="432"/>
                </a:lnTo>
              </a:path>
            </a:pathLst>
          </a:custGeom>
          <a:solidFill>
            <a:srgbClr val="FFCCFF"/>
          </a:solidFill>
          <a:ln w="28575" cmpd="sng">
            <a:solidFill>
              <a:srgbClr val="333399"/>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9" name="Text Box 17">
            <a:extLst>
              <a:ext uri="{FF2B5EF4-FFF2-40B4-BE49-F238E27FC236}">
                <a16:creationId xmlns:a16="http://schemas.microsoft.com/office/drawing/2014/main" id="{6725EF60-D466-4D55-9FBA-6CF53332F33B}"/>
              </a:ext>
            </a:extLst>
          </p:cNvPr>
          <p:cNvSpPr txBox="1">
            <a:spLocks noChangeArrowheads="1"/>
          </p:cNvSpPr>
          <p:nvPr/>
        </p:nvSpPr>
        <p:spPr bwMode="auto">
          <a:xfrm>
            <a:off x="5435600" y="3924103"/>
            <a:ext cx="1936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0">
                <a:solidFill>
                  <a:srgbClr val="333399"/>
                </a:solidFill>
                <a:latin typeface="Times New Roman" pitchFamily="18" charset="0"/>
                <a:ea typeface="黑体" pitchFamily="49" charset="-122"/>
              </a:rPr>
              <a:t>发  送  成  功 </a:t>
            </a:r>
          </a:p>
        </p:txBody>
      </p:sp>
      <p:sp>
        <p:nvSpPr>
          <p:cNvPr id="20" name="Text Box 18">
            <a:extLst>
              <a:ext uri="{FF2B5EF4-FFF2-40B4-BE49-F238E27FC236}">
                <a16:creationId xmlns:a16="http://schemas.microsoft.com/office/drawing/2014/main" id="{C329AD2F-3D0B-4AFA-9642-F8DF44D62611}"/>
              </a:ext>
            </a:extLst>
          </p:cNvPr>
          <p:cNvSpPr txBox="1">
            <a:spLocks noChangeArrowheads="1"/>
          </p:cNvSpPr>
          <p:nvPr/>
        </p:nvSpPr>
        <p:spPr bwMode="auto">
          <a:xfrm>
            <a:off x="652462" y="3900290"/>
            <a:ext cx="117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0">
                <a:solidFill>
                  <a:srgbClr val="333399"/>
                </a:solidFill>
                <a:latin typeface="Times New Roman" pitchFamily="18" charset="0"/>
                <a:ea typeface="黑体" pitchFamily="49" charset="-122"/>
              </a:rPr>
              <a:t>争用期 </a:t>
            </a:r>
          </a:p>
        </p:txBody>
      </p:sp>
      <p:sp>
        <p:nvSpPr>
          <p:cNvPr id="21" name="Text Box 19">
            <a:extLst>
              <a:ext uri="{FF2B5EF4-FFF2-40B4-BE49-F238E27FC236}">
                <a16:creationId xmlns:a16="http://schemas.microsoft.com/office/drawing/2014/main" id="{78B3E160-E776-4BB0-A0E6-9E6314F575FF}"/>
              </a:ext>
            </a:extLst>
          </p:cNvPr>
          <p:cNvSpPr txBox="1">
            <a:spLocks noChangeArrowheads="1"/>
          </p:cNvSpPr>
          <p:nvPr/>
        </p:nvSpPr>
        <p:spPr bwMode="auto">
          <a:xfrm>
            <a:off x="1660525" y="3886003"/>
            <a:ext cx="117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0">
                <a:solidFill>
                  <a:srgbClr val="333399"/>
                </a:solidFill>
                <a:latin typeface="Times New Roman" pitchFamily="18" charset="0"/>
                <a:ea typeface="黑体" pitchFamily="49" charset="-122"/>
              </a:rPr>
              <a:t>争用期 </a:t>
            </a:r>
          </a:p>
        </p:txBody>
      </p:sp>
      <p:sp>
        <p:nvSpPr>
          <p:cNvPr id="22" name="Text Box 20">
            <a:extLst>
              <a:ext uri="{FF2B5EF4-FFF2-40B4-BE49-F238E27FC236}">
                <a16:creationId xmlns:a16="http://schemas.microsoft.com/office/drawing/2014/main" id="{1A9C302C-2E76-492B-87EE-B28DAB35B2AD}"/>
              </a:ext>
            </a:extLst>
          </p:cNvPr>
          <p:cNvSpPr txBox="1">
            <a:spLocks noChangeArrowheads="1"/>
          </p:cNvSpPr>
          <p:nvPr/>
        </p:nvSpPr>
        <p:spPr bwMode="auto">
          <a:xfrm>
            <a:off x="3725862" y="3900290"/>
            <a:ext cx="117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0">
                <a:solidFill>
                  <a:srgbClr val="333399"/>
                </a:solidFill>
                <a:latin typeface="Times New Roman" pitchFamily="18" charset="0"/>
                <a:ea typeface="黑体" pitchFamily="49" charset="-122"/>
              </a:rPr>
              <a:t>争用期 </a:t>
            </a:r>
          </a:p>
        </p:txBody>
      </p:sp>
      <p:sp>
        <p:nvSpPr>
          <p:cNvPr id="23" name="Line 21">
            <a:extLst>
              <a:ext uri="{FF2B5EF4-FFF2-40B4-BE49-F238E27FC236}">
                <a16:creationId xmlns:a16="http://schemas.microsoft.com/office/drawing/2014/main" id="{2E7A8069-ACE1-4ED6-A3A5-613677AB48CA}"/>
              </a:ext>
            </a:extLst>
          </p:cNvPr>
          <p:cNvSpPr>
            <a:spLocks noChangeShapeType="1"/>
          </p:cNvSpPr>
          <p:nvPr/>
        </p:nvSpPr>
        <p:spPr bwMode="auto">
          <a:xfrm>
            <a:off x="3746500" y="3797103"/>
            <a:ext cx="0" cy="720725"/>
          </a:xfrm>
          <a:prstGeom prst="line">
            <a:avLst/>
          </a:prstGeom>
          <a:noFill/>
          <a:ln w="28575">
            <a:solidFill>
              <a:srgbClr val="333399"/>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4" name="Line 22">
            <a:extLst>
              <a:ext uri="{FF2B5EF4-FFF2-40B4-BE49-F238E27FC236}">
                <a16:creationId xmlns:a16="http://schemas.microsoft.com/office/drawing/2014/main" id="{84D6CCC6-CF46-4698-837B-A012A0AC3357}"/>
              </a:ext>
            </a:extLst>
          </p:cNvPr>
          <p:cNvSpPr>
            <a:spLocks noChangeShapeType="1"/>
          </p:cNvSpPr>
          <p:nvPr/>
        </p:nvSpPr>
        <p:spPr bwMode="auto">
          <a:xfrm>
            <a:off x="2735262" y="3797103"/>
            <a:ext cx="0" cy="720725"/>
          </a:xfrm>
          <a:prstGeom prst="line">
            <a:avLst/>
          </a:prstGeom>
          <a:noFill/>
          <a:ln w="28575">
            <a:solidFill>
              <a:srgbClr val="333399"/>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5" name="Line 23">
            <a:extLst>
              <a:ext uri="{FF2B5EF4-FFF2-40B4-BE49-F238E27FC236}">
                <a16:creationId xmlns:a16="http://schemas.microsoft.com/office/drawing/2014/main" id="{868E54A3-1617-48A0-8CD9-A73E463695E8}"/>
              </a:ext>
            </a:extLst>
          </p:cNvPr>
          <p:cNvSpPr>
            <a:spLocks noChangeShapeType="1"/>
          </p:cNvSpPr>
          <p:nvPr/>
        </p:nvSpPr>
        <p:spPr bwMode="auto">
          <a:xfrm>
            <a:off x="1720850" y="3797103"/>
            <a:ext cx="0" cy="720725"/>
          </a:xfrm>
          <a:prstGeom prst="line">
            <a:avLst/>
          </a:prstGeom>
          <a:noFill/>
          <a:ln w="28575">
            <a:solidFill>
              <a:srgbClr val="333399"/>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6" name="Line 24">
            <a:extLst>
              <a:ext uri="{FF2B5EF4-FFF2-40B4-BE49-F238E27FC236}">
                <a16:creationId xmlns:a16="http://schemas.microsoft.com/office/drawing/2014/main" id="{5E2AA276-E4B9-4724-B7DF-C232ABEE5DB6}"/>
              </a:ext>
            </a:extLst>
          </p:cNvPr>
          <p:cNvSpPr>
            <a:spLocks noChangeShapeType="1"/>
          </p:cNvSpPr>
          <p:nvPr/>
        </p:nvSpPr>
        <p:spPr bwMode="auto">
          <a:xfrm>
            <a:off x="708025" y="3797103"/>
            <a:ext cx="0" cy="720725"/>
          </a:xfrm>
          <a:prstGeom prst="line">
            <a:avLst/>
          </a:prstGeom>
          <a:noFill/>
          <a:ln w="28575">
            <a:solidFill>
              <a:srgbClr val="333399"/>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7" name="Line 25">
            <a:extLst>
              <a:ext uri="{FF2B5EF4-FFF2-40B4-BE49-F238E27FC236}">
                <a16:creationId xmlns:a16="http://schemas.microsoft.com/office/drawing/2014/main" id="{1B496CD0-7611-46AB-AB9A-8A2FBD119584}"/>
              </a:ext>
            </a:extLst>
          </p:cNvPr>
          <p:cNvSpPr>
            <a:spLocks noChangeShapeType="1"/>
          </p:cNvSpPr>
          <p:nvPr/>
        </p:nvSpPr>
        <p:spPr bwMode="auto">
          <a:xfrm>
            <a:off x="708025" y="4517828"/>
            <a:ext cx="0" cy="96043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8" name="Line 26">
            <a:extLst>
              <a:ext uri="{FF2B5EF4-FFF2-40B4-BE49-F238E27FC236}">
                <a16:creationId xmlns:a16="http://schemas.microsoft.com/office/drawing/2014/main" id="{A1B1DF66-9351-4ADA-B93C-84E3211D7132}"/>
              </a:ext>
            </a:extLst>
          </p:cNvPr>
          <p:cNvSpPr>
            <a:spLocks noChangeShapeType="1"/>
          </p:cNvSpPr>
          <p:nvPr/>
        </p:nvSpPr>
        <p:spPr bwMode="auto">
          <a:xfrm>
            <a:off x="2735262" y="4517828"/>
            <a:ext cx="0" cy="4016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9" name="Line 27">
            <a:extLst>
              <a:ext uri="{FF2B5EF4-FFF2-40B4-BE49-F238E27FC236}">
                <a16:creationId xmlns:a16="http://schemas.microsoft.com/office/drawing/2014/main" id="{893309CE-19B7-4A2F-AC04-5355F52FC4DE}"/>
              </a:ext>
            </a:extLst>
          </p:cNvPr>
          <p:cNvSpPr>
            <a:spLocks noChangeShapeType="1"/>
          </p:cNvSpPr>
          <p:nvPr/>
        </p:nvSpPr>
        <p:spPr bwMode="auto">
          <a:xfrm>
            <a:off x="3746500" y="4517828"/>
            <a:ext cx="0" cy="4016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0" name="Line 28">
            <a:extLst>
              <a:ext uri="{FF2B5EF4-FFF2-40B4-BE49-F238E27FC236}">
                <a16:creationId xmlns:a16="http://schemas.microsoft.com/office/drawing/2014/main" id="{B2B3FA1A-586D-4D9D-93EC-98DAA59C8723}"/>
              </a:ext>
            </a:extLst>
          </p:cNvPr>
          <p:cNvSpPr>
            <a:spLocks noChangeShapeType="1"/>
          </p:cNvSpPr>
          <p:nvPr/>
        </p:nvSpPr>
        <p:spPr bwMode="auto">
          <a:xfrm>
            <a:off x="4759325" y="4517828"/>
            <a:ext cx="0" cy="4016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1" name="Line 29">
            <a:extLst>
              <a:ext uri="{FF2B5EF4-FFF2-40B4-BE49-F238E27FC236}">
                <a16:creationId xmlns:a16="http://schemas.microsoft.com/office/drawing/2014/main" id="{4C1FB1A9-DEA2-49AC-B8F3-8207A477118A}"/>
              </a:ext>
            </a:extLst>
          </p:cNvPr>
          <p:cNvSpPr>
            <a:spLocks noChangeShapeType="1"/>
          </p:cNvSpPr>
          <p:nvPr/>
        </p:nvSpPr>
        <p:spPr bwMode="auto">
          <a:xfrm>
            <a:off x="7799387" y="4517828"/>
            <a:ext cx="0" cy="4016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2" name="Line 30">
            <a:extLst>
              <a:ext uri="{FF2B5EF4-FFF2-40B4-BE49-F238E27FC236}">
                <a16:creationId xmlns:a16="http://schemas.microsoft.com/office/drawing/2014/main" id="{B79629B6-75AD-4F82-9960-918BEB54E3ED}"/>
              </a:ext>
            </a:extLst>
          </p:cNvPr>
          <p:cNvSpPr>
            <a:spLocks noChangeShapeType="1"/>
          </p:cNvSpPr>
          <p:nvPr/>
        </p:nvSpPr>
        <p:spPr bwMode="auto">
          <a:xfrm>
            <a:off x="8305800" y="4517828"/>
            <a:ext cx="0" cy="88106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3" name="Line 31">
            <a:extLst>
              <a:ext uri="{FF2B5EF4-FFF2-40B4-BE49-F238E27FC236}">
                <a16:creationId xmlns:a16="http://schemas.microsoft.com/office/drawing/2014/main" id="{5B01AA86-1673-4BD2-80D4-D0B909EFF4CD}"/>
              </a:ext>
            </a:extLst>
          </p:cNvPr>
          <p:cNvSpPr>
            <a:spLocks noChangeShapeType="1"/>
          </p:cNvSpPr>
          <p:nvPr/>
        </p:nvSpPr>
        <p:spPr bwMode="auto">
          <a:xfrm>
            <a:off x="1720850" y="4517828"/>
            <a:ext cx="0" cy="4016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4" name="Rectangle 32">
            <a:extLst>
              <a:ext uri="{FF2B5EF4-FFF2-40B4-BE49-F238E27FC236}">
                <a16:creationId xmlns:a16="http://schemas.microsoft.com/office/drawing/2014/main" id="{85AC6F17-64D7-4C91-BBE2-237C9FD5962D}"/>
              </a:ext>
            </a:extLst>
          </p:cNvPr>
          <p:cNvSpPr>
            <a:spLocks noChangeArrowheads="1"/>
          </p:cNvSpPr>
          <p:nvPr/>
        </p:nvSpPr>
        <p:spPr bwMode="auto">
          <a:xfrm>
            <a:off x="1014412" y="4525765"/>
            <a:ext cx="315913" cy="330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35" name="Text Box 33">
            <a:extLst>
              <a:ext uri="{FF2B5EF4-FFF2-40B4-BE49-F238E27FC236}">
                <a16:creationId xmlns:a16="http://schemas.microsoft.com/office/drawing/2014/main" id="{04515173-53E8-4F03-9549-E5A485F11477}"/>
              </a:ext>
            </a:extLst>
          </p:cNvPr>
          <p:cNvSpPr txBox="1">
            <a:spLocks noChangeArrowheads="1"/>
          </p:cNvSpPr>
          <p:nvPr/>
        </p:nvSpPr>
        <p:spPr bwMode="auto">
          <a:xfrm>
            <a:off x="1109514" y="4541640"/>
            <a:ext cx="4381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i="1">
                <a:solidFill>
                  <a:srgbClr val="333399"/>
                </a:solidFill>
                <a:latin typeface="Times New Roman" pitchFamily="18" charset="0"/>
                <a:ea typeface="黑体" pitchFamily="49" charset="-122"/>
              </a:rPr>
              <a:t>τ</a:t>
            </a:r>
          </a:p>
        </p:txBody>
      </p:sp>
      <p:sp>
        <p:nvSpPr>
          <p:cNvPr id="36" name="Text Box 34">
            <a:extLst>
              <a:ext uri="{FF2B5EF4-FFF2-40B4-BE49-F238E27FC236}">
                <a16:creationId xmlns:a16="http://schemas.microsoft.com/office/drawing/2014/main" id="{DDEAB889-6A8B-45E3-9508-B33F77F4DDB0}"/>
              </a:ext>
            </a:extLst>
          </p:cNvPr>
          <p:cNvSpPr txBox="1">
            <a:spLocks noChangeArrowheads="1"/>
          </p:cNvSpPr>
          <p:nvPr/>
        </p:nvSpPr>
        <p:spPr bwMode="auto">
          <a:xfrm>
            <a:off x="948482" y="454164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latin typeface="Times New Roman" pitchFamily="18" charset="0"/>
                <a:ea typeface="黑体" pitchFamily="49" charset="-122"/>
              </a:rPr>
              <a:t>2</a:t>
            </a:r>
          </a:p>
        </p:txBody>
      </p:sp>
      <p:sp>
        <p:nvSpPr>
          <p:cNvPr id="37" name="Text Box 35">
            <a:extLst>
              <a:ext uri="{FF2B5EF4-FFF2-40B4-BE49-F238E27FC236}">
                <a16:creationId xmlns:a16="http://schemas.microsoft.com/office/drawing/2014/main" id="{EF0DF0FD-8C56-4A62-971F-482E2CD2ED4C}"/>
              </a:ext>
            </a:extLst>
          </p:cNvPr>
          <p:cNvSpPr txBox="1">
            <a:spLocks noChangeArrowheads="1"/>
          </p:cNvSpPr>
          <p:nvPr/>
        </p:nvSpPr>
        <p:spPr bwMode="auto">
          <a:xfrm>
            <a:off x="2045618" y="454164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i="1">
                <a:solidFill>
                  <a:srgbClr val="333399"/>
                </a:solidFill>
                <a:latin typeface="Times New Roman" pitchFamily="18" charset="0"/>
                <a:ea typeface="黑体" pitchFamily="49" charset="-122"/>
              </a:rPr>
              <a:t>τ</a:t>
            </a:r>
          </a:p>
        </p:txBody>
      </p:sp>
      <p:sp>
        <p:nvSpPr>
          <p:cNvPr id="38" name="Text Box 36">
            <a:extLst>
              <a:ext uri="{FF2B5EF4-FFF2-40B4-BE49-F238E27FC236}">
                <a16:creationId xmlns:a16="http://schemas.microsoft.com/office/drawing/2014/main" id="{E93A5D14-3A91-4DC6-8FF1-8200C6A07EF1}"/>
              </a:ext>
            </a:extLst>
          </p:cNvPr>
          <p:cNvSpPr txBox="1">
            <a:spLocks noChangeArrowheads="1"/>
          </p:cNvSpPr>
          <p:nvPr/>
        </p:nvSpPr>
        <p:spPr bwMode="auto">
          <a:xfrm>
            <a:off x="1907704" y="454164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dirty="0">
                <a:solidFill>
                  <a:srgbClr val="333399"/>
                </a:solidFill>
                <a:latin typeface="Times New Roman" pitchFamily="18" charset="0"/>
                <a:ea typeface="黑体" pitchFamily="49" charset="-122"/>
              </a:rPr>
              <a:t>2</a:t>
            </a:r>
          </a:p>
        </p:txBody>
      </p:sp>
      <p:sp>
        <p:nvSpPr>
          <p:cNvPr id="39" name="Text Box 37">
            <a:extLst>
              <a:ext uri="{FF2B5EF4-FFF2-40B4-BE49-F238E27FC236}">
                <a16:creationId xmlns:a16="http://schemas.microsoft.com/office/drawing/2014/main" id="{A040E1CA-7B69-47C9-94EF-7BE4D7186A10}"/>
              </a:ext>
            </a:extLst>
          </p:cNvPr>
          <p:cNvSpPr txBox="1">
            <a:spLocks noChangeArrowheads="1"/>
          </p:cNvSpPr>
          <p:nvPr/>
        </p:nvSpPr>
        <p:spPr bwMode="auto">
          <a:xfrm>
            <a:off x="4133850" y="454164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i="1" dirty="0">
                <a:solidFill>
                  <a:srgbClr val="333399"/>
                </a:solidFill>
                <a:latin typeface="Times New Roman" pitchFamily="18" charset="0"/>
                <a:ea typeface="黑体" pitchFamily="49" charset="-122"/>
              </a:rPr>
              <a:t>τ</a:t>
            </a:r>
          </a:p>
        </p:txBody>
      </p:sp>
      <p:sp>
        <p:nvSpPr>
          <p:cNvPr id="40" name="Text Box 38">
            <a:extLst>
              <a:ext uri="{FF2B5EF4-FFF2-40B4-BE49-F238E27FC236}">
                <a16:creationId xmlns:a16="http://schemas.microsoft.com/office/drawing/2014/main" id="{D376D9FF-0F51-4FE9-BD46-143712827A92}"/>
              </a:ext>
            </a:extLst>
          </p:cNvPr>
          <p:cNvSpPr txBox="1">
            <a:spLocks noChangeArrowheads="1"/>
          </p:cNvSpPr>
          <p:nvPr/>
        </p:nvSpPr>
        <p:spPr bwMode="auto">
          <a:xfrm>
            <a:off x="3972818" y="454640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dirty="0">
                <a:solidFill>
                  <a:srgbClr val="333399"/>
                </a:solidFill>
                <a:latin typeface="Times New Roman" pitchFamily="18" charset="0"/>
                <a:ea typeface="黑体" pitchFamily="49" charset="-122"/>
              </a:rPr>
              <a:t>2</a:t>
            </a:r>
          </a:p>
        </p:txBody>
      </p:sp>
      <p:sp>
        <p:nvSpPr>
          <p:cNvPr id="41" name="Rectangle 39">
            <a:extLst>
              <a:ext uri="{FF2B5EF4-FFF2-40B4-BE49-F238E27FC236}">
                <a16:creationId xmlns:a16="http://schemas.microsoft.com/office/drawing/2014/main" id="{780E2769-AFB9-4572-BF28-51045504BF7B}"/>
              </a:ext>
            </a:extLst>
          </p:cNvPr>
          <p:cNvSpPr>
            <a:spLocks noChangeArrowheads="1"/>
          </p:cNvSpPr>
          <p:nvPr/>
        </p:nvSpPr>
        <p:spPr bwMode="auto">
          <a:xfrm>
            <a:off x="6175375" y="4597203"/>
            <a:ext cx="252412" cy="3222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42" name="Text Box 40">
            <a:extLst>
              <a:ext uri="{FF2B5EF4-FFF2-40B4-BE49-F238E27FC236}">
                <a16:creationId xmlns:a16="http://schemas.microsoft.com/office/drawing/2014/main" id="{B4AEB4C5-7475-4681-A646-B93037C79DD9}"/>
              </a:ext>
            </a:extLst>
          </p:cNvPr>
          <p:cNvSpPr txBox="1">
            <a:spLocks noChangeArrowheads="1"/>
          </p:cNvSpPr>
          <p:nvPr/>
        </p:nvSpPr>
        <p:spPr bwMode="auto">
          <a:xfrm>
            <a:off x="6103937" y="4552753"/>
            <a:ext cx="407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i="1">
                <a:solidFill>
                  <a:srgbClr val="333399"/>
                </a:solidFill>
                <a:latin typeface="Times New Roman" pitchFamily="18" charset="0"/>
                <a:ea typeface="黑体" pitchFamily="49" charset="-122"/>
              </a:rPr>
              <a:t>T</a:t>
            </a:r>
            <a:r>
              <a:rPr lang="en-US" altLang="zh-CN" sz="2000" b="0" baseline="-25000">
                <a:solidFill>
                  <a:srgbClr val="333399"/>
                </a:solidFill>
                <a:latin typeface="Times New Roman" pitchFamily="18" charset="0"/>
                <a:ea typeface="黑体" pitchFamily="49" charset="-122"/>
              </a:rPr>
              <a:t>0</a:t>
            </a:r>
            <a:endParaRPr lang="en-US" altLang="zh-CN" sz="2000" b="0">
              <a:solidFill>
                <a:srgbClr val="333399"/>
              </a:solidFill>
              <a:latin typeface="Times New Roman" pitchFamily="18" charset="0"/>
              <a:ea typeface="黑体" pitchFamily="49" charset="-122"/>
            </a:endParaRPr>
          </a:p>
        </p:txBody>
      </p:sp>
      <p:sp>
        <p:nvSpPr>
          <p:cNvPr id="43" name="Text Box 41">
            <a:extLst>
              <a:ext uri="{FF2B5EF4-FFF2-40B4-BE49-F238E27FC236}">
                <a16:creationId xmlns:a16="http://schemas.microsoft.com/office/drawing/2014/main" id="{432ACB24-20C2-436E-9E60-9EDA4C094EA8}"/>
              </a:ext>
            </a:extLst>
          </p:cNvPr>
          <p:cNvSpPr txBox="1">
            <a:spLocks noChangeArrowheads="1"/>
          </p:cNvSpPr>
          <p:nvPr/>
        </p:nvSpPr>
        <p:spPr bwMode="auto">
          <a:xfrm>
            <a:off x="7890762" y="4541640"/>
            <a:ext cx="2760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2000" b="0" i="1">
                <a:solidFill>
                  <a:srgbClr val="333399"/>
                </a:solidFill>
                <a:latin typeface="Times New Roman" pitchFamily="18" charset="0"/>
                <a:ea typeface="黑体" pitchFamily="49" charset="-122"/>
              </a:rPr>
              <a:t>τ</a:t>
            </a:r>
          </a:p>
        </p:txBody>
      </p:sp>
      <p:sp>
        <p:nvSpPr>
          <p:cNvPr id="44" name="Text Box 42">
            <a:extLst>
              <a:ext uri="{FF2B5EF4-FFF2-40B4-BE49-F238E27FC236}">
                <a16:creationId xmlns:a16="http://schemas.microsoft.com/office/drawing/2014/main" id="{90673C68-330C-4256-B437-E71CCEE99474}"/>
              </a:ext>
            </a:extLst>
          </p:cNvPr>
          <p:cNvSpPr txBox="1">
            <a:spLocks noChangeArrowheads="1"/>
          </p:cNvSpPr>
          <p:nvPr/>
        </p:nvSpPr>
        <p:spPr bwMode="auto">
          <a:xfrm>
            <a:off x="8516937" y="4144765"/>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i="1">
                <a:solidFill>
                  <a:srgbClr val="333399"/>
                </a:solidFill>
                <a:latin typeface="Times New Roman" pitchFamily="18" charset="0"/>
                <a:ea typeface="黑体" pitchFamily="49" charset="-122"/>
              </a:rPr>
              <a:t>t</a:t>
            </a:r>
          </a:p>
        </p:txBody>
      </p:sp>
      <p:sp>
        <p:nvSpPr>
          <p:cNvPr id="45" name="Line 43">
            <a:extLst>
              <a:ext uri="{FF2B5EF4-FFF2-40B4-BE49-F238E27FC236}">
                <a16:creationId xmlns:a16="http://schemas.microsoft.com/office/drawing/2014/main" id="{6E6054BB-46C7-40F8-97FA-713C4ADE4893}"/>
              </a:ext>
            </a:extLst>
          </p:cNvPr>
          <p:cNvSpPr>
            <a:spLocks noChangeShapeType="1"/>
          </p:cNvSpPr>
          <p:nvPr/>
        </p:nvSpPr>
        <p:spPr bwMode="auto">
          <a:xfrm>
            <a:off x="4759325" y="3316090"/>
            <a:ext cx="0" cy="40005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6" name="Line 44">
            <a:extLst>
              <a:ext uri="{FF2B5EF4-FFF2-40B4-BE49-F238E27FC236}">
                <a16:creationId xmlns:a16="http://schemas.microsoft.com/office/drawing/2014/main" id="{5CD8EBA8-43EE-4441-8972-1A986ADB4D12}"/>
              </a:ext>
            </a:extLst>
          </p:cNvPr>
          <p:cNvSpPr>
            <a:spLocks noChangeShapeType="1"/>
          </p:cNvSpPr>
          <p:nvPr/>
        </p:nvSpPr>
        <p:spPr bwMode="auto">
          <a:xfrm>
            <a:off x="8305800" y="3316090"/>
            <a:ext cx="0" cy="120173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7" name="Text Box 45">
            <a:extLst>
              <a:ext uri="{FF2B5EF4-FFF2-40B4-BE49-F238E27FC236}">
                <a16:creationId xmlns:a16="http://schemas.microsoft.com/office/drawing/2014/main" id="{20A58BD9-30B2-4A03-B685-5A14A2F3AA61}"/>
              </a:ext>
            </a:extLst>
          </p:cNvPr>
          <p:cNvSpPr txBox="1">
            <a:spLocks noChangeArrowheads="1"/>
          </p:cNvSpPr>
          <p:nvPr/>
        </p:nvSpPr>
        <p:spPr bwMode="auto">
          <a:xfrm>
            <a:off x="5942012" y="3230365"/>
            <a:ext cx="117475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Times New Roman" pitchFamily="18" charset="0"/>
                <a:ea typeface="黑体" pitchFamily="49" charset="-122"/>
              </a:rPr>
              <a:t>占用期 </a:t>
            </a:r>
          </a:p>
        </p:txBody>
      </p:sp>
      <p:sp>
        <p:nvSpPr>
          <p:cNvPr id="48" name="Text Box 46">
            <a:extLst>
              <a:ext uri="{FF2B5EF4-FFF2-40B4-BE49-F238E27FC236}">
                <a16:creationId xmlns:a16="http://schemas.microsoft.com/office/drawing/2014/main" id="{AEE446AF-9756-43EC-8346-4C89041D0A22}"/>
              </a:ext>
            </a:extLst>
          </p:cNvPr>
          <p:cNvSpPr txBox="1">
            <a:spLocks noChangeArrowheads="1"/>
          </p:cNvSpPr>
          <p:nvPr/>
        </p:nvSpPr>
        <p:spPr bwMode="auto">
          <a:xfrm>
            <a:off x="2052637" y="3230365"/>
            <a:ext cx="147955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Times New Roman" pitchFamily="18" charset="0"/>
                <a:ea typeface="黑体" pitchFamily="49" charset="-122"/>
              </a:rPr>
              <a:t>发生碰撞 </a:t>
            </a:r>
          </a:p>
        </p:txBody>
      </p:sp>
      <p:sp>
        <p:nvSpPr>
          <p:cNvPr id="49" name="Line 47">
            <a:extLst>
              <a:ext uri="{FF2B5EF4-FFF2-40B4-BE49-F238E27FC236}">
                <a16:creationId xmlns:a16="http://schemas.microsoft.com/office/drawing/2014/main" id="{72B517A1-78A9-4B19-87CA-3216833A5440}"/>
              </a:ext>
            </a:extLst>
          </p:cNvPr>
          <p:cNvSpPr>
            <a:spLocks noChangeShapeType="1"/>
          </p:cNvSpPr>
          <p:nvPr/>
        </p:nvSpPr>
        <p:spPr bwMode="auto">
          <a:xfrm>
            <a:off x="708025" y="3316090"/>
            <a:ext cx="0" cy="3810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0" name="Text Box 48">
            <a:extLst>
              <a:ext uri="{FF2B5EF4-FFF2-40B4-BE49-F238E27FC236}">
                <a16:creationId xmlns:a16="http://schemas.microsoft.com/office/drawing/2014/main" id="{0321596F-F376-4368-AD9D-B051363D9ADD}"/>
              </a:ext>
            </a:extLst>
          </p:cNvPr>
          <p:cNvSpPr txBox="1">
            <a:spLocks noChangeArrowheads="1"/>
          </p:cNvSpPr>
          <p:nvPr/>
        </p:nvSpPr>
        <p:spPr bwMode="auto">
          <a:xfrm>
            <a:off x="2884487" y="4973440"/>
            <a:ext cx="353695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zh-CN" sz="1800" b="0" i="0" u="none" strike="noStrike" kern="0" cap="none" spc="0" normalizeH="0" baseline="0" noProof="0">
                <a:ln>
                  <a:noFill/>
                </a:ln>
                <a:solidFill>
                  <a:srgbClr val="333399"/>
                </a:solidFill>
                <a:effectLst/>
                <a:uLnTx/>
                <a:uFillTx/>
                <a:latin typeface="Times New Roman" pitchFamily="18" charset="0"/>
                <a:ea typeface="黑体" pitchFamily="49" charset="-122"/>
              </a:rPr>
              <a:t>发送一帧所需的平均时间</a:t>
            </a:r>
            <a:endParaRPr kumimoji="0" lang="zh-CN" altLang="en-US" sz="1800" b="0" i="0" u="none" strike="noStrike" kern="0" cap="none" spc="0" normalizeH="0" baseline="0" noProof="0">
              <a:ln>
                <a:noFill/>
              </a:ln>
              <a:solidFill>
                <a:srgbClr val="333399"/>
              </a:solidFill>
              <a:effectLst/>
              <a:uLnTx/>
              <a:uFillTx/>
              <a:latin typeface="Times New Roman" pitchFamily="18" charset="0"/>
              <a:ea typeface="黑体" pitchFamily="49" charset="-122"/>
            </a:endParaRPr>
          </a:p>
        </p:txBody>
      </p:sp>
      <p:sp>
        <p:nvSpPr>
          <p:cNvPr id="51" name="Text Box 49">
            <a:extLst>
              <a:ext uri="{FF2B5EF4-FFF2-40B4-BE49-F238E27FC236}">
                <a16:creationId xmlns:a16="http://schemas.microsoft.com/office/drawing/2014/main" id="{5FEE1523-7D5C-4CE7-A574-7463F43B8946}"/>
              </a:ext>
            </a:extLst>
          </p:cNvPr>
          <p:cNvSpPr txBox="1">
            <a:spLocks noChangeArrowheads="1"/>
          </p:cNvSpPr>
          <p:nvPr/>
        </p:nvSpPr>
        <p:spPr bwMode="auto">
          <a:xfrm>
            <a:off x="3063875" y="390505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latin typeface="Times New Roman" pitchFamily="18" charset="0"/>
                <a:ea typeface="黑体" pitchFamily="49" charset="-122"/>
              </a:rPr>
              <a:t>…</a:t>
            </a:r>
          </a:p>
        </p:txBody>
      </p:sp>
      <p:sp>
        <p:nvSpPr>
          <p:cNvPr id="52" name="Line 50">
            <a:extLst>
              <a:ext uri="{FF2B5EF4-FFF2-40B4-BE49-F238E27FC236}">
                <a16:creationId xmlns:a16="http://schemas.microsoft.com/office/drawing/2014/main" id="{60B29C32-7174-43A8-A28B-A43C4DC80F74}"/>
              </a:ext>
            </a:extLst>
          </p:cNvPr>
          <p:cNvSpPr>
            <a:spLocks noChangeShapeType="1"/>
          </p:cNvSpPr>
          <p:nvPr/>
        </p:nvSpPr>
        <p:spPr bwMode="auto">
          <a:xfrm>
            <a:off x="201612" y="4517828"/>
            <a:ext cx="8442325" cy="0"/>
          </a:xfrm>
          <a:prstGeom prst="line">
            <a:avLst/>
          </a:prstGeom>
          <a:noFill/>
          <a:ln w="19050">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Tree>
    <p:extLst>
      <p:ext uri="{BB962C8B-B14F-4D97-AF65-F5344CB8AC3E}">
        <p14:creationId xmlns:p14="http://schemas.microsoft.com/office/powerpoint/2010/main" val="1828478184"/>
      </p:ext>
    </p:extLst>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68C0B638-195A-4AA0-BA20-5AB1EF397F4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69EE1F1-DD33-45F1-A6B5-6AAB3090D169}"/>
              </a:ext>
            </a:extLst>
          </p:cNvPr>
          <p:cNvSpPr>
            <a:spLocks noGrp="1"/>
          </p:cNvSpPr>
          <p:nvPr>
            <p:ph idx="1"/>
          </p:nvPr>
        </p:nvSpPr>
        <p:spPr>
          <a:xfrm>
            <a:off x="914400" y="1303234"/>
            <a:ext cx="7391400" cy="830997"/>
          </a:xfrm>
        </p:spPr>
        <p:txBody>
          <a:bodyPr/>
          <a:lstStyle/>
          <a:p>
            <a:r>
              <a:rPr lang="zh-CN" altLang="en-US" sz="2400" b="0" dirty="0">
                <a:latin typeface="+mn-ea"/>
              </a:rPr>
              <a:t>占用期是成功发送一个帧所需要的时间，其中</a:t>
            </a:r>
            <a:r>
              <a:rPr lang="en-US" altLang="zh-CN" sz="2400" b="0" dirty="0">
                <a:latin typeface="+mn-ea"/>
              </a:rPr>
              <a:t>T</a:t>
            </a:r>
            <a:r>
              <a:rPr lang="en-US" altLang="zh-CN" sz="2400" b="0" baseline="-25000" dirty="0">
                <a:latin typeface="+mn-ea"/>
              </a:rPr>
              <a:t>0</a:t>
            </a:r>
            <a:r>
              <a:rPr lang="zh-CN" altLang="en-US" sz="2400" b="0" dirty="0">
                <a:latin typeface="+mn-ea"/>
              </a:rPr>
              <a:t>是发送帧的时间，而</a:t>
            </a:r>
            <a:r>
              <a:rPr lang="zh-CN" altLang="en-US" sz="2400" b="0" dirty="0">
                <a:latin typeface="+mn-ea"/>
                <a:sym typeface="Symbol" panose="05050102010706020507" pitchFamily="18" charset="2"/>
              </a:rPr>
              <a:t>是传输时间。</a:t>
            </a:r>
            <a:endParaRPr lang="en-US" altLang="zh-CN" sz="2400" b="0" dirty="0">
              <a:latin typeface="+mn-ea"/>
              <a:sym typeface="Symbol" panose="05050102010706020507" pitchFamily="18" charset="2"/>
            </a:endParaRPr>
          </a:p>
        </p:txBody>
      </p:sp>
      <p:sp>
        <p:nvSpPr>
          <p:cNvPr id="4" name="文本框 3">
            <a:extLst>
              <a:ext uri="{FF2B5EF4-FFF2-40B4-BE49-F238E27FC236}">
                <a16:creationId xmlns:a16="http://schemas.microsoft.com/office/drawing/2014/main" id="{809B093A-10C3-4D0B-905D-6160195992BC}"/>
              </a:ext>
            </a:extLst>
          </p:cNvPr>
          <p:cNvSpPr txBox="1"/>
          <p:nvPr/>
        </p:nvSpPr>
        <p:spPr>
          <a:xfrm>
            <a:off x="1043608" y="2324705"/>
            <a:ext cx="1368152" cy="461665"/>
          </a:xfrm>
          <a:prstGeom prst="rect">
            <a:avLst/>
          </a:prstGeom>
          <a:noFill/>
        </p:spPr>
        <p:txBody>
          <a:bodyPr wrap="square" rtlCol="0">
            <a:spAutoFit/>
          </a:bodyPr>
          <a:lstStyle/>
          <a:p>
            <a:r>
              <a:rPr lang="zh-CN" altLang="en-US" dirty="0"/>
              <a:t>定义：</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F06C402-D298-4172-AD68-28255414C554}"/>
                  </a:ext>
                </a:extLst>
              </p:cNvPr>
              <p:cNvSpPr txBox="1"/>
              <p:nvPr/>
            </p:nvSpPr>
            <p:spPr>
              <a:xfrm>
                <a:off x="2987824" y="2243945"/>
                <a:ext cx="951607" cy="6231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panose="02040503050406030204" pitchFamily="18" charset="0"/>
                        </a:rPr>
                        <m:t>a</m:t>
                      </m:r>
                      <m:r>
                        <a:rPr lang="en-US" altLang="zh-CN" b="1" i="0"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i="1">
                              <a:latin typeface="Cambria Math" panose="02040503050406030204" pitchFamily="18" charset="0"/>
                              <a:sym typeface="Symbol" panose="05050102010706020507" pitchFamily="18" charset="2"/>
                            </a:rPr>
                            <m:t></m:t>
                          </m:r>
                        </m:num>
                        <m:den>
                          <m:r>
                            <a:rPr lang="en-US" altLang="zh-CN" b="1" i="1" smtClean="0">
                              <a:latin typeface="Cambria Math" panose="02040503050406030204" pitchFamily="18" charset="0"/>
                            </a:rPr>
                            <m:t>𝑻</m:t>
                          </m:r>
                          <m:r>
                            <a:rPr lang="en-US" altLang="zh-CN" b="1" i="1" baseline="-25000" smtClean="0">
                              <a:latin typeface="Cambria Math" panose="02040503050406030204" pitchFamily="18" charset="0"/>
                            </a:rPr>
                            <m:t>𝟎</m:t>
                          </m:r>
                        </m:den>
                      </m:f>
                    </m:oMath>
                  </m:oMathPara>
                </a14:m>
                <a:endParaRPr lang="zh-CN" altLang="en-US" dirty="0"/>
              </a:p>
            </p:txBody>
          </p:sp>
        </mc:Choice>
        <mc:Fallback xmlns="">
          <p:sp>
            <p:nvSpPr>
              <p:cNvPr id="5" name="文本框 4">
                <a:extLst>
                  <a:ext uri="{FF2B5EF4-FFF2-40B4-BE49-F238E27FC236}">
                    <a16:creationId xmlns:a16="http://schemas.microsoft.com/office/drawing/2014/main" id="{9F06C402-D298-4172-AD68-28255414C554}"/>
                  </a:ext>
                </a:extLst>
              </p:cNvPr>
              <p:cNvSpPr txBox="1">
                <a:spLocks noRot="1" noChangeAspect="1" noMove="1" noResize="1" noEditPoints="1" noAdjustHandles="1" noChangeArrowheads="1" noChangeShapeType="1" noTextEdit="1"/>
              </p:cNvSpPr>
              <p:nvPr/>
            </p:nvSpPr>
            <p:spPr>
              <a:xfrm>
                <a:off x="2987824" y="2243945"/>
                <a:ext cx="951607" cy="623184"/>
              </a:xfrm>
              <a:prstGeom prst="rect">
                <a:avLst/>
              </a:prstGeom>
              <a:blipFill>
                <a:blip r:embed="rId2"/>
                <a:stretch>
                  <a:fillRect b="-11765"/>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704D58A4-6134-48BB-94C0-4902572E31F2}"/>
              </a:ext>
            </a:extLst>
          </p:cNvPr>
          <p:cNvSpPr txBox="1"/>
          <p:nvPr/>
        </p:nvSpPr>
        <p:spPr>
          <a:xfrm>
            <a:off x="914400" y="3212976"/>
            <a:ext cx="7762056" cy="830997"/>
          </a:xfrm>
          <a:prstGeom prst="rect">
            <a:avLst/>
          </a:prstGeom>
          <a:noFill/>
        </p:spPr>
        <p:txBody>
          <a:bodyPr wrap="square">
            <a:spAutoFit/>
          </a:bodyPr>
          <a:lstStyle/>
          <a:p>
            <a:pPr marL="195263" indent="-195263" algn="just">
              <a:spcBef>
                <a:spcPct val="20000"/>
              </a:spcBef>
              <a:buClr>
                <a:schemeClr val="accent2"/>
              </a:buClr>
              <a:buSzPct val="70000"/>
              <a:buBlip>
                <a:blip r:embed="rId3"/>
              </a:buBlip>
            </a:pPr>
            <a:r>
              <a:rPr lang="en-US" altLang="zh-CN" sz="2400" b="0" dirty="0">
                <a:latin typeface="+mn-ea"/>
                <a:sym typeface="Symbol" panose="05050102010706020507" pitchFamily="18" charset="2"/>
              </a:rPr>
              <a:t> </a:t>
            </a:r>
            <a:r>
              <a:rPr lang="en-US" altLang="zh-CN" b="0" dirty="0">
                <a:latin typeface="+mn-ea"/>
                <a:ea typeface="+mn-ea"/>
                <a:sym typeface="Symbol" panose="05050102010706020507" pitchFamily="18" charset="2"/>
              </a:rPr>
              <a:t>a→0 </a:t>
            </a:r>
            <a:r>
              <a:rPr lang="zh-CN" altLang="en-US" b="0" dirty="0">
                <a:latin typeface="+mn-ea"/>
                <a:ea typeface="+mn-ea"/>
                <a:sym typeface="Symbol" panose="05050102010706020507" pitchFamily="18" charset="2"/>
              </a:rPr>
              <a:t>表示一发生碰撞就立即可以检测出来，并立即停止发送，因而信道利用率很高。</a:t>
            </a:r>
          </a:p>
        </p:txBody>
      </p:sp>
      <p:sp>
        <p:nvSpPr>
          <p:cNvPr id="12" name="文本框 11">
            <a:extLst>
              <a:ext uri="{FF2B5EF4-FFF2-40B4-BE49-F238E27FC236}">
                <a16:creationId xmlns:a16="http://schemas.microsoft.com/office/drawing/2014/main" id="{F767156B-E7AE-4E06-8D17-294450898D1A}"/>
              </a:ext>
            </a:extLst>
          </p:cNvPr>
          <p:cNvSpPr txBox="1"/>
          <p:nvPr/>
        </p:nvSpPr>
        <p:spPr>
          <a:xfrm>
            <a:off x="914400" y="4093214"/>
            <a:ext cx="7762056" cy="830997"/>
          </a:xfrm>
          <a:prstGeom prst="rect">
            <a:avLst/>
          </a:prstGeom>
          <a:noFill/>
        </p:spPr>
        <p:txBody>
          <a:bodyPr wrap="square">
            <a:spAutoFit/>
          </a:bodyPr>
          <a:lstStyle/>
          <a:p>
            <a:pPr marL="195263" indent="-195263" algn="just">
              <a:spcBef>
                <a:spcPct val="20000"/>
              </a:spcBef>
              <a:buClr>
                <a:schemeClr val="accent2"/>
              </a:buClr>
              <a:buSzPct val="70000"/>
              <a:buBlip>
                <a:blip r:embed="rId3"/>
              </a:buBlip>
            </a:pPr>
            <a:r>
              <a:rPr lang="en-US" altLang="zh-CN" b="0" dirty="0">
                <a:latin typeface="+mn-ea"/>
                <a:ea typeface="+mn-ea"/>
                <a:sym typeface="Symbol" panose="05050102010706020507" pitchFamily="18" charset="2"/>
              </a:rPr>
              <a:t>a </a:t>
            </a:r>
            <a:r>
              <a:rPr lang="zh-CN" altLang="en-US" b="0" dirty="0">
                <a:latin typeface="+mn-ea"/>
                <a:ea typeface="+mn-ea"/>
                <a:sym typeface="Symbol" panose="05050102010706020507" pitchFamily="18" charset="2"/>
              </a:rPr>
              <a:t>越大，表明争用期所占的比例增大，每发生一次碰撞就浪费许多信道资源，使得信道利用率明显降低。</a:t>
            </a:r>
            <a:endParaRPr lang="en-US" altLang="zh-CN" b="0" dirty="0">
              <a:latin typeface="+mn-ea"/>
              <a:ea typeface="+mn-ea"/>
              <a:sym typeface="Symbol" panose="05050102010706020507" pitchFamily="18" charset="2"/>
            </a:endParaRPr>
          </a:p>
        </p:txBody>
      </p:sp>
      <p:sp>
        <p:nvSpPr>
          <p:cNvPr id="14" name="文本框 13">
            <a:extLst>
              <a:ext uri="{FF2B5EF4-FFF2-40B4-BE49-F238E27FC236}">
                <a16:creationId xmlns:a16="http://schemas.microsoft.com/office/drawing/2014/main" id="{D03E8447-2CFD-48C2-B905-3B728E3EEAE7}"/>
              </a:ext>
            </a:extLst>
          </p:cNvPr>
          <p:cNvSpPr txBox="1"/>
          <p:nvPr/>
        </p:nvSpPr>
        <p:spPr>
          <a:xfrm>
            <a:off x="914400" y="4974890"/>
            <a:ext cx="7704906" cy="461665"/>
          </a:xfrm>
          <a:prstGeom prst="rect">
            <a:avLst/>
          </a:prstGeom>
          <a:noFill/>
        </p:spPr>
        <p:txBody>
          <a:bodyPr wrap="square">
            <a:spAutoFit/>
          </a:bodyPr>
          <a:lstStyle/>
          <a:p>
            <a:pPr marL="195263" indent="-195263" algn="just">
              <a:spcBef>
                <a:spcPct val="20000"/>
              </a:spcBef>
              <a:buClr>
                <a:schemeClr val="accent2"/>
              </a:buClr>
              <a:buSzPct val="70000"/>
              <a:buBlip>
                <a:blip r:embed="rId3"/>
              </a:buBlip>
            </a:pPr>
            <a:r>
              <a:rPr lang="zh-CN" altLang="en-US" b="0" dirty="0">
                <a:latin typeface="+mn-ea"/>
                <a:ea typeface="+mn-ea"/>
                <a:sym typeface="Symbol" panose="05050102010706020507" pitchFamily="18" charset="2"/>
              </a:rPr>
              <a:t>当数据率一定时，以太网的媒介过长，  值会很大。</a:t>
            </a:r>
          </a:p>
        </p:txBody>
      </p:sp>
      <p:sp>
        <p:nvSpPr>
          <p:cNvPr id="16" name="文本框 15">
            <a:extLst>
              <a:ext uri="{FF2B5EF4-FFF2-40B4-BE49-F238E27FC236}">
                <a16:creationId xmlns:a16="http://schemas.microsoft.com/office/drawing/2014/main" id="{559CE24A-B70B-474A-B9D5-6CD02BAEC7EA}"/>
              </a:ext>
            </a:extLst>
          </p:cNvPr>
          <p:cNvSpPr txBox="1"/>
          <p:nvPr/>
        </p:nvSpPr>
        <p:spPr>
          <a:xfrm>
            <a:off x="914892" y="5487234"/>
            <a:ext cx="7761564" cy="461665"/>
          </a:xfrm>
          <a:prstGeom prst="rect">
            <a:avLst/>
          </a:prstGeom>
          <a:noFill/>
        </p:spPr>
        <p:txBody>
          <a:bodyPr wrap="square">
            <a:spAutoFit/>
          </a:bodyPr>
          <a:lstStyle/>
          <a:p>
            <a:pPr marL="195263" indent="-195263" algn="just">
              <a:spcBef>
                <a:spcPct val="20000"/>
              </a:spcBef>
              <a:buClr>
                <a:schemeClr val="accent2"/>
              </a:buClr>
              <a:buSzPct val="70000"/>
              <a:buBlip>
                <a:blip r:embed="rId3"/>
              </a:buBlip>
            </a:pPr>
            <a:r>
              <a:rPr lang="zh-CN" altLang="en-US" b="0" dirty="0">
                <a:latin typeface="+mn-ea"/>
                <a:ea typeface="+mn-ea"/>
                <a:sym typeface="Symbol" panose="05050102010706020507" pitchFamily="18" charset="2"/>
              </a:rPr>
              <a:t>帧的长度不能太短，否则</a:t>
            </a:r>
            <a:r>
              <a:rPr lang="en-US" altLang="zh-CN" b="0" dirty="0">
                <a:latin typeface="+mn-ea"/>
                <a:ea typeface="+mn-ea"/>
                <a:sym typeface="Symbol" panose="05050102010706020507" pitchFamily="18" charset="2"/>
              </a:rPr>
              <a:t>T</a:t>
            </a:r>
            <a:r>
              <a:rPr lang="en-US" altLang="zh-CN" b="0" baseline="-25000" dirty="0">
                <a:latin typeface="+mn-ea"/>
                <a:ea typeface="+mn-ea"/>
                <a:sym typeface="Symbol" panose="05050102010706020507" pitchFamily="18" charset="2"/>
              </a:rPr>
              <a:t>0</a:t>
            </a:r>
            <a:r>
              <a:rPr lang="zh-CN" altLang="en-US" b="0" dirty="0">
                <a:latin typeface="+mn-ea"/>
                <a:ea typeface="+mn-ea"/>
                <a:sym typeface="Symbol" panose="05050102010706020507" pitchFamily="18" charset="2"/>
              </a:rPr>
              <a:t>的值会太小，使</a:t>
            </a:r>
            <a:r>
              <a:rPr lang="en-US" altLang="zh-CN" b="0" dirty="0">
                <a:latin typeface="+mn-ea"/>
                <a:ea typeface="+mn-ea"/>
                <a:sym typeface="Symbol" panose="05050102010706020507" pitchFamily="18" charset="2"/>
              </a:rPr>
              <a:t>a</a:t>
            </a:r>
            <a:r>
              <a:rPr lang="zh-CN" altLang="en-US" b="0" dirty="0">
                <a:latin typeface="+mn-ea"/>
                <a:ea typeface="+mn-ea"/>
                <a:sym typeface="Symbol" panose="05050102010706020507" pitchFamily="18" charset="2"/>
              </a:rPr>
              <a:t>值太大。 </a:t>
            </a:r>
          </a:p>
        </p:txBody>
      </p:sp>
    </p:spTree>
    <p:extLst>
      <p:ext uri="{BB962C8B-B14F-4D97-AF65-F5344CB8AC3E}">
        <p14:creationId xmlns:p14="http://schemas.microsoft.com/office/powerpoint/2010/main" val="31272605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p:bldP spid="12" grpId="0"/>
      <p:bldP spid="14" grpId="0"/>
      <p:bldP spid="16"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E2195E-B7C3-4521-B393-B2188FE05133}"/>
              </a:ext>
            </a:extLst>
          </p:cNvPr>
          <p:cNvSpPr>
            <a:spLocks noGrp="1"/>
          </p:cNvSpPr>
          <p:nvPr>
            <p:ph type="title"/>
          </p:nvPr>
        </p:nvSpPr>
        <p:spPr/>
        <p:txBody>
          <a:bodyPr/>
          <a:lstStyle/>
          <a:p>
            <a:r>
              <a:rPr lang="zh-CN" altLang="en-US" dirty="0"/>
              <a:t>最大信道利用率</a:t>
            </a:r>
          </a:p>
        </p:txBody>
      </p:sp>
      <p:sp>
        <p:nvSpPr>
          <p:cNvPr id="3" name="内容占位符 2">
            <a:extLst>
              <a:ext uri="{FF2B5EF4-FFF2-40B4-BE49-F238E27FC236}">
                <a16:creationId xmlns:a16="http://schemas.microsoft.com/office/drawing/2014/main" id="{5DDC5AD9-3CD7-48B5-AC39-6F728C1A0310}"/>
              </a:ext>
            </a:extLst>
          </p:cNvPr>
          <p:cNvSpPr>
            <a:spLocks noGrp="1"/>
          </p:cNvSpPr>
          <p:nvPr>
            <p:ph idx="1"/>
          </p:nvPr>
        </p:nvSpPr>
        <p:spPr>
          <a:xfrm>
            <a:off x="914400" y="1524000"/>
            <a:ext cx="7391400" cy="1200329"/>
          </a:xfrm>
        </p:spPr>
        <p:txBody>
          <a:bodyPr/>
          <a:lstStyle/>
          <a:p>
            <a:r>
              <a:rPr lang="zh-CN" altLang="en-US" sz="2400" dirty="0">
                <a:latin typeface="+mn-ea"/>
              </a:rPr>
              <a:t>在理想状态下：</a:t>
            </a:r>
            <a:endParaRPr lang="en-US" altLang="zh-CN" sz="2400" dirty="0">
              <a:latin typeface="+mn-ea"/>
            </a:endParaRPr>
          </a:p>
          <a:p>
            <a:pPr lvl="1"/>
            <a:r>
              <a:rPr lang="zh-CN" altLang="en-US" sz="2000" dirty="0">
                <a:latin typeface="+mn-ea"/>
              </a:rPr>
              <a:t>各结点发送数据时都不会产生碰撞</a:t>
            </a:r>
            <a:endParaRPr lang="en-US" altLang="zh-CN" sz="2000" dirty="0">
              <a:latin typeface="+mn-ea"/>
            </a:endParaRPr>
          </a:p>
          <a:p>
            <a:pPr lvl="1"/>
            <a:r>
              <a:rPr lang="zh-CN" altLang="en-US" sz="2000" dirty="0">
                <a:latin typeface="+mn-ea"/>
              </a:rPr>
              <a:t>媒介一旦空闲就有结点立即发送数据</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CC8C5A0-031A-4E97-8AD8-62308F1C2E2D}"/>
                  </a:ext>
                </a:extLst>
              </p:cNvPr>
              <p:cNvSpPr txBox="1"/>
              <p:nvPr/>
            </p:nvSpPr>
            <p:spPr>
              <a:xfrm>
                <a:off x="2915816" y="4365104"/>
                <a:ext cx="2664296" cy="555024"/>
              </a:xfrm>
              <a:prstGeom prst="rect">
                <a:avLst/>
              </a:prstGeom>
              <a:noFill/>
            </p:spPr>
            <p:txBody>
              <a:bodyPr wrap="square" lIns="0" tIns="0" rIns="0" bIns="0" rtlCol="0">
                <a:spAutoFit/>
              </a:bodyPr>
              <a:lstStyle/>
              <a:p>
                <a14:m>
                  <m:oMath xmlns:m="http://schemas.openxmlformats.org/officeDocument/2006/math">
                    <m:r>
                      <m:rPr>
                        <m:sty m:val="p"/>
                      </m:rPr>
                      <a:rPr lang="en-US" altLang="zh-CN" i="1" smtClean="0">
                        <a:latin typeface="Cambria Math" panose="02040503050406030204" pitchFamily="18" charset="0"/>
                      </a:rPr>
                      <m:t>S</m:t>
                    </m:r>
                    <m:r>
                      <m:rPr>
                        <m:sty m:val="p"/>
                      </m:rPr>
                      <a:rPr lang="en-US" altLang="zh-CN" i="1" baseline="-25000" smtClean="0">
                        <a:latin typeface="Cambria Math" panose="02040503050406030204" pitchFamily="18" charset="0"/>
                      </a:rPr>
                      <m:t>max</m:t>
                    </m:r>
                  </m:oMath>
                </a14:m>
                <a:r>
                  <a:rPr lang="en-US" altLang="zh-CN" dirty="0">
                    <a:latin typeface="+mn-lt"/>
                  </a:rPr>
                  <a:t>=</a:t>
                </a:r>
                <a14:m>
                  <m:oMath xmlns:m="http://schemas.openxmlformats.org/officeDocument/2006/math">
                    <m:f>
                      <m:fPr>
                        <m:ctrlPr>
                          <a:rPr lang="en-US" altLang="zh-CN" i="1" dirty="0" smtClean="0">
                            <a:latin typeface="Cambria Math" panose="02040503050406030204" pitchFamily="18" charset="0"/>
                          </a:rPr>
                        </m:ctrlPr>
                      </m:fPr>
                      <m:num>
                        <m:r>
                          <m:rPr>
                            <m:sty m:val="p"/>
                          </m:rPr>
                          <a:rPr lang="en-US" altLang="zh-CN" i="1" dirty="0">
                            <a:latin typeface="Cambria Math" panose="02040503050406030204" pitchFamily="18" charset="0"/>
                          </a:rPr>
                          <m:t>T</m:t>
                        </m:r>
                        <m:r>
                          <a:rPr lang="en-US" altLang="zh-CN" b="1" i="1" baseline="-25000" dirty="0" smtClean="0">
                            <a:latin typeface="Cambria Math" panose="02040503050406030204" pitchFamily="18" charset="0"/>
                          </a:rPr>
                          <m:t>𝟎</m:t>
                        </m:r>
                      </m:num>
                      <m:den>
                        <m:r>
                          <m:rPr>
                            <m:sty m:val="p"/>
                          </m:rPr>
                          <a:rPr lang="en-US" altLang="zh-CN" i="1" dirty="0">
                            <a:latin typeface="Cambria Math" panose="02040503050406030204" pitchFamily="18" charset="0"/>
                          </a:rPr>
                          <m:t>T</m:t>
                        </m:r>
                        <m:r>
                          <a:rPr lang="en-US" altLang="zh-CN" b="1" i="1" baseline="-25000" dirty="0" smtClean="0">
                            <a:latin typeface="Cambria Math" panose="02040503050406030204" pitchFamily="18" charset="0"/>
                          </a:rPr>
                          <m:t>𝟎</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sym typeface="Symbol" panose="05050102010706020507" pitchFamily="18" charset="2"/>
                          </a:rPr>
                          <m:t></m:t>
                        </m:r>
                      </m:den>
                    </m:f>
                  </m:oMath>
                </a14:m>
                <a:r>
                  <a:rPr lang="en-US" altLang="zh-CN" dirty="0">
                    <a:latin typeface="+mn-lt"/>
                  </a:rPr>
                  <a:t>=</a:t>
                </a:r>
                <a14:m>
                  <m:oMath xmlns:m="http://schemas.openxmlformats.org/officeDocument/2006/math">
                    <m:f>
                      <m:fPr>
                        <m:ctrlPr>
                          <a:rPr lang="en-US" altLang="zh-CN" i="1" dirty="0" smtClean="0">
                            <a:latin typeface="Cambria Math" panose="02040503050406030204" pitchFamily="18" charset="0"/>
                          </a:rPr>
                        </m:ctrlPr>
                      </m:fPr>
                      <m:num>
                        <m:r>
                          <a:rPr lang="en-US" altLang="zh-CN" b="1" i="1" dirty="0" smtClean="0">
                            <a:latin typeface="Cambria Math" panose="02040503050406030204" pitchFamily="18" charset="0"/>
                          </a:rPr>
                          <m:t>𝟏</m:t>
                        </m:r>
                      </m:num>
                      <m:den>
                        <m:r>
                          <a:rPr lang="en-US" altLang="zh-CN" b="1" i="1" dirty="0" smtClean="0">
                            <a:latin typeface="Cambria Math" panose="02040503050406030204" pitchFamily="18" charset="0"/>
                          </a:rPr>
                          <m:t>𝟏</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𝒂</m:t>
                        </m:r>
                      </m:den>
                    </m:f>
                  </m:oMath>
                </a14:m>
                <a:endParaRPr lang="zh-CN" altLang="en-US" dirty="0">
                  <a:latin typeface="+mn-lt"/>
                </a:endParaRPr>
              </a:p>
            </p:txBody>
          </p:sp>
        </mc:Choice>
        <mc:Fallback xmlns="">
          <p:sp>
            <p:nvSpPr>
              <p:cNvPr id="4" name="文本框 3">
                <a:extLst>
                  <a:ext uri="{FF2B5EF4-FFF2-40B4-BE49-F238E27FC236}">
                    <a16:creationId xmlns:a16="http://schemas.microsoft.com/office/drawing/2014/main" id="{ACC8C5A0-031A-4E97-8AD8-62308F1C2E2D}"/>
                  </a:ext>
                </a:extLst>
              </p:cNvPr>
              <p:cNvSpPr txBox="1">
                <a:spLocks noRot="1" noChangeAspect="1" noMove="1" noResize="1" noEditPoints="1" noAdjustHandles="1" noChangeArrowheads="1" noChangeShapeType="1" noTextEdit="1"/>
              </p:cNvSpPr>
              <p:nvPr/>
            </p:nvSpPr>
            <p:spPr>
              <a:xfrm>
                <a:off x="2915816" y="4365104"/>
                <a:ext cx="2664296" cy="555024"/>
              </a:xfrm>
              <a:prstGeom prst="rect">
                <a:avLst/>
              </a:prstGeom>
              <a:blipFill>
                <a:blip r:embed="rId2"/>
                <a:stretch>
                  <a:fillRect t="-2198" b="-14286"/>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D7265131-DD23-450A-BC6C-1DE39123A77F}"/>
              </a:ext>
            </a:extLst>
          </p:cNvPr>
          <p:cNvSpPr txBox="1"/>
          <p:nvPr/>
        </p:nvSpPr>
        <p:spPr>
          <a:xfrm>
            <a:off x="971550" y="2850714"/>
            <a:ext cx="7334250" cy="1200329"/>
          </a:xfrm>
          <a:prstGeom prst="rect">
            <a:avLst/>
          </a:prstGeom>
          <a:noFill/>
        </p:spPr>
        <p:txBody>
          <a:bodyPr wrap="square">
            <a:spAutoFit/>
          </a:bodyPr>
          <a:lstStyle/>
          <a:p>
            <a:pPr marL="195263" indent="-195263" algn="just">
              <a:spcBef>
                <a:spcPct val="20000"/>
              </a:spcBef>
              <a:buClr>
                <a:schemeClr val="accent2"/>
              </a:buClr>
              <a:buSzPct val="70000"/>
              <a:buBlip>
                <a:blip r:embed="rId3"/>
              </a:buBlip>
            </a:pPr>
            <a:r>
              <a:rPr lang="zh-CN" altLang="en-US" dirty="0">
                <a:latin typeface="+mn-ea"/>
                <a:ea typeface="+mn-ea"/>
              </a:rPr>
              <a:t>发送一帧占用媒介的时间是：</a:t>
            </a:r>
            <a:r>
              <a:rPr lang="en-US" altLang="zh-CN" dirty="0">
                <a:latin typeface="+mn-ea"/>
                <a:ea typeface="+mn-ea"/>
              </a:rPr>
              <a:t>T0 + </a:t>
            </a:r>
            <a:r>
              <a:rPr lang="en-US" altLang="zh-CN" dirty="0">
                <a:latin typeface="+mn-ea"/>
                <a:ea typeface="+mn-ea"/>
                <a:sym typeface="Symbol" panose="05050102010706020507" pitchFamily="18" charset="2"/>
              </a:rPr>
              <a:t></a:t>
            </a:r>
            <a:r>
              <a:rPr lang="zh-CN" altLang="en-US" dirty="0">
                <a:latin typeface="+mn-ea"/>
                <a:ea typeface="+mn-ea"/>
              </a:rPr>
              <a:t>，其中</a:t>
            </a:r>
            <a:r>
              <a:rPr lang="en-US" altLang="zh-CN" dirty="0">
                <a:latin typeface="+mn-ea"/>
                <a:ea typeface="+mn-ea"/>
              </a:rPr>
              <a:t>T0</a:t>
            </a:r>
            <a:r>
              <a:rPr lang="zh-CN" altLang="en-US" dirty="0">
                <a:latin typeface="+mn-ea"/>
                <a:ea typeface="+mn-ea"/>
              </a:rPr>
              <a:t>是数据帧的发送时间，</a:t>
            </a:r>
            <a:r>
              <a:rPr lang="zh-CN" altLang="en-US" dirty="0">
                <a:latin typeface="+mn-ea"/>
                <a:ea typeface="+mn-ea"/>
                <a:sym typeface="Symbol" panose="05050102010706020507" pitchFamily="18" charset="2"/>
              </a:rPr>
              <a:t>是端到端的传输时延，则</a:t>
            </a:r>
            <a:r>
              <a:rPr lang="zh-CN" altLang="en-US" dirty="0">
                <a:latin typeface="+mn-ea"/>
                <a:ea typeface="+mn-ea"/>
              </a:rPr>
              <a:t>极限信道利用率 </a:t>
            </a:r>
            <a:r>
              <a:rPr lang="en-US" altLang="zh-CN" dirty="0">
                <a:latin typeface="+mn-ea"/>
                <a:ea typeface="+mn-ea"/>
              </a:rPr>
              <a:t>Smax</a:t>
            </a:r>
            <a:r>
              <a:rPr lang="zh-CN" altLang="en-US" dirty="0">
                <a:latin typeface="+mn-ea"/>
                <a:ea typeface="+mn-ea"/>
              </a:rPr>
              <a:t>为： </a:t>
            </a:r>
          </a:p>
        </p:txBody>
      </p:sp>
    </p:spTree>
    <p:extLst>
      <p:ext uri="{BB962C8B-B14F-4D97-AF65-F5344CB8AC3E}">
        <p14:creationId xmlns:p14="http://schemas.microsoft.com/office/powerpoint/2010/main" val="30466985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A8DF7D-D79D-491E-9455-82A8B8B79BFE}"/>
              </a:ext>
            </a:extLst>
          </p:cNvPr>
          <p:cNvSpPr>
            <a:spLocks noGrp="1"/>
          </p:cNvSpPr>
          <p:nvPr>
            <p:ph type="title"/>
          </p:nvPr>
        </p:nvSpPr>
        <p:spPr/>
        <p:txBody>
          <a:bodyPr/>
          <a:lstStyle/>
          <a:p>
            <a:r>
              <a:rPr lang="zh-CN" altLang="en-US" dirty="0"/>
              <a:t>以太网帧结构</a:t>
            </a:r>
          </a:p>
        </p:txBody>
      </p:sp>
      <p:sp>
        <p:nvSpPr>
          <p:cNvPr id="7" name="内容占位符 6">
            <a:extLst>
              <a:ext uri="{FF2B5EF4-FFF2-40B4-BE49-F238E27FC236}">
                <a16:creationId xmlns:a16="http://schemas.microsoft.com/office/drawing/2014/main" id="{B592D134-0093-4B2D-96F0-CD4F3AFD8E0B}"/>
              </a:ext>
            </a:extLst>
          </p:cNvPr>
          <p:cNvSpPr>
            <a:spLocks noGrp="1"/>
          </p:cNvSpPr>
          <p:nvPr>
            <p:ph idx="1"/>
          </p:nvPr>
        </p:nvSpPr>
        <p:spPr>
          <a:xfrm>
            <a:off x="1120638" y="2060848"/>
            <a:ext cx="7391400" cy="4376583"/>
          </a:xfrm>
        </p:spPr>
        <p:txBody>
          <a:bodyPr/>
          <a:lstStyle/>
          <a:p>
            <a:r>
              <a:rPr lang="en-US" altLang="zh-CN" sz="2400" dirty="0">
                <a:latin typeface="+mn-ea"/>
              </a:rPr>
              <a:t>DIX Ethernet II</a:t>
            </a:r>
            <a:r>
              <a:rPr lang="zh-CN" altLang="en-US" sz="2400" dirty="0">
                <a:latin typeface="+mn-ea"/>
              </a:rPr>
              <a:t>：也有称为</a:t>
            </a:r>
            <a:r>
              <a:rPr lang="en-US" altLang="zh-CN" sz="2400" dirty="0">
                <a:latin typeface="+mn-ea"/>
              </a:rPr>
              <a:t>Ethernet V2(ARPA)</a:t>
            </a:r>
            <a:r>
              <a:rPr lang="zh-CN" altLang="en-US" sz="2400" dirty="0">
                <a:latin typeface="+mn-ea"/>
              </a:rPr>
              <a:t>，以示其来源的正宗性。由</a:t>
            </a:r>
            <a:r>
              <a:rPr lang="en-US" altLang="zh-CN" sz="2400" dirty="0">
                <a:latin typeface="+mn-ea"/>
              </a:rPr>
              <a:t>DEC</a:t>
            </a:r>
            <a:r>
              <a:rPr lang="zh-CN" altLang="en-US" sz="2400" dirty="0">
                <a:latin typeface="+mn-ea"/>
              </a:rPr>
              <a:t>、</a:t>
            </a:r>
            <a:r>
              <a:rPr lang="en-US" altLang="zh-CN" sz="2400" dirty="0">
                <a:latin typeface="+mn-ea"/>
              </a:rPr>
              <a:t>Intel</a:t>
            </a:r>
            <a:r>
              <a:rPr lang="zh-CN" altLang="en-US" sz="2400" dirty="0">
                <a:latin typeface="+mn-ea"/>
              </a:rPr>
              <a:t>和</a:t>
            </a:r>
            <a:r>
              <a:rPr lang="en-US" altLang="zh-CN" sz="2400" dirty="0">
                <a:latin typeface="+mn-ea"/>
              </a:rPr>
              <a:t>Xerox</a:t>
            </a:r>
            <a:r>
              <a:rPr lang="zh-CN" altLang="en-US" sz="2400" dirty="0">
                <a:latin typeface="+mn-ea"/>
              </a:rPr>
              <a:t>三家企业开发的经典以太网，目前的主流。</a:t>
            </a:r>
            <a:endParaRPr lang="en-US" altLang="zh-CN" sz="2400" dirty="0">
              <a:latin typeface="+mn-ea"/>
            </a:endParaRPr>
          </a:p>
          <a:p>
            <a:r>
              <a:rPr lang="en-US" altLang="zh-CN" sz="2400" dirty="0">
                <a:latin typeface="+mn-ea"/>
              </a:rPr>
              <a:t>IEEE 802.3/802.2 LLC</a:t>
            </a:r>
            <a:r>
              <a:rPr lang="zh-CN" altLang="en-US" sz="2400" dirty="0">
                <a:latin typeface="+mn-ea"/>
              </a:rPr>
              <a:t>：以</a:t>
            </a:r>
            <a:r>
              <a:rPr lang="en-US" altLang="zh-CN" sz="2400" dirty="0">
                <a:latin typeface="+mn-ea"/>
              </a:rPr>
              <a:t>Ethernet V2</a:t>
            </a:r>
            <a:r>
              <a:rPr lang="zh-CN" altLang="en-US" sz="2400" dirty="0">
                <a:latin typeface="+mn-ea"/>
              </a:rPr>
              <a:t>为基础，除了将原协议类型字段替换为长度字段外，还加入</a:t>
            </a:r>
            <a:r>
              <a:rPr lang="en-US" altLang="zh-CN" sz="2400" dirty="0">
                <a:latin typeface="+mn-ea"/>
              </a:rPr>
              <a:t>802.2 LLC</a:t>
            </a:r>
            <a:r>
              <a:rPr lang="zh-CN" altLang="en-US" sz="2400" dirty="0">
                <a:latin typeface="+mn-ea"/>
              </a:rPr>
              <a:t>头用以标志上层协议。</a:t>
            </a:r>
            <a:endParaRPr lang="en-US" altLang="zh-CN" sz="2400" dirty="0">
              <a:latin typeface="+mn-ea"/>
            </a:endParaRPr>
          </a:p>
          <a:p>
            <a:r>
              <a:rPr lang="en-US" altLang="zh-CN" sz="2400" dirty="0">
                <a:latin typeface="+mn-ea"/>
              </a:rPr>
              <a:t>IEEE 802.3/802.2 SNAP</a:t>
            </a:r>
            <a:r>
              <a:rPr lang="zh-CN" altLang="en-US" sz="2400" dirty="0">
                <a:latin typeface="+mn-ea"/>
              </a:rPr>
              <a:t>：</a:t>
            </a:r>
            <a:r>
              <a:rPr lang="en-US" altLang="zh-CN" sz="2400" dirty="0">
                <a:latin typeface="+mn-ea"/>
              </a:rPr>
              <a:t>IEEE</a:t>
            </a:r>
            <a:r>
              <a:rPr lang="zh-CN" altLang="en-US" sz="2400" dirty="0">
                <a:latin typeface="+mn-ea"/>
              </a:rPr>
              <a:t>为支持更多的上层协议而发布，在保留</a:t>
            </a:r>
            <a:r>
              <a:rPr lang="en-US" altLang="zh-CN" sz="2400" dirty="0">
                <a:latin typeface="+mn-ea"/>
              </a:rPr>
              <a:t>LLC</a:t>
            </a:r>
            <a:r>
              <a:rPr lang="zh-CN" altLang="en-US" sz="2400" dirty="0">
                <a:latin typeface="+mn-ea"/>
              </a:rPr>
              <a:t>头的同时，新增加了一个</a:t>
            </a:r>
            <a:r>
              <a:rPr lang="en-US" altLang="zh-CN" sz="2400" dirty="0">
                <a:latin typeface="+mn-ea"/>
              </a:rPr>
              <a:t>2Bytes</a:t>
            </a:r>
            <a:r>
              <a:rPr lang="zh-CN" altLang="en-US" sz="2400" dirty="0">
                <a:latin typeface="+mn-ea"/>
              </a:rPr>
              <a:t>的协议类型域。</a:t>
            </a:r>
            <a:endParaRPr lang="en-US" altLang="zh-CN" sz="2400" dirty="0">
              <a:latin typeface="+mn-ea"/>
            </a:endParaRPr>
          </a:p>
          <a:p>
            <a:r>
              <a:rPr lang="en-US" altLang="zh-CN" sz="2400" dirty="0">
                <a:latin typeface="+mn-ea"/>
              </a:rPr>
              <a:t>RAW 802.3</a:t>
            </a:r>
            <a:r>
              <a:rPr lang="zh-CN" altLang="en-US" sz="2400" dirty="0">
                <a:latin typeface="+mn-ea"/>
              </a:rPr>
              <a:t>：也称为</a:t>
            </a:r>
            <a:r>
              <a:rPr lang="en-US" altLang="zh-CN" sz="2400" dirty="0">
                <a:latin typeface="+mn-ea"/>
              </a:rPr>
              <a:t>NOVELL Ethernet 802.3</a:t>
            </a:r>
            <a:r>
              <a:rPr lang="zh-CN" altLang="en-US" sz="2400" dirty="0">
                <a:latin typeface="+mn-ea"/>
              </a:rPr>
              <a:t>。仅支持</a:t>
            </a:r>
            <a:r>
              <a:rPr lang="en-US" altLang="zh-CN" sz="2400" dirty="0">
                <a:latin typeface="+mn-ea"/>
              </a:rPr>
              <a:t>IPX/SPX</a:t>
            </a:r>
            <a:r>
              <a:rPr lang="zh-CN" altLang="en-US" sz="2400" dirty="0">
                <a:latin typeface="+mn-ea"/>
              </a:rPr>
              <a:t>网络。</a:t>
            </a:r>
          </a:p>
        </p:txBody>
      </p:sp>
      <p:sp>
        <p:nvSpPr>
          <p:cNvPr id="4" name="文本框 3">
            <a:extLst>
              <a:ext uri="{FF2B5EF4-FFF2-40B4-BE49-F238E27FC236}">
                <a16:creationId xmlns:a16="http://schemas.microsoft.com/office/drawing/2014/main" id="{744EABA0-A0C5-46B9-A389-1C57022F14B5}"/>
              </a:ext>
            </a:extLst>
          </p:cNvPr>
          <p:cNvSpPr txBox="1"/>
          <p:nvPr/>
        </p:nvSpPr>
        <p:spPr>
          <a:xfrm>
            <a:off x="1120638" y="1140958"/>
            <a:ext cx="7272808" cy="830997"/>
          </a:xfrm>
          <a:prstGeom prst="rect">
            <a:avLst/>
          </a:prstGeom>
          <a:noFill/>
        </p:spPr>
        <p:txBody>
          <a:bodyPr wrap="square" rtlCol="0">
            <a:spAutoFit/>
          </a:bodyPr>
          <a:lstStyle/>
          <a:p>
            <a:r>
              <a:rPr lang="zh-CN" altLang="en-US" dirty="0"/>
              <a:t>因为历史和利益诉求的不同，形成了大致相同略有区别的多种以太网协议，在封装格式上也有明显体现：</a:t>
            </a:r>
          </a:p>
        </p:txBody>
      </p:sp>
    </p:spTree>
    <p:extLst>
      <p:ext uri="{BB962C8B-B14F-4D97-AF65-F5344CB8AC3E}">
        <p14:creationId xmlns:p14="http://schemas.microsoft.com/office/powerpoint/2010/main" val="3417596154"/>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B5082F8-150A-45D7-BA69-9275BA348EA8}"/>
              </a:ext>
            </a:extLst>
          </p:cNvPr>
          <p:cNvPicPr>
            <a:picLocks noChangeAspect="1"/>
          </p:cNvPicPr>
          <p:nvPr/>
        </p:nvPicPr>
        <p:blipFill>
          <a:blip r:embed="rId2"/>
          <a:stretch>
            <a:fillRect/>
          </a:stretch>
        </p:blipFill>
        <p:spPr>
          <a:xfrm>
            <a:off x="675409" y="0"/>
            <a:ext cx="7793182" cy="6858000"/>
          </a:xfrm>
          <a:prstGeom prst="rect">
            <a:avLst/>
          </a:prstGeom>
        </p:spPr>
      </p:pic>
    </p:spTree>
    <p:extLst>
      <p:ext uri="{BB962C8B-B14F-4D97-AF65-F5344CB8AC3E}">
        <p14:creationId xmlns:p14="http://schemas.microsoft.com/office/powerpoint/2010/main" val="1288480233"/>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842C2C-0AFE-42CD-BA52-7BCA2C9F217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7373A70-AEEB-4267-8C58-8BBA3E192F3B}"/>
              </a:ext>
            </a:extLst>
          </p:cNvPr>
          <p:cNvSpPr>
            <a:spLocks noGrp="1"/>
          </p:cNvSpPr>
          <p:nvPr>
            <p:ph idx="1"/>
          </p:nvPr>
        </p:nvSpPr>
        <p:spPr>
          <a:xfrm>
            <a:off x="975988" y="1268760"/>
            <a:ext cx="7391400" cy="4819781"/>
          </a:xfrm>
        </p:spPr>
        <p:txBody>
          <a:bodyPr/>
          <a:lstStyle/>
          <a:p>
            <a:r>
              <a:rPr lang="zh-CN" altLang="en-US" sz="2400" b="0" dirty="0">
                <a:latin typeface="+mn-ea"/>
              </a:rPr>
              <a:t>目的</a:t>
            </a:r>
            <a:r>
              <a:rPr lang="en-US" altLang="zh-CN" sz="2400" b="0" dirty="0">
                <a:latin typeface="+mn-ea"/>
              </a:rPr>
              <a:t>/</a:t>
            </a:r>
            <a:r>
              <a:rPr lang="zh-CN" altLang="en-US" sz="2400" b="0" dirty="0">
                <a:latin typeface="+mn-ea"/>
              </a:rPr>
              <a:t>源地址：</a:t>
            </a:r>
            <a:r>
              <a:rPr lang="en-US" altLang="zh-CN" sz="2400" b="0" dirty="0">
                <a:latin typeface="+mn-ea"/>
              </a:rPr>
              <a:t>48bit</a:t>
            </a:r>
            <a:r>
              <a:rPr lang="zh-CN" altLang="en-US" sz="2400" b="0" dirty="0">
                <a:latin typeface="+mn-ea"/>
              </a:rPr>
              <a:t>，</a:t>
            </a:r>
            <a:r>
              <a:rPr lang="en-US" altLang="zh-CN" sz="2400" b="0" dirty="0">
                <a:latin typeface="+mn-ea"/>
              </a:rPr>
              <a:t>MAC</a:t>
            </a:r>
            <a:r>
              <a:rPr lang="zh-CN" altLang="en-US" sz="2400" b="0" dirty="0">
                <a:latin typeface="+mn-ea"/>
              </a:rPr>
              <a:t>地址，也称为物理地址、硬件地址等。由</a:t>
            </a:r>
            <a:r>
              <a:rPr lang="en-US" altLang="zh-CN" sz="2400" b="0" dirty="0">
                <a:latin typeface="+mn-ea"/>
              </a:rPr>
              <a:t>IEEE</a:t>
            </a:r>
            <a:r>
              <a:rPr lang="zh-CN" altLang="en-US" sz="2400" b="0" dirty="0">
                <a:latin typeface="+mn-ea"/>
              </a:rPr>
              <a:t>管理和颁发，其中前</a:t>
            </a:r>
            <a:r>
              <a:rPr lang="en-US" altLang="zh-CN" sz="2400" b="0" dirty="0">
                <a:latin typeface="+mn-ea"/>
              </a:rPr>
              <a:t>24</a:t>
            </a:r>
            <a:r>
              <a:rPr lang="zh-CN" altLang="en-US" sz="2400" b="0" dirty="0">
                <a:latin typeface="+mn-ea"/>
              </a:rPr>
              <a:t>位由</a:t>
            </a:r>
            <a:r>
              <a:rPr lang="en-US" altLang="zh-CN" sz="2400" b="0" dirty="0">
                <a:latin typeface="+mn-ea"/>
              </a:rPr>
              <a:t>IEEE</a:t>
            </a:r>
            <a:r>
              <a:rPr lang="zh-CN" altLang="en-US" sz="2400" b="0" dirty="0">
                <a:latin typeface="+mn-ea"/>
              </a:rPr>
              <a:t>确定，后</a:t>
            </a:r>
            <a:r>
              <a:rPr lang="en-US" altLang="zh-CN" sz="2400" b="0" dirty="0">
                <a:latin typeface="+mn-ea"/>
              </a:rPr>
              <a:t>24</a:t>
            </a:r>
            <a:r>
              <a:rPr lang="zh-CN" altLang="en-US" sz="2400" b="0" dirty="0">
                <a:latin typeface="+mn-ea"/>
              </a:rPr>
              <a:t>位由硬件厂商确定。在以太网中，每个适配器只接受与自身</a:t>
            </a:r>
            <a:r>
              <a:rPr lang="en-US" altLang="zh-CN" sz="2400" b="0" dirty="0">
                <a:latin typeface="+mn-ea"/>
              </a:rPr>
              <a:t>MAC</a:t>
            </a:r>
            <a:r>
              <a:rPr lang="zh-CN" altLang="en-US" sz="2400" b="0" dirty="0">
                <a:latin typeface="+mn-ea"/>
              </a:rPr>
              <a:t>相匹配的数据帧：</a:t>
            </a:r>
            <a:endParaRPr lang="en-US" altLang="zh-CN" sz="2400" b="0" dirty="0">
              <a:latin typeface="+mn-ea"/>
            </a:endParaRPr>
          </a:p>
          <a:p>
            <a:pPr lvl="1"/>
            <a:r>
              <a:rPr lang="zh-CN" altLang="en-US" sz="2000" b="0" dirty="0">
                <a:latin typeface="+mn-ea"/>
              </a:rPr>
              <a:t>广播帧、多播帧和发给自己的单播帧</a:t>
            </a:r>
            <a:endParaRPr lang="en-US" altLang="zh-CN" sz="2000" b="0" dirty="0">
              <a:latin typeface="+mn-ea"/>
            </a:endParaRPr>
          </a:p>
          <a:p>
            <a:r>
              <a:rPr lang="zh-CN" altLang="en-US" sz="2400" b="0" dirty="0">
                <a:latin typeface="+mn-ea"/>
              </a:rPr>
              <a:t>类型：指承载的上层协议，即在数据字段里封装着什么样的上层协议报文。</a:t>
            </a:r>
            <a:endParaRPr lang="en-US" altLang="zh-CN" sz="2400" b="0" dirty="0">
              <a:latin typeface="+mn-ea"/>
            </a:endParaRPr>
          </a:p>
          <a:p>
            <a:pPr lvl="1"/>
            <a:r>
              <a:rPr lang="en-US" altLang="zh-CN" sz="2000" b="0" dirty="0">
                <a:latin typeface="+mn-ea"/>
              </a:rPr>
              <a:t>IP</a:t>
            </a:r>
            <a:r>
              <a:rPr lang="zh-CN" altLang="en-US" sz="2000" b="0" dirty="0">
                <a:latin typeface="+mn-ea"/>
              </a:rPr>
              <a:t>、</a:t>
            </a:r>
            <a:r>
              <a:rPr lang="en-US" altLang="zh-CN" sz="2000" b="0" dirty="0">
                <a:latin typeface="+mn-ea"/>
              </a:rPr>
              <a:t>ARP</a:t>
            </a:r>
            <a:r>
              <a:rPr lang="zh-CN" altLang="en-US" sz="2000" b="0" dirty="0">
                <a:latin typeface="+mn-ea"/>
              </a:rPr>
              <a:t>、</a:t>
            </a:r>
            <a:r>
              <a:rPr lang="en-US" altLang="zh-CN" sz="2000" b="0" dirty="0">
                <a:latin typeface="+mn-ea"/>
              </a:rPr>
              <a:t>RPAR</a:t>
            </a:r>
          </a:p>
          <a:p>
            <a:r>
              <a:rPr lang="zh-CN" altLang="en-US" sz="2400" b="0" dirty="0">
                <a:latin typeface="+mn-ea"/>
              </a:rPr>
              <a:t>数据：至少</a:t>
            </a:r>
            <a:r>
              <a:rPr lang="en-US" altLang="zh-CN" sz="2400" b="0" dirty="0">
                <a:latin typeface="+mn-ea"/>
              </a:rPr>
              <a:t>46</a:t>
            </a:r>
            <a:r>
              <a:rPr lang="zh-CN" altLang="en-US" sz="2400" b="0" dirty="0">
                <a:latin typeface="+mn-ea"/>
              </a:rPr>
              <a:t>字节，不足则填充补足。</a:t>
            </a:r>
            <a:endParaRPr lang="en-US" altLang="zh-CN" sz="2400" b="0" dirty="0">
              <a:latin typeface="+mn-ea"/>
            </a:endParaRPr>
          </a:p>
          <a:p>
            <a:r>
              <a:rPr lang="en-US" altLang="zh-CN" sz="2400" b="0" dirty="0">
                <a:latin typeface="+mn-ea"/>
              </a:rPr>
              <a:t>CRC</a:t>
            </a:r>
            <a:r>
              <a:rPr lang="zh-CN" altLang="en-US" sz="2400" b="0" dirty="0">
                <a:latin typeface="+mn-ea"/>
              </a:rPr>
              <a:t>：采用</a:t>
            </a:r>
            <a:r>
              <a:rPr lang="en-US" altLang="zh-CN" sz="2400" b="0" dirty="0">
                <a:latin typeface="+mn-ea"/>
              </a:rPr>
              <a:t>CRC-32</a:t>
            </a:r>
            <a:r>
              <a:rPr lang="zh-CN" altLang="en-US" sz="2400" b="0" dirty="0">
                <a:latin typeface="+mn-ea"/>
              </a:rPr>
              <a:t>的生成多项式</a:t>
            </a:r>
            <a:endParaRPr lang="en-US" altLang="zh-CN" sz="2400" b="0" dirty="0">
              <a:latin typeface="+mn-ea"/>
            </a:endParaRPr>
          </a:p>
          <a:p>
            <a:pPr lvl="1"/>
            <a:r>
              <a:rPr lang="en-US" altLang="zh-CN" sz="2000" b="0" dirty="0">
                <a:latin typeface="+mn-ea"/>
              </a:rPr>
              <a:t>G</a:t>
            </a:r>
            <a:r>
              <a:rPr lang="zh-CN" altLang="en-US" sz="2000" b="0" dirty="0">
                <a:latin typeface="+mn-ea"/>
              </a:rPr>
              <a:t>（</a:t>
            </a:r>
            <a:r>
              <a:rPr lang="en-US" altLang="zh-CN" sz="2000" b="0" dirty="0">
                <a:latin typeface="+mn-ea"/>
              </a:rPr>
              <a:t>x</a:t>
            </a:r>
            <a:r>
              <a:rPr lang="zh-CN" altLang="en-US" sz="2000" b="0" dirty="0">
                <a:latin typeface="+mn-ea"/>
              </a:rPr>
              <a:t>）</a:t>
            </a:r>
            <a:r>
              <a:rPr lang="en-US" altLang="zh-CN" sz="2000" b="0" dirty="0">
                <a:latin typeface="+mn-ea"/>
              </a:rPr>
              <a:t>= x</a:t>
            </a:r>
            <a:r>
              <a:rPr lang="en-US" altLang="zh-CN" sz="2000" b="0" baseline="30000" dirty="0">
                <a:latin typeface="+mn-ea"/>
              </a:rPr>
              <a:t>32</a:t>
            </a:r>
            <a:r>
              <a:rPr lang="en-US" altLang="zh-CN" sz="2000" b="0" dirty="0">
                <a:latin typeface="+mn-ea"/>
              </a:rPr>
              <a:t>+x</a:t>
            </a:r>
            <a:r>
              <a:rPr lang="en-US" altLang="zh-CN" sz="2000" b="0" baseline="30000" dirty="0">
                <a:latin typeface="+mn-ea"/>
              </a:rPr>
              <a:t>26</a:t>
            </a:r>
            <a:r>
              <a:rPr lang="en-US" altLang="zh-CN" sz="2000" b="0" dirty="0">
                <a:latin typeface="+mn-ea"/>
              </a:rPr>
              <a:t>+x</a:t>
            </a:r>
            <a:r>
              <a:rPr lang="en-US" altLang="zh-CN" sz="2000" b="0" baseline="30000" dirty="0">
                <a:latin typeface="+mn-ea"/>
              </a:rPr>
              <a:t>23</a:t>
            </a:r>
            <a:r>
              <a:rPr lang="en-US" altLang="zh-CN" sz="2000" b="0" dirty="0">
                <a:latin typeface="+mn-ea"/>
              </a:rPr>
              <a:t>+x</a:t>
            </a:r>
            <a:r>
              <a:rPr lang="en-US" altLang="zh-CN" sz="2000" b="0" baseline="30000" dirty="0">
                <a:latin typeface="+mn-ea"/>
              </a:rPr>
              <a:t>22</a:t>
            </a:r>
            <a:r>
              <a:rPr lang="en-US" altLang="zh-CN" sz="2000" b="0" dirty="0">
                <a:latin typeface="+mn-ea"/>
              </a:rPr>
              <a:t>+x</a:t>
            </a:r>
            <a:r>
              <a:rPr lang="en-US" altLang="zh-CN" sz="2000" b="0" baseline="30000" dirty="0">
                <a:latin typeface="+mn-ea"/>
              </a:rPr>
              <a:t>16</a:t>
            </a:r>
            <a:r>
              <a:rPr lang="en-US" altLang="zh-CN" sz="2000" b="0" dirty="0">
                <a:latin typeface="+mn-ea"/>
              </a:rPr>
              <a:t>+x</a:t>
            </a:r>
            <a:r>
              <a:rPr lang="en-US" altLang="zh-CN" sz="2000" b="0" baseline="30000" dirty="0">
                <a:latin typeface="+mn-ea"/>
              </a:rPr>
              <a:t>12</a:t>
            </a:r>
            <a:r>
              <a:rPr lang="en-US" altLang="zh-CN" sz="2000" b="0" dirty="0">
                <a:latin typeface="+mn-ea"/>
              </a:rPr>
              <a:t>+x</a:t>
            </a:r>
            <a:r>
              <a:rPr lang="en-US" altLang="zh-CN" sz="2000" b="0" baseline="30000" dirty="0">
                <a:latin typeface="+mn-ea"/>
              </a:rPr>
              <a:t>11</a:t>
            </a:r>
            <a:r>
              <a:rPr lang="en-US" altLang="zh-CN" sz="2000" b="0" dirty="0">
                <a:latin typeface="+mn-ea"/>
              </a:rPr>
              <a:t>+x</a:t>
            </a:r>
            <a:r>
              <a:rPr lang="en-US" altLang="zh-CN" sz="2000" b="0" baseline="30000" dirty="0">
                <a:latin typeface="+mn-ea"/>
              </a:rPr>
              <a:t>10</a:t>
            </a:r>
            <a:r>
              <a:rPr lang="en-US" altLang="zh-CN" sz="2000" b="0" dirty="0">
                <a:latin typeface="+mn-ea"/>
              </a:rPr>
              <a:t>+x</a:t>
            </a:r>
            <a:r>
              <a:rPr lang="en-US" altLang="zh-CN" sz="2000" b="0" baseline="30000" dirty="0">
                <a:latin typeface="+mn-ea"/>
              </a:rPr>
              <a:t>8</a:t>
            </a:r>
            <a:r>
              <a:rPr lang="en-US" altLang="zh-CN" sz="2000" b="0" dirty="0">
                <a:latin typeface="+mn-ea"/>
              </a:rPr>
              <a:t>+x</a:t>
            </a:r>
            <a:r>
              <a:rPr lang="en-US" altLang="zh-CN" sz="2000" b="0" baseline="30000" dirty="0">
                <a:latin typeface="+mn-ea"/>
              </a:rPr>
              <a:t>5</a:t>
            </a:r>
            <a:r>
              <a:rPr lang="en-US" altLang="zh-CN" sz="2000" b="0" dirty="0">
                <a:latin typeface="+mn-ea"/>
              </a:rPr>
              <a:t>+x</a:t>
            </a:r>
            <a:r>
              <a:rPr lang="en-US" altLang="zh-CN" sz="2000" b="0" baseline="30000" dirty="0">
                <a:latin typeface="+mn-ea"/>
              </a:rPr>
              <a:t>4</a:t>
            </a:r>
            <a:r>
              <a:rPr lang="en-US" altLang="zh-CN" sz="2000" b="0" dirty="0">
                <a:latin typeface="+mn-ea"/>
              </a:rPr>
              <a:t>+x</a:t>
            </a:r>
            <a:r>
              <a:rPr lang="en-US" altLang="zh-CN" sz="2000" b="0" baseline="30000" dirty="0">
                <a:latin typeface="+mn-ea"/>
              </a:rPr>
              <a:t>2</a:t>
            </a:r>
            <a:r>
              <a:rPr lang="en-US" altLang="zh-CN" sz="2000" b="0" dirty="0">
                <a:latin typeface="+mn-ea"/>
              </a:rPr>
              <a:t>+x+1</a:t>
            </a:r>
          </a:p>
          <a:p>
            <a:endParaRPr lang="zh-CN" altLang="en-US" sz="2400" b="0" dirty="0">
              <a:latin typeface="+mn-ea"/>
            </a:endParaRPr>
          </a:p>
        </p:txBody>
      </p:sp>
    </p:spTree>
    <p:extLst>
      <p:ext uri="{BB962C8B-B14F-4D97-AF65-F5344CB8AC3E}">
        <p14:creationId xmlns:p14="http://schemas.microsoft.com/office/powerpoint/2010/main" val="1889039152"/>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EA1E1B-2CA0-491F-A0FA-6397B1F0AD36}"/>
              </a:ext>
            </a:extLst>
          </p:cNvPr>
          <p:cNvSpPr>
            <a:spLocks noGrp="1"/>
          </p:cNvSpPr>
          <p:nvPr>
            <p:ph type="title"/>
          </p:nvPr>
        </p:nvSpPr>
        <p:spPr/>
        <p:txBody>
          <a:bodyPr/>
          <a:lstStyle/>
          <a:p>
            <a:endParaRPr lang="zh-CN" altLang="en-US"/>
          </a:p>
        </p:txBody>
      </p:sp>
      <p:sp>
        <p:nvSpPr>
          <p:cNvPr id="4" name="Line 2">
            <a:extLst>
              <a:ext uri="{FF2B5EF4-FFF2-40B4-BE49-F238E27FC236}">
                <a16:creationId xmlns:a16="http://schemas.microsoft.com/office/drawing/2014/main" id="{74FED849-5664-48D6-9470-5FF4B9D80774}"/>
              </a:ext>
            </a:extLst>
          </p:cNvPr>
          <p:cNvSpPr>
            <a:spLocks noChangeShapeType="1"/>
          </p:cNvSpPr>
          <p:nvPr/>
        </p:nvSpPr>
        <p:spPr bwMode="auto">
          <a:xfrm>
            <a:off x="152400" y="4495800"/>
            <a:ext cx="8915400" cy="0"/>
          </a:xfrm>
          <a:prstGeom prst="line">
            <a:avLst/>
          </a:prstGeom>
          <a:noFill/>
          <a:ln w="38100" cmpd="dbl">
            <a:solidFill>
              <a:srgbClr val="3333CC"/>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 name="Rectangle 3">
            <a:extLst>
              <a:ext uri="{FF2B5EF4-FFF2-40B4-BE49-F238E27FC236}">
                <a16:creationId xmlns:a16="http://schemas.microsoft.com/office/drawing/2014/main" id="{FAA4ACBC-7D36-4342-8CFD-47B68228BF97}"/>
              </a:ext>
            </a:extLst>
          </p:cNvPr>
          <p:cNvSpPr>
            <a:spLocks noChangeArrowheads="1"/>
          </p:cNvSpPr>
          <p:nvPr/>
        </p:nvSpPr>
        <p:spPr bwMode="auto">
          <a:xfrm>
            <a:off x="1554163" y="4730750"/>
            <a:ext cx="6413500" cy="495300"/>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1" hangingPunct="1"/>
            <a:endParaRPr kumimoji="0" lang="zh-CN" altLang="en-US" sz="2000" b="0">
              <a:solidFill>
                <a:srgbClr val="000000"/>
              </a:solidFill>
              <a:latin typeface="Tahoma" pitchFamily="34" charset="0"/>
            </a:endParaRPr>
          </a:p>
        </p:txBody>
      </p:sp>
      <p:sp>
        <p:nvSpPr>
          <p:cNvPr id="6" name="Rectangle 4">
            <a:extLst>
              <a:ext uri="{FF2B5EF4-FFF2-40B4-BE49-F238E27FC236}">
                <a16:creationId xmlns:a16="http://schemas.microsoft.com/office/drawing/2014/main" id="{A31A8773-5C04-4B38-8906-264D057A5A4B}"/>
              </a:ext>
            </a:extLst>
          </p:cNvPr>
          <p:cNvSpPr>
            <a:spLocks noChangeArrowheads="1"/>
          </p:cNvSpPr>
          <p:nvPr/>
        </p:nvSpPr>
        <p:spPr bwMode="auto">
          <a:xfrm>
            <a:off x="1547813" y="4730750"/>
            <a:ext cx="6419850" cy="488950"/>
          </a:xfrm>
          <a:prstGeom prst="rect">
            <a:avLst/>
          </a:prstGeom>
          <a:noFill/>
          <a:ln w="2857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7" name="Rectangle 5">
            <a:extLst>
              <a:ext uri="{FF2B5EF4-FFF2-40B4-BE49-F238E27FC236}">
                <a16:creationId xmlns:a16="http://schemas.microsoft.com/office/drawing/2014/main" id="{A0C51E06-915C-42B2-A17F-C034303C6966}"/>
              </a:ext>
            </a:extLst>
          </p:cNvPr>
          <p:cNvSpPr>
            <a:spLocks noChangeArrowheads="1"/>
          </p:cNvSpPr>
          <p:nvPr/>
        </p:nvSpPr>
        <p:spPr bwMode="auto">
          <a:xfrm>
            <a:off x="4256088" y="4835525"/>
            <a:ext cx="89693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600" b="0">
                <a:solidFill>
                  <a:srgbClr val="333399"/>
                </a:solidFill>
                <a:latin typeface="Times New Roman" pitchFamily="18" charset="0"/>
              </a:rPr>
              <a:t>MAC </a:t>
            </a:r>
            <a:r>
              <a:rPr lang="zh-CN" altLang="en-US" sz="1600" b="0">
                <a:solidFill>
                  <a:srgbClr val="333399"/>
                </a:solidFill>
                <a:latin typeface="Times New Roman" pitchFamily="18" charset="0"/>
              </a:rPr>
              <a:t>帧</a:t>
            </a:r>
          </a:p>
        </p:txBody>
      </p:sp>
      <p:sp>
        <p:nvSpPr>
          <p:cNvPr id="8" name="Rectangle 6">
            <a:extLst>
              <a:ext uri="{FF2B5EF4-FFF2-40B4-BE49-F238E27FC236}">
                <a16:creationId xmlns:a16="http://schemas.microsoft.com/office/drawing/2014/main" id="{7EACFED9-1821-4310-B21A-DC07A3A1EF5E}"/>
              </a:ext>
            </a:extLst>
          </p:cNvPr>
          <p:cNvSpPr>
            <a:spLocks noChangeArrowheads="1"/>
          </p:cNvSpPr>
          <p:nvPr/>
        </p:nvSpPr>
        <p:spPr bwMode="auto">
          <a:xfrm>
            <a:off x="8243888" y="4814888"/>
            <a:ext cx="790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1600" b="0">
                <a:solidFill>
                  <a:srgbClr val="333399"/>
                </a:solidFill>
                <a:latin typeface="Times New Roman" pitchFamily="18" charset="0"/>
              </a:rPr>
              <a:t>物理层</a:t>
            </a:r>
          </a:p>
        </p:txBody>
      </p:sp>
      <p:sp>
        <p:nvSpPr>
          <p:cNvPr id="9" name="Rectangle 7">
            <a:extLst>
              <a:ext uri="{FF2B5EF4-FFF2-40B4-BE49-F238E27FC236}">
                <a16:creationId xmlns:a16="http://schemas.microsoft.com/office/drawing/2014/main" id="{927BD2DB-0B7F-46D5-B55F-34E05381C1F0}"/>
              </a:ext>
            </a:extLst>
          </p:cNvPr>
          <p:cNvSpPr>
            <a:spLocks noChangeArrowheads="1"/>
          </p:cNvSpPr>
          <p:nvPr/>
        </p:nvSpPr>
        <p:spPr bwMode="auto">
          <a:xfrm>
            <a:off x="8213725" y="3886200"/>
            <a:ext cx="896938" cy="33337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333399"/>
                </a:solidFill>
                <a:effectLst/>
                <a:uLnTx/>
                <a:uFillTx/>
                <a:latin typeface="Times New Roman" pitchFamily="18" charset="0"/>
              </a:rPr>
              <a:t>MAC </a:t>
            </a:r>
            <a:r>
              <a:rPr kumimoji="0" lang="zh-CN" altLang="en-US" sz="1600" b="0" i="0" u="none" strike="noStrike" kern="0" cap="none" spc="0" normalizeH="0" baseline="0" noProof="0">
                <a:ln>
                  <a:noFill/>
                </a:ln>
                <a:solidFill>
                  <a:srgbClr val="333399"/>
                </a:solidFill>
                <a:effectLst/>
                <a:uLnTx/>
                <a:uFillTx/>
                <a:latin typeface="Times New Roman" pitchFamily="18" charset="0"/>
              </a:rPr>
              <a:t>层</a:t>
            </a:r>
          </a:p>
        </p:txBody>
      </p:sp>
      <p:sp>
        <p:nvSpPr>
          <p:cNvPr id="10" name="Line 8">
            <a:extLst>
              <a:ext uri="{FF2B5EF4-FFF2-40B4-BE49-F238E27FC236}">
                <a16:creationId xmlns:a16="http://schemas.microsoft.com/office/drawing/2014/main" id="{C7053BCB-E2EB-4795-A72D-F041A5071373}"/>
              </a:ext>
            </a:extLst>
          </p:cNvPr>
          <p:cNvSpPr>
            <a:spLocks noChangeShapeType="1"/>
          </p:cNvSpPr>
          <p:nvPr/>
        </p:nvSpPr>
        <p:spPr bwMode="auto">
          <a:xfrm flipH="1">
            <a:off x="1546225" y="4221163"/>
            <a:ext cx="1588" cy="51435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1" name="Line 9">
            <a:extLst>
              <a:ext uri="{FF2B5EF4-FFF2-40B4-BE49-F238E27FC236}">
                <a16:creationId xmlns:a16="http://schemas.microsoft.com/office/drawing/2014/main" id="{9A873952-EF4C-411A-9EC9-39D8D637DFEB}"/>
              </a:ext>
            </a:extLst>
          </p:cNvPr>
          <p:cNvSpPr>
            <a:spLocks noChangeShapeType="1"/>
          </p:cNvSpPr>
          <p:nvPr/>
        </p:nvSpPr>
        <p:spPr bwMode="auto">
          <a:xfrm>
            <a:off x="7956550" y="4292600"/>
            <a:ext cx="11113" cy="43180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2" name="Rectangle 10">
            <a:extLst>
              <a:ext uri="{FF2B5EF4-FFF2-40B4-BE49-F238E27FC236}">
                <a16:creationId xmlns:a16="http://schemas.microsoft.com/office/drawing/2014/main" id="{96AF0184-130C-4194-882B-925242E6A746}"/>
              </a:ext>
            </a:extLst>
          </p:cNvPr>
          <p:cNvSpPr>
            <a:spLocks noChangeArrowheads="1"/>
          </p:cNvSpPr>
          <p:nvPr/>
        </p:nvSpPr>
        <p:spPr bwMode="auto">
          <a:xfrm>
            <a:off x="8348663" y="2971800"/>
            <a:ext cx="6159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600" b="0">
                <a:solidFill>
                  <a:srgbClr val="333399"/>
                </a:solidFill>
                <a:latin typeface="Times New Roman" pitchFamily="18" charset="0"/>
              </a:rPr>
              <a:t>IP </a:t>
            </a:r>
            <a:r>
              <a:rPr lang="zh-CN" altLang="en-US" sz="1600" b="0">
                <a:solidFill>
                  <a:srgbClr val="333399"/>
                </a:solidFill>
                <a:latin typeface="Times New Roman" pitchFamily="18" charset="0"/>
              </a:rPr>
              <a:t>层</a:t>
            </a:r>
          </a:p>
        </p:txBody>
      </p:sp>
      <p:sp>
        <p:nvSpPr>
          <p:cNvPr id="13" name="Line 11">
            <a:extLst>
              <a:ext uri="{FF2B5EF4-FFF2-40B4-BE49-F238E27FC236}">
                <a16:creationId xmlns:a16="http://schemas.microsoft.com/office/drawing/2014/main" id="{020CDDCD-0D51-4C1B-B130-46DA84433ADC}"/>
              </a:ext>
            </a:extLst>
          </p:cNvPr>
          <p:cNvSpPr>
            <a:spLocks noChangeShapeType="1"/>
          </p:cNvSpPr>
          <p:nvPr/>
        </p:nvSpPr>
        <p:spPr bwMode="auto">
          <a:xfrm>
            <a:off x="8196263" y="3505200"/>
            <a:ext cx="820737" cy="11113"/>
          </a:xfrm>
          <a:prstGeom prst="line">
            <a:avLst/>
          </a:prstGeom>
          <a:noFill/>
          <a:ln w="12700">
            <a:solidFill>
              <a:srgbClr val="000000"/>
            </a:solidFill>
            <a:prstDash val="lg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nvGrpSpPr>
          <p:cNvPr id="14" name="Group 15">
            <a:extLst>
              <a:ext uri="{FF2B5EF4-FFF2-40B4-BE49-F238E27FC236}">
                <a16:creationId xmlns:a16="http://schemas.microsoft.com/office/drawing/2014/main" id="{E422FFA9-AFD6-48DF-BD0D-B892A644541D}"/>
              </a:ext>
            </a:extLst>
          </p:cNvPr>
          <p:cNvGrpSpPr>
            <a:grpSpLocks/>
          </p:cNvGrpSpPr>
          <p:nvPr/>
        </p:nvGrpSpPr>
        <p:grpSpPr bwMode="auto">
          <a:xfrm>
            <a:off x="1046163" y="3463925"/>
            <a:ext cx="6929437" cy="1412875"/>
            <a:chOff x="659" y="2182"/>
            <a:chExt cx="4365" cy="890"/>
          </a:xfrm>
        </p:grpSpPr>
        <p:sp>
          <p:nvSpPr>
            <p:cNvPr id="15" name="AutoShape 16">
              <a:extLst>
                <a:ext uri="{FF2B5EF4-FFF2-40B4-BE49-F238E27FC236}">
                  <a16:creationId xmlns:a16="http://schemas.microsoft.com/office/drawing/2014/main" id="{D92937F3-D63E-4CE0-8802-AC92672E1908}"/>
                </a:ext>
              </a:extLst>
            </p:cNvPr>
            <p:cNvSpPr>
              <a:spLocks noChangeArrowheads="1"/>
            </p:cNvSpPr>
            <p:nvPr/>
          </p:nvSpPr>
          <p:spPr bwMode="auto">
            <a:xfrm rot="16200000" flipH="1">
              <a:off x="2830" y="2807"/>
              <a:ext cx="384" cy="145"/>
            </a:xfrm>
            <a:prstGeom prst="rightArrow">
              <a:avLst>
                <a:gd name="adj1" fmla="val 50000"/>
                <a:gd name="adj2" fmla="val 132426"/>
              </a:avLst>
            </a:prstGeom>
            <a:solidFill>
              <a:srgbClr val="00E4A8"/>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grpSp>
          <p:nvGrpSpPr>
            <p:cNvPr id="16" name="Group 17">
              <a:extLst>
                <a:ext uri="{FF2B5EF4-FFF2-40B4-BE49-F238E27FC236}">
                  <a16:creationId xmlns:a16="http://schemas.microsoft.com/office/drawing/2014/main" id="{E350A35A-DE59-448D-B124-04901EED32B3}"/>
                </a:ext>
              </a:extLst>
            </p:cNvPr>
            <p:cNvGrpSpPr>
              <a:grpSpLocks/>
            </p:cNvGrpSpPr>
            <p:nvPr/>
          </p:nvGrpSpPr>
          <p:grpSpPr bwMode="auto">
            <a:xfrm>
              <a:off x="659" y="2182"/>
              <a:ext cx="4365" cy="506"/>
              <a:chOff x="659" y="2182"/>
              <a:chExt cx="4365" cy="506"/>
            </a:xfrm>
          </p:grpSpPr>
          <p:sp>
            <p:nvSpPr>
              <p:cNvPr id="17" name="Rectangle 18">
                <a:extLst>
                  <a:ext uri="{FF2B5EF4-FFF2-40B4-BE49-F238E27FC236}">
                    <a16:creationId xmlns:a16="http://schemas.microsoft.com/office/drawing/2014/main" id="{803725ED-0536-47E8-9DC3-2ED2156CF130}"/>
                  </a:ext>
                </a:extLst>
              </p:cNvPr>
              <p:cNvSpPr>
                <a:spLocks noChangeArrowheads="1"/>
              </p:cNvSpPr>
              <p:nvPr/>
            </p:nvSpPr>
            <p:spPr bwMode="auto">
              <a:xfrm>
                <a:off x="974" y="2400"/>
                <a:ext cx="4045" cy="288"/>
              </a:xfrm>
              <a:prstGeom prst="rect">
                <a:avLst/>
              </a:prstGeom>
              <a:solidFill>
                <a:srgbClr val="FFCCFF"/>
              </a:solidFill>
              <a:ln w="19050">
                <a:solidFill>
                  <a:srgbClr val="3333CC"/>
                </a:solidFill>
                <a:miter lim="800000"/>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18" name="Line 19">
                <a:extLst>
                  <a:ext uri="{FF2B5EF4-FFF2-40B4-BE49-F238E27FC236}">
                    <a16:creationId xmlns:a16="http://schemas.microsoft.com/office/drawing/2014/main" id="{4CA595C7-8E04-4990-9DE4-B4B94C392C25}"/>
                  </a:ext>
                </a:extLst>
              </p:cNvPr>
              <p:cNvSpPr>
                <a:spLocks noChangeShapeType="1"/>
              </p:cNvSpPr>
              <p:nvPr/>
            </p:nvSpPr>
            <p:spPr bwMode="auto">
              <a:xfrm>
                <a:off x="1563" y="2400"/>
                <a:ext cx="0" cy="2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9" name="Line 20">
                <a:extLst>
                  <a:ext uri="{FF2B5EF4-FFF2-40B4-BE49-F238E27FC236}">
                    <a16:creationId xmlns:a16="http://schemas.microsoft.com/office/drawing/2014/main" id="{40E009F1-1776-4B48-9E87-173580CCE792}"/>
                  </a:ext>
                </a:extLst>
              </p:cNvPr>
              <p:cNvSpPr>
                <a:spLocks noChangeShapeType="1"/>
              </p:cNvSpPr>
              <p:nvPr/>
            </p:nvSpPr>
            <p:spPr bwMode="auto">
              <a:xfrm>
                <a:off x="2139" y="2400"/>
                <a:ext cx="0" cy="2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0" name="Line 21">
                <a:extLst>
                  <a:ext uri="{FF2B5EF4-FFF2-40B4-BE49-F238E27FC236}">
                    <a16:creationId xmlns:a16="http://schemas.microsoft.com/office/drawing/2014/main" id="{9E82A3F3-653E-4BC5-9369-CF219999C8A2}"/>
                  </a:ext>
                </a:extLst>
              </p:cNvPr>
              <p:cNvSpPr>
                <a:spLocks noChangeShapeType="1"/>
              </p:cNvSpPr>
              <p:nvPr/>
            </p:nvSpPr>
            <p:spPr bwMode="auto">
              <a:xfrm>
                <a:off x="2715" y="2400"/>
                <a:ext cx="0" cy="2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1" name="Line 22">
                <a:extLst>
                  <a:ext uri="{FF2B5EF4-FFF2-40B4-BE49-F238E27FC236}">
                    <a16:creationId xmlns:a16="http://schemas.microsoft.com/office/drawing/2014/main" id="{03187BF5-F439-4114-AD71-00121E040A13}"/>
                  </a:ext>
                </a:extLst>
              </p:cNvPr>
              <p:cNvSpPr>
                <a:spLocks noChangeShapeType="1"/>
              </p:cNvSpPr>
              <p:nvPr/>
            </p:nvSpPr>
            <p:spPr bwMode="auto">
              <a:xfrm>
                <a:off x="4683" y="2400"/>
                <a:ext cx="0" cy="2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2" name="Rectangle 23">
                <a:extLst>
                  <a:ext uri="{FF2B5EF4-FFF2-40B4-BE49-F238E27FC236}">
                    <a16:creationId xmlns:a16="http://schemas.microsoft.com/office/drawing/2014/main" id="{DEB81E4C-3C8A-4C87-940D-4A67A30CFFBA}"/>
                  </a:ext>
                </a:extLst>
              </p:cNvPr>
              <p:cNvSpPr>
                <a:spLocks noChangeArrowheads="1"/>
              </p:cNvSpPr>
              <p:nvPr/>
            </p:nvSpPr>
            <p:spPr bwMode="auto">
              <a:xfrm>
                <a:off x="963" y="2445"/>
                <a:ext cx="62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a:ln>
                      <a:noFill/>
                    </a:ln>
                    <a:solidFill>
                      <a:srgbClr val="333399"/>
                    </a:solidFill>
                    <a:effectLst/>
                    <a:uLnTx/>
                    <a:uFillTx/>
                    <a:latin typeface="Times New Roman" pitchFamily="18" charset="0"/>
                  </a:rPr>
                  <a:t>目的地址</a:t>
                </a:r>
              </a:p>
            </p:txBody>
          </p:sp>
          <p:sp>
            <p:nvSpPr>
              <p:cNvPr id="23" name="Rectangle 24">
                <a:extLst>
                  <a:ext uri="{FF2B5EF4-FFF2-40B4-BE49-F238E27FC236}">
                    <a16:creationId xmlns:a16="http://schemas.microsoft.com/office/drawing/2014/main" id="{F892CBD7-86E4-4882-941A-8DED2A7070A2}"/>
                  </a:ext>
                </a:extLst>
              </p:cNvPr>
              <p:cNvSpPr>
                <a:spLocks noChangeArrowheads="1"/>
              </p:cNvSpPr>
              <p:nvPr/>
            </p:nvSpPr>
            <p:spPr bwMode="auto">
              <a:xfrm>
                <a:off x="1609" y="2445"/>
                <a:ext cx="49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a:ln>
                      <a:noFill/>
                    </a:ln>
                    <a:solidFill>
                      <a:srgbClr val="333399"/>
                    </a:solidFill>
                    <a:effectLst/>
                    <a:uLnTx/>
                    <a:uFillTx/>
                    <a:latin typeface="Times New Roman" pitchFamily="18" charset="0"/>
                  </a:rPr>
                  <a:t>源地址</a:t>
                </a:r>
              </a:p>
            </p:txBody>
          </p:sp>
          <p:sp>
            <p:nvSpPr>
              <p:cNvPr id="24" name="Rectangle 25">
                <a:extLst>
                  <a:ext uri="{FF2B5EF4-FFF2-40B4-BE49-F238E27FC236}">
                    <a16:creationId xmlns:a16="http://schemas.microsoft.com/office/drawing/2014/main" id="{217D2871-4DCD-4F46-BA8C-B9D476BE5851}"/>
                  </a:ext>
                </a:extLst>
              </p:cNvPr>
              <p:cNvSpPr>
                <a:spLocks noChangeArrowheads="1"/>
              </p:cNvSpPr>
              <p:nvPr/>
            </p:nvSpPr>
            <p:spPr bwMode="auto">
              <a:xfrm>
                <a:off x="2241" y="2445"/>
                <a:ext cx="3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a:ln>
                      <a:noFill/>
                    </a:ln>
                    <a:solidFill>
                      <a:srgbClr val="333399"/>
                    </a:solidFill>
                    <a:effectLst/>
                    <a:uLnTx/>
                    <a:uFillTx/>
                    <a:latin typeface="Times New Roman" pitchFamily="18" charset="0"/>
                  </a:rPr>
                  <a:t>类型</a:t>
                </a:r>
              </a:p>
            </p:txBody>
          </p:sp>
          <p:sp>
            <p:nvSpPr>
              <p:cNvPr id="25" name="Rectangle 26">
                <a:extLst>
                  <a:ext uri="{FF2B5EF4-FFF2-40B4-BE49-F238E27FC236}">
                    <a16:creationId xmlns:a16="http://schemas.microsoft.com/office/drawing/2014/main" id="{4F05571F-E33B-4F61-920B-89B295C17DE6}"/>
                  </a:ext>
                </a:extLst>
              </p:cNvPr>
              <p:cNvSpPr>
                <a:spLocks noChangeArrowheads="1"/>
              </p:cNvSpPr>
              <p:nvPr/>
            </p:nvSpPr>
            <p:spPr bwMode="auto">
              <a:xfrm>
                <a:off x="3406" y="2445"/>
                <a:ext cx="62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a:ln>
                      <a:noFill/>
                    </a:ln>
                    <a:solidFill>
                      <a:srgbClr val="333399"/>
                    </a:solidFill>
                    <a:effectLst/>
                    <a:uLnTx/>
                    <a:uFillTx/>
                    <a:latin typeface="Times New Roman" pitchFamily="18" charset="0"/>
                  </a:rPr>
                  <a:t>数        据</a:t>
                </a:r>
              </a:p>
            </p:txBody>
          </p:sp>
          <p:sp>
            <p:nvSpPr>
              <p:cNvPr id="26" name="Rectangle 27">
                <a:extLst>
                  <a:ext uri="{FF2B5EF4-FFF2-40B4-BE49-F238E27FC236}">
                    <a16:creationId xmlns:a16="http://schemas.microsoft.com/office/drawing/2014/main" id="{380E7BD4-39A5-430E-A567-2F7D42FD2F08}"/>
                  </a:ext>
                </a:extLst>
              </p:cNvPr>
              <p:cNvSpPr>
                <a:spLocks noChangeArrowheads="1"/>
              </p:cNvSpPr>
              <p:nvPr/>
            </p:nvSpPr>
            <p:spPr bwMode="auto">
              <a:xfrm>
                <a:off x="4683" y="2445"/>
                <a:ext cx="34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333399"/>
                    </a:solidFill>
                    <a:effectLst/>
                    <a:uLnTx/>
                    <a:uFillTx/>
                    <a:latin typeface="Times New Roman" pitchFamily="18" charset="0"/>
                  </a:rPr>
                  <a:t>FCS</a:t>
                </a:r>
              </a:p>
            </p:txBody>
          </p:sp>
          <p:sp>
            <p:nvSpPr>
              <p:cNvPr id="27" name="Rectangle 28">
                <a:extLst>
                  <a:ext uri="{FF2B5EF4-FFF2-40B4-BE49-F238E27FC236}">
                    <a16:creationId xmlns:a16="http://schemas.microsoft.com/office/drawing/2014/main" id="{98A246BC-CC00-4231-823F-9C5E87A225C1}"/>
                  </a:ext>
                </a:extLst>
              </p:cNvPr>
              <p:cNvSpPr>
                <a:spLocks noChangeArrowheads="1"/>
              </p:cNvSpPr>
              <p:nvPr/>
            </p:nvSpPr>
            <p:spPr bwMode="auto">
              <a:xfrm>
                <a:off x="1193" y="2205"/>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333399"/>
                    </a:solidFill>
                    <a:effectLst/>
                    <a:uLnTx/>
                    <a:uFillTx/>
                    <a:latin typeface="Times New Roman" pitchFamily="18" charset="0"/>
                  </a:rPr>
                  <a:t>6</a:t>
                </a:r>
              </a:p>
            </p:txBody>
          </p:sp>
          <p:sp>
            <p:nvSpPr>
              <p:cNvPr id="28" name="Rectangle 29">
                <a:extLst>
                  <a:ext uri="{FF2B5EF4-FFF2-40B4-BE49-F238E27FC236}">
                    <a16:creationId xmlns:a16="http://schemas.microsoft.com/office/drawing/2014/main" id="{7E7F3581-CE1B-4649-B3E3-AA7DA4227E3B}"/>
                  </a:ext>
                </a:extLst>
              </p:cNvPr>
              <p:cNvSpPr>
                <a:spLocks noChangeArrowheads="1"/>
              </p:cNvSpPr>
              <p:nvPr/>
            </p:nvSpPr>
            <p:spPr bwMode="auto">
              <a:xfrm>
                <a:off x="1810" y="2205"/>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333399"/>
                    </a:solidFill>
                    <a:effectLst/>
                    <a:uLnTx/>
                    <a:uFillTx/>
                    <a:latin typeface="Times New Roman" pitchFamily="18" charset="0"/>
                  </a:rPr>
                  <a:t>6</a:t>
                </a:r>
              </a:p>
            </p:txBody>
          </p:sp>
          <p:sp>
            <p:nvSpPr>
              <p:cNvPr id="29" name="Rectangle 30">
                <a:extLst>
                  <a:ext uri="{FF2B5EF4-FFF2-40B4-BE49-F238E27FC236}">
                    <a16:creationId xmlns:a16="http://schemas.microsoft.com/office/drawing/2014/main" id="{04896BFB-CE4D-41AB-841F-AF36C4FA1D52}"/>
                  </a:ext>
                </a:extLst>
              </p:cNvPr>
              <p:cNvSpPr>
                <a:spLocks noChangeArrowheads="1"/>
              </p:cNvSpPr>
              <p:nvPr/>
            </p:nvSpPr>
            <p:spPr bwMode="auto">
              <a:xfrm>
                <a:off x="2379" y="2205"/>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333399"/>
                    </a:solidFill>
                    <a:effectLst/>
                    <a:uLnTx/>
                    <a:uFillTx/>
                    <a:latin typeface="Times New Roman" pitchFamily="18" charset="0"/>
                  </a:rPr>
                  <a:t>2</a:t>
                </a:r>
              </a:p>
            </p:txBody>
          </p:sp>
          <p:sp>
            <p:nvSpPr>
              <p:cNvPr id="30" name="Rectangle 31">
                <a:extLst>
                  <a:ext uri="{FF2B5EF4-FFF2-40B4-BE49-F238E27FC236}">
                    <a16:creationId xmlns:a16="http://schemas.microsoft.com/office/drawing/2014/main" id="{2366F256-F504-492E-AF92-C192B3E1599C}"/>
                  </a:ext>
                </a:extLst>
              </p:cNvPr>
              <p:cNvSpPr>
                <a:spLocks noChangeArrowheads="1"/>
              </p:cNvSpPr>
              <p:nvPr/>
            </p:nvSpPr>
            <p:spPr bwMode="auto">
              <a:xfrm>
                <a:off x="4786" y="2205"/>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333399"/>
                    </a:solidFill>
                    <a:effectLst/>
                    <a:uLnTx/>
                    <a:uFillTx/>
                    <a:latin typeface="Times New Roman" pitchFamily="18" charset="0"/>
                  </a:rPr>
                  <a:t>4</a:t>
                </a:r>
              </a:p>
            </p:txBody>
          </p:sp>
          <p:sp>
            <p:nvSpPr>
              <p:cNvPr id="31" name="Rectangle 32">
                <a:extLst>
                  <a:ext uri="{FF2B5EF4-FFF2-40B4-BE49-F238E27FC236}">
                    <a16:creationId xmlns:a16="http://schemas.microsoft.com/office/drawing/2014/main" id="{94788891-B27B-4930-869B-5D943594480A}"/>
                  </a:ext>
                </a:extLst>
              </p:cNvPr>
              <p:cNvSpPr>
                <a:spLocks noChangeArrowheads="1"/>
              </p:cNvSpPr>
              <p:nvPr/>
            </p:nvSpPr>
            <p:spPr bwMode="auto">
              <a:xfrm>
                <a:off x="659" y="2182"/>
                <a:ext cx="3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a:ln>
                      <a:noFill/>
                    </a:ln>
                    <a:solidFill>
                      <a:srgbClr val="333399"/>
                    </a:solidFill>
                    <a:effectLst/>
                    <a:uLnTx/>
                    <a:uFillTx/>
                    <a:latin typeface="Times New Roman" pitchFamily="18" charset="0"/>
                  </a:rPr>
                  <a:t>字节</a:t>
                </a:r>
              </a:p>
            </p:txBody>
          </p:sp>
          <p:sp>
            <p:nvSpPr>
              <p:cNvPr id="32" name="Text Box 33">
                <a:extLst>
                  <a:ext uri="{FF2B5EF4-FFF2-40B4-BE49-F238E27FC236}">
                    <a16:creationId xmlns:a16="http://schemas.microsoft.com/office/drawing/2014/main" id="{BC666945-DCA1-4B48-B902-3060DC27B945}"/>
                  </a:ext>
                </a:extLst>
              </p:cNvPr>
              <p:cNvSpPr txBox="1">
                <a:spLocks noChangeArrowheads="1"/>
              </p:cNvSpPr>
              <p:nvPr/>
            </p:nvSpPr>
            <p:spPr bwMode="auto">
              <a:xfrm>
                <a:off x="3777" y="2185"/>
                <a:ext cx="63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333399"/>
                    </a:solidFill>
                    <a:effectLst/>
                    <a:uLnTx/>
                    <a:uFillTx/>
                    <a:latin typeface="Times New Roman" pitchFamily="18" charset="0"/>
                    <a:ea typeface="宋体" pitchFamily="2" charset="-122"/>
                  </a:rPr>
                  <a:t>46 ~ 1500</a:t>
                </a:r>
              </a:p>
            </p:txBody>
          </p:sp>
        </p:grpSp>
      </p:grpSp>
      <p:grpSp>
        <p:nvGrpSpPr>
          <p:cNvPr id="33" name="Group 34">
            <a:extLst>
              <a:ext uri="{FF2B5EF4-FFF2-40B4-BE49-F238E27FC236}">
                <a16:creationId xmlns:a16="http://schemas.microsoft.com/office/drawing/2014/main" id="{EDF0FBBB-323D-481D-949E-7F8E7F9E7D62}"/>
              </a:ext>
            </a:extLst>
          </p:cNvPr>
          <p:cNvGrpSpPr>
            <a:grpSpLocks/>
          </p:cNvGrpSpPr>
          <p:nvPr/>
        </p:nvGrpSpPr>
        <p:grpSpPr bwMode="auto">
          <a:xfrm>
            <a:off x="4310063" y="2971800"/>
            <a:ext cx="3124200" cy="990600"/>
            <a:chOff x="2715" y="1872"/>
            <a:chExt cx="1968" cy="624"/>
          </a:xfrm>
        </p:grpSpPr>
        <p:sp>
          <p:nvSpPr>
            <p:cNvPr id="34" name="AutoShape 35">
              <a:extLst>
                <a:ext uri="{FF2B5EF4-FFF2-40B4-BE49-F238E27FC236}">
                  <a16:creationId xmlns:a16="http://schemas.microsoft.com/office/drawing/2014/main" id="{0D842962-4472-4960-A96A-95A8AD68EFFF}"/>
                </a:ext>
              </a:extLst>
            </p:cNvPr>
            <p:cNvSpPr>
              <a:spLocks noChangeArrowheads="1"/>
            </p:cNvSpPr>
            <p:nvPr/>
          </p:nvSpPr>
          <p:spPr bwMode="auto">
            <a:xfrm rot="16200000" flipH="1">
              <a:off x="3508" y="2231"/>
              <a:ext cx="384" cy="145"/>
            </a:xfrm>
            <a:prstGeom prst="rightArrow">
              <a:avLst>
                <a:gd name="adj1" fmla="val 50000"/>
                <a:gd name="adj2" fmla="val 132426"/>
              </a:avLst>
            </a:prstGeom>
            <a:solidFill>
              <a:srgbClr val="00E4A8"/>
            </a:solidFill>
            <a:ln w="12700">
              <a:solidFill>
                <a:srgbClr val="3333CC"/>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35" name="Rectangle 36">
              <a:extLst>
                <a:ext uri="{FF2B5EF4-FFF2-40B4-BE49-F238E27FC236}">
                  <a16:creationId xmlns:a16="http://schemas.microsoft.com/office/drawing/2014/main" id="{6AF511AA-6F73-4096-A886-A5BC49D4BD77}"/>
                </a:ext>
              </a:extLst>
            </p:cNvPr>
            <p:cNvSpPr>
              <a:spLocks noChangeArrowheads="1"/>
            </p:cNvSpPr>
            <p:nvPr/>
          </p:nvSpPr>
          <p:spPr bwMode="auto">
            <a:xfrm>
              <a:off x="2715" y="1872"/>
              <a:ext cx="1968" cy="240"/>
            </a:xfrm>
            <a:prstGeom prst="rect">
              <a:avLst/>
            </a:prstGeom>
            <a:solidFill>
              <a:srgbClr val="CCECFF"/>
            </a:solidFill>
            <a:ln w="19050">
              <a:solidFill>
                <a:srgbClr val="3333CC"/>
              </a:solidFill>
              <a:miter lim="800000"/>
              <a:headEnd/>
              <a:tailEnd/>
            </a:ln>
            <a:effectLst>
              <a:outerShdw dist="35921" dir="2700000" algn="ctr" rotWithShape="0">
                <a:srgbClr val="1C1C1C"/>
              </a:outerShdw>
            </a:effectLst>
          </p:spPr>
          <p:txBody>
            <a:bodyPr wrap="none" anchor="ctr"/>
            <a:lstStyle/>
            <a:p>
              <a:pPr marL="0" marR="0" lvl="0" indent="0" algn="ctr" defTabSz="762000" eaLnBrk="1" fontAlgn="auto" latinLnBrk="0" hangingPunct="1">
                <a:lnSpc>
                  <a:spcPct val="100000"/>
                </a:lnSpc>
                <a:spcBef>
                  <a:spcPts val="0"/>
                </a:spcBef>
                <a:spcAft>
                  <a:spcPts val="0"/>
                </a:spcAft>
                <a:buClrTx/>
                <a:buSzTx/>
                <a:buFontTx/>
                <a:buNone/>
                <a:tabLst/>
                <a:defRPr/>
              </a:pPr>
              <a:r>
                <a:rPr kumimoji="0" lang="zh-CN" altLang="en-US" sz="1600" b="0" kern="0" dirty="0">
                  <a:solidFill>
                    <a:srgbClr val="333399"/>
                  </a:solidFill>
                  <a:latin typeface="Times New Roman" pitchFamily="18" charset="0"/>
                </a:rPr>
                <a:t>网络层数据</a:t>
              </a:r>
              <a:r>
                <a:rPr kumimoji="0" lang="zh-CN" altLang="en-US" sz="1600" b="0" i="0" u="none" strike="noStrike" kern="0" cap="none" spc="0" normalizeH="0" baseline="0" noProof="0" dirty="0">
                  <a:ln>
                    <a:noFill/>
                  </a:ln>
                  <a:solidFill>
                    <a:srgbClr val="333399"/>
                  </a:solidFill>
                  <a:effectLst/>
                  <a:uLnTx/>
                  <a:uFillTx/>
                  <a:latin typeface="Times New Roman" pitchFamily="18" charset="0"/>
                </a:rPr>
                <a:t>报文</a:t>
              </a:r>
            </a:p>
          </p:txBody>
        </p:sp>
      </p:grpSp>
      <p:grpSp>
        <p:nvGrpSpPr>
          <p:cNvPr id="36" name="Group 38">
            <a:extLst>
              <a:ext uri="{FF2B5EF4-FFF2-40B4-BE49-F238E27FC236}">
                <a16:creationId xmlns:a16="http://schemas.microsoft.com/office/drawing/2014/main" id="{B141AAB9-2C94-4DFC-856D-49587D07A6BA}"/>
              </a:ext>
            </a:extLst>
          </p:cNvPr>
          <p:cNvGrpSpPr>
            <a:grpSpLocks/>
          </p:cNvGrpSpPr>
          <p:nvPr/>
        </p:nvGrpSpPr>
        <p:grpSpPr bwMode="auto">
          <a:xfrm>
            <a:off x="176213" y="4343400"/>
            <a:ext cx="4092575" cy="2286000"/>
            <a:chOff x="111" y="2736"/>
            <a:chExt cx="2578" cy="1440"/>
          </a:xfrm>
        </p:grpSpPr>
        <p:sp>
          <p:nvSpPr>
            <p:cNvPr id="37" name="Rectangle 39">
              <a:extLst>
                <a:ext uri="{FF2B5EF4-FFF2-40B4-BE49-F238E27FC236}">
                  <a16:creationId xmlns:a16="http://schemas.microsoft.com/office/drawing/2014/main" id="{64BEF08D-67BE-470A-BAAE-DC20DAD30DED}"/>
                </a:ext>
              </a:extLst>
            </p:cNvPr>
            <p:cNvSpPr>
              <a:spLocks noChangeArrowheads="1"/>
            </p:cNvSpPr>
            <p:nvPr/>
          </p:nvSpPr>
          <p:spPr bwMode="auto">
            <a:xfrm>
              <a:off x="123" y="3606"/>
              <a:ext cx="2526" cy="262"/>
            </a:xfrm>
            <a:prstGeom prst="rect">
              <a:avLst/>
            </a:prstGeom>
            <a:solidFill>
              <a:srgbClr val="FFFF99"/>
            </a:solidFill>
            <a:ln w="1905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38" name="Rectangle 40">
              <a:extLst>
                <a:ext uri="{FF2B5EF4-FFF2-40B4-BE49-F238E27FC236}">
                  <a16:creationId xmlns:a16="http://schemas.microsoft.com/office/drawing/2014/main" id="{BD20BA40-E7DA-455C-B605-BC87EED81DFE}"/>
                </a:ext>
              </a:extLst>
            </p:cNvPr>
            <p:cNvSpPr>
              <a:spLocks noChangeArrowheads="1"/>
            </p:cNvSpPr>
            <p:nvPr/>
          </p:nvSpPr>
          <p:spPr bwMode="auto">
            <a:xfrm>
              <a:off x="111" y="3633"/>
              <a:ext cx="25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333399"/>
                  </a:solidFill>
                  <a:effectLst/>
                  <a:uLnTx/>
                  <a:uFillTx/>
                  <a:latin typeface="Times New Roman" pitchFamily="18" charset="0"/>
                </a:rPr>
                <a:t>10101010101010         10101010101010101011</a:t>
              </a:r>
            </a:p>
          </p:txBody>
        </p:sp>
        <p:sp>
          <p:nvSpPr>
            <p:cNvPr id="39" name="Line 41">
              <a:extLst>
                <a:ext uri="{FF2B5EF4-FFF2-40B4-BE49-F238E27FC236}">
                  <a16:creationId xmlns:a16="http://schemas.microsoft.com/office/drawing/2014/main" id="{2DDB5B1C-59F1-463A-BC06-E61A848CBC79}"/>
                </a:ext>
              </a:extLst>
            </p:cNvPr>
            <p:cNvSpPr>
              <a:spLocks noChangeShapeType="1"/>
            </p:cNvSpPr>
            <p:nvPr/>
          </p:nvSpPr>
          <p:spPr bwMode="auto">
            <a:xfrm>
              <a:off x="2125" y="3604"/>
              <a:ext cx="0" cy="27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0" name="Rectangle 42">
              <a:extLst>
                <a:ext uri="{FF2B5EF4-FFF2-40B4-BE49-F238E27FC236}">
                  <a16:creationId xmlns:a16="http://schemas.microsoft.com/office/drawing/2014/main" id="{B0884904-73A5-4BC3-98E1-F99FB7E9AD49}"/>
                </a:ext>
              </a:extLst>
            </p:cNvPr>
            <p:cNvSpPr>
              <a:spLocks noChangeArrowheads="1"/>
            </p:cNvSpPr>
            <p:nvPr/>
          </p:nvSpPr>
          <p:spPr bwMode="auto">
            <a:xfrm>
              <a:off x="841" y="3892"/>
              <a:ext cx="62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a:ln>
                    <a:noFill/>
                  </a:ln>
                  <a:solidFill>
                    <a:srgbClr val="333399"/>
                  </a:solidFill>
                  <a:effectLst/>
                  <a:uLnTx/>
                  <a:uFillTx/>
                  <a:latin typeface="Times New Roman" pitchFamily="18" charset="0"/>
                </a:rPr>
                <a:t>前同步码</a:t>
              </a:r>
            </a:p>
          </p:txBody>
        </p:sp>
        <p:sp>
          <p:nvSpPr>
            <p:cNvPr id="41" name="Rectangle 43">
              <a:extLst>
                <a:ext uri="{FF2B5EF4-FFF2-40B4-BE49-F238E27FC236}">
                  <a16:creationId xmlns:a16="http://schemas.microsoft.com/office/drawing/2014/main" id="{CB68125E-4629-47CB-8132-66BADD24C599}"/>
                </a:ext>
              </a:extLst>
            </p:cNvPr>
            <p:cNvSpPr>
              <a:spLocks noChangeArrowheads="1"/>
            </p:cNvSpPr>
            <p:nvPr/>
          </p:nvSpPr>
          <p:spPr bwMode="auto">
            <a:xfrm>
              <a:off x="2169" y="3874"/>
              <a:ext cx="498"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80000"/>
                </a:lnSpc>
                <a:spcBef>
                  <a:spcPts val="0"/>
                </a:spcBef>
                <a:spcAft>
                  <a:spcPts val="0"/>
                </a:spcAft>
                <a:buClrTx/>
                <a:buSzTx/>
                <a:buFontTx/>
                <a:buNone/>
                <a:tabLst/>
                <a:defRPr/>
              </a:pPr>
              <a:r>
                <a:rPr kumimoji="0" lang="zh-CN" altLang="en-US" sz="1600" b="0" i="0" u="none" strike="noStrike" kern="0" cap="none" spc="0" normalizeH="0" baseline="0" noProof="0">
                  <a:ln>
                    <a:noFill/>
                  </a:ln>
                  <a:solidFill>
                    <a:srgbClr val="333399"/>
                  </a:solidFill>
                  <a:effectLst/>
                  <a:uLnTx/>
                  <a:uFillTx/>
                  <a:latin typeface="Times New Roman" pitchFamily="18" charset="0"/>
                </a:rPr>
                <a:t>帧开始</a:t>
              </a:r>
            </a:p>
            <a:p>
              <a:pPr marL="0" marR="0" lvl="0" indent="0" defTabSz="762000" eaLnBrk="1" fontAlgn="auto" latinLnBrk="0" hangingPunct="1">
                <a:lnSpc>
                  <a:spcPct val="80000"/>
                </a:lnSpc>
                <a:spcBef>
                  <a:spcPts val="0"/>
                </a:spcBef>
                <a:spcAft>
                  <a:spcPts val="0"/>
                </a:spcAft>
                <a:buClrTx/>
                <a:buSzTx/>
                <a:buFontTx/>
                <a:buNone/>
                <a:tabLst/>
                <a:defRPr/>
              </a:pPr>
              <a:r>
                <a:rPr kumimoji="0" lang="zh-CN" altLang="en-US" sz="1600" b="0" i="0" u="none" strike="noStrike" kern="0" cap="none" spc="0" normalizeH="0" baseline="0" noProof="0">
                  <a:ln>
                    <a:noFill/>
                  </a:ln>
                  <a:solidFill>
                    <a:srgbClr val="333399"/>
                  </a:solidFill>
                  <a:effectLst/>
                  <a:uLnTx/>
                  <a:uFillTx/>
                  <a:latin typeface="Times New Roman" pitchFamily="18" charset="0"/>
                </a:rPr>
                <a:t>定界符</a:t>
              </a:r>
            </a:p>
          </p:txBody>
        </p:sp>
        <p:sp>
          <p:nvSpPr>
            <p:cNvPr id="42" name="Rectangle 44">
              <a:extLst>
                <a:ext uri="{FF2B5EF4-FFF2-40B4-BE49-F238E27FC236}">
                  <a16:creationId xmlns:a16="http://schemas.microsoft.com/office/drawing/2014/main" id="{EDFFF786-E93B-4EA7-BC3F-42693B520060}"/>
                </a:ext>
              </a:extLst>
            </p:cNvPr>
            <p:cNvSpPr>
              <a:spLocks noChangeArrowheads="1"/>
            </p:cNvSpPr>
            <p:nvPr/>
          </p:nvSpPr>
          <p:spPr bwMode="auto">
            <a:xfrm>
              <a:off x="884" y="3394"/>
              <a:ext cx="46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333399"/>
                  </a:solidFill>
                  <a:effectLst/>
                  <a:uLnTx/>
                  <a:uFillTx/>
                  <a:latin typeface="Times New Roman" pitchFamily="18" charset="0"/>
                </a:rPr>
                <a:t>7 </a:t>
              </a:r>
              <a:r>
                <a:rPr kumimoji="0" lang="zh-CN" altLang="en-US" sz="1600" b="0" i="0" u="none" strike="noStrike" kern="0" cap="none" spc="0" normalizeH="0" baseline="0" noProof="0">
                  <a:ln>
                    <a:noFill/>
                  </a:ln>
                  <a:solidFill>
                    <a:srgbClr val="333399"/>
                  </a:solidFill>
                  <a:effectLst/>
                  <a:uLnTx/>
                  <a:uFillTx/>
                  <a:latin typeface="Times New Roman" pitchFamily="18" charset="0"/>
                </a:rPr>
                <a:t>字节</a:t>
              </a:r>
            </a:p>
          </p:txBody>
        </p:sp>
        <p:sp>
          <p:nvSpPr>
            <p:cNvPr id="43" name="Rectangle 45">
              <a:extLst>
                <a:ext uri="{FF2B5EF4-FFF2-40B4-BE49-F238E27FC236}">
                  <a16:creationId xmlns:a16="http://schemas.microsoft.com/office/drawing/2014/main" id="{23C25679-A0C2-4129-A7A8-24A4F6997374}"/>
                </a:ext>
              </a:extLst>
            </p:cNvPr>
            <p:cNvSpPr>
              <a:spLocks noChangeArrowheads="1"/>
            </p:cNvSpPr>
            <p:nvPr/>
          </p:nvSpPr>
          <p:spPr bwMode="auto">
            <a:xfrm>
              <a:off x="2157" y="3394"/>
              <a:ext cx="46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333399"/>
                  </a:solidFill>
                  <a:effectLst/>
                  <a:uLnTx/>
                  <a:uFillTx/>
                  <a:latin typeface="Times New Roman" pitchFamily="18" charset="0"/>
                </a:rPr>
                <a:t>1 </a:t>
              </a:r>
              <a:r>
                <a:rPr kumimoji="0" lang="zh-CN" altLang="en-US" sz="1600" b="0" i="0" u="none" strike="noStrike" kern="0" cap="none" spc="0" normalizeH="0" baseline="0" noProof="0">
                  <a:ln>
                    <a:noFill/>
                  </a:ln>
                  <a:solidFill>
                    <a:srgbClr val="333399"/>
                  </a:solidFill>
                  <a:effectLst/>
                  <a:uLnTx/>
                  <a:uFillTx/>
                  <a:latin typeface="Times New Roman" pitchFamily="18" charset="0"/>
                </a:rPr>
                <a:t>字节</a:t>
              </a:r>
            </a:p>
          </p:txBody>
        </p:sp>
        <p:sp>
          <p:nvSpPr>
            <p:cNvPr id="44" name="Line 46">
              <a:extLst>
                <a:ext uri="{FF2B5EF4-FFF2-40B4-BE49-F238E27FC236}">
                  <a16:creationId xmlns:a16="http://schemas.microsoft.com/office/drawing/2014/main" id="{2E10E861-5EE1-496E-ADAB-A67C4F296B47}"/>
                </a:ext>
              </a:extLst>
            </p:cNvPr>
            <p:cNvSpPr>
              <a:spLocks noChangeShapeType="1"/>
            </p:cNvSpPr>
            <p:nvPr/>
          </p:nvSpPr>
          <p:spPr bwMode="auto">
            <a:xfrm flipV="1">
              <a:off x="131" y="3294"/>
              <a:ext cx="184" cy="31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5" name="Line 47">
              <a:extLst>
                <a:ext uri="{FF2B5EF4-FFF2-40B4-BE49-F238E27FC236}">
                  <a16:creationId xmlns:a16="http://schemas.microsoft.com/office/drawing/2014/main" id="{38B02BE5-891F-4945-BA91-2919A7A30894}"/>
                </a:ext>
              </a:extLst>
            </p:cNvPr>
            <p:cNvSpPr>
              <a:spLocks noChangeShapeType="1"/>
            </p:cNvSpPr>
            <p:nvPr/>
          </p:nvSpPr>
          <p:spPr bwMode="auto">
            <a:xfrm>
              <a:off x="969" y="3302"/>
              <a:ext cx="1680" cy="304"/>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6" name="Text Box 48">
              <a:extLst>
                <a:ext uri="{FF2B5EF4-FFF2-40B4-BE49-F238E27FC236}">
                  <a16:creationId xmlns:a16="http://schemas.microsoft.com/office/drawing/2014/main" id="{4E744AD8-6187-4647-B9A2-04EC9C492DF1}"/>
                </a:ext>
              </a:extLst>
            </p:cNvPr>
            <p:cNvSpPr txBox="1">
              <a:spLocks noChangeArrowheads="1"/>
            </p:cNvSpPr>
            <p:nvPr/>
          </p:nvSpPr>
          <p:spPr bwMode="auto">
            <a:xfrm>
              <a:off x="1100" y="3613"/>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Times New Roman" pitchFamily="18" charset="0"/>
                  <a:ea typeface="宋体" pitchFamily="2" charset="-122"/>
                </a:rPr>
                <a:t>…</a:t>
              </a:r>
            </a:p>
          </p:txBody>
        </p:sp>
        <p:grpSp>
          <p:nvGrpSpPr>
            <p:cNvPr id="47" name="Group 49">
              <a:extLst>
                <a:ext uri="{FF2B5EF4-FFF2-40B4-BE49-F238E27FC236}">
                  <a16:creationId xmlns:a16="http://schemas.microsoft.com/office/drawing/2014/main" id="{8853F3B2-B908-42BB-BFAE-2A6F7BFC163A}"/>
                </a:ext>
              </a:extLst>
            </p:cNvPr>
            <p:cNvGrpSpPr>
              <a:grpSpLocks/>
            </p:cNvGrpSpPr>
            <p:nvPr/>
          </p:nvGrpSpPr>
          <p:grpSpPr bwMode="auto">
            <a:xfrm>
              <a:off x="171" y="2736"/>
              <a:ext cx="804" cy="548"/>
              <a:chOff x="171" y="2736"/>
              <a:chExt cx="804" cy="548"/>
            </a:xfrm>
          </p:grpSpPr>
          <p:grpSp>
            <p:nvGrpSpPr>
              <p:cNvPr id="48" name="Group 50">
                <a:extLst>
                  <a:ext uri="{FF2B5EF4-FFF2-40B4-BE49-F238E27FC236}">
                    <a16:creationId xmlns:a16="http://schemas.microsoft.com/office/drawing/2014/main" id="{A216F048-2FB2-42A9-A5EC-528C96DCB6BF}"/>
                  </a:ext>
                </a:extLst>
              </p:cNvPr>
              <p:cNvGrpSpPr>
                <a:grpSpLocks/>
              </p:cNvGrpSpPr>
              <p:nvPr/>
            </p:nvGrpSpPr>
            <p:grpSpPr bwMode="auto">
              <a:xfrm>
                <a:off x="333" y="2976"/>
                <a:ext cx="642" cy="308"/>
                <a:chOff x="333" y="2976"/>
                <a:chExt cx="642" cy="308"/>
              </a:xfrm>
            </p:grpSpPr>
            <p:sp>
              <p:nvSpPr>
                <p:cNvPr id="51" name="Rectangle 51">
                  <a:extLst>
                    <a:ext uri="{FF2B5EF4-FFF2-40B4-BE49-F238E27FC236}">
                      <a16:creationId xmlns:a16="http://schemas.microsoft.com/office/drawing/2014/main" id="{47A7E7AE-4E22-4CE2-8493-D3D2D0A6025D}"/>
                    </a:ext>
                  </a:extLst>
                </p:cNvPr>
                <p:cNvSpPr>
                  <a:spLocks noChangeArrowheads="1"/>
                </p:cNvSpPr>
                <p:nvPr/>
              </p:nvSpPr>
              <p:spPr bwMode="auto">
                <a:xfrm>
                  <a:off x="333" y="2976"/>
                  <a:ext cx="642" cy="308"/>
                </a:xfrm>
                <a:prstGeom prst="rect">
                  <a:avLst/>
                </a:prstGeom>
                <a:solidFill>
                  <a:srgbClr val="FFFF99"/>
                </a:solidFill>
                <a:ln w="28575">
                  <a:solidFill>
                    <a:srgbClr val="3333CC"/>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52" name="Rectangle 52">
                  <a:extLst>
                    <a:ext uri="{FF2B5EF4-FFF2-40B4-BE49-F238E27FC236}">
                      <a16:creationId xmlns:a16="http://schemas.microsoft.com/office/drawing/2014/main" id="{AE5E2F21-1B01-489E-892B-EAA5132E5C7A}"/>
                    </a:ext>
                  </a:extLst>
                </p:cNvPr>
                <p:cNvSpPr>
                  <a:spLocks noChangeArrowheads="1"/>
                </p:cNvSpPr>
                <p:nvPr/>
              </p:nvSpPr>
              <p:spPr bwMode="auto">
                <a:xfrm>
                  <a:off x="419" y="3034"/>
                  <a:ext cx="46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333399"/>
                      </a:solidFill>
                      <a:effectLst/>
                      <a:uLnTx/>
                      <a:uFillTx/>
                      <a:latin typeface="Times New Roman" pitchFamily="18" charset="0"/>
                    </a:rPr>
                    <a:t>8 </a:t>
                  </a:r>
                  <a:r>
                    <a:rPr kumimoji="0" lang="zh-CN" altLang="en-US" sz="1600" b="0" i="0" u="none" strike="noStrike" kern="0" cap="none" spc="0" normalizeH="0" baseline="0" noProof="0">
                      <a:ln>
                        <a:noFill/>
                      </a:ln>
                      <a:solidFill>
                        <a:srgbClr val="333399"/>
                      </a:solidFill>
                      <a:effectLst/>
                      <a:uLnTx/>
                      <a:uFillTx/>
                      <a:latin typeface="Times New Roman" pitchFamily="18" charset="0"/>
                    </a:rPr>
                    <a:t>字节</a:t>
                  </a:r>
                </a:p>
              </p:txBody>
            </p:sp>
          </p:grpSp>
          <p:sp>
            <p:nvSpPr>
              <p:cNvPr id="49" name="AutoShape 53">
                <a:extLst>
                  <a:ext uri="{FF2B5EF4-FFF2-40B4-BE49-F238E27FC236}">
                    <a16:creationId xmlns:a16="http://schemas.microsoft.com/office/drawing/2014/main" id="{7930080E-788F-4402-A0A1-EB90DAA5C2F3}"/>
                  </a:ext>
                </a:extLst>
              </p:cNvPr>
              <p:cNvSpPr>
                <a:spLocks noChangeArrowheads="1"/>
              </p:cNvSpPr>
              <p:nvPr/>
            </p:nvSpPr>
            <p:spPr bwMode="auto">
              <a:xfrm>
                <a:off x="171" y="2752"/>
                <a:ext cx="400" cy="168"/>
              </a:xfrm>
              <a:prstGeom prst="wedgeRoundRectCallout">
                <a:avLst>
                  <a:gd name="adj1" fmla="val 48000"/>
                  <a:gd name="adj2" fmla="val 139880"/>
                  <a:gd name="adj3" fmla="val 16667"/>
                </a:avLst>
              </a:prstGeom>
              <a:solidFill>
                <a:srgbClr val="FFFFFF"/>
              </a:solidFill>
              <a:ln w="12700">
                <a:solidFill>
                  <a:srgbClr val="000000"/>
                </a:solidFill>
                <a:miter lim="800000"/>
                <a:headEnd/>
                <a:tailEnd/>
              </a:ln>
            </p:spPr>
            <p:txBody>
              <a:bodyPr/>
              <a:lstStyle/>
              <a:p>
                <a:pPr marL="0" marR="0" lvl="0" indent="0" algn="ctr" defTabSz="762000" eaLnBrk="1" fontAlgn="auto" latinLnBrk="0" hangingPunct="1">
                  <a:lnSpc>
                    <a:spcPct val="100000"/>
                  </a:lnSpc>
                  <a:spcBef>
                    <a:spcPts val="0"/>
                  </a:spcBef>
                  <a:spcAft>
                    <a:spcPts val="0"/>
                  </a:spcAft>
                  <a:buClrTx/>
                  <a:buSzTx/>
                  <a:buFontTx/>
                  <a:buNone/>
                  <a:tabLst/>
                  <a:defRPr/>
                </a:pPr>
                <a:endParaRPr kumimoji="0" lang="zh-CN" altLang="zh-CN" sz="1600" b="0" i="0" u="none" strike="noStrike" kern="0" cap="none" spc="0" normalizeH="0" baseline="0" noProof="0">
                  <a:ln>
                    <a:noFill/>
                  </a:ln>
                  <a:solidFill>
                    <a:srgbClr val="333399"/>
                  </a:solidFill>
                  <a:effectLst/>
                  <a:uLnTx/>
                  <a:uFillTx/>
                  <a:latin typeface="Times New Roman" pitchFamily="18" charset="0"/>
                </a:endParaRPr>
              </a:p>
            </p:txBody>
          </p:sp>
          <p:sp>
            <p:nvSpPr>
              <p:cNvPr id="50" name="Rectangle 54">
                <a:extLst>
                  <a:ext uri="{FF2B5EF4-FFF2-40B4-BE49-F238E27FC236}">
                    <a16:creationId xmlns:a16="http://schemas.microsoft.com/office/drawing/2014/main" id="{C24A8AC4-3277-4C1B-AC6A-5875D53ED6D8}"/>
                  </a:ext>
                </a:extLst>
              </p:cNvPr>
              <p:cNvSpPr>
                <a:spLocks noChangeArrowheads="1"/>
              </p:cNvSpPr>
              <p:nvPr/>
            </p:nvSpPr>
            <p:spPr bwMode="auto">
              <a:xfrm>
                <a:off x="187" y="2736"/>
                <a:ext cx="3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a:ln>
                      <a:noFill/>
                    </a:ln>
                    <a:solidFill>
                      <a:srgbClr val="333399"/>
                    </a:solidFill>
                    <a:effectLst/>
                    <a:uLnTx/>
                    <a:uFillTx/>
                    <a:latin typeface="Times New Roman" pitchFamily="18" charset="0"/>
                  </a:rPr>
                  <a:t>插入</a:t>
                </a:r>
              </a:p>
            </p:txBody>
          </p:sp>
        </p:grpSp>
      </p:grpSp>
      <p:sp>
        <p:nvSpPr>
          <p:cNvPr id="53" name="Text Box 55">
            <a:extLst>
              <a:ext uri="{FF2B5EF4-FFF2-40B4-BE49-F238E27FC236}">
                <a16:creationId xmlns:a16="http://schemas.microsoft.com/office/drawing/2014/main" id="{FE20474B-4074-41E5-AEF9-1772B34D5294}"/>
              </a:ext>
            </a:extLst>
          </p:cNvPr>
          <p:cNvSpPr txBox="1">
            <a:spLocks noChangeArrowheads="1"/>
          </p:cNvSpPr>
          <p:nvPr/>
        </p:nvSpPr>
        <p:spPr bwMode="auto">
          <a:xfrm>
            <a:off x="592138" y="1000125"/>
            <a:ext cx="8355012" cy="1196975"/>
          </a:xfrm>
          <a:prstGeom prst="rect">
            <a:avLst/>
          </a:prstGeom>
          <a:solidFill>
            <a:srgbClr val="FFFF99"/>
          </a:solidFill>
          <a:ln w="9525">
            <a:solidFill>
              <a:srgbClr val="333399"/>
            </a:solidFill>
            <a:miter lim="800000"/>
            <a:headEnd/>
            <a:tailEnd/>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zh-CN" altLang="en-US" b="0" dirty="0">
                <a:solidFill>
                  <a:srgbClr val="333399"/>
                </a:solidFill>
                <a:ea typeface="黑体" pitchFamily="49" charset="-122"/>
              </a:rPr>
              <a:t>在帧的前面插入的 </a:t>
            </a:r>
            <a:r>
              <a:rPr kumimoji="0" lang="en-US" altLang="zh-CN" b="0" dirty="0">
                <a:solidFill>
                  <a:srgbClr val="333399"/>
                </a:solidFill>
                <a:ea typeface="黑体" pitchFamily="49" charset="-122"/>
              </a:rPr>
              <a:t>8 </a:t>
            </a:r>
            <a:r>
              <a:rPr kumimoji="0" lang="zh-CN" altLang="en-US" b="0" dirty="0">
                <a:solidFill>
                  <a:srgbClr val="333399"/>
                </a:solidFill>
                <a:ea typeface="黑体" pitchFamily="49" charset="-122"/>
              </a:rPr>
              <a:t>字节</a:t>
            </a:r>
            <a:r>
              <a:rPr kumimoji="0" lang="en-US" altLang="zh-CN" b="0" dirty="0">
                <a:solidFill>
                  <a:srgbClr val="333399"/>
                </a:solidFill>
                <a:ea typeface="黑体" pitchFamily="49" charset="-122"/>
              </a:rPr>
              <a:t>,</a:t>
            </a:r>
            <a:r>
              <a:rPr kumimoji="0" lang="zh-CN" altLang="en-US" b="0" dirty="0">
                <a:solidFill>
                  <a:srgbClr val="333399"/>
                </a:solidFill>
                <a:ea typeface="黑体" pitchFamily="49" charset="-122"/>
              </a:rPr>
              <a:t>其中的第一个字段共 </a:t>
            </a:r>
            <a:r>
              <a:rPr kumimoji="0" lang="en-US" altLang="zh-CN" b="0" dirty="0">
                <a:solidFill>
                  <a:srgbClr val="333399"/>
                </a:solidFill>
                <a:ea typeface="黑体" pitchFamily="49" charset="-122"/>
              </a:rPr>
              <a:t>7 </a:t>
            </a:r>
            <a:r>
              <a:rPr kumimoji="0" lang="zh-CN" altLang="en-US" b="0" dirty="0">
                <a:solidFill>
                  <a:srgbClr val="333399"/>
                </a:solidFill>
                <a:ea typeface="黑体" pitchFamily="49" charset="-122"/>
              </a:rPr>
              <a:t>个字节，</a:t>
            </a:r>
          </a:p>
          <a:p>
            <a:pPr eaLnBrk="1" hangingPunct="1"/>
            <a:r>
              <a:rPr kumimoji="0" lang="zh-CN" altLang="en-US" b="0" dirty="0">
                <a:solidFill>
                  <a:srgbClr val="333399"/>
                </a:solidFill>
                <a:ea typeface="黑体" pitchFamily="49" charset="-122"/>
              </a:rPr>
              <a:t>是前同步码，用来迅速实现 </a:t>
            </a:r>
            <a:r>
              <a:rPr kumimoji="0" lang="en-US" altLang="zh-CN" b="0" dirty="0">
                <a:solidFill>
                  <a:srgbClr val="333399"/>
                </a:solidFill>
                <a:ea typeface="黑体" pitchFamily="49" charset="-122"/>
              </a:rPr>
              <a:t>MAC </a:t>
            </a:r>
            <a:r>
              <a:rPr kumimoji="0" lang="zh-CN" altLang="en-US" b="0" dirty="0">
                <a:solidFill>
                  <a:srgbClr val="333399"/>
                </a:solidFill>
                <a:ea typeface="黑体" pitchFamily="49" charset="-122"/>
              </a:rPr>
              <a:t>帧的比特同步。</a:t>
            </a:r>
          </a:p>
          <a:p>
            <a:pPr eaLnBrk="1" hangingPunct="1"/>
            <a:r>
              <a:rPr kumimoji="0" lang="zh-CN" altLang="en-US" b="0" dirty="0">
                <a:solidFill>
                  <a:srgbClr val="333399"/>
                </a:solidFill>
                <a:ea typeface="黑体" pitchFamily="49" charset="-122"/>
              </a:rPr>
              <a:t>第二个字段是帧开始定界符，表示后面的信息就是</a:t>
            </a:r>
            <a:r>
              <a:rPr kumimoji="0" lang="en-US" altLang="zh-CN" b="0" dirty="0">
                <a:solidFill>
                  <a:srgbClr val="333399"/>
                </a:solidFill>
                <a:ea typeface="黑体" pitchFamily="49" charset="-122"/>
              </a:rPr>
              <a:t>MAC </a:t>
            </a:r>
            <a:r>
              <a:rPr kumimoji="0" lang="zh-CN" altLang="en-US" b="0" dirty="0">
                <a:solidFill>
                  <a:srgbClr val="333399"/>
                </a:solidFill>
                <a:ea typeface="黑体" pitchFamily="49" charset="-122"/>
              </a:rPr>
              <a:t>帧。 </a:t>
            </a:r>
          </a:p>
        </p:txBody>
      </p:sp>
      <p:sp>
        <p:nvSpPr>
          <p:cNvPr id="54" name="Text Box 56">
            <a:extLst>
              <a:ext uri="{FF2B5EF4-FFF2-40B4-BE49-F238E27FC236}">
                <a16:creationId xmlns:a16="http://schemas.microsoft.com/office/drawing/2014/main" id="{1CC13B04-6466-46B1-BF6A-CE713DD7BBFC}"/>
              </a:ext>
            </a:extLst>
          </p:cNvPr>
          <p:cNvSpPr txBox="1">
            <a:spLocks noChangeArrowheads="1"/>
          </p:cNvSpPr>
          <p:nvPr/>
        </p:nvSpPr>
        <p:spPr bwMode="auto">
          <a:xfrm>
            <a:off x="4987925" y="5445125"/>
            <a:ext cx="3816350" cy="1196975"/>
          </a:xfrm>
          <a:prstGeom prst="rect">
            <a:avLst/>
          </a:prstGeom>
          <a:solidFill>
            <a:srgbClr val="FFFF99"/>
          </a:solidFill>
          <a:ln w="9525">
            <a:solidFill>
              <a:srgbClr val="333399"/>
            </a:solidFill>
            <a:miter lim="800000"/>
            <a:headEnd/>
            <a:tailEnd/>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0" lang="zh-CN" altLang="en-US" b="0">
                <a:solidFill>
                  <a:srgbClr val="333399"/>
                </a:solidFill>
                <a:latin typeface="Tahoma" pitchFamily="34" charset="0"/>
              </a:rPr>
              <a:t>为了达到比特同步，</a:t>
            </a:r>
          </a:p>
          <a:p>
            <a:pPr algn="ctr" eaLnBrk="1" hangingPunct="1"/>
            <a:r>
              <a:rPr kumimoji="0" lang="zh-CN" altLang="en-US" b="0">
                <a:solidFill>
                  <a:srgbClr val="333399"/>
                </a:solidFill>
                <a:ea typeface="黑体" pitchFamily="49" charset="-122"/>
              </a:rPr>
              <a:t>在传输媒体上实际传送的</a:t>
            </a:r>
          </a:p>
          <a:p>
            <a:pPr algn="ctr" eaLnBrk="1" hangingPunct="1"/>
            <a:r>
              <a:rPr kumimoji="0" lang="zh-CN" altLang="en-US" b="0">
                <a:solidFill>
                  <a:srgbClr val="333399"/>
                </a:solidFill>
                <a:ea typeface="黑体" pitchFamily="49" charset="-122"/>
              </a:rPr>
              <a:t>要比 </a:t>
            </a:r>
            <a:r>
              <a:rPr kumimoji="0" lang="en-US" altLang="zh-CN" b="0">
                <a:solidFill>
                  <a:srgbClr val="333399"/>
                </a:solidFill>
                <a:ea typeface="黑体" pitchFamily="49" charset="-122"/>
              </a:rPr>
              <a:t>MAC </a:t>
            </a:r>
            <a:r>
              <a:rPr kumimoji="0" lang="zh-CN" altLang="en-US" b="0">
                <a:solidFill>
                  <a:srgbClr val="333399"/>
                </a:solidFill>
                <a:ea typeface="黑体" pitchFamily="49" charset="-122"/>
              </a:rPr>
              <a:t>帧还多 </a:t>
            </a:r>
            <a:r>
              <a:rPr kumimoji="0" lang="en-US" altLang="zh-CN" b="0">
                <a:solidFill>
                  <a:srgbClr val="333399"/>
                </a:solidFill>
                <a:ea typeface="黑体" pitchFamily="49" charset="-122"/>
              </a:rPr>
              <a:t>8 </a:t>
            </a:r>
            <a:r>
              <a:rPr kumimoji="0" lang="zh-CN" altLang="en-US" b="0">
                <a:solidFill>
                  <a:srgbClr val="333399"/>
                </a:solidFill>
                <a:ea typeface="黑体" pitchFamily="49" charset="-122"/>
              </a:rPr>
              <a:t>个字节</a:t>
            </a:r>
          </a:p>
        </p:txBody>
      </p:sp>
    </p:spTree>
    <p:extLst>
      <p:ext uri="{BB962C8B-B14F-4D97-AF65-F5344CB8AC3E}">
        <p14:creationId xmlns:p14="http://schemas.microsoft.com/office/powerpoint/2010/main" val="32450755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6"/>
                                        </p:tgtEl>
                                        <p:attrNameLst>
                                          <p:attrName>style.visibility</p:attrName>
                                        </p:attrNameLst>
                                      </p:cBhvr>
                                      <p:to>
                                        <p:strVal val="visible"/>
                                      </p:to>
                                    </p:set>
                                  </p:childTnLst>
                                </p:cTn>
                              </p:par>
                            </p:childTnLst>
                          </p:cTn>
                        </p:par>
                        <p:par>
                          <p:cTn id="10" fill="hold">
                            <p:stCondLst>
                              <p:cond delay="0"/>
                            </p:stCondLst>
                            <p:childTnLst>
                              <p:par>
                                <p:cTn id="11" presetID="35" presetClass="emph" presetSubtype="0" repeatCount="3000" fill="hold" nodeType="afterEffect">
                                  <p:stCondLst>
                                    <p:cond delay="0"/>
                                  </p:stCondLst>
                                  <p:childTnLst>
                                    <p:anim calcmode="discrete" valueType="str">
                                      <p:cBhvr>
                                        <p:cTn id="12" dur="500" fill="hold"/>
                                        <p:tgtEl>
                                          <p:spTgt spid="36"/>
                                        </p:tgtEl>
                                        <p:attrNameLst>
                                          <p:attrName>style.visibility</p:attrName>
                                        </p:attrNameLst>
                                      </p:cBhvr>
                                      <p:tavLst>
                                        <p:tav tm="0">
                                          <p:val>
                                            <p:strVal val="hidden"/>
                                          </p:val>
                                        </p:tav>
                                        <p:tav tm="50000">
                                          <p:val>
                                            <p:strVal val="visible"/>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0A33F2-A780-4D50-8DBD-1DAE6FE1BF39}"/>
              </a:ext>
            </a:extLst>
          </p:cNvPr>
          <p:cNvSpPr>
            <a:spLocks noGrp="1"/>
          </p:cNvSpPr>
          <p:nvPr>
            <p:ph type="title"/>
          </p:nvPr>
        </p:nvSpPr>
        <p:spPr/>
        <p:txBody>
          <a:bodyPr/>
          <a:lstStyle/>
          <a:p>
            <a:r>
              <a:rPr lang="zh-CN" altLang="en-US" dirty="0"/>
              <a:t>四、</a:t>
            </a:r>
            <a:r>
              <a:rPr lang="en-US" altLang="zh-CN" dirty="0"/>
              <a:t>10BASE-T</a:t>
            </a:r>
            <a:r>
              <a:rPr lang="zh-CN" altLang="en-US" dirty="0"/>
              <a:t>以太网</a:t>
            </a:r>
          </a:p>
        </p:txBody>
      </p:sp>
      <p:sp>
        <p:nvSpPr>
          <p:cNvPr id="3" name="内容占位符 2">
            <a:extLst>
              <a:ext uri="{FF2B5EF4-FFF2-40B4-BE49-F238E27FC236}">
                <a16:creationId xmlns:a16="http://schemas.microsoft.com/office/drawing/2014/main" id="{2BB0C8EF-B02E-4685-928C-E1F270CDAEFB}"/>
              </a:ext>
            </a:extLst>
          </p:cNvPr>
          <p:cNvSpPr>
            <a:spLocks noGrp="1"/>
          </p:cNvSpPr>
          <p:nvPr>
            <p:ph idx="1"/>
          </p:nvPr>
        </p:nvSpPr>
        <p:spPr/>
        <p:txBody>
          <a:bodyPr/>
          <a:lstStyle/>
          <a:p>
            <a:r>
              <a:rPr lang="zh-CN" altLang="en-US" sz="2400" b="0" dirty="0">
                <a:latin typeface="+mn-ea"/>
              </a:rPr>
              <a:t>传统以太网最初是使用粗同轴电缆，后来演进到使用比较便宜的细同轴电缆，最后发展为使用更便宜和更灵活的双绞线。</a:t>
            </a:r>
          </a:p>
          <a:p>
            <a:r>
              <a:rPr lang="zh-CN" altLang="en-US" sz="2400" b="0" dirty="0">
                <a:latin typeface="+mn-ea"/>
              </a:rPr>
              <a:t>以双绞线为物理传输介质的以太网，其物理拓扑结构为星形，中心结点为一种有很高可靠性的设备</a:t>
            </a:r>
            <a:r>
              <a:rPr lang="en-US" altLang="zh-CN" sz="2400" b="0" dirty="0">
                <a:latin typeface="+mn-ea"/>
              </a:rPr>
              <a:t>--</a:t>
            </a:r>
            <a:r>
              <a:rPr lang="zh-CN" altLang="en-US" sz="2400" b="0" dirty="0">
                <a:latin typeface="+mn-ea"/>
              </a:rPr>
              <a:t>集线器</a:t>
            </a:r>
            <a:r>
              <a:rPr lang="en-US" altLang="zh-CN" sz="2400" b="0" dirty="0">
                <a:latin typeface="+mn-ea"/>
              </a:rPr>
              <a:t>(Hub)</a:t>
            </a:r>
          </a:p>
        </p:txBody>
      </p:sp>
      <p:pic>
        <p:nvPicPr>
          <p:cNvPr id="4" name="图片 3">
            <a:extLst>
              <a:ext uri="{FF2B5EF4-FFF2-40B4-BE49-F238E27FC236}">
                <a16:creationId xmlns:a16="http://schemas.microsoft.com/office/drawing/2014/main" id="{59813478-5A0D-4440-BC4D-8D1B265EEDE7}"/>
              </a:ext>
            </a:extLst>
          </p:cNvPr>
          <p:cNvPicPr>
            <a:picLocks noChangeAspect="1"/>
          </p:cNvPicPr>
          <p:nvPr/>
        </p:nvPicPr>
        <p:blipFill>
          <a:blip r:embed="rId2"/>
          <a:stretch>
            <a:fillRect/>
          </a:stretch>
        </p:blipFill>
        <p:spPr>
          <a:xfrm>
            <a:off x="3851920" y="3573016"/>
            <a:ext cx="4731887" cy="2706398"/>
          </a:xfrm>
          <a:prstGeom prst="rect">
            <a:avLst/>
          </a:prstGeom>
        </p:spPr>
      </p:pic>
      <p:sp>
        <p:nvSpPr>
          <p:cNvPr id="6" name="文本框 5">
            <a:extLst>
              <a:ext uri="{FF2B5EF4-FFF2-40B4-BE49-F238E27FC236}">
                <a16:creationId xmlns:a16="http://schemas.microsoft.com/office/drawing/2014/main" id="{4BDCD5DC-A14E-496E-87AC-CA41149D55F0}"/>
              </a:ext>
            </a:extLst>
          </p:cNvPr>
          <p:cNvSpPr txBox="1"/>
          <p:nvPr/>
        </p:nvSpPr>
        <p:spPr>
          <a:xfrm>
            <a:off x="971550" y="3861048"/>
            <a:ext cx="2736354" cy="1200329"/>
          </a:xfrm>
          <a:prstGeom prst="rect">
            <a:avLst/>
          </a:prstGeom>
          <a:noFill/>
        </p:spPr>
        <p:txBody>
          <a:bodyPr wrap="square">
            <a:spAutoFit/>
          </a:bodyPr>
          <a:lstStyle/>
          <a:p>
            <a:pPr marL="195263" marR="0" lvl="0" indent="-195263" algn="just" defTabSz="914400" rtl="0" eaLnBrk="0" fontAlgn="base" latinLnBrk="0" hangingPunct="0">
              <a:lnSpc>
                <a:spcPct val="100000"/>
              </a:lnSpc>
              <a:spcBef>
                <a:spcPct val="20000"/>
              </a:spcBef>
              <a:spcAft>
                <a:spcPct val="0"/>
              </a:spcAft>
              <a:buClr>
                <a:srgbClr val="3333CC"/>
              </a:buClr>
              <a:buSzPct val="70000"/>
              <a:buFont typeface="Wingdings" panose="05000000000000000000" pitchFamily="2" charset="2"/>
              <a:buBlip>
                <a:blip r:embed="rId3"/>
              </a:buBlip>
              <a:tabLst/>
              <a:defRPr/>
            </a:pPr>
            <a:r>
              <a:rPr kumimoji="1" lang="zh-CN" altLang="en-US" sz="2400" b="0" i="0" u="none" strike="noStrike" kern="0" cap="none" spc="0" normalizeH="0" baseline="0" noProof="0" dirty="0">
                <a:ln>
                  <a:noFill/>
                </a:ln>
                <a:solidFill>
                  <a:srgbClr val="000000"/>
                </a:solidFill>
                <a:effectLst/>
                <a:uLnTx/>
                <a:uFillTx/>
                <a:latin typeface="宋体"/>
                <a:ea typeface="宋体"/>
                <a:cs typeface="+mn-cs"/>
              </a:rPr>
              <a:t>集线器工作在物理层，形状类似多接口转发器。</a:t>
            </a:r>
          </a:p>
        </p:txBody>
      </p:sp>
    </p:spTree>
    <p:extLst>
      <p:ext uri="{BB962C8B-B14F-4D97-AF65-F5344CB8AC3E}">
        <p14:creationId xmlns:p14="http://schemas.microsoft.com/office/powerpoint/2010/main" val="17949027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933EE0-305F-4E43-A26A-1320994F8E42}"/>
              </a:ext>
            </a:extLst>
          </p:cNvPr>
          <p:cNvSpPr>
            <a:spLocks noGrp="1"/>
          </p:cNvSpPr>
          <p:nvPr>
            <p:ph type="title"/>
          </p:nvPr>
        </p:nvSpPr>
        <p:spPr/>
        <p:txBody>
          <a:bodyPr/>
          <a:lstStyle/>
          <a:p>
            <a:r>
              <a:rPr lang="en-US" altLang="zh-CN" dirty="0"/>
              <a:t>4.1.2 </a:t>
            </a:r>
            <a:r>
              <a:rPr lang="zh-CN" altLang="en-US" dirty="0"/>
              <a:t>数据链路层的基本问题</a:t>
            </a:r>
          </a:p>
        </p:txBody>
      </p:sp>
      <p:sp>
        <p:nvSpPr>
          <p:cNvPr id="3" name="内容占位符 2">
            <a:extLst>
              <a:ext uri="{FF2B5EF4-FFF2-40B4-BE49-F238E27FC236}">
                <a16:creationId xmlns:a16="http://schemas.microsoft.com/office/drawing/2014/main" id="{10EACC44-8C12-49A5-B3E0-277393AD3E98}"/>
              </a:ext>
            </a:extLst>
          </p:cNvPr>
          <p:cNvSpPr>
            <a:spLocks noGrp="1"/>
          </p:cNvSpPr>
          <p:nvPr>
            <p:ph idx="1"/>
          </p:nvPr>
        </p:nvSpPr>
        <p:spPr>
          <a:xfrm>
            <a:off x="971550" y="2708920"/>
            <a:ext cx="7560890" cy="2086725"/>
          </a:xfrm>
        </p:spPr>
        <p:txBody>
          <a:bodyPr/>
          <a:lstStyle/>
          <a:p>
            <a:r>
              <a:rPr lang="zh-CN" altLang="en-US" sz="2400" b="0" dirty="0">
                <a:latin typeface="+mn-ea"/>
              </a:rPr>
              <a:t>封装成帧：发送结点的数据链路层将网络层的数据报文添加首部和尾部后封装成帧。</a:t>
            </a:r>
            <a:endParaRPr lang="en-US" altLang="zh-CN" sz="2400" b="0" dirty="0">
              <a:latin typeface="+mn-ea"/>
            </a:endParaRPr>
          </a:p>
          <a:p>
            <a:r>
              <a:rPr lang="zh-CN" altLang="en-US" sz="2400" b="0" dirty="0">
                <a:latin typeface="+mn-ea"/>
              </a:rPr>
              <a:t>透明传输：数据报文中的任意数据都可以得到传输，高层应用无需担心特殊字符的传输问题。</a:t>
            </a:r>
            <a:endParaRPr lang="en-US" altLang="zh-CN" sz="2400" b="0" dirty="0">
              <a:latin typeface="+mn-ea"/>
            </a:endParaRPr>
          </a:p>
          <a:p>
            <a:r>
              <a:rPr lang="zh-CN" altLang="en-US" sz="2400" b="0" dirty="0">
                <a:latin typeface="+mn-ea"/>
              </a:rPr>
              <a:t>差错控制：接收方只接收无差错的数据帧（见</a:t>
            </a:r>
            <a:r>
              <a:rPr lang="en-US" altLang="zh-CN" sz="2400" b="0" dirty="0">
                <a:latin typeface="+mn-ea"/>
              </a:rPr>
              <a:t>4.2</a:t>
            </a:r>
            <a:r>
              <a:rPr lang="zh-CN" altLang="en-US" sz="2400" b="0" dirty="0">
                <a:latin typeface="+mn-ea"/>
              </a:rPr>
              <a:t>）。</a:t>
            </a:r>
          </a:p>
        </p:txBody>
      </p:sp>
      <p:sp>
        <p:nvSpPr>
          <p:cNvPr id="4" name="文本框 3">
            <a:extLst>
              <a:ext uri="{FF2B5EF4-FFF2-40B4-BE49-F238E27FC236}">
                <a16:creationId xmlns:a16="http://schemas.microsoft.com/office/drawing/2014/main" id="{8A19CCC8-F491-40CE-A463-9E97A1BC7E3F}"/>
              </a:ext>
            </a:extLst>
          </p:cNvPr>
          <p:cNvSpPr txBox="1"/>
          <p:nvPr/>
        </p:nvSpPr>
        <p:spPr>
          <a:xfrm>
            <a:off x="1115616" y="1340768"/>
            <a:ext cx="7240970" cy="1200329"/>
          </a:xfrm>
          <a:prstGeom prst="rect">
            <a:avLst/>
          </a:prstGeom>
          <a:noFill/>
        </p:spPr>
        <p:txBody>
          <a:bodyPr wrap="square" rtlCol="0">
            <a:spAutoFit/>
          </a:bodyPr>
          <a:lstStyle/>
          <a:p>
            <a:r>
              <a:rPr lang="zh-CN" altLang="en-US" b="0" dirty="0"/>
              <a:t>面对物理链路的恶劣环境，为实现可靠数据传输，数据链路层有许多问题需要解决，其中以下三个是最基本的共性问题：</a:t>
            </a:r>
          </a:p>
        </p:txBody>
      </p:sp>
    </p:spTree>
    <p:extLst>
      <p:ext uri="{BB962C8B-B14F-4D97-AF65-F5344CB8AC3E}">
        <p14:creationId xmlns:p14="http://schemas.microsoft.com/office/powerpoint/2010/main" val="2714363195"/>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0C58D0-A3ED-4EF8-80B1-D066137566A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21A45DE-F6D8-4590-AE6E-4EA2503B9720}"/>
              </a:ext>
            </a:extLst>
          </p:cNvPr>
          <p:cNvSpPr>
            <a:spLocks noGrp="1"/>
          </p:cNvSpPr>
          <p:nvPr>
            <p:ph idx="1"/>
          </p:nvPr>
        </p:nvSpPr>
        <p:spPr>
          <a:xfrm>
            <a:off x="914400" y="1524000"/>
            <a:ext cx="7391400" cy="4081117"/>
          </a:xfrm>
        </p:spPr>
        <p:txBody>
          <a:bodyPr/>
          <a:lstStyle/>
          <a:p>
            <a:r>
              <a:rPr lang="zh-CN" altLang="en-US" sz="2400" dirty="0">
                <a:latin typeface="+mn-ea"/>
              </a:rPr>
              <a:t>由</a:t>
            </a:r>
            <a:r>
              <a:rPr lang="en-US" altLang="zh-CN" sz="2400" dirty="0">
                <a:latin typeface="+mn-ea"/>
              </a:rPr>
              <a:t>Hub</a:t>
            </a:r>
            <a:r>
              <a:rPr lang="zh-CN" altLang="en-US" sz="2400" dirty="0">
                <a:latin typeface="+mn-ea"/>
              </a:rPr>
              <a:t>构成的星形网络在逻辑上依然是总线结构。 </a:t>
            </a:r>
            <a:endParaRPr lang="en-US" altLang="zh-CN" sz="2400" dirty="0">
              <a:latin typeface="+mn-ea"/>
            </a:endParaRPr>
          </a:p>
          <a:p>
            <a:r>
              <a:rPr lang="zh-CN" altLang="en-US" sz="2400" dirty="0">
                <a:latin typeface="+mn-ea"/>
              </a:rPr>
              <a:t>依然使用 </a:t>
            </a:r>
            <a:r>
              <a:rPr lang="en-US" altLang="zh-CN" sz="2400" dirty="0">
                <a:latin typeface="+mn-ea"/>
              </a:rPr>
              <a:t>CSMA/CD </a:t>
            </a:r>
            <a:r>
              <a:rPr lang="zh-CN" altLang="en-US" sz="2400" dirty="0">
                <a:latin typeface="+mn-ea"/>
              </a:rPr>
              <a:t>协议，并共享逻辑上的总线。 半双工方式传输数据。</a:t>
            </a:r>
            <a:r>
              <a:rPr lang="en-US" altLang="zh-CN" sz="2400" dirty="0">
                <a:latin typeface="+mn-ea"/>
              </a:rPr>
              <a:t>10BASE-T </a:t>
            </a:r>
            <a:r>
              <a:rPr lang="zh-CN" altLang="en-US" sz="2400" dirty="0">
                <a:latin typeface="+mn-ea"/>
              </a:rPr>
              <a:t>的通信距离稍短，每个站到集线器的距离不超过 </a:t>
            </a:r>
            <a:r>
              <a:rPr lang="en-US" altLang="zh-CN" sz="2400" dirty="0">
                <a:latin typeface="+mn-ea"/>
              </a:rPr>
              <a:t>100 m</a:t>
            </a:r>
            <a:r>
              <a:rPr lang="zh-CN" altLang="en-US" sz="2400" dirty="0">
                <a:latin typeface="+mn-ea"/>
              </a:rPr>
              <a:t>。</a:t>
            </a:r>
          </a:p>
          <a:p>
            <a:r>
              <a:rPr lang="zh-CN" altLang="en-US" sz="2400" dirty="0">
                <a:latin typeface="+mn-ea"/>
              </a:rPr>
              <a:t>这种 </a:t>
            </a:r>
            <a:r>
              <a:rPr lang="en-US" altLang="zh-CN" sz="2400" dirty="0">
                <a:latin typeface="+mn-ea"/>
              </a:rPr>
              <a:t>10 Mb/s </a:t>
            </a:r>
            <a:r>
              <a:rPr lang="zh-CN" altLang="en-US" sz="2400" dirty="0">
                <a:latin typeface="+mn-ea"/>
              </a:rPr>
              <a:t>速率的无屏蔽双绞线星形网的出现，既降低了成本，又提高了可靠性。 </a:t>
            </a:r>
          </a:p>
          <a:p>
            <a:r>
              <a:rPr lang="en-US" altLang="zh-CN" sz="2400" dirty="0">
                <a:latin typeface="+mn-ea"/>
              </a:rPr>
              <a:t>10BASE-T </a:t>
            </a:r>
            <a:r>
              <a:rPr lang="zh-CN" altLang="en-US" sz="2400" dirty="0">
                <a:latin typeface="+mn-ea"/>
              </a:rPr>
              <a:t>双绞线以太网的出现，是局域网发展史上的一个非常重要的里程碑，为以太网在局域网中的统治地位奠定了牢固的基础。 </a:t>
            </a:r>
          </a:p>
          <a:p>
            <a:endParaRPr lang="zh-CN" altLang="en-US" sz="2400" dirty="0">
              <a:latin typeface="+mn-ea"/>
            </a:endParaRPr>
          </a:p>
        </p:txBody>
      </p:sp>
    </p:spTree>
    <p:extLst>
      <p:ext uri="{BB962C8B-B14F-4D97-AF65-F5344CB8AC3E}">
        <p14:creationId xmlns:p14="http://schemas.microsoft.com/office/powerpoint/2010/main" val="1356840281"/>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147A69-2A39-4CC7-89E0-E7360C0F98DF}"/>
              </a:ext>
            </a:extLst>
          </p:cNvPr>
          <p:cNvSpPr>
            <a:spLocks noGrp="1"/>
          </p:cNvSpPr>
          <p:nvPr>
            <p:ph type="title"/>
          </p:nvPr>
        </p:nvSpPr>
        <p:spPr>
          <a:xfrm>
            <a:off x="1028700" y="5085184"/>
            <a:ext cx="7086600" cy="685800"/>
          </a:xfrm>
        </p:spPr>
        <p:txBody>
          <a:bodyPr/>
          <a:lstStyle/>
          <a:p>
            <a:r>
              <a:rPr lang="zh-CN" altLang="en-US" dirty="0"/>
              <a:t>一个三接口的</a:t>
            </a:r>
            <a:r>
              <a:rPr lang="en-US" altLang="zh-CN" dirty="0"/>
              <a:t>HUB</a:t>
            </a:r>
            <a:endParaRPr lang="zh-CN" altLang="en-US" dirty="0"/>
          </a:p>
        </p:txBody>
      </p:sp>
      <p:pic>
        <p:nvPicPr>
          <p:cNvPr id="4" name="图片 3">
            <a:extLst>
              <a:ext uri="{FF2B5EF4-FFF2-40B4-BE49-F238E27FC236}">
                <a16:creationId xmlns:a16="http://schemas.microsoft.com/office/drawing/2014/main" id="{FD47FCA4-33DE-4EFE-B000-DDAE8C3A6DF6}"/>
              </a:ext>
            </a:extLst>
          </p:cNvPr>
          <p:cNvPicPr>
            <a:picLocks noChangeAspect="1"/>
          </p:cNvPicPr>
          <p:nvPr/>
        </p:nvPicPr>
        <p:blipFill>
          <a:blip r:embed="rId2"/>
          <a:stretch>
            <a:fillRect/>
          </a:stretch>
        </p:blipFill>
        <p:spPr>
          <a:xfrm>
            <a:off x="1407902" y="1556792"/>
            <a:ext cx="6328196" cy="3218967"/>
          </a:xfrm>
          <a:prstGeom prst="rect">
            <a:avLst/>
          </a:prstGeom>
        </p:spPr>
      </p:pic>
    </p:spTree>
    <p:extLst>
      <p:ext uri="{BB962C8B-B14F-4D97-AF65-F5344CB8AC3E}">
        <p14:creationId xmlns:p14="http://schemas.microsoft.com/office/powerpoint/2010/main" val="1672287937"/>
      </p:ext>
    </p:extLst>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A0310E-931B-4423-BA0F-923D93C24CAE}"/>
              </a:ext>
            </a:extLst>
          </p:cNvPr>
          <p:cNvSpPr>
            <a:spLocks noGrp="1"/>
          </p:cNvSpPr>
          <p:nvPr>
            <p:ph type="title"/>
          </p:nvPr>
        </p:nvSpPr>
        <p:spPr/>
        <p:txBody>
          <a:bodyPr/>
          <a:lstStyle/>
          <a:p>
            <a:r>
              <a:rPr lang="en-US" altLang="zh-CN" dirty="0"/>
              <a:t>4.5.4</a:t>
            </a:r>
            <a:r>
              <a:rPr lang="zh-CN" altLang="en-US" dirty="0"/>
              <a:t> 局域网扩展</a:t>
            </a:r>
          </a:p>
        </p:txBody>
      </p:sp>
      <p:sp>
        <p:nvSpPr>
          <p:cNvPr id="3" name="内容占位符 2">
            <a:extLst>
              <a:ext uri="{FF2B5EF4-FFF2-40B4-BE49-F238E27FC236}">
                <a16:creationId xmlns:a16="http://schemas.microsoft.com/office/drawing/2014/main" id="{C80DFE23-91EC-4457-8D36-9F651281899E}"/>
              </a:ext>
            </a:extLst>
          </p:cNvPr>
          <p:cNvSpPr>
            <a:spLocks noGrp="1"/>
          </p:cNvSpPr>
          <p:nvPr>
            <p:ph idx="1"/>
          </p:nvPr>
        </p:nvSpPr>
        <p:spPr>
          <a:xfrm>
            <a:off x="993593" y="2060848"/>
            <a:ext cx="7391400" cy="904863"/>
          </a:xfrm>
        </p:spPr>
        <p:txBody>
          <a:bodyPr/>
          <a:lstStyle/>
          <a:p>
            <a:r>
              <a:rPr lang="zh-CN" altLang="en-US" sz="2400" dirty="0"/>
              <a:t>利用光纤作为传输介质</a:t>
            </a:r>
            <a:endParaRPr lang="en-US" altLang="zh-CN" sz="2400" dirty="0"/>
          </a:p>
          <a:p>
            <a:r>
              <a:rPr lang="zh-CN" altLang="en-US" sz="2400" dirty="0"/>
              <a:t>利用集线器的级联</a:t>
            </a:r>
          </a:p>
        </p:txBody>
      </p:sp>
      <p:sp>
        <p:nvSpPr>
          <p:cNvPr id="4" name="文本框 3">
            <a:extLst>
              <a:ext uri="{FF2B5EF4-FFF2-40B4-BE49-F238E27FC236}">
                <a16:creationId xmlns:a16="http://schemas.microsoft.com/office/drawing/2014/main" id="{0136D905-3D19-4F27-A150-EE0A3F69CC90}"/>
              </a:ext>
            </a:extLst>
          </p:cNvPr>
          <p:cNvSpPr txBox="1"/>
          <p:nvPr/>
        </p:nvSpPr>
        <p:spPr>
          <a:xfrm>
            <a:off x="993593" y="1346819"/>
            <a:ext cx="7632848" cy="461665"/>
          </a:xfrm>
          <a:prstGeom prst="rect">
            <a:avLst/>
          </a:prstGeom>
          <a:noFill/>
        </p:spPr>
        <p:txBody>
          <a:bodyPr wrap="square" rtlCol="0">
            <a:spAutoFit/>
          </a:bodyPr>
          <a:lstStyle/>
          <a:p>
            <a:r>
              <a:rPr lang="zh-CN" altLang="en-US" dirty="0"/>
              <a:t>一、从物理层进行扩展</a:t>
            </a:r>
          </a:p>
        </p:txBody>
      </p:sp>
      <p:pic>
        <p:nvPicPr>
          <p:cNvPr id="5" name="Picture 5">
            <a:extLst>
              <a:ext uri="{FF2B5EF4-FFF2-40B4-BE49-F238E27FC236}">
                <a16:creationId xmlns:a16="http://schemas.microsoft.com/office/drawing/2014/main" id="{11AA93D2-4C01-4DF3-86D4-6430BD97C4D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448914">
            <a:off x="7521757" y="3417627"/>
            <a:ext cx="1195388"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Text Box 6">
            <a:extLst>
              <a:ext uri="{FF2B5EF4-FFF2-40B4-BE49-F238E27FC236}">
                <a16:creationId xmlns:a16="http://schemas.microsoft.com/office/drawing/2014/main" id="{8FDA30EC-7F8A-4769-8477-2E69B52AED18}"/>
              </a:ext>
            </a:extLst>
          </p:cNvPr>
          <p:cNvSpPr txBox="1">
            <a:spLocks noChangeArrowheads="1"/>
          </p:cNvSpPr>
          <p:nvPr/>
        </p:nvSpPr>
        <p:spPr bwMode="auto">
          <a:xfrm>
            <a:off x="7394757" y="2361940"/>
            <a:ext cx="184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zh-CN" sz="2800" b="0">
              <a:solidFill>
                <a:srgbClr val="3333CC"/>
              </a:solidFill>
              <a:ea typeface="黑体" pitchFamily="49" charset="-122"/>
            </a:endParaRPr>
          </a:p>
        </p:txBody>
      </p:sp>
      <p:sp>
        <p:nvSpPr>
          <p:cNvPr id="7" name="Text Box 7">
            <a:extLst>
              <a:ext uri="{FF2B5EF4-FFF2-40B4-BE49-F238E27FC236}">
                <a16:creationId xmlns:a16="http://schemas.microsoft.com/office/drawing/2014/main" id="{3AF10C9E-2BA7-4424-A18F-96CB55A2AD02}"/>
              </a:ext>
            </a:extLst>
          </p:cNvPr>
          <p:cNvSpPr txBox="1">
            <a:spLocks noChangeArrowheads="1"/>
          </p:cNvSpPr>
          <p:nvPr/>
        </p:nvSpPr>
        <p:spPr bwMode="auto">
          <a:xfrm>
            <a:off x="7493182" y="2785802"/>
            <a:ext cx="109855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pPr>
            <a:r>
              <a:rPr kumimoji="0" lang="zh-CN" altLang="en-US" b="0">
                <a:solidFill>
                  <a:srgbClr val="3333CC"/>
                </a:solidFill>
                <a:ea typeface="黑体" pitchFamily="49" charset="-122"/>
              </a:rPr>
              <a:t>以太网</a:t>
            </a:r>
          </a:p>
          <a:p>
            <a:pPr eaLnBrk="1" hangingPunct="1">
              <a:lnSpc>
                <a:spcPct val="90000"/>
              </a:lnSpc>
            </a:pPr>
            <a:r>
              <a:rPr kumimoji="0" lang="zh-CN" altLang="en-US" b="0">
                <a:solidFill>
                  <a:srgbClr val="3333CC"/>
                </a:solidFill>
                <a:ea typeface="黑体" pitchFamily="49" charset="-122"/>
              </a:rPr>
              <a:t>集线器</a:t>
            </a:r>
          </a:p>
        </p:txBody>
      </p:sp>
      <p:sp>
        <p:nvSpPr>
          <p:cNvPr id="8" name="Line 8">
            <a:extLst>
              <a:ext uri="{FF2B5EF4-FFF2-40B4-BE49-F238E27FC236}">
                <a16:creationId xmlns:a16="http://schemas.microsoft.com/office/drawing/2014/main" id="{8FCA441E-DC5A-41B4-B2A2-C4D5C58CE287}"/>
              </a:ext>
            </a:extLst>
          </p:cNvPr>
          <p:cNvSpPr>
            <a:spLocks noChangeShapeType="1"/>
          </p:cNvSpPr>
          <p:nvPr/>
        </p:nvSpPr>
        <p:spPr bwMode="auto">
          <a:xfrm>
            <a:off x="759007" y="3892290"/>
            <a:ext cx="7062788" cy="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9" name="Text Box 9">
            <a:extLst>
              <a:ext uri="{FF2B5EF4-FFF2-40B4-BE49-F238E27FC236}">
                <a16:creationId xmlns:a16="http://schemas.microsoft.com/office/drawing/2014/main" id="{B3B4E506-115C-40EC-89F7-48156A7BD365}"/>
              </a:ext>
            </a:extLst>
          </p:cNvPr>
          <p:cNvSpPr txBox="1">
            <a:spLocks noChangeArrowheads="1"/>
          </p:cNvSpPr>
          <p:nvPr/>
        </p:nvSpPr>
        <p:spPr bwMode="auto">
          <a:xfrm>
            <a:off x="3722870" y="3347777"/>
            <a:ext cx="895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zh-CN" altLang="en-US" sz="2800" b="0" dirty="0">
                <a:solidFill>
                  <a:srgbClr val="3333CC"/>
                </a:solidFill>
                <a:ea typeface="黑体" pitchFamily="49" charset="-122"/>
              </a:rPr>
              <a:t>光纤</a:t>
            </a:r>
          </a:p>
        </p:txBody>
      </p:sp>
      <p:sp>
        <p:nvSpPr>
          <p:cNvPr id="10" name="Text Box 10">
            <a:extLst>
              <a:ext uri="{FF2B5EF4-FFF2-40B4-BE49-F238E27FC236}">
                <a16:creationId xmlns:a16="http://schemas.microsoft.com/office/drawing/2014/main" id="{7AA54F31-3698-41A3-A601-6097D6D0A651}"/>
              </a:ext>
            </a:extLst>
          </p:cNvPr>
          <p:cNvSpPr txBox="1">
            <a:spLocks noChangeArrowheads="1"/>
          </p:cNvSpPr>
          <p:nvPr/>
        </p:nvSpPr>
        <p:spPr bwMode="auto">
          <a:xfrm>
            <a:off x="6196195" y="4125652"/>
            <a:ext cx="170815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lnSpc>
                <a:spcPct val="90000"/>
              </a:lnSpc>
            </a:pPr>
            <a:r>
              <a:rPr kumimoji="0" lang="zh-CN" altLang="en-US" b="0">
                <a:solidFill>
                  <a:srgbClr val="3333CC"/>
                </a:solidFill>
                <a:ea typeface="黑体" pitchFamily="49" charset="-122"/>
              </a:rPr>
              <a:t>光纤</a:t>
            </a:r>
          </a:p>
          <a:p>
            <a:pPr algn="ctr" eaLnBrk="1" hangingPunct="1">
              <a:lnSpc>
                <a:spcPct val="90000"/>
              </a:lnSpc>
            </a:pPr>
            <a:r>
              <a:rPr kumimoji="0" lang="zh-CN" altLang="en-US" b="0">
                <a:solidFill>
                  <a:srgbClr val="3333CC"/>
                </a:solidFill>
                <a:ea typeface="黑体" pitchFamily="49" charset="-122"/>
              </a:rPr>
              <a:t>调制解调器</a:t>
            </a:r>
          </a:p>
        </p:txBody>
      </p:sp>
      <p:pic>
        <p:nvPicPr>
          <p:cNvPr id="11" name="Picture 11">
            <a:extLst>
              <a:ext uri="{FF2B5EF4-FFF2-40B4-BE49-F238E27FC236}">
                <a16:creationId xmlns:a16="http://schemas.microsoft.com/office/drawing/2014/main" id="{DC8041E6-97D9-48E6-A03C-E447434287C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282" y="3320790"/>
            <a:ext cx="665163"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2">
            <a:extLst>
              <a:ext uri="{FF2B5EF4-FFF2-40B4-BE49-F238E27FC236}">
                <a16:creationId xmlns:a16="http://schemas.microsoft.com/office/drawing/2014/main" id="{7C983F48-66C8-4ED0-B412-F6C73E8347E9}"/>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4120" y="3693852"/>
            <a:ext cx="60166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3" name="Picture 13">
            <a:extLst>
              <a:ext uri="{FF2B5EF4-FFF2-40B4-BE49-F238E27FC236}">
                <a16:creationId xmlns:a16="http://schemas.microsoft.com/office/drawing/2014/main" id="{3659212B-1DB6-4CD1-86D6-C860032CD551}"/>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24845" y="3693852"/>
            <a:ext cx="6000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4" name="Text Box 14">
            <a:extLst>
              <a:ext uri="{FF2B5EF4-FFF2-40B4-BE49-F238E27FC236}">
                <a16:creationId xmlns:a16="http://schemas.microsoft.com/office/drawing/2014/main" id="{2EF21022-CCED-4BF6-A713-6DB9D7CE8AE2}"/>
              </a:ext>
            </a:extLst>
          </p:cNvPr>
          <p:cNvSpPr txBox="1">
            <a:spLocks noChangeArrowheads="1"/>
          </p:cNvSpPr>
          <p:nvPr/>
        </p:nvSpPr>
        <p:spPr bwMode="auto">
          <a:xfrm>
            <a:off x="436745" y="4082790"/>
            <a:ext cx="170815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lnSpc>
                <a:spcPct val="90000"/>
              </a:lnSpc>
            </a:pPr>
            <a:r>
              <a:rPr kumimoji="0" lang="zh-CN" altLang="en-US" b="0">
                <a:solidFill>
                  <a:srgbClr val="3333CC"/>
                </a:solidFill>
                <a:ea typeface="黑体" pitchFamily="49" charset="-122"/>
              </a:rPr>
              <a:t>光纤</a:t>
            </a:r>
          </a:p>
          <a:p>
            <a:pPr algn="ctr" eaLnBrk="1" hangingPunct="1">
              <a:lnSpc>
                <a:spcPct val="90000"/>
              </a:lnSpc>
            </a:pPr>
            <a:r>
              <a:rPr kumimoji="0" lang="zh-CN" altLang="en-US" b="0">
                <a:solidFill>
                  <a:srgbClr val="3333CC"/>
                </a:solidFill>
                <a:ea typeface="黑体" pitchFamily="49" charset="-122"/>
              </a:rPr>
              <a:t>调制解调器</a:t>
            </a:r>
          </a:p>
        </p:txBody>
      </p:sp>
      <p:sp>
        <p:nvSpPr>
          <p:cNvPr id="16" name="文本框 15">
            <a:extLst>
              <a:ext uri="{FF2B5EF4-FFF2-40B4-BE49-F238E27FC236}">
                <a16:creationId xmlns:a16="http://schemas.microsoft.com/office/drawing/2014/main" id="{0C42527B-41EF-41E5-B796-D43344EFB94D}"/>
              </a:ext>
            </a:extLst>
          </p:cNvPr>
          <p:cNvSpPr txBox="1"/>
          <p:nvPr/>
        </p:nvSpPr>
        <p:spPr>
          <a:xfrm>
            <a:off x="2232251" y="4884477"/>
            <a:ext cx="4592594" cy="461665"/>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dirty="0">
                <a:ln>
                  <a:noFill/>
                </a:ln>
                <a:effectLst/>
                <a:uLnTx/>
                <a:uFillTx/>
                <a:latin typeface="+mn-ea"/>
                <a:ea typeface="+mn-ea"/>
                <a:cs typeface="+mn-cs"/>
              </a:rPr>
              <a:t>利用光纤和光纤调制解调器扩展</a:t>
            </a:r>
          </a:p>
        </p:txBody>
      </p:sp>
    </p:spTree>
    <p:extLst>
      <p:ext uri="{BB962C8B-B14F-4D97-AF65-F5344CB8AC3E}">
        <p14:creationId xmlns:p14="http://schemas.microsoft.com/office/powerpoint/2010/main" val="3066726320"/>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D46BE5-44EE-42AE-9F57-B63FDBDD9CEC}"/>
              </a:ext>
            </a:extLst>
          </p:cNvPr>
          <p:cNvSpPr>
            <a:spLocks noGrp="1"/>
          </p:cNvSpPr>
          <p:nvPr>
            <p:ph type="title"/>
          </p:nvPr>
        </p:nvSpPr>
        <p:spPr/>
        <p:txBody>
          <a:bodyPr/>
          <a:lstStyle/>
          <a:p>
            <a:r>
              <a:rPr lang="zh-CN" altLang="en-US" dirty="0"/>
              <a:t>多个集线器级联成更大的局域网</a:t>
            </a:r>
          </a:p>
        </p:txBody>
      </p:sp>
      <p:sp>
        <p:nvSpPr>
          <p:cNvPr id="4" name="Rectangle 2">
            <a:extLst>
              <a:ext uri="{FF2B5EF4-FFF2-40B4-BE49-F238E27FC236}">
                <a16:creationId xmlns:a16="http://schemas.microsoft.com/office/drawing/2014/main" id="{6D978947-D478-401F-A1C3-75DC694209E0}"/>
              </a:ext>
            </a:extLst>
          </p:cNvPr>
          <p:cNvSpPr txBox="1">
            <a:spLocks noChangeArrowheads="1"/>
          </p:cNvSpPr>
          <p:nvPr/>
        </p:nvSpPr>
        <p:spPr bwMode="auto">
          <a:xfrm>
            <a:off x="1082402" y="1287091"/>
            <a:ext cx="7850187"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zh-CN" altLang="en-US" sz="2800" b="0" i="0" u="none" strike="noStrike" kern="0" cap="none" spc="0" normalizeH="0" baseline="0" noProof="0">
                <a:ln>
                  <a:noFill/>
                </a:ln>
                <a:solidFill>
                  <a:srgbClr val="333399"/>
                </a:solidFill>
                <a:effectLst/>
                <a:uLnTx/>
                <a:uFillTx/>
                <a:latin typeface="Arial"/>
                <a:ea typeface="黑体"/>
                <a:cs typeface="+mn-cs"/>
              </a:rPr>
              <a:t>某大学有三个系，各自有一个局域网</a:t>
            </a:r>
          </a:p>
        </p:txBody>
      </p:sp>
      <p:sp>
        <p:nvSpPr>
          <p:cNvPr id="5" name="Text Box 43">
            <a:extLst>
              <a:ext uri="{FF2B5EF4-FFF2-40B4-BE49-F238E27FC236}">
                <a16:creationId xmlns:a16="http://schemas.microsoft.com/office/drawing/2014/main" id="{0AA8ED46-D727-4FEC-8FBC-3A15C29BB0AE}"/>
              </a:ext>
            </a:extLst>
          </p:cNvPr>
          <p:cNvSpPr txBox="1">
            <a:spLocks noChangeArrowheads="1"/>
          </p:cNvSpPr>
          <p:nvPr/>
        </p:nvSpPr>
        <p:spPr bwMode="auto">
          <a:xfrm>
            <a:off x="3214414" y="1982416"/>
            <a:ext cx="2620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0">
                <a:solidFill>
                  <a:srgbClr val="333399"/>
                </a:solidFill>
                <a:latin typeface="Times New Roman" pitchFamily="18" charset="0"/>
                <a:ea typeface="黑体" pitchFamily="49" charset="-122"/>
              </a:rPr>
              <a:t>三个独立的碰撞域</a:t>
            </a:r>
          </a:p>
        </p:txBody>
      </p:sp>
      <p:sp>
        <p:nvSpPr>
          <p:cNvPr id="6" name="AutoShape 44">
            <a:extLst>
              <a:ext uri="{FF2B5EF4-FFF2-40B4-BE49-F238E27FC236}">
                <a16:creationId xmlns:a16="http://schemas.microsoft.com/office/drawing/2014/main" id="{83A4286B-DDA2-4953-BBE4-B76A6BA9F071}"/>
              </a:ext>
            </a:extLst>
          </p:cNvPr>
          <p:cNvSpPr>
            <a:spLocks noChangeArrowheads="1"/>
          </p:cNvSpPr>
          <p:nvPr/>
        </p:nvSpPr>
        <p:spPr bwMode="auto">
          <a:xfrm>
            <a:off x="515664" y="2780928"/>
            <a:ext cx="2560638" cy="2971800"/>
          </a:xfrm>
          <a:prstGeom prst="roundRect">
            <a:avLst>
              <a:gd name="adj" fmla="val 16667"/>
            </a:avLst>
          </a:prstGeom>
          <a:solidFill>
            <a:srgbClr val="FF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endParaRPr kumimoji="0" lang="zh-CN" altLang="en-US" sz="2000" b="0">
              <a:solidFill>
                <a:srgbClr val="000000"/>
              </a:solidFill>
              <a:latin typeface="Tahoma" pitchFamily="34" charset="0"/>
            </a:endParaRPr>
          </a:p>
        </p:txBody>
      </p:sp>
      <p:sp>
        <p:nvSpPr>
          <p:cNvPr id="7" name="Line 45">
            <a:extLst>
              <a:ext uri="{FF2B5EF4-FFF2-40B4-BE49-F238E27FC236}">
                <a16:creationId xmlns:a16="http://schemas.microsoft.com/office/drawing/2014/main" id="{451FFECA-F2DE-4381-AD25-55AEB777CC59}"/>
              </a:ext>
            </a:extLst>
          </p:cNvPr>
          <p:cNvSpPr>
            <a:spLocks noChangeShapeType="1"/>
          </p:cNvSpPr>
          <p:nvPr/>
        </p:nvSpPr>
        <p:spPr bwMode="auto">
          <a:xfrm flipH="1">
            <a:off x="917302" y="4331916"/>
            <a:ext cx="639762" cy="7366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8" name="Picture 46">
            <a:extLst>
              <a:ext uri="{FF2B5EF4-FFF2-40B4-BE49-F238E27FC236}">
                <a16:creationId xmlns:a16="http://schemas.microsoft.com/office/drawing/2014/main" id="{D83C3778-2A41-448A-9164-8599DA03C786}"/>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6477" y="4879603"/>
            <a:ext cx="481012"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9" name="Line 47">
            <a:extLst>
              <a:ext uri="{FF2B5EF4-FFF2-40B4-BE49-F238E27FC236}">
                <a16:creationId xmlns:a16="http://schemas.microsoft.com/office/drawing/2014/main" id="{4F509E57-DFAC-41BD-8940-40F6FF7D7A71}"/>
              </a:ext>
            </a:extLst>
          </p:cNvPr>
          <p:cNvSpPr>
            <a:spLocks noChangeShapeType="1"/>
          </p:cNvSpPr>
          <p:nvPr/>
        </p:nvSpPr>
        <p:spPr bwMode="auto">
          <a:xfrm>
            <a:off x="1919014" y="4470028"/>
            <a:ext cx="177800" cy="5746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0" name="Line 48">
            <a:extLst>
              <a:ext uri="{FF2B5EF4-FFF2-40B4-BE49-F238E27FC236}">
                <a16:creationId xmlns:a16="http://schemas.microsoft.com/office/drawing/2014/main" id="{1B9D1A7D-0FA0-45DD-AF5C-6936D85D1DDF}"/>
              </a:ext>
            </a:extLst>
          </p:cNvPr>
          <p:cNvSpPr>
            <a:spLocks noChangeShapeType="1"/>
          </p:cNvSpPr>
          <p:nvPr/>
        </p:nvSpPr>
        <p:spPr bwMode="auto">
          <a:xfrm>
            <a:off x="2096814" y="4446216"/>
            <a:ext cx="630238" cy="5746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1" name="Line 49">
            <a:extLst>
              <a:ext uri="{FF2B5EF4-FFF2-40B4-BE49-F238E27FC236}">
                <a16:creationId xmlns:a16="http://schemas.microsoft.com/office/drawing/2014/main" id="{004DDECE-C331-4C87-B99B-A7B2A44C68D5}"/>
              </a:ext>
            </a:extLst>
          </p:cNvPr>
          <p:cNvSpPr>
            <a:spLocks noChangeShapeType="1"/>
          </p:cNvSpPr>
          <p:nvPr/>
        </p:nvSpPr>
        <p:spPr bwMode="auto">
          <a:xfrm flipH="1">
            <a:off x="1514202" y="4343028"/>
            <a:ext cx="171450" cy="7429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12" name="Picture 50">
            <a:extLst>
              <a:ext uri="{FF2B5EF4-FFF2-40B4-BE49-F238E27FC236}">
                <a16:creationId xmlns:a16="http://schemas.microsoft.com/office/drawing/2014/main" id="{9198129B-56A0-4639-8447-95331D66AC5F}"/>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9727" y="4879603"/>
            <a:ext cx="4794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3" name="Picture 51">
            <a:extLst>
              <a:ext uri="{FF2B5EF4-FFF2-40B4-BE49-F238E27FC236}">
                <a16:creationId xmlns:a16="http://schemas.microsoft.com/office/drawing/2014/main" id="{07F55401-F2F9-404A-9BE8-012AF44B4208}"/>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71389" y="4879603"/>
            <a:ext cx="4794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4" name="Picture 52">
            <a:extLst>
              <a:ext uri="{FF2B5EF4-FFF2-40B4-BE49-F238E27FC236}">
                <a16:creationId xmlns:a16="http://schemas.microsoft.com/office/drawing/2014/main" id="{358A63BE-753D-4AC6-B6D4-460185BAC6F6}"/>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73052" y="4879603"/>
            <a:ext cx="481012"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5" name="Text Box 53">
            <a:extLst>
              <a:ext uri="{FF2B5EF4-FFF2-40B4-BE49-F238E27FC236}">
                <a16:creationId xmlns:a16="http://schemas.microsoft.com/office/drawing/2014/main" id="{C2DF8AD8-F102-4C3D-883C-873879E6CE3C}"/>
              </a:ext>
            </a:extLst>
          </p:cNvPr>
          <p:cNvSpPr txBox="1">
            <a:spLocks noChangeArrowheads="1"/>
          </p:cNvSpPr>
          <p:nvPr/>
        </p:nvSpPr>
        <p:spPr bwMode="auto">
          <a:xfrm>
            <a:off x="650602" y="3927103"/>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0">
                <a:solidFill>
                  <a:srgbClr val="333399"/>
                </a:solidFill>
                <a:latin typeface="Times New Roman" pitchFamily="18" charset="0"/>
                <a:ea typeface="黑体" pitchFamily="49" charset="-122"/>
              </a:rPr>
              <a:t>一系</a:t>
            </a:r>
          </a:p>
        </p:txBody>
      </p:sp>
      <p:pic>
        <p:nvPicPr>
          <p:cNvPr id="16" name="Picture 54">
            <a:extLst>
              <a:ext uri="{FF2B5EF4-FFF2-40B4-BE49-F238E27FC236}">
                <a16:creationId xmlns:a16="http://schemas.microsoft.com/office/drawing/2014/main" id="{10932912-791C-47E8-B372-166EB1A9EAF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2812">
            <a:off x="1318939" y="3971553"/>
            <a:ext cx="1108075"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7" name="AutoShape 55">
            <a:extLst>
              <a:ext uri="{FF2B5EF4-FFF2-40B4-BE49-F238E27FC236}">
                <a16:creationId xmlns:a16="http://schemas.microsoft.com/office/drawing/2014/main" id="{F7875A61-61A4-4433-928F-ACEC751CD43C}"/>
              </a:ext>
            </a:extLst>
          </p:cNvPr>
          <p:cNvSpPr>
            <a:spLocks noChangeArrowheads="1"/>
          </p:cNvSpPr>
          <p:nvPr/>
        </p:nvSpPr>
        <p:spPr bwMode="auto">
          <a:xfrm>
            <a:off x="3227114" y="2780928"/>
            <a:ext cx="2559050" cy="2971800"/>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endParaRPr kumimoji="0" lang="zh-CN" altLang="en-US" sz="2000" b="0">
              <a:solidFill>
                <a:srgbClr val="000000"/>
              </a:solidFill>
              <a:latin typeface="Tahoma" pitchFamily="34" charset="0"/>
            </a:endParaRPr>
          </a:p>
        </p:txBody>
      </p:sp>
      <p:sp>
        <p:nvSpPr>
          <p:cNvPr id="18" name="Line 56">
            <a:extLst>
              <a:ext uri="{FF2B5EF4-FFF2-40B4-BE49-F238E27FC236}">
                <a16:creationId xmlns:a16="http://schemas.microsoft.com/office/drawing/2014/main" id="{32C65B13-CA0C-4A5D-8F2A-6FDDF626B5A5}"/>
              </a:ext>
            </a:extLst>
          </p:cNvPr>
          <p:cNvSpPr>
            <a:spLocks noChangeShapeType="1"/>
          </p:cNvSpPr>
          <p:nvPr/>
        </p:nvSpPr>
        <p:spPr bwMode="auto">
          <a:xfrm flipH="1">
            <a:off x="3627164" y="4331916"/>
            <a:ext cx="641350" cy="7366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19" name="Picture 57">
            <a:extLst>
              <a:ext uri="{FF2B5EF4-FFF2-40B4-BE49-F238E27FC236}">
                <a16:creationId xmlns:a16="http://schemas.microsoft.com/office/drawing/2014/main" id="{37D6BAF2-15B7-4678-ABA9-1FEA3B648972}"/>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76339" y="4879603"/>
            <a:ext cx="48101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20" name="Line 58">
            <a:extLst>
              <a:ext uri="{FF2B5EF4-FFF2-40B4-BE49-F238E27FC236}">
                <a16:creationId xmlns:a16="http://schemas.microsoft.com/office/drawing/2014/main" id="{DB539DB9-1420-46FB-8830-F0835072541F}"/>
              </a:ext>
            </a:extLst>
          </p:cNvPr>
          <p:cNvSpPr>
            <a:spLocks noChangeShapeType="1"/>
          </p:cNvSpPr>
          <p:nvPr/>
        </p:nvSpPr>
        <p:spPr bwMode="auto">
          <a:xfrm>
            <a:off x="4628877" y="4470028"/>
            <a:ext cx="177800" cy="5746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1" name="Line 59">
            <a:extLst>
              <a:ext uri="{FF2B5EF4-FFF2-40B4-BE49-F238E27FC236}">
                <a16:creationId xmlns:a16="http://schemas.microsoft.com/office/drawing/2014/main" id="{82985FAE-4941-4547-81A1-A5032E5B50DB}"/>
              </a:ext>
            </a:extLst>
          </p:cNvPr>
          <p:cNvSpPr>
            <a:spLocks noChangeShapeType="1"/>
          </p:cNvSpPr>
          <p:nvPr/>
        </p:nvSpPr>
        <p:spPr bwMode="auto">
          <a:xfrm>
            <a:off x="4806677" y="4446216"/>
            <a:ext cx="631825" cy="5746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2" name="Line 60">
            <a:extLst>
              <a:ext uri="{FF2B5EF4-FFF2-40B4-BE49-F238E27FC236}">
                <a16:creationId xmlns:a16="http://schemas.microsoft.com/office/drawing/2014/main" id="{77206324-23FD-4312-AF0A-D77E1E39B406}"/>
              </a:ext>
            </a:extLst>
          </p:cNvPr>
          <p:cNvSpPr>
            <a:spLocks noChangeShapeType="1"/>
          </p:cNvSpPr>
          <p:nvPr/>
        </p:nvSpPr>
        <p:spPr bwMode="auto">
          <a:xfrm flipH="1">
            <a:off x="4224064" y="4343028"/>
            <a:ext cx="173038" cy="7429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23" name="Picture 61">
            <a:extLst>
              <a:ext uri="{FF2B5EF4-FFF2-40B4-BE49-F238E27FC236}">
                <a16:creationId xmlns:a16="http://schemas.microsoft.com/office/drawing/2014/main" id="{B8C6DA85-DF6D-4A24-9D9E-D18B0FA8333C}"/>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79589" y="4879603"/>
            <a:ext cx="4794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4" name="Picture 62">
            <a:extLst>
              <a:ext uri="{FF2B5EF4-FFF2-40B4-BE49-F238E27FC236}">
                <a16:creationId xmlns:a16="http://schemas.microsoft.com/office/drawing/2014/main" id="{54323F03-4684-4C15-B5E4-F527A5024ADF}"/>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81252" y="4879603"/>
            <a:ext cx="4794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5" name="Picture 63">
            <a:extLst>
              <a:ext uri="{FF2B5EF4-FFF2-40B4-BE49-F238E27FC236}">
                <a16:creationId xmlns:a16="http://schemas.microsoft.com/office/drawing/2014/main" id="{B7C634AB-A2B0-4E93-915A-D4C08205F58C}"/>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82914" y="4879603"/>
            <a:ext cx="48101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26" name="Text Box 64">
            <a:extLst>
              <a:ext uri="{FF2B5EF4-FFF2-40B4-BE49-F238E27FC236}">
                <a16:creationId xmlns:a16="http://schemas.microsoft.com/office/drawing/2014/main" id="{3A8BB5E3-7611-44C7-827D-5248428C5823}"/>
              </a:ext>
            </a:extLst>
          </p:cNvPr>
          <p:cNvSpPr txBox="1">
            <a:spLocks noChangeArrowheads="1"/>
          </p:cNvSpPr>
          <p:nvPr/>
        </p:nvSpPr>
        <p:spPr bwMode="auto">
          <a:xfrm>
            <a:off x="3314427" y="3927103"/>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0">
                <a:solidFill>
                  <a:srgbClr val="333399"/>
                </a:solidFill>
                <a:latin typeface="Times New Roman" pitchFamily="18" charset="0"/>
                <a:ea typeface="黑体" pitchFamily="49" charset="-122"/>
              </a:rPr>
              <a:t>二系</a:t>
            </a:r>
          </a:p>
        </p:txBody>
      </p:sp>
      <p:pic>
        <p:nvPicPr>
          <p:cNvPr id="27" name="Picture 65">
            <a:extLst>
              <a:ext uri="{FF2B5EF4-FFF2-40B4-BE49-F238E27FC236}">
                <a16:creationId xmlns:a16="http://schemas.microsoft.com/office/drawing/2014/main" id="{C0F28647-4788-408B-BD3C-E0F61E5E8AE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2812">
            <a:off x="4028802" y="3971553"/>
            <a:ext cx="1108075"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8" name="AutoShape 66">
            <a:extLst>
              <a:ext uri="{FF2B5EF4-FFF2-40B4-BE49-F238E27FC236}">
                <a16:creationId xmlns:a16="http://schemas.microsoft.com/office/drawing/2014/main" id="{A0E21915-35C8-49A3-9281-1E0516DD0DE4}"/>
              </a:ext>
            </a:extLst>
          </p:cNvPr>
          <p:cNvSpPr>
            <a:spLocks noChangeArrowheads="1"/>
          </p:cNvSpPr>
          <p:nvPr/>
        </p:nvSpPr>
        <p:spPr bwMode="auto">
          <a:xfrm>
            <a:off x="5940152" y="2780928"/>
            <a:ext cx="2559050" cy="2971800"/>
          </a:xfrm>
          <a:prstGeom prst="roundRect">
            <a:avLst>
              <a:gd name="adj" fmla="val 16667"/>
            </a:avLst>
          </a:pr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endParaRPr kumimoji="0" lang="zh-CN" altLang="en-US" sz="2000" b="0">
              <a:solidFill>
                <a:srgbClr val="000000"/>
              </a:solidFill>
              <a:latin typeface="Tahoma" pitchFamily="34" charset="0"/>
            </a:endParaRPr>
          </a:p>
        </p:txBody>
      </p:sp>
      <p:sp>
        <p:nvSpPr>
          <p:cNvPr id="29" name="Line 67">
            <a:extLst>
              <a:ext uri="{FF2B5EF4-FFF2-40B4-BE49-F238E27FC236}">
                <a16:creationId xmlns:a16="http://schemas.microsoft.com/office/drawing/2014/main" id="{3C302ADE-32C5-40E0-BF17-CC7C985667B9}"/>
              </a:ext>
            </a:extLst>
          </p:cNvPr>
          <p:cNvSpPr>
            <a:spLocks noChangeShapeType="1"/>
          </p:cNvSpPr>
          <p:nvPr/>
        </p:nvSpPr>
        <p:spPr bwMode="auto">
          <a:xfrm flipH="1">
            <a:off x="6341789" y="4331916"/>
            <a:ext cx="639763" cy="7366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30" name="Picture 68">
            <a:extLst>
              <a:ext uri="{FF2B5EF4-FFF2-40B4-BE49-F238E27FC236}">
                <a16:creationId xmlns:a16="http://schemas.microsoft.com/office/drawing/2014/main" id="{E882FBE4-6EAB-4340-9473-DC7F51201B6E}"/>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0964" y="4879603"/>
            <a:ext cx="4794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31" name="Line 69">
            <a:extLst>
              <a:ext uri="{FF2B5EF4-FFF2-40B4-BE49-F238E27FC236}">
                <a16:creationId xmlns:a16="http://schemas.microsoft.com/office/drawing/2014/main" id="{D5FEF246-6EAF-4565-9413-4409104EC80B}"/>
              </a:ext>
            </a:extLst>
          </p:cNvPr>
          <p:cNvSpPr>
            <a:spLocks noChangeShapeType="1"/>
          </p:cNvSpPr>
          <p:nvPr/>
        </p:nvSpPr>
        <p:spPr bwMode="auto">
          <a:xfrm>
            <a:off x="7341914" y="4470028"/>
            <a:ext cx="179388" cy="5746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2" name="Line 70">
            <a:extLst>
              <a:ext uri="{FF2B5EF4-FFF2-40B4-BE49-F238E27FC236}">
                <a16:creationId xmlns:a16="http://schemas.microsoft.com/office/drawing/2014/main" id="{2DBCB58F-02EF-48CA-ADD9-24037204DCF0}"/>
              </a:ext>
            </a:extLst>
          </p:cNvPr>
          <p:cNvSpPr>
            <a:spLocks noChangeShapeType="1"/>
          </p:cNvSpPr>
          <p:nvPr/>
        </p:nvSpPr>
        <p:spPr bwMode="auto">
          <a:xfrm>
            <a:off x="7521302" y="4446216"/>
            <a:ext cx="630237" cy="5746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3" name="Line 71">
            <a:extLst>
              <a:ext uri="{FF2B5EF4-FFF2-40B4-BE49-F238E27FC236}">
                <a16:creationId xmlns:a16="http://schemas.microsoft.com/office/drawing/2014/main" id="{4B284FF9-FB3D-46AC-A0EA-481B5237427F}"/>
              </a:ext>
            </a:extLst>
          </p:cNvPr>
          <p:cNvSpPr>
            <a:spLocks noChangeShapeType="1"/>
          </p:cNvSpPr>
          <p:nvPr/>
        </p:nvSpPr>
        <p:spPr bwMode="auto">
          <a:xfrm flipH="1">
            <a:off x="6937102" y="4343028"/>
            <a:ext cx="173037" cy="7429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34" name="Picture 72">
            <a:extLst>
              <a:ext uri="{FF2B5EF4-FFF2-40B4-BE49-F238E27FC236}">
                <a16:creationId xmlns:a16="http://schemas.microsoft.com/office/drawing/2014/main" id="{CBE9E513-E0FD-4015-8095-3944B052EFEE}"/>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92627" y="4879603"/>
            <a:ext cx="4794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5" name="Picture 73">
            <a:extLst>
              <a:ext uri="{FF2B5EF4-FFF2-40B4-BE49-F238E27FC236}">
                <a16:creationId xmlns:a16="http://schemas.microsoft.com/office/drawing/2014/main" id="{F3AD9D5D-C7C4-40CE-87B4-D367E2A05ABD}"/>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94289" y="4879603"/>
            <a:ext cx="48101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6" name="Picture 74">
            <a:extLst>
              <a:ext uri="{FF2B5EF4-FFF2-40B4-BE49-F238E27FC236}">
                <a16:creationId xmlns:a16="http://schemas.microsoft.com/office/drawing/2014/main" id="{57628E73-395F-423E-84FD-BDD9E039B544}"/>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97539" y="4879603"/>
            <a:ext cx="4794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37" name="Text Box 75">
            <a:extLst>
              <a:ext uri="{FF2B5EF4-FFF2-40B4-BE49-F238E27FC236}">
                <a16:creationId xmlns:a16="http://schemas.microsoft.com/office/drawing/2014/main" id="{D5D3C723-0D18-4FF4-A451-BCE3EBD56BF1}"/>
              </a:ext>
            </a:extLst>
          </p:cNvPr>
          <p:cNvSpPr txBox="1">
            <a:spLocks noChangeArrowheads="1"/>
          </p:cNvSpPr>
          <p:nvPr/>
        </p:nvSpPr>
        <p:spPr bwMode="auto">
          <a:xfrm>
            <a:off x="5978252" y="3927103"/>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0">
                <a:solidFill>
                  <a:srgbClr val="333399"/>
                </a:solidFill>
                <a:latin typeface="Times New Roman" pitchFamily="18" charset="0"/>
                <a:ea typeface="黑体" pitchFamily="49" charset="-122"/>
              </a:rPr>
              <a:t>三系</a:t>
            </a:r>
          </a:p>
        </p:txBody>
      </p:sp>
      <p:pic>
        <p:nvPicPr>
          <p:cNvPr id="38" name="Picture 76">
            <a:extLst>
              <a:ext uri="{FF2B5EF4-FFF2-40B4-BE49-F238E27FC236}">
                <a16:creationId xmlns:a16="http://schemas.microsoft.com/office/drawing/2014/main" id="{9BB2E3A8-5276-4B70-ABAA-E133DF961C0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2812">
            <a:off x="6743427" y="3971553"/>
            <a:ext cx="1106487"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9" name="AutoShape 77">
            <a:extLst>
              <a:ext uri="{FF2B5EF4-FFF2-40B4-BE49-F238E27FC236}">
                <a16:creationId xmlns:a16="http://schemas.microsoft.com/office/drawing/2014/main" id="{3AB4BA0C-B092-42C7-A92A-ACDC4E735984}"/>
              </a:ext>
            </a:extLst>
          </p:cNvPr>
          <p:cNvSpPr>
            <a:spLocks/>
          </p:cNvSpPr>
          <p:nvPr/>
        </p:nvSpPr>
        <p:spPr bwMode="auto">
          <a:xfrm rot="5400000" flipV="1">
            <a:off x="4354239" y="-252784"/>
            <a:ext cx="415925" cy="5689600"/>
          </a:xfrm>
          <a:prstGeom prst="leftBrace">
            <a:avLst>
              <a:gd name="adj1" fmla="val 113995"/>
              <a:gd name="adj2" fmla="val 50000"/>
            </a:avLst>
          </a:prstGeom>
          <a:noFill/>
          <a:ln w="9525">
            <a:solidFill>
              <a:srgbClr val="33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40" name="Text Box 78">
            <a:extLst>
              <a:ext uri="{FF2B5EF4-FFF2-40B4-BE49-F238E27FC236}">
                <a16:creationId xmlns:a16="http://schemas.microsoft.com/office/drawing/2014/main" id="{E7CBE6D6-5826-4D35-BA1A-390143A47CAC}"/>
              </a:ext>
            </a:extLst>
          </p:cNvPr>
          <p:cNvSpPr txBox="1">
            <a:spLocks noChangeArrowheads="1"/>
          </p:cNvSpPr>
          <p:nvPr/>
        </p:nvSpPr>
        <p:spPr bwMode="auto">
          <a:xfrm>
            <a:off x="1210989" y="2847603"/>
            <a:ext cx="1096963"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Times New Roman" pitchFamily="18" charset="0"/>
                <a:ea typeface="黑体" pitchFamily="49" charset="-122"/>
              </a:rPr>
              <a:t>碰撞域</a:t>
            </a:r>
          </a:p>
        </p:txBody>
      </p:sp>
      <p:sp>
        <p:nvSpPr>
          <p:cNvPr id="41" name="Text Box 79">
            <a:extLst>
              <a:ext uri="{FF2B5EF4-FFF2-40B4-BE49-F238E27FC236}">
                <a16:creationId xmlns:a16="http://schemas.microsoft.com/office/drawing/2014/main" id="{3D4C57CD-46D2-43B5-935C-B502FE0C469E}"/>
              </a:ext>
            </a:extLst>
          </p:cNvPr>
          <p:cNvSpPr txBox="1">
            <a:spLocks noChangeArrowheads="1"/>
          </p:cNvSpPr>
          <p:nvPr/>
        </p:nvSpPr>
        <p:spPr bwMode="auto">
          <a:xfrm>
            <a:off x="4019277" y="2847603"/>
            <a:ext cx="1096962"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Times New Roman" pitchFamily="18" charset="0"/>
                <a:ea typeface="黑体" pitchFamily="49" charset="-122"/>
              </a:rPr>
              <a:t>碰撞域</a:t>
            </a:r>
          </a:p>
        </p:txBody>
      </p:sp>
      <p:sp>
        <p:nvSpPr>
          <p:cNvPr id="42" name="Text Box 80">
            <a:extLst>
              <a:ext uri="{FF2B5EF4-FFF2-40B4-BE49-F238E27FC236}">
                <a16:creationId xmlns:a16="http://schemas.microsoft.com/office/drawing/2014/main" id="{DE1A9CFB-E641-4513-9AB7-DA105404965B}"/>
              </a:ext>
            </a:extLst>
          </p:cNvPr>
          <p:cNvSpPr txBox="1">
            <a:spLocks noChangeArrowheads="1"/>
          </p:cNvSpPr>
          <p:nvPr/>
        </p:nvSpPr>
        <p:spPr bwMode="auto">
          <a:xfrm>
            <a:off x="6681514" y="2847603"/>
            <a:ext cx="109855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Times New Roman" pitchFamily="18" charset="0"/>
                <a:ea typeface="黑体" pitchFamily="49" charset="-122"/>
              </a:rPr>
              <a:t>碰撞域</a:t>
            </a:r>
          </a:p>
        </p:txBody>
      </p:sp>
    </p:spTree>
    <p:extLst>
      <p:ext uri="{BB962C8B-B14F-4D97-AF65-F5344CB8AC3E}">
        <p14:creationId xmlns:p14="http://schemas.microsoft.com/office/powerpoint/2010/main" val="2742201126"/>
      </p:ext>
    </p:extLst>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42">
            <a:extLst>
              <a:ext uri="{FF2B5EF4-FFF2-40B4-BE49-F238E27FC236}">
                <a16:creationId xmlns:a16="http://schemas.microsoft.com/office/drawing/2014/main" id="{DCA57ACC-972E-4F2B-84A8-C4D4E53B14FF}"/>
              </a:ext>
            </a:extLst>
          </p:cNvPr>
          <p:cNvSpPr>
            <a:spLocks noGrp="1"/>
          </p:cNvSpPr>
          <p:nvPr>
            <p:ph type="title"/>
          </p:nvPr>
        </p:nvSpPr>
        <p:spPr/>
        <p:txBody>
          <a:bodyPr/>
          <a:lstStyle/>
          <a:p>
            <a:endParaRPr lang="zh-CN" altLang="en-US"/>
          </a:p>
        </p:txBody>
      </p:sp>
      <p:sp>
        <p:nvSpPr>
          <p:cNvPr id="44" name="内容占位符 43">
            <a:extLst>
              <a:ext uri="{FF2B5EF4-FFF2-40B4-BE49-F238E27FC236}">
                <a16:creationId xmlns:a16="http://schemas.microsoft.com/office/drawing/2014/main" id="{479DAF8C-1354-4222-A656-3A114FDC0E3E}"/>
              </a:ext>
            </a:extLst>
          </p:cNvPr>
          <p:cNvSpPr>
            <a:spLocks noGrp="1"/>
          </p:cNvSpPr>
          <p:nvPr>
            <p:ph idx="1"/>
          </p:nvPr>
        </p:nvSpPr>
        <p:spPr>
          <a:xfrm>
            <a:off x="1270793" y="5155778"/>
            <a:ext cx="4179868" cy="523220"/>
          </a:xfrm>
        </p:spPr>
        <p:txBody>
          <a:bodyPr/>
          <a:lstStyle/>
          <a:p>
            <a:r>
              <a:rPr lang="zh-CN" altLang="en-US" dirty="0"/>
              <a:t>碰撞的可能性更大！</a:t>
            </a:r>
          </a:p>
        </p:txBody>
      </p:sp>
      <p:sp>
        <p:nvSpPr>
          <p:cNvPr id="4" name="AutoShape 42">
            <a:extLst>
              <a:ext uri="{FF2B5EF4-FFF2-40B4-BE49-F238E27FC236}">
                <a16:creationId xmlns:a16="http://schemas.microsoft.com/office/drawing/2014/main" id="{254DB656-82BE-4C7E-B863-B45D4D150398}"/>
              </a:ext>
            </a:extLst>
          </p:cNvPr>
          <p:cNvSpPr>
            <a:spLocks noChangeArrowheads="1"/>
          </p:cNvSpPr>
          <p:nvPr/>
        </p:nvSpPr>
        <p:spPr bwMode="auto">
          <a:xfrm>
            <a:off x="114300" y="1772816"/>
            <a:ext cx="8915400" cy="3078162"/>
          </a:xfrm>
          <a:prstGeom prst="roundRect">
            <a:avLst>
              <a:gd name="adj" fmla="val 16667"/>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endParaRPr kumimoji="0" lang="zh-CN" altLang="en-US" sz="2000" b="0">
              <a:solidFill>
                <a:srgbClr val="000000"/>
              </a:solidFill>
              <a:latin typeface="Tahoma" pitchFamily="34" charset="0"/>
            </a:endParaRPr>
          </a:p>
        </p:txBody>
      </p:sp>
      <p:sp>
        <p:nvSpPr>
          <p:cNvPr id="5" name="Line 43">
            <a:extLst>
              <a:ext uri="{FF2B5EF4-FFF2-40B4-BE49-F238E27FC236}">
                <a16:creationId xmlns:a16="http://schemas.microsoft.com/office/drawing/2014/main" id="{A64CBCD3-AA59-4D70-8E18-D21C1E87FCB3}"/>
              </a:ext>
            </a:extLst>
          </p:cNvPr>
          <p:cNvSpPr>
            <a:spLocks noChangeShapeType="1"/>
          </p:cNvSpPr>
          <p:nvPr/>
        </p:nvSpPr>
        <p:spPr bwMode="auto">
          <a:xfrm flipH="1">
            <a:off x="2036762" y="2442741"/>
            <a:ext cx="2147888" cy="9620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6" name="Line 44">
            <a:extLst>
              <a:ext uri="{FF2B5EF4-FFF2-40B4-BE49-F238E27FC236}">
                <a16:creationId xmlns:a16="http://schemas.microsoft.com/office/drawing/2014/main" id="{EFAA1835-B371-4188-9302-C2D194B87C82}"/>
              </a:ext>
            </a:extLst>
          </p:cNvPr>
          <p:cNvSpPr>
            <a:spLocks noChangeShapeType="1"/>
          </p:cNvSpPr>
          <p:nvPr/>
        </p:nvSpPr>
        <p:spPr bwMode="auto">
          <a:xfrm>
            <a:off x="4872037" y="2450678"/>
            <a:ext cx="2671763" cy="9191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7" name="Line 45">
            <a:extLst>
              <a:ext uri="{FF2B5EF4-FFF2-40B4-BE49-F238E27FC236}">
                <a16:creationId xmlns:a16="http://schemas.microsoft.com/office/drawing/2014/main" id="{BA904467-C231-4E74-891A-4FF5913E5D9E}"/>
              </a:ext>
            </a:extLst>
          </p:cNvPr>
          <p:cNvSpPr>
            <a:spLocks noChangeShapeType="1"/>
          </p:cNvSpPr>
          <p:nvPr/>
        </p:nvSpPr>
        <p:spPr bwMode="auto">
          <a:xfrm>
            <a:off x="4519612" y="2498303"/>
            <a:ext cx="209550" cy="892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8" name="Text Box 46">
            <a:extLst>
              <a:ext uri="{FF2B5EF4-FFF2-40B4-BE49-F238E27FC236}">
                <a16:creationId xmlns:a16="http://schemas.microsoft.com/office/drawing/2014/main" id="{D98880D0-F1D8-4508-BD6D-2D0031725C01}"/>
              </a:ext>
            </a:extLst>
          </p:cNvPr>
          <p:cNvSpPr txBox="1">
            <a:spLocks noChangeArrowheads="1"/>
          </p:cNvSpPr>
          <p:nvPr/>
        </p:nvSpPr>
        <p:spPr bwMode="auto">
          <a:xfrm>
            <a:off x="676275" y="3168228"/>
            <a:ext cx="792162"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0">
                <a:solidFill>
                  <a:srgbClr val="3333CC"/>
                </a:solidFill>
                <a:latin typeface="Times New Roman" pitchFamily="18" charset="0"/>
                <a:ea typeface="黑体" pitchFamily="49" charset="-122"/>
              </a:rPr>
              <a:t>一系</a:t>
            </a:r>
          </a:p>
        </p:txBody>
      </p:sp>
      <p:sp>
        <p:nvSpPr>
          <p:cNvPr id="9" name="Text Box 47">
            <a:extLst>
              <a:ext uri="{FF2B5EF4-FFF2-40B4-BE49-F238E27FC236}">
                <a16:creationId xmlns:a16="http://schemas.microsoft.com/office/drawing/2014/main" id="{47B262F6-B4E8-48EF-8A4A-FF493748ADD2}"/>
              </a:ext>
            </a:extLst>
          </p:cNvPr>
          <p:cNvSpPr txBox="1">
            <a:spLocks noChangeArrowheads="1"/>
          </p:cNvSpPr>
          <p:nvPr/>
        </p:nvSpPr>
        <p:spPr bwMode="auto">
          <a:xfrm>
            <a:off x="6362700" y="3168228"/>
            <a:ext cx="795337"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0">
                <a:solidFill>
                  <a:srgbClr val="3333CC"/>
                </a:solidFill>
                <a:latin typeface="Times New Roman" pitchFamily="18" charset="0"/>
                <a:ea typeface="黑体" pitchFamily="49" charset="-122"/>
              </a:rPr>
              <a:t>三系</a:t>
            </a:r>
          </a:p>
        </p:txBody>
      </p:sp>
      <p:sp>
        <p:nvSpPr>
          <p:cNvPr id="10" name="Text Box 48">
            <a:extLst>
              <a:ext uri="{FF2B5EF4-FFF2-40B4-BE49-F238E27FC236}">
                <a16:creationId xmlns:a16="http://schemas.microsoft.com/office/drawing/2014/main" id="{8DC42E8F-D15C-4BCC-A74D-67A8A734468D}"/>
              </a:ext>
            </a:extLst>
          </p:cNvPr>
          <p:cNvSpPr txBox="1">
            <a:spLocks noChangeArrowheads="1"/>
          </p:cNvSpPr>
          <p:nvPr/>
        </p:nvSpPr>
        <p:spPr bwMode="auto">
          <a:xfrm>
            <a:off x="3482975" y="3168228"/>
            <a:ext cx="79375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0">
                <a:solidFill>
                  <a:srgbClr val="3333CC"/>
                </a:solidFill>
                <a:latin typeface="Times New Roman" pitchFamily="18" charset="0"/>
                <a:ea typeface="黑体" pitchFamily="49" charset="-122"/>
              </a:rPr>
              <a:t>二系</a:t>
            </a:r>
          </a:p>
        </p:txBody>
      </p:sp>
      <p:sp>
        <p:nvSpPr>
          <p:cNvPr id="11" name="Text Box 49">
            <a:extLst>
              <a:ext uri="{FF2B5EF4-FFF2-40B4-BE49-F238E27FC236}">
                <a16:creationId xmlns:a16="http://schemas.microsoft.com/office/drawing/2014/main" id="{BAECF78C-6A00-4FA1-8EF3-DA9FA0143136}"/>
              </a:ext>
            </a:extLst>
          </p:cNvPr>
          <p:cNvSpPr txBox="1">
            <a:spLocks noChangeArrowheads="1"/>
          </p:cNvSpPr>
          <p:nvPr/>
        </p:nvSpPr>
        <p:spPr bwMode="auto">
          <a:xfrm>
            <a:off x="2281237" y="1945853"/>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0">
                <a:solidFill>
                  <a:srgbClr val="3333CC"/>
                </a:solidFill>
                <a:latin typeface="Times New Roman" pitchFamily="18" charset="0"/>
                <a:ea typeface="黑体" pitchFamily="49" charset="-122"/>
              </a:rPr>
              <a:t>主干集线器</a:t>
            </a:r>
          </a:p>
        </p:txBody>
      </p:sp>
      <p:sp>
        <p:nvSpPr>
          <p:cNvPr id="12" name="Text Box 50">
            <a:extLst>
              <a:ext uri="{FF2B5EF4-FFF2-40B4-BE49-F238E27FC236}">
                <a16:creationId xmlns:a16="http://schemas.microsoft.com/office/drawing/2014/main" id="{60EB8D80-E3C8-4366-AF06-05FB80B6AB63}"/>
              </a:ext>
            </a:extLst>
          </p:cNvPr>
          <p:cNvSpPr txBox="1">
            <a:spLocks noChangeArrowheads="1"/>
          </p:cNvSpPr>
          <p:nvPr/>
        </p:nvSpPr>
        <p:spPr bwMode="auto">
          <a:xfrm>
            <a:off x="3167062" y="1225128"/>
            <a:ext cx="262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0">
                <a:solidFill>
                  <a:srgbClr val="3333CC"/>
                </a:solidFill>
                <a:latin typeface="Times New Roman" pitchFamily="18" charset="0"/>
                <a:ea typeface="黑体" pitchFamily="49" charset="-122"/>
              </a:rPr>
              <a:t>一个更大的碰撞域</a:t>
            </a:r>
          </a:p>
        </p:txBody>
      </p:sp>
      <p:sp>
        <p:nvSpPr>
          <p:cNvPr id="13" name="Line 51">
            <a:extLst>
              <a:ext uri="{FF2B5EF4-FFF2-40B4-BE49-F238E27FC236}">
                <a16:creationId xmlns:a16="http://schemas.microsoft.com/office/drawing/2014/main" id="{8A66B9AC-257D-4A93-B084-35D99BAD6DB3}"/>
              </a:ext>
            </a:extLst>
          </p:cNvPr>
          <p:cNvSpPr>
            <a:spLocks noChangeShapeType="1"/>
          </p:cNvSpPr>
          <p:nvPr/>
        </p:nvSpPr>
        <p:spPr bwMode="auto">
          <a:xfrm flipH="1">
            <a:off x="938212" y="3538116"/>
            <a:ext cx="665163" cy="6810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14" name="Picture 52">
            <a:extLst>
              <a:ext uri="{FF2B5EF4-FFF2-40B4-BE49-F238E27FC236}">
                <a16:creationId xmlns:a16="http://schemas.microsoft.com/office/drawing/2014/main" id="{63477BD1-BFDD-4728-A4F8-42026CF6DD9E}"/>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7862" y="4044528"/>
            <a:ext cx="4984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5" name="Line 53">
            <a:extLst>
              <a:ext uri="{FF2B5EF4-FFF2-40B4-BE49-F238E27FC236}">
                <a16:creationId xmlns:a16="http://schemas.microsoft.com/office/drawing/2014/main" id="{6471E19C-6DB0-444F-80F9-054247CDE638}"/>
              </a:ext>
            </a:extLst>
          </p:cNvPr>
          <p:cNvSpPr>
            <a:spLocks noChangeShapeType="1"/>
          </p:cNvSpPr>
          <p:nvPr/>
        </p:nvSpPr>
        <p:spPr bwMode="auto">
          <a:xfrm>
            <a:off x="1978025" y="3666703"/>
            <a:ext cx="185737" cy="5302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6" name="Line 54">
            <a:extLst>
              <a:ext uri="{FF2B5EF4-FFF2-40B4-BE49-F238E27FC236}">
                <a16:creationId xmlns:a16="http://schemas.microsoft.com/office/drawing/2014/main" id="{234E4114-4C33-4D70-B3AA-B619D86A8D7A}"/>
              </a:ext>
            </a:extLst>
          </p:cNvPr>
          <p:cNvSpPr>
            <a:spLocks noChangeShapeType="1"/>
          </p:cNvSpPr>
          <p:nvPr/>
        </p:nvSpPr>
        <p:spPr bwMode="auto">
          <a:xfrm>
            <a:off x="2163762" y="3644478"/>
            <a:ext cx="655638" cy="5302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7" name="Line 55">
            <a:extLst>
              <a:ext uri="{FF2B5EF4-FFF2-40B4-BE49-F238E27FC236}">
                <a16:creationId xmlns:a16="http://schemas.microsoft.com/office/drawing/2014/main" id="{33D6C541-0CDB-41D2-AAF0-0EAAD159C455}"/>
              </a:ext>
            </a:extLst>
          </p:cNvPr>
          <p:cNvSpPr>
            <a:spLocks noChangeShapeType="1"/>
          </p:cNvSpPr>
          <p:nvPr/>
        </p:nvSpPr>
        <p:spPr bwMode="auto">
          <a:xfrm flipH="1">
            <a:off x="1557337" y="3549228"/>
            <a:ext cx="179388" cy="6858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18" name="Picture 56">
            <a:extLst>
              <a:ext uri="{FF2B5EF4-FFF2-40B4-BE49-F238E27FC236}">
                <a16:creationId xmlns:a16="http://schemas.microsoft.com/office/drawing/2014/main" id="{B8834721-8E0F-4CDD-872F-D5CAFF67B853}"/>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03337" y="4044528"/>
            <a:ext cx="4984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9" name="Picture 57">
            <a:extLst>
              <a:ext uri="{FF2B5EF4-FFF2-40B4-BE49-F238E27FC236}">
                <a16:creationId xmlns:a16="http://schemas.microsoft.com/office/drawing/2014/main" id="{FB03D715-D332-47F1-AB94-DDDC03EC3820}"/>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8812" y="4044528"/>
            <a:ext cx="4984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0" name="Picture 58">
            <a:extLst>
              <a:ext uri="{FF2B5EF4-FFF2-40B4-BE49-F238E27FC236}">
                <a16:creationId xmlns:a16="http://schemas.microsoft.com/office/drawing/2014/main" id="{A066EE4F-45BB-466D-8B95-DC3BA7B61416}"/>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4287" y="4044528"/>
            <a:ext cx="4984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1" name="Picture 59">
            <a:extLst>
              <a:ext uri="{FF2B5EF4-FFF2-40B4-BE49-F238E27FC236}">
                <a16:creationId xmlns:a16="http://schemas.microsoft.com/office/drawing/2014/main" id="{0C1F71AC-AAD1-4671-BED1-3D594CF7F3D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2812">
            <a:off x="1355725" y="3206328"/>
            <a:ext cx="1150937"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2" name="Line 60">
            <a:extLst>
              <a:ext uri="{FF2B5EF4-FFF2-40B4-BE49-F238E27FC236}">
                <a16:creationId xmlns:a16="http://schemas.microsoft.com/office/drawing/2014/main" id="{12CA7C3E-088D-4A96-A022-D96835D77834}"/>
              </a:ext>
            </a:extLst>
          </p:cNvPr>
          <p:cNvSpPr>
            <a:spLocks noChangeShapeType="1"/>
          </p:cNvSpPr>
          <p:nvPr/>
        </p:nvSpPr>
        <p:spPr bwMode="auto">
          <a:xfrm flipH="1">
            <a:off x="3754437" y="3538116"/>
            <a:ext cx="665163" cy="6810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23" name="Picture 61">
            <a:extLst>
              <a:ext uri="{FF2B5EF4-FFF2-40B4-BE49-F238E27FC236}">
                <a16:creationId xmlns:a16="http://schemas.microsoft.com/office/drawing/2014/main" id="{FC9F1051-0967-4F46-96A5-DF54CD8CABDF}"/>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94087" y="4044528"/>
            <a:ext cx="4984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24" name="Line 62">
            <a:extLst>
              <a:ext uri="{FF2B5EF4-FFF2-40B4-BE49-F238E27FC236}">
                <a16:creationId xmlns:a16="http://schemas.microsoft.com/office/drawing/2014/main" id="{89FBC42C-807C-41EC-93E1-EC736036CB4A}"/>
              </a:ext>
            </a:extLst>
          </p:cNvPr>
          <p:cNvSpPr>
            <a:spLocks noChangeShapeType="1"/>
          </p:cNvSpPr>
          <p:nvPr/>
        </p:nvSpPr>
        <p:spPr bwMode="auto">
          <a:xfrm>
            <a:off x="4794250" y="3666703"/>
            <a:ext cx="185737" cy="5302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5" name="Line 63">
            <a:extLst>
              <a:ext uri="{FF2B5EF4-FFF2-40B4-BE49-F238E27FC236}">
                <a16:creationId xmlns:a16="http://schemas.microsoft.com/office/drawing/2014/main" id="{1108B782-EFCF-4FDB-9902-8057DFDF1885}"/>
              </a:ext>
            </a:extLst>
          </p:cNvPr>
          <p:cNvSpPr>
            <a:spLocks noChangeShapeType="1"/>
          </p:cNvSpPr>
          <p:nvPr/>
        </p:nvSpPr>
        <p:spPr bwMode="auto">
          <a:xfrm>
            <a:off x="4979987" y="3644478"/>
            <a:ext cx="654050" cy="5302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6" name="Line 64">
            <a:extLst>
              <a:ext uri="{FF2B5EF4-FFF2-40B4-BE49-F238E27FC236}">
                <a16:creationId xmlns:a16="http://schemas.microsoft.com/office/drawing/2014/main" id="{F6D2CCA1-3F46-4DA9-99DA-83F9501847E8}"/>
              </a:ext>
            </a:extLst>
          </p:cNvPr>
          <p:cNvSpPr>
            <a:spLocks noChangeShapeType="1"/>
          </p:cNvSpPr>
          <p:nvPr/>
        </p:nvSpPr>
        <p:spPr bwMode="auto">
          <a:xfrm flipH="1">
            <a:off x="4373562" y="3549228"/>
            <a:ext cx="179388" cy="6858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27" name="Picture 65">
            <a:extLst>
              <a:ext uri="{FF2B5EF4-FFF2-40B4-BE49-F238E27FC236}">
                <a16:creationId xmlns:a16="http://schemas.microsoft.com/office/drawing/2014/main" id="{AF958E1F-80DD-470C-8F8F-56D45D09B01D}"/>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19562" y="4044528"/>
            <a:ext cx="4984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8" name="Picture 66">
            <a:extLst>
              <a:ext uri="{FF2B5EF4-FFF2-40B4-BE49-F238E27FC236}">
                <a16:creationId xmlns:a16="http://schemas.microsoft.com/office/drawing/2014/main" id="{D07DD28E-2C0D-4346-A5F4-B84EC1075C0C}"/>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45037" y="4044528"/>
            <a:ext cx="4984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9" name="Picture 67">
            <a:extLst>
              <a:ext uri="{FF2B5EF4-FFF2-40B4-BE49-F238E27FC236}">
                <a16:creationId xmlns:a16="http://schemas.microsoft.com/office/drawing/2014/main" id="{3616718C-C279-473F-B53D-B344C5BA8BED}"/>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0512" y="4044528"/>
            <a:ext cx="4984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0" name="Picture 68">
            <a:extLst>
              <a:ext uri="{FF2B5EF4-FFF2-40B4-BE49-F238E27FC236}">
                <a16:creationId xmlns:a16="http://schemas.microsoft.com/office/drawing/2014/main" id="{285F9F44-C631-492C-9BEA-5D089523A04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2812">
            <a:off x="4171950" y="3206328"/>
            <a:ext cx="114935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1" name="Line 69">
            <a:extLst>
              <a:ext uri="{FF2B5EF4-FFF2-40B4-BE49-F238E27FC236}">
                <a16:creationId xmlns:a16="http://schemas.microsoft.com/office/drawing/2014/main" id="{C1EDCFDB-2B30-4456-9B11-7D25A301BC32}"/>
              </a:ext>
            </a:extLst>
          </p:cNvPr>
          <p:cNvSpPr>
            <a:spLocks noChangeShapeType="1"/>
          </p:cNvSpPr>
          <p:nvPr/>
        </p:nvSpPr>
        <p:spPr bwMode="auto">
          <a:xfrm flipH="1">
            <a:off x="6572250" y="3538116"/>
            <a:ext cx="665162" cy="6810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32" name="Picture 70">
            <a:extLst>
              <a:ext uri="{FF2B5EF4-FFF2-40B4-BE49-F238E27FC236}">
                <a16:creationId xmlns:a16="http://schemas.microsoft.com/office/drawing/2014/main" id="{962DD6DB-53F4-4EEC-847A-FC266C095B5B}"/>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11900" y="4044528"/>
            <a:ext cx="4984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33" name="Line 71">
            <a:extLst>
              <a:ext uri="{FF2B5EF4-FFF2-40B4-BE49-F238E27FC236}">
                <a16:creationId xmlns:a16="http://schemas.microsoft.com/office/drawing/2014/main" id="{9B3D18B8-6A1A-4BF2-8D7C-73F2D6ED0182}"/>
              </a:ext>
            </a:extLst>
          </p:cNvPr>
          <p:cNvSpPr>
            <a:spLocks noChangeShapeType="1"/>
          </p:cNvSpPr>
          <p:nvPr/>
        </p:nvSpPr>
        <p:spPr bwMode="auto">
          <a:xfrm>
            <a:off x="7612062" y="3666703"/>
            <a:ext cx="185738" cy="5302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4" name="Line 72">
            <a:extLst>
              <a:ext uri="{FF2B5EF4-FFF2-40B4-BE49-F238E27FC236}">
                <a16:creationId xmlns:a16="http://schemas.microsoft.com/office/drawing/2014/main" id="{F9014B1D-97D7-42C8-B8DE-42CD763DF46D}"/>
              </a:ext>
            </a:extLst>
          </p:cNvPr>
          <p:cNvSpPr>
            <a:spLocks noChangeShapeType="1"/>
          </p:cNvSpPr>
          <p:nvPr/>
        </p:nvSpPr>
        <p:spPr bwMode="auto">
          <a:xfrm>
            <a:off x="7797800" y="3644478"/>
            <a:ext cx="655637" cy="5302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5" name="Line 73">
            <a:extLst>
              <a:ext uri="{FF2B5EF4-FFF2-40B4-BE49-F238E27FC236}">
                <a16:creationId xmlns:a16="http://schemas.microsoft.com/office/drawing/2014/main" id="{53AB88E8-EFE3-47F3-BD5F-F049C0876A88}"/>
              </a:ext>
            </a:extLst>
          </p:cNvPr>
          <p:cNvSpPr>
            <a:spLocks noChangeShapeType="1"/>
          </p:cNvSpPr>
          <p:nvPr/>
        </p:nvSpPr>
        <p:spPr bwMode="auto">
          <a:xfrm flipH="1">
            <a:off x="7191375" y="3549228"/>
            <a:ext cx="179387" cy="6858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36" name="Picture 74">
            <a:extLst>
              <a:ext uri="{FF2B5EF4-FFF2-40B4-BE49-F238E27FC236}">
                <a16:creationId xmlns:a16="http://schemas.microsoft.com/office/drawing/2014/main" id="{000DE807-656F-4A98-97C7-35426F369B8A}"/>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7375" y="4044528"/>
            <a:ext cx="4984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7" name="Picture 75">
            <a:extLst>
              <a:ext uri="{FF2B5EF4-FFF2-40B4-BE49-F238E27FC236}">
                <a16:creationId xmlns:a16="http://schemas.microsoft.com/office/drawing/2014/main" id="{6EA04586-08AA-4EE8-90A4-6FDDB0E78093}"/>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62850" y="4044528"/>
            <a:ext cx="4984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8" name="Picture 76">
            <a:extLst>
              <a:ext uri="{FF2B5EF4-FFF2-40B4-BE49-F238E27FC236}">
                <a16:creationId xmlns:a16="http://schemas.microsoft.com/office/drawing/2014/main" id="{70B7C550-5067-42B1-A413-A0149C989698}"/>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8325" y="4044528"/>
            <a:ext cx="4984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9" name="Picture 77">
            <a:extLst>
              <a:ext uri="{FF2B5EF4-FFF2-40B4-BE49-F238E27FC236}">
                <a16:creationId xmlns:a16="http://schemas.microsoft.com/office/drawing/2014/main" id="{1F31C6FB-DC40-4235-B0CB-3B616AC7618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2812">
            <a:off x="6989762" y="3206328"/>
            <a:ext cx="1150938"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0" name="Picture 78">
            <a:extLst>
              <a:ext uri="{FF2B5EF4-FFF2-40B4-BE49-F238E27FC236}">
                <a16:creationId xmlns:a16="http://schemas.microsoft.com/office/drawing/2014/main" id="{C7047D7A-8C21-41DF-A8DC-B758D1A6C7B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2812">
            <a:off x="3832225" y="1931566"/>
            <a:ext cx="1538287"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1" name="Text Box 79">
            <a:extLst>
              <a:ext uri="{FF2B5EF4-FFF2-40B4-BE49-F238E27FC236}">
                <a16:creationId xmlns:a16="http://schemas.microsoft.com/office/drawing/2014/main" id="{96E089D2-06BC-4659-9967-5F851A285D4D}"/>
              </a:ext>
            </a:extLst>
          </p:cNvPr>
          <p:cNvSpPr txBox="1">
            <a:spLocks noChangeArrowheads="1"/>
          </p:cNvSpPr>
          <p:nvPr/>
        </p:nvSpPr>
        <p:spPr bwMode="auto">
          <a:xfrm>
            <a:off x="7354887" y="1939503"/>
            <a:ext cx="109855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CC"/>
                </a:solidFill>
                <a:effectLst/>
                <a:uLnTx/>
                <a:uFillTx/>
                <a:latin typeface="Times New Roman" pitchFamily="18" charset="0"/>
                <a:ea typeface="黑体" pitchFamily="49" charset="-122"/>
              </a:rPr>
              <a:t>碰撞域</a:t>
            </a:r>
          </a:p>
        </p:txBody>
      </p:sp>
    </p:spTree>
    <p:extLst>
      <p:ext uri="{BB962C8B-B14F-4D97-AF65-F5344CB8AC3E}">
        <p14:creationId xmlns:p14="http://schemas.microsoft.com/office/powerpoint/2010/main" val="577803121"/>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68366-92BF-4200-9C25-5D511599A9C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83C07F8-BED1-40B3-BE1B-1FF846ECAC85}"/>
              </a:ext>
            </a:extLst>
          </p:cNvPr>
          <p:cNvSpPr>
            <a:spLocks noGrp="1"/>
          </p:cNvSpPr>
          <p:nvPr>
            <p:ph idx="1"/>
          </p:nvPr>
        </p:nvSpPr>
        <p:spPr>
          <a:xfrm>
            <a:off x="914400" y="1524000"/>
            <a:ext cx="7391400" cy="2689967"/>
          </a:xfrm>
        </p:spPr>
        <p:txBody>
          <a:bodyPr/>
          <a:lstStyle/>
          <a:p>
            <a:r>
              <a:rPr lang="zh-CN" altLang="en-US" sz="2400" b="0" dirty="0">
                <a:latin typeface="+mn-ea"/>
              </a:rPr>
              <a:t>优点</a:t>
            </a:r>
          </a:p>
          <a:p>
            <a:pPr lvl="1"/>
            <a:r>
              <a:rPr lang="zh-CN" altLang="en-US" sz="2000" b="0" dirty="0">
                <a:latin typeface="+mn-ea"/>
              </a:rPr>
              <a:t>使原来属于不同碰撞域的局域网上的计算机能够进行跨碰撞域的通信。</a:t>
            </a:r>
          </a:p>
          <a:p>
            <a:pPr lvl="1"/>
            <a:r>
              <a:rPr lang="zh-CN" altLang="en-US" sz="2000" b="0" dirty="0">
                <a:latin typeface="+mn-ea"/>
              </a:rPr>
              <a:t>扩大了局域网覆盖的地理范围。</a:t>
            </a:r>
          </a:p>
          <a:p>
            <a:r>
              <a:rPr lang="zh-CN" altLang="en-US" sz="2400" b="0" dirty="0">
                <a:latin typeface="+mn-ea"/>
              </a:rPr>
              <a:t>缺点</a:t>
            </a:r>
          </a:p>
          <a:p>
            <a:pPr lvl="1"/>
            <a:r>
              <a:rPr lang="zh-CN" altLang="en-US" sz="2000" b="0" dirty="0">
                <a:latin typeface="+mn-ea"/>
              </a:rPr>
              <a:t>碰撞域增大了，但总的吞吐量并未提高。</a:t>
            </a:r>
          </a:p>
          <a:p>
            <a:pPr lvl="1"/>
            <a:r>
              <a:rPr lang="zh-CN" altLang="en-US" sz="2000" b="0" dirty="0">
                <a:latin typeface="+mn-ea"/>
              </a:rPr>
              <a:t>只能级联相同速率的集线器。</a:t>
            </a:r>
          </a:p>
        </p:txBody>
      </p:sp>
    </p:spTree>
    <p:extLst>
      <p:ext uri="{BB962C8B-B14F-4D97-AF65-F5344CB8AC3E}">
        <p14:creationId xmlns:p14="http://schemas.microsoft.com/office/powerpoint/2010/main" val="140218879"/>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A46D12-953D-4E05-9346-8F0DF23673D8}"/>
              </a:ext>
            </a:extLst>
          </p:cNvPr>
          <p:cNvSpPr>
            <a:spLocks noGrp="1"/>
          </p:cNvSpPr>
          <p:nvPr>
            <p:ph type="title"/>
          </p:nvPr>
        </p:nvSpPr>
        <p:spPr/>
        <p:txBody>
          <a:bodyPr/>
          <a:lstStyle/>
          <a:p>
            <a:r>
              <a:rPr lang="zh-CN" altLang="en-US" dirty="0"/>
              <a:t>二、数据链路层的扩展</a:t>
            </a:r>
          </a:p>
        </p:txBody>
      </p:sp>
      <p:sp>
        <p:nvSpPr>
          <p:cNvPr id="3" name="内容占位符 2">
            <a:extLst>
              <a:ext uri="{FF2B5EF4-FFF2-40B4-BE49-F238E27FC236}">
                <a16:creationId xmlns:a16="http://schemas.microsoft.com/office/drawing/2014/main" id="{44A7351B-321C-45EB-BDCA-24386A3BF32F}"/>
              </a:ext>
            </a:extLst>
          </p:cNvPr>
          <p:cNvSpPr>
            <a:spLocks noGrp="1"/>
          </p:cNvSpPr>
          <p:nvPr>
            <p:ph idx="1"/>
          </p:nvPr>
        </p:nvSpPr>
        <p:spPr>
          <a:xfrm>
            <a:off x="1115616" y="1340768"/>
            <a:ext cx="7391400" cy="2456057"/>
          </a:xfrm>
        </p:spPr>
        <p:txBody>
          <a:bodyPr/>
          <a:lstStyle/>
          <a:p>
            <a:r>
              <a:rPr lang="zh-CN" altLang="en-US" sz="2400" dirty="0">
                <a:latin typeface="+mn-ea"/>
              </a:rPr>
              <a:t>网桥工作在数据链路层，根据 </a:t>
            </a:r>
            <a:r>
              <a:rPr lang="en-US" altLang="zh-CN" sz="2400" dirty="0">
                <a:latin typeface="+mn-ea"/>
              </a:rPr>
              <a:t>MAC </a:t>
            </a:r>
            <a:r>
              <a:rPr lang="zh-CN" altLang="en-US" sz="2400" dirty="0">
                <a:latin typeface="+mn-ea"/>
              </a:rPr>
              <a:t>帧的目的地址对收到的帧进行转发。</a:t>
            </a:r>
          </a:p>
          <a:p>
            <a:r>
              <a:rPr lang="zh-CN" altLang="en-US" sz="2400" dirty="0">
                <a:latin typeface="+mn-ea"/>
              </a:rPr>
              <a:t>网桥具有过滤帧的功能。当网桥收到一个帧时，并不是向所有的接口转发此帧，而是先检查此帧的目的 </a:t>
            </a:r>
            <a:r>
              <a:rPr lang="en-US" altLang="zh-CN" sz="2400" dirty="0">
                <a:latin typeface="+mn-ea"/>
              </a:rPr>
              <a:t>MAC </a:t>
            </a:r>
            <a:r>
              <a:rPr lang="zh-CN" altLang="en-US" sz="2400" dirty="0">
                <a:latin typeface="+mn-ea"/>
              </a:rPr>
              <a:t>地址，然后再确定将该帧转发到哪一个接口 </a:t>
            </a:r>
          </a:p>
          <a:p>
            <a:r>
              <a:rPr lang="zh-CN" altLang="en-US" sz="2400" dirty="0">
                <a:latin typeface="+mn-ea"/>
              </a:rPr>
              <a:t>利用网桥可以将两个不同的局域网互连</a:t>
            </a:r>
          </a:p>
        </p:txBody>
      </p:sp>
    </p:spTree>
    <p:extLst>
      <p:ext uri="{BB962C8B-B14F-4D97-AF65-F5344CB8AC3E}">
        <p14:creationId xmlns:p14="http://schemas.microsoft.com/office/powerpoint/2010/main" val="1359211071"/>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5F136C-F8F1-4EF0-A455-AC4C0F22E087}"/>
              </a:ext>
            </a:extLst>
          </p:cNvPr>
          <p:cNvSpPr>
            <a:spLocks noGrp="1"/>
          </p:cNvSpPr>
          <p:nvPr>
            <p:ph type="title"/>
          </p:nvPr>
        </p:nvSpPr>
        <p:spPr/>
        <p:txBody>
          <a:bodyPr/>
          <a:lstStyle/>
          <a:p>
            <a:endParaRPr lang="zh-CN" altLang="en-US"/>
          </a:p>
        </p:txBody>
      </p:sp>
      <p:sp>
        <p:nvSpPr>
          <p:cNvPr id="4" name="Freeform 82">
            <a:extLst>
              <a:ext uri="{FF2B5EF4-FFF2-40B4-BE49-F238E27FC236}">
                <a16:creationId xmlns:a16="http://schemas.microsoft.com/office/drawing/2014/main" id="{A21753D9-BA5E-4927-8ED4-F9AA3DFE1C4E}"/>
              </a:ext>
            </a:extLst>
          </p:cNvPr>
          <p:cNvSpPr>
            <a:spLocks/>
          </p:cNvSpPr>
          <p:nvPr/>
        </p:nvSpPr>
        <p:spPr bwMode="auto">
          <a:xfrm>
            <a:off x="2895600" y="1190625"/>
            <a:ext cx="1400175" cy="3667125"/>
          </a:xfrm>
          <a:custGeom>
            <a:avLst/>
            <a:gdLst>
              <a:gd name="T0" fmla="*/ 0 w 882"/>
              <a:gd name="T1" fmla="*/ 2310 h 2310"/>
              <a:gd name="T2" fmla="*/ 0 w 882"/>
              <a:gd name="T3" fmla="*/ 1896 h 2310"/>
              <a:gd name="T4" fmla="*/ 882 w 882"/>
              <a:gd name="T5" fmla="*/ 0 h 2310"/>
              <a:gd name="T6" fmla="*/ 882 w 882"/>
              <a:gd name="T7" fmla="*/ 2034 h 2310"/>
              <a:gd name="T8" fmla="*/ 0 w 882"/>
              <a:gd name="T9" fmla="*/ 2310 h 2310"/>
              <a:gd name="T10" fmla="*/ 0 60000 65536"/>
              <a:gd name="T11" fmla="*/ 0 60000 65536"/>
              <a:gd name="T12" fmla="*/ 0 60000 65536"/>
              <a:gd name="T13" fmla="*/ 0 60000 65536"/>
              <a:gd name="T14" fmla="*/ 0 60000 65536"/>
              <a:gd name="T15" fmla="*/ 0 w 882"/>
              <a:gd name="T16" fmla="*/ 0 h 2310"/>
              <a:gd name="T17" fmla="*/ 882 w 882"/>
              <a:gd name="T18" fmla="*/ 2310 h 2310"/>
            </a:gdLst>
            <a:ahLst/>
            <a:cxnLst>
              <a:cxn ang="T10">
                <a:pos x="T0" y="T1"/>
              </a:cxn>
              <a:cxn ang="T11">
                <a:pos x="T2" y="T3"/>
              </a:cxn>
              <a:cxn ang="T12">
                <a:pos x="T4" y="T5"/>
              </a:cxn>
              <a:cxn ang="T13">
                <a:pos x="T6" y="T7"/>
              </a:cxn>
              <a:cxn ang="T14">
                <a:pos x="T8" y="T9"/>
              </a:cxn>
            </a:cxnLst>
            <a:rect l="T15" t="T16" r="T17" b="T18"/>
            <a:pathLst>
              <a:path w="882" h="2310">
                <a:moveTo>
                  <a:pt x="0" y="2310"/>
                </a:moveTo>
                <a:lnTo>
                  <a:pt x="0" y="1896"/>
                </a:lnTo>
                <a:lnTo>
                  <a:pt x="882" y="0"/>
                </a:lnTo>
                <a:lnTo>
                  <a:pt x="882" y="2034"/>
                </a:lnTo>
                <a:lnTo>
                  <a:pt x="0" y="2310"/>
                </a:lnTo>
                <a:close/>
              </a:path>
            </a:pathLst>
          </a:custGeom>
          <a:gradFill rotWithShape="1">
            <a:gsLst>
              <a:gs pos="0">
                <a:srgbClr val="BABA95"/>
              </a:gs>
              <a:gs pos="100000">
                <a:srgbClr val="FFFFCC"/>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1800" b="0">
              <a:solidFill>
                <a:srgbClr val="000000"/>
              </a:solidFill>
              <a:latin typeface="Arial"/>
            </a:endParaRPr>
          </a:p>
        </p:txBody>
      </p:sp>
      <p:sp>
        <p:nvSpPr>
          <p:cNvPr id="5" name="Line 6">
            <a:extLst>
              <a:ext uri="{FF2B5EF4-FFF2-40B4-BE49-F238E27FC236}">
                <a16:creationId xmlns:a16="http://schemas.microsoft.com/office/drawing/2014/main" id="{3654DC2C-D29D-41F1-9684-0126ED901590}"/>
              </a:ext>
            </a:extLst>
          </p:cNvPr>
          <p:cNvSpPr>
            <a:spLocks noChangeShapeType="1"/>
          </p:cNvSpPr>
          <p:nvPr/>
        </p:nvSpPr>
        <p:spPr bwMode="auto">
          <a:xfrm flipH="1">
            <a:off x="2713038" y="4926013"/>
            <a:ext cx="0" cy="37306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6" name="Line 7">
            <a:extLst>
              <a:ext uri="{FF2B5EF4-FFF2-40B4-BE49-F238E27FC236}">
                <a16:creationId xmlns:a16="http://schemas.microsoft.com/office/drawing/2014/main" id="{4D7B5CF3-CF7A-4172-B940-BE119F0A9CAB}"/>
              </a:ext>
            </a:extLst>
          </p:cNvPr>
          <p:cNvSpPr>
            <a:spLocks noChangeShapeType="1"/>
          </p:cNvSpPr>
          <p:nvPr/>
        </p:nvSpPr>
        <p:spPr bwMode="auto">
          <a:xfrm flipH="1">
            <a:off x="1797050" y="4945063"/>
            <a:ext cx="0" cy="38576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7" name="Rectangle 8">
            <a:extLst>
              <a:ext uri="{FF2B5EF4-FFF2-40B4-BE49-F238E27FC236}">
                <a16:creationId xmlns:a16="http://schemas.microsoft.com/office/drawing/2014/main" id="{1363EFEB-998B-481C-AE10-B5ECA27224EE}"/>
              </a:ext>
            </a:extLst>
          </p:cNvPr>
          <p:cNvSpPr>
            <a:spLocks noChangeArrowheads="1"/>
          </p:cNvSpPr>
          <p:nvPr/>
        </p:nvSpPr>
        <p:spPr bwMode="auto">
          <a:xfrm>
            <a:off x="4318000" y="1204913"/>
            <a:ext cx="4575175" cy="3208337"/>
          </a:xfrm>
          <a:prstGeom prst="rect">
            <a:avLst/>
          </a:prstGeom>
          <a:solidFill>
            <a:srgbClr val="FFFFCC"/>
          </a:solidFill>
          <a:ln w="9525">
            <a:solidFill>
              <a:srgbClr val="333399"/>
            </a:solidFill>
            <a:miter lim="800000"/>
            <a:headEnd/>
            <a:tailEnd/>
          </a:ln>
          <a:effectLst>
            <a:outerShdw dist="28398" dir="3806097" algn="ctr" rotWithShape="0">
              <a:srgbClr val="000000"/>
            </a:outerShdw>
          </a:effectLst>
        </p:spPr>
        <p:txBody>
          <a:bodyPr wrap="none" anchor="ctr"/>
          <a:lstStyle/>
          <a:p>
            <a:pPr marL="0" marR="0" lvl="0" indent="0" algn="ctr" defTabSz="7620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333399"/>
              </a:solidFill>
              <a:effectLst/>
              <a:uLnTx/>
              <a:uFillTx/>
              <a:latin typeface="Arial"/>
              <a:ea typeface="黑体"/>
            </a:endParaRPr>
          </a:p>
        </p:txBody>
      </p:sp>
      <p:sp>
        <p:nvSpPr>
          <p:cNvPr id="8" name="Rectangle 9">
            <a:extLst>
              <a:ext uri="{FF2B5EF4-FFF2-40B4-BE49-F238E27FC236}">
                <a16:creationId xmlns:a16="http://schemas.microsoft.com/office/drawing/2014/main" id="{02CE31FD-458B-4B84-B1DC-FD1D074CB466}"/>
              </a:ext>
            </a:extLst>
          </p:cNvPr>
          <p:cNvSpPr>
            <a:spLocks noChangeArrowheads="1"/>
          </p:cNvSpPr>
          <p:nvPr/>
        </p:nvSpPr>
        <p:spPr bwMode="auto">
          <a:xfrm>
            <a:off x="6076950" y="1595438"/>
            <a:ext cx="712788" cy="522287"/>
          </a:xfrm>
          <a:prstGeom prst="rect">
            <a:avLst/>
          </a:prstGeom>
          <a:solidFill>
            <a:srgbClr val="FFCCFF"/>
          </a:solidFill>
          <a:ln w="9525">
            <a:solidFill>
              <a:srgbClr val="333399"/>
            </a:solidFill>
            <a:miter lim="800000"/>
            <a:headEnd/>
            <a:tailEnd/>
          </a:ln>
          <a:effectLst>
            <a:outerShdw dist="35921" dir="2700000" algn="ctr" rotWithShape="0">
              <a:srgbClr val="000000"/>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9" name="Rectangle 10">
            <a:extLst>
              <a:ext uri="{FF2B5EF4-FFF2-40B4-BE49-F238E27FC236}">
                <a16:creationId xmlns:a16="http://schemas.microsoft.com/office/drawing/2014/main" id="{406462E0-4AB8-4FEB-8659-0A684FA4D857}"/>
              </a:ext>
            </a:extLst>
          </p:cNvPr>
          <p:cNvSpPr>
            <a:spLocks noChangeArrowheads="1"/>
          </p:cNvSpPr>
          <p:nvPr/>
        </p:nvSpPr>
        <p:spPr bwMode="auto">
          <a:xfrm>
            <a:off x="6070717" y="1719057"/>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1400" b="0" dirty="0">
                <a:solidFill>
                  <a:srgbClr val="333399"/>
                </a:solidFill>
                <a:latin typeface="Arial"/>
                <a:ea typeface="黑体"/>
              </a:rPr>
              <a:t>地址表</a:t>
            </a:r>
          </a:p>
        </p:txBody>
      </p:sp>
      <p:sp>
        <p:nvSpPr>
          <p:cNvPr id="10" name="Line 11">
            <a:extLst>
              <a:ext uri="{FF2B5EF4-FFF2-40B4-BE49-F238E27FC236}">
                <a16:creationId xmlns:a16="http://schemas.microsoft.com/office/drawing/2014/main" id="{32A87E9A-BA51-47AA-A801-DE94C4CBB2DB}"/>
              </a:ext>
            </a:extLst>
          </p:cNvPr>
          <p:cNvSpPr>
            <a:spLocks noChangeShapeType="1"/>
          </p:cNvSpPr>
          <p:nvPr/>
        </p:nvSpPr>
        <p:spPr bwMode="auto">
          <a:xfrm flipV="1">
            <a:off x="6770688" y="1385888"/>
            <a:ext cx="693737" cy="233362"/>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1" name="Line 12">
            <a:extLst>
              <a:ext uri="{FF2B5EF4-FFF2-40B4-BE49-F238E27FC236}">
                <a16:creationId xmlns:a16="http://schemas.microsoft.com/office/drawing/2014/main" id="{ABD81E4A-4BC0-476C-96D1-20194EF51071}"/>
              </a:ext>
            </a:extLst>
          </p:cNvPr>
          <p:cNvSpPr>
            <a:spLocks noChangeShapeType="1"/>
          </p:cNvSpPr>
          <p:nvPr/>
        </p:nvSpPr>
        <p:spPr bwMode="auto">
          <a:xfrm>
            <a:off x="6791325" y="2105025"/>
            <a:ext cx="682625" cy="1503363"/>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2" name="Rectangle 13">
            <a:extLst>
              <a:ext uri="{FF2B5EF4-FFF2-40B4-BE49-F238E27FC236}">
                <a16:creationId xmlns:a16="http://schemas.microsoft.com/office/drawing/2014/main" id="{DD8DFEBD-F0B1-4D08-A059-C9B4A5553092}"/>
              </a:ext>
            </a:extLst>
          </p:cNvPr>
          <p:cNvSpPr>
            <a:spLocks noChangeArrowheads="1"/>
          </p:cNvSpPr>
          <p:nvPr/>
        </p:nvSpPr>
        <p:spPr bwMode="auto">
          <a:xfrm>
            <a:off x="4497388" y="2667000"/>
            <a:ext cx="2411412" cy="712788"/>
          </a:xfrm>
          <a:prstGeom prst="rect">
            <a:avLst/>
          </a:prstGeom>
          <a:solidFill>
            <a:srgbClr val="FFFFFF"/>
          </a:solidFill>
          <a:ln w="9525">
            <a:solidFill>
              <a:srgbClr val="333399"/>
            </a:solidFill>
            <a:miter lim="800000"/>
            <a:headEnd/>
            <a:tailEnd/>
          </a:ln>
          <a:effectLst>
            <a:outerShdw dist="35921" dir="2700000" algn="ctr" rotWithShape="0">
              <a:srgbClr val="000000"/>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13" name="Rectangle 14">
            <a:extLst>
              <a:ext uri="{FF2B5EF4-FFF2-40B4-BE49-F238E27FC236}">
                <a16:creationId xmlns:a16="http://schemas.microsoft.com/office/drawing/2014/main" id="{8AA8EB01-9393-4CF5-9D79-400F2532F3CA}"/>
              </a:ext>
            </a:extLst>
          </p:cNvPr>
          <p:cNvSpPr>
            <a:spLocks noChangeArrowheads="1"/>
          </p:cNvSpPr>
          <p:nvPr/>
        </p:nvSpPr>
        <p:spPr bwMode="auto">
          <a:xfrm>
            <a:off x="4468813" y="2720975"/>
            <a:ext cx="10953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1800" b="0">
                <a:solidFill>
                  <a:srgbClr val="333399"/>
                </a:solidFill>
                <a:latin typeface="Arial"/>
                <a:ea typeface="黑体"/>
              </a:rPr>
              <a:t>接口管理</a:t>
            </a:r>
          </a:p>
          <a:p>
            <a:pPr defTabSz="762000"/>
            <a:r>
              <a:rPr lang="zh-CN" altLang="en-US" sz="1800" b="0">
                <a:solidFill>
                  <a:srgbClr val="333399"/>
                </a:solidFill>
                <a:latin typeface="Arial"/>
                <a:ea typeface="黑体"/>
              </a:rPr>
              <a:t>    软件</a:t>
            </a:r>
          </a:p>
        </p:txBody>
      </p:sp>
      <p:sp>
        <p:nvSpPr>
          <p:cNvPr id="14" name="Rectangle 15">
            <a:extLst>
              <a:ext uri="{FF2B5EF4-FFF2-40B4-BE49-F238E27FC236}">
                <a16:creationId xmlns:a16="http://schemas.microsoft.com/office/drawing/2014/main" id="{A0C9F985-DD31-4EA8-84EF-A9527079E9B1}"/>
              </a:ext>
            </a:extLst>
          </p:cNvPr>
          <p:cNvSpPr>
            <a:spLocks noChangeArrowheads="1"/>
          </p:cNvSpPr>
          <p:nvPr/>
        </p:nvSpPr>
        <p:spPr bwMode="auto">
          <a:xfrm>
            <a:off x="5895975" y="2716213"/>
            <a:ext cx="10953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1800" b="0">
                <a:solidFill>
                  <a:srgbClr val="333399"/>
                </a:solidFill>
                <a:latin typeface="Arial"/>
                <a:ea typeface="黑体"/>
              </a:rPr>
              <a:t>网桥协议</a:t>
            </a:r>
          </a:p>
          <a:p>
            <a:pPr defTabSz="762000"/>
            <a:r>
              <a:rPr lang="zh-CN" altLang="en-US" sz="1800" b="0">
                <a:solidFill>
                  <a:srgbClr val="333399"/>
                </a:solidFill>
                <a:latin typeface="Arial"/>
                <a:ea typeface="黑体"/>
              </a:rPr>
              <a:t>    实体</a:t>
            </a:r>
          </a:p>
        </p:txBody>
      </p:sp>
      <p:sp>
        <p:nvSpPr>
          <p:cNvPr id="15" name="Line 16">
            <a:extLst>
              <a:ext uri="{FF2B5EF4-FFF2-40B4-BE49-F238E27FC236}">
                <a16:creationId xmlns:a16="http://schemas.microsoft.com/office/drawing/2014/main" id="{8BFA1FFD-F8AB-4E9A-9990-4A63C7ED1A89}"/>
              </a:ext>
            </a:extLst>
          </p:cNvPr>
          <p:cNvSpPr>
            <a:spLocks noChangeShapeType="1"/>
          </p:cNvSpPr>
          <p:nvPr/>
        </p:nvSpPr>
        <p:spPr bwMode="auto">
          <a:xfrm>
            <a:off x="5514975" y="2851150"/>
            <a:ext cx="488950" cy="0"/>
          </a:xfrm>
          <a:prstGeom prst="line">
            <a:avLst/>
          </a:prstGeom>
          <a:noFill/>
          <a:ln w="28575">
            <a:solidFill>
              <a:srgbClr val="333399"/>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16" name="Line 17">
            <a:extLst>
              <a:ext uri="{FF2B5EF4-FFF2-40B4-BE49-F238E27FC236}">
                <a16:creationId xmlns:a16="http://schemas.microsoft.com/office/drawing/2014/main" id="{D72E7F5E-E71F-4414-9440-D9CCC9A01627}"/>
              </a:ext>
            </a:extLst>
          </p:cNvPr>
          <p:cNvSpPr>
            <a:spLocks noChangeShapeType="1"/>
          </p:cNvSpPr>
          <p:nvPr/>
        </p:nvSpPr>
        <p:spPr bwMode="auto">
          <a:xfrm flipH="1">
            <a:off x="5476875" y="3028950"/>
            <a:ext cx="484188" cy="0"/>
          </a:xfrm>
          <a:prstGeom prst="line">
            <a:avLst/>
          </a:prstGeom>
          <a:noFill/>
          <a:ln w="28575">
            <a:solidFill>
              <a:srgbClr val="333399"/>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17" name="Line 18">
            <a:extLst>
              <a:ext uri="{FF2B5EF4-FFF2-40B4-BE49-F238E27FC236}">
                <a16:creationId xmlns:a16="http://schemas.microsoft.com/office/drawing/2014/main" id="{DB698BB1-7A45-407A-9805-29B21FD54983}"/>
              </a:ext>
            </a:extLst>
          </p:cNvPr>
          <p:cNvSpPr>
            <a:spLocks noChangeShapeType="1"/>
          </p:cNvSpPr>
          <p:nvPr/>
        </p:nvSpPr>
        <p:spPr bwMode="auto">
          <a:xfrm>
            <a:off x="5778500" y="2651125"/>
            <a:ext cx="0" cy="728663"/>
          </a:xfrm>
          <a:prstGeom prst="line">
            <a:avLst/>
          </a:prstGeom>
          <a:noFill/>
          <a:ln w="12700">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8" name="Line 19">
            <a:extLst>
              <a:ext uri="{FF2B5EF4-FFF2-40B4-BE49-F238E27FC236}">
                <a16:creationId xmlns:a16="http://schemas.microsoft.com/office/drawing/2014/main" id="{2E1CA8AE-C47E-4628-BABA-D9BBDF5E44BA}"/>
              </a:ext>
            </a:extLst>
          </p:cNvPr>
          <p:cNvSpPr>
            <a:spLocks noChangeShapeType="1"/>
          </p:cNvSpPr>
          <p:nvPr/>
        </p:nvSpPr>
        <p:spPr bwMode="auto">
          <a:xfrm>
            <a:off x="6399213" y="2125663"/>
            <a:ext cx="0" cy="546100"/>
          </a:xfrm>
          <a:prstGeom prst="line">
            <a:avLst/>
          </a:prstGeom>
          <a:noFill/>
          <a:ln w="28575">
            <a:solidFill>
              <a:srgbClr val="333399"/>
            </a:solidFill>
            <a:round/>
            <a:headEnd type="triangle" w="sm" len="med"/>
            <a:tailEnd type="triangle" w="med" len="lg"/>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19" name="Rectangle 20">
            <a:extLst>
              <a:ext uri="{FF2B5EF4-FFF2-40B4-BE49-F238E27FC236}">
                <a16:creationId xmlns:a16="http://schemas.microsoft.com/office/drawing/2014/main" id="{4538C1FE-CC0F-453E-83A6-74D93B8D2D4A}"/>
              </a:ext>
            </a:extLst>
          </p:cNvPr>
          <p:cNvSpPr>
            <a:spLocks noChangeArrowheads="1"/>
          </p:cNvSpPr>
          <p:nvPr/>
        </p:nvSpPr>
        <p:spPr bwMode="auto">
          <a:xfrm>
            <a:off x="6003925" y="3767138"/>
            <a:ext cx="725488" cy="407987"/>
          </a:xfrm>
          <a:prstGeom prst="rect">
            <a:avLst/>
          </a:prstGeom>
          <a:solidFill>
            <a:srgbClr val="FFFFFF"/>
          </a:solidFill>
          <a:ln w="12700">
            <a:solidFill>
              <a:srgbClr val="000000"/>
            </a:solidFill>
            <a:miter lim="800000"/>
            <a:headEnd/>
            <a:tailEnd/>
          </a:ln>
          <a:effectLst>
            <a:outerShdw dist="35921" dir="2700000" algn="ctr" rotWithShape="0">
              <a:srgbClr val="000000"/>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99"/>
                </a:solidFill>
                <a:effectLst/>
                <a:uLnTx/>
                <a:uFillTx/>
                <a:latin typeface="Tahoma" pitchFamily="34" charset="0"/>
                <a:ea typeface="黑体"/>
              </a:rPr>
              <a:t>缓存</a:t>
            </a:r>
          </a:p>
        </p:txBody>
      </p:sp>
      <p:sp>
        <p:nvSpPr>
          <p:cNvPr id="20" name="Rectangle 21">
            <a:extLst>
              <a:ext uri="{FF2B5EF4-FFF2-40B4-BE49-F238E27FC236}">
                <a16:creationId xmlns:a16="http://schemas.microsoft.com/office/drawing/2014/main" id="{42955426-2F92-414B-8155-D93D5A299688}"/>
              </a:ext>
            </a:extLst>
          </p:cNvPr>
          <p:cNvSpPr>
            <a:spLocks noChangeArrowheads="1"/>
          </p:cNvSpPr>
          <p:nvPr/>
        </p:nvSpPr>
        <p:spPr bwMode="auto">
          <a:xfrm>
            <a:off x="4414838" y="3767138"/>
            <a:ext cx="836612" cy="401637"/>
          </a:xfrm>
          <a:prstGeom prst="rect">
            <a:avLst/>
          </a:prstGeom>
          <a:solidFill>
            <a:srgbClr val="FFFFFF"/>
          </a:solidFill>
          <a:ln w="9525">
            <a:solidFill>
              <a:srgbClr val="333399"/>
            </a:solidFill>
            <a:miter lim="800000"/>
            <a:headEnd/>
            <a:tailEnd/>
          </a:ln>
          <a:effectLst>
            <a:outerShdw dist="35921" dir="2700000" algn="ctr" rotWithShape="0">
              <a:srgbClr val="000000"/>
            </a:outerShdw>
          </a:effectLst>
        </p:spPr>
        <p:txBody>
          <a:bodyPr wrap="none" anchor="ctr"/>
          <a:lstStyle/>
          <a:p>
            <a:pPr marL="0" marR="0" lvl="0" indent="0" algn="ctr" defTabSz="7620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Arial"/>
                <a:ea typeface="黑体"/>
              </a:rPr>
              <a:t>接口 </a:t>
            </a:r>
            <a:r>
              <a:rPr kumimoji="0" lang="en-US" altLang="zh-CN" sz="1800" b="0" i="0" u="none" strike="noStrike" kern="0" cap="none" spc="0" normalizeH="0" baseline="0" noProof="0">
                <a:ln>
                  <a:noFill/>
                </a:ln>
                <a:solidFill>
                  <a:srgbClr val="333399"/>
                </a:solidFill>
                <a:effectLst/>
                <a:uLnTx/>
                <a:uFillTx/>
                <a:latin typeface="Arial"/>
                <a:ea typeface="黑体"/>
              </a:rPr>
              <a:t>1</a:t>
            </a:r>
          </a:p>
        </p:txBody>
      </p:sp>
      <p:sp>
        <p:nvSpPr>
          <p:cNvPr id="21" name="Rectangle 22">
            <a:extLst>
              <a:ext uri="{FF2B5EF4-FFF2-40B4-BE49-F238E27FC236}">
                <a16:creationId xmlns:a16="http://schemas.microsoft.com/office/drawing/2014/main" id="{CEB6B2FC-3A97-4244-8A94-9E121FE305CF}"/>
              </a:ext>
            </a:extLst>
          </p:cNvPr>
          <p:cNvSpPr>
            <a:spLocks noChangeArrowheads="1"/>
          </p:cNvSpPr>
          <p:nvPr/>
        </p:nvSpPr>
        <p:spPr bwMode="auto">
          <a:xfrm>
            <a:off x="7483475" y="3767138"/>
            <a:ext cx="835025" cy="401637"/>
          </a:xfrm>
          <a:prstGeom prst="rect">
            <a:avLst/>
          </a:prstGeom>
          <a:solidFill>
            <a:srgbClr val="FFFFFF"/>
          </a:solidFill>
          <a:ln w="9525">
            <a:solidFill>
              <a:srgbClr val="333399"/>
            </a:solidFill>
            <a:miter lim="800000"/>
            <a:headEnd/>
            <a:tailEnd/>
          </a:ln>
          <a:effectLst>
            <a:outerShdw dist="35921" dir="2700000" algn="ctr" rotWithShape="0">
              <a:srgbClr val="000000"/>
            </a:outerShdw>
          </a:effectLst>
        </p:spPr>
        <p:txBody>
          <a:bodyPr wrap="none" anchor="ctr"/>
          <a:lstStyle/>
          <a:p>
            <a:pPr marL="0" marR="0" lvl="0" indent="0" algn="ctr" defTabSz="7620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Arial"/>
                <a:ea typeface="黑体"/>
              </a:rPr>
              <a:t>接口 </a:t>
            </a:r>
            <a:r>
              <a:rPr kumimoji="0" lang="en-US" altLang="zh-CN" sz="1800" b="0" i="0" u="none" strike="noStrike" kern="0" cap="none" spc="0" normalizeH="0" baseline="0" noProof="0">
                <a:ln>
                  <a:noFill/>
                </a:ln>
                <a:solidFill>
                  <a:srgbClr val="333399"/>
                </a:solidFill>
                <a:effectLst/>
                <a:uLnTx/>
                <a:uFillTx/>
                <a:latin typeface="Arial"/>
                <a:ea typeface="黑体"/>
              </a:rPr>
              <a:t>2</a:t>
            </a:r>
          </a:p>
        </p:txBody>
      </p:sp>
      <p:sp>
        <p:nvSpPr>
          <p:cNvPr id="22" name="Line 23">
            <a:extLst>
              <a:ext uri="{FF2B5EF4-FFF2-40B4-BE49-F238E27FC236}">
                <a16:creationId xmlns:a16="http://schemas.microsoft.com/office/drawing/2014/main" id="{30303B3D-4E91-4BD6-A055-0F7F84B8A984}"/>
              </a:ext>
            </a:extLst>
          </p:cNvPr>
          <p:cNvSpPr>
            <a:spLocks noChangeShapeType="1"/>
          </p:cNvSpPr>
          <p:nvPr/>
        </p:nvSpPr>
        <p:spPr bwMode="auto">
          <a:xfrm>
            <a:off x="6372225" y="3367088"/>
            <a:ext cx="0" cy="412750"/>
          </a:xfrm>
          <a:prstGeom prst="line">
            <a:avLst/>
          </a:prstGeom>
          <a:noFill/>
          <a:ln w="28575">
            <a:solidFill>
              <a:srgbClr val="333399"/>
            </a:solidFill>
            <a:round/>
            <a:headEnd type="triangle" w="sm" len="med"/>
            <a:tailEnd type="triangle" w="med" len="lg"/>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23" name="Line 25">
            <a:extLst>
              <a:ext uri="{FF2B5EF4-FFF2-40B4-BE49-F238E27FC236}">
                <a16:creationId xmlns:a16="http://schemas.microsoft.com/office/drawing/2014/main" id="{73213251-8748-4D8D-862B-04EF8DB0BD13}"/>
              </a:ext>
            </a:extLst>
          </p:cNvPr>
          <p:cNvSpPr>
            <a:spLocks noChangeShapeType="1"/>
          </p:cNvSpPr>
          <p:nvPr/>
        </p:nvSpPr>
        <p:spPr bwMode="auto">
          <a:xfrm>
            <a:off x="4824413" y="4175125"/>
            <a:ext cx="0" cy="706438"/>
          </a:xfrm>
          <a:prstGeom prst="line">
            <a:avLst/>
          </a:prstGeom>
          <a:noFill/>
          <a:ln w="28575">
            <a:solidFill>
              <a:srgbClr val="333399"/>
            </a:solidFill>
            <a:round/>
            <a:headEnd type="triangle" w="sm" len="med"/>
            <a:tailEnd type="triangle" w="med" len="lg"/>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24" name="Line 26">
            <a:extLst>
              <a:ext uri="{FF2B5EF4-FFF2-40B4-BE49-F238E27FC236}">
                <a16:creationId xmlns:a16="http://schemas.microsoft.com/office/drawing/2014/main" id="{262032EB-6C15-4C97-8EE2-277552AB4E1F}"/>
              </a:ext>
            </a:extLst>
          </p:cNvPr>
          <p:cNvSpPr>
            <a:spLocks noChangeShapeType="1"/>
          </p:cNvSpPr>
          <p:nvPr/>
        </p:nvSpPr>
        <p:spPr bwMode="auto">
          <a:xfrm>
            <a:off x="7964488" y="4175125"/>
            <a:ext cx="0" cy="687388"/>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25" name="Line 27">
            <a:extLst>
              <a:ext uri="{FF2B5EF4-FFF2-40B4-BE49-F238E27FC236}">
                <a16:creationId xmlns:a16="http://schemas.microsoft.com/office/drawing/2014/main" id="{632A3277-5C6D-44B2-934F-884F6402BDD2}"/>
              </a:ext>
            </a:extLst>
          </p:cNvPr>
          <p:cNvSpPr>
            <a:spLocks noChangeShapeType="1"/>
          </p:cNvSpPr>
          <p:nvPr/>
        </p:nvSpPr>
        <p:spPr bwMode="auto">
          <a:xfrm>
            <a:off x="1103313" y="5326063"/>
            <a:ext cx="0" cy="5302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26" name="Line 28">
            <a:extLst>
              <a:ext uri="{FF2B5EF4-FFF2-40B4-BE49-F238E27FC236}">
                <a16:creationId xmlns:a16="http://schemas.microsoft.com/office/drawing/2014/main" id="{5CA21D95-CEDE-4C3B-A018-0B22B90709FD}"/>
              </a:ext>
            </a:extLst>
          </p:cNvPr>
          <p:cNvSpPr>
            <a:spLocks noChangeShapeType="1"/>
          </p:cNvSpPr>
          <p:nvPr/>
        </p:nvSpPr>
        <p:spPr bwMode="auto">
          <a:xfrm>
            <a:off x="1687513" y="5326063"/>
            <a:ext cx="0" cy="5302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27" name="Rectangle 29">
            <a:extLst>
              <a:ext uri="{FF2B5EF4-FFF2-40B4-BE49-F238E27FC236}">
                <a16:creationId xmlns:a16="http://schemas.microsoft.com/office/drawing/2014/main" id="{9FAE391F-8623-47ED-A4E3-ED66C87484A2}"/>
              </a:ext>
            </a:extLst>
          </p:cNvPr>
          <p:cNvSpPr>
            <a:spLocks noChangeArrowheads="1"/>
          </p:cNvSpPr>
          <p:nvPr/>
        </p:nvSpPr>
        <p:spPr bwMode="auto">
          <a:xfrm>
            <a:off x="46038" y="5278438"/>
            <a:ext cx="104775" cy="109537"/>
          </a:xfrm>
          <a:prstGeom prst="rect">
            <a:avLst/>
          </a:prstGeom>
          <a:solidFill>
            <a:srgbClr val="000000"/>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28" name="Line 30">
            <a:extLst>
              <a:ext uri="{FF2B5EF4-FFF2-40B4-BE49-F238E27FC236}">
                <a16:creationId xmlns:a16="http://schemas.microsoft.com/office/drawing/2014/main" id="{F9071C11-B026-4B0D-8D50-BFAC30402E08}"/>
              </a:ext>
            </a:extLst>
          </p:cNvPr>
          <p:cNvSpPr>
            <a:spLocks noChangeShapeType="1"/>
          </p:cNvSpPr>
          <p:nvPr/>
        </p:nvSpPr>
        <p:spPr bwMode="auto">
          <a:xfrm flipV="1">
            <a:off x="93663" y="5332413"/>
            <a:ext cx="1835150"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29" name="Rectangle 31">
            <a:extLst>
              <a:ext uri="{FF2B5EF4-FFF2-40B4-BE49-F238E27FC236}">
                <a16:creationId xmlns:a16="http://schemas.microsoft.com/office/drawing/2014/main" id="{278C873C-ABC1-4360-B944-7F64B3FAB3F2}"/>
              </a:ext>
            </a:extLst>
          </p:cNvPr>
          <p:cNvSpPr>
            <a:spLocks noChangeArrowheads="1"/>
          </p:cNvSpPr>
          <p:nvPr/>
        </p:nvSpPr>
        <p:spPr bwMode="auto">
          <a:xfrm>
            <a:off x="1884363" y="5260975"/>
            <a:ext cx="104775" cy="111125"/>
          </a:xfrm>
          <a:prstGeom prst="rect">
            <a:avLst/>
          </a:prstGeom>
          <a:solidFill>
            <a:srgbClr val="000000"/>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30" name="Line 32">
            <a:extLst>
              <a:ext uri="{FF2B5EF4-FFF2-40B4-BE49-F238E27FC236}">
                <a16:creationId xmlns:a16="http://schemas.microsoft.com/office/drawing/2014/main" id="{715E5A54-3B86-4BDC-AA84-BAC444649F72}"/>
              </a:ext>
            </a:extLst>
          </p:cNvPr>
          <p:cNvSpPr>
            <a:spLocks noChangeShapeType="1"/>
          </p:cNvSpPr>
          <p:nvPr/>
        </p:nvSpPr>
        <p:spPr bwMode="auto">
          <a:xfrm>
            <a:off x="469900" y="5335588"/>
            <a:ext cx="0" cy="511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31" name="Rectangle 33">
            <a:extLst>
              <a:ext uri="{FF2B5EF4-FFF2-40B4-BE49-F238E27FC236}">
                <a16:creationId xmlns:a16="http://schemas.microsoft.com/office/drawing/2014/main" id="{3ED24649-A7D5-4942-9A37-2EC6B748C9E9}"/>
              </a:ext>
            </a:extLst>
          </p:cNvPr>
          <p:cNvSpPr>
            <a:spLocks noChangeArrowheads="1"/>
          </p:cNvSpPr>
          <p:nvPr/>
        </p:nvSpPr>
        <p:spPr bwMode="auto">
          <a:xfrm>
            <a:off x="76200" y="5480050"/>
            <a:ext cx="409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99"/>
                </a:solidFill>
                <a:latin typeface="Arial"/>
                <a:ea typeface="黑体"/>
              </a:rPr>
              <a:t>①</a:t>
            </a:r>
          </a:p>
        </p:txBody>
      </p:sp>
      <p:sp>
        <p:nvSpPr>
          <p:cNvPr id="32" name="Rectangle 34">
            <a:extLst>
              <a:ext uri="{FF2B5EF4-FFF2-40B4-BE49-F238E27FC236}">
                <a16:creationId xmlns:a16="http://schemas.microsoft.com/office/drawing/2014/main" id="{F21DDF3A-BC02-4CFC-8EA6-3BC57DDEBC6D}"/>
              </a:ext>
            </a:extLst>
          </p:cNvPr>
          <p:cNvSpPr>
            <a:spLocks noChangeArrowheads="1"/>
          </p:cNvSpPr>
          <p:nvPr/>
        </p:nvSpPr>
        <p:spPr bwMode="auto">
          <a:xfrm>
            <a:off x="679450" y="5480050"/>
            <a:ext cx="409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99"/>
                </a:solidFill>
                <a:latin typeface="Arial"/>
                <a:ea typeface="黑体"/>
              </a:rPr>
              <a:t>②</a:t>
            </a:r>
          </a:p>
        </p:txBody>
      </p:sp>
      <p:sp>
        <p:nvSpPr>
          <p:cNvPr id="33" name="Rectangle 35">
            <a:extLst>
              <a:ext uri="{FF2B5EF4-FFF2-40B4-BE49-F238E27FC236}">
                <a16:creationId xmlns:a16="http://schemas.microsoft.com/office/drawing/2014/main" id="{9DEB64B6-716C-4CA1-8DC3-AFB668E56564}"/>
              </a:ext>
            </a:extLst>
          </p:cNvPr>
          <p:cNvSpPr>
            <a:spLocks noChangeArrowheads="1"/>
          </p:cNvSpPr>
          <p:nvPr/>
        </p:nvSpPr>
        <p:spPr bwMode="auto">
          <a:xfrm>
            <a:off x="1281113" y="5480050"/>
            <a:ext cx="409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99"/>
                </a:solidFill>
                <a:latin typeface="Arial"/>
                <a:ea typeface="黑体"/>
              </a:rPr>
              <a:t>③</a:t>
            </a:r>
          </a:p>
        </p:txBody>
      </p:sp>
      <p:sp>
        <p:nvSpPr>
          <p:cNvPr id="34" name="Rectangle 36">
            <a:extLst>
              <a:ext uri="{FF2B5EF4-FFF2-40B4-BE49-F238E27FC236}">
                <a16:creationId xmlns:a16="http://schemas.microsoft.com/office/drawing/2014/main" id="{5172B1EC-6968-4F68-AD8A-376802DD9B1B}"/>
              </a:ext>
            </a:extLst>
          </p:cNvPr>
          <p:cNvSpPr>
            <a:spLocks noChangeArrowheads="1"/>
          </p:cNvSpPr>
          <p:nvPr/>
        </p:nvSpPr>
        <p:spPr bwMode="auto">
          <a:xfrm>
            <a:off x="3081338" y="4946650"/>
            <a:ext cx="854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1800" b="0">
                <a:solidFill>
                  <a:srgbClr val="333399"/>
                </a:solidFill>
                <a:latin typeface="Arial"/>
                <a:ea typeface="黑体"/>
              </a:rPr>
              <a:t>网段 </a:t>
            </a:r>
            <a:r>
              <a:rPr lang="en-US" altLang="zh-CN" sz="1800" b="0">
                <a:solidFill>
                  <a:srgbClr val="333399"/>
                </a:solidFill>
                <a:latin typeface="Arial"/>
                <a:ea typeface="黑体"/>
              </a:rPr>
              <a:t>B</a:t>
            </a:r>
          </a:p>
        </p:txBody>
      </p:sp>
      <p:sp>
        <p:nvSpPr>
          <p:cNvPr id="35" name="Rectangle 37">
            <a:extLst>
              <a:ext uri="{FF2B5EF4-FFF2-40B4-BE49-F238E27FC236}">
                <a16:creationId xmlns:a16="http://schemas.microsoft.com/office/drawing/2014/main" id="{3B896B98-9933-47AC-A0BF-A43C2D03DA52}"/>
              </a:ext>
            </a:extLst>
          </p:cNvPr>
          <p:cNvSpPr>
            <a:spLocks noChangeArrowheads="1"/>
          </p:cNvSpPr>
          <p:nvPr/>
        </p:nvSpPr>
        <p:spPr bwMode="auto">
          <a:xfrm>
            <a:off x="581025" y="4946650"/>
            <a:ext cx="854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1800" b="0">
                <a:solidFill>
                  <a:srgbClr val="333399"/>
                </a:solidFill>
                <a:latin typeface="Arial"/>
                <a:ea typeface="黑体"/>
              </a:rPr>
              <a:t>网段 </a:t>
            </a:r>
            <a:r>
              <a:rPr lang="en-US" altLang="zh-CN" sz="1800" b="0">
                <a:solidFill>
                  <a:srgbClr val="333399"/>
                </a:solidFill>
                <a:latin typeface="Arial"/>
                <a:ea typeface="黑体"/>
              </a:rPr>
              <a:t>A</a:t>
            </a:r>
          </a:p>
        </p:txBody>
      </p:sp>
      <p:sp>
        <p:nvSpPr>
          <p:cNvPr id="36" name="Rectangle 38">
            <a:extLst>
              <a:ext uri="{FF2B5EF4-FFF2-40B4-BE49-F238E27FC236}">
                <a16:creationId xmlns:a16="http://schemas.microsoft.com/office/drawing/2014/main" id="{B0B7ED38-A66A-4F56-BA9E-82FE1D9BA92F}"/>
              </a:ext>
            </a:extLst>
          </p:cNvPr>
          <p:cNvSpPr>
            <a:spLocks noChangeArrowheads="1"/>
          </p:cNvSpPr>
          <p:nvPr/>
        </p:nvSpPr>
        <p:spPr bwMode="auto">
          <a:xfrm>
            <a:off x="7464425" y="1371600"/>
            <a:ext cx="1314450" cy="2227263"/>
          </a:xfrm>
          <a:prstGeom prst="rect">
            <a:avLst/>
          </a:prstGeom>
          <a:solidFill>
            <a:srgbClr val="FFCCFF"/>
          </a:solidFill>
          <a:ln w="9525">
            <a:solidFill>
              <a:srgbClr val="333399"/>
            </a:solidFill>
            <a:miter lim="800000"/>
            <a:headEnd/>
            <a:tailEnd/>
          </a:ln>
          <a:effectLst>
            <a:outerShdw dist="35921" dir="2700000" algn="ctr" rotWithShape="0">
              <a:srgbClr val="000000"/>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37" name="Rectangle 39">
            <a:extLst>
              <a:ext uri="{FF2B5EF4-FFF2-40B4-BE49-F238E27FC236}">
                <a16:creationId xmlns:a16="http://schemas.microsoft.com/office/drawing/2014/main" id="{A21A7042-6029-4F96-BC79-0A0A3C557944}"/>
              </a:ext>
            </a:extLst>
          </p:cNvPr>
          <p:cNvSpPr>
            <a:spLocks noChangeArrowheads="1"/>
          </p:cNvSpPr>
          <p:nvPr/>
        </p:nvSpPr>
        <p:spPr bwMode="auto">
          <a:xfrm>
            <a:off x="8340725" y="1663700"/>
            <a:ext cx="33020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a:r>
              <a:rPr lang="en-US" altLang="zh-CN" sz="1800" b="0">
                <a:solidFill>
                  <a:srgbClr val="333399"/>
                </a:solidFill>
                <a:latin typeface="Arial"/>
                <a:ea typeface="黑体"/>
              </a:rPr>
              <a:t>1</a:t>
            </a:r>
          </a:p>
        </p:txBody>
      </p:sp>
      <p:sp>
        <p:nvSpPr>
          <p:cNvPr id="38" name="Rectangle 40">
            <a:extLst>
              <a:ext uri="{FF2B5EF4-FFF2-40B4-BE49-F238E27FC236}">
                <a16:creationId xmlns:a16="http://schemas.microsoft.com/office/drawing/2014/main" id="{658798AC-BDCC-40A2-9F9E-BC0C7AE07AED}"/>
              </a:ext>
            </a:extLst>
          </p:cNvPr>
          <p:cNvSpPr>
            <a:spLocks noChangeArrowheads="1"/>
          </p:cNvSpPr>
          <p:nvPr/>
        </p:nvSpPr>
        <p:spPr bwMode="auto">
          <a:xfrm>
            <a:off x="8340725" y="199072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99"/>
                </a:solidFill>
                <a:latin typeface="Arial"/>
                <a:ea typeface="黑体"/>
              </a:rPr>
              <a:t>1</a:t>
            </a:r>
          </a:p>
        </p:txBody>
      </p:sp>
      <p:sp>
        <p:nvSpPr>
          <p:cNvPr id="39" name="Rectangle 41">
            <a:extLst>
              <a:ext uri="{FF2B5EF4-FFF2-40B4-BE49-F238E27FC236}">
                <a16:creationId xmlns:a16="http://schemas.microsoft.com/office/drawing/2014/main" id="{AFDE622F-0D4D-4E43-B138-D74F1D196890}"/>
              </a:ext>
            </a:extLst>
          </p:cNvPr>
          <p:cNvSpPr>
            <a:spLocks noChangeArrowheads="1"/>
          </p:cNvSpPr>
          <p:nvPr/>
        </p:nvSpPr>
        <p:spPr bwMode="auto">
          <a:xfrm>
            <a:off x="8340725" y="2325688"/>
            <a:ext cx="33020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a:r>
              <a:rPr lang="en-US" altLang="zh-CN" sz="1800" b="0">
                <a:solidFill>
                  <a:srgbClr val="333399"/>
                </a:solidFill>
                <a:latin typeface="Arial"/>
                <a:ea typeface="黑体"/>
              </a:rPr>
              <a:t>1</a:t>
            </a:r>
          </a:p>
        </p:txBody>
      </p:sp>
      <p:sp>
        <p:nvSpPr>
          <p:cNvPr id="40" name="Rectangle 42">
            <a:extLst>
              <a:ext uri="{FF2B5EF4-FFF2-40B4-BE49-F238E27FC236}">
                <a16:creationId xmlns:a16="http://schemas.microsoft.com/office/drawing/2014/main" id="{262227CE-A21D-4703-9037-9AD87A9CA254}"/>
              </a:ext>
            </a:extLst>
          </p:cNvPr>
          <p:cNvSpPr>
            <a:spLocks noChangeArrowheads="1"/>
          </p:cNvSpPr>
          <p:nvPr/>
        </p:nvSpPr>
        <p:spPr bwMode="auto">
          <a:xfrm>
            <a:off x="8340725" y="2627313"/>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99"/>
                </a:solidFill>
                <a:latin typeface="Arial"/>
                <a:ea typeface="黑体"/>
              </a:rPr>
              <a:t>2</a:t>
            </a:r>
          </a:p>
        </p:txBody>
      </p:sp>
      <p:sp>
        <p:nvSpPr>
          <p:cNvPr id="41" name="Rectangle 43">
            <a:extLst>
              <a:ext uri="{FF2B5EF4-FFF2-40B4-BE49-F238E27FC236}">
                <a16:creationId xmlns:a16="http://schemas.microsoft.com/office/drawing/2014/main" id="{4C489793-A287-4663-B360-4FE71B5CBC0C}"/>
              </a:ext>
            </a:extLst>
          </p:cNvPr>
          <p:cNvSpPr>
            <a:spLocks noChangeArrowheads="1"/>
          </p:cNvSpPr>
          <p:nvPr/>
        </p:nvSpPr>
        <p:spPr bwMode="auto">
          <a:xfrm>
            <a:off x="7664450" y="1666875"/>
            <a:ext cx="409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99"/>
                </a:solidFill>
                <a:latin typeface="Arial"/>
                <a:ea typeface="黑体"/>
              </a:rPr>
              <a:t>①</a:t>
            </a:r>
          </a:p>
        </p:txBody>
      </p:sp>
      <p:sp>
        <p:nvSpPr>
          <p:cNvPr id="42" name="Rectangle 44">
            <a:extLst>
              <a:ext uri="{FF2B5EF4-FFF2-40B4-BE49-F238E27FC236}">
                <a16:creationId xmlns:a16="http://schemas.microsoft.com/office/drawing/2014/main" id="{B16953E3-2A6C-4BD0-9EBA-E2D24392E39F}"/>
              </a:ext>
            </a:extLst>
          </p:cNvPr>
          <p:cNvSpPr>
            <a:spLocks noChangeArrowheads="1"/>
          </p:cNvSpPr>
          <p:nvPr/>
        </p:nvSpPr>
        <p:spPr bwMode="auto">
          <a:xfrm>
            <a:off x="7664450" y="2309813"/>
            <a:ext cx="4095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dirty="0">
                <a:solidFill>
                  <a:srgbClr val="333399"/>
                </a:solidFill>
                <a:latin typeface="Arial"/>
                <a:ea typeface="黑体"/>
              </a:rPr>
              <a:t>③</a:t>
            </a:r>
          </a:p>
        </p:txBody>
      </p:sp>
      <p:sp>
        <p:nvSpPr>
          <p:cNvPr id="43" name="Rectangle 45">
            <a:extLst>
              <a:ext uri="{FF2B5EF4-FFF2-40B4-BE49-F238E27FC236}">
                <a16:creationId xmlns:a16="http://schemas.microsoft.com/office/drawing/2014/main" id="{42125B1F-A73C-4A66-BEBA-6DC39DFC45D8}"/>
              </a:ext>
            </a:extLst>
          </p:cNvPr>
          <p:cNvSpPr>
            <a:spLocks noChangeArrowheads="1"/>
          </p:cNvSpPr>
          <p:nvPr/>
        </p:nvSpPr>
        <p:spPr bwMode="auto">
          <a:xfrm>
            <a:off x="7664450" y="2938463"/>
            <a:ext cx="4095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99"/>
                </a:solidFill>
                <a:latin typeface="Arial"/>
                <a:ea typeface="黑体"/>
              </a:rPr>
              <a:t>⑤</a:t>
            </a:r>
          </a:p>
        </p:txBody>
      </p:sp>
      <p:sp>
        <p:nvSpPr>
          <p:cNvPr id="44" name="Rectangle 46">
            <a:extLst>
              <a:ext uri="{FF2B5EF4-FFF2-40B4-BE49-F238E27FC236}">
                <a16:creationId xmlns:a16="http://schemas.microsoft.com/office/drawing/2014/main" id="{D2E6B6E1-2DB8-47FC-B2FA-9FD564B7EEE5}"/>
              </a:ext>
            </a:extLst>
          </p:cNvPr>
          <p:cNvSpPr>
            <a:spLocks noChangeArrowheads="1"/>
          </p:cNvSpPr>
          <p:nvPr/>
        </p:nvSpPr>
        <p:spPr bwMode="auto">
          <a:xfrm>
            <a:off x="8340725" y="2927350"/>
            <a:ext cx="33020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a:r>
              <a:rPr lang="en-US" altLang="zh-CN" sz="1800" b="0">
                <a:solidFill>
                  <a:srgbClr val="333399"/>
                </a:solidFill>
                <a:latin typeface="Arial"/>
                <a:ea typeface="黑体"/>
              </a:rPr>
              <a:t>2</a:t>
            </a:r>
          </a:p>
        </p:txBody>
      </p:sp>
      <p:sp>
        <p:nvSpPr>
          <p:cNvPr id="45" name="Rectangle 47">
            <a:extLst>
              <a:ext uri="{FF2B5EF4-FFF2-40B4-BE49-F238E27FC236}">
                <a16:creationId xmlns:a16="http://schemas.microsoft.com/office/drawing/2014/main" id="{91C6B955-B469-4C11-B485-633238E72977}"/>
              </a:ext>
            </a:extLst>
          </p:cNvPr>
          <p:cNvSpPr>
            <a:spLocks noChangeArrowheads="1"/>
          </p:cNvSpPr>
          <p:nvPr/>
        </p:nvSpPr>
        <p:spPr bwMode="auto">
          <a:xfrm>
            <a:off x="7664450" y="1987550"/>
            <a:ext cx="409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99"/>
                </a:solidFill>
                <a:latin typeface="Arial"/>
                <a:ea typeface="黑体"/>
              </a:rPr>
              <a:t>②</a:t>
            </a:r>
          </a:p>
        </p:txBody>
      </p:sp>
      <p:sp>
        <p:nvSpPr>
          <p:cNvPr id="46" name="Rectangle 48">
            <a:extLst>
              <a:ext uri="{FF2B5EF4-FFF2-40B4-BE49-F238E27FC236}">
                <a16:creationId xmlns:a16="http://schemas.microsoft.com/office/drawing/2014/main" id="{79C7FACE-7931-4BE0-959A-C231FCC5EF75}"/>
              </a:ext>
            </a:extLst>
          </p:cNvPr>
          <p:cNvSpPr>
            <a:spLocks noChangeArrowheads="1"/>
          </p:cNvSpPr>
          <p:nvPr/>
        </p:nvSpPr>
        <p:spPr bwMode="auto">
          <a:xfrm>
            <a:off x="7664450" y="2622550"/>
            <a:ext cx="409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99"/>
                </a:solidFill>
                <a:latin typeface="Arial"/>
                <a:ea typeface="黑体"/>
              </a:rPr>
              <a:t>④</a:t>
            </a:r>
          </a:p>
        </p:txBody>
      </p:sp>
      <p:sp>
        <p:nvSpPr>
          <p:cNvPr id="47" name="Rectangle 49">
            <a:extLst>
              <a:ext uri="{FF2B5EF4-FFF2-40B4-BE49-F238E27FC236}">
                <a16:creationId xmlns:a16="http://schemas.microsoft.com/office/drawing/2014/main" id="{61259B17-9D36-4C0D-BB86-A1A9C42EBBC1}"/>
              </a:ext>
            </a:extLst>
          </p:cNvPr>
          <p:cNvSpPr>
            <a:spLocks noChangeArrowheads="1"/>
          </p:cNvSpPr>
          <p:nvPr/>
        </p:nvSpPr>
        <p:spPr bwMode="auto">
          <a:xfrm>
            <a:off x="7662863" y="3228975"/>
            <a:ext cx="481012"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a:r>
              <a:rPr lang="en-US" altLang="zh-CN" sz="1800" b="0">
                <a:solidFill>
                  <a:srgbClr val="333399"/>
                </a:solidFill>
                <a:latin typeface="Arial"/>
                <a:ea typeface="黑体"/>
              </a:rPr>
              <a:t>⑥</a:t>
            </a:r>
          </a:p>
        </p:txBody>
      </p:sp>
      <p:sp>
        <p:nvSpPr>
          <p:cNvPr id="48" name="Rectangle 50">
            <a:extLst>
              <a:ext uri="{FF2B5EF4-FFF2-40B4-BE49-F238E27FC236}">
                <a16:creationId xmlns:a16="http://schemas.microsoft.com/office/drawing/2014/main" id="{B0C13E0C-E467-4B1E-A46C-8BF38099BE45}"/>
              </a:ext>
            </a:extLst>
          </p:cNvPr>
          <p:cNvSpPr>
            <a:spLocks noChangeArrowheads="1"/>
          </p:cNvSpPr>
          <p:nvPr/>
        </p:nvSpPr>
        <p:spPr bwMode="auto">
          <a:xfrm>
            <a:off x="8340725" y="3243263"/>
            <a:ext cx="33020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a:r>
              <a:rPr lang="en-US" altLang="zh-CN" sz="1800" b="0">
                <a:solidFill>
                  <a:srgbClr val="333399"/>
                </a:solidFill>
                <a:latin typeface="Arial"/>
                <a:ea typeface="黑体"/>
              </a:rPr>
              <a:t>2</a:t>
            </a:r>
          </a:p>
        </p:txBody>
      </p:sp>
      <p:sp>
        <p:nvSpPr>
          <p:cNvPr id="49" name="Rectangle 51">
            <a:extLst>
              <a:ext uri="{FF2B5EF4-FFF2-40B4-BE49-F238E27FC236}">
                <a16:creationId xmlns:a16="http://schemas.microsoft.com/office/drawing/2014/main" id="{C35EAF39-A6EF-46CD-8EEA-A2E19E7C70C1}"/>
              </a:ext>
            </a:extLst>
          </p:cNvPr>
          <p:cNvSpPr>
            <a:spLocks noChangeArrowheads="1"/>
          </p:cNvSpPr>
          <p:nvPr/>
        </p:nvSpPr>
        <p:spPr bwMode="auto">
          <a:xfrm>
            <a:off x="7435850" y="1343025"/>
            <a:ext cx="64440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1800" b="0" dirty="0">
                <a:solidFill>
                  <a:srgbClr val="333399"/>
                </a:solidFill>
                <a:latin typeface="Arial"/>
                <a:ea typeface="黑体"/>
              </a:rPr>
              <a:t>地址</a:t>
            </a:r>
          </a:p>
        </p:txBody>
      </p:sp>
      <p:sp>
        <p:nvSpPr>
          <p:cNvPr id="50" name="Rectangle 52">
            <a:extLst>
              <a:ext uri="{FF2B5EF4-FFF2-40B4-BE49-F238E27FC236}">
                <a16:creationId xmlns:a16="http://schemas.microsoft.com/office/drawing/2014/main" id="{8C34D3DD-A141-4AD4-9E7E-7FB29B76F797}"/>
              </a:ext>
            </a:extLst>
          </p:cNvPr>
          <p:cNvSpPr>
            <a:spLocks noChangeArrowheads="1"/>
          </p:cNvSpPr>
          <p:nvPr/>
        </p:nvSpPr>
        <p:spPr bwMode="auto">
          <a:xfrm>
            <a:off x="8189913" y="1347788"/>
            <a:ext cx="6381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1800" b="0">
                <a:solidFill>
                  <a:srgbClr val="333399"/>
                </a:solidFill>
                <a:latin typeface="Arial"/>
                <a:ea typeface="黑体"/>
              </a:rPr>
              <a:t>接口</a:t>
            </a:r>
          </a:p>
        </p:txBody>
      </p:sp>
      <p:sp>
        <p:nvSpPr>
          <p:cNvPr id="51" name="Line 53">
            <a:extLst>
              <a:ext uri="{FF2B5EF4-FFF2-40B4-BE49-F238E27FC236}">
                <a16:creationId xmlns:a16="http://schemas.microsoft.com/office/drawing/2014/main" id="{8DBB8390-D990-4995-85C2-3535213931D7}"/>
              </a:ext>
            </a:extLst>
          </p:cNvPr>
          <p:cNvSpPr>
            <a:spLocks noChangeShapeType="1"/>
          </p:cNvSpPr>
          <p:nvPr/>
        </p:nvSpPr>
        <p:spPr bwMode="auto">
          <a:xfrm>
            <a:off x="7464425" y="2005013"/>
            <a:ext cx="132873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2" name="Line 54">
            <a:extLst>
              <a:ext uri="{FF2B5EF4-FFF2-40B4-BE49-F238E27FC236}">
                <a16:creationId xmlns:a16="http://schemas.microsoft.com/office/drawing/2014/main" id="{BEE5C8AF-A23C-48E6-9AFB-55CD7002C7CE}"/>
              </a:ext>
            </a:extLst>
          </p:cNvPr>
          <p:cNvSpPr>
            <a:spLocks noChangeShapeType="1"/>
          </p:cNvSpPr>
          <p:nvPr/>
        </p:nvSpPr>
        <p:spPr bwMode="auto">
          <a:xfrm>
            <a:off x="8228013" y="1371600"/>
            <a:ext cx="0" cy="22177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3" name="Line 55">
            <a:extLst>
              <a:ext uri="{FF2B5EF4-FFF2-40B4-BE49-F238E27FC236}">
                <a16:creationId xmlns:a16="http://schemas.microsoft.com/office/drawing/2014/main" id="{7F04FA4F-241B-4850-BBA6-DFBFB00FA90A}"/>
              </a:ext>
            </a:extLst>
          </p:cNvPr>
          <p:cNvSpPr>
            <a:spLocks noChangeShapeType="1"/>
          </p:cNvSpPr>
          <p:nvPr/>
        </p:nvSpPr>
        <p:spPr bwMode="auto">
          <a:xfrm>
            <a:off x="7464425" y="2322513"/>
            <a:ext cx="1338263"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000000"/>
              </a:solidFill>
              <a:effectLst/>
              <a:uLnTx/>
              <a:uFillTx/>
              <a:latin typeface="Arial"/>
            </a:endParaRPr>
          </a:p>
        </p:txBody>
      </p:sp>
      <p:sp>
        <p:nvSpPr>
          <p:cNvPr id="54" name="Line 56">
            <a:extLst>
              <a:ext uri="{FF2B5EF4-FFF2-40B4-BE49-F238E27FC236}">
                <a16:creationId xmlns:a16="http://schemas.microsoft.com/office/drawing/2014/main" id="{2E3C01F1-AC32-4724-B49D-F880D37731A6}"/>
              </a:ext>
            </a:extLst>
          </p:cNvPr>
          <p:cNvSpPr>
            <a:spLocks noChangeShapeType="1"/>
          </p:cNvSpPr>
          <p:nvPr/>
        </p:nvSpPr>
        <p:spPr bwMode="auto">
          <a:xfrm>
            <a:off x="7464425" y="2638425"/>
            <a:ext cx="134778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5" name="Line 57">
            <a:extLst>
              <a:ext uri="{FF2B5EF4-FFF2-40B4-BE49-F238E27FC236}">
                <a16:creationId xmlns:a16="http://schemas.microsoft.com/office/drawing/2014/main" id="{AB50AF0A-87F7-4270-99BB-ABE962E7EB80}"/>
              </a:ext>
            </a:extLst>
          </p:cNvPr>
          <p:cNvSpPr>
            <a:spLocks noChangeShapeType="1"/>
          </p:cNvSpPr>
          <p:nvPr/>
        </p:nvSpPr>
        <p:spPr bwMode="auto">
          <a:xfrm>
            <a:off x="7464425" y="2955925"/>
            <a:ext cx="132873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6" name="Line 58">
            <a:extLst>
              <a:ext uri="{FF2B5EF4-FFF2-40B4-BE49-F238E27FC236}">
                <a16:creationId xmlns:a16="http://schemas.microsoft.com/office/drawing/2014/main" id="{3C00BBEF-0B6B-4543-83A0-747A864F8DFD}"/>
              </a:ext>
            </a:extLst>
          </p:cNvPr>
          <p:cNvSpPr>
            <a:spLocks noChangeShapeType="1"/>
          </p:cNvSpPr>
          <p:nvPr/>
        </p:nvSpPr>
        <p:spPr bwMode="auto">
          <a:xfrm>
            <a:off x="7464425" y="3271838"/>
            <a:ext cx="130968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7" name="Line 59">
            <a:extLst>
              <a:ext uri="{FF2B5EF4-FFF2-40B4-BE49-F238E27FC236}">
                <a16:creationId xmlns:a16="http://schemas.microsoft.com/office/drawing/2014/main" id="{184F36B7-85E8-48E6-B5D9-5B70112CA74F}"/>
              </a:ext>
            </a:extLst>
          </p:cNvPr>
          <p:cNvSpPr>
            <a:spLocks noChangeShapeType="1"/>
          </p:cNvSpPr>
          <p:nvPr/>
        </p:nvSpPr>
        <p:spPr bwMode="auto">
          <a:xfrm>
            <a:off x="7464425" y="1689100"/>
            <a:ext cx="132873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8" name="Rectangle 60">
            <a:extLst>
              <a:ext uri="{FF2B5EF4-FFF2-40B4-BE49-F238E27FC236}">
                <a16:creationId xmlns:a16="http://schemas.microsoft.com/office/drawing/2014/main" id="{F95BEFB9-887B-4673-AA1B-AD60FDC82B26}"/>
              </a:ext>
            </a:extLst>
          </p:cNvPr>
          <p:cNvSpPr>
            <a:spLocks noChangeArrowheads="1"/>
          </p:cNvSpPr>
          <p:nvPr/>
        </p:nvSpPr>
        <p:spPr bwMode="auto">
          <a:xfrm>
            <a:off x="4394200" y="1246188"/>
            <a:ext cx="790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b="0">
                <a:solidFill>
                  <a:srgbClr val="333399"/>
                </a:solidFill>
                <a:latin typeface="Arial"/>
                <a:ea typeface="黑体"/>
              </a:rPr>
              <a:t>网桥</a:t>
            </a:r>
          </a:p>
        </p:txBody>
      </p:sp>
      <p:pic>
        <p:nvPicPr>
          <p:cNvPr id="59" name="Picture 61">
            <a:extLst>
              <a:ext uri="{FF2B5EF4-FFF2-40B4-BE49-F238E27FC236}">
                <a16:creationId xmlns:a16="http://schemas.microsoft.com/office/drawing/2014/main" id="{A547E4D8-029B-4F90-8CA4-6D5CCE884BD5}"/>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075" y="5816600"/>
            <a:ext cx="506413"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62">
            <a:extLst>
              <a:ext uri="{FF2B5EF4-FFF2-40B4-BE49-F238E27FC236}">
                <a16:creationId xmlns:a16="http://schemas.microsoft.com/office/drawing/2014/main" id="{BD79D60D-B1E5-4905-9C4D-1512F381C0FD}"/>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088" y="5816600"/>
            <a:ext cx="506412"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icture 63">
            <a:extLst>
              <a:ext uri="{FF2B5EF4-FFF2-40B4-BE49-F238E27FC236}">
                <a16:creationId xmlns:a16="http://schemas.microsoft.com/office/drawing/2014/main" id="{97874568-7E59-4867-A35F-40DAC201439E}"/>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2875" y="5815013"/>
            <a:ext cx="508000"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Line 64">
            <a:extLst>
              <a:ext uri="{FF2B5EF4-FFF2-40B4-BE49-F238E27FC236}">
                <a16:creationId xmlns:a16="http://schemas.microsoft.com/office/drawing/2014/main" id="{1D680579-6618-4396-80D3-5D6BF796E9D4}"/>
              </a:ext>
            </a:extLst>
          </p:cNvPr>
          <p:cNvSpPr>
            <a:spLocks noChangeShapeType="1"/>
          </p:cNvSpPr>
          <p:nvPr/>
        </p:nvSpPr>
        <p:spPr bwMode="auto">
          <a:xfrm flipV="1">
            <a:off x="5251450" y="3976688"/>
            <a:ext cx="752475" cy="1587"/>
          </a:xfrm>
          <a:prstGeom prst="line">
            <a:avLst/>
          </a:prstGeom>
          <a:noFill/>
          <a:ln w="28575">
            <a:solidFill>
              <a:srgbClr val="333399"/>
            </a:solidFill>
            <a:round/>
            <a:headEnd type="triangle" w="sm" len="med"/>
            <a:tailEnd type="triangle" w="med" len="lg"/>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63" name="Line 65">
            <a:extLst>
              <a:ext uri="{FF2B5EF4-FFF2-40B4-BE49-F238E27FC236}">
                <a16:creationId xmlns:a16="http://schemas.microsoft.com/office/drawing/2014/main" id="{2FA9C932-5689-45E9-9951-A04D2220607E}"/>
              </a:ext>
            </a:extLst>
          </p:cNvPr>
          <p:cNvSpPr>
            <a:spLocks noChangeShapeType="1"/>
          </p:cNvSpPr>
          <p:nvPr/>
        </p:nvSpPr>
        <p:spPr bwMode="auto">
          <a:xfrm flipV="1">
            <a:off x="6757988" y="3981450"/>
            <a:ext cx="711200" cy="6350"/>
          </a:xfrm>
          <a:prstGeom prst="line">
            <a:avLst/>
          </a:prstGeom>
          <a:noFill/>
          <a:ln w="28575">
            <a:solidFill>
              <a:srgbClr val="333399"/>
            </a:solidFill>
            <a:round/>
            <a:headEnd type="triangle" w="sm" len="med"/>
            <a:tailEnd type="triangle" w="med" len="lg"/>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64" name="Rectangle 66">
            <a:extLst>
              <a:ext uri="{FF2B5EF4-FFF2-40B4-BE49-F238E27FC236}">
                <a16:creationId xmlns:a16="http://schemas.microsoft.com/office/drawing/2014/main" id="{994BFEF8-2077-4FDD-A2E4-BF5CF46AE20F}"/>
              </a:ext>
            </a:extLst>
          </p:cNvPr>
          <p:cNvSpPr>
            <a:spLocks noChangeArrowheads="1"/>
          </p:cNvSpPr>
          <p:nvPr/>
        </p:nvSpPr>
        <p:spPr bwMode="auto">
          <a:xfrm>
            <a:off x="1960563" y="3976688"/>
            <a:ext cx="6381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1800" b="0">
                <a:solidFill>
                  <a:srgbClr val="333399"/>
                </a:solidFill>
                <a:latin typeface="Arial"/>
                <a:ea typeface="黑体"/>
              </a:rPr>
              <a:t>网桥</a:t>
            </a:r>
          </a:p>
        </p:txBody>
      </p:sp>
      <p:pic>
        <p:nvPicPr>
          <p:cNvPr id="65" name="Picture 67">
            <a:extLst>
              <a:ext uri="{FF2B5EF4-FFF2-40B4-BE49-F238E27FC236}">
                <a16:creationId xmlns:a16="http://schemas.microsoft.com/office/drawing/2014/main" id="{F288F3F0-7DB8-465F-9881-A5EEAEE7919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8938" y="4133850"/>
            <a:ext cx="1281112"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66" name="Line 68">
            <a:extLst>
              <a:ext uri="{FF2B5EF4-FFF2-40B4-BE49-F238E27FC236}">
                <a16:creationId xmlns:a16="http://schemas.microsoft.com/office/drawing/2014/main" id="{96406184-A106-46A5-9F25-8D30B88397E8}"/>
              </a:ext>
            </a:extLst>
          </p:cNvPr>
          <p:cNvSpPr>
            <a:spLocks noChangeShapeType="1"/>
          </p:cNvSpPr>
          <p:nvPr/>
        </p:nvSpPr>
        <p:spPr bwMode="auto">
          <a:xfrm>
            <a:off x="3543300" y="5307013"/>
            <a:ext cx="0" cy="53181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67" name="Line 69">
            <a:extLst>
              <a:ext uri="{FF2B5EF4-FFF2-40B4-BE49-F238E27FC236}">
                <a16:creationId xmlns:a16="http://schemas.microsoft.com/office/drawing/2014/main" id="{D4B726B4-A0A1-478C-9239-B28AD858734A}"/>
              </a:ext>
            </a:extLst>
          </p:cNvPr>
          <p:cNvSpPr>
            <a:spLocks noChangeShapeType="1"/>
          </p:cNvSpPr>
          <p:nvPr/>
        </p:nvSpPr>
        <p:spPr bwMode="auto">
          <a:xfrm>
            <a:off x="4127500" y="5307013"/>
            <a:ext cx="0" cy="53181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68" name="Rectangle 70">
            <a:extLst>
              <a:ext uri="{FF2B5EF4-FFF2-40B4-BE49-F238E27FC236}">
                <a16:creationId xmlns:a16="http://schemas.microsoft.com/office/drawing/2014/main" id="{2D0140C5-50F1-4BCF-A135-F076860A351B}"/>
              </a:ext>
            </a:extLst>
          </p:cNvPr>
          <p:cNvSpPr>
            <a:spLocks noChangeArrowheads="1"/>
          </p:cNvSpPr>
          <p:nvPr/>
        </p:nvSpPr>
        <p:spPr bwMode="auto">
          <a:xfrm>
            <a:off x="2487613" y="5259388"/>
            <a:ext cx="104775" cy="111125"/>
          </a:xfrm>
          <a:prstGeom prst="rect">
            <a:avLst/>
          </a:prstGeom>
          <a:solidFill>
            <a:srgbClr val="000000"/>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69" name="Line 71">
            <a:extLst>
              <a:ext uri="{FF2B5EF4-FFF2-40B4-BE49-F238E27FC236}">
                <a16:creationId xmlns:a16="http://schemas.microsoft.com/office/drawing/2014/main" id="{53BF8685-0818-4ECD-8B0D-7C89EDF402B4}"/>
              </a:ext>
            </a:extLst>
          </p:cNvPr>
          <p:cNvSpPr>
            <a:spLocks noChangeShapeType="1"/>
          </p:cNvSpPr>
          <p:nvPr/>
        </p:nvSpPr>
        <p:spPr bwMode="auto">
          <a:xfrm flipV="1">
            <a:off x="2535238" y="5313363"/>
            <a:ext cx="1835150"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70" name="Rectangle 72">
            <a:extLst>
              <a:ext uri="{FF2B5EF4-FFF2-40B4-BE49-F238E27FC236}">
                <a16:creationId xmlns:a16="http://schemas.microsoft.com/office/drawing/2014/main" id="{7604106A-94AC-4375-A55F-B19A6A03103F}"/>
              </a:ext>
            </a:extLst>
          </p:cNvPr>
          <p:cNvSpPr>
            <a:spLocks noChangeArrowheads="1"/>
          </p:cNvSpPr>
          <p:nvPr/>
        </p:nvSpPr>
        <p:spPr bwMode="auto">
          <a:xfrm>
            <a:off x="4325938" y="5243513"/>
            <a:ext cx="104775" cy="109537"/>
          </a:xfrm>
          <a:prstGeom prst="rect">
            <a:avLst/>
          </a:prstGeom>
          <a:solidFill>
            <a:srgbClr val="000000"/>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71" name="Line 73">
            <a:extLst>
              <a:ext uri="{FF2B5EF4-FFF2-40B4-BE49-F238E27FC236}">
                <a16:creationId xmlns:a16="http://schemas.microsoft.com/office/drawing/2014/main" id="{20F58BC6-C0A1-491D-8D16-81F23D474472}"/>
              </a:ext>
            </a:extLst>
          </p:cNvPr>
          <p:cNvSpPr>
            <a:spLocks noChangeShapeType="1"/>
          </p:cNvSpPr>
          <p:nvPr/>
        </p:nvSpPr>
        <p:spPr bwMode="auto">
          <a:xfrm>
            <a:off x="2911475" y="5316538"/>
            <a:ext cx="0" cy="51276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72" name="Rectangle 74">
            <a:extLst>
              <a:ext uri="{FF2B5EF4-FFF2-40B4-BE49-F238E27FC236}">
                <a16:creationId xmlns:a16="http://schemas.microsoft.com/office/drawing/2014/main" id="{33E2D291-40F6-4CB8-BCB4-9A0EB877E99E}"/>
              </a:ext>
            </a:extLst>
          </p:cNvPr>
          <p:cNvSpPr>
            <a:spLocks noChangeArrowheads="1"/>
          </p:cNvSpPr>
          <p:nvPr/>
        </p:nvSpPr>
        <p:spPr bwMode="auto">
          <a:xfrm>
            <a:off x="2517775" y="5480050"/>
            <a:ext cx="409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99"/>
                </a:solidFill>
                <a:latin typeface="Arial"/>
                <a:ea typeface="黑体"/>
              </a:rPr>
              <a:t>④</a:t>
            </a:r>
          </a:p>
        </p:txBody>
      </p:sp>
      <p:sp>
        <p:nvSpPr>
          <p:cNvPr id="73" name="Rectangle 75">
            <a:extLst>
              <a:ext uri="{FF2B5EF4-FFF2-40B4-BE49-F238E27FC236}">
                <a16:creationId xmlns:a16="http://schemas.microsoft.com/office/drawing/2014/main" id="{389A8B56-9EFA-494C-8F2F-3281976E8BE9}"/>
              </a:ext>
            </a:extLst>
          </p:cNvPr>
          <p:cNvSpPr>
            <a:spLocks noChangeArrowheads="1"/>
          </p:cNvSpPr>
          <p:nvPr/>
        </p:nvSpPr>
        <p:spPr bwMode="auto">
          <a:xfrm>
            <a:off x="3119438" y="5480050"/>
            <a:ext cx="409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99"/>
                </a:solidFill>
                <a:latin typeface="Arial"/>
                <a:ea typeface="黑体"/>
              </a:rPr>
              <a:t>⑤</a:t>
            </a:r>
          </a:p>
        </p:txBody>
      </p:sp>
      <p:sp>
        <p:nvSpPr>
          <p:cNvPr id="74" name="Rectangle 76">
            <a:extLst>
              <a:ext uri="{FF2B5EF4-FFF2-40B4-BE49-F238E27FC236}">
                <a16:creationId xmlns:a16="http://schemas.microsoft.com/office/drawing/2014/main" id="{BAB56416-9467-4999-942D-F33C3FA52DC9}"/>
              </a:ext>
            </a:extLst>
          </p:cNvPr>
          <p:cNvSpPr>
            <a:spLocks noChangeArrowheads="1"/>
          </p:cNvSpPr>
          <p:nvPr/>
        </p:nvSpPr>
        <p:spPr bwMode="auto">
          <a:xfrm>
            <a:off x="3724275" y="5480050"/>
            <a:ext cx="409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99"/>
                </a:solidFill>
                <a:latin typeface="Arial"/>
                <a:ea typeface="黑体"/>
              </a:rPr>
              <a:t>⑥</a:t>
            </a:r>
          </a:p>
        </p:txBody>
      </p:sp>
      <p:pic>
        <p:nvPicPr>
          <p:cNvPr id="75" name="Picture 77">
            <a:extLst>
              <a:ext uri="{FF2B5EF4-FFF2-40B4-BE49-F238E27FC236}">
                <a16:creationId xmlns:a16="http://schemas.microsoft.com/office/drawing/2014/main" id="{DF15B04B-BEA2-46E6-9301-BB4411D1B171}"/>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650" y="5799138"/>
            <a:ext cx="506413"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Picture 78">
            <a:extLst>
              <a:ext uri="{FF2B5EF4-FFF2-40B4-BE49-F238E27FC236}">
                <a16:creationId xmlns:a16="http://schemas.microsoft.com/office/drawing/2014/main" id="{FF220A9C-3AC8-4DD0-9431-A076C9FE1AD1}"/>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7075" y="5799138"/>
            <a:ext cx="508000"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Picture 79">
            <a:extLst>
              <a:ext uri="{FF2B5EF4-FFF2-40B4-BE49-F238E27FC236}">
                <a16:creationId xmlns:a16="http://schemas.microsoft.com/office/drawing/2014/main" id="{649236F9-C42F-44CF-9F43-995493D4F732}"/>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4450" y="5797550"/>
            <a:ext cx="50800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Rectangle 84">
            <a:extLst>
              <a:ext uri="{FF2B5EF4-FFF2-40B4-BE49-F238E27FC236}">
                <a16:creationId xmlns:a16="http://schemas.microsoft.com/office/drawing/2014/main" id="{2A219EC6-20E5-430D-90F6-7EBB614666CF}"/>
              </a:ext>
            </a:extLst>
          </p:cNvPr>
          <p:cNvSpPr>
            <a:spLocks noChangeArrowheads="1"/>
          </p:cNvSpPr>
          <p:nvPr/>
        </p:nvSpPr>
        <p:spPr bwMode="auto">
          <a:xfrm>
            <a:off x="3924300" y="4437063"/>
            <a:ext cx="8286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1800" b="0">
                <a:solidFill>
                  <a:srgbClr val="333399"/>
                </a:solidFill>
                <a:latin typeface="Arial"/>
                <a:ea typeface="黑体"/>
              </a:rPr>
              <a:t>接口 </a:t>
            </a:r>
            <a:r>
              <a:rPr lang="en-US" altLang="zh-CN" sz="1800" b="0">
                <a:solidFill>
                  <a:srgbClr val="333399"/>
                </a:solidFill>
                <a:latin typeface="Arial"/>
                <a:ea typeface="黑体"/>
              </a:rPr>
              <a:t>1</a:t>
            </a:r>
          </a:p>
        </p:txBody>
      </p:sp>
      <p:sp>
        <p:nvSpPr>
          <p:cNvPr id="79" name="Rectangle 85">
            <a:extLst>
              <a:ext uri="{FF2B5EF4-FFF2-40B4-BE49-F238E27FC236}">
                <a16:creationId xmlns:a16="http://schemas.microsoft.com/office/drawing/2014/main" id="{DFCDCC03-15DF-40EF-8F1E-46171AFE2AC5}"/>
              </a:ext>
            </a:extLst>
          </p:cNvPr>
          <p:cNvSpPr>
            <a:spLocks noChangeArrowheads="1"/>
          </p:cNvSpPr>
          <p:nvPr/>
        </p:nvSpPr>
        <p:spPr bwMode="auto">
          <a:xfrm>
            <a:off x="7127875" y="4437063"/>
            <a:ext cx="8286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1800" b="0">
                <a:solidFill>
                  <a:srgbClr val="333399"/>
                </a:solidFill>
                <a:latin typeface="Arial"/>
                <a:ea typeface="黑体"/>
              </a:rPr>
              <a:t>接口 </a:t>
            </a:r>
            <a:r>
              <a:rPr lang="en-US" altLang="zh-CN" sz="1800" b="0">
                <a:solidFill>
                  <a:srgbClr val="333399"/>
                </a:solidFill>
                <a:latin typeface="Arial"/>
                <a:ea typeface="黑体"/>
              </a:rPr>
              <a:t>2</a:t>
            </a:r>
          </a:p>
        </p:txBody>
      </p:sp>
      <p:sp>
        <p:nvSpPr>
          <p:cNvPr id="80" name="Rectangle 86">
            <a:extLst>
              <a:ext uri="{FF2B5EF4-FFF2-40B4-BE49-F238E27FC236}">
                <a16:creationId xmlns:a16="http://schemas.microsoft.com/office/drawing/2014/main" id="{640779AD-5AC9-4962-A90C-64633A0F6104}"/>
              </a:ext>
            </a:extLst>
          </p:cNvPr>
          <p:cNvSpPr>
            <a:spLocks noChangeArrowheads="1"/>
          </p:cNvSpPr>
          <p:nvPr/>
        </p:nvSpPr>
        <p:spPr bwMode="auto">
          <a:xfrm>
            <a:off x="1763713" y="4941888"/>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99"/>
                </a:solidFill>
                <a:latin typeface="Arial"/>
                <a:ea typeface="黑体"/>
              </a:rPr>
              <a:t>1</a:t>
            </a:r>
          </a:p>
        </p:txBody>
      </p:sp>
      <p:sp>
        <p:nvSpPr>
          <p:cNvPr id="81" name="Rectangle 87">
            <a:extLst>
              <a:ext uri="{FF2B5EF4-FFF2-40B4-BE49-F238E27FC236}">
                <a16:creationId xmlns:a16="http://schemas.microsoft.com/office/drawing/2014/main" id="{FD5CEA81-8381-4617-A3A7-2881229A4023}"/>
              </a:ext>
            </a:extLst>
          </p:cNvPr>
          <p:cNvSpPr>
            <a:spLocks noChangeArrowheads="1"/>
          </p:cNvSpPr>
          <p:nvPr/>
        </p:nvSpPr>
        <p:spPr bwMode="auto">
          <a:xfrm>
            <a:off x="2411413" y="493712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99"/>
                </a:solidFill>
                <a:latin typeface="Arial"/>
                <a:ea typeface="黑体"/>
              </a:rPr>
              <a:t>2</a:t>
            </a:r>
          </a:p>
        </p:txBody>
      </p:sp>
    </p:spTree>
    <p:extLst>
      <p:ext uri="{BB962C8B-B14F-4D97-AF65-F5344CB8AC3E}">
        <p14:creationId xmlns:p14="http://schemas.microsoft.com/office/powerpoint/2010/main" val="1157729816"/>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AB9F1B-5857-4ED8-896A-73B184E08076}"/>
              </a:ext>
            </a:extLst>
          </p:cNvPr>
          <p:cNvSpPr>
            <a:spLocks noGrp="1"/>
          </p:cNvSpPr>
          <p:nvPr>
            <p:ph type="title"/>
          </p:nvPr>
        </p:nvSpPr>
        <p:spPr/>
        <p:txBody>
          <a:bodyPr/>
          <a:lstStyle/>
          <a:p>
            <a:r>
              <a:rPr lang="zh-CN" altLang="en-US" dirty="0"/>
              <a:t>网桥隔离了碰撞域 </a:t>
            </a:r>
          </a:p>
        </p:txBody>
      </p:sp>
      <p:sp>
        <p:nvSpPr>
          <p:cNvPr id="4" name="Oval 30">
            <a:extLst>
              <a:ext uri="{FF2B5EF4-FFF2-40B4-BE49-F238E27FC236}">
                <a16:creationId xmlns:a16="http://schemas.microsoft.com/office/drawing/2014/main" id="{7E1CB346-0C4D-4128-9505-8D9F1F013CC4}"/>
              </a:ext>
            </a:extLst>
          </p:cNvPr>
          <p:cNvSpPr>
            <a:spLocks noChangeArrowheads="1"/>
          </p:cNvSpPr>
          <p:nvPr/>
        </p:nvSpPr>
        <p:spPr bwMode="auto">
          <a:xfrm>
            <a:off x="6216578" y="2564904"/>
            <a:ext cx="2720975" cy="2447925"/>
          </a:xfrm>
          <a:prstGeom prst="ellipse">
            <a:avLst/>
          </a:prstGeom>
          <a:solidFill>
            <a:srgbClr val="CCECFF"/>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pPr eaLnBrk="1" hangingPunct="1"/>
            <a:endParaRPr kumimoji="0" lang="zh-CN" altLang="en-US" sz="2000" b="0">
              <a:solidFill>
                <a:srgbClr val="000000"/>
              </a:solidFill>
              <a:latin typeface="Tahoma" pitchFamily="34" charset="0"/>
            </a:endParaRPr>
          </a:p>
        </p:txBody>
      </p:sp>
      <p:sp>
        <p:nvSpPr>
          <p:cNvPr id="5" name="Oval 29">
            <a:extLst>
              <a:ext uri="{FF2B5EF4-FFF2-40B4-BE49-F238E27FC236}">
                <a16:creationId xmlns:a16="http://schemas.microsoft.com/office/drawing/2014/main" id="{8830D1A8-C68A-4EC5-B0CF-BBD4D989797D}"/>
              </a:ext>
            </a:extLst>
          </p:cNvPr>
          <p:cNvSpPr>
            <a:spLocks noChangeArrowheads="1"/>
          </p:cNvSpPr>
          <p:nvPr/>
        </p:nvSpPr>
        <p:spPr bwMode="auto">
          <a:xfrm>
            <a:off x="3068565" y="2564904"/>
            <a:ext cx="2722563" cy="2447925"/>
          </a:xfrm>
          <a:prstGeom prst="ellipse">
            <a:avLst/>
          </a:prstGeom>
          <a:solidFill>
            <a:srgbClr val="99FF99"/>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pPr eaLnBrk="1" hangingPunct="1"/>
            <a:endParaRPr kumimoji="0" lang="zh-CN" altLang="en-US" sz="2000" b="0">
              <a:solidFill>
                <a:srgbClr val="000000"/>
              </a:solidFill>
              <a:latin typeface="Tahoma" pitchFamily="34" charset="0"/>
            </a:endParaRPr>
          </a:p>
        </p:txBody>
      </p:sp>
      <p:sp>
        <p:nvSpPr>
          <p:cNvPr id="6" name="Oval 31">
            <a:extLst>
              <a:ext uri="{FF2B5EF4-FFF2-40B4-BE49-F238E27FC236}">
                <a16:creationId xmlns:a16="http://schemas.microsoft.com/office/drawing/2014/main" id="{5C029B59-1201-49D0-AEEA-57AFF10C9423}"/>
              </a:ext>
            </a:extLst>
          </p:cNvPr>
          <p:cNvSpPr>
            <a:spLocks noChangeArrowheads="1"/>
          </p:cNvSpPr>
          <p:nvPr/>
        </p:nvSpPr>
        <p:spPr bwMode="auto">
          <a:xfrm>
            <a:off x="6278" y="2564904"/>
            <a:ext cx="2720975" cy="2447925"/>
          </a:xfrm>
          <a:prstGeom prst="ellipse">
            <a:avLst/>
          </a:prstGeom>
          <a:solidFill>
            <a:srgbClr val="FFCC99"/>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pPr eaLnBrk="1" hangingPunct="1"/>
            <a:endParaRPr kumimoji="0" lang="zh-CN" altLang="en-US" sz="2000" b="0">
              <a:solidFill>
                <a:srgbClr val="000000"/>
              </a:solidFill>
              <a:latin typeface="Tahoma" pitchFamily="34" charset="0"/>
            </a:endParaRPr>
          </a:p>
        </p:txBody>
      </p:sp>
      <p:sp>
        <p:nvSpPr>
          <p:cNvPr id="7" name="Line 5">
            <a:extLst>
              <a:ext uri="{FF2B5EF4-FFF2-40B4-BE49-F238E27FC236}">
                <a16:creationId xmlns:a16="http://schemas.microsoft.com/office/drawing/2014/main" id="{E01C5CE3-EA3E-40A4-A51E-610977A4ABBE}"/>
              </a:ext>
            </a:extLst>
          </p:cNvPr>
          <p:cNvSpPr>
            <a:spLocks noChangeShapeType="1"/>
          </p:cNvSpPr>
          <p:nvPr/>
        </p:nvSpPr>
        <p:spPr bwMode="auto">
          <a:xfrm>
            <a:off x="8183490" y="3374529"/>
            <a:ext cx="0" cy="636587"/>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8" name="Line 6">
            <a:extLst>
              <a:ext uri="{FF2B5EF4-FFF2-40B4-BE49-F238E27FC236}">
                <a16:creationId xmlns:a16="http://schemas.microsoft.com/office/drawing/2014/main" id="{72F06C28-9345-48A9-9742-43CF6A0E09E5}"/>
              </a:ext>
            </a:extLst>
          </p:cNvPr>
          <p:cNvSpPr>
            <a:spLocks noChangeShapeType="1"/>
          </p:cNvSpPr>
          <p:nvPr/>
        </p:nvSpPr>
        <p:spPr bwMode="auto">
          <a:xfrm flipV="1">
            <a:off x="6442003" y="3384054"/>
            <a:ext cx="2003425" cy="4762"/>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9" name="Rectangle 7">
            <a:extLst>
              <a:ext uri="{FF2B5EF4-FFF2-40B4-BE49-F238E27FC236}">
                <a16:creationId xmlns:a16="http://schemas.microsoft.com/office/drawing/2014/main" id="{6DF969B5-77FA-4B2E-9006-9C734E8D8A30}"/>
              </a:ext>
            </a:extLst>
          </p:cNvPr>
          <p:cNvSpPr>
            <a:spLocks noChangeArrowheads="1"/>
          </p:cNvSpPr>
          <p:nvPr/>
        </p:nvSpPr>
        <p:spPr bwMode="auto">
          <a:xfrm>
            <a:off x="8399390" y="3298329"/>
            <a:ext cx="114300" cy="133350"/>
          </a:xfrm>
          <a:prstGeom prst="rect">
            <a:avLst/>
          </a:prstGeom>
          <a:solidFill>
            <a:srgbClr val="000000"/>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10" name="Line 8">
            <a:extLst>
              <a:ext uri="{FF2B5EF4-FFF2-40B4-BE49-F238E27FC236}">
                <a16:creationId xmlns:a16="http://schemas.microsoft.com/office/drawing/2014/main" id="{40C236A9-184F-4ADE-987E-BFE9CABFFEC7}"/>
              </a:ext>
            </a:extLst>
          </p:cNvPr>
          <p:cNvSpPr>
            <a:spLocks noChangeShapeType="1"/>
          </p:cNvSpPr>
          <p:nvPr/>
        </p:nvSpPr>
        <p:spPr bwMode="auto">
          <a:xfrm>
            <a:off x="6853165" y="3388816"/>
            <a:ext cx="0" cy="60960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11" name="Picture 9">
            <a:extLst>
              <a:ext uri="{FF2B5EF4-FFF2-40B4-BE49-F238E27FC236}">
                <a16:creationId xmlns:a16="http://schemas.microsoft.com/office/drawing/2014/main" id="{473B70D5-2B9D-4C94-80F2-98D4E6117788}"/>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8528" y="3965079"/>
            <a:ext cx="554037"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0">
            <a:extLst>
              <a:ext uri="{FF2B5EF4-FFF2-40B4-BE49-F238E27FC236}">
                <a16:creationId xmlns:a16="http://schemas.microsoft.com/office/drawing/2014/main" id="{0E902954-D6B6-45FC-AE7F-43D38338729B}"/>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83453" y="3961904"/>
            <a:ext cx="5556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Line 11">
            <a:extLst>
              <a:ext uri="{FF2B5EF4-FFF2-40B4-BE49-F238E27FC236}">
                <a16:creationId xmlns:a16="http://schemas.microsoft.com/office/drawing/2014/main" id="{9FEE4C7C-4670-4150-998B-CF5085153AFF}"/>
              </a:ext>
            </a:extLst>
          </p:cNvPr>
          <p:cNvSpPr>
            <a:spLocks noChangeShapeType="1"/>
          </p:cNvSpPr>
          <p:nvPr/>
        </p:nvSpPr>
        <p:spPr bwMode="auto">
          <a:xfrm>
            <a:off x="5121203" y="3357066"/>
            <a:ext cx="0" cy="636588"/>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4" name="Line 12">
            <a:extLst>
              <a:ext uri="{FF2B5EF4-FFF2-40B4-BE49-F238E27FC236}">
                <a16:creationId xmlns:a16="http://schemas.microsoft.com/office/drawing/2014/main" id="{FA8605FE-E269-4021-84F2-F4C0880B9D42}"/>
              </a:ext>
            </a:extLst>
          </p:cNvPr>
          <p:cNvSpPr>
            <a:spLocks noChangeShapeType="1"/>
          </p:cNvSpPr>
          <p:nvPr/>
        </p:nvSpPr>
        <p:spPr bwMode="auto">
          <a:xfrm flipV="1">
            <a:off x="3378128" y="3366591"/>
            <a:ext cx="2005012" cy="3175"/>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5" name="Line 13">
            <a:extLst>
              <a:ext uri="{FF2B5EF4-FFF2-40B4-BE49-F238E27FC236}">
                <a16:creationId xmlns:a16="http://schemas.microsoft.com/office/drawing/2014/main" id="{E69F7B83-3BC7-423A-9FF4-0E2163DA1952}"/>
              </a:ext>
            </a:extLst>
          </p:cNvPr>
          <p:cNvSpPr>
            <a:spLocks noChangeShapeType="1"/>
          </p:cNvSpPr>
          <p:nvPr/>
        </p:nvSpPr>
        <p:spPr bwMode="auto">
          <a:xfrm>
            <a:off x="3790878" y="3369766"/>
            <a:ext cx="0" cy="60960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16" name="Picture 14">
            <a:extLst>
              <a:ext uri="{FF2B5EF4-FFF2-40B4-BE49-F238E27FC236}">
                <a16:creationId xmlns:a16="http://schemas.microsoft.com/office/drawing/2014/main" id="{E1E02055-6DA8-4B2F-B94E-02215DE69B35}"/>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14653" y="3946029"/>
            <a:ext cx="5556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5">
            <a:extLst>
              <a:ext uri="{FF2B5EF4-FFF2-40B4-BE49-F238E27FC236}">
                <a16:creationId xmlns:a16="http://schemas.microsoft.com/office/drawing/2014/main" id="{4CA65DC4-4FA5-441A-9183-739ADF271107}"/>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21165" y="3944441"/>
            <a:ext cx="5540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Line 16">
            <a:extLst>
              <a:ext uri="{FF2B5EF4-FFF2-40B4-BE49-F238E27FC236}">
                <a16:creationId xmlns:a16="http://schemas.microsoft.com/office/drawing/2014/main" id="{EB1996E0-27CF-47C3-BDAF-5BAB7C8FCA85}"/>
              </a:ext>
            </a:extLst>
          </p:cNvPr>
          <p:cNvSpPr>
            <a:spLocks noChangeShapeType="1"/>
          </p:cNvSpPr>
          <p:nvPr/>
        </p:nvSpPr>
        <p:spPr bwMode="auto">
          <a:xfrm>
            <a:off x="2025578" y="3379291"/>
            <a:ext cx="0" cy="63500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9" name="Rectangle 17">
            <a:extLst>
              <a:ext uri="{FF2B5EF4-FFF2-40B4-BE49-F238E27FC236}">
                <a16:creationId xmlns:a16="http://schemas.microsoft.com/office/drawing/2014/main" id="{125F0C7F-76A7-43C2-A67D-D42D70A6F48F}"/>
              </a:ext>
            </a:extLst>
          </p:cNvPr>
          <p:cNvSpPr>
            <a:spLocks noChangeArrowheads="1"/>
          </p:cNvSpPr>
          <p:nvPr/>
        </p:nvSpPr>
        <p:spPr bwMode="auto">
          <a:xfrm>
            <a:off x="233290" y="3323729"/>
            <a:ext cx="114300" cy="130175"/>
          </a:xfrm>
          <a:prstGeom prst="rect">
            <a:avLst/>
          </a:prstGeom>
          <a:solidFill>
            <a:srgbClr val="000000"/>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20" name="Line 18">
            <a:extLst>
              <a:ext uri="{FF2B5EF4-FFF2-40B4-BE49-F238E27FC236}">
                <a16:creationId xmlns:a16="http://schemas.microsoft.com/office/drawing/2014/main" id="{3450B5ED-1A4B-4332-B2B7-20AEAC29D0CD}"/>
              </a:ext>
            </a:extLst>
          </p:cNvPr>
          <p:cNvSpPr>
            <a:spLocks noChangeShapeType="1"/>
          </p:cNvSpPr>
          <p:nvPr/>
        </p:nvSpPr>
        <p:spPr bwMode="auto">
          <a:xfrm flipV="1">
            <a:off x="284090" y="3388816"/>
            <a:ext cx="2006600" cy="1588"/>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1" name="Line 19">
            <a:extLst>
              <a:ext uri="{FF2B5EF4-FFF2-40B4-BE49-F238E27FC236}">
                <a16:creationId xmlns:a16="http://schemas.microsoft.com/office/drawing/2014/main" id="{24451C25-8BD0-40B0-8A87-7B26AF15559E}"/>
              </a:ext>
            </a:extLst>
          </p:cNvPr>
          <p:cNvSpPr>
            <a:spLocks noChangeShapeType="1"/>
          </p:cNvSpPr>
          <p:nvPr/>
        </p:nvSpPr>
        <p:spPr bwMode="auto">
          <a:xfrm>
            <a:off x="696840" y="3390404"/>
            <a:ext cx="0" cy="612775"/>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22" name="Picture 20">
            <a:extLst>
              <a:ext uri="{FF2B5EF4-FFF2-40B4-BE49-F238E27FC236}">
                <a16:creationId xmlns:a16="http://schemas.microsoft.com/office/drawing/2014/main" id="{89B9C3E7-E887-473B-8541-753F9B00FE01}"/>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2203" y="3966666"/>
            <a:ext cx="554037"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1">
            <a:extLst>
              <a:ext uri="{FF2B5EF4-FFF2-40B4-BE49-F238E27FC236}">
                <a16:creationId xmlns:a16="http://schemas.microsoft.com/office/drawing/2014/main" id="{6CB04694-9117-4B7B-BC93-1E7F8A30786B}"/>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8715" y="3965079"/>
            <a:ext cx="55245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22">
            <a:extLst>
              <a:ext uri="{FF2B5EF4-FFF2-40B4-BE49-F238E27FC236}">
                <a16:creationId xmlns:a16="http://schemas.microsoft.com/office/drawing/2014/main" id="{0AF486CA-7DD8-42C2-BC56-4BF688688AD4}"/>
              </a:ext>
            </a:extLst>
          </p:cNvPr>
          <p:cNvSpPr>
            <a:spLocks noChangeArrowheads="1"/>
          </p:cNvSpPr>
          <p:nvPr/>
        </p:nvSpPr>
        <p:spPr bwMode="auto">
          <a:xfrm>
            <a:off x="5721278" y="2768104"/>
            <a:ext cx="49688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b="0">
                <a:solidFill>
                  <a:srgbClr val="3333CC"/>
                </a:solidFill>
                <a:latin typeface="Arial"/>
                <a:ea typeface="黑体"/>
              </a:rPr>
              <a:t>B</a:t>
            </a:r>
            <a:r>
              <a:rPr lang="en-US" altLang="zh-CN" b="0" baseline="-25000">
                <a:solidFill>
                  <a:srgbClr val="3333CC"/>
                </a:solidFill>
                <a:latin typeface="Arial"/>
                <a:ea typeface="黑体"/>
              </a:rPr>
              <a:t>2</a:t>
            </a:r>
          </a:p>
        </p:txBody>
      </p:sp>
      <p:pic>
        <p:nvPicPr>
          <p:cNvPr id="25" name="Picture 23">
            <a:extLst>
              <a:ext uri="{FF2B5EF4-FFF2-40B4-BE49-F238E27FC236}">
                <a16:creationId xmlns:a16="http://schemas.microsoft.com/office/drawing/2014/main" id="{E6306B19-3BD7-417C-A933-48282D27FCD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2115" y="2871291"/>
            <a:ext cx="1190625"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6" name="Picture 24">
            <a:extLst>
              <a:ext uri="{FF2B5EF4-FFF2-40B4-BE49-F238E27FC236}">
                <a16:creationId xmlns:a16="http://schemas.microsoft.com/office/drawing/2014/main" id="{30A3CED2-1A14-472F-B1AA-95B118377F9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5990" y="2871291"/>
            <a:ext cx="1190625"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27" name="Rectangle 25">
            <a:extLst>
              <a:ext uri="{FF2B5EF4-FFF2-40B4-BE49-F238E27FC236}">
                <a16:creationId xmlns:a16="http://schemas.microsoft.com/office/drawing/2014/main" id="{FD76CEA9-B79D-42FA-9102-EDE71918334A}"/>
              </a:ext>
            </a:extLst>
          </p:cNvPr>
          <p:cNvSpPr>
            <a:spLocks noChangeArrowheads="1"/>
          </p:cNvSpPr>
          <p:nvPr/>
        </p:nvSpPr>
        <p:spPr bwMode="auto">
          <a:xfrm>
            <a:off x="2658990" y="2768104"/>
            <a:ext cx="4968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b="0">
                <a:solidFill>
                  <a:srgbClr val="3333CC"/>
                </a:solidFill>
                <a:latin typeface="Arial"/>
                <a:ea typeface="黑体"/>
              </a:rPr>
              <a:t>B</a:t>
            </a:r>
            <a:r>
              <a:rPr lang="en-US" altLang="zh-CN" b="0" baseline="-25000">
                <a:solidFill>
                  <a:srgbClr val="3333CC"/>
                </a:solidFill>
                <a:latin typeface="Arial"/>
                <a:ea typeface="黑体"/>
              </a:rPr>
              <a:t>1</a:t>
            </a:r>
          </a:p>
        </p:txBody>
      </p:sp>
      <p:sp>
        <p:nvSpPr>
          <p:cNvPr id="28" name="Line 26">
            <a:extLst>
              <a:ext uri="{FF2B5EF4-FFF2-40B4-BE49-F238E27FC236}">
                <a16:creationId xmlns:a16="http://schemas.microsoft.com/office/drawing/2014/main" id="{6145F8AF-103B-4190-B52C-79B075E33E58}"/>
              </a:ext>
            </a:extLst>
          </p:cNvPr>
          <p:cNvSpPr>
            <a:spLocks noChangeShapeType="1"/>
          </p:cNvSpPr>
          <p:nvPr/>
        </p:nvSpPr>
        <p:spPr bwMode="auto">
          <a:xfrm>
            <a:off x="855590" y="3584079"/>
            <a:ext cx="936625" cy="0"/>
          </a:xfrm>
          <a:prstGeom prst="line">
            <a:avLst/>
          </a:prstGeom>
          <a:noFill/>
          <a:ln w="38100">
            <a:solidFill>
              <a:srgbClr val="3333CC"/>
            </a:solidFill>
            <a:round/>
            <a:headEnd type="triangle" w="med" len="lg"/>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9" name="Line 27">
            <a:extLst>
              <a:ext uri="{FF2B5EF4-FFF2-40B4-BE49-F238E27FC236}">
                <a16:creationId xmlns:a16="http://schemas.microsoft.com/office/drawing/2014/main" id="{FE6750F0-1A8A-4563-A34C-E75EDC96A9A2}"/>
              </a:ext>
            </a:extLst>
          </p:cNvPr>
          <p:cNvSpPr>
            <a:spLocks noChangeShapeType="1"/>
          </p:cNvSpPr>
          <p:nvPr/>
        </p:nvSpPr>
        <p:spPr bwMode="auto">
          <a:xfrm>
            <a:off x="4003603" y="3584079"/>
            <a:ext cx="935037" cy="0"/>
          </a:xfrm>
          <a:prstGeom prst="line">
            <a:avLst/>
          </a:prstGeom>
          <a:noFill/>
          <a:ln w="38100">
            <a:solidFill>
              <a:srgbClr val="3333CC"/>
            </a:solidFill>
            <a:round/>
            <a:headEnd type="triangle" w="med" len="lg"/>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0" name="Line 28">
            <a:extLst>
              <a:ext uri="{FF2B5EF4-FFF2-40B4-BE49-F238E27FC236}">
                <a16:creationId xmlns:a16="http://schemas.microsoft.com/office/drawing/2014/main" id="{B109203C-9E2C-4F41-9C53-99C7E44EE0A5}"/>
              </a:ext>
            </a:extLst>
          </p:cNvPr>
          <p:cNvSpPr>
            <a:spLocks noChangeShapeType="1"/>
          </p:cNvSpPr>
          <p:nvPr/>
        </p:nvSpPr>
        <p:spPr bwMode="auto">
          <a:xfrm>
            <a:off x="7065890" y="3584079"/>
            <a:ext cx="935038" cy="0"/>
          </a:xfrm>
          <a:prstGeom prst="line">
            <a:avLst/>
          </a:prstGeom>
          <a:noFill/>
          <a:ln w="38100">
            <a:solidFill>
              <a:srgbClr val="3333CC"/>
            </a:solidFill>
            <a:round/>
            <a:headEnd type="triangle" w="med" len="lg"/>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1" name="Rectangle 32">
            <a:extLst>
              <a:ext uri="{FF2B5EF4-FFF2-40B4-BE49-F238E27FC236}">
                <a16:creationId xmlns:a16="http://schemas.microsoft.com/office/drawing/2014/main" id="{F8266F2C-FE37-4E28-AE8F-65F56FB385BB}"/>
              </a:ext>
            </a:extLst>
          </p:cNvPr>
          <p:cNvSpPr>
            <a:spLocks noChangeArrowheads="1"/>
          </p:cNvSpPr>
          <p:nvPr/>
        </p:nvSpPr>
        <p:spPr bwMode="auto">
          <a:xfrm>
            <a:off x="855590" y="2871291"/>
            <a:ext cx="10953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b="0">
                <a:solidFill>
                  <a:srgbClr val="3333CC"/>
                </a:solidFill>
                <a:latin typeface="Arial"/>
                <a:ea typeface="黑体"/>
              </a:rPr>
              <a:t>碰撞域</a:t>
            </a:r>
            <a:endParaRPr lang="zh-CN" altLang="en-US" b="0" baseline="-25000">
              <a:solidFill>
                <a:srgbClr val="3333CC"/>
              </a:solidFill>
              <a:latin typeface="Arial"/>
              <a:ea typeface="黑体"/>
            </a:endParaRPr>
          </a:p>
        </p:txBody>
      </p:sp>
      <p:sp>
        <p:nvSpPr>
          <p:cNvPr id="32" name="Rectangle 33">
            <a:extLst>
              <a:ext uri="{FF2B5EF4-FFF2-40B4-BE49-F238E27FC236}">
                <a16:creationId xmlns:a16="http://schemas.microsoft.com/office/drawing/2014/main" id="{732A0BC3-F57B-4CB4-9688-9A10850550A3}"/>
              </a:ext>
            </a:extLst>
          </p:cNvPr>
          <p:cNvSpPr>
            <a:spLocks noChangeArrowheads="1"/>
          </p:cNvSpPr>
          <p:nvPr/>
        </p:nvSpPr>
        <p:spPr bwMode="auto">
          <a:xfrm>
            <a:off x="4003603" y="2871291"/>
            <a:ext cx="10953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b="0">
                <a:solidFill>
                  <a:srgbClr val="3333CC"/>
                </a:solidFill>
                <a:latin typeface="Arial"/>
                <a:ea typeface="黑体"/>
              </a:rPr>
              <a:t>碰撞域</a:t>
            </a:r>
            <a:endParaRPr lang="zh-CN" altLang="en-US" b="0" baseline="-25000">
              <a:solidFill>
                <a:srgbClr val="3333CC"/>
              </a:solidFill>
              <a:latin typeface="Arial"/>
              <a:ea typeface="黑体"/>
            </a:endParaRPr>
          </a:p>
        </p:txBody>
      </p:sp>
      <p:sp>
        <p:nvSpPr>
          <p:cNvPr id="33" name="Rectangle 34">
            <a:extLst>
              <a:ext uri="{FF2B5EF4-FFF2-40B4-BE49-F238E27FC236}">
                <a16:creationId xmlns:a16="http://schemas.microsoft.com/office/drawing/2014/main" id="{7C6584F8-0040-4D20-8ED9-720DFD7FEEFC}"/>
              </a:ext>
            </a:extLst>
          </p:cNvPr>
          <p:cNvSpPr>
            <a:spLocks noChangeArrowheads="1"/>
          </p:cNvSpPr>
          <p:nvPr/>
        </p:nvSpPr>
        <p:spPr bwMode="auto">
          <a:xfrm>
            <a:off x="7067478" y="2871291"/>
            <a:ext cx="10953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b="0">
                <a:solidFill>
                  <a:srgbClr val="3333CC"/>
                </a:solidFill>
                <a:latin typeface="Arial"/>
                <a:ea typeface="黑体"/>
              </a:rPr>
              <a:t>碰撞域</a:t>
            </a:r>
            <a:endParaRPr lang="zh-CN" altLang="en-US" b="0" baseline="-25000">
              <a:solidFill>
                <a:srgbClr val="3333CC"/>
              </a:solidFill>
              <a:latin typeface="Arial"/>
              <a:ea typeface="黑体"/>
            </a:endParaRPr>
          </a:p>
        </p:txBody>
      </p:sp>
      <p:sp>
        <p:nvSpPr>
          <p:cNvPr id="34" name="Rectangle 35">
            <a:extLst>
              <a:ext uri="{FF2B5EF4-FFF2-40B4-BE49-F238E27FC236}">
                <a16:creationId xmlns:a16="http://schemas.microsoft.com/office/drawing/2014/main" id="{D4163662-9C25-4223-AC7D-0CDC6D311E34}"/>
              </a:ext>
            </a:extLst>
          </p:cNvPr>
          <p:cNvSpPr>
            <a:spLocks noChangeArrowheads="1"/>
          </p:cNvSpPr>
          <p:nvPr/>
        </p:nvSpPr>
        <p:spPr bwMode="auto">
          <a:xfrm>
            <a:off x="174553" y="3890466"/>
            <a:ext cx="38576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b="0">
                <a:solidFill>
                  <a:srgbClr val="3333CC"/>
                </a:solidFill>
                <a:latin typeface="Arial"/>
                <a:ea typeface="黑体"/>
              </a:rPr>
              <a:t>A</a:t>
            </a:r>
            <a:endParaRPr lang="en-US" altLang="zh-CN" b="0" baseline="-25000">
              <a:solidFill>
                <a:srgbClr val="3333CC"/>
              </a:solidFill>
              <a:latin typeface="Arial"/>
              <a:ea typeface="黑体"/>
            </a:endParaRPr>
          </a:p>
        </p:txBody>
      </p:sp>
      <p:sp>
        <p:nvSpPr>
          <p:cNvPr id="35" name="Rectangle 36">
            <a:extLst>
              <a:ext uri="{FF2B5EF4-FFF2-40B4-BE49-F238E27FC236}">
                <a16:creationId xmlns:a16="http://schemas.microsoft.com/office/drawing/2014/main" id="{FC68CBE0-A2D2-454C-97DE-6C4EEE822D13}"/>
              </a:ext>
            </a:extLst>
          </p:cNvPr>
          <p:cNvSpPr>
            <a:spLocks noChangeArrowheads="1"/>
          </p:cNvSpPr>
          <p:nvPr/>
        </p:nvSpPr>
        <p:spPr bwMode="auto">
          <a:xfrm>
            <a:off x="1504878" y="3890466"/>
            <a:ext cx="3841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b="0">
                <a:solidFill>
                  <a:srgbClr val="3333CC"/>
                </a:solidFill>
                <a:latin typeface="Arial"/>
                <a:ea typeface="黑体"/>
              </a:rPr>
              <a:t>B</a:t>
            </a:r>
            <a:endParaRPr lang="en-US" altLang="zh-CN" b="0" baseline="-25000">
              <a:solidFill>
                <a:srgbClr val="3333CC"/>
              </a:solidFill>
              <a:latin typeface="Arial"/>
              <a:ea typeface="黑体"/>
            </a:endParaRPr>
          </a:p>
        </p:txBody>
      </p:sp>
      <p:sp>
        <p:nvSpPr>
          <p:cNvPr id="36" name="Rectangle 37">
            <a:extLst>
              <a:ext uri="{FF2B5EF4-FFF2-40B4-BE49-F238E27FC236}">
                <a16:creationId xmlns:a16="http://schemas.microsoft.com/office/drawing/2014/main" id="{F5492920-270A-4685-89D2-C8A2399943CD}"/>
              </a:ext>
            </a:extLst>
          </p:cNvPr>
          <p:cNvSpPr>
            <a:spLocks noChangeArrowheads="1"/>
          </p:cNvSpPr>
          <p:nvPr/>
        </p:nvSpPr>
        <p:spPr bwMode="auto">
          <a:xfrm>
            <a:off x="3238428" y="3890466"/>
            <a:ext cx="4000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b="0">
                <a:solidFill>
                  <a:srgbClr val="3333CC"/>
                </a:solidFill>
                <a:latin typeface="Arial"/>
                <a:ea typeface="黑体"/>
              </a:rPr>
              <a:t>C</a:t>
            </a:r>
            <a:endParaRPr lang="en-US" altLang="zh-CN" b="0" baseline="-25000">
              <a:solidFill>
                <a:srgbClr val="3333CC"/>
              </a:solidFill>
              <a:latin typeface="Arial"/>
              <a:ea typeface="黑体"/>
            </a:endParaRPr>
          </a:p>
        </p:txBody>
      </p:sp>
      <p:sp>
        <p:nvSpPr>
          <p:cNvPr id="37" name="Rectangle 38">
            <a:extLst>
              <a:ext uri="{FF2B5EF4-FFF2-40B4-BE49-F238E27FC236}">
                <a16:creationId xmlns:a16="http://schemas.microsoft.com/office/drawing/2014/main" id="{90A57341-BEF2-42C7-9195-D302292BFA0B}"/>
              </a:ext>
            </a:extLst>
          </p:cNvPr>
          <p:cNvSpPr>
            <a:spLocks noChangeArrowheads="1"/>
          </p:cNvSpPr>
          <p:nvPr/>
        </p:nvSpPr>
        <p:spPr bwMode="auto">
          <a:xfrm>
            <a:off x="4598915" y="3890466"/>
            <a:ext cx="40163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b="0">
                <a:solidFill>
                  <a:srgbClr val="3333CC"/>
                </a:solidFill>
                <a:latin typeface="Arial"/>
                <a:ea typeface="黑体"/>
              </a:rPr>
              <a:t>D</a:t>
            </a:r>
            <a:endParaRPr lang="en-US" altLang="zh-CN" b="0" baseline="-25000">
              <a:solidFill>
                <a:srgbClr val="3333CC"/>
              </a:solidFill>
              <a:latin typeface="Arial"/>
              <a:ea typeface="黑体"/>
            </a:endParaRPr>
          </a:p>
        </p:txBody>
      </p:sp>
      <p:sp>
        <p:nvSpPr>
          <p:cNvPr id="38" name="Rectangle 39">
            <a:extLst>
              <a:ext uri="{FF2B5EF4-FFF2-40B4-BE49-F238E27FC236}">
                <a16:creationId xmlns:a16="http://schemas.microsoft.com/office/drawing/2014/main" id="{5A60CC1C-4597-48A9-8FE0-28B529137922}"/>
              </a:ext>
            </a:extLst>
          </p:cNvPr>
          <p:cNvSpPr>
            <a:spLocks noChangeArrowheads="1"/>
          </p:cNvSpPr>
          <p:nvPr/>
        </p:nvSpPr>
        <p:spPr bwMode="auto">
          <a:xfrm>
            <a:off x="6365803" y="3890466"/>
            <a:ext cx="3841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b="0">
                <a:solidFill>
                  <a:srgbClr val="3333CC"/>
                </a:solidFill>
                <a:latin typeface="Arial"/>
                <a:ea typeface="黑体"/>
              </a:rPr>
              <a:t>E</a:t>
            </a:r>
            <a:endParaRPr lang="en-US" altLang="zh-CN" b="0" baseline="-25000">
              <a:solidFill>
                <a:srgbClr val="3333CC"/>
              </a:solidFill>
              <a:latin typeface="Arial"/>
              <a:ea typeface="黑体"/>
            </a:endParaRPr>
          </a:p>
        </p:txBody>
      </p:sp>
      <p:sp>
        <p:nvSpPr>
          <p:cNvPr id="39" name="Rectangle 40">
            <a:extLst>
              <a:ext uri="{FF2B5EF4-FFF2-40B4-BE49-F238E27FC236}">
                <a16:creationId xmlns:a16="http://schemas.microsoft.com/office/drawing/2014/main" id="{9FB90B77-AA31-41E5-A993-2EE7746A106E}"/>
              </a:ext>
            </a:extLst>
          </p:cNvPr>
          <p:cNvSpPr>
            <a:spLocks noChangeArrowheads="1"/>
          </p:cNvSpPr>
          <p:nvPr/>
        </p:nvSpPr>
        <p:spPr bwMode="auto">
          <a:xfrm>
            <a:off x="7662790" y="3890466"/>
            <a:ext cx="3667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b="0">
                <a:solidFill>
                  <a:srgbClr val="3333CC"/>
                </a:solidFill>
                <a:latin typeface="Arial"/>
                <a:ea typeface="黑体"/>
              </a:rPr>
              <a:t>F</a:t>
            </a:r>
            <a:endParaRPr lang="en-US" altLang="zh-CN" b="0" baseline="-25000">
              <a:solidFill>
                <a:srgbClr val="3333CC"/>
              </a:solidFill>
              <a:latin typeface="Arial"/>
              <a:ea typeface="黑体"/>
            </a:endParaRPr>
          </a:p>
        </p:txBody>
      </p:sp>
      <p:sp>
        <p:nvSpPr>
          <p:cNvPr id="40" name="Text Box 53">
            <a:extLst>
              <a:ext uri="{FF2B5EF4-FFF2-40B4-BE49-F238E27FC236}">
                <a16:creationId xmlns:a16="http://schemas.microsoft.com/office/drawing/2014/main" id="{1A3332CF-2B70-4863-8B1D-96AD618219E2}"/>
              </a:ext>
            </a:extLst>
          </p:cNvPr>
          <p:cNvSpPr txBox="1">
            <a:spLocks noChangeArrowheads="1"/>
          </p:cNvSpPr>
          <p:nvPr/>
        </p:nvSpPr>
        <p:spPr bwMode="auto">
          <a:xfrm>
            <a:off x="1603338" y="5570369"/>
            <a:ext cx="6670603" cy="523220"/>
          </a:xfrm>
          <a:prstGeom prst="rect">
            <a:avLst/>
          </a:prstGeom>
          <a:solidFill>
            <a:srgbClr val="FFFF99"/>
          </a:solidFill>
          <a:ln w="9525">
            <a:solidFill>
              <a:srgbClr val="333399"/>
            </a:solidFill>
            <a:miter lim="800000"/>
            <a:headEnd/>
            <a:tailEnd/>
          </a:ln>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sz="2800" dirty="0">
                <a:solidFill>
                  <a:srgbClr val="333399"/>
                </a:solidFill>
                <a:latin typeface="黑体" pitchFamily="49" charset="-122"/>
                <a:ea typeface="黑体" pitchFamily="49" charset="-122"/>
              </a:rPr>
              <a:t>网桥分离了广播域和碰撞域（冲突域）</a:t>
            </a:r>
          </a:p>
        </p:txBody>
      </p:sp>
    </p:spTree>
    <p:extLst>
      <p:ext uri="{BB962C8B-B14F-4D97-AF65-F5344CB8AC3E}">
        <p14:creationId xmlns:p14="http://schemas.microsoft.com/office/powerpoint/2010/main" val="40674191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33DD5B-6971-43C9-A77A-F689BAEAAF9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453F2C1-C173-4434-A012-AD5C348B3ED9}"/>
              </a:ext>
            </a:extLst>
          </p:cNvPr>
          <p:cNvSpPr>
            <a:spLocks noGrp="1"/>
          </p:cNvSpPr>
          <p:nvPr>
            <p:ph idx="1"/>
          </p:nvPr>
        </p:nvSpPr>
        <p:spPr>
          <a:xfrm>
            <a:off x="1115616" y="1124744"/>
            <a:ext cx="7391400" cy="5324535"/>
          </a:xfrm>
        </p:spPr>
        <p:txBody>
          <a:bodyPr/>
          <a:lstStyle/>
          <a:p>
            <a:r>
              <a:rPr lang="zh-CN" altLang="en-US" dirty="0"/>
              <a:t>优点</a:t>
            </a:r>
            <a:endParaRPr lang="en-US" altLang="zh-CN" dirty="0"/>
          </a:p>
          <a:p>
            <a:pPr lvl="1"/>
            <a:r>
              <a:rPr lang="zh-CN" altLang="en-US" dirty="0"/>
              <a:t>过滤通信量，隔离冲突域。 </a:t>
            </a:r>
          </a:p>
          <a:p>
            <a:pPr lvl="1"/>
            <a:r>
              <a:rPr lang="zh-CN" altLang="en-US" dirty="0"/>
              <a:t>扩大了物理覆盖范围。</a:t>
            </a:r>
          </a:p>
          <a:p>
            <a:pPr lvl="1"/>
            <a:r>
              <a:rPr lang="zh-CN" altLang="en-US" dirty="0"/>
              <a:t>提高了可靠性。</a:t>
            </a:r>
          </a:p>
          <a:p>
            <a:pPr lvl="1"/>
            <a:r>
              <a:rPr lang="zh-CN" altLang="en-US" dirty="0"/>
              <a:t>可互连不同物理层、不同 </a:t>
            </a:r>
            <a:r>
              <a:rPr lang="en-US" altLang="zh-CN" dirty="0"/>
              <a:t>MAC </a:t>
            </a:r>
            <a:r>
              <a:rPr lang="zh-CN" altLang="en-US" dirty="0"/>
              <a:t>子层和不同速率（如</a:t>
            </a:r>
            <a:r>
              <a:rPr lang="en-US" altLang="zh-CN" dirty="0"/>
              <a:t>10 Mb/s </a:t>
            </a:r>
            <a:r>
              <a:rPr lang="zh-CN" altLang="en-US" dirty="0"/>
              <a:t>和 </a:t>
            </a:r>
            <a:r>
              <a:rPr lang="en-US" altLang="zh-CN" dirty="0"/>
              <a:t>100 Mb/s </a:t>
            </a:r>
            <a:r>
              <a:rPr lang="zh-CN" altLang="en-US" dirty="0"/>
              <a:t>以太网）的局域网</a:t>
            </a:r>
            <a:endParaRPr lang="en-US" altLang="zh-CN" dirty="0"/>
          </a:p>
          <a:p>
            <a:r>
              <a:rPr lang="zh-CN" altLang="en-US" dirty="0"/>
              <a:t>缺点</a:t>
            </a:r>
            <a:endParaRPr lang="en-US" altLang="zh-CN" dirty="0"/>
          </a:p>
          <a:p>
            <a:pPr lvl="1"/>
            <a:r>
              <a:rPr lang="zh-CN" altLang="en-US" dirty="0"/>
              <a:t>存储转发增加了时延。 </a:t>
            </a:r>
          </a:p>
          <a:p>
            <a:pPr lvl="1"/>
            <a:r>
              <a:rPr lang="zh-CN" altLang="en-US" dirty="0"/>
              <a:t>在</a:t>
            </a:r>
            <a:r>
              <a:rPr lang="en-US" altLang="zh-CN" dirty="0"/>
              <a:t>MAC </a:t>
            </a:r>
            <a:r>
              <a:rPr lang="zh-CN" altLang="en-US" dirty="0"/>
              <a:t>子层并没有流量控制功能。 </a:t>
            </a:r>
          </a:p>
          <a:p>
            <a:pPr lvl="1"/>
            <a:r>
              <a:rPr lang="zh-CN" altLang="en-US" dirty="0"/>
              <a:t>不同 </a:t>
            </a:r>
            <a:r>
              <a:rPr lang="en-US" altLang="zh-CN" dirty="0"/>
              <a:t>MAC </a:t>
            </a:r>
            <a:r>
              <a:rPr lang="zh-CN" altLang="en-US" dirty="0"/>
              <a:t>子层的网段桥接在一起时时延更大。</a:t>
            </a:r>
          </a:p>
          <a:p>
            <a:pPr lvl="1"/>
            <a:r>
              <a:rPr lang="zh-CN" altLang="en-US" dirty="0"/>
              <a:t>扩大了广播域，当结点数量较多时容易形成广播风暴，导致网络拥塞而不可用。</a:t>
            </a:r>
          </a:p>
        </p:txBody>
      </p:sp>
    </p:spTree>
    <p:extLst>
      <p:ext uri="{BB962C8B-B14F-4D97-AF65-F5344CB8AC3E}">
        <p14:creationId xmlns:p14="http://schemas.microsoft.com/office/powerpoint/2010/main" val="77245184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5EC13A9-3D9C-4D11-98CD-F78A98530F88}"/>
              </a:ext>
            </a:extLst>
          </p:cNvPr>
          <p:cNvSpPr>
            <a:spLocks noGrp="1"/>
          </p:cNvSpPr>
          <p:nvPr>
            <p:ph idx="1"/>
          </p:nvPr>
        </p:nvSpPr>
        <p:spPr>
          <a:xfrm>
            <a:off x="978630" y="2915460"/>
            <a:ext cx="7391400" cy="1274195"/>
          </a:xfrm>
        </p:spPr>
        <p:txBody>
          <a:bodyPr/>
          <a:lstStyle/>
          <a:p>
            <a:r>
              <a:rPr lang="zh-CN" altLang="en-US" sz="2400" b="0" dirty="0">
                <a:latin typeface="+mn-ea"/>
              </a:rPr>
              <a:t>封装成帧</a:t>
            </a:r>
            <a:r>
              <a:rPr lang="en-US" altLang="zh-CN" sz="2400" b="0" dirty="0">
                <a:latin typeface="+mn-ea"/>
              </a:rPr>
              <a:t>(framing)</a:t>
            </a:r>
            <a:r>
              <a:rPr lang="zh-CN" altLang="en-US" sz="2400" b="0" dirty="0">
                <a:latin typeface="+mn-ea"/>
              </a:rPr>
              <a:t>是在网络层报文的前后分别添加首部和尾部，构成一个帧。</a:t>
            </a:r>
            <a:endParaRPr lang="en-US" altLang="zh-CN" sz="2400" b="0" dirty="0">
              <a:latin typeface="+mn-ea"/>
            </a:endParaRPr>
          </a:p>
          <a:p>
            <a:r>
              <a:rPr lang="zh-CN" altLang="en-US" sz="2400" b="0" dirty="0">
                <a:latin typeface="+mn-ea"/>
              </a:rPr>
              <a:t>首部和尾部的重要作用之一就是进行</a:t>
            </a:r>
            <a:r>
              <a:rPr lang="zh-CN" altLang="en-US" sz="2400" b="0" dirty="0">
                <a:solidFill>
                  <a:srgbClr val="FF0000"/>
                </a:solidFill>
                <a:latin typeface="+mn-ea"/>
              </a:rPr>
              <a:t>帧定界</a:t>
            </a:r>
            <a:r>
              <a:rPr lang="zh-CN" altLang="en-US" sz="2400" b="0" dirty="0">
                <a:latin typeface="+mn-ea"/>
              </a:rPr>
              <a:t>。</a:t>
            </a:r>
          </a:p>
        </p:txBody>
      </p:sp>
      <p:sp>
        <p:nvSpPr>
          <p:cNvPr id="5" name="文本框 4">
            <a:extLst>
              <a:ext uri="{FF2B5EF4-FFF2-40B4-BE49-F238E27FC236}">
                <a16:creationId xmlns:a16="http://schemas.microsoft.com/office/drawing/2014/main" id="{49B9981A-A4CD-4C12-A668-F441FA7847E1}"/>
              </a:ext>
            </a:extLst>
          </p:cNvPr>
          <p:cNvSpPr txBox="1"/>
          <p:nvPr/>
        </p:nvSpPr>
        <p:spPr>
          <a:xfrm>
            <a:off x="978630" y="1668226"/>
            <a:ext cx="7409793" cy="1200329"/>
          </a:xfrm>
          <a:prstGeom prst="rect">
            <a:avLst/>
          </a:prstGeom>
          <a:noFill/>
        </p:spPr>
        <p:txBody>
          <a:bodyPr wrap="square">
            <a:spAutoFit/>
          </a:bodyPr>
          <a:lstStyle/>
          <a:p>
            <a:r>
              <a:rPr lang="zh-CN" altLang="en-US" dirty="0"/>
              <a:t>为方便接收方数据链路层能够以帧为单位处理接收的数据，发送方必须按照正确的标定起始和终止的方式对数据进行封装，也就是进行帧定界。</a:t>
            </a:r>
          </a:p>
        </p:txBody>
      </p:sp>
      <p:sp>
        <p:nvSpPr>
          <p:cNvPr id="7" name="文本框 6">
            <a:extLst>
              <a:ext uri="{FF2B5EF4-FFF2-40B4-BE49-F238E27FC236}">
                <a16:creationId xmlns:a16="http://schemas.microsoft.com/office/drawing/2014/main" id="{BC06B1CE-956C-4840-B601-853071EA8EFC}"/>
              </a:ext>
            </a:extLst>
          </p:cNvPr>
          <p:cNvSpPr txBox="1"/>
          <p:nvPr/>
        </p:nvSpPr>
        <p:spPr>
          <a:xfrm>
            <a:off x="976469" y="1206561"/>
            <a:ext cx="2299387" cy="461665"/>
          </a:xfrm>
          <a:prstGeom prst="rect">
            <a:avLst/>
          </a:prstGeom>
          <a:noFill/>
        </p:spPr>
        <p:txBody>
          <a:bodyPr wrap="square">
            <a:spAutoFit/>
          </a:bodyPr>
          <a:lstStyle/>
          <a:p>
            <a:r>
              <a:rPr lang="zh-CN" altLang="en-US" dirty="0"/>
              <a:t>一、封装成帧</a:t>
            </a:r>
          </a:p>
        </p:txBody>
      </p:sp>
      <p:sp>
        <p:nvSpPr>
          <p:cNvPr id="8" name="Text Box 4">
            <a:extLst>
              <a:ext uri="{FF2B5EF4-FFF2-40B4-BE49-F238E27FC236}">
                <a16:creationId xmlns:a16="http://schemas.microsoft.com/office/drawing/2014/main" id="{C2A52690-B044-4870-A604-3BCFEF6A8288}"/>
              </a:ext>
            </a:extLst>
          </p:cNvPr>
          <p:cNvSpPr txBox="1">
            <a:spLocks noChangeArrowheads="1"/>
          </p:cNvSpPr>
          <p:nvPr/>
        </p:nvSpPr>
        <p:spPr bwMode="auto">
          <a:xfrm>
            <a:off x="7508875" y="4362451"/>
            <a:ext cx="958917"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000" dirty="0">
                <a:solidFill>
                  <a:srgbClr val="3333CC"/>
                </a:solidFill>
                <a:latin typeface="+mn-ea"/>
                <a:ea typeface="+mn-ea"/>
              </a:rPr>
              <a:t>帧结束</a:t>
            </a:r>
          </a:p>
        </p:txBody>
      </p:sp>
      <p:sp>
        <p:nvSpPr>
          <p:cNvPr id="9" name="Rectangle 5">
            <a:extLst>
              <a:ext uri="{FF2B5EF4-FFF2-40B4-BE49-F238E27FC236}">
                <a16:creationId xmlns:a16="http://schemas.microsoft.com/office/drawing/2014/main" id="{5B1788A2-991F-4B13-B3A3-700339E5A9DA}"/>
              </a:ext>
            </a:extLst>
          </p:cNvPr>
          <p:cNvSpPr>
            <a:spLocks noChangeArrowheads="1"/>
          </p:cNvSpPr>
          <p:nvPr/>
        </p:nvSpPr>
        <p:spPr bwMode="auto">
          <a:xfrm>
            <a:off x="1427105" y="5121276"/>
            <a:ext cx="1193800" cy="385762"/>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defRPr/>
            </a:pPr>
            <a:r>
              <a:rPr kumimoji="1" lang="zh-CN" altLang="en-US" sz="2000" dirty="0">
                <a:solidFill>
                  <a:srgbClr val="3333CC"/>
                </a:solidFill>
                <a:latin typeface="+mn-ea"/>
              </a:rPr>
              <a:t>帧首部</a:t>
            </a:r>
          </a:p>
        </p:txBody>
      </p:sp>
      <p:sp>
        <p:nvSpPr>
          <p:cNvPr id="10" name="Rectangle 6">
            <a:extLst>
              <a:ext uri="{FF2B5EF4-FFF2-40B4-BE49-F238E27FC236}">
                <a16:creationId xmlns:a16="http://schemas.microsoft.com/office/drawing/2014/main" id="{890BA7C8-00E5-4A0A-8C28-F58EABFC803A}"/>
              </a:ext>
            </a:extLst>
          </p:cNvPr>
          <p:cNvSpPr>
            <a:spLocks noChangeArrowheads="1"/>
          </p:cNvSpPr>
          <p:nvPr/>
        </p:nvSpPr>
        <p:spPr bwMode="auto">
          <a:xfrm>
            <a:off x="2628279" y="4310063"/>
            <a:ext cx="4278313" cy="385763"/>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defRPr/>
            </a:pPr>
            <a:r>
              <a:rPr kumimoji="1" lang="en-US" altLang="zh-CN" sz="2000" dirty="0">
                <a:solidFill>
                  <a:srgbClr val="3333CC"/>
                </a:solidFill>
                <a:latin typeface="+mn-ea"/>
              </a:rPr>
              <a:t>IP </a:t>
            </a:r>
            <a:r>
              <a:rPr kumimoji="1" lang="zh-CN" altLang="en-US" sz="2000" dirty="0">
                <a:solidFill>
                  <a:srgbClr val="3333CC"/>
                </a:solidFill>
                <a:latin typeface="+mn-ea"/>
              </a:rPr>
              <a:t>数据报</a:t>
            </a:r>
          </a:p>
        </p:txBody>
      </p:sp>
      <p:sp>
        <p:nvSpPr>
          <p:cNvPr id="12" name="Rectangle 8">
            <a:extLst>
              <a:ext uri="{FF2B5EF4-FFF2-40B4-BE49-F238E27FC236}">
                <a16:creationId xmlns:a16="http://schemas.microsoft.com/office/drawing/2014/main" id="{8072575C-F4AA-411B-AA5D-12B24B560DE0}"/>
              </a:ext>
            </a:extLst>
          </p:cNvPr>
          <p:cNvSpPr>
            <a:spLocks noChangeArrowheads="1"/>
          </p:cNvSpPr>
          <p:nvPr/>
        </p:nvSpPr>
        <p:spPr bwMode="auto">
          <a:xfrm>
            <a:off x="6917566" y="5113678"/>
            <a:ext cx="1193800" cy="393359"/>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defRPr/>
            </a:pPr>
            <a:r>
              <a:rPr kumimoji="1" lang="zh-CN" altLang="en-US" sz="2000">
                <a:solidFill>
                  <a:srgbClr val="3333CC"/>
                </a:solidFill>
                <a:latin typeface="+mn-ea"/>
              </a:rPr>
              <a:t>帧尾部</a:t>
            </a:r>
          </a:p>
        </p:txBody>
      </p:sp>
      <p:sp>
        <p:nvSpPr>
          <p:cNvPr id="13" name="Line 9">
            <a:extLst>
              <a:ext uri="{FF2B5EF4-FFF2-40B4-BE49-F238E27FC236}">
                <a16:creationId xmlns:a16="http://schemas.microsoft.com/office/drawing/2014/main" id="{1F56DFFE-D2E9-49A1-A9BD-51A1DF25C56A}"/>
              </a:ext>
            </a:extLst>
          </p:cNvPr>
          <p:cNvSpPr>
            <a:spLocks noChangeShapeType="1"/>
          </p:cNvSpPr>
          <p:nvPr/>
        </p:nvSpPr>
        <p:spPr bwMode="auto">
          <a:xfrm>
            <a:off x="2639253" y="5733256"/>
            <a:ext cx="4278313"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mn-ea"/>
            </a:endParaRPr>
          </a:p>
        </p:txBody>
      </p:sp>
      <p:sp>
        <p:nvSpPr>
          <p:cNvPr id="14" name="Line 10">
            <a:extLst>
              <a:ext uri="{FF2B5EF4-FFF2-40B4-BE49-F238E27FC236}">
                <a16:creationId xmlns:a16="http://schemas.microsoft.com/office/drawing/2014/main" id="{184386B7-C72D-43E8-829C-8AF5BC790593}"/>
              </a:ext>
            </a:extLst>
          </p:cNvPr>
          <p:cNvSpPr>
            <a:spLocks noChangeShapeType="1"/>
          </p:cNvSpPr>
          <p:nvPr/>
        </p:nvSpPr>
        <p:spPr bwMode="auto">
          <a:xfrm>
            <a:off x="1445453" y="6049963"/>
            <a:ext cx="6665913"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mn-ea"/>
            </a:endParaRPr>
          </a:p>
        </p:txBody>
      </p:sp>
      <p:sp>
        <p:nvSpPr>
          <p:cNvPr id="15" name="Line 11">
            <a:extLst>
              <a:ext uri="{FF2B5EF4-FFF2-40B4-BE49-F238E27FC236}">
                <a16:creationId xmlns:a16="http://schemas.microsoft.com/office/drawing/2014/main" id="{88CF4226-F743-4F2A-B6B9-2CD7F3AB44E9}"/>
              </a:ext>
            </a:extLst>
          </p:cNvPr>
          <p:cNvSpPr>
            <a:spLocks noChangeShapeType="1"/>
          </p:cNvSpPr>
          <p:nvPr/>
        </p:nvSpPr>
        <p:spPr bwMode="auto">
          <a:xfrm flipH="1">
            <a:off x="1445452" y="5562600"/>
            <a:ext cx="1" cy="818728"/>
          </a:xfrm>
          <a:prstGeom prst="line">
            <a:avLst/>
          </a:prstGeom>
          <a:noFill/>
          <a:ln w="57150">
            <a:solidFill>
              <a:schemeClr val="accent2"/>
            </a:solidFill>
            <a:round/>
            <a:headEnd type="triangle" w="sm" len="me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mn-ea"/>
            </a:endParaRPr>
          </a:p>
        </p:txBody>
      </p:sp>
      <p:sp>
        <p:nvSpPr>
          <p:cNvPr id="16" name="Line 12">
            <a:extLst>
              <a:ext uri="{FF2B5EF4-FFF2-40B4-BE49-F238E27FC236}">
                <a16:creationId xmlns:a16="http://schemas.microsoft.com/office/drawing/2014/main" id="{1B25725C-2ADF-487C-ADDD-E2720D767CC4}"/>
              </a:ext>
            </a:extLst>
          </p:cNvPr>
          <p:cNvSpPr>
            <a:spLocks noChangeShapeType="1"/>
          </p:cNvSpPr>
          <p:nvPr/>
        </p:nvSpPr>
        <p:spPr bwMode="auto">
          <a:xfrm>
            <a:off x="8111366" y="5562600"/>
            <a:ext cx="0" cy="81872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mn-ea"/>
            </a:endParaRPr>
          </a:p>
        </p:txBody>
      </p:sp>
      <p:sp>
        <p:nvSpPr>
          <p:cNvPr id="17" name="Line 13">
            <a:extLst>
              <a:ext uri="{FF2B5EF4-FFF2-40B4-BE49-F238E27FC236}">
                <a16:creationId xmlns:a16="http://schemas.microsoft.com/office/drawing/2014/main" id="{1AFD3CA6-061E-4AC4-AA33-96A3E944C6C0}"/>
              </a:ext>
            </a:extLst>
          </p:cNvPr>
          <p:cNvSpPr>
            <a:spLocks noChangeShapeType="1"/>
          </p:cNvSpPr>
          <p:nvPr/>
        </p:nvSpPr>
        <p:spPr bwMode="auto">
          <a:xfrm>
            <a:off x="2639253" y="5562600"/>
            <a:ext cx="0" cy="4778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mn-ea"/>
            </a:endParaRPr>
          </a:p>
        </p:txBody>
      </p:sp>
      <p:sp>
        <p:nvSpPr>
          <p:cNvPr id="19" name="Text Box 15">
            <a:extLst>
              <a:ext uri="{FF2B5EF4-FFF2-40B4-BE49-F238E27FC236}">
                <a16:creationId xmlns:a16="http://schemas.microsoft.com/office/drawing/2014/main" id="{9D821986-A08E-4726-9DB9-7B0655C834FD}"/>
              </a:ext>
            </a:extLst>
          </p:cNvPr>
          <p:cNvSpPr txBox="1">
            <a:spLocks noChangeArrowheads="1"/>
          </p:cNvSpPr>
          <p:nvPr/>
        </p:nvSpPr>
        <p:spPr bwMode="auto">
          <a:xfrm>
            <a:off x="4253862" y="5525854"/>
            <a:ext cx="845103"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2000" dirty="0">
                <a:solidFill>
                  <a:srgbClr val="3333CC"/>
                </a:solidFill>
                <a:latin typeface="+mn-ea"/>
                <a:ea typeface="+mn-ea"/>
                <a:sym typeface="Symbol" panose="05050102010706020507" pitchFamily="18" charset="2"/>
              </a:rPr>
              <a:t> </a:t>
            </a:r>
            <a:r>
              <a:rPr kumimoji="1" lang="en-US" altLang="zh-CN" sz="2000" dirty="0">
                <a:solidFill>
                  <a:srgbClr val="3333CC"/>
                </a:solidFill>
                <a:latin typeface="+mn-ea"/>
                <a:ea typeface="+mn-ea"/>
              </a:rPr>
              <a:t>MTU</a:t>
            </a:r>
          </a:p>
        </p:txBody>
      </p:sp>
      <p:sp>
        <p:nvSpPr>
          <p:cNvPr id="18" name="Line 14">
            <a:extLst>
              <a:ext uri="{FF2B5EF4-FFF2-40B4-BE49-F238E27FC236}">
                <a16:creationId xmlns:a16="http://schemas.microsoft.com/office/drawing/2014/main" id="{2D937DDC-9CC2-475B-8F40-CB99BB58DC1C}"/>
              </a:ext>
            </a:extLst>
          </p:cNvPr>
          <p:cNvSpPr>
            <a:spLocks noChangeShapeType="1"/>
          </p:cNvSpPr>
          <p:nvPr/>
        </p:nvSpPr>
        <p:spPr bwMode="auto">
          <a:xfrm>
            <a:off x="6917566" y="5562600"/>
            <a:ext cx="0" cy="4778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mn-ea"/>
            </a:endParaRPr>
          </a:p>
        </p:txBody>
      </p:sp>
      <p:sp>
        <p:nvSpPr>
          <p:cNvPr id="20" name="Text Box 16">
            <a:extLst>
              <a:ext uri="{FF2B5EF4-FFF2-40B4-BE49-F238E27FC236}">
                <a16:creationId xmlns:a16="http://schemas.microsoft.com/office/drawing/2014/main" id="{A12D44C7-C4AD-4A77-877E-CBFAA3BE2FAF}"/>
              </a:ext>
            </a:extLst>
          </p:cNvPr>
          <p:cNvSpPr txBox="1">
            <a:spLocks noChangeArrowheads="1"/>
          </p:cNvSpPr>
          <p:nvPr/>
        </p:nvSpPr>
        <p:spPr bwMode="auto">
          <a:xfrm>
            <a:off x="3563888" y="5831743"/>
            <a:ext cx="2249334"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000" dirty="0">
                <a:solidFill>
                  <a:srgbClr val="3333CC"/>
                </a:solidFill>
                <a:latin typeface="+mn-ea"/>
                <a:ea typeface="+mn-ea"/>
              </a:rPr>
              <a:t>数据链路层的帧长</a:t>
            </a:r>
          </a:p>
        </p:txBody>
      </p:sp>
      <p:sp>
        <p:nvSpPr>
          <p:cNvPr id="21" name="AutoShape 17">
            <a:extLst>
              <a:ext uri="{FF2B5EF4-FFF2-40B4-BE49-F238E27FC236}">
                <a16:creationId xmlns:a16="http://schemas.microsoft.com/office/drawing/2014/main" id="{29B47D56-974B-46FC-8645-7ECAF73A747C}"/>
              </a:ext>
            </a:extLst>
          </p:cNvPr>
          <p:cNvSpPr>
            <a:spLocks noChangeArrowheads="1"/>
          </p:cNvSpPr>
          <p:nvPr/>
        </p:nvSpPr>
        <p:spPr bwMode="auto">
          <a:xfrm>
            <a:off x="4572000" y="4698775"/>
            <a:ext cx="543891" cy="396875"/>
          </a:xfrm>
          <a:prstGeom prst="downArrow">
            <a:avLst>
              <a:gd name="adj1" fmla="val 50000"/>
              <a:gd name="adj2" fmla="val 25000"/>
            </a:avLst>
          </a:prstGeom>
          <a:solidFill>
            <a:srgbClr val="66FF33"/>
          </a:solidFill>
          <a:ln w="9525">
            <a:solidFill>
              <a:schemeClr val="tx1"/>
            </a:solidFill>
            <a:miter lim="800000"/>
          </a:ln>
          <a:effectLst>
            <a:outerShdw dist="35921" dir="2700000" algn="ctr" rotWithShape="0">
              <a:schemeClr val="bg2"/>
            </a:outerShdw>
          </a:effectLst>
        </p:spPr>
        <p:txBody>
          <a:bodyPr vert="eaVert"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endParaRPr lang="zh-CN" altLang="en-US" sz="2000">
              <a:solidFill>
                <a:srgbClr val="000000"/>
              </a:solidFill>
              <a:latin typeface="+mn-ea"/>
            </a:endParaRPr>
          </a:p>
        </p:txBody>
      </p:sp>
      <p:sp>
        <p:nvSpPr>
          <p:cNvPr id="22" name="Text Box 18">
            <a:extLst>
              <a:ext uri="{FF2B5EF4-FFF2-40B4-BE49-F238E27FC236}">
                <a16:creationId xmlns:a16="http://schemas.microsoft.com/office/drawing/2014/main" id="{6C4BFF00-A4A9-43C2-865E-E4D64F3EB9EA}"/>
              </a:ext>
            </a:extLst>
          </p:cNvPr>
          <p:cNvSpPr txBox="1">
            <a:spLocks noChangeArrowheads="1"/>
          </p:cNvSpPr>
          <p:nvPr/>
        </p:nvSpPr>
        <p:spPr bwMode="auto">
          <a:xfrm>
            <a:off x="540628" y="4920263"/>
            <a:ext cx="700833" cy="70788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000" dirty="0">
                <a:solidFill>
                  <a:srgbClr val="3333CC"/>
                </a:solidFill>
                <a:latin typeface="+mn-ea"/>
                <a:ea typeface="+mn-ea"/>
              </a:rPr>
              <a:t>开始</a:t>
            </a:r>
          </a:p>
          <a:p>
            <a:pPr eaLnBrk="1" fontAlgn="base" hangingPunct="1">
              <a:spcBef>
                <a:spcPct val="0"/>
              </a:spcBef>
              <a:spcAft>
                <a:spcPct val="0"/>
              </a:spcAft>
            </a:pPr>
            <a:r>
              <a:rPr kumimoji="1" lang="zh-CN" altLang="en-US" sz="2000" dirty="0">
                <a:solidFill>
                  <a:srgbClr val="3333CC"/>
                </a:solidFill>
                <a:latin typeface="+mn-ea"/>
                <a:ea typeface="+mn-ea"/>
              </a:rPr>
              <a:t>发送</a:t>
            </a:r>
          </a:p>
        </p:txBody>
      </p:sp>
      <p:sp>
        <p:nvSpPr>
          <p:cNvPr id="23" name="Line 19">
            <a:extLst>
              <a:ext uri="{FF2B5EF4-FFF2-40B4-BE49-F238E27FC236}">
                <a16:creationId xmlns:a16="http://schemas.microsoft.com/office/drawing/2014/main" id="{4F4B8E89-72B3-45E0-8FCE-3948639C496A}"/>
              </a:ext>
            </a:extLst>
          </p:cNvPr>
          <p:cNvSpPr>
            <a:spLocks noChangeShapeType="1"/>
          </p:cNvSpPr>
          <p:nvPr/>
        </p:nvSpPr>
        <p:spPr bwMode="auto">
          <a:xfrm flipH="1" flipV="1">
            <a:off x="1434479" y="4636463"/>
            <a:ext cx="0" cy="457201"/>
          </a:xfrm>
          <a:prstGeom prst="line">
            <a:avLst/>
          </a:prstGeom>
          <a:noFill/>
          <a:ln w="38100">
            <a:solidFill>
              <a:schemeClr val="accent1"/>
            </a:solidFill>
            <a:round/>
            <a:headEnd type="triangle" w="med" len="lg"/>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mn-ea"/>
            </a:endParaRPr>
          </a:p>
        </p:txBody>
      </p:sp>
      <p:sp>
        <p:nvSpPr>
          <p:cNvPr id="24" name="Line 20">
            <a:extLst>
              <a:ext uri="{FF2B5EF4-FFF2-40B4-BE49-F238E27FC236}">
                <a16:creationId xmlns:a16="http://schemas.microsoft.com/office/drawing/2014/main" id="{2B20C525-D247-4A66-BA67-3010593C1AEE}"/>
              </a:ext>
            </a:extLst>
          </p:cNvPr>
          <p:cNvSpPr>
            <a:spLocks noChangeShapeType="1"/>
          </p:cNvSpPr>
          <p:nvPr/>
        </p:nvSpPr>
        <p:spPr bwMode="auto">
          <a:xfrm flipH="1" flipV="1">
            <a:off x="8094041" y="4756491"/>
            <a:ext cx="1" cy="364783"/>
          </a:xfrm>
          <a:prstGeom prst="line">
            <a:avLst/>
          </a:prstGeom>
          <a:noFill/>
          <a:ln w="38100">
            <a:solidFill>
              <a:schemeClr val="accent1"/>
            </a:solidFill>
            <a:round/>
            <a:headEnd type="triangle" w="med" len="lg"/>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mn-ea"/>
            </a:endParaRPr>
          </a:p>
        </p:txBody>
      </p:sp>
      <p:sp>
        <p:nvSpPr>
          <p:cNvPr id="25" name="Text Box 21">
            <a:extLst>
              <a:ext uri="{FF2B5EF4-FFF2-40B4-BE49-F238E27FC236}">
                <a16:creationId xmlns:a16="http://schemas.microsoft.com/office/drawing/2014/main" id="{783F3C95-E30F-471A-A303-6A56DA58EB24}"/>
              </a:ext>
            </a:extLst>
          </p:cNvPr>
          <p:cNvSpPr txBox="1">
            <a:spLocks noChangeArrowheads="1"/>
          </p:cNvSpPr>
          <p:nvPr/>
        </p:nvSpPr>
        <p:spPr bwMode="auto">
          <a:xfrm>
            <a:off x="971550" y="4271147"/>
            <a:ext cx="958917"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000" dirty="0">
                <a:solidFill>
                  <a:srgbClr val="3333CC"/>
                </a:solidFill>
                <a:latin typeface="+mn-ea"/>
                <a:ea typeface="+mn-ea"/>
              </a:rPr>
              <a:t>帧开始</a:t>
            </a:r>
          </a:p>
        </p:txBody>
      </p:sp>
      <p:sp>
        <p:nvSpPr>
          <p:cNvPr id="11" name="Rectangle 7">
            <a:extLst>
              <a:ext uri="{FF2B5EF4-FFF2-40B4-BE49-F238E27FC236}">
                <a16:creationId xmlns:a16="http://schemas.microsoft.com/office/drawing/2014/main" id="{89088B1D-CD75-4657-93D9-7235E6A3A1E1}"/>
              </a:ext>
            </a:extLst>
          </p:cNvPr>
          <p:cNvSpPr>
            <a:spLocks noChangeArrowheads="1"/>
          </p:cNvSpPr>
          <p:nvPr/>
        </p:nvSpPr>
        <p:spPr bwMode="auto">
          <a:xfrm>
            <a:off x="2630079" y="5124450"/>
            <a:ext cx="4278313" cy="385762"/>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defRPr/>
            </a:pPr>
            <a:r>
              <a:rPr kumimoji="1" lang="zh-CN" altLang="en-US" sz="2000" dirty="0">
                <a:solidFill>
                  <a:srgbClr val="3333CC"/>
                </a:solidFill>
                <a:latin typeface="+mn-ea"/>
              </a:rPr>
              <a:t>帧的数据部分</a:t>
            </a:r>
          </a:p>
        </p:txBody>
      </p:sp>
    </p:spTree>
    <p:extLst>
      <p:ext uri="{BB962C8B-B14F-4D97-AF65-F5344CB8AC3E}">
        <p14:creationId xmlns:p14="http://schemas.microsoft.com/office/powerpoint/2010/main" val="2860090939"/>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0CDD27-E08D-4CE7-AFB8-7968F67DEB2B}"/>
              </a:ext>
            </a:extLst>
          </p:cNvPr>
          <p:cNvSpPr>
            <a:spLocks noGrp="1"/>
          </p:cNvSpPr>
          <p:nvPr>
            <p:ph type="title"/>
          </p:nvPr>
        </p:nvSpPr>
        <p:spPr/>
        <p:txBody>
          <a:bodyPr/>
          <a:lstStyle/>
          <a:p>
            <a:r>
              <a:rPr lang="zh-CN" altLang="en-US" dirty="0"/>
              <a:t>透明网桥</a:t>
            </a:r>
          </a:p>
        </p:txBody>
      </p:sp>
      <p:sp>
        <p:nvSpPr>
          <p:cNvPr id="3" name="内容占位符 2">
            <a:extLst>
              <a:ext uri="{FF2B5EF4-FFF2-40B4-BE49-F238E27FC236}">
                <a16:creationId xmlns:a16="http://schemas.microsoft.com/office/drawing/2014/main" id="{49185127-5907-4AC8-A94F-AC43F9A8F1F6}"/>
              </a:ext>
            </a:extLst>
          </p:cNvPr>
          <p:cNvSpPr>
            <a:spLocks noGrp="1"/>
          </p:cNvSpPr>
          <p:nvPr>
            <p:ph idx="1"/>
          </p:nvPr>
        </p:nvSpPr>
        <p:spPr>
          <a:xfrm>
            <a:off x="915430" y="1185068"/>
            <a:ext cx="7391400" cy="1643527"/>
          </a:xfrm>
        </p:spPr>
        <p:txBody>
          <a:bodyPr/>
          <a:lstStyle/>
          <a:p>
            <a:r>
              <a:rPr lang="zh-CN" altLang="en-US" sz="2400" dirty="0">
                <a:latin typeface="+mn-ea"/>
              </a:rPr>
              <a:t>“透明”是指局域网上的结点并不知道也不用关心所发送的帧将经过哪几个网桥。</a:t>
            </a:r>
          </a:p>
          <a:p>
            <a:r>
              <a:rPr lang="zh-CN" altLang="en-US" sz="2400" dirty="0">
                <a:latin typeface="+mn-ea"/>
              </a:rPr>
              <a:t>透明网桥是一种即插即用设备，其标准是 </a:t>
            </a:r>
            <a:r>
              <a:rPr lang="en-US" altLang="zh-CN" sz="2400" dirty="0">
                <a:latin typeface="+mn-ea"/>
              </a:rPr>
              <a:t>IEEE 802.1D</a:t>
            </a:r>
            <a:r>
              <a:rPr lang="zh-CN" altLang="en-US" sz="2400" dirty="0">
                <a:latin typeface="+mn-ea"/>
              </a:rPr>
              <a:t>。 </a:t>
            </a:r>
          </a:p>
        </p:txBody>
      </p:sp>
      <p:grpSp>
        <p:nvGrpSpPr>
          <p:cNvPr id="70" name="组合 69">
            <a:extLst>
              <a:ext uri="{FF2B5EF4-FFF2-40B4-BE49-F238E27FC236}">
                <a16:creationId xmlns:a16="http://schemas.microsoft.com/office/drawing/2014/main" id="{33672AC7-769B-4F84-AA30-6AC4172E7C2B}"/>
              </a:ext>
            </a:extLst>
          </p:cNvPr>
          <p:cNvGrpSpPr/>
          <p:nvPr/>
        </p:nvGrpSpPr>
        <p:grpSpPr>
          <a:xfrm>
            <a:off x="284114" y="2576977"/>
            <a:ext cx="8848725" cy="3887787"/>
            <a:chOff x="284114" y="2576977"/>
            <a:chExt cx="8848725" cy="3887787"/>
          </a:xfrm>
        </p:grpSpPr>
        <p:sp>
          <p:nvSpPr>
            <p:cNvPr id="4" name="Rectangle 6">
              <a:extLst>
                <a:ext uri="{FF2B5EF4-FFF2-40B4-BE49-F238E27FC236}">
                  <a16:creationId xmlns:a16="http://schemas.microsoft.com/office/drawing/2014/main" id="{FB4AA199-9BAE-4490-99DA-AC37B0672ED5}"/>
                </a:ext>
              </a:extLst>
            </p:cNvPr>
            <p:cNvSpPr>
              <a:spLocks noChangeArrowheads="1"/>
            </p:cNvSpPr>
            <p:nvPr/>
          </p:nvSpPr>
          <p:spPr bwMode="auto">
            <a:xfrm>
              <a:off x="2392314" y="4537539"/>
              <a:ext cx="147637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lnSpc>
                  <a:spcPct val="115000"/>
                </a:lnSpc>
              </a:pPr>
              <a:r>
                <a:rPr lang="zh-CN" altLang="en-US" sz="1800" b="0">
                  <a:solidFill>
                    <a:srgbClr val="3333CC"/>
                  </a:solidFill>
                  <a:latin typeface="Arial"/>
                  <a:ea typeface="黑体"/>
                </a:rPr>
                <a:t>地址      接口</a:t>
              </a:r>
              <a:endParaRPr lang="zh-CN" altLang="en-US" sz="1800" b="0" baseline="-25000">
                <a:solidFill>
                  <a:srgbClr val="3333CC"/>
                </a:solidFill>
                <a:latin typeface="Arial"/>
                <a:ea typeface="黑体"/>
              </a:endParaRPr>
            </a:p>
          </p:txBody>
        </p:sp>
        <p:sp>
          <p:nvSpPr>
            <p:cNvPr id="5" name="Line 5">
              <a:extLst>
                <a:ext uri="{FF2B5EF4-FFF2-40B4-BE49-F238E27FC236}">
                  <a16:creationId xmlns:a16="http://schemas.microsoft.com/office/drawing/2014/main" id="{E1458381-C7B5-4694-A255-F92268ACDBC0}"/>
                </a:ext>
              </a:extLst>
            </p:cNvPr>
            <p:cNvSpPr>
              <a:spLocks noChangeShapeType="1"/>
            </p:cNvSpPr>
            <p:nvPr/>
          </p:nvSpPr>
          <p:spPr bwMode="auto">
            <a:xfrm>
              <a:off x="5267276" y="3218327"/>
              <a:ext cx="0" cy="592137"/>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6" name="Line 7">
              <a:extLst>
                <a:ext uri="{FF2B5EF4-FFF2-40B4-BE49-F238E27FC236}">
                  <a16:creationId xmlns:a16="http://schemas.microsoft.com/office/drawing/2014/main" id="{E4D64763-82AC-4849-9089-60962A336667}"/>
                </a:ext>
              </a:extLst>
            </p:cNvPr>
            <p:cNvSpPr>
              <a:spLocks noChangeShapeType="1"/>
            </p:cNvSpPr>
            <p:nvPr/>
          </p:nvSpPr>
          <p:spPr bwMode="auto">
            <a:xfrm>
              <a:off x="8799464" y="3235789"/>
              <a:ext cx="0" cy="59055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7" name="Line 8">
              <a:extLst>
                <a:ext uri="{FF2B5EF4-FFF2-40B4-BE49-F238E27FC236}">
                  <a16:creationId xmlns:a16="http://schemas.microsoft.com/office/drawing/2014/main" id="{1B060CCB-6576-44AD-BA0D-F703B1BB131F}"/>
                </a:ext>
              </a:extLst>
            </p:cNvPr>
            <p:cNvSpPr>
              <a:spLocks noChangeShapeType="1"/>
            </p:cNvSpPr>
            <p:nvPr/>
          </p:nvSpPr>
          <p:spPr bwMode="auto">
            <a:xfrm flipV="1">
              <a:off x="7040514" y="3243727"/>
              <a:ext cx="2024062" cy="4762"/>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8" name="Rectangle 9">
              <a:extLst>
                <a:ext uri="{FF2B5EF4-FFF2-40B4-BE49-F238E27FC236}">
                  <a16:creationId xmlns:a16="http://schemas.microsoft.com/office/drawing/2014/main" id="{0C35BC81-4A1D-4548-A780-99D28AD6F324}"/>
                </a:ext>
              </a:extLst>
            </p:cNvPr>
            <p:cNvSpPr>
              <a:spLocks noChangeArrowheads="1"/>
            </p:cNvSpPr>
            <p:nvPr/>
          </p:nvSpPr>
          <p:spPr bwMode="auto">
            <a:xfrm>
              <a:off x="9016951" y="3164352"/>
              <a:ext cx="115888" cy="123825"/>
            </a:xfrm>
            <a:prstGeom prst="rect">
              <a:avLst/>
            </a:prstGeom>
            <a:solidFill>
              <a:srgbClr val="3333CC"/>
            </a:solidFill>
            <a:ln w="12700">
              <a:solidFill>
                <a:srgbClr val="3333CC"/>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9" name="Line 10">
              <a:extLst>
                <a:ext uri="{FF2B5EF4-FFF2-40B4-BE49-F238E27FC236}">
                  <a16:creationId xmlns:a16="http://schemas.microsoft.com/office/drawing/2014/main" id="{FD1BC21E-0B59-48E1-9FEF-DC41053BB0D6}"/>
                </a:ext>
              </a:extLst>
            </p:cNvPr>
            <p:cNvSpPr>
              <a:spLocks noChangeShapeType="1"/>
            </p:cNvSpPr>
            <p:nvPr/>
          </p:nvSpPr>
          <p:spPr bwMode="auto">
            <a:xfrm>
              <a:off x="7648526" y="3248489"/>
              <a:ext cx="0" cy="56515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10" name="Picture 11">
              <a:extLst>
                <a:ext uri="{FF2B5EF4-FFF2-40B4-BE49-F238E27FC236}">
                  <a16:creationId xmlns:a16="http://schemas.microsoft.com/office/drawing/2014/main" id="{A6807FFA-E8DA-411B-BFD0-FBF5712B68D4}"/>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69126" y="3783477"/>
              <a:ext cx="560388"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2">
              <a:extLst>
                <a:ext uri="{FF2B5EF4-FFF2-40B4-BE49-F238E27FC236}">
                  <a16:creationId xmlns:a16="http://schemas.microsoft.com/office/drawing/2014/main" id="{139AC254-CD57-4147-943E-A5AB15C2A447}"/>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96251" y="3780302"/>
              <a:ext cx="560388"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ine 13">
              <a:extLst>
                <a:ext uri="{FF2B5EF4-FFF2-40B4-BE49-F238E27FC236}">
                  <a16:creationId xmlns:a16="http://schemas.microsoft.com/office/drawing/2014/main" id="{7A36C889-74E1-4643-9694-A119674AB676}"/>
                </a:ext>
              </a:extLst>
            </p:cNvPr>
            <p:cNvSpPr>
              <a:spLocks noChangeShapeType="1"/>
            </p:cNvSpPr>
            <p:nvPr/>
          </p:nvSpPr>
          <p:spPr bwMode="auto">
            <a:xfrm>
              <a:off x="3519439" y="3231027"/>
              <a:ext cx="2509837" cy="1587"/>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3" name="Line 14">
              <a:extLst>
                <a:ext uri="{FF2B5EF4-FFF2-40B4-BE49-F238E27FC236}">
                  <a16:creationId xmlns:a16="http://schemas.microsoft.com/office/drawing/2014/main" id="{756E75C1-AD4D-42F1-B81B-DFC392C7B46D}"/>
                </a:ext>
              </a:extLst>
            </p:cNvPr>
            <p:cNvSpPr>
              <a:spLocks noChangeShapeType="1"/>
            </p:cNvSpPr>
            <p:nvPr/>
          </p:nvSpPr>
          <p:spPr bwMode="auto">
            <a:xfrm>
              <a:off x="4211589" y="3231027"/>
              <a:ext cx="0" cy="566737"/>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14" name="Picture 15">
              <a:extLst>
                <a:ext uri="{FF2B5EF4-FFF2-40B4-BE49-F238E27FC236}">
                  <a16:creationId xmlns:a16="http://schemas.microsoft.com/office/drawing/2014/main" id="{36B58981-265A-4AEE-A15E-71D74390EC57}"/>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33776" y="3766014"/>
              <a:ext cx="560388"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6">
              <a:extLst>
                <a:ext uri="{FF2B5EF4-FFF2-40B4-BE49-F238E27FC236}">
                  <a16:creationId xmlns:a16="http://schemas.microsoft.com/office/drawing/2014/main" id="{3D13E17D-6192-4B7B-8F3F-E4903715DF00}"/>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75176" y="3764427"/>
              <a:ext cx="560388"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Line 17">
              <a:extLst>
                <a:ext uri="{FF2B5EF4-FFF2-40B4-BE49-F238E27FC236}">
                  <a16:creationId xmlns:a16="http://schemas.microsoft.com/office/drawing/2014/main" id="{FF563976-7E61-4E4F-A94F-3433533C0628}"/>
                </a:ext>
              </a:extLst>
            </p:cNvPr>
            <p:cNvSpPr>
              <a:spLocks noChangeShapeType="1"/>
            </p:cNvSpPr>
            <p:nvPr/>
          </p:nvSpPr>
          <p:spPr bwMode="auto">
            <a:xfrm>
              <a:off x="2154189" y="3238964"/>
              <a:ext cx="0" cy="59055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7" name="Rectangle 18">
              <a:extLst>
                <a:ext uri="{FF2B5EF4-FFF2-40B4-BE49-F238E27FC236}">
                  <a16:creationId xmlns:a16="http://schemas.microsoft.com/office/drawing/2014/main" id="{59CB50FB-6ACA-46D5-98D3-C1F8DC510942}"/>
                </a:ext>
              </a:extLst>
            </p:cNvPr>
            <p:cNvSpPr>
              <a:spLocks noChangeArrowheads="1"/>
            </p:cNvSpPr>
            <p:nvPr/>
          </p:nvSpPr>
          <p:spPr bwMode="auto">
            <a:xfrm>
              <a:off x="342851" y="3186577"/>
              <a:ext cx="115888" cy="122237"/>
            </a:xfrm>
            <a:prstGeom prst="rect">
              <a:avLst/>
            </a:prstGeom>
            <a:solidFill>
              <a:srgbClr val="3333CC"/>
            </a:solidFill>
            <a:ln w="12700">
              <a:solidFill>
                <a:srgbClr val="3333CC"/>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18" name="Line 19">
              <a:extLst>
                <a:ext uri="{FF2B5EF4-FFF2-40B4-BE49-F238E27FC236}">
                  <a16:creationId xmlns:a16="http://schemas.microsoft.com/office/drawing/2014/main" id="{D13C3997-2A25-404F-9DEF-96C1B3478E7A}"/>
                </a:ext>
              </a:extLst>
            </p:cNvPr>
            <p:cNvSpPr>
              <a:spLocks noChangeShapeType="1"/>
            </p:cNvSpPr>
            <p:nvPr/>
          </p:nvSpPr>
          <p:spPr bwMode="auto">
            <a:xfrm flipV="1">
              <a:off x="419051" y="3248489"/>
              <a:ext cx="2001838" cy="1588"/>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9" name="Line 20">
              <a:extLst>
                <a:ext uri="{FF2B5EF4-FFF2-40B4-BE49-F238E27FC236}">
                  <a16:creationId xmlns:a16="http://schemas.microsoft.com/office/drawing/2014/main" id="{4BCB9F26-E2B0-417E-88B6-4E968909FBC0}"/>
                </a:ext>
              </a:extLst>
            </p:cNvPr>
            <p:cNvSpPr>
              <a:spLocks noChangeShapeType="1"/>
            </p:cNvSpPr>
            <p:nvPr/>
          </p:nvSpPr>
          <p:spPr bwMode="auto">
            <a:xfrm>
              <a:off x="811164" y="3250077"/>
              <a:ext cx="0" cy="568325"/>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20" name="Picture 21">
              <a:extLst>
                <a:ext uri="{FF2B5EF4-FFF2-40B4-BE49-F238E27FC236}">
                  <a16:creationId xmlns:a16="http://schemas.microsoft.com/office/drawing/2014/main" id="{E3D63972-457B-45F5-A7D6-F3E770CB1A86}"/>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351" y="3785064"/>
              <a:ext cx="558800"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2">
              <a:extLst>
                <a:ext uri="{FF2B5EF4-FFF2-40B4-BE49-F238E27FC236}">
                  <a16:creationId xmlns:a16="http://schemas.microsoft.com/office/drawing/2014/main" id="{45B1783E-D48C-46C7-92B3-FF25487BF3D4}"/>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2564" y="3783477"/>
              <a:ext cx="5588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23">
              <a:extLst>
                <a:ext uri="{FF2B5EF4-FFF2-40B4-BE49-F238E27FC236}">
                  <a16:creationId xmlns:a16="http://schemas.microsoft.com/office/drawing/2014/main" id="{23AC00B2-91C9-4372-964E-D75C491734E1}"/>
                </a:ext>
              </a:extLst>
            </p:cNvPr>
            <p:cNvSpPr>
              <a:spLocks noChangeArrowheads="1"/>
            </p:cNvSpPr>
            <p:nvPr/>
          </p:nvSpPr>
          <p:spPr bwMode="auto">
            <a:xfrm>
              <a:off x="6268989" y="2576977"/>
              <a:ext cx="417512"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Arial"/>
                  <a:ea typeface="黑体"/>
                </a:rPr>
                <a:t>B</a:t>
              </a:r>
              <a:r>
                <a:rPr lang="en-US" altLang="zh-CN" sz="1800" b="0" baseline="-25000">
                  <a:solidFill>
                    <a:srgbClr val="3333CC"/>
                  </a:solidFill>
                  <a:latin typeface="Arial"/>
                  <a:ea typeface="黑体"/>
                </a:rPr>
                <a:t>2</a:t>
              </a:r>
            </a:p>
          </p:txBody>
        </p:sp>
        <p:pic>
          <p:nvPicPr>
            <p:cNvPr id="23" name="Picture 24">
              <a:extLst>
                <a:ext uri="{FF2B5EF4-FFF2-40B4-BE49-F238E27FC236}">
                  <a16:creationId xmlns:a16="http://schemas.microsoft.com/office/drawing/2014/main" id="{01F991D2-6D00-4D51-845E-17D0FE146F3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2314" y="2673814"/>
              <a:ext cx="1201737"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4" name="Picture 25">
              <a:extLst>
                <a:ext uri="{FF2B5EF4-FFF2-40B4-BE49-F238E27FC236}">
                  <a16:creationId xmlns:a16="http://schemas.microsoft.com/office/drawing/2014/main" id="{2FEDE133-A54C-4CC4-89CD-575212B2E66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939" y="2673814"/>
              <a:ext cx="1203325"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25" name="Rectangle 26">
              <a:extLst>
                <a:ext uri="{FF2B5EF4-FFF2-40B4-BE49-F238E27FC236}">
                  <a16:creationId xmlns:a16="http://schemas.microsoft.com/office/drawing/2014/main" id="{380D964E-3A9E-4895-A93E-BE017FD78CC2}"/>
                </a:ext>
              </a:extLst>
            </p:cNvPr>
            <p:cNvSpPr>
              <a:spLocks noChangeArrowheads="1"/>
            </p:cNvSpPr>
            <p:nvPr/>
          </p:nvSpPr>
          <p:spPr bwMode="auto">
            <a:xfrm>
              <a:off x="2792364" y="2576977"/>
              <a:ext cx="417512"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Arial"/>
                  <a:ea typeface="黑体"/>
                </a:rPr>
                <a:t>B</a:t>
              </a:r>
              <a:r>
                <a:rPr lang="en-US" altLang="zh-CN" sz="1800" b="0" baseline="-25000">
                  <a:solidFill>
                    <a:srgbClr val="3333CC"/>
                  </a:solidFill>
                  <a:latin typeface="Arial"/>
                  <a:ea typeface="黑体"/>
                </a:rPr>
                <a:t>1</a:t>
              </a:r>
            </a:p>
          </p:txBody>
        </p:sp>
        <p:sp>
          <p:nvSpPr>
            <p:cNvPr id="26" name="Rectangle 27">
              <a:extLst>
                <a:ext uri="{FF2B5EF4-FFF2-40B4-BE49-F238E27FC236}">
                  <a16:creationId xmlns:a16="http://schemas.microsoft.com/office/drawing/2014/main" id="{77F9FE7F-C11B-465B-9E39-95A16DE2A967}"/>
                </a:ext>
              </a:extLst>
            </p:cNvPr>
            <p:cNvSpPr>
              <a:spLocks noChangeArrowheads="1"/>
            </p:cNvSpPr>
            <p:nvPr/>
          </p:nvSpPr>
          <p:spPr bwMode="auto">
            <a:xfrm>
              <a:off x="284114" y="3713627"/>
              <a:ext cx="3333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Arial"/>
                  <a:ea typeface="黑体"/>
                </a:rPr>
                <a:t>A</a:t>
              </a:r>
              <a:endParaRPr lang="en-US" altLang="zh-CN" sz="1800" b="0" baseline="-25000">
                <a:solidFill>
                  <a:srgbClr val="3333CC"/>
                </a:solidFill>
                <a:latin typeface="Arial"/>
                <a:ea typeface="黑体"/>
              </a:endParaRPr>
            </a:p>
          </p:txBody>
        </p:sp>
        <p:sp>
          <p:nvSpPr>
            <p:cNvPr id="27" name="Rectangle 28">
              <a:extLst>
                <a:ext uri="{FF2B5EF4-FFF2-40B4-BE49-F238E27FC236}">
                  <a16:creationId xmlns:a16="http://schemas.microsoft.com/office/drawing/2014/main" id="{80C28AAE-F35C-49D0-AF52-A5E58913C2FB}"/>
                </a:ext>
              </a:extLst>
            </p:cNvPr>
            <p:cNvSpPr>
              <a:spLocks noChangeArrowheads="1"/>
            </p:cNvSpPr>
            <p:nvPr/>
          </p:nvSpPr>
          <p:spPr bwMode="auto">
            <a:xfrm>
              <a:off x="1627139" y="3713627"/>
              <a:ext cx="3333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Arial"/>
                  <a:ea typeface="黑体"/>
                </a:rPr>
                <a:t>B</a:t>
              </a:r>
              <a:endParaRPr lang="en-US" altLang="zh-CN" sz="1800" b="0" baseline="-25000">
                <a:solidFill>
                  <a:srgbClr val="3333CC"/>
                </a:solidFill>
                <a:latin typeface="Arial"/>
                <a:ea typeface="黑体"/>
              </a:endParaRPr>
            </a:p>
          </p:txBody>
        </p:sp>
        <p:sp>
          <p:nvSpPr>
            <p:cNvPr id="28" name="Rectangle 29">
              <a:extLst>
                <a:ext uri="{FF2B5EF4-FFF2-40B4-BE49-F238E27FC236}">
                  <a16:creationId xmlns:a16="http://schemas.microsoft.com/office/drawing/2014/main" id="{77E1E8D8-D774-47A4-BB5B-D67554513FCD}"/>
                </a:ext>
              </a:extLst>
            </p:cNvPr>
            <p:cNvSpPr>
              <a:spLocks noChangeArrowheads="1"/>
            </p:cNvSpPr>
            <p:nvPr/>
          </p:nvSpPr>
          <p:spPr bwMode="auto">
            <a:xfrm>
              <a:off x="3652789" y="3713627"/>
              <a:ext cx="3460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Arial"/>
                  <a:ea typeface="黑体"/>
                </a:rPr>
                <a:t>C</a:t>
              </a:r>
              <a:endParaRPr lang="en-US" altLang="zh-CN" sz="1800" b="0" baseline="-25000">
                <a:solidFill>
                  <a:srgbClr val="3333CC"/>
                </a:solidFill>
                <a:latin typeface="Arial"/>
                <a:ea typeface="黑体"/>
              </a:endParaRPr>
            </a:p>
          </p:txBody>
        </p:sp>
        <p:sp>
          <p:nvSpPr>
            <p:cNvPr id="29" name="Rectangle 30">
              <a:extLst>
                <a:ext uri="{FF2B5EF4-FFF2-40B4-BE49-F238E27FC236}">
                  <a16:creationId xmlns:a16="http://schemas.microsoft.com/office/drawing/2014/main" id="{2DC6A106-0275-488C-B120-C70F017DBDC6}"/>
                </a:ext>
              </a:extLst>
            </p:cNvPr>
            <p:cNvSpPr>
              <a:spLocks noChangeArrowheads="1"/>
            </p:cNvSpPr>
            <p:nvPr/>
          </p:nvSpPr>
          <p:spPr bwMode="auto">
            <a:xfrm>
              <a:off x="4751339" y="3713627"/>
              <a:ext cx="3460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Arial"/>
                  <a:ea typeface="黑体"/>
                </a:rPr>
                <a:t>D</a:t>
              </a:r>
              <a:endParaRPr lang="en-US" altLang="zh-CN" sz="1800" b="0" baseline="-25000">
                <a:solidFill>
                  <a:srgbClr val="3333CC"/>
                </a:solidFill>
                <a:latin typeface="Arial"/>
                <a:ea typeface="黑体"/>
              </a:endParaRPr>
            </a:p>
          </p:txBody>
        </p:sp>
        <p:sp>
          <p:nvSpPr>
            <p:cNvPr id="30" name="Rectangle 31">
              <a:extLst>
                <a:ext uri="{FF2B5EF4-FFF2-40B4-BE49-F238E27FC236}">
                  <a16:creationId xmlns:a16="http://schemas.microsoft.com/office/drawing/2014/main" id="{AB17AA2C-FF39-4E70-BE1F-CF32E2F71C39}"/>
                </a:ext>
              </a:extLst>
            </p:cNvPr>
            <p:cNvSpPr>
              <a:spLocks noChangeArrowheads="1"/>
            </p:cNvSpPr>
            <p:nvPr/>
          </p:nvSpPr>
          <p:spPr bwMode="auto">
            <a:xfrm>
              <a:off x="7154814" y="3713627"/>
              <a:ext cx="3333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Arial"/>
                  <a:ea typeface="黑体"/>
                </a:rPr>
                <a:t>E</a:t>
              </a:r>
              <a:endParaRPr lang="en-US" altLang="zh-CN" sz="1800" b="0" baseline="-25000">
                <a:solidFill>
                  <a:srgbClr val="3333CC"/>
                </a:solidFill>
                <a:latin typeface="Arial"/>
                <a:ea typeface="黑体"/>
              </a:endParaRPr>
            </a:p>
          </p:txBody>
        </p:sp>
        <p:sp>
          <p:nvSpPr>
            <p:cNvPr id="31" name="Rectangle 32">
              <a:extLst>
                <a:ext uri="{FF2B5EF4-FFF2-40B4-BE49-F238E27FC236}">
                  <a16:creationId xmlns:a16="http://schemas.microsoft.com/office/drawing/2014/main" id="{8B4FBF97-595E-4D23-B2D7-FD26ECE1F43D}"/>
                </a:ext>
              </a:extLst>
            </p:cNvPr>
            <p:cNvSpPr>
              <a:spLocks noChangeArrowheads="1"/>
            </p:cNvSpPr>
            <p:nvPr/>
          </p:nvSpPr>
          <p:spPr bwMode="auto">
            <a:xfrm>
              <a:off x="8272414" y="3713627"/>
              <a:ext cx="3206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Arial"/>
                  <a:ea typeface="黑体"/>
                </a:rPr>
                <a:t>F</a:t>
              </a:r>
              <a:endParaRPr lang="en-US" altLang="zh-CN" sz="1800" b="0" baseline="-25000">
                <a:solidFill>
                  <a:srgbClr val="3333CC"/>
                </a:solidFill>
                <a:latin typeface="Arial"/>
                <a:ea typeface="黑体"/>
              </a:endParaRPr>
            </a:p>
          </p:txBody>
        </p:sp>
        <p:sp>
          <p:nvSpPr>
            <p:cNvPr id="32" name="Rectangle 33">
              <a:extLst>
                <a:ext uri="{FF2B5EF4-FFF2-40B4-BE49-F238E27FC236}">
                  <a16:creationId xmlns:a16="http://schemas.microsoft.com/office/drawing/2014/main" id="{88CEB390-0391-45DD-B295-09D387DB76E0}"/>
                </a:ext>
              </a:extLst>
            </p:cNvPr>
            <p:cNvSpPr>
              <a:spLocks noChangeArrowheads="1"/>
            </p:cNvSpPr>
            <p:nvPr/>
          </p:nvSpPr>
          <p:spPr bwMode="auto">
            <a:xfrm>
              <a:off x="2089101" y="2802402"/>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Arial"/>
                  <a:ea typeface="黑体"/>
                </a:rPr>
                <a:t>1</a:t>
              </a:r>
              <a:endParaRPr lang="en-US" altLang="zh-CN" sz="1800" b="0" baseline="-25000">
                <a:solidFill>
                  <a:srgbClr val="3333CC"/>
                </a:solidFill>
                <a:latin typeface="Arial"/>
                <a:ea typeface="黑体"/>
              </a:endParaRPr>
            </a:p>
          </p:txBody>
        </p:sp>
        <p:sp>
          <p:nvSpPr>
            <p:cNvPr id="33" name="Rectangle 34">
              <a:extLst>
                <a:ext uri="{FF2B5EF4-FFF2-40B4-BE49-F238E27FC236}">
                  <a16:creationId xmlns:a16="http://schemas.microsoft.com/office/drawing/2014/main" id="{A88F323E-2300-4203-A415-BD25EE5C485A}"/>
                </a:ext>
              </a:extLst>
            </p:cNvPr>
            <p:cNvSpPr>
              <a:spLocks noChangeArrowheads="1"/>
            </p:cNvSpPr>
            <p:nvPr/>
          </p:nvSpPr>
          <p:spPr bwMode="auto">
            <a:xfrm>
              <a:off x="3549601" y="2802402"/>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Arial"/>
                  <a:ea typeface="黑体"/>
                </a:rPr>
                <a:t>2</a:t>
              </a:r>
              <a:endParaRPr lang="en-US" altLang="zh-CN" sz="1800" b="0" baseline="-25000">
                <a:solidFill>
                  <a:srgbClr val="3333CC"/>
                </a:solidFill>
                <a:latin typeface="Arial"/>
                <a:ea typeface="黑体"/>
              </a:endParaRPr>
            </a:p>
          </p:txBody>
        </p:sp>
        <p:sp>
          <p:nvSpPr>
            <p:cNvPr id="34" name="Rectangle 35">
              <a:extLst>
                <a:ext uri="{FF2B5EF4-FFF2-40B4-BE49-F238E27FC236}">
                  <a16:creationId xmlns:a16="http://schemas.microsoft.com/office/drawing/2014/main" id="{DEDB1C3D-3EF8-4902-8C41-F68D114B80ED}"/>
                </a:ext>
              </a:extLst>
            </p:cNvPr>
            <p:cNvSpPr>
              <a:spLocks noChangeArrowheads="1"/>
            </p:cNvSpPr>
            <p:nvPr/>
          </p:nvSpPr>
          <p:spPr bwMode="auto">
            <a:xfrm>
              <a:off x="5565726" y="2802402"/>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Arial"/>
                  <a:ea typeface="黑体"/>
                </a:rPr>
                <a:t>1</a:t>
              </a:r>
              <a:endParaRPr lang="en-US" altLang="zh-CN" sz="1800" b="0" baseline="-25000">
                <a:solidFill>
                  <a:srgbClr val="3333CC"/>
                </a:solidFill>
                <a:latin typeface="Arial"/>
                <a:ea typeface="黑体"/>
              </a:endParaRPr>
            </a:p>
          </p:txBody>
        </p:sp>
        <p:sp>
          <p:nvSpPr>
            <p:cNvPr id="35" name="Rectangle 36">
              <a:extLst>
                <a:ext uri="{FF2B5EF4-FFF2-40B4-BE49-F238E27FC236}">
                  <a16:creationId xmlns:a16="http://schemas.microsoft.com/office/drawing/2014/main" id="{E12E5058-DB8A-475C-B49C-568BC9714BCF}"/>
                </a:ext>
              </a:extLst>
            </p:cNvPr>
            <p:cNvSpPr>
              <a:spLocks noChangeArrowheads="1"/>
            </p:cNvSpPr>
            <p:nvPr/>
          </p:nvSpPr>
          <p:spPr bwMode="auto">
            <a:xfrm>
              <a:off x="7075439" y="2802402"/>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Arial"/>
                  <a:ea typeface="黑体"/>
                </a:rPr>
                <a:t>2</a:t>
              </a:r>
              <a:endParaRPr lang="en-US" altLang="zh-CN" sz="1800" b="0" baseline="-25000">
                <a:solidFill>
                  <a:srgbClr val="3333CC"/>
                </a:solidFill>
                <a:latin typeface="Arial"/>
                <a:ea typeface="黑体"/>
              </a:endParaRPr>
            </a:p>
          </p:txBody>
        </p:sp>
        <p:sp>
          <p:nvSpPr>
            <p:cNvPr id="36" name="Line 38">
              <a:extLst>
                <a:ext uri="{FF2B5EF4-FFF2-40B4-BE49-F238E27FC236}">
                  <a16:creationId xmlns:a16="http://schemas.microsoft.com/office/drawing/2014/main" id="{FD41FABF-4332-4511-8379-4959E186051E}"/>
                </a:ext>
              </a:extLst>
            </p:cNvPr>
            <p:cNvSpPr>
              <a:spLocks noChangeShapeType="1"/>
            </p:cNvSpPr>
            <p:nvPr/>
          </p:nvSpPr>
          <p:spPr bwMode="auto">
            <a:xfrm>
              <a:off x="2262139" y="4947114"/>
              <a:ext cx="1717675" cy="0"/>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7" name="Line 39">
              <a:extLst>
                <a:ext uri="{FF2B5EF4-FFF2-40B4-BE49-F238E27FC236}">
                  <a16:creationId xmlns:a16="http://schemas.microsoft.com/office/drawing/2014/main" id="{FC63F44F-1E5D-43D1-8D03-CB758DB2E8C0}"/>
                </a:ext>
              </a:extLst>
            </p:cNvPr>
            <p:cNvSpPr>
              <a:spLocks noChangeShapeType="1"/>
            </p:cNvSpPr>
            <p:nvPr/>
          </p:nvSpPr>
          <p:spPr bwMode="auto">
            <a:xfrm>
              <a:off x="2262139" y="5324939"/>
              <a:ext cx="1717675" cy="0"/>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8" name="Line 40">
              <a:extLst>
                <a:ext uri="{FF2B5EF4-FFF2-40B4-BE49-F238E27FC236}">
                  <a16:creationId xmlns:a16="http://schemas.microsoft.com/office/drawing/2014/main" id="{D5BE60A4-A853-4EB1-9E69-19771B2DE76B}"/>
                </a:ext>
              </a:extLst>
            </p:cNvPr>
            <p:cNvSpPr>
              <a:spLocks noChangeShapeType="1"/>
            </p:cNvSpPr>
            <p:nvPr/>
          </p:nvSpPr>
          <p:spPr bwMode="auto">
            <a:xfrm>
              <a:off x="2262139" y="5704352"/>
              <a:ext cx="1717675" cy="1587"/>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9" name="Line 41">
              <a:extLst>
                <a:ext uri="{FF2B5EF4-FFF2-40B4-BE49-F238E27FC236}">
                  <a16:creationId xmlns:a16="http://schemas.microsoft.com/office/drawing/2014/main" id="{0C2E04FB-4410-499F-B799-6E37C06D16EA}"/>
                </a:ext>
              </a:extLst>
            </p:cNvPr>
            <p:cNvSpPr>
              <a:spLocks noChangeShapeType="1"/>
            </p:cNvSpPr>
            <p:nvPr/>
          </p:nvSpPr>
          <p:spPr bwMode="auto">
            <a:xfrm>
              <a:off x="3119389" y="4569289"/>
              <a:ext cx="0" cy="1895475"/>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0" name="Rectangle 43">
              <a:extLst>
                <a:ext uri="{FF2B5EF4-FFF2-40B4-BE49-F238E27FC236}">
                  <a16:creationId xmlns:a16="http://schemas.microsoft.com/office/drawing/2014/main" id="{487FAD53-B1E6-43F0-BA61-1EDBE1F0FE69}"/>
                </a:ext>
              </a:extLst>
            </p:cNvPr>
            <p:cNvSpPr>
              <a:spLocks noChangeArrowheads="1"/>
            </p:cNvSpPr>
            <p:nvPr/>
          </p:nvSpPr>
          <p:spPr bwMode="auto">
            <a:xfrm>
              <a:off x="5797501" y="4553414"/>
              <a:ext cx="147637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lnSpc>
                  <a:spcPct val="115000"/>
                </a:lnSpc>
              </a:pPr>
              <a:r>
                <a:rPr lang="zh-CN" altLang="en-US" sz="1800" b="0">
                  <a:solidFill>
                    <a:srgbClr val="3333CC"/>
                  </a:solidFill>
                  <a:latin typeface="Arial"/>
                  <a:ea typeface="黑体"/>
                </a:rPr>
                <a:t>地址      接口</a:t>
              </a:r>
              <a:endParaRPr lang="zh-CN" altLang="en-US" sz="1800" b="0" baseline="-25000">
                <a:solidFill>
                  <a:srgbClr val="3333CC"/>
                </a:solidFill>
                <a:latin typeface="Arial"/>
                <a:ea typeface="黑体"/>
              </a:endParaRPr>
            </a:p>
          </p:txBody>
        </p:sp>
        <p:sp>
          <p:nvSpPr>
            <p:cNvPr id="41" name="Line 45">
              <a:extLst>
                <a:ext uri="{FF2B5EF4-FFF2-40B4-BE49-F238E27FC236}">
                  <a16:creationId xmlns:a16="http://schemas.microsoft.com/office/drawing/2014/main" id="{C62B38B3-39CD-4F78-A362-5338E47C0214}"/>
                </a:ext>
              </a:extLst>
            </p:cNvPr>
            <p:cNvSpPr>
              <a:spLocks noChangeShapeType="1"/>
            </p:cNvSpPr>
            <p:nvPr/>
          </p:nvSpPr>
          <p:spPr bwMode="auto">
            <a:xfrm>
              <a:off x="5697489" y="4947114"/>
              <a:ext cx="1717675" cy="0"/>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2" name="Line 46">
              <a:extLst>
                <a:ext uri="{FF2B5EF4-FFF2-40B4-BE49-F238E27FC236}">
                  <a16:creationId xmlns:a16="http://schemas.microsoft.com/office/drawing/2014/main" id="{85D3DB84-2B55-4EF7-BE67-3CE5A0F017AD}"/>
                </a:ext>
              </a:extLst>
            </p:cNvPr>
            <p:cNvSpPr>
              <a:spLocks noChangeShapeType="1"/>
            </p:cNvSpPr>
            <p:nvPr/>
          </p:nvSpPr>
          <p:spPr bwMode="auto">
            <a:xfrm>
              <a:off x="5697489" y="5324939"/>
              <a:ext cx="1717675" cy="0"/>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3" name="Line 47">
              <a:extLst>
                <a:ext uri="{FF2B5EF4-FFF2-40B4-BE49-F238E27FC236}">
                  <a16:creationId xmlns:a16="http://schemas.microsoft.com/office/drawing/2014/main" id="{04291B84-BFA5-4ECC-B43A-4FCC0C6EB51E}"/>
                </a:ext>
              </a:extLst>
            </p:cNvPr>
            <p:cNvSpPr>
              <a:spLocks noChangeShapeType="1"/>
            </p:cNvSpPr>
            <p:nvPr/>
          </p:nvSpPr>
          <p:spPr bwMode="auto">
            <a:xfrm>
              <a:off x="5697489" y="5704352"/>
              <a:ext cx="1717675" cy="1587"/>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4" name="Line 48">
              <a:extLst>
                <a:ext uri="{FF2B5EF4-FFF2-40B4-BE49-F238E27FC236}">
                  <a16:creationId xmlns:a16="http://schemas.microsoft.com/office/drawing/2014/main" id="{D580BF1A-F6DE-48D4-92EC-2BF514753270}"/>
                </a:ext>
              </a:extLst>
            </p:cNvPr>
            <p:cNvSpPr>
              <a:spLocks noChangeShapeType="1"/>
            </p:cNvSpPr>
            <p:nvPr/>
          </p:nvSpPr>
          <p:spPr bwMode="auto">
            <a:xfrm>
              <a:off x="6554739" y="4569289"/>
              <a:ext cx="1587" cy="1514475"/>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5" name="Freeform 50">
              <a:extLst>
                <a:ext uri="{FF2B5EF4-FFF2-40B4-BE49-F238E27FC236}">
                  <a16:creationId xmlns:a16="http://schemas.microsoft.com/office/drawing/2014/main" id="{54A5B088-99D9-4BB8-9E49-10D5F7211BD3}"/>
                </a:ext>
              </a:extLst>
            </p:cNvPr>
            <p:cNvSpPr>
              <a:spLocks/>
            </p:cNvSpPr>
            <p:nvPr/>
          </p:nvSpPr>
          <p:spPr bwMode="auto">
            <a:xfrm>
              <a:off x="2262139" y="3242139"/>
              <a:ext cx="1717675" cy="1327150"/>
            </a:xfrm>
            <a:custGeom>
              <a:avLst/>
              <a:gdLst>
                <a:gd name="T0" fmla="*/ 0 w 907"/>
                <a:gd name="T1" fmla="*/ 635 h 635"/>
                <a:gd name="T2" fmla="*/ 317 w 907"/>
                <a:gd name="T3" fmla="*/ 0 h 635"/>
                <a:gd name="T4" fmla="*/ 453 w 907"/>
                <a:gd name="T5" fmla="*/ 0 h 635"/>
                <a:gd name="T6" fmla="*/ 907 w 907"/>
                <a:gd name="T7" fmla="*/ 635 h 635"/>
                <a:gd name="T8" fmla="*/ 0 w 907"/>
                <a:gd name="T9" fmla="*/ 635 h 635"/>
                <a:gd name="T10" fmla="*/ 0 60000 65536"/>
                <a:gd name="T11" fmla="*/ 0 60000 65536"/>
                <a:gd name="T12" fmla="*/ 0 60000 65536"/>
                <a:gd name="T13" fmla="*/ 0 60000 65536"/>
                <a:gd name="T14" fmla="*/ 0 60000 65536"/>
                <a:gd name="T15" fmla="*/ 0 w 907"/>
                <a:gd name="T16" fmla="*/ 0 h 635"/>
                <a:gd name="T17" fmla="*/ 907 w 907"/>
                <a:gd name="T18" fmla="*/ 635 h 635"/>
              </a:gdLst>
              <a:ahLst/>
              <a:cxnLst>
                <a:cxn ang="T10">
                  <a:pos x="T0" y="T1"/>
                </a:cxn>
                <a:cxn ang="T11">
                  <a:pos x="T2" y="T3"/>
                </a:cxn>
                <a:cxn ang="T12">
                  <a:pos x="T4" y="T5"/>
                </a:cxn>
                <a:cxn ang="T13">
                  <a:pos x="T6" y="T7"/>
                </a:cxn>
                <a:cxn ang="T14">
                  <a:pos x="T8" y="T9"/>
                </a:cxn>
              </a:cxnLst>
              <a:rect l="T15" t="T16" r="T17" b="T18"/>
              <a:pathLst>
                <a:path w="907" h="635">
                  <a:moveTo>
                    <a:pt x="0" y="635"/>
                  </a:moveTo>
                  <a:lnTo>
                    <a:pt x="317" y="0"/>
                  </a:lnTo>
                  <a:lnTo>
                    <a:pt x="453" y="0"/>
                  </a:lnTo>
                  <a:lnTo>
                    <a:pt x="907" y="635"/>
                  </a:lnTo>
                  <a:lnTo>
                    <a:pt x="0" y="635"/>
                  </a:lnTo>
                  <a:close/>
                </a:path>
              </a:pathLst>
            </a:custGeom>
            <a:gradFill rotWithShape="1">
              <a:gsLst>
                <a:gs pos="0">
                  <a:srgbClr val="767647"/>
                </a:gs>
                <a:gs pos="100000">
                  <a:srgbClr val="FFFF9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1800" b="0">
                <a:solidFill>
                  <a:srgbClr val="000000"/>
                </a:solidFill>
                <a:latin typeface="Arial"/>
              </a:endParaRPr>
            </a:p>
          </p:txBody>
        </p:sp>
        <p:sp>
          <p:nvSpPr>
            <p:cNvPr id="46" name="Freeform 51">
              <a:extLst>
                <a:ext uri="{FF2B5EF4-FFF2-40B4-BE49-F238E27FC236}">
                  <a16:creationId xmlns:a16="http://schemas.microsoft.com/office/drawing/2014/main" id="{4732C4A9-7E31-449D-B31B-E1CAE680314B}"/>
                </a:ext>
              </a:extLst>
            </p:cNvPr>
            <p:cNvSpPr>
              <a:spLocks/>
            </p:cNvSpPr>
            <p:nvPr/>
          </p:nvSpPr>
          <p:spPr bwMode="auto">
            <a:xfrm>
              <a:off x="5697489" y="3242139"/>
              <a:ext cx="1717675" cy="1327150"/>
            </a:xfrm>
            <a:custGeom>
              <a:avLst/>
              <a:gdLst>
                <a:gd name="T0" fmla="*/ 0 w 907"/>
                <a:gd name="T1" fmla="*/ 635 h 635"/>
                <a:gd name="T2" fmla="*/ 317 w 907"/>
                <a:gd name="T3" fmla="*/ 0 h 635"/>
                <a:gd name="T4" fmla="*/ 453 w 907"/>
                <a:gd name="T5" fmla="*/ 0 h 635"/>
                <a:gd name="T6" fmla="*/ 907 w 907"/>
                <a:gd name="T7" fmla="*/ 635 h 635"/>
                <a:gd name="T8" fmla="*/ 0 w 907"/>
                <a:gd name="T9" fmla="*/ 635 h 635"/>
                <a:gd name="T10" fmla="*/ 0 60000 65536"/>
                <a:gd name="T11" fmla="*/ 0 60000 65536"/>
                <a:gd name="T12" fmla="*/ 0 60000 65536"/>
                <a:gd name="T13" fmla="*/ 0 60000 65536"/>
                <a:gd name="T14" fmla="*/ 0 60000 65536"/>
                <a:gd name="T15" fmla="*/ 0 w 907"/>
                <a:gd name="T16" fmla="*/ 0 h 635"/>
                <a:gd name="T17" fmla="*/ 907 w 907"/>
                <a:gd name="T18" fmla="*/ 635 h 635"/>
              </a:gdLst>
              <a:ahLst/>
              <a:cxnLst>
                <a:cxn ang="T10">
                  <a:pos x="T0" y="T1"/>
                </a:cxn>
                <a:cxn ang="T11">
                  <a:pos x="T2" y="T3"/>
                </a:cxn>
                <a:cxn ang="T12">
                  <a:pos x="T4" y="T5"/>
                </a:cxn>
                <a:cxn ang="T13">
                  <a:pos x="T6" y="T7"/>
                </a:cxn>
                <a:cxn ang="T14">
                  <a:pos x="T8" y="T9"/>
                </a:cxn>
              </a:cxnLst>
              <a:rect l="T15" t="T16" r="T17" b="T18"/>
              <a:pathLst>
                <a:path w="907" h="635">
                  <a:moveTo>
                    <a:pt x="0" y="635"/>
                  </a:moveTo>
                  <a:lnTo>
                    <a:pt x="317" y="0"/>
                  </a:lnTo>
                  <a:lnTo>
                    <a:pt x="453" y="0"/>
                  </a:lnTo>
                  <a:lnTo>
                    <a:pt x="907" y="635"/>
                  </a:lnTo>
                  <a:lnTo>
                    <a:pt x="0" y="635"/>
                  </a:lnTo>
                  <a:close/>
                </a:path>
              </a:pathLst>
            </a:custGeom>
            <a:gradFill rotWithShape="1">
              <a:gsLst>
                <a:gs pos="0">
                  <a:srgbClr val="767647"/>
                </a:gs>
                <a:gs pos="100000">
                  <a:srgbClr val="FFFF99"/>
                </a:gs>
              </a:gsLst>
              <a:lin ang="540000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pPr eaLnBrk="1" hangingPunct="1"/>
              <a:endParaRPr kumimoji="0" lang="zh-CN" altLang="en-US" sz="1800" b="0">
                <a:solidFill>
                  <a:srgbClr val="000000"/>
                </a:solidFill>
                <a:latin typeface="Arial"/>
              </a:endParaRPr>
            </a:p>
          </p:txBody>
        </p:sp>
        <p:grpSp>
          <p:nvGrpSpPr>
            <p:cNvPr id="47" name="Group 72">
              <a:extLst>
                <a:ext uri="{FF2B5EF4-FFF2-40B4-BE49-F238E27FC236}">
                  <a16:creationId xmlns:a16="http://schemas.microsoft.com/office/drawing/2014/main" id="{C2127798-EE7A-4FF3-B483-2F73E8D454EA}"/>
                </a:ext>
              </a:extLst>
            </p:cNvPr>
            <p:cNvGrpSpPr>
              <a:grpSpLocks/>
            </p:cNvGrpSpPr>
            <p:nvPr/>
          </p:nvGrpSpPr>
          <p:grpSpPr bwMode="auto">
            <a:xfrm>
              <a:off x="2414539" y="5509089"/>
              <a:ext cx="4768850" cy="887413"/>
              <a:chOff x="1415" y="3100"/>
              <a:chExt cx="3004" cy="559"/>
            </a:xfrm>
          </p:grpSpPr>
          <p:sp>
            <p:nvSpPr>
              <p:cNvPr id="48" name="Rectangle 52">
                <a:extLst>
                  <a:ext uri="{FF2B5EF4-FFF2-40B4-BE49-F238E27FC236}">
                    <a16:creationId xmlns:a16="http://schemas.microsoft.com/office/drawing/2014/main" id="{086C89D8-4AE9-4F26-89D1-F4C6A769271B}"/>
                  </a:ext>
                </a:extLst>
              </p:cNvPr>
              <p:cNvSpPr>
                <a:spLocks noChangeArrowheads="1"/>
              </p:cNvSpPr>
              <p:nvPr/>
            </p:nvSpPr>
            <p:spPr bwMode="auto">
              <a:xfrm>
                <a:off x="1415" y="3337"/>
                <a:ext cx="306"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lnSpc>
                    <a:spcPct val="115000"/>
                  </a:lnSpc>
                </a:pPr>
                <a:r>
                  <a:rPr lang="en-US" altLang="zh-CN" b="0">
                    <a:solidFill>
                      <a:srgbClr val="3333CC"/>
                    </a:solidFill>
                    <a:latin typeface="Arial"/>
                    <a:ea typeface="黑体"/>
                  </a:rPr>
                  <a:t>…</a:t>
                </a:r>
                <a:endParaRPr lang="en-US" altLang="zh-CN" b="0" baseline="-25000">
                  <a:solidFill>
                    <a:srgbClr val="3333CC"/>
                  </a:solidFill>
                  <a:latin typeface="Arial"/>
                  <a:ea typeface="黑体"/>
                </a:endParaRPr>
              </a:p>
            </p:txBody>
          </p:sp>
          <p:sp>
            <p:nvSpPr>
              <p:cNvPr id="49" name="Rectangle 53">
                <a:extLst>
                  <a:ext uri="{FF2B5EF4-FFF2-40B4-BE49-F238E27FC236}">
                    <a16:creationId xmlns:a16="http://schemas.microsoft.com/office/drawing/2014/main" id="{19CCBDB0-3E76-40B2-B7CA-769029C10366}"/>
                  </a:ext>
                </a:extLst>
              </p:cNvPr>
              <p:cNvSpPr>
                <a:spLocks noChangeArrowheads="1"/>
              </p:cNvSpPr>
              <p:nvPr/>
            </p:nvSpPr>
            <p:spPr bwMode="auto">
              <a:xfrm>
                <a:off x="1927" y="3337"/>
                <a:ext cx="305"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lnSpc>
                    <a:spcPct val="115000"/>
                  </a:lnSpc>
                </a:pPr>
                <a:r>
                  <a:rPr lang="en-US" altLang="zh-CN" b="0">
                    <a:solidFill>
                      <a:srgbClr val="3333CC"/>
                    </a:solidFill>
                    <a:latin typeface="Arial"/>
                    <a:ea typeface="黑体"/>
                  </a:rPr>
                  <a:t>…</a:t>
                </a:r>
                <a:endParaRPr lang="en-US" altLang="zh-CN" b="0" baseline="-25000">
                  <a:solidFill>
                    <a:srgbClr val="3333CC"/>
                  </a:solidFill>
                  <a:latin typeface="Arial"/>
                  <a:ea typeface="黑体"/>
                </a:endParaRPr>
              </a:p>
            </p:txBody>
          </p:sp>
          <p:sp>
            <p:nvSpPr>
              <p:cNvPr id="50" name="Rectangle 54">
                <a:extLst>
                  <a:ext uri="{FF2B5EF4-FFF2-40B4-BE49-F238E27FC236}">
                    <a16:creationId xmlns:a16="http://schemas.microsoft.com/office/drawing/2014/main" id="{DFF3F7EA-404B-4353-AAEF-D57B655C7348}"/>
                  </a:ext>
                </a:extLst>
              </p:cNvPr>
              <p:cNvSpPr>
                <a:spLocks noChangeArrowheads="1"/>
              </p:cNvSpPr>
              <p:nvPr/>
            </p:nvSpPr>
            <p:spPr bwMode="auto">
              <a:xfrm>
                <a:off x="4113" y="3100"/>
                <a:ext cx="306"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lnSpc>
                    <a:spcPct val="115000"/>
                  </a:lnSpc>
                </a:pPr>
                <a:r>
                  <a:rPr lang="en-US" altLang="zh-CN" b="0">
                    <a:solidFill>
                      <a:srgbClr val="3333CC"/>
                    </a:solidFill>
                    <a:latin typeface="Arial"/>
                    <a:ea typeface="黑体"/>
                  </a:rPr>
                  <a:t>…</a:t>
                </a:r>
                <a:endParaRPr lang="en-US" altLang="zh-CN" b="0" baseline="-25000">
                  <a:solidFill>
                    <a:srgbClr val="3333CC"/>
                  </a:solidFill>
                  <a:latin typeface="Arial"/>
                  <a:ea typeface="黑体"/>
                </a:endParaRPr>
              </a:p>
            </p:txBody>
          </p:sp>
          <p:sp>
            <p:nvSpPr>
              <p:cNvPr id="51" name="Rectangle 55">
                <a:extLst>
                  <a:ext uri="{FF2B5EF4-FFF2-40B4-BE49-F238E27FC236}">
                    <a16:creationId xmlns:a16="http://schemas.microsoft.com/office/drawing/2014/main" id="{4D11D0E4-CD75-4908-B6B3-2B89DE014280}"/>
                  </a:ext>
                </a:extLst>
              </p:cNvPr>
              <p:cNvSpPr>
                <a:spLocks noChangeArrowheads="1"/>
              </p:cNvSpPr>
              <p:nvPr/>
            </p:nvSpPr>
            <p:spPr bwMode="auto">
              <a:xfrm>
                <a:off x="3588" y="3100"/>
                <a:ext cx="306"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lnSpc>
                    <a:spcPct val="115000"/>
                  </a:lnSpc>
                </a:pPr>
                <a:r>
                  <a:rPr lang="en-US" altLang="zh-CN" b="0">
                    <a:solidFill>
                      <a:srgbClr val="3333CC"/>
                    </a:solidFill>
                    <a:latin typeface="Arial"/>
                    <a:ea typeface="黑体"/>
                  </a:rPr>
                  <a:t>…</a:t>
                </a:r>
                <a:endParaRPr lang="en-US" altLang="zh-CN" b="0" baseline="-25000">
                  <a:solidFill>
                    <a:srgbClr val="3333CC"/>
                  </a:solidFill>
                  <a:latin typeface="Arial"/>
                  <a:ea typeface="黑体"/>
                </a:endParaRPr>
              </a:p>
            </p:txBody>
          </p:sp>
        </p:grpSp>
        <p:sp>
          <p:nvSpPr>
            <p:cNvPr id="52" name="Line 56">
              <a:extLst>
                <a:ext uri="{FF2B5EF4-FFF2-40B4-BE49-F238E27FC236}">
                  <a16:creationId xmlns:a16="http://schemas.microsoft.com/office/drawing/2014/main" id="{E6942674-2878-4A6E-985F-9DB58991C43E}"/>
                </a:ext>
              </a:extLst>
            </p:cNvPr>
            <p:cNvSpPr>
              <a:spLocks noChangeShapeType="1"/>
            </p:cNvSpPr>
            <p:nvPr/>
          </p:nvSpPr>
          <p:spPr bwMode="auto">
            <a:xfrm>
              <a:off x="2262139" y="6082177"/>
              <a:ext cx="1717675" cy="1587"/>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nvGrpSpPr>
            <p:cNvPr id="53" name="Group 69">
              <a:extLst>
                <a:ext uri="{FF2B5EF4-FFF2-40B4-BE49-F238E27FC236}">
                  <a16:creationId xmlns:a16="http://schemas.microsoft.com/office/drawing/2014/main" id="{D8E1E00E-30D7-470D-8931-CD57FECCFE58}"/>
                </a:ext>
              </a:extLst>
            </p:cNvPr>
            <p:cNvGrpSpPr>
              <a:grpSpLocks/>
            </p:cNvGrpSpPr>
            <p:nvPr/>
          </p:nvGrpSpPr>
          <p:grpSpPr bwMode="auto">
            <a:xfrm>
              <a:off x="1355676" y="5699589"/>
              <a:ext cx="2328863" cy="404813"/>
              <a:chOff x="748" y="3220"/>
              <a:chExt cx="1467" cy="255"/>
            </a:xfrm>
          </p:grpSpPr>
          <p:sp>
            <p:nvSpPr>
              <p:cNvPr id="54" name="Rectangle 57">
                <a:extLst>
                  <a:ext uri="{FF2B5EF4-FFF2-40B4-BE49-F238E27FC236}">
                    <a16:creationId xmlns:a16="http://schemas.microsoft.com/office/drawing/2014/main" id="{3FC7C497-9D78-4489-BDCA-85AAE1532F21}"/>
                  </a:ext>
                </a:extLst>
              </p:cNvPr>
              <p:cNvSpPr>
                <a:spLocks noChangeArrowheads="1"/>
              </p:cNvSpPr>
              <p:nvPr/>
            </p:nvSpPr>
            <p:spPr bwMode="auto">
              <a:xfrm>
                <a:off x="1485" y="3233"/>
                <a:ext cx="7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Arial"/>
                    <a:ea typeface="黑体"/>
                  </a:rPr>
                  <a:t>B           1</a:t>
                </a:r>
                <a:endParaRPr lang="en-US" altLang="zh-CN" sz="1800" b="0" baseline="-25000">
                  <a:solidFill>
                    <a:srgbClr val="3333CC"/>
                  </a:solidFill>
                  <a:latin typeface="Arial"/>
                  <a:ea typeface="黑体"/>
                </a:endParaRPr>
              </a:p>
            </p:txBody>
          </p:sp>
          <p:sp>
            <p:nvSpPr>
              <p:cNvPr id="55" name="Rectangle 61">
                <a:extLst>
                  <a:ext uri="{FF2B5EF4-FFF2-40B4-BE49-F238E27FC236}">
                    <a16:creationId xmlns:a16="http://schemas.microsoft.com/office/drawing/2014/main" id="{0C53C50B-C717-4FBC-971C-8081E36B14FE}"/>
                  </a:ext>
                </a:extLst>
              </p:cNvPr>
              <p:cNvSpPr>
                <a:spLocks noChangeArrowheads="1"/>
              </p:cNvSpPr>
              <p:nvPr/>
            </p:nvSpPr>
            <p:spPr bwMode="auto">
              <a:xfrm>
                <a:off x="748" y="3220"/>
                <a:ext cx="53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lnSpc>
                    <a:spcPct val="115000"/>
                  </a:lnSpc>
                </a:pPr>
                <a:r>
                  <a:rPr lang="en-US" altLang="zh-CN" sz="1800" b="0">
                    <a:solidFill>
                      <a:srgbClr val="3333CC"/>
                    </a:solidFill>
                    <a:latin typeface="Arial"/>
                    <a:ea typeface="黑体"/>
                  </a:rPr>
                  <a:t>B → A</a:t>
                </a:r>
                <a:endParaRPr lang="en-US" altLang="zh-CN" sz="1800" b="0" baseline="-25000">
                  <a:solidFill>
                    <a:srgbClr val="3333CC"/>
                  </a:solidFill>
                  <a:latin typeface="Arial"/>
                  <a:ea typeface="黑体"/>
                </a:endParaRPr>
              </a:p>
            </p:txBody>
          </p:sp>
        </p:grpSp>
        <p:grpSp>
          <p:nvGrpSpPr>
            <p:cNvPr id="56" name="Group 67">
              <a:extLst>
                <a:ext uri="{FF2B5EF4-FFF2-40B4-BE49-F238E27FC236}">
                  <a16:creationId xmlns:a16="http://schemas.microsoft.com/office/drawing/2014/main" id="{F3C2D370-FC5B-47AE-A02A-9D39F439ECB3}"/>
                </a:ext>
              </a:extLst>
            </p:cNvPr>
            <p:cNvGrpSpPr>
              <a:grpSpLocks/>
            </p:cNvGrpSpPr>
            <p:nvPr/>
          </p:nvGrpSpPr>
          <p:grpSpPr bwMode="auto">
            <a:xfrm>
              <a:off x="1346151" y="4929652"/>
              <a:ext cx="2338388" cy="404812"/>
              <a:chOff x="742" y="2735"/>
              <a:chExt cx="1473" cy="255"/>
            </a:xfrm>
          </p:grpSpPr>
          <p:sp>
            <p:nvSpPr>
              <p:cNvPr id="57" name="Rectangle 42">
                <a:extLst>
                  <a:ext uri="{FF2B5EF4-FFF2-40B4-BE49-F238E27FC236}">
                    <a16:creationId xmlns:a16="http://schemas.microsoft.com/office/drawing/2014/main" id="{9B0314B0-C99D-4CA6-9DFB-44CF9F018905}"/>
                  </a:ext>
                </a:extLst>
              </p:cNvPr>
              <p:cNvSpPr>
                <a:spLocks noChangeArrowheads="1"/>
              </p:cNvSpPr>
              <p:nvPr/>
            </p:nvSpPr>
            <p:spPr bwMode="auto">
              <a:xfrm>
                <a:off x="742" y="2735"/>
                <a:ext cx="53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lnSpc>
                    <a:spcPct val="115000"/>
                  </a:lnSpc>
                </a:pPr>
                <a:r>
                  <a:rPr lang="en-US" altLang="zh-CN" sz="1800" b="0">
                    <a:solidFill>
                      <a:srgbClr val="3333CC"/>
                    </a:solidFill>
                    <a:latin typeface="Arial"/>
                    <a:ea typeface="黑体"/>
                  </a:rPr>
                  <a:t>A → B</a:t>
                </a:r>
                <a:endParaRPr lang="en-US" altLang="zh-CN" sz="1800" b="0" baseline="-25000">
                  <a:solidFill>
                    <a:srgbClr val="3333CC"/>
                  </a:solidFill>
                  <a:latin typeface="Arial"/>
                  <a:ea typeface="黑体"/>
                </a:endParaRPr>
              </a:p>
            </p:txBody>
          </p:sp>
          <p:sp>
            <p:nvSpPr>
              <p:cNvPr id="58" name="Rectangle 63">
                <a:extLst>
                  <a:ext uri="{FF2B5EF4-FFF2-40B4-BE49-F238E27FC236}">
                    <a16:creationId xmlns:a16="http://schemas.microsoft.com/office/drawing/2014/main" id="{E47A0733-5655-44DE-AB5F-F98058A96029}"/>
                  </a:ext>
                </a:extLst>
              </p:cNvPr>
              <p:cNvSpPr>
                <a:spLocks noChangeArrowheads="1"/>
              </p:cNvSpPr>
              <p:nvPr/>
            </p:nvSpPr>
            <p:spPr bwMode="auto">
              <a:xfrm>
                <a:off x="1485" y="2748"/>
                <a:ext cx="7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Arial"/>
                    <a:ea typeface="黑体"/>
                  </a:rPr>
                  <a:t>A           1</a:t>
                </a:r>
                <a:endParaRPr lang="en-US" altLang="zh-CN" sz="1800" b="0" baseline="-25000">
                  <a:solidFill>
                    <a:srgbClr val="3333CC"/>
                  </a:solidFill>
                  <a:latin typeface="Arial"/>
                  <a:ea typeface="黑体"/>
                </a:endParaRPr>
              </a:p>
            </p:txBody>
          </p:sp>
        </p:grpSp>
        <p:grpSp>
          <p:nvGrpSpPr>
            <p:cNvPr id="59" name="Group 68">
              <a:extLst>
                <a:ext uri="{FF2B5EF4-FFF2-40B4-BE49-F238E27FC236}">
                  <a16:creationId xmlns:a16="http://schemas.microsoft.com/office/drawing/2014/main" id="{94F80821-1AF2-493D-ABA4-D133DBBED053}"/>
                </a:ext>
              </a:extLst>
            </p:cNvPr>
            <p:cNvGrpSpPr>
              <a:grpSpLocks/>
            </p:cNvGrpSpPr>
            <p:nvPr/>
          </p:nvGrpSpPr>
          <p:grpSpPr bwMode="auto">
            <a:xfrm>
              <a:off x="1355676" y="5312239"/>
              <a:ext cx="2322513" cy="404813"/>
              <a:chOff x="748" y="2976"/>
              <a:chExt cx="1463" cy="255"/>
            </a:xfrm>
          </p:grpSpPr>
          <p:sp>
            <p:nvSpPr>
              <p:cNvPr id="60" name="Rectangle 60">
                <a:extLst>
                  <a:ext uri="{FF2B5EF4-FFF2-40B4-BE49-F238E27FC236}">
                    <a16:creationId xmlns:a16="http://schemas.microsoft.com/office/drawing/2014/main" id="{94FCA3BB-E93E-438B-9F86-DE24CD9431BA}"/>
                  </a:ext>
                </a:extLst>
              </p:cNvPr>
              <p:cNvSpPr>
                <a:spLocks noChangeArrowheads="1"/>
              </p:cNvSpPr>
              <p:nvPr/>
            </p:nvSpPr>
            <p:spPr bwMode="auto">
              <a:xfrm>
                <a:off x="748" y="2976"/>
                <a:ext cx="53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lnSpc>
                    <a:spcPct val="115000"/>
                  </a:lnSpc>
                </a:pPr>
                <a:r>
                  <a:rPr lang="en-US" altLang="zh-CN" sz="1800" b="0">
                    <a:solidFill>
                      <a:srgbClr val="3333CC"/>
                    </a:solidFill>
                    <a:latin typeface="Arial"/>
                    <a:ea typeface="黑体"/>
                  </a:rPr>
                  <a:t>F → C</a:t>
                </a:r>
                <a:endParaRPr lang="en-US" altLang="zh-CN" sz="1800" b="0" baseline="-25000">
                  <a:solidFill>
                    <a:srgbClr val="3333CC"/>
                  </a:solidFill>
                  <a:latin typeface="Arial"/>
                  <a:ea typeface="黑体"/>
                </a:endParaRPr>
              </a:p>
            </p:txBody>
          </p:sp>
          <p:sp>
            <p:nvSpPr>
              <p:cNvPr id="61" name="Rectangle 64">
                <a:extLst>
                  <a:ext uri="{FF2B5EF4-FFF2-40B4-BE49-F238E27FC236}">
                    <a16:creationId xmlns:a16="http://schemas.microsoft.com/office/drawing/2014/main" id="{08DBF1D7-D5B8-4212-8351-8DDD4327E9C5}"/>
                  </a:ext>
                </a:extLst>
              </p:cNvPr>
              <p:cNvSpPr>
                <a:spLocks noChangeArrowheads="1"/>
              </p:cNvSpPr>
              <p:nvPr/>
            </p:nvSpPr>
            <p:spPr bwMode="auto">
              <a:xfrm>
                <a:off x="1489" y="2989"/>
                <a:ext cx="72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Arial"/>
                    <a:ea typeface="黑体"/>
                  </a:rPr>
                  <a:t>F           2</a:t>
                </a:r>
                <a:endParaRPr lang="en-US" altLang="zh-CN" sz="1800" b="0" baseline="-25000">
                  <a:solidFill>
                    <a:srgbClr val="3333CC"/>
                  </a:solidFill>
                  <a:latin typeface="Arial"/>
                  <a:ea typeface="黑体"/>
                </a:endParaRPr>
              </a:p>
            </p:txBody>
          </p:sp>
        </p:grpSp>
        <p:grpSp>
          <p:nvGrpSpPr>
            <p:cNvPr id="62" name="Group 70">
              <a:extLst>
                <a:ext uri="{FF2B5EF4-FFF2-40B4-BE49-F238E27FC236}">
                  <a16:creationId xmlns:a16="http://schemas.microsoft.com/office/drawing/2014/main" id="{5240E1B2-60F2-46D5-9116-0924179EB86E}"/>
                </a:ext>
              </a:extLst>
            </p:cNvPr>
            <p:cNvGrpSpPr>
              <a:grpSpLocks/>
            </p:cNvGrpSpPr>
            <p:nvPr/>
          </p:nvGrpSpPr>
          <p:grpSpPr bwMode="auto">
            <a:xfrm>
              <a:off x="4783089" y="4907427"/>
              <a:ext cx="2333625" cy="404812"/>
              <a:chOff x="2907" y="2721"/>
              <a:chExt cx="1470" cy="255"/>
            </a:xfrm>
          </p:grpSpPr>
          <p:sp>
            <p:nvSpPr>
              <p:cNvPr id="63" name="Rectangle 49">
                <a:extLst>
                  <a:ext uri="{FF2B5EF4-FFF2-40B4-BE49-F238E27FC236}">
                    <a16:creationId xmlns:a16="http://schemas.microsoft.com/office/drawing/2014/main" id="{C89B7F72-E315-49B2-BE2F-B477C6E5F128}"/>
                  </a:ext>
                </a:extLst>
              </p:cNvPr>
              <p:cNvSpPr>
                <a:spLocks noChangeArrowheads="1"/>
              </p:cNvSpPr>
              <p:nvPr/>
            </p:nvSpPr>
            <p:spPr bwMode="auto">
              <a:xfrm>
                <a:off x="2907" y="2721"/>
                <a:ext cx="53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lnSpc>
                    <a:spcPct val="115000"/>
                  </a:lnSpc>
                </a:pPr>
                <a:r>
                  <a:rPr lang="en-US" altLang="zh-CN" sz="1800" b="0">
                    <a:solidFill>
                      <a:srgbClr val="3333CC"/>
                    </a:solidFill>
                    <a:latin typeface="Arial"/>
                    <a:ea typeface="黑体"/>
                  </a:rPr>
                  <a:t>A → B</a:t>
                </a:r>
              </a:p>
            </p:txBody>
          </p:sp>
          <p:sp>
            <p:nvSpPr>
              <p:cNvPr id="64" name="Rectangle 65">
                <a:extLst>
                  <a:ext uri="{FF2B5EF4-FFF2-40B4-BE49-F238E27FC236}">
                    <a16:creationId xmlns:a16="http://schemas.microsoft.com/office/drawing/2014/main" id="{5595A1B5-11FE-43E1-8B79-D805295EA79E}"/>
                  </a:ext>
                </a:extLst>
              </p:cNvPr>
              <p:cNvSpPr>
                <a:spLocks noChangeArrowheads="1"/>
              </p:cNvSpPr>
              <p:nvPr/>
            </p:nvSpPr>
            <p:spPr bwMode="auto">
              <a:xfrm>
                <a:off x="3647" y="2747"/>
                <a:ext cx="7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Arial"/>
                    <a:ea typeface="黑体"/>
                  </a:rPr>
                  <a:t>A           1</a:t>
                </a:r>
                <a:endParaRPr lang="en-US" altLang="zh-CN" sz="1800" b="0" baseline="-25000">
                  <a:solidFill>
                    <a:srgbClr val="3333CC"/>
                  </a:solidFill>
                  <a:latin typeface="Arial"/>
                  <a:ea typeface="黑体"/>
                </a:endParaRPr>
              </a:p>
            </p:txBody>
          </p:sp>
        </p:grpSp>
        <p:grpSp>
          <p:nvGrpSpPr>
            <p:cNvPr id="65" name="Group 71">
              <a:extLst>
                <a:ext uri="{FF2B5EF4-FFF2-40B4-BE49-F238E27FC236}">
                  <a16:creationId xmlns:a16="http://schemas.microsoft.com/office/drawing/2014/main" id="{0FD216AD-CF7F-4163-877D-9B3D2A4F2977}"/>
                </a:ext>
              </a:extLst>
            </p:cNvPr>
            <p:cNvGrpSpPr>
              <a:grpSpLocks/>
            </p:cNvGrpSpPr>
            <p:nvPr/>
          </p:nvGrpSpPr>
          <p:grpSpPr bwMode="auto">
            <a:xfrm>
              <a:off x="4811664" y="5326527"/>
              <a:ext cx="2305050" cy="404812"/>
              <a:chOff x="2925" y="2985"/>
              <a:chExt cx="1452" cy="255"/>
            </a:xfrm>
          </p:grpSpPr>
          <p:sp>
            <p:nvSpPr>
              <p:cNvPr id="66" name="Rectangle 62">
                <a:extLst>
                  <a:ext uri="{FF2B5EF4-FFF2-40B4-BE49-F238E27FC236}">
                    <a16:creationId xmlns:a16="http://schemas.microsoft.com/office/drawing/2014/main" id="{21BF9C61-5482-49A8-A657-747DC47FF021}"/>
                  </a:ext>
                </a:extLst>
              </p:cNvPr>
              <p:cNvSpPr>
                <a:spLocks noChangeArrowheads="1"/>
              </p:cNvSpPr>
              <p:nvPr/>
            </p:nvSpPr>
            <p:spPr bwMode="auto">
              <a:xfrm>
                <a:off x="2925" y="2985"/>
                <a:ext cx="53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lnSpc>
                    <a:spcPct val="115000"/>
                  </a:lnSpc>
                </a:pPr>
                <a:r>
                  <a:rPr lang="en-US" altLang="zh-CN" sz="1800" b="0">
                    <a:solidFill>
                      <a:srgbClr val="3333CC"/>
                    </a:solidFill>
                    <a:latin typeface="Arial"/>
                    <a:ea typeface="黑体"/>
                  </a:rPr>
                  <a:t>F → C</a:t>
                </a:r>
                <a:endParaRPr lang="en-US" altLang="zh-CN" sz="1800" b="0" baseline="-25000">
                  <a:solidFill>
                    <a:srgbClr val="3333CC"/>
                  </a:solidFill>
                  <a:latin typeface="Arial"/>
                  <a:ea typeface="黑体"/>
                </a:endParaRPr>
              </a:p>
            </p:txBody>
          </p:sp>
          <p:sp>
            <p:nvSpPr>
              <p:cNvPr id="67" name="Rectangle 66">
                <a:extLst>
                  <a:ext uri="{FF2B5EF4-FFF2-40B4-BE49-F238E27FC236}">
                    <a16:creationId xmlns:a16="http://schemas.microsoft.com/office/drawing/2014/main" id="{AB43A28C-E60C-4F30-B9E5-4E1A91E94CF7}"/>
                  </a:ext>
                </a:extLst>
              </p:cNvPr>
              <p:cNvSpPr>
                <a:spLocks noChangeArrowheads="1"/>
              </p:cNvSpPr>
              <p:nvPr/>
            </p:nvSpPr>
            <p:spPr bwMode="auto">
              <a:xfrm>
                <a:off x="3655" y="2998"/>
                <a:ext cx="72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Arial"/>
                    <a:ea typeface="黑体"/>
                  </a:rPr>
                  <a:t>F           2</a:t>
                </a:r>
                <a:endParaRPr lang="en-US" altLang="zh-CN" sz="1800" b="0" baseline="-25000">
                  <a:solidFill>
                    <a:srgbClr val="3333CC"/>
                  </a:solidFill>
                  <a:latin typeface="Arial"/>
                  <a:ea typeface="黑体"/>
                </a:endParaRPr>
              </a:p>
            </p:txBody>
          </p:sp>
        </p:grpSp>
        <p:sp>
          <p:nvSpPr>
            <p:cNvPr id="68" name="Rectangle 37">
              <a:extLst>
                <a:ext uri="{FF2B5EF4-FFF2-40B4-BE49-F238E27FC236}">
                  <a16:creationId xmlns:a16="http://schemas.microsoft.com/office/drawing/2014/main" id="{3206D037-4A27-49E3-82CF-DAA69D6876D1}"/>
                </a:ext>
              </a:extLst>
            </p:cNvPr>
            <p:cNvSpPr>
              <a:spLocks noChangeArrowheads="1"/>
            </p:cNvSpPr>
            <p:nvPr/>
          </p:nvSpPr>
          <p:spPr bwMode="auto">
            <a:xfrm>
              <a:off x="2262139" y="4569289"/>
              <a:ext cx="1717675" cy="1895475"/>
            </a:xfrm>
            <a:prstGeom prst="rect">
              <a:avLst/>
            </a:prstGeom>
            <a:noFill/>
            <a:ln w="952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69" name="Rectangle 44">
              <a:extLst>
                <a:ext uri="{FF2B5EF4-FFF2-40B4-BE49-F238E27FC236}">
                  <a16:creationId xmlns:a16="http://schemas.microsoft.com/office/drawing/2014/main" id="{BEE757F3-6272-436A-BFF8-0EA47D47CC13}"/>
                </a:ext>
              </a:extLst>
            </p:cNvPr>
            <p:cNvSpPr>
              <a:spLocks noChangeArrowheads="1"/>
            </p:cNvSpPr>
            <p:nvPr/>
          </p:nvSpPr>
          <p:spPr bwMode="auto">
            <a:xfrm>
              <a:off x="5697489" y="4569289"/>
              <a:ext cx="1717675" cy="1514475"/>
            </a:xfrm>
            <a:prstGeom prst="rect">
              <a:avLst/>
            </a:prstGeom>
            <a:noFill/>
            <a:ln w="952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grpSp>
    </p:spTree>
    <p:extLst>
      <p:ext uri="{BB962C8B-B14F-4D97-AF65-F5344CB8AC3E}">
        <p14:creationId xmlns:p14="http://schemas.microsoft.com/office/powerpoint/2010/main" val="23304130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wipe(down)">
                                      <p:cBhvr>
                                        <p:cTn id="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58DAC2-E9C9-4409-8F4A-1FE15196E58F}"/>
              </a:ext>
            </a:extLst>
          </p:cNvPr>
          <p:cNvSpPr>
            <a:spLocks noGrp="1"/>
          </p:cNvSpPr>
          <p:nvPr>
            <p:ph type="title"/>
          </p:nvPr>
        </p:nvSpPr>
        <p:spPr/>
        <p:txBody>
          <a:bodyPr/>
          <a:lstStyle/>
          <a:p>
            <a:r>
              <a:rPr lang="zh-CN" altLang="en-US" dirty="0"/>
              <a:t>基于自学习算法的帧转发</a:t>
            </a:r>
          </a:p>
        </p:txBody>
      </p:sp>
      <p:sp>
        <p:nvSpPr>
          <p:cNvPr id="3" name="内容占位符 2">
            <a:extLst>
              <a:ext uri="{FF2B5EF4-FFF2-40B4-BE49-F238E27FC236}">
                <a16:creationId xmlns:a16="http://schemas.microsoft.com/office/drawing/2014/main" id="{BF456A66-AA6E-4C3A-9229-6CC1079DC6FF}"/>
              </a:ext>
            </a:extLst>
          </p:cNvPr>
          <p:cNvSpPr>
            <a:spLocks noGrp="1"/>
          </p:cNvSpPr>
          <p:nvPr>
            <p:ph idx="1"/>
          </p:nvPr>
        </p:nvSpPr>
        <p:spPr>
          <a:xfrm>
            <a:off x="959426" y="1250311"/>
            <a:ext cx="7391400" cy="4745915"/>
          </a:xfrm>
        </p:spPr>
        <p:txBody>
          <a:bodyPr/>
          <a:lstStyle/>
          <a:p>
            <a:r>
              <a:rPr lang="zh-CN" altLang="en-US" sz="2400" dirty="0">
                <a:latin typeface="+mn-ea"/>
              </a:rPr>
              <a:t>基本思想：若从</a:t>
            </a:r>
            <a:r>
              <a:rPr lang="en-US" altLang="zh-CN" sz="2400" dirty="0">
                <a:latin typeface="+mn-ea"/>
              </a:rPr>
              <a:t>A</a:t>
            </a:r>
            <a:r>
              <a:rPr lang="zh-CN" altLang="en-US" sz="2400" dirty="0">
                <a:latin typeface="+mn-ea"/>
              </a:rPr>
              <a:t>发出的帧从接口</a:t>
            </a:r>
            <a:r>
              <a:rPr lang="en-US" altLang="zh-CN" sz="2400" dirty="0">
                <a:latin typeface="+mn-ea"/>
              </a:rPr>
              <a:t>x</a:t>
            </a:r>
            <a:r>
              <a:rPr lang="zh-CN" altLang="en-US" sz="2400" dirty="0">
                <a:latin typeface="+mn-ea"/>
              </a:rPr>
              <a:t>进入了某网桥，那么从这个接口出发沿相反方向一定可把一个帧传送到</a:t>
            </a:r>
            <a:r>
              <a:rPr lang="en-US" altLang="zh-CN" sz="2400" dirty="0">
                <a:latin typeface="+mn-ea"/>
              </a:rPr>
              <a:t>A</a:t>
            </a:r>
            <a:r>
              <a:rPr lang="zh-CN" altLang="en-US" sz="2400" dirty="0">
                <a:latin typeface="+mn-ea"/>
              </a:rPr>
              <a:t>。</a:t>
            </a:r>
          </a:p>
          <a:p>
            <a:r>
              <a:rPr lang="zh-CN" altLang="en-US" sz="2400" dirty="0">
                <a:latin typeface="+mn-ea"/>
              </a:rPr>
              <a:t>每个网桥都一个</a:t>
            </a:r>
            <a:r>
              <a:rPr lang="zh-CN" altLang="en-US" sz="2400" dirty="0">
                <a:solidFill>
                  <a:srgbClr val="FF0000"/>
                </a:solidFill>
                <a:latin typeface="+mn-ea"/>
              </a:rPr>
              <a:t>转发表，</a:t>
            </a:r>
            <a:r>
              <a:rPr lang="zh-CN" altLang="en-US" sz="2400" dirty="0">
                <a:latin typeface="+mn-ea"/>
              </a:rPr>
              <a:t>每收到一个帧，就在表中记录其源地址和进入网桥的接口</a:t>
            </a:r>
          </a:p>
          <a:p>
            <a:r>
              <a:rPr lang="zh-CN" altLang="en-US" sz="2400" dirty="0">
                <a:latin typeface="+mn-ea"/>
              </a:rPr>
              <a:t>在转发帧时，根据收到的帧的目的地址进行转发。这时就把在“地址”栏下面已经记下的源地址当作目的地址，而把记下的进入接口当作转发接口。</a:t>
            </a:r>
            <a:endParaRPr lang="en-US" altLang="zh-CN" sz="2400" dirty="0">
              <a:latin typeface="+mn-ea"/>
            </a:endParaRPr>
          </a:p>
          <a:p>
            <a:r>
              <a:rPr lang="zh-CN" altLang="en-US" sz="2400" dirty="0">
                <a:latin typeface="+mn-ea"/>
              </a:rPr>
              <a:t>为了适应网络拓扑的变化，除了地址和接口外，转发表还有一个老化时间。每发送或接受一个帧，就更新转发表中的相应条目的时间戳，使网桥时刻反应最新的拓扑。</a:t>
            </a:r>
          </a:p>
        </p:txBody>
      </p:sp>
    </p:spTree>
    <p:extLst>
      <p:ext uri="{BB962C8B-B14F-4D97-AF65-F5344CB8AC3E}">
        <p14:creationId xmlns:p14="http://schemas.microsoft.com/office/powerpoint/2010/main" val="310327208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269EDE-C4F2-4ACF-844D-7A782174786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7B0A146-BF84-469A-B90A-DB93DE31399B}"/>
              </a:ext>
            </a:extLst>
          </p:cNvPr>
          <p:cNvSpPr>
            <a:spLocks noGrp="1"/>
          </p:cNvSpPr>
          <p:nvPr>
            <p:ph idx="1"/>
          </p:nvPr>
        </p:nvSpPr>
        <p:spPr>
          <a:xfrm>
            <a:off x="942950" y="1412776"/>
            <a:ext cx="7391400" cy="4548938"/>
          </a:xfrm>
        </p:spPr>
        <p:txBody>
          <a:bodyPr/>
          <a:lstStyle/>
          <a:p>
            <a:r>
              <a:rPr lang="zh-CN" altLang="en-US" sz="2400" b="0" dirty="0">
                <a:latin typeface="+mn-ea"/>
              </a:rPr>
              <a:t>网桥收到一帧后先进行自学习。查找转发表中与收到帧的源地址有无相匹配的项目。</a:t>
            </a:r>
            <a:endParaRPr lang="en-US" altLang="zh-CN" sz="2400" b="0" dirty="0">
              <a:latin typeface="+mn-ea"/>
            </a:endParaRPr>
          </a:p>
          <a:p>
            <a:pPr lvl="1"/>
            <a:r>
              <a:rPr lang="zh-CN" altLang="en-US" sz="2000" b="0" dirty="0">
                <a:latin typeface="+mn-ea"/>
              </a:rPr>
              <a:t>如没有，就在转发表中增加一个项目（源地址、进入的接口和时间）。</a:t>
            </a:r>
            <a:endParaRPr lang="en-US" altLang="zh-CN" sz="2000" b="0" dirty="0">
              <a:latin typeface="+mn-ea"/>
            </a:endParaRPr>
          </a:p>
          <a:p>
            <a:pPr lvl="1"/>
            <a:r>
              <a:rPr lang="zh-CN" altLang="en-US" sz="2000" b="0" dirty="0">
                <a:latin typeface="+mn-ea"/>
              </a:rPr>
              <a:t>如有，则把原有的项目进行更新。</a:t>
            </a:r>
          </a:p>
          <a:p>
            <a:r>
              <a:rPr lang="zh-CN" altLang="en-US" sz="2400" b="0" dirty="0">
                <a:latin typeface="+mn-ea"/>
              </a:rPr>
              <a:t>转发帧。查找转发表中与收到帧的目的地址有无相匹配的项目。</a:t>
            </a:r>
            <a:endParaRPr lang="en-US" altLang="zh-CN" sz="2400" b="0" dirty="0">
              <a:latin typeface="+mn-ea"/>
            </a:endParaRPr>
          </a:p>
          <a:p>
            <a:pPr lvl="1"/>
            <a:r>
              <a:rPr lang="zh-CN" altLang="en-US" sz="2000" b="0" dirty="0">
                <a:latin typeface="+mn-ea"/>
              </a:rPr>
              <a:t>如没有，则通过所有其他接口（但进入网桥的接口除外）按进行转发。</a:t>
            </a:r>
            <a:endParaRPr lang="en-US" altLang="zh-CN" sz="2000" b="0" dirty="0">
              <a:latin typeface="+mn-ea"/>
            </a:endParaRPr>
          </a:p>
          <a:p>
            <a:pPr lvl="1"/>
            <a:r>
              <a:rPr lang="zh-CN" altLang="en-US" sz="2000" b="0" dirty="0">
                <a:latin typeface="+mn-ea"/>
              </a:rPr>
              <a:t>如有，则按转发表中给出的接口进行转发。</a:t>
            </a:r>
          </a:p>
          <a:p>
            <a:r>
              <a:rPr lang="zh-CN" altLang="en-US" sz="2400" b="0" dirty="0">
                <a:latin typeface="+mn-ea"/>
              </a:rPr>
              <a:t>若转发表中给出的接口就是该帧进入网桥的接口，则应丢弃该帧（因为这时不需要经过网桥进行转发）。</a:t>
            </a:r>
          </a:p>
        </p:txBody>
      </p:sp>
    </p:spTree>
    <p:extLst>
      <p:ext uri="{BB962C8B-B14F-4D97-AF65-F5344CB8AC3E}">
        <p14:creationId xmlns:p14="http://schemas.microsoft.com/office/powerpoint/2010/main" val="861831281"/>
      </p:ext>
    </p:extLst>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9AE741-F17F-4579-A6D6-48329B9D02E6}"/>
              </a:ext>
            </a:extLst>
          </p:cNvPr>
          <p:cNvSpPr>
            <a:spLocks noGrp="1"/>
          </p:cNvSpPr>
          <p:nvPr>
            <p:ph type="title"/>
          </p:nvPr>
        </p:nvSpPr>
        <p:spPr/>
        <p:txBody>
          <a:bodyPr/>
          <a:lstStyle/>
          <a:p>
            <a:r>
              <a:rPr lang="zh-CN" altLang="en-US" dirty="0"/>
              <a:t>避免网络成环</a:t>
            </a:r>
          </a:p>
        </p:txBody>
      </p:sp>
      <p:sp>
        <p:nvSpPr>
          <p:cNvPr id="4" name="文本框 3">
            <a:extLst>
              <a:ext uri="{FF2B5EF4-FFF2-40B4-BE49-F238E27FC236}">
                <a16:creationId xmlns:a16="http://schemas.microsoft.com/office/drawing/2014/main" id="{E60D8E81-4A18-4F8B-93C6-5A88AFAFCF96}"/>
              </a:ext>
            </a:extLst>
          </p:cNvPr>
          <p:cNvSpPr txBox="1"/>
          <p:nvPr/>
        </p:nvSpPr>
        <p:spPr>
          <a:xfrm>
            <a:off x="1187624" y="1484784"/>
            <a:ext cx="4464496" cy="461665"/>
          </a:xfrm>
          <a:prstGeom prst="rect">
            <a:avLst/>
          </a:prstGeom>
          <a:noFill/>
        </p:spPr>
        <p:txBody>
          <a:bodyPr wrap="square" rtlCol="0">
            <a:spAutoFit/>
          </a:bodyPr>
          <a:lstStyle/>
          <a:p>
            <a:r>
              <a:rPr lang="zh-CN" altLang="en-US" dirty="0"/>
              <a:t>网络成环后会产生广播风暴</a:t>
            </a:r>
          </a:p>
        </p:txBody>
      </p:sp>
      <p:sp>
        <p:nvSpPr>
          <p:cNvPr id="5" name="Line 4">
            <a:extLst>
              <a:ext uri="{FF2B5EF4-FFF2-40B4-BE49-F238E27FC236}">
                <a16:creationId xmlns:a16="http://schemas.microsoft.com/office/drawing/2014/main" id="{3A2B207C-276A-439C-80B5-6EF5F1BFF0BB}"/>
              </a:ext>
            </a:extLst>
          </p:cNvPr>
          <p:cNvSpPr>
            <a:spLocks noChangeShapeType="1"/>
          </p:cNvSpPr>
          <p:nvPr/>
        </p:nvSpPr>
        <p:spPr bwMode="auto">
          <a:xfrm>
            <a:off x="2345457" y="3393107"/>
            <a:ext cx="4945062"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6" name="Line 5">
            <a:extLst>
              <a:ext uri="{FF2B5EF4-FFF2-40B4-BE49-F238E27FC236}">
                <a16:creationId xmlns:a16="http://schemas.microsoft.com/office/drawing/2014/main" id="{3DA56411-A6D6-459C-88DC-F887770C322A}"/>
              </a:ext>
            </a:extLst>
          </p:cNvPr>
          <p:cNvSpPr>
            <a:spLocks noChangeShapeType="1"/>
          </p:cNvSpPr>
          <p:nvPr/>
        </p:nvSpPr>
        <p:spPr bwMode="auto">
          <a:xfrm flipV="1">
            <a:off x="1985094" y="5131420"/>
            <a:ext cx="5280025" cy="127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7" name="Rectangle 6">
            <a:extLst>
              <a:ext uri="{FF2B5EF4-FFF2-40B4-BE49-F238E27FC236}">
                <a16:creationId xmlns:a16="http://schemas.microsoft.com/office/drawing/2014/main" id="{EE042B38-9B0F-424A-80F8-039E2869FEE6}"/>
              </a:ext>
            </a:extLst>
          </p:cNvPr>
          <p:cNvSpPr>
            <a:spLocks noChangeArrowheads="1"/>
          </p:cNvSpPr>
          <p:nvPr/>
        </p:nvSpPr>
        <p:spPr bwMode="auto">
          <a:xfrm>
            <a:off x="7242894" y="3169270"/>
            <a:ext cx="115570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2000" b="0">
                <a:solidFill>
                  <a:srgbClr val="333399"/>
                </a:solidFill>
                <a:latin typeface="Arial"/>
                <a:ea typeface="黑体"/>
              </a:rPr>
              <a:t>局域网 </a:t>
            </a:r>
            <a:r>
              <a:rPr lang="en-US" altLang="zh-CN" sz="2000" b="0">
                <a:solidFill>
                  <a:srgbClr val="333399"/>
                </a:solidFill>
                <a:latin typeface="Arial"/>
                <a:ea typeface="黑体"/>
              </a:rPr>
              <a:t>2</a:t>
            </a:r>
          </a:p>
        </p:txBody>
      </p:sp>
      <p:sp>
        <p:nvSpPr>
          <p:cNvPr id="8" name="Rectangle 7">
            <a:extLst>
              <a:ext uri="{FF2B5EF4-FFF2-40B4-BE49-F238E27FC236}">
                <a16:creationId xmlns:a16="http://schemas.microsoft.com/office/drawing/2014/main" id="{93C0105D-77C7-4BFF-89E3-7F2A85EB9984}"/>
              </a:ext>
            </a:extLst>
          </p:cNvPr>
          <p:cNvSpPr>
            <a:spLocks noChangeArrowheads="1"/>
          </p:cNvSpPr>
          <p:nvPr/>
        </p:nvSpPr>
        <p:spPr bwMode="auto">
          <a:xfrm>
            <a:off x="7209557" y="4861545"/>
            <a:ext cx="1154112"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2000" b="0">
                <a:solidFill>
                  <a:srgbClr val="333399"/>
                </a:solidFill>
                <a:latin typeface="Arial"/>
                <a:ea typeface="黑体"/>
              </a:rPr>
              <a:t>局域网 </a:t>
            </a:r>
            <a:r>
              <a:rPr lang="en-US" altLang="zh-CN" sz="2000" b="0">
                <a:solidFill>
                  <a:srgbClr val="333399"/>
                </a:solidFill>
                <a:latin typeface="Arial"/>
                <a:ea typeface="黑体"/>
              </a:rPr>
              <a:t>1</a:t>
            </a:r>
          </a:p>
        </p:txBody>
      </p:sp>
      <p:sp>
        <p:nvSpPr>
          <p:cNvPr id="9" name="Line 8">
            <a:extLst>
              <a:ext uri="{FF2B5EF4-FFF2-40B4-BE49-F238E27FC236}">
                <a16:creationId xmlns:a16="http://schemas.microsoft.com/office/drawing/2014/main" id="{0F48BD67-BC7D-492A-8724-062FB9C290B7}"/>
              </a:ext>
            </a:extLst>
          </p:cNvPr>
          <p:cNvSpPr>
            <a:spLocks noChangeShapeType="1"/>
          </p:cNvSpPr>
          <p:nvPr/>
        </p:nvSpPr>
        <p:spPr bwMode="auto">
          <a:xfrm flipH="1">
            <a:off x="2755032" y="3375645"/>
            <a:ext cx="0" cy="75723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10" name="Line 9">
            <a:extLst>
              <a:ext uri="{FF2B5EF4-FFF2-40B4-BE49-F238E27FC236}">
                <a16:creationId xmlns:a16="http://schemas.microsoft.com/office/drawing/2014/main" id="{D0E51480-0C97-4759-A500-F807C81B3A24}"/>
              </a:ext>
            </a:extLst>
          </p:cNvPr>
          <p:cNvSpPr>
            <a:spLocks noChangeShapeType="1"/>
          </p:cNvSpPr>
          <p:nvPr/>
        </p:nvSpPr>
        <p:spPr bwMode="auto">
          <a:xfrm>
            <a:off x="2743919" y="4467845"/>
            <a:ext cx="0" cy="65563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11" name="Line 10">
            <a:extLst>
              <a:ext uri="{FF2B5EF4-FFF2-40B4-BE49-F238E27FC236}">
                <a16:creationId xmlns:a16="http://schemas.microsoft.com/office/drawing/2014/main" id="{430CC395-C78E-47CE-B792-B18889117A16}"/>
              </a:ext>
            </a:extLst>
          </p:cNvPr>
          <p:cNvSpPr>
            <a:spLocks noChangeShapeType="1"/>
          </p:cNvSpPr>
          <p:nvPr/>
        </p:nvSpPr>
        <p:spPr bwMode="auto">
          <a:xfrm flipH="1">
            <a:off x="6376119" y="3399457"/>
            <a:ext cx="1588" cy="7254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12" name="Line 11">
            <a:extLst>
              <a:ext uri="{FF2B5EF4-FFF2-40B4-BE49-F238E27FC236}">
                <a16:creationId xmlns:a16="http://schemas.microsoft.com/office/drawing/2014/main" id="{31AB4441-3A19-4E31-A72B-3A237FF8F70C}"/>
              </a:ext>
            </a:extLst>
          </p:cNvPr>
          <p:cNvSpPr>
            <a:spLocks noChangeShapeType="1"/>
          </p:cNvSpPr>
          <p:nvPr/>
        </p:nvSpPr>
        <p:spPr bwMode="auto">
          <a:xfrm>
            <a:off x="6376119" y="4478957"/>
            <a:ext cx="0" cy="65563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13" name="Arc 12">
            <a:extLst>
              <a:ext uri="{FF2B5EF4-FFF2-40B4-BE49-F238E27FC236}">
                <a16:creationId xmlns:a16="http://schemas.microsoft.com/office/drawing/2014/main" id="{6CD11536-A845-483E-8C6F-ED285E54E6F3}"/>
              </a:ext>
            </a:extLst>
          </p:cNvPr>
          <p:cNvSpPr>
            <a:spLocks/>
          </p:cNvSpPr>
          <p:nvPr/>
        </p:nvSpPr>
        <p:spPr bwMode="auto">
          <a:xfrm rot="5255629" flipH="1">
            <a:off x="4217913" y="2428701"/>
            <a:ext cx="685800" cy="2205038"/>
          </a:xfrm>
          <a:custGeom>
            <a:avLst/>
            <a:gdLst>
              <a:gd name="T0" fmla="*/ 0 w 21653"/>
              <a:gd name="T1" fmla="*/ 0 h 42096"/>
              <a:gd name="T2" fmla="*/ 217589 w 21653"/>
              <a:gd name="T3" fmla="*/ 2205038 h 42096"/>
              <a:gd name="T4" fmla="*/ 1679 w 21653"/>
              <a:gd name="T5" fmla="*/ 1131433 h 42096"/>
              <a:gd name="T6" fmla="*/ 0 60000 65536"/>
              <a:gd name="T7" fmla="*/ 0 60000 65536"/>
              <a:gd name="T8" fmla="*/ 0 60000 65536"/>
              <a:gd name="T9" fmla="*/ 0 w 21653"/>
              <a:gd name="T10" fmla="*/ 0 h 42096"/>
              <a:gd name="T11" fmla="*/ 21653 w 21653"/>
              <a:gd name="T12" fmla="*/ 42096 h 42096"/>
            </a:gdLst>
            <a:ahLst/>
            <a:cxnLst>
              <a:cxn ang="T6">
                <a:pos x="T0" y="T1"/>
              </a:cxn>
              <a:cxn ang="T7">
                <a:pos x="T2" y="T3"/>
              </a:cxn>
              <a:cxn ang="T8">
                <a:pos x="T4" y="T5"/>
              </a:cxn>
            </a:cxnLst>
            <a:rect l="T9" t="T10" r="T11" b="T12"/>
            <a:pathLst>
              <a:path w="21653" h="42096" fill="none" extrusionOk="0">
                <a:moveTo>
                  <a:pt x="0" y="0"/>
                </a:moveTo>
                <a:cubicBezTo>
                  <a:pt x="17" y="0"/>
                  <a:pt x="35" y="-1"/>
                  <a:pt x="53" y="0"/>
                </a:cubicBezTo>
                <a:cubicBezTo>
                  <a:pt x="11982" y="0"/>
                  <a:pt x="21653" y="9670"/>
                  <a:pt x="21653" y="21600"/>
                </a:cubicBezTo>
                <a:cubicBezTo>
                  <a:pt x="21653" y="30902"/>
                  <a:pt x="15697" y="39160"/>
                  <a:pt x="6870" y="42096"/>
                </a:cubicBezTo>
              </a:path>
              <a:path w="21653" h="42096" stroke="0" extrusionOk="0">
                <a:moveTo>
                  <a:pt x="0" y="0"/>
                </a:moveTo>
                <a:cubicBezTo>
                  <a:pt x="17" y="0"/>
                  <a:pt x="35" y="-1"/>
                  <a:pt x="53" y="0"/>
                </a:cubicBezTo>
                <a:cubicBezTo>
                  <a:pt x="11982" y="0"/>
                  <a:pt x="21653" y="9670"/>
                  <a:pt x="21653" y="21600"/>
                </a:cubicBezTo>
                <a:cubicBezTo>
                  <a:pt x="21653" y="30902"/>
                  <a:pt x="15697" y="39160"/>
                  <a:pt x="6870" y="42096"/>
                </a:cubicBezTo>
                <a:lnTo>
                  <a:pt x="53" y="21600"/>
                </a:lnTo>
                <a:close/>
              </a:path>
            </a:pathLst>
          </a:custGeom>
          <a:noFill/>
          <a:ln w="76200" cap="rnd">
            <a:solidFill>
              <a:srgbClr val="333399"/>
            </a:solidFill>
            <a:round/>
            <a:headEnd type="triangle" w="med" len="lg"/>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4" name="Rectangle 13">
            <a:extLst>
              <a:ext uri="{FF2B5EF4-FFF2-40B4-BE49-F238E27FC236}">
                <a16:creationId xmlns:a16="http://schemas.microsoft.com/office/drawing/2014/main" id="{67EEE81B-4151-4914-A3E7-4080BE5075CA}"/>
              </a:ext>
            </a:extLst>
          </p:cNvPr>
          <p:cNvSpPr>
            <a:spLocks noChangeArrowheads="1"/>
          </p:cNvSpPr>
          <p:nvPr/>
        </p:nvSpPr>
        <p:spPr bwMode="auto">
          <a:xfrm>
            <a:off x="6846019" y="3978895"/>
            <a:ext cx="898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2000" b="0">
                <a:solidFill>
                  <a:srgbClr val="333399"/>
                </a:solidFill>
                <a:latin typeface="Arial"/>
                <a:ea typeface="黑体"/>
              </a:rPr>
              <a:t>网桥 </a:t>
            </a:r>
            <a:r>
              <a:rPr lang="en-US" altLang="zh-CN" sz="2000" b="0">
                <a:solidFill>
                  <a:srgbClr val="333399"/>
                </a:solidFill>
                <a:latin typeface="Arial"/>
                <a:ea typeface="黑体"/>
              </a:rPr>
              <a:t>2</a:t>
            </a:r>
          </a:p>
        </p:txBody>
      </p:sp>
      <p:sp>
        <p:nvSpPr>
          <p:cNvPr id="15" name="Rectangle 14">
            <a:extLst>
              <a:ext uri="{FF2B5EF4-FFF2-40B4-BE49-F238E27FC236}">
                <a16:creationId xmlns:a16="http://schemas.microsoft.com/office/drawing/2014/main" id="{3DBD9BD3-8CB8-4CB8-912C-1D18ECF23779}"/>
              </a:ext>
            </a:extLst>
          </p:cNvPr>
          <p:cNvSpPr>
            <a:spLocks noChangeArrowheads="1"/>
          </p:cNvSpPr>
          <p:nvPr/>
        </p:nvSpPr>
        <p:spPr bwMode="auto">
          <a:xfrm>
            <a:off x="1416769" y="4016995"/>
            <a:ext cx="90011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2000" b="0">
                <a:solidFill>
                  <a:srgbClr val="333399"/>
                </a:solidFill>
                <a:latin typeface="Arial"/>
                <a:ea typeface="黑体"/>
              </a:rPr>
              <a:t>网桥 </a:t>
            </a:r>
            <a:r>
              <a:rPr lang="en-US" altLang="zh-CN" sz="2000" b="0">
                <a:solidFill>
                  <a:srgbClr val="333399"/>
                </a:solidFill>
                <a:latin typeface="Arial"/>
                <a:ea typeface="黑体"/>
              </a:rPr>
              <a:t>1</a:t>
            </a:r>
          </a:p>
        </p:txBody>
      </p:sp>
      <p:pic>
        <p:nvPicPr>
          <p:cNvPr id="16" name="Picture 15">
            <a:extLst>
              <a:ext uri="{FF2B5EF4-FFF2-40B4-BE49-F238E27FC236}">
                <a16:creationId xmlns:a16="http://schemas.microsoft.com/office/drawing/2014/main" id="{487A0A8C-0639-4818-90C1-C8B3ECA6D247}"/>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6144" y="4685332"/>
            <a:ext cx="763588"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6">
            <a:extLst>
              <a:ext uri="{FF2B5EF4-FFF2-40B4-BE49-F238E27FC236}">
                <a16:creationId xmlns:a16="http://schemas.microsoft.com/office/drawing/2014/main" id="{09380D5A-B176-4BAF-8B04-7EEF584819E6}"/>
              </a:ext>
            </a:extLst>
          </p:cNvPr>
          <p:cNvSpPr>
            <a:spLocks noChangeArrowheads="1"/>
          </p:cNvSpPr>
          <p:nvPr/>
        </p:nvSpPr>
        <p:spPr bwMode="auto">
          <a:xfrm>
            <a:off x="1173882" y="4713907"/>
            <a:ext cx="420687"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zh-CN" sz="2000" b="0">
                <a:solidFill>
                  <a:srgbClr val="333399"/>
                </a:solidFill>
                <a:latin typeface="Arial"/>
                <a:ea typeface="黑体"/>
              </a:rPr>
              <a:t> </a:t>
            </a:r>
            <a:r>
              <a:rPr lang="en-US" altLang="zh-CN" sz="2000" b="0">
                <a:solidFill>
                  <a:srgbClr val="333399"/>
                </a:solidFill>
                <a:latin typeface="Arial"/>
                <a:ea typeface="黑体"/>
              </a:rPr>
              <a:t>A</a:t>
            </a:r>
          </a:p>
        </p:txBody>
      </p:sp>
      <p:sp>
        <p:nvSpPr>
          <p:cNvPr id="18" name="Rectangle 17">
            <a:extLst>
              <a:ext uri="{FF2B5EF4-FFF2-40B4-BE49-F238E27FC236}">
                <a16:creationId xmlns:a16="http://schemas.microsoft.com/office/drawing/2014/main" id="{DA907CA8-E407-401B-8C41-98AB440A0D09}"/>
              </a:ext>
            </a:extLst>
          </p:cNvPr>
          <p:cNvSpPr>
            <a:spLocks noChangeArrowheads="1"/>
          </p:cNvSpPr>
          <p:nvPr/>
        </p:nvSpPr>
        <p:spPr bwMode="auto">
          <a:xfrm>
            <a:off x="2267669" y="5323507"/>
            <a:ext cx="735013" cy="357188"/>
          </a:xfrm>
          <a:prstGeom prst="rect">
            <a:avLst/>
          </a:prstGeom>
          <a:solidFill>
            <a:srgbClr val="FFFF99"/>
          </a:solidFill>
          <a:ln w="12700">
            <a:solidFill>
              <a:srgbClr val="000000"/>
            </a:solidFill>
            <a:miter lim="800000"/>
            <a:headEnd/>
            <a:tailEnd/>
          </a:ln>
        </p:spPr>
        <p:txBody>
          <a:bodyPr wrap="none" anchor="ctr"/>
          <a:lstStyle/>
          <a:p>
            <a:pPr marL="0" marR="0" lvl="0" indent="0" algn="ctr" defTabSz="7620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a:ea typeface="黑体"/>
              </a:rPr>
              <a:t>F</a:t>
            </a:r>
          </a:p>
        </p:txBody>
      </p:sp>
      <p:sp>
        <p:nvSpPr>
          <p:cNvPr id="19" name="Text Box 28">
            <a:extLst>
              <a:ext uri="{FF2B5EF4-FFF2-40B4-BE49-F238E27FC236}">
                <a16:creationId xmlns:a16="http://schemas.microsoft.com/office/drawing/2014/main" id="{995B9226-1AE6-4CA9-BEC7-149E780AA260}"/>
              </a:ext>
            </a:extLst>
          </p:cNvPr>
          <p:cNvSpPr txBox="1">
            <a:spLocks noChangeArrowheads="1"/>
          </p:cNvSpPr>
          <p:nvPr/>
        </p:nvSpPr>
        <p:spPr bwMode="auto">
          <a:xfrm>
            <a:off x="4086944" y="3789982"/>
            <a:ext cx="10985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b="0">
                <a:solidFill>
                  <a:srgbClr val="333399"/>
                </a:solidFill>
                <a:ea typeface="黑体" pitchFamily="49" charset="-122"/>
              </a:rPr>
              <a:t>不停地</a:t>
            </a:r>
          </a:p>
          <a:p>
            <a:r>
              <a:rPr lang="zh-CN" altLang="en-US" b="0">
                <a:solidFill>
                  <a:srgbClr val="333399"/>
                </a:solidFill>
                <a:ea typeface="黑体" pitchFamily="49" charset="-122"/>
              </a:rPr>
              <a:t>兜圈子</a:t>
            </a:r>
          </a:p>
        </p:txBody>
      </p:sp>
      <p:pic>
        <p:nvPicPr>
          <p:cNvPr id="20" name="Picture 29">
            <a:extLst>
              <a:ext uri="{FF2B5EF4-FFF2-40B4-BE49-F238E27FC236}">
                <a16:creationId xmlns:a16="http://schemas.microsoft.com/office/drawing/2014/main" id="{38197F23-871B-45DB-AF8A-D385A665123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4332" y="3713782"/>
            <a:ext cx="104775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1" name="Picture 30">
            <a:extLst>
              <a:ext uri="{FF2B5EF4-FFF2-40B4-BE49-F238E27FC236}">
                <a16:creationId xmlns:a16="http://schemas.microsoft.com/office/drawing/2014/main" id="{AEF06137-7501-4250-A672-D03F162E56E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9544" y="3713782"/>
            <a:ext cx="1046163"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22" name="Group 48">
            <a:extLst>
              <a:ext uri="{FF2B5EF4-FFF2-40B4-BE49-F238E27FC236}">
                <a16:creationId xmlns:a16="http://schemas.microsoft.com/office/drawing/2014/main" id="{BAF928EA-A607-4CFC-9AFA-6AFEFDB8FC88}"/>
              </a:ext>
            </a:extLst>
          </p:cNvPr>
          <p:cNvGrpSpPr>
            <a:grpSpLocks/>
          </p:cNvGrpSpPr>
          <p:nvPr/>
        </p:nvGrpSpPr>
        <p:grpSpPr bwMode="auto">
          <a:xfrm>
            <a:off x="2154957" y="4364657"/>
            <a:ext cx="455612" cy="1004888"/>
            <a:chOff x="1379" y="2993"/>
            <a:chExt cx="287" cy="633"/>
          </a:xfrm>
        </p:grpSpPr>
        <p:sp>
          <p:nvSpPr>
            <p:cNvPr id="23" name="Line 32">
              <a:extLst>
                <a:ext uri="{FF2B5EF4-FFF2-40B4-BE49-F238E27FC236}">
                  <a16:creationId xmlns:a16="http://schemas.microsoft.com/office/drawing/2014/main" id="{5E66BEBD-B77A-45C0-A2E8-C55D97B19F23}"/>
                </a:ext>
              </a:extLst>
            </p:cNvPr>
            <p:cNvSpPr>
              <a:spLocks noChangeShapeType="1"/>
            </p:cNvSpPr>
            <p:nvPr/>
          </p:nvSpPr>
          <p:spPr bwMode="auto">
            <a:xfrm flipH="1" flipV="1">
              <a:off x="1655" y="2993"/>
              <a:ext cx="11" cy="633"/>
            </a:xfrm>
            <a:prstGeom prst="line">
              <a:avLst/>
            </a:prstGeom>
            <a:noFill/>
            <a:ln w="76200">
              <a:solidFill>
                <a:srgbClr val="FF0000"/>
              </a:solidFill>
              <a:round/>
              <a:headEn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4" name="Text Box 33">
              <a:extLst>
                <a:ext uri="{FF2B5EF4-FFF2-40B4-BE49-F238E27FC236}">
                  <a16:creationId xmlns:a16="http://schemas.microsoft.com/office/drawing/2014/main" id="{C6606499-65E0-4C1E-830E-6909BA8D6BC6}"/>
                </a:ext>
              </a:extLst>
            </p:cNvPr>
            <p:cNvSpPr txBox="1">
              <a:spLocks noChangeArrowheads="1"/>
            </p:cNvSpPr>
            <p:nvPr/>
          </p:nvSpPr>
          <p:spPr bwMode="auto">
            <a:xfrm>
              <a:off x="1379" y="3110"/>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333399"/>
                  </a:solidFill>
                  <a:effectLst/>
                  <a:uLnTx/>
                  <a:uFillTx/>
                  <a:latin typeface="Arial" pitchFamily="34" charset="0"/>
                  <a:ea typeface="黑体" pitchFamily="49" charset="-122"/>
                  <a:sym typeface="Wingdings" pitchFamily="2" charset="2"/>
                </a:rPr>
                <a:t></a:t>
              </a:r>
            </a:p>
          </p:txBody>
        </p:sp>
      </p:grpSp>
      <p:grpSp>
        <p:nvGrpSpPr>
          <p:cNvPr id="25" name="Group 34">
            <a:extLst>
              <a:ext uri="{FF2B5EF4-FFF2-40B4-BE49-F238E27FC236}">
                <a16:creationId xmlns:a16="http://schemas.microsoft.com/office/drawing/2014/main" id="{540A2EDF-0ADC-4DBA-B174-D9086C491EE8}"/>
              </a:ext>
            </a:extLst>
          </p:cNvPr>
          <p:cNvGrpSpPr>
            <a:grpSpLocks/>
          </p:cNvGrpSpPr>
          <p:nvPr/>
        </p:nvGrpSpPr>
        <p:grpSpPr bwMode="auto">
          <a:xfrm>
            <a:off x="3059832" y="4509120"/>
            <a:ext cx="3173412" cy="996950"/>
            <a:chOff x="1949" y="3067"/>
            <a:chExt cx="1999" cy="628"/>
          </a:xfrm>
        </p:grpSpPr>
        <p:sp>
          <p:nvSpPr>
            <p:cNvPr id="26" name="Freeform 35">
              <a:extLst>
                <a:ext uri="{FF2B5EF4-FFF2-40B4-BE49-F238E27FC236}">
                  <a16:creationId xmlns:a16="http://schemas.microsoft.com/office/drawing/2014/main" id="{358A7C06-3901-461B-B070-53F611029D46}"/>
                </a:ext>
              </a:extLst>
            </p:cNvPr>
            <p:cNvSpPr>
              <a:spLocks/>
            </p:cNvSpPr>
            <p:nvPr/>
          </p:nvSpPr>
          <p:spPr bwMode="auto">
            <a:xfrm>
              <a:off x="1949" y="3067"/>
              <a:ext cx="1999" cy="624"/>
            </a:xfrm>
            <a:custGeom>
              <a:avLst/>
              <a:gdLst>
                <a:gd name="T0" fmla="*/ 0 w 1866"/>
                <a:gd name="T1" fmla="*/ 522 h 523"/>
                <a:gd name="T2" fmla="*/ 1059 w 1866"/>
                <a:gd name="T3" fmla="*/ 510 h 523"/>
                <a:gd name="T4" fmla="*/ 1308 w 1866"/>
                <a:gd name="T5" fmla="*/ 504 h 523"/>
                <a:gd name="T6" fmla="*/ 1494 w 1866"/>
                <a:gd name="T7" fmla="*/ 489 h 523"/>
                <a:gd name="T8" fmla="*/ 1653 w 1866"/>
                <a:gd name="T9" fmla="*/ 456 h 523"/>
                <a:gd name="T10" fmla="*/ 1723 w 1866"/>
                <a:gd name="T11" fmla="*/ 432 h 523"/>
                <a:gd name="T12" fmla="*/ 1788 w 1866"/>
                <a:gd name="T13" fmla="*/ 357 h 523"/>
                <a:gd name="T14" fmla="*/ 1842 w 1866"/>
                <a:gd name="T15" fmla="*/ 204 h 523"/>
                <a:gd name="T16" fmla="*/ 1857 w 1866"/>
                <a:gd name="T17" fmla="*/ 0 h 5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66"/>
                <a:gd name="T28" fmla="*/ 0 h 523"/>
                <a:gd name="T29" fmla="*/ 1866 w 1866"/>
                <a:gd name="T30" fmla="*/ 523 h 5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66" h="523">
                  <a:moveTo>
                    <a:pt x="0" y="522"/>
                  </a:moveTo>
                  <a:cubicBezTo>
                    <a:pt x="174" y="523"/>
                    <a:pt x="817" y="514"/>
                    <a:pt x="1059" y="510"/>
                  </a:cubicBezTo>
                  <a:cubicBezTo>
                    <a:pt x="1277" y="507"/>
                    <a:pt x="1236" y="507"/>
                    <a:pt x="1308" y="504"/>
                  </a:cubicBezTo>
                  <a:cubicBezTo>
                    <a:pt x="1349" y="489"/>
                    <a:pt x="1443" y="504"/>
                    <a:pt x="1494" y="489"/>
                  </a:cubicBezTo>
                  <a:cubicBezTo>
                    <a:pt x="1549" y="479"/>
                    <a:pt x="1615" y="465"/>
                    <a:pt x="1653" y="456"/>
                  </a:cubicBezTo>
                  <a:cubicBezTo>
                    <a:pt x="1691" y="447"/>
                    <a:pt x="1700" y="448"/>
                    <a:pt x="1723" y="432"/>
                  </a:cubicBezTo>
                  <a:cubicBezTo>
                    <a:pt x="1734" y="420"/>
                    <a:pt x="1777" y="369"/>
                    <a:pt x="1788" y="357"/>
                  </a:cubicBezTo>
                  <a:cubicBezTo>
                    <a:pt x="1793" y="351"/>
                    <a:pt x="1839" y="216"/>
                    <a:pt x="1842" y="204"/>
                  </a:cubicBezTo>
                  <a:cubicBezTo>
                    <a:pt x="1866" y="115"/>
                    <a:pt x="1857" y="110"/>
                    <a:pt x="1857" y="0"/>
                  </a:cubicBezTo>
                </a:path>
              </a:pathLst>
            </a:custGeom>
            <a:noFill/>
            <a:ln w="76200" cap="flat" cmpd="sng">
              <a:solidFill>
                <a:srgbClr val="FF0000"/>
              </a:solidFill>
              <a:prstDash val="solid"/>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7" name="Text Box 36">
              <a:extLst>
                <a:ext uri="{FF2B5EF4-FFF2-40B4-BE49-F238E27FC236}">
                  <a16:creationId xmlns:a16="http://schemas.microsoft.com/office/drawing/2014/main" id="{9F556FF4-A8A1-4B93-98E8-6602DBFF4142}"/>
                </a:ext>
              </a:extLst>
            </p:cNvPr>
            <p:cNvSpPr txBox="1">
              <a:spLocks noChangeArrowheads="1"/>
            </p:cNvSpPr>
            <p:nvPr/>
          </p:nvSpPr>
          <p:spPr bwMode="auto">
            <a:xfrm>
              <a:off x="2014" y="3407"/>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333399"/>
                  </a:solidFill>
                  <a:effectLst/>
                  <a:uLnTx/>
                  <a:uFillTx/>
                  <a:latin typeface="Arial" pitchFamily="34" charset="0"/>
                  <a:ea typeface="黑体" pitchFamily="49" charset="-122"/>
                  <a:sym typeface="Wingdings" pitchFamily="2" charset="2"/>
                </a:rPr>
                <a:t></a:t>
              </a:r>
            </a:p>
          </p:txBody>
        </p:sp>
      </p:grpSp>
      <p:grpSp>
        <p:nvGrpSpPr>
          <p:cNvPr id="28" name="Group 52">
            <a:extLst>
              <a:ext uri="{FF2B5EF4-FFF2-40B4-BE49-F238E27FC236}">
                <a16:creationId xmlns:a16="http://schemas.microsoft.com/office/drawing/2014/main" id="{09A613E2-B8A4-40BD-8D08-E845251914F0}"/>
              </a:ext>
            </a:extLst>
          </p:cNvPr>
          <p:cNvGrpSpPr>
            <a:grpSpLocks/>
          </p:cNvGrpSpPr>
          <p:nvPr/>
        </p:nvGrpSpPr>
        <p:grpSpPr bwMode="auto">
          <a:xfrm>
            <a:off x="3132857" y="2407270"/>
            <a:ext cx="3100387" cy="1454150"/>
            <a:chOff x="1995" y="1743"/>
            <a:chExt cx="1953" cy="916"/>
          </a:xfrm>
        </p:grpSpPr>
        <p:sp>
          <p:nvSpPr>
            <p:cNvPr id="29" name="Arc 39">
              <a:extLst>
                <a:ext uri="{FF2B5EF4-FFF2-40B4-BE49-F238E27FC236}">
                  <a16:creationId xmlns:a16="http://schemas.microsoft.com/office/drawing/2014/main" id="{4830C2ED-7F8D-435C-A0F6-DA5823F5D96D}"/>
                </a:ext>
              </a:extLst>
            </p:cNvPr>
            <p:cNvSpPr>
              <a:spLocks/>
            </p:cNvSpPr>
            <p:nvPr/>
          </p:nvSpPr>
          <p:spPr bwMode="auto">
            <a:xfrm>
              <a:off x="1995" y="2052"/>
              <a:ext cx="1953" cy="607"/>
            </a:xfrm>
            <a:custGeom>
              <a:avLst/>
              <a:gdLst>
                <a:gd name="T0" fmla="*/ 0 w 21600"/>
                <a:gd name="T1" fmla="*/ 0 h 26015"/>
                <a:gd name="T2" fmla="*/ 1912 w 21600"/>
                <a:gd name="T3" fmla="*/ 607 h 26015"/>
                <a:gd name="T4" fmla="*/ 0 w 21600"/>
                <a:gd name="T5" fmla="*/ 504 h 26015"/>
                <a:gd name="T6" fmla="*/ 0 60000 65536"/>
                <a:gd name="T7" fmla="*/ 0 60000 65536"/>
                <a:gd name="T8" fmla="*/ 0 60000 65536"/>
                <a:gd name="T9" fmla="*/ 0 w 21600"/>
                <a:gd name="T10" fmla="*/ 0 h 26015"/>
                <a:gd name="T11" fmla="*/ 21600 w 21600"/>
                <a:gd name="T12" fmla="*/ 26015 h 26015"/>
              </a:gdLst>
              <a:ahLst/>
              <a:cxnLst>
                <a:cxn ang="T6">
                  <a:pos x="T0" y="T1"/>
                </a:cxn>
                <a:cxn ang="T7">
                  <a:pos x="T2" y="T3"/>
                </a:cxn>
                <a:cxn ang="T8">
                  <a:pos x="T4" y="T5"/>
                </a:cxn>
              </a:cxnLst>
              <a:rect l="T9" t="T10" r="T11" b="T12"/>
              <a:pathLst>
                <a:path w="21600" h="26015" fill="none" extrusionOk="0">
                  <a:moveTo>
                    <a:pt x="-1" y="0"/>
                  </a:moveTo>
                  <a:cubicBezTo>
                    <a:pt x="11929" y="0"/>
                    <a:pt x="21600" y="9670"/>
                    <a:pt x="21600" y="21600"/>
                  </a:cubicBezTo>
                  <a:cubicBezTo>
                    <a:pt x="21600" y="23083"/>
                    <a:pt x="21447" y="24562"/>
                    <a:pt x="21143" y="26014"/>
                  </a:cubicBezTo>
                </a:path>
                <a:path w="21600" h="26015" stroke="0" extrusionOk="0">
                  <a:moveTo>
                    <a:pt x="-1" y="0"/>
                  </a:moveTo>
                  <a:cubicBezTo>
                    <a:pt x="11929" y="0"/>
                    <a:pt x="21600" y="9670"/>
                    <a:pt x="21600" y="21600"/>
                  </a:cubicBezTo>
                  <a:cubicBezTo>
                    <a:pt x="21600" y="23083"/>
                    <a:pt x="21447" y="24562"/>
                    <a:pt x="21143" y="26014"/>
                  </a:cubicBezTo>
                  <a:lnTo>
                    <a:pt x="0" y="21600"/>
                  </a:lnTo>
                  <a:close/>
                </a:path>
              </a:pathLst>
            </a:custGeom>
            <a:noFill/>
            <a:ln w="76200">
              <a:solidFill>
                <a:srgbClr val="FF0000"/>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0" name="Text Box 40">
              <a:extLst>
                <a:ext uri="{FF2B5EF4-FFF2-40B4-BE49-F238E27FC236}">
                  <a16:creationId xmlns:a16="http://schemas.microsoft.com/office/drawing/2014/main" id="{74130317-11A6-4BD6-A361-EFA1A72BAF6F}"/>
                </a:ext>
              </a:extLst>
            </p:cNvPr>
            <p:cNvSpPr txBox="1">
              <a:spLocks noChangeArrowheads="1"/>
            </p:cNvSpPr>
            <p:nvPr/>
          </p:nvSpPr>
          <p:spPr bwMode="auto">
            <a:xfrm>
              <a:off x="2041" y="1743"/>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333399"/>
                  </a:solidFill>
                  <a:effectLst/>
                  <a:uLnTx/>
                  <a:uFillTx/>
                  <a:latin typeface="Arial" pitchFamily="34" charset="0"/>
                  <a:ea typeface="黑体" pitchFamily="49" charset="-122"/>
                  <a:sym typeface="Wingdings" pitchFamily="2" charset="2"/>
                </a:rPr>
                <a:t></a:t>
              </a:r>
            </a:p>
          </p:txBody>
        </p:sp>
      </p:grpSp>
      <p:grpSp>
        <p:nvGrpSpPr>
          <p:cNvPr id="31" name="Group 54">
            <a:extLst>
              <a:ext uri="{FF2B5EF4-FFF2-40B4-BE49-F238E27FC236}">
                <a16:creationId xmlns:a16="http://schemas.microsoft.com/office/drawing/2014/main" id="{74FD5D81-EA71-470A-AF8F-39B91990CA03}"/>
              </a:ext>
            </a:extLst>
          </p:cNvPr>
          <p:cNvGrpSpPr>
            <a:grpSpLocks/>
          </p:cNvGrpSpPr>
          <p:nvPr/>
        </p:nvGrpSpPr>
        <p:grpSpPr bwMode="auto">
          <a:xfrm>
            <a:off x="453157" y="2704132"/>
            <a:ext cx="2679700" cy="1235075"/>
            <a:chOff x="307" y="1930"/>
            <a:chExt cx="1688" cy="778"/>
          </a:xfrm>
        </p:grpSpPr>
        <p:grpSp>
          <p:nvGrpSpPr>
            <p:cNvPr id="32" name="Group 23">
              <a:extLst>
                <a:ext uri="{FF2B5EF4-FFF2-40B4-BE49-F238E27FC236}">
                  <a16:creationId xmlns:a16="http://schemas.microsoft.com/office/drawing/2014/main" id="{A2524F22-0AEA-4CD7-B65D-4FDBF8B7CFF1}"/>
                </a:ext>
              </a:extLst>
            </p:cNvPr>
            <p:cNvGrpSpPr>
              <a:grpSpLocks/>
            </p:cNvGrpSpPr>
            <p:nvPr/>
          </p:nvGrpSpPr>
          <p:grpSpPr bwMode="auto">
            <a:xfrm>
              <a:off x="1378" y="1930"/>
              <a:ext cx="617" cy="778"/>
              <a:chOff x="1378" y="1930"/>
              <a:chExt cx="617" cy="778"/>
            </a:xfrm>
          </p:grpSpPr>
          <p:sp>
            <p:nvSpPr>
              <p:cNvPr id="34" name="Rectangle 24">
                <a:extLst>
                  <a:ext uri="{FF2B5EF4-FFF2-40B4-BE49-F238E27FC236}">
                    <a16:creationId xmlns:a16="http://schemas.microsoft.com/office/drawing/2014/main" id="{B6F79BD0-6E9E-488E-82C5-9B886FC7B6C7}"/>
                  </a:ext>
                </a:extLst>
              </p:cNvPr>
              <p:cNvSpPr>
                <a:spLocks noChangeArrowheads="1"/>
              </p:cNvSpPr>
              <p:nvPr/>
            </p:nvSpPr>
            <p:spPr bwMode="auto">
              <a:xfrm>
                <a:off x="1532" y="1930"/>
                <a:ext cx="463" cy="280"/>
              </a:xfrm>
              <a:prstGeom prst="rect">
                <a:avLst/>
              </a:prstGeom>
              <a:solidFill>
                <a:srgbClr val="FFFF99"/>
              </a:solidFill>
              <a:ln w="12700">
                <a:solidFill>
                  <a:srgbClr val="000000"/>
                </a:solidFill>
                <a:miter lim="800000"/>
                <a:headEnd/>
                <a:tailEnd/>
              </a:ln>
            </p:spPr>
            <p:txBody>
              <a:bodyPr wrap="none" anchor="ctr"/>
              <a:lstStyle/>
              <a:p>
                <a:pPr marL="0" marR="0" lvl="0" indent="0" algn="ctr" defTabSz="7620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a:ea typeface="黑体"/>
                  </a:rPr>
                  <a:t>F</a:t>
                </a:r>
                <a:r>
                  <a:rPr kumimoji="0" lang="en-US" altLang="zh-CN" sz="2000" b="0" i="0" u="none" strike="noStrike" kern="0" cap="none" spc="0" normalizeH="0" baseline="-25000" noProof="0">
                    <a:ln>
                      <a:noFill/>
                    </a:ln>
                    <a:solidFill>
                      <a:srgbClr val="333399"/>
                    </a:solidFill>
                    <a:effectLst/>
                    <a:uLnTx/>
                    <a:uFillTx/>
                    <a:latin typeface="Arial"/>
                    <a:ea typeface="黑体"/>
                  </a:rPr>
                  <a:t>1</a:t>
                </a:r>
              </a:p>
            </p:txBody>
          </p:sp>
          <p:grpSp>
            <p:nvGrpSpPr>
              <p:cNvPr id="35" name="Group 25">
                <a:extLst>
                  <a:ext uri="{FF2B5EF4-FFF2-40B4-BE49-F238E27FC236}">
                    <a16:creationId xmlns:a16="http://schemas.microsoft.com/office/drawing/2014/main" id="{6EC01B09-016E-4C04-971C-C0D8F2A0D6C8}"/>
                  </a:ext>
                </a:extLst>
              </p:cNvPr>
              <p:cNvGrpSpPr>
                <a:grpSpLocks/>
              </p:cNvGrpSpPr>
              <p:nvPr/>
            </p:nvGrpSpPr>
            <p:grpSpPr bwMode="auto">
              <a:xfrm>
                <a:off x="1378" y="2153"/>
                <a:ext cx="288" cy="555"/>
                <a:chOff x="1378" y="2153"/>
                <a:chExt cx="288" cy="555"/>
              </a:xfrm>
            </p:grpSpPr>
            <p:sp>
              <p:nvSpPr>
                <p:cNvPr id="36" name="Line 26">
                  <a:extLst>
                    <a:ext uri="{FF2B5EF4-FFF2-40B4-BE49-F238E27FC236}">
                      <a16:creationId xmlns:a16="http://schemas.microsoft.com/office/drawing/2014/main" id="{94DECDE9-B528-47A9-A32A-007B232812F0}"/>
                    </a:ext>
                  </a:extLst>
                </p:cNvPr>
                <p:cNvSpPr>
                  <a:spLocks noChangeShapeType="1"/>
                </p:cNvSpPr>
                <p:nvPr/>
              </p:nvSpPr>
              <p:spPr bwMode="auto">
                <a:xfrm flipV="1">
                  <a:off x="1666" y="2153"/>
                  <a:ext cx="0" cy="555"/>
                </a:xfrm>
                <a:prstGeom prst="line">
                  <a:avLst/>
                </a:prstGeom>
                <a:noFill/>
                <a:ln w="76200">
                  <a:solidFill>
                    <a:srgbClr val="FF0000"/>
                  </a:solidFill>
                  <a:round/>
                  <a:headEn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7" name="Text Box 27">
                  <a:extLst>
                    <a:ext uri="{FF2B5EF4-FFF2-40B4-BE49-F238E27FC236}">
                      <a16:creationId xmlns:a16="http://schemas.microsoft.com/office/drawing/2014/main" id="{4D2217D8-B6C8-482A-8FFF-FD12001B7D3F}"/>
                    </a:ext>
                  </a:extLst>
                </p:cNvPr>
                <p:cNvSpPr txBox="1">
                  <a:spLocks noChangeArrowheads="1"/>
                </p:cNvSpPr>
                <p:nvPr/>
              </p:nvSpPr>
              <p:spPr bwMode="auto">
                <a:xfrm>
                  <a:off x="1378" y="2329"/>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333399"/>
                      </a:solidFill>
                      <a:effectLst/>
                      <a:uLnTx/>
                      <a:uFillTx/>
                      <a:latin typeface="Arial" pitchFamily="34" charset="0"/>
                      <a:ea typeface="黑体" pitchFamily="49" charset="-122"/>
                      <a:sym typeface="Wingdings" pitchFamily="2" charset="2"/>
                    </a:rPr>
                    <a:t></a:t>
                  </a:r>
                </a:p>
              </p:txBody>
            </p:sp>
          </p:grpSp>
        </p:grpSp>
        <p:sp>
          <p:nvSpPr>
            <p:cNvPr id="33" name="Rectangle 41">
              <a:extLst>
                <a:ext uri="{FF2B5EF4-FFF2-40B4-BE49-F238E27FC236}">
                  <a16:creationId xmlns:a16="http://schemas.microsoft.com/office/drawing/2014/main" id="{5F8258CA-2D60-4D6F-BB8D-017B3437A4CC}"/>
                </a:ext>
              </a:extLst>
            </p:cNvPr>
            <p:cNvSpPr>
              <a:spLocks noChangeArrowheads="1"/>
            </p:cNvSpPr>
            <p:nvPr/>
          </p:nvSpPr>
          <p:spPr bwMode="auto">
            <a:xfrm>
              <a:off x="307" y="1938"/>
              <a:ext cx="125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99"/>
                  </a:solidFill>
                  <a:effectLst/>
                  <a:uLnTx/>
                  <a:uFillTx/>
                  <a:latin typeface="Arial"/>
                  <a:ea typeface="黑体"/>
                </a:rPr>
                <a:t>网桥 </a:t>
              </a:r>
              <a:r>
                <a:rPr kumimoji="0" lang="en-US" altLang="zh-CN" sz="2000" b="0" i="0" u="none" strike="noStrike" kern="0" cap="none" spc="0" normalizeH="0" baseline="0" noProof="0">
                  <a:ln>
                    <a:noFill/>
                  </a:ln>
                  <a:solidFill>
                    <a:srgbClr val="333399"/>
                  </a:solidFill>
                  <a:effectLst/>
                  <a:uLnTx/>
                  <a:uFillTx/>
                  <a:latin typeface="Arial"/>
                  <a:ea typeface="黑体"/>
                </a:rPr>
                <a:t>1 </a:t>
              </a:r>
              <a:r>
                <a:rPr kumimoji="0" lang="zh-CN" altLang="en-US" sz="2000" b="0" i="0" u="none" strike="noStrike" kern="0" cap="none" spc="0" normalizeH="0" baseline="0" noProof="0">
                  <a:ln>
                    <a:noFill/>
                  </a:ln>
                  <a:solidFill>
                    <a:srgbClr val="333399"/>
                  </a:solidFill>
                  <a:effectLst/>
                  <a:uLnTx/>
                  <a:uFillTx/>
                  <a:latin typeface="Arial"/>
                  <a:ea typeface="黑体"/>
                </a:rPr>
                <a:t>转发的帧</a:t>
              </a:r>
            </a:p>
          </p:txBody>
        </p:sp>
      </p:grpSp>
      <p:grpSp>
        <p:nvGrpSpPr>
          <p:cNvPr id="38" name="Group 53">
            <a:extLst>
              <a:ext uri="{FF2B5EF4-FFF2-40B4-BE49-F238E27FC236}">
                <a16:creationId xmlns:a16="http://schemas.microsoft.com/office/drawing/2014/main" id="{363EB11F-E7AE-4A5B-96A5-DD9A533B5A1B}"/>
              </a:ext>
            </a:extLst>
          </p:cNvPr>
          <p:cNvGrpSpPr>
            <a:grpSpLocks/>
          </p:cNvGrpSpPr>
          <p:nvPr/>
        </p:nvGrpSpPr>
        <p:grpSpPr bwMode="auto">
          <a:xfrm>
            <a:off x="2886794" y="2388220"/>
            <a:ext cx="3100388" cy="1393825"/>
            <a:chOff x="1840" y="1731"/>
            <a:chExt cx="1953" cy="878"/>
          </a:xfrm>
        </p:grpSpPr>
        <p:sp>
          <p:nvSpPr>
            <p:cNvPr id="39" name="Arc 43">
              <a:extLst>
                <a:ext uri="{FF2B5EF4-FFF2-40B4-BE49-F238E27FC236}">
                  <a16:creationId xmlns:a16="http://schemas.microsoft.com/office/drawing/2014/main" id="{D54B6C75-DDE2-4E75-AE74-9F226C7A60B8}"/>
                </a:ext>
              </a:extLst>
            </p:cNvPr>
            <p:cNvSpPr>
              <a:spLocks/>
            </p:cNvSpPr>
            <p:nvPr/>
          </p:nvSpPr>
          <p:spPr bwMode="auto">
            <a:xfrm flipH="1">
              <a:off x="1840" y="2024"/>
              <a:ext cx="1953" cy="585"/>
            </a:xfrm>
            <a:custGeom>
              <a:avLst/>
              <a:gdLst>
                <a:gd name="T0" fmla="*/ 0 w 21600"/>
                <a:gd name="T1" fmla="*/ 0 h 25085"/>
                <a:gd name="T2" fmla="*/ 1927 w 21600"/>
                <a:gd name="T3" fmla="*/ 585 h 25085"/>
                <a:gd name="T4" fmla="*/ 0 w 21600"/>
                <a:gd name="T5" fmla="*/ 504 h 25085"/>
                <a:gd name="T6" fmla="*/ 0 60000 65536"/>
                <a:gd name="T7" fmla="*/ 0 60000 65536"/>
                <a:gd name="T8" fmla="*/ 0 60000 65536"/>
                <a:gd name="T9" fmla="*/ 0 w 21600"/>
                <a:gd name="T10" fmla="*/ 0 h 25085"/>
                <a:gd name="T11" fmla="*/ 21600 w 21600"/>
                <a:gd name="T12" fmla="*/ 25085 h 25085"/>
              </a:gdLst>
              <a:ahLst/>
              <a:cxnLst>
                <a:cxn ang="T6">
                  <a:pos x="T0" y="T1"/>
                </a:cxn>
                <a:cxn ang="T7">
                  <a:pos x="T2" y="T3"/>
                </a:cxn>
                <a:cxn ang="T8">
                  <a:pos x="T4" y="T5"/>
                </a:cxn>
              </a:cxnLst>
              <a:rect l="T9" t="T10" r="T11" b="T12"/>
              <a:pathLst>
                <a:path w="21600" h="25085" fill="none" extrusionOk="0">
                  <a:moveTo>
                    <a:pt x="-1" y="0"/>
                  </a:moveTo>
                  <a:cubicBezTo>
                    <a:pt x="11929" y="0"/>
                    <a:pt x="21600" y="9670"/>
                    <a:pt x="21600" y="21600"/>
                  </a:cubicBezTo>
                  <a:cubicBezTo>
                    <a:pt x="21600" y="22767"/>
                    <a:pt x="21505" y="23932"/>
                    <a:pt x="21317" y="25085"/>
                  </a:cubicBezTo>
                </a:path>
                <a:path w="21600" h="25085" stroke="0" extrusionOk="0">
                  <a:moveTo>
                    <a:pt x="-1" y="0"/>
                  </a:moveTo>
                  <a:cubicBezTo>
                    <a:pt x="11929" y="0"/>
                    <a:pt x="21600" y="9670"/>
                    <a:pt x="21600" y="21600"/>
                  </a:cubicBezTo>
                  <a:cubicBezTo>
                    <a:pt x="21600" y="22767"/>
                    <a:pt x="21505" y="23932"/>
                    <a:pt x="21317" y="25085"/>
                  </a:cubicBezTo>
                  <a:lnTo>
                    <a:pt x="0" y="21600"/>
                  </a:lnTo>
                  <a:close/>
                </a:path>
              </a:pathLst>
            </a:custGeom>
            <a:noFill/>
            <a:ln w="76200">
              <a:solidFill>
                <a:srgbClr val="FF0000"/>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0" name="Text Box 44">
              <a:extLst>
                <a:ext uri="{FF2B5EF4-FFF2-40B4-BE49-F238E27FC236}">
                  <a16:creationId xmlns:a16="http://schemas.microsoft.com/office/drawing/2014/main" id="{6D9CAC03-131E-4A9B-B5AE-666E429E3B16}"/>
                </a:ext>
              </a:extLst>
            </p:cNvPr>
            <p:cNvSpPr txBox="1">
              <a:spLocks noChangeArrowheads="1"/>
            </p:cNvSpPr>
            <p:nvPr/>
          </p:nvSpPr>
          <p:spPr bwMode="auto">
            <a:xfrm>
              <a:off x="3269" y="1731"/>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333399"/>
                  </a:solidFill>
                  <a:effectLst/>
                  <a:uLnTx/>
                  <a:uFillTx/>
                  <a:latin typeface="Arial" pitchFamily="34" charset="0"/>
                  <a:ea typeface="黑体" pitchFamily="49" charset="-122"/>
                  <a:sym typeface="Wingdings" pitchFamily="2" charset="2"/>
                </a:rPr>
                <a:t></a:t>
              </a:r>
            </a:p>
          </p:txBody>
        </p:sp>
      </p:grpSp>
      <p:grpSp>
        <p:nvGrpSpPr>
          <p:cNvPr id="41" name="Group 55">
            <a:extLst>
              <a:ext uri="{FF2B5EF4-FFF2-40B4-BE49-F238E27FC236}">
                <a16:creationId xmlns:a16="http://schemas.microsoft.com/office/drawing/2014/main" id="{9688CBD1-E913-452B-A7FA-531E47999A37}"/>
              </a:ext>
            </a:extLst>
          </p:cNvPr>
          <p:cNvGrpSpPr>
            <a:grpSpLocks/>
          </p:cNvGrpSpPr>
          <p:nvPr/>
        </p:nvGrpSpPr>
        <p:grpSpPr bwMode="auto">
          <a:xfrm>
            <a:off x="5987182" y="2667620"/>
            <a:ext cx="2697162" cy="1285875"/>
            <a:chOff x="3793" y="1907"/>
            <a:chExt cx="1699" cy="810"/>
          </a:xfrm>
        </p:grpSpPr>
        <p:grpSp>
          <p:nvGrpSpPr>
            <p:cNvPr id="42" name="Group 51">
              <a:extLst>
                <a:ext uri="{FF2B5EF4-FFF2-40B4-BE49-F238E27FC236}">
                  <a16:creationId xmlns:a16="http://schemas.microsoft.com/office/drawing/2014/main" id="{9E560ABE-DEC2-4424-9ADF-681B8DE95172}"/>
                </a:ext>
              </a:extLst>
            </p:cNvPr>
            <p:cNvGrpSpPr>
              <a:grpSpLocks/>
            </p:cNvGrpSpPr>
            <p:nvPr/>
          </p:nvGrpSpPr>
          <p:grpSpPr bwMode="auto">
            <a:xfrm>
              <a:off x="3793" y="1938"/>
              <a:ext cx="626" cy="779"/>
              <a:chOff x="3793" y="1938"/>
              <a:chExt cx="626" cy="779"/>
            </a:xfrm>
          </p:grpSpPr>
          <p:grpSp>
            <p:nvGrpSpPr>
              <p:cNvPr id="44" name="Group 49">
                <a:extLst>
                  <a:ext uri="{FF2B5EF4-FFF2-40B4-BE49-F238E27FC236}">
                    <a16:creationId xmlns:a16="http://schemas.microsoft.com/office/drawing/2014/main" id="{41CA264A-0DBA-4083-A5CC-E692BE13A243}"/>
                  </a:ext>
                </a:extLst>
              </p:cNvPr>
              <p:cNvGrpSpPr>
                <a:grpSpLocks/>
              </p:cNvGrpSpPr>
              <p:nvPr/>
            </p:nvGrpSpPr>
            <p:grpSpPr bwMode="auto">
              <a:xfrm>
                <a:off x="4131" y="2162"/>
                <a:ext cx="288" cy="555"/>
                <a:chOff x="4131" y="2162"/>
                <a:chExt cx="288" cy="555"/>
              </a:xfrm>
            </p:grpSpPr>
            <p:sp>
              <p:nvSpPr>
                <p:cNvPr id="46" name="Line 21">
                  <a:extLst>
                    <a:ext uri="{FF2B5EF4-FFF2-40B4-BE49-F238E27FC236}">
                      <a16:creationId xmlns:a16="http://schemas.microsoft.com/office/drawing/2014/main" id="{660A6F8E-1450-43BB-9691-787407013236}"/>
                    </a:ext>
                  </a:extLst>
                </p:cNvPr>
                <p:cNvSpPr>
                  <a:spLocks noChangeShapeType="1"/>
                </p:cNvSpPr>
                <p:nvPr/>
              </p:nvSpPr>
              <p:spPr bwMode="auto">
                <a:xfrm flipV="1">
                  <a:off x="4131" y="2162"/>
                  <a:ext cx="0" cy="555"/>
                </a:xfrm>
                <a:prstGeom prst="line">
                  <a:avLst/>
                </a:prstGeom>
                <a:noFill/>
                <a:ln w="76200">
                  <a:solidFill>
                    <a:srgbClr val="FF0000"/>
                  </a:solidFill>
                  <a:round/>
                  <a:headEn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7" name="Text Box 22">
                  <a:extLst>
                    <a:ext uri="{FF2B5EF4-FFF2-40B4-BE49-F238E27FC236}">
                      <a16:creationId xmlns:a16="http://schemas.microsoft.com/office/drawing/2014/main" id="{8C21CED3-79C0-479E-9D26-0C24A8147494}"/>
                    </a:ext>
                  </a:extLst>
                </p:cNvPr>
                <p:cNvSpPr txBox="1">
                  <a:spLocks noChangeArrowheads="1"/>
                </p:cNvSpPr>
                <p:nvPr/>
              </p:nvSpPr>
              <p:spPr bwMode="auto">
                <a:xfrm>
                  <a:off x="4132" y="2338"/>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333399"/>
                      </a:solidFill>
                      <a:effectLst/>
                      <a:uLnTx/>
                      <a:uFillTx/>
                      <a:latin typeface="Arial" pitchFamily="34" charset="0"/>
                      <a:ea typeface="黑体" pitchFamily="49" charset="-122"/>
                      <a:sym typeface="Wingdings" pitchFamily="2" charset="2"/>
                    </a:rPr>
                    <a:t></a:t>
                  </a:r>
                </a:p>
              </p:txBody>
            </p:sp>
          </p:grpSp>
          <p:sp>
            <p:nvSpPr>
              <p:cNvPr id="45" name="Rectangle 19">
                <a:extLst>
                  <a:ext uri="{FF2B5EF4-FFF2-40B4-BE49-F238E27FC236}">
                    <a16:creationId xmlns:a16="http://schemas.microsoft.com/office/drawing/2014/main" id="{A3FBAFEF-39B9-4150-858D-AA43520B2A2A}"/>
                  </a:ext>
                </a:extLst>
              </p:cNvPr>
              <p:cNvSpPr>
                <a:spLocks noChangeArrowheads="1"/>
              </p:cNvSpPr>
              <p:nvPr/>
            </p:nvSpPr>
            <p:spPr bwMode="auto">
              <a:xfrm>
                <a:off x="3793" y="1938"/>
                <a:ext cx="464" cy="256"/>
              </a:xfrm>
              <a:prstGeom prst="rect">
                <a:avLst/>
              </a:prstGeom>
              <a:solidFill>
                <a:srgbClr val="FFFF99"/>
              </a:solidFill>
              <a:ln w="12700">
                <a:solidFill>
                  <a:srgbClr val="000000"/>
                </a:solidFill>
                <a:miter lim="800000"/>
                <a:headEnd/>
                <a:tailEnd/>
              </a:ln>
            </p:spPr>
            <p:txBody>
              <a:bodyPr wrap="none" anchor="ctr"/>
              <a:lstStyle/>
              <a:p>
                <a:pPr marL="0" marR="0" lvl="0" indent="0" algn="ctr" defTabSz="7620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a:ea typeface="黑体"/>
                  </a:rPr>
                  <a:t>F</a:t>
                </a:r>
                <a:r>
                  <a:rPr kumimoji="0" lang="en-US" altLang="zh-CN" sz="2000" b="0" i="0" u="none" strike="noStrike" kern="0" cap="none" spc="0" normalizeH="0" baseline="-25000" noProof="0">
                    <a:ln>
                      <a:noFill/>
                    </a:ln>
                    <a:solidFill>
                      <a:srgbClr val="333399"/>
                    </a:solidFill>
                    <a:effectLst/>
                    <a:uLnTx/>
                    <a:uFillTx/>
                    <a:latin typeface="Arial"/>
                    <a:ea typeface="黑体"/>
                  </a:rPr>
                  <a:t>2</a:t>
                </a:r>
              </a:p>
            </p:txBody>
          </p:sp>
        </p:grpSp>
        <p:sp>
          <p:nvSpPr>
            <p:cNvPr id="43" name="Rectangle 45">
              <a:extLst>
                <a:ext uri="{FF2B5EF4-FFF2-40B4-BE49-F238E27FC236}">
                  <a16:creationId xmlns:a16="http://schemas.microsoft.com/office/drawing/2014/main" id="{713264B1-41C0-4558-B555-F7BFB73D3B95}"/>
                </a:ext>
              </a:extLst>
            </p:cNvPr>
            <p:cNvSpPr>
              <a:spLocks noChangeArrowheads="1"/>
            </p:cNvSpPr>
            <p:nvPr/>
          </p:nvSpPr>
          <p:spPr bwMode="auto">
            <a:xfrm>
              <a:off x="4240" y="1907"/>
              <a:ext cx="125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99"/>
                  </a:solidFill>
                  <a:effectLst/>
                  <a:uLnTx/>
                  <a:uFillTx/>
                  <a:latin typeface="Arial"/>
                  <a:ea typeface="黑体"/>
                </a:rPr>
                <a:t>网桥 </a:t>
              </a:r>
              <a:r>
                <a:rPr kumimoji="0" lang="en-US" altLang="zh-CN" sz="2000" b="0" i="0" u="none" strike="noStrike" kern="0" cap="none" spc="0" normalizeH="0" baseline="0" noProof="0">
                  <a:ln>
                    <a:noFill/>
                  </a:ln>
                  <a:solidFill>
                    <a:srgbClr val="333399"/>
                  </a:solidFill>
                  <a:effectLst/>
                  <a:uLnTx/>
                  <a:uFillTx/>
                  <a:latin typeface="Arial"/>
                  <a:ea typeface="黑体"/>
                </a:rPr>
                <a:t>2 </a:t>
              </a:r>
              <a:r>
                <a:rPr kumimoji="0" lang="zh-CN" altLang="en-US" sz="2000" b="0" i="0" u="none" strike="noStrike" kern="0" cap="none" spc="0" normalizeH="0" baseline="0" noProof="0">
                  <a:ln>
                    <a:noFill/>
                  </a:ln>
                  <a:solidFill>
                    <a:srgbClr val="333399"/>
                  </a:solidFill>
                  <a:effectLst/>
                  <a:uLnTx/>
                  <a:uFillTx/>
                  <a:latin typeface="Arial"/>
                  <a:ea typeface="黑体"/>
                </a:rPr>
                <a:t>转发的帧</a:t>
              </a:r>
            </a:p>
          </p:txBody>
        </p:sp>
      </p:grpSp>
      <p:sp>
        <p:nvSpPr>
          <p:cNvPr id="48" name="Arc 46">
            <a:extLst>
              <a:ext uri="{FF2B5EF4-FFF2-40B4-BE49-F238E27FC236}">
                <a16:creationId xmlns:a16="http://schemas.microsoft.com/office/drawing/2014/main" id="{7D181A2E-B12C-464A-A460-C685D8D3EE65}"/>
              </a:ext>
            </a:extLst>
          </p:cNvPr>
          <p:cNvSpPr>
            <a:spLocks/>
          </p:cNvSpPr>
          <p:nvPr/>
        </p:nvSpPr>
        <p:spPr bwMode="auto">
          <a:xfrm rot="-5199144">
            <a:off x="4217913" y="2454101"/>
            <a:ext cx="685800" cy="2205038"/>
          </a:xfrm>
          <a:custGeom>
            <a:avLst/>
            <a:gdLst>
              <a:gd name="T0" fmla="*/ 0 w 21653"/>
              <a:gd name="T1" fmla="*/ 0 h 42096"/>
              <a:gd name="T2" fmla="*/ 217589 w 21653"/>
              <a:gd name="T3" fmla="*/ 2205038 h 42096"/>
              <a:gd name="T4" fmla="*/ 1679 w 21653"/>
              <a:gd name="T5" fmla="*/ 1131433 h 42096"/>
              <a:gd name="T6" fmla="*/ 0 60000 65536"/>
              <a:gd name="T7" fmla="*/ 0 60000 65536"/>
              <a:gd name="T8" fmla="*/ 0 60000 65536"/>
              <a:gd name="T9" fmla="*/ 0 w 21653"/>
              <a:gd name="T10" fmla="*/ 0 h 42096"/>
              <a:gd name="T11" fmla="*/ 21653 w 21653"/>
              <a:gd name="T12" fmla="*/ 42096 h 42096"/>
            </a:gdLst>
            <a:ahLst/>
            <a:cxnLst>
              <a:cxn ang="T6">
                <a:pos x="T0" y="T1"/>
              </a:cxn>
              <a:cxn ang="T7">
                <a:pos x="T2" y="T3"/>
              </a:cxn>
              <a:cxn ang="T8">
                <a:pos x="T4" y="T5"/>
              </a:cxn>
            </a:cxnLst>
            <a:rect l="T9" t="T10" r="T11" b="T12"/>
            <a:pathLst>
              <a:path w="21653" h="42096" fill="none" extrusionOk="0">
                <a:moveTo>
                  <a:pt x="0" y="0"/>
                </a:moveTo>
                <a:cubicBezTo>
                  <a:pt x="17" y="0"/>
                  <a:pt x="35" y="-1"/>
                  <a:pt x="53" y="0"/>
                </a:cubicBezTo>
                <a:cubicBezTo>
                  <a:pt x="11982" y="0"/>
                  <a:pt x="21653" y="9670"/>
                  <a:pt x="21653" y="21600"/>
                </a:cubicBezTo>
                <a:cubicBezTo>
                  <a:pt x="21653" y="30902"/>
                  <a:pt x="15697" y="39160"/>
                  <a:pt x="6870" y="42096"/>
                </a:cubicBezTo>
              </a:path>
              <a:path w="21653" h="42096" stroke="0" extrusionOk="0">
                <a:moveTo>
                  <a:pt x="0" y="0"/>
                </a:moveTo>
                <a:cubicBezTo>
                  <a:pt x="17" y="0"/>
                  <a:pt x="35" y="-1"/>
                  <a:pt x="53" y="0"/>
                </a:cubicBezTo>
                <a:cubicBezTo>
                  <a:pt x="11982" y="0"/>
                  <a:pt x="21653" y="9670"/>
                  <a:pt x="21653" y="21600"/>
                </a:cubicBezTo>
                <a:cubicBezTo>
                  <a:pt x="21653" y="30902"/>
                  <a:pt x="15697" y="39160"/>
                  <a:pt x="6870" y="42096"/>
                </a:cubicBezTo>
                <a:lnTo>
                  <a:pt x="53" y="21600"/>
                </a:lnTo>
                <a:close/>
              </a:path>
            </a:pathLst>
          </a:custGeom>
          <a:noFill/>
          <a:ln w="76200" cap="rnd">
            <a:solidFill>
              <a:srgbClr val="333399"/>
            </a:solidFill>
            <a:round/>
            <a:headEnd type="triangle" w="med" len="lg"/>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9" name="Text Box 47">
            <a:extLst>
              <a:ext uri="{FF2B5EF4-FFF2-40B4-BE49-F238E27FC236}">
                <a16:creationId xmlns:a16="http://schemas.microsoft.com/office/drawing/2014/main" id="{776378DF-1DC7-46DF-A213-22248F7758D3}"/>
              </a:ext>
            </a:extLst>
          </p:cNvPr>
          <p:cNvSpPr txBox="1">
            <a:spLocks noChangeArrowheads="1"/>
          </p:cNvSpPr>
          <p:nvPr/>
        </p:nvSpPr>
        <p:spPr bwMode="auto">
          <a:xfrm>
            <a:off x="3169369" y="4582145"/>
            <a:ext cx="2936875" cy="466725"/>
          </a:xfrm>
          <a:prstGeom prst="rect">
            <a:avLst/>
          </a:prstGeom>
          <a:solidFill>
            <a:srgbClr val="FFFF99"/>
          </a:solidFill>
          <a:ln w="9525">
            <a:solidFill>
              <a:srgbClr val="333399"/>
            </a:solidFill>
            <a:miter lim="800000"/>
            <a:headEnd/>
            <a:tailEnd/>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333399"/>
                </a:solidFill>
                <a:effectLst/>
                <a:uLnTx/>
                <a:uFillTx/>
                <a:latin typeface="黑体" pitchFamily="49" charset="-122"/>
                <a:ea typeface="黑体" pitchFamily="49" charset="-122"/>
              </a:rPr>
              <a:t>网络资源白白消耗了</a:t>
            </a:r>
          </a:p>
        </p:txBody>
      </p:sp>
    </p:spTree>
    <p:extLst>
      <p:ext uri="{BB962C8B-B14F-4D97-AF65-F5344CB8AC3E}">
        <p14:creationId xmlns:p14="http://schemas.microsoft.com/office/powerpoint/2010/main" val="38841408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1000"/>
                                        <p:tgtEl>
                                          <p:spTgt spid="22"/>
                                        </p:tgtEl>
                                      </p:cBhvr>
                                    </p:animEffect>
                                  </p:childTnLst>
                                </p:cTn>
                              </p:par>
                              <p:par>
                                <p:cTn id="8" presetID="22" presetClass="entr" presetSubtype="8"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left)">
                                      <p:cBhvr>
                                        <p:cTn id="10" dur="10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down)">
                                      <p:cBhvr>
                                        <p:cTn id="15" dur="1000"/>
                                        <p:tgtEl>
                                          <p:spTgt spid="31"/>
                                        </p:tgtEl>
                                      </p:cBhvr>
                                    </p:animEffect>
                                  </p:childTnLst>
                                </p:cTn>
                              </p:par>
                              <p:par>
                                <p:cTn id="16" presetID="22" presetClass="entr" presetSubtype="4" fill="hold"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wipe(down)">
                                      <p:cBhvr>
                                        <p:cTn id="18" dur="1000"/>
                                        <p:tgtEl>
                                          <p:spTgt spid="4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left)">
                                      <p:cBhvr>
                                        <p:cTn id="23" dur="1000"/>
                                        <p:tgtEl>
                                          <p:spTgt spid="28"/>
                                        </p:tgtEl>
                                      </p:cBhvr>
                                    </p:animEffect>
                                  </p:childTnLst>
                                </p:cTn>
                              </p:par>
                              <p:par>
                                <p:cTn id="24" presetID="22" presetClass="entr" presetSubtype="2" fill="hold"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right)">
                                      <p:cBhvr>
                                        <p:cTn id="26" dur="10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par>
                          <p:cTn id="31" fill="hold">
                            <p:stCondLst>
                              <p:cond delay="0"/>
                            </p:stCondLst>
                            <p:childTnLst>
                              <p:par>
                                <p:cTn id="32" presetID="22" presetClass="entr" presetSubtype="8"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left)">
                                      <p:cBhvr>
                                        <p:cTn id="34" dur="500"/>
                                        <p:tgtEl>
                                          <p:spTgt spid="13"/>
                                        </p:tgtEl>
                                      </p:cBhvr>
                                    </p:animEffect>
                                  </p:childTnLst>
                                </p:cTn>
                              </p:par>
                            </p:childTnLst>
                          </p:cTn>
                        </p:par>
                        <p:par>
                          <p:cTn id="35" fill="hold">
                            <p:stCondLst>
                              <p:cond delay="500"/>
                            </p:stCondLst>
                            <p:childTnLst>
                              <p:par>
                                <p:cTn id="36" presetID="1" presetClass="exit" presetSubtype="0" fill="hold" grpId="1" nodeType="afterEffect">
                                  <p:stCondLst>
                                    <p:cond delay="500"/>
                                  </p:stCondLst>
                                  <p:childTnLst>
                                    <p:set>
                                      <p:cBhvr>
                                        <p:cTn id="37" dur="1" fill="hold">
                                          <p:stCondLst>
                                            <p:cond delay="0"/>
                                          </p:stCondLst>
                                        </p:cTn>
                                        <p:tgtEl>
                                          <p:spTgt spid="13"/>
                                        </p:tgtEl>
                                        <p:attrNameLst>
                                          <p:attrName>style.visibility</p:attrName>
                                        </p:attrNameLst>
                                      </p:cBhvr>
                                      <p:to>
                                        <p:strVal val="hidden"/>
                                      </p:to>
                                    </p:set>
                                  </p:childTnLst>
                                </p:cTn>
                              </p:par>
                            </p:childTnLst>
                          </p:cTn>
                        </p:par>
                        <p:par>
                          <p:cTn id="38" fill="hold">
                            <p:stCondLst>
                              <p:cond delay="1000"/>
                            </p:stCondLst>
                            <p:childTnLst>
                              <p:par>
                                <p:cTn id="39" presetID="22" presetClass="entr" presetSubtype="2" fill="hold" grpId="0" nodeType="after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wipe(right)">
                                      <p:cBhvr>
                                        <p:cTn id="41" dur="500"/>
                                        <p:tgtEl>
                                          <p:spTgt spid="48"/>
                                        </p:tgtEl>
                                      </p:cBhvr>
                                    </p:animEffect>
                                  </p:childTnLst>
                                </p:cTn>
                              </p:par>
                            </p:childTnLst>
                          </p:cTn>
                        </p:par>
                        <p:par>
                          <p:cTn id="42" fill="hold">
                            <p:stCondLst>
                              <p:cond delay="1500"/>
                            </p:stCondLst>
                            <p:childTnLst>
                              <p:par>
                                <p:cTn id="43" presetID="1" presetClass="exit" presetSubtype="0" fill="hold" grpId="1" nodeType="afterEffect">
                                  <p:stCondLst>
                                    <p:cond delay="500"/>
                                  </p:stCondLst>
                                  <p:childTnLst>
                                    <p:set>
                                      <p:cBhvr>
                                        <p:cTn id="44" dur="1" fill="hold">
                                          <p:stCondLst>
                                            <p:cond delay="0"/>
                                          </p:stCondLst>
                                        </p:cTn>
                                        <p:tgtEl>
                                          <p:spTgt spid="48"/>
                                        </p:tgtEl>
                                        <p:attrNameLst>
                                          <p:attrName>style.visibility</p:attrName>
                                        </p:attrNameLst>
                                      </p:cBhvr>
                                      <p:to>
                                        <p:strVal val="hidden"/>
                                      </p:to>
                                    </p:set>
                                  </p:childTnLst>
                                </p:cTn>
                              </p:par>
                            </p:childTnLst>
                          </p:cTn>
                        </p:par>
                        <p:par>
                          <p:cTn id="45" fill="hold">
                            <p:stCondLst>
                              <p:cond delay="2000"/>
                            </p:stCondLst>
                            <p:childTnLst>
                              <p:par>
                                <p:cTn id="46" presetID="22" presetClass="entr" presetSubtype="8" fill="hold" grpId="2" nodeType="after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wipe(left)">
                                      <p:cBhvr>
                                        <p:cTn id="48" dur="500"/>
                                        <p:tgtEl>
                                          <p:spTgt spid="13"/>
                                        </p:tgtEl>
                                      </p:cBhvr>
                                    </p:animEffect>
                                  </p:childTnLst>
                                </p:cTn>
                              </p:par>
                            </p:childTnLst>
                          </p:cTn>
                        </p:par>
                        <p:par>
                          <p:cTn id="49" fill="hold">
                            <p:stCondLst>
                              <p:cond delay="2500"/>
                            </p:stCondLst>
                            <p:childTnLst>
                              <p:par>
                                <p:cTn id="50" presetID="1" presetClass="exit" presetSubtype="0" fill="hold" grpId="3" nodeType="afterEffect">
                                  <p:stCondLst>
                                    <p:cond delay="500"/>
                                  </p:stCondLst>
                                  <p:childTnLst>
                                    <p:set>
                                      <p:cBhvr>
                                        <p:cTn id="51" dur="1" fill="hold">
                                          <p:stCondLst>
                                            <p:cond delay="0"/>
                                          </p:stCondLst>
                                        </p:cTn>
                                        <p:tgtEl>
                                          <p:spTgt spid="13"/>
                                        </p:tgtEl>
                                        <p:attrNameLst>
                                          <p:attrName>style.visibility</p:attrName>
                                        </p:attrNameLst>
                                      </p:cBhvr>
                                      <p:to>
                                        <p:strVal val="hidden"/>
                                      </p:to>
                                    </p:set>
                                  </p:childTnLst>
                                </p:cTn>
                              </p:par>
                            </p:childTnLst>
                          </p:cTn>
                        </p:par>
                        <p:par>
                          <p:cTn id="52" fill="hold">
                            <p:stCondLst>
                              <p:cond delay="3000"/>
                            </p:stCondLst>
                            <p:childTnLst>
                              <p:par>
                                <p:cTn id="53" presetID="22" presetClass="entr" presetSubtype="2" fill="hold" grpId="2" nodeType="after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wipe(right)">
                                      <p:cBhvr>
                                        <p:cTn id="55" dur="500"/>
                                        <p:tgtEl>
                                          <p:spTgt spid="48"/>
                                        </p:tgtEl>
                                      </p:cBhvr>
                                    </p:animEffect>
                                  </p:childTnLst>
                                </p:cTn>
                              </p:par>
                            </p:childTnLst>
                          </p:cTn>
                        </p:par>
                        <p:par>
                          <p:cTn id="56" fill="hold">
                            <p:stCondLst>
                              <p:cond delay="3500"/>
                            </p:stCondLst>
                            <p:childTnLst>
                              <p:par>
                                <p:cTn id="57" presetID="1" presetClass="exit" presetSubtype="0" fill="hold" grpId="3" nodeType="afterEffect">
                                  <p:stCondLst>
                                    <p:cond delay="500"/>
                                  </p:stCondLst>
                                  <p:childTnLst>
                                    <p:set>
                                      <p:cBhvr>
                                        <p:cTn id="58" dur="1" fill="hold">
                                          <p:stCondLst>
                                            <p:cond delay="0"/>
                                          </p:stCondLst>
                                        </p:cTn>
                                        <p:tgtEl>
                                          <p:spTgt spid="48"/>
                                        </p:tgtEl>
                                        <p:attrNameLst>
                                          <p:attrName>style.visibility</p:attrName>
                                        </p:attrNameLst>
                                      </p:cBhvr>
                                      <p:to>
                                        <p:strVal val="hidden"/>
                                      </p:to>
                                    </p:set>
                                  </p:childTnLst>
                                </p:cTn>
                              </p:par>
                            </p:childTnLst>
                          </p:cTn>
                        </p:par>
                        <p:par>
                          <p:cTn id="59" fill="hold">
                            <p:stCondLst>
                              <p:cond delay="4000"/>
                            </p:stCondLst>
                            <p:childTnLst>
                              <p:par>
                                <p:cTn id="60" presetID="22" presetClass="entr" presetSubtype="8" fill="hold" grpId="4" nodeType="after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wipe(left)">
                                      <p:cBhvr>
                                        <p:cTn id="62" dur="500"/>
                                        <p:tgtEl>
                                          <p:spTgt spid="13"/>
                                        </p:tgtEl>
                                      </p:cBhvr>
                                    </p:animEffect>
                                  </p:childTnLst>
                                </p:cTn>
                              </p:par>
                            </p:childTnLst>
                          </p:cTn>
                        </p:par>
                        <p:par>
                          <p:cTn id="63" fill="hold">
                            <p:stCondLst>
                              <p:cond delay="4500"/>
                            </p:stCondLst>
                            <p:childTnLst>
                              <p:par>
                                <p:cTn id="64" presetID="1" presetClass="exit" presetSubtype="0" fill="hold" grpId="5" nodeType="afterEffect">
                                  <p:stCondLst>
                                    <p:cond delay="500"/>
                                  </p:stCondLst>
                                  <p:childTnLst>
                                    <p:set>
                                      <p:cBhvr>
                                        <p:cTn id="65" dur="1" fill="hold">
                                          <p:stCondLst>
                                            <p:cond delay="0"/>
                                          </p:stCondLst>
                                        </p:cTn>
                                        <p:tgtEl>
                                          <p:spTgt spid="13"/>
                                        </p:tgtEl>
                                        <p:attrNameLst>
                                          <p:attrName>style.visibility</p:attrName>
                                        </p:attrNameLst>
                                      </p:cBhvr>
                                      <p:to>
                                        <p:strVal val="hidden"/>
                                      </p:to>
                                    </p:set>
                                  </p:childTnLst>
                                </p:cTn>
                              </p:par>
                            </p:childTnLst>
                          </p:cTn>
                        </p:par>
                        <p:par>
                          <p:cTn id="66" fill="hold">
                            <p:stCondLst>
                              <p:cond delay="5000"/>
                            </p:stCondLst>
                            <p:childTnLst>
                              <p:par>
                                <p:cTn id="67" presetID="22" presetClass="entr" presetSubtype="2" fill="hold" grpId="4" nodeType="afterEffect">
                                  <p:stCondLst>
                                    <p:cond delay="0"/>
                                  </p:stCondLst>
                                  <p:childTnLst>
                                    <p:set>
                                      <p:cBhvr>
                                        <p:cTn id="68" dur="1" fill="hold">
                                          <p:stCondLst>
                                            <p:cond delay="0"/>
                                          </p:stCondLst>
                                        </p:cTn>
                                        <p:tgtEl>
                                          <p:spTgt spid="48"/>
                                        </p:tgtEl>
                                        <p:attrNameLst>
                                          <p:attrName>style.visibility</p:attrName>
                                        </p:attrNameLst>
                                      </p:cBhvr>
                                      <p:to>
                                        <p:strVal val="visible"/>
                                      </p:to>
                                    </p:set>
                                    <p:animEffect transition="in" filter="wipe(right)">
                                      <p:cBhvr>
                                        <p:cTn id="69" dur="500"/>
                                        <p:tgtEl>
                                          <p:spTgt spid="48"/>
                                        </p:tgtEl>
                                      </p:cBhvr>
                                    </p:animEffect>
                                  </p:childTnLst>
                                </p:cTn>
                              </p:par>
                            </p:childTnLst>
                          </p:cTn>
                        </p:par>
                        <p:par>
                          <p:cTn id="70" fill="hold">
                            <p:stCondLst>
                              <p:cond delay="5500"/>
                            </p:stCondLst>
                            <p:childTnLst>
                              <p:par>
                                <p:cTn id="71" presetID="1" presetClass="entr" presetSubtype="0" fill="hold" grpId="0" nodeType="afterEffect">
                                  <p:stCondLst>
                                    <p:cond delay="0"/>
                                  </p:stCondLst>
                                  <p:childTnLst>
                                    <p:set>
                                      <p:cBhvr>
                                        <p:cTn id="7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P spid="13" grpId="3" animBg="1"/>
      <p:bldP spid="13" grpId="4" animBg="1"/>
      <p:bldP spid="13" grpId="5" animBg="1"/>
      <p:bldP spid="19" grpId="0"/>
      <p:bldP spid="48" grpId="0" animBg="1"/>
      <p:bldP spid="48" grpId="1" animBg="1"/>
      <p:bldP spid="48" grpId="2" animBg="1"/>
      <p:bldP spid="48" grpId="3" animBg="1"/>
      <p:bldP spid="48" grpId="4" animBg="1"/>
      <p:bldP spid="49"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3F5C91-5C23-450C-93AE-DE376CE308D7}"/>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778CCBFE-448C-4929-976F-413AFC92B977}"/>
              </a:ext>
            </a:extLst>
          </p:cNvPr>
          <p:cNvSpPr>
            <a:spLocks noGrp="1"/>
          </p:cNvSpPr>
          <p:nvPr>
            <p:ph idx="1"/>
          </p:nvPr>
        </p:nvSpPr>
        <p:spPr>
          <a:xfrm>
            <a:off x="819150" y="1988840"/>
            <a:ext cx="7391400" cy="4105739"/>
          </a:xfrm>
        </p:spPr>
        <p:txBody>
          <a:bodyPr/>
          <a:lstStyle/>
          <a:p>
            <a:r>
              <a:rPr lang="zh-CN" altLang="en-US" sz="2400" b="0" dirty="0">
                <a:latin typeface="+mn-ea"/>
              </a:rPr>
              <a:t>生成树协议（</a:t>
            </a:r>
            <a:r>
              <a:rPr lang="en-US" altLang="zh-CN" sz="2400" b="0" dirty="0">
                <a:latin typeface="+mn-ea"/>
              </a:rPr>
              <a:t>Spanning Tree Protocol</a:t>
            </a:r>
            <a:r>
              <a:rPr lang="zh-CN" altLang="en-US" sz="2400" b="0" dirty="0">
                <a:latin typeface="+mn-ea"/>
              </a:rPr>
              <a:t>，</a:t>
            </a:r>
            <a:r>
              <a:rPr lang="en-US" altLang="zh-CN" sz="2400" b="0" dirty="0">
                <a:latin typeface="+mn-ea"/>
              </a:rPr>
              <a:t>STP</a:t>
            </a:r>
            <a:r>
              <a:rPr lang="zh-CN" altLang="en-US" sz="2400" b="0" dirty="0">
                <a:latin typeface="+mn-ea"/>
              </a:rPr>
              <a:t>）是一种工作在数据链路层的通信协议，基本功能是防止由于冗余链路产生的环，确保网络中无环路的逻辑拓扑结构，从而避免广播风暴，大量占用网络资源。</a:t>
            </a:r>
            <a:endParaRPr lang="en-US" altLang="zh-CN" sz="2400" b="0" dirty="0">
              <a:latin typeface="+mn-ea"/>
            </a:endParaRPr>
          </a:p>
          <a:p>
            <a:r>
              <a:rPr lang="en-US" altLang="zh-CN" sz="2400" b="0" dirty="0">
                <a:latin typeface="+mn-ea"/>
              </a:rPr>
              <a:t>STP</a:t>
            </a:r>
            <a:r>
              <a:rPr lang="zh-CN" altLang="en-US" sz="2400" b="0" dirty="0">
                <a:latin typeface="+mn-ea"/>
              </a:rPr>
              <a:t>算法：</a:t>
            </a:r>
            <a:endParaRPr lang="en-US" altLang="zh-CN" sz="2400" b="0" dirty="0">
              <a:latin typeface="+mn-ea"/>
            </a:endParaRPr>
          </a:p>
          <a:p>
            <a:pPr lvl="1"/>
            <a:r>
              <a:rPr lang="zh-CN" altLang="en-US" sz="2000" b="0" dirty="0">
                <a:latin typeface="+mn-ea"/>
              </a:rPr>
              <a:t>选举根网桥：以网桥优先级（</a:t>
            </a:r>
            <a:r>
              <a:rPr lang="en-US" altLang="zh-CN" sz="2000" b="0" dirty="0">
                <a:latin typeface="+mn-ea"/>
              </a:rPr>
              <a:t>bridge priority</a:t>
            </a:r>
            <a:r>
              <a:rPr lang="zh-CN" altLang="en-US" sz="2000" b="0" dirty="0">
                <a:latin typeface="+mn-ea"/>
              </a:rPr>
              <a:t>）和</a:t>
            </a:r>
            <a:r>
              <a:rPr lang="en-US" altLang="zh-CN" sz="2000" b="0" dirty="0">
                <a:latin typeface="+mn-ea"/>
              </a:rPr>
              <a:t>MAC</a:t>
            </a:r>
            <a:r>
              <a:rPr lang="zh-CN" altLang="en-US" sz="2000" b="0" dirty="0">
                <a:latin typeface="+mn-ea"/>
              </a:rPr>
              <a:t>地址组合生成的桥</a:t>
            </a:r>
            <a:r>
              <a:rPr lang="en-US" altLang="zh-CN" sz="2000" b="0" dirty="0">
                <a:latin typeface="+mn-ea"/>
              </a:rPr>
              <a:t>ID</a:t>
            </a:r>
            <a:r>
              <a:rPr lang="zh-CN" altLang="en-US" sz="2000" b="0" dirty="0">
                <a:latin typeface="+mn-ea"/>
              </a:rPr>
              <a:t>，</a:t>
            </a:r>
            <a:r>
              <a:rPr lang="en-US" altLang="zh-CN" sz="2000" b="0" dirty="0">
                <a:latin typeface="+mn-ea"/>
              </a:rPr>
              <a:t>ID</a:t>
            </a:r>
            <a:r>
              <a:rPr lang="zh-CN" altLang="en-US" sz="2000" b="0" dirty="0">
                <a:latin typeface="+mn-ea"/>
              </a:rPr>
              <a:t>最小者为根。</a:t>
            </a:r>
            <a:endParaRPr lang="en-US" altLang="zh-CN" sz="2000" b="0" dirty="0">
              <a:latin typeface="+mn-ea"/>
            </a:endParaRPr>
          </a:p>
          <a:p>
            <a:pPr lvl="1"/>
            <a:r>
              <a:rPr lang="zh-CN" altLang="en-US" sz="2000" b="0" dirty="0">
                <a:latin typeface="+mn-ea"/>
              </a:rPr>
              <a:t>遍历各结点到根网桥的所有路径，并计算每个路径的代价</a:t>
            </a:r>
            <a:endParaRPr lang="en-US" altLang="zh-CN" sz="2000" b="0" dirty="0">
              <a:latin typeface="+mn-ea"/>
            </a:endParaRPr>
          </a:p>
          <a:p>
            <a:pPr lvl="1"/>
            <a:r>
              <a:rPr lang="zh-CN" altLang="en-US" sz="2000" b="0" dirty="0">
                <a:latin typeface="+mn-ea"/>
              </a:rPr>
              <a:t>在每个结点的所有到根网桥的路径中选择代价最小的路径为通信路径，其余路径作为备份路径并阻塞。</a:t>
            </a:r>
            <a:endParaRPr lang="en-US" altLang="zh-CN" sz="2000" b="0" dirty="0">
              <a:latin typeface="+mn-ea"/>
            </a:endParaRPr>
          </a:p>
          <a:p>
            <a:pPr lvl="1"/>
            <a:r>
              <a:rPr lang="zh-CN" altLang="en-US" sz="2000" b="0" dirty="0">
                <a:latin typeface="+mn-ea"/>
              </a:rPr>
              <a:t>为使适应网络拓扑变化，需定时重新计算生成树。</a:t>
            </a:r>
          </a:p>
        </p:txBody>
      </p:sp>
      <p:sp>
        <p:nvSpPr>
          <p:cNvPr id="5" name="文本框 4">
            <a:extLst>
              <a:ext uri="{FF2B5EF4-FFF2-40B4-BE49-F238E27FC236}">
                <a16:creationId xmlns:a16="http://schemas.microsoft.com/office/drawing/2014/main" id="{59F8DEAE-E072-41D7-B533-5D31054D0F43}"/>
              </a:ext>
            </a:extLst>
          </p:cNvPr>
          <p:cNvSpPr txBox="1"/>
          <p:nvPr/>
        </p:nvSpPr>
        <p:spPr>
          <a:xfrm>
            <a:off x="971550" y="1268760"/>
            <a:ext cx="6624786" cy="461665"/>
          </a:xfrm>
          <a:prstGeom prst="rect">
            <a:avLst/>
          </a:prstGeom>
          <a:noFill/>
        </p:spPr>
        <p:txBody>
          <a:bodyPr wrap="square">
            <a:spAutoFit/>
          </a:bodyPr>
          <a:lstStyle/>
          <a:p>
            <a:r>
              <a:rPr lang="zh-CN" altLang="en-US" dirty="0"/>
              <a:t>在透明网桥中默认使用生成树协议以破除环。</a:t>
            </a:r>
          </a:p>
        </p:txBody>
      </p:sp>
    </p:spTree>
    <p:extLst>
      <p:ext uri="{BB962C8B-B14F-4D97-AF65-F5344CB8AC3E}">
        <p14:creationId xmlns:p14="http://schemas.microsoft.com/office/powerpoint/2010/main" val="772327686"/>
      </p:ext>
    </p:extLst>
  </p:cSld>
  <p:clrMapOvr>
    <a:masterClrMapping/>
  </p:clrMapOv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5AE9AB-2ACE-4182-9CF1-21451EB1EA93}"/>
              </a:ext>
            </a:extLst>
          </p:cNvPr>
          <p:cNvSpPr>
            <a:spLocks noGrp="1"/>
          </p:cNvSpPr>
          <p:nvPr>
            <p:ph type="title"/>
          </p:nvPr>
        </p:nvSpPr>
        <p:spPr/>
        <p:txBody>
          <a:bodyPr/>
          <a:lstStyle/>
          <a:p>
            <a:r>
              <a:rPr lang="zh-CN" altLang="en-US" dirty="0"/>
              <a:t>三、以太网交换机</a:t>
            </a:r>
          </a:p>
        </p:txBody>
      </p:sp>
      <p:sp>
        <p:nvSpPr>
          <p:cNvPr id="3" name="内容占位符 2">
            <a:extLst>
              <a:ext uri="{FF2B5EF4-FFF2-40B4-BE49-F238E27FC236}">
                <a16:creationId xmlns:a16="http://schemas.microsoft.com/office/drawing/2014/main" id="{35D24EA1-B46B-42FB-A765-2BC5E0DB82F2}"/>
              </a:ext>
            </a:extLst>
          </p:cNvPr>
          <p:cNvSpPr>
            <a:spLocks noGrp="1"/>
          </p:cNvSpPr>
          <p:nvPr>
            <p:ph idx="1"/>
          </p:nvPr>
        </p:nvSpPr>
        <p:spPr>
          <a:xfrm>
            <a:off x="1043608" y="1268760"/>
            <a:ext cx="7391400" cy="4992136"/>
          </a:xfrm>
        </p:spPr>
        <p:txBody>
          <a:bodyPr/>
          <a:lstStyle/>
          <a:p>
            <a:r>
              <a:rPr lang="en-US" altLang="zh-CN" sz="2400" b="0" dirty="0">
                <a:latin typeface="+mn-ea"/>
              </a:rPr>
              <a:t>1990 </a:t>
            </a:r>
            <a:r>
              <a:rPr lang="zh-CN" altLang="en-US" sz="2400" b="0" dirty="0">
                <a:latin typeface="+mn-ea"/>
              </a:rPr>
              <a:t>年问世的交换式集线器</a:t>
            </a:r>
            <a:r>
              <a:rPr lang="en-US" altLang="zh-CN" sz="2400" b="0" dirty="0">
                <a:latin typeface="+mn-ea"/>
              </a:rPr>
              <a:t>(switching hub)</a:t>
            </a:r>
            <a:r>
              <a:rPr lang="zh-CN" altLang="en-US" sz="2400" b="0" dirty="0">
                <a:latin typeface="+mn-ea"/>
              </a:rPr>
              <a:t>，可明显地提高局域网的性能。</a:t>
            </a:r>
          </a:p>
          <a:p>
            <a:r>
              <a:rPr lang="zh-CN" altLang="en-US" sz="2400" b="0" dirty="0">
                <a:latin typeface="+mn-ea"/>
              </a:rPr>
              <a:t>交换式集线器常称为以太网交换机</a:t>
            </a:r>
            <a:r>
              <a:rPr lang="en-US" altLang="zh-CN" sz="2400" b="0" dirty="0">
                <a:latin typeface="+mn-ea"/>
              </a:rPr>
              <a:t>(switch)</a:t>
            </a:r>
            <a:r>
              <a:rPr lang="zh-CN" altLang="en-US" sz="2400" b="0" dirty="0">
                <a:latin typeface="+mn-ea"/>
              </a:rPr>
              <a:t> 。</a:t>
            </a:r>
          </a:p>
          <a:p>
            <a:r>
              <a:rPr lang="zh-CN" altLang="en-US" sz="2400" b="0" dirty="0">
                <a:latin typeface="+mn-ea"/>
              </a:rPr>
              <a:t>以太网交换机通常都有十几个接口。因此，以太网交换机实质上就是一个多接口的网桥，也是工作在数据链路层，因此也称为第二层交换机。</a:t>
            </a:r>
          </a:p>
          <a:p>
            <a:r>
              <a:rPr lang="zh-CN" altLang="en-US" sz="2400" b="0" dirty="0">
                <a:latin typeface="+mn-ea"/>
              </a:rPr>
              <a:t>以太网交换机的特点</a:t>
            </a:r>
            <a:endParaRPr lang="en-US" altLang="zh-CN" sz="2400" b="0" dirty="0">
              <a:latin typeface="+mn-ea"/>
            </a:endParaRPr>
          </a:p>
          <a:p>
            <a:pPr lvl="1"/>
            <a:r>
              <a:rPr lang="zh-CN" altLang="en-US" sz="2000" b="0" dirty="0">
                <a:latin typeface="+mn-ea"/>
              </a:rPr>
              <a:t>每个接口都直接与结点相连，并且以全双工方式工作。</a:t>
            </a:r>
          </a:p>
          <a:p>
            <a:pPr lvl="1"/>
            <a:r>
              <a:rPr lang="zh-CN" altLang="en-US" sz="2000" b="0" dirty="0">
                <a:latin typeface="+mn-ea"/>
              </a:rPr>
              <a:t>能同时连通许多对接口，使每一对相互通信的结点都能像独占通信媒体那样，进行无碰撞地传输数据。 </a:t>
            </a:r>
          </a:p>
          <a:p>
            <a:pPr lvl="1"/>
            <a:r>
              <a:rPr lang="zh-CN" altLang="en-US" sz="2000" b="0" dirty="0">
                <a:latin typeface="+mn-ea"/>
              </a:rPr>
              <a:t>使用专用的交换结构芯片，交换速率较高。 </a:t>
            </a:r>
            <a:endParaRPr lang="en-US" altLang="zh-CN" sz="2000" b="0" dirty="0">
              <a:latin typeface="+mn-ea"/>
            </a:endParaRPr>
          </a:p>
          <a:p>
            <a:pPr lvl="1"/>
            <a:r>
              <a:rPr lang="zh-CN" altLang="en-US" sz="2000" b="0" dirty="0">
                <a:latin typeface="+mn-ea"/>
              </a:rPr>
              <a:t>交换机的每个接口都有独享带宽，对于</a:t>
            </a:r>
            <a:r>
              <a:rPr lang="en-US" altLang="zh-CN" sz="2000" b="0" dirty="0">
                <a:latin typeface="+mn-ea"/>
              </a:rPr>
              <a:t>N</a:t>
            </a:r>
            <a:r>
              <a:rPr lang="zh-CN" altLang="en-US" sz="2000" b="0" dirty="0">
                <a:latin typeface="+mn-ea"/>
              </a:rPr>
              <a:t>个接口的交换机，其总容量是同样带宽</a:t>
            </a:r>
            <a:r>
              <a:rPr lang="en-US" altLang="zh-CN" sz="2000" b="0" dirty="0">
                <a:latin typeface="+mn-ea"/>
              </a:rPr>
              <a:t>HUB</a:t>
            </a:r>
            <a:r>
              <a:rPr lang="zh-CN" altLang="en-US" sz="2000" b="0" dirty="0">
                <a:latin typeface="+mn-ea"/>
              </a:rPr>
              <a:t>的</a:t>
            </a:r>
            <a:r>
              <a:rPr lang="en-US" altLang="zh-CN" sz="2000" b="0" dirty="0">
                <a:latin typeface="+mn-ea"/>
              </a:rPr>
              <a:t>N</a:t>
            </a:r>
            <a:r>
              <a:rPr lang="zh-CN" altLang="en-US" sz="2000" b="0" dirty="0">
                <a:latin typeface="+mn-ea"/>
              </a:rPr>
              <a:t>倍。</a:t>
            </a:r>
          </a:p>
        </p:txBody>
      </p:sp>
    </p:spTree>
    <p:extLst>
      <p:ext uri="{BB962C8B-B14F-4D97-AF65-F5344CB8AC3E}">
        <p14:creationId xmlns:p14="http://schemas.microsoft.com/office/powerpoint/2010/main" val="1187484197"/>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标题 56">
            <a:extLst>
              <a:ext uri="{FF2B5EF4-FFF2-40B4-BE49-F238E27FC236}">
                <a16:creationId xmlns:a16="http://schemas.microsoft.com/office/drawing/2014/main" id="{F3D1E634-FAFA-438C-9CF0-16A64FA2BF18}"/>
              </a:ext>
            </a:extLst>
          </p:cNvPr>
          <p:cNvSpPr>
            <a:spLocks noGrp="1"/>
          </p:cNvSpPr>
          <p:nvPr>
            <p:ph type="title"/>
          </p:nvPr>
        </p:nvSpPr>
        <p:spPr/>
        <p:txBody>
          <a:bodyPr/>
          <a:lstStyle/>
          <a:p>
            <a:endParaRPr lang="zh-CN" altLang="en-US"/>
          </a:p>
        </p:txBody>
      </p:sp>
      <p:sp>
        <p:nvSpPr>
          <p:cNvPr id="58" name="内容占位符 57">
            <a:extLst>
              <a:ext uri="{FF2B5EF4-FFF2-40B4-BE49-F238E27FC236}">
                <a16:creationId xmlns:a16="http://schemas.microsoft.com/office/drawing/2014/main" id="{F011BF9B-BF4B-4DAB-9B0A-9CD461107278}"/>
              </a:ext>
            </a:extLst>
          </p:cNvPr>
          <p:cNvSpPr>
            <a:spLocks noGrp="1"/>
          </p:cNvSpPr>
          <p:nvPr>
            <p:ph idx="1"/>
          </p:nvPr>
        </p:nvSpPr>
        <p:spPr>
          <a:xfrm>
            <a:off x="921593" y="4731962"/>
            <a:ext cx="7391400" cy="830997"/>
          </a:xfrm>
        </p:spPr>
        <p:txBody>
          <a:bodyPr/>
          <a:lstStyle/>
          <a:p>
            <a:r>
              <a:rPr lang="zh-CN" altLang="en-US" sz="2400" b="0" dirty="0">
                <a:latin typeface="+mn-ea"/>
              </a:rPr>
              <a:t>利用交换机进行局域网扩展可以隔离冲突域，扩大广播风暴。</a:t>
            </a:r>
          </a:p>
        </p:txBody>
      </p:sp>
      <p:sp>
        <p:nvSpPr>
          <p:cNvPr id="4" name="Freeform 3">
            <a:extLst>
              <a:ext uri="{FF2B5EF4-FFF2-40B4-BE49-F238E27FC236}">
                <a16:creationId xmlns:a16="http://schemas.microsoft.com/office/drawing/2014/main" id="{B3214F48-B8BA-49D2-8845-FB4B3449D640}"/>
              </a:ext>
            </a:extLst>
          </p:cNvPr>
          <p:cNvSpPr>
            <a:spLocks noChangeArrowheads="1"/>
          </p:cNvSpPr>
          <p:nvPr/>
        </p:nvSpPr>
        <p:spPr bwMode="auto">
          <a:xfrm flipV="1">
            <a:off x="5084812" y="2469133"/>
            <a:ext cx="2003425" cy="88900"/>
          </a:xfrm>
          <a:custGeom>
            <a:avLst/>
            <a:gdLst>
              <a:gd name="T0" fmla="*/ 689 w 689"/>
              <a:gd name="T1" fmla="*/ 178 h 178"/>
              <a:gd name="T2" fmla="*/ 0 w 689"/>
              <a:gd name="T3" fmla="*/ 0 h 178"/>
              <a:gd name="T4" fmla="*/ 0 60000 65536"/>
              <a:gd name="T5" fmla="*/ 0 60000 65536"/>
              <a:gd name="T6" fmla="*/ 0 w 689"/>
              <a:gd name="T7" fmla="*/ 0 h 178"/>
              <a:gd name="T8" fmla="*/ 689 w 689"/>
              <a:gd name="T9" fmla="*/ 178 h 178"/>
            </a:gdLst>
            <a:ahLst/>
            <a:cxnLst>
              <a:cxn ang="T4">
                <a:pos x="T0" y="T1"/>
              </a:cxn>
              <a:cxn ang="T5">
                <a:pos x="T2" y="T3"/>
              </a:cxn>
            </a:cxnLst>
            <a:rect l="T6" t="T7" r="T8" b="T9"/>
            <a:pathLst>
              <a:path w="689" h="178">
                <a:moveTo>
                  <a:pt x="689" y="178"/>
                </a:moveTo>
                <a:lnTo>
                  <a:pt x="0" y="0"/>
                </a:lnTo>
              </a:path>
            </a:pathLst>
          </a:custGeom>
          <a:noFill/>
          <a:ln w="38100"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 name="Freeform 4">
            <a:extLst>
              <a:ext uri="{FF2B5EF4-FFF2-40B4-BE49-F238E27FC236}">
                <a16:creationId xmlns:a16="http://schemas.microsoft.com/office/drawing/2014/main" id="{3293A7C2-0084-40A4-BFB4-A56C3A784E8F}"/>
              </a:ext>
            </a:extLst>
          </p:cNvPr>
          <p:cNvSpPr>
            <a:spLocks noChangeArrowheads="1"/>
          </p:cNvSpPr>
          <p:nvPr/>
        </p:nvSpPr>
        <p:spPr bwMode="auto">
          <a:xfrm rot="9955067">
            <a:off x="7281912" y="2211958"/>
            <a:ext cx="1382713" cy="144462"/>
          </a:xfrm>
          <a:custGeom>
            <a:avLst/>
            <a:gdLst>
              <a:gd name="T0" fmla="*/ 956 w 956"/>
              <a:gd name="T1" fmla="*/ 122 h 122"/>
              <a:gd name="T2" fmla="*/ 467 w 956"/>
              <a:gd name="T3" fmla="*/ 11 h 122"/>
              <a:gd name="T4" fmla="*/ 511 w 956"/>
              <a:gd name="T5" fmla="*/ 111 h 122"/>
              <a:gd name="T6" fmla="*/ 0 w 956"/>
              <a:gd name="T7" fmla="*/ 0 h 122"/>
              <a:gd name="T8" fmla="*/ 0 60000 65536"/>
              <a:gd name="T9" fmla="*/ 0 60000 65536"/>
              <a:gd name="T10" fmla="*/ 0 60000 65536"/>
              <a:gd name="T11" fmla="*/ 0 60000 65536"/>
              <a:gd name="T12" fmla="*/ 0 w 956"/>
              <a:gd name="T13" fmla="*/ 0 h 122"/>
              <a:gd name="T14" fmla="*/ 956 w 956"/>
              <a:gd name="T15" fmla="*/ 122 h 122"/>
            </a:gdLst>
            <a:ahLst/>
            <a:cxnLst>
              <a:cxn ang="T8">
                <a:pos x="T0" y="T1"/>
              </a:cxn>
              <a:cxn ang="T9">
                <a:pos x="T2" y="T3"/>
              </a:cxn>
              <a:cxn ang="T10">
                <a:pos x="T4" y="T5"/>
              </a:cxn>
              <a:cxn ang="T11">
                <a:pos x="T6" y="T7"/>
              </a:cxn>
            </a:cxnLst>
            <a:rect l="T12" t="T13" r="T14" b="T15"/>
            <a:pathLst>
              <a:path w="956" h="122">
                <a:moveTo>
                  <a:pt x="956" y="122"/>
                </a:moveTo>
                <a:lnTo>
                  <a:pt x="467" y="11"/>
                </a:lnTo>
                <a:lnTo>
                  <a:pt x="511" y="111"/>
                </a:lnTo>
                <a:lnTo>
                  <a:pt x="0" y="0"/>
                </a:lnTo>
              </a:path>
            </a:pathLst>
          </a:custGeom>
          <a:noFill/>
          <a:ln w="38100"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6" name="Line 5">
            <a:extLst>
              <a:ext uri="{FF2B5EF4-FFF2-40B4-BE49-F238E27FC236}">
                <a16:creationId xmlns:a16="http://schemas.microsoft.com/office/drawing/2014/main" id="{3A6F1D6B-13F0-465E-93AF-8679FD9A8012}"/>
              </a:ext>
            </a:extLst>
          </p:cNvPr>
          <p:cNvSpPr>
            <a:spLocks noChangeShapeType="1"/>
          </p:cNvSpPr>
          <p:nvPr/>
        </p:nvSpPr>
        <p:spPr bwMode="auto">
          <a:xfrm flipH="1" flipV="1">
            <a:off x="1973312" y="1953195"/>
            <a:ext cx="2190750" cy="38100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7" name="Line 6">
            <a:extLst>
              <a:ext uri="{FF2B5EF4-FFF2-40B4-BE49-F238E27FC236}">
                <a16:creationId xmlns:a16="http://schemas.microsoft.com/office/drawing/2014/main" id="{8BAF2E3E-9CF9-4106-AFE5-97EF378C01D6}"/>
              </a:ext>
            </a:extLst>
          </p:cNvPr>
          <p:cNvSpPr>
            <a:spLocks noChangeShapeType="1"/>
          </p:cNvSpPr>
          <p:nvPr/>
        </p:nvSpPr>
        <p:spPr bwMode="auto">
          <a:xfrm flipH="1">
            <a:off x="2046337" y="2518345"/>
            <a:ext cx="2139950" cy="442913"/>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8" name="Line 7">
            <a:extLst>
              <a:ext uri="{FF2B5EF4-FFF2-40B4-BE49-F238E27FC236}">
                <a16:creationId xmlns:a16="http://schemas.microsoft.com/office/drawing/2014/main" id="{92EE071A-B73E-4B00-ABCD-B5368469CFAA}"/>
              </a:ext>
            </a:extLst>
          </p:cNvPr>
          <p:cNvSpPr>
            <a:spLocks noChangeShapeType="1"/>
          </p:cNvSpPr>
          <p:nvPr/>
        </p:nvSpPr>
        <p:spPr bwMode="auto">
          <a:xfrm flipH="1">
            <a:off x="3125837" y="2651695"/>
            <a:ext cx="1182688" cy="95726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9" name="Line 8">
            <a:extLst>
              <a:ext uri="{FF2B5EF4-FFF2-40B4-BE49-F238E27FC236}">
                <a16:creationId xmlns:a16="http://schemas.microsoft.com/office/drawing/2014/main" id="{CB50171F-903D-432E-9FCE-195C3B19C08E}"/>
              </a:ext>
            </a:extLst>
          </p:cNvPr>
          <p:cNvSpPr>
            <a:spLocks noChangeShapeType="1"/>
          </p:cNvSpPr>
          <p:nvPr/>
        </p:nvSpPr>
        <p:spPr bwMode="auto">
          <a:xfrm>
            <a:off x="5010200" y="2561208"/>
            <a:ext cx="1212850" cy="97631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0" name="Line 9">
            <a:extLst>
              <a:ext uri="{FF2B5EF4-FFF2-40B4-BE49-F238E27FC236}">
                <a16:creationId xmlns:a16="http://schemas.microsoft.com/office/drawing/2014/main" id="{8583E9A6-9712-45CD-B2DE-D1D6768FA5F4}"/>
              </a:ext>
            </a:extLst>
          </p:cNvPr>
          <p:cNvSpPr>
            <a:spLocks noChangeShapeType="1"/>
          </p:cNvSpPr>
          <p:nvPr/>
        </p:nvSpPr>
        <p:spPr bwMode="auto">
          <a:xfrm flipH="1">
            <a:off x="4565700" y="2651695"/>
            <a:ext cx="12700" cy="8858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1" name="Text Box 37">
            <a:extLst>
              <a:ext uri="{FF2B5EF4-FFF2-40B4-BE49-F238E27FC236}">
                <a16:creationId xmlns:a16="http://schemas.microsoft.com/office/drawing/2014/main" id="{09AD58DD-4A5B-497A-BC3E-63659FBA102A}"/>
              </a:ext>
            </a:extLst>
          </p:cNvPr>
          <p:cNvSpPr txBox="1">
            <a:spLocks noChangeArrowheads="1"/>
          </p:cNvSpPr>
          <p:nvPr/>
        </p:nvSpPr>
        <p:spPr bwMode="auto">
          <a:xfrm>
            <a:off x="2262237" y="3393058"/>
            <a:ext cx="690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b="0">
                <a:solidFill>
                  <a:srgbClr val="333399"/>
                </a:solidFill>
                <a:ea typeface="黑体" pitchFamily="49" charset="-122"/>
              </a:rPr>
              <a:t>一系</a:t>
            </a:r>
          </a:p>
        </p:txBody>
      </p:sp>
      <p:sp>
        <p:nvSpPr>
          <p:cNvPr id="12" name="Text Box 38">
            <a:extLst>
              <a:ext uri="{FF2B5EF4-FFF2-40B4-BE49-F238E27FC236}">
                <a16:creationId xmlns:a16="http://schemas.microsoft.com/office/drawing/2014/main" id="{E08E5ED4-6FA0-4B83-9396-FEAFF482BB8C}"/>
              </a:ext>
            </a:extLst>
          </p:cNvPr>
          <p:cNvSpPr txBox="1">
            <a:spLocks noChangeArrowheads="1"/>
          </p:cNvSpPr>
          <p:nvPr/>
        </p:nvSpPr>
        <p:spPr bwMode="auto">
          <a:xfrm>
            <a:off x="5286425" y="3464495"/>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b="0">
                <a:solidFill>
                  <a:srgbClr val="333399"/>
                </a:solidFill>
                <a:ea typeface="黑体" pitchFamily="49" charset="-122"/>
              </a:rPr>
              <a:t>三系</a:t>
            </a:r>
          </a:p>
        </p:txBody>
      </p:sp>
      <p:sp>
        <p:nvSpPr>
          <p:cNvPr id="13" name="Text Box 39">
            <a:extLst>
              <a:ext uri="{FF2B5EF4-FFF2-40B4-BE49-F238E27FC236}">
                <a16:creationId xmlns:a16="http://schemas.microsoft.com/office/drawing/2014/main" id="{21BB0865-D6B4-4403-9659-F508690B67B6}"/>
              </a:ext>
            </a:extLst>
          </p:cNvPr>
          <p:cNvSpPr txBox="1">
            <a:spLocks noChangeArrowheads="1"/>
          </p:cNvSpPr>
          <p:nvPr/>
        </p:nvSpPr>
        <p:spPr bwMode="auto">
          <a:xfrm>
            <a:off x="3702100" y="3464495"/>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b="0">
                <a:solidFill>
                  <a:srgbClr val="333399"/>
                </a:solidFill>
                <a:ea typeface="黑体" pitchFamily="49" charset="-122"/>
              </a:rPr>
              <a:t>二系</a:t>
            </a:r>
          </a:p>
        </p:txBody>
      </p:sp>
      <p:sp>
        <p:nvSpPr>
          <p:cNvPr id="14" name="Text Box 40">
            <a:extLst>
              <a:ext uri="{FF2B5EF4-FFF2-40B4-BE49-F238E27FC236}">
                <a16:creationId xmlns:a16="http://schemas.microsoft.com/office/drawing/2014/main" id="{3652F4F6-05C9-40D0-97FD-E6D0D9A3921A}"/>
              </a:ext>
            </a:extLst>
          </p:cNvPr>
          <p:cNvSpPr txBox="1">
            <a:spLocks noChangeArrowheads="1"/>
          </p:cNvSpPr>
          <p:nvPr/>
        </p:nvSpPr>
        <p:spPr bwMode="auto">
          <a:xfrm>
            <a:off x="6510387" y="3464495"/>
            <a:ext cx="13858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10BASE-T</a:t>
            </a:r>
          </a:p>
        </p:txBody>
      </p:sp>
      <p:pic>
        <p:nvPicPr>
          <p:cNvPr id="15" name="Picture 41">
            <a:extLst>
              <a:ext uri="{FF2B5EF4-FFF2-40B4-BE49-F238E27FC236}">
                <a16:creationId xmlns:a16="http://schemas.microsoft.com/office/drawing/2014/main" id="{40C87076-1DA6-4FBB-9A02-8DB70DEC818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1987" y="2126233"/>
            <a:ext cx="9398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6" name="Picture 42">
            <a:extLst>
              <a:ext uri="{FF2B5EF4-FFF2-40B4-BE49-F238E27FC236}">
                <a16:creationId xmlns:a16="http://schemas.microsoft.com/office/drawing/2014/main" id="{CC75CB57-05DA-4EF6-A436-8BF894834D3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7875" y="1365820"/>
            <a:ext cx="690562"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3">
            <a:extLst>
              <a:ext uri="{FF2B5EF4-FFF2-40B4-BE49-F238E27FC236}">
                <a16:creationId xmlns:a16="http://schemas.microsoft.com/office/drawing/2014/main" id="{DCDBC1E4-F7D3-4AD8-B2BF-CA525CF9485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0087" y="2600895"/>
            <a:ext cx="6921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Box 44">
            <a:extLst>
              <a:ext uri="{FF2B5EF4-FFF2-40B4-BE49-F238E27FC236}">
                <a16:creationId xmlns:a16="http://schemas.microsoft.com/office/drawing/2014/main" id="{65817A90-9F73-4E85-A4F6-3E6D4B1FB47F}"/>
              </a:ext>
            </a:extLst>
          </p:cNvPr>
          <p:cNvSpPr txBox="1">
            <a:spLocks noChangeArrowheads="1"/>
          </p:cNvSpPr>
          <p:nvPr/>
        </p:nvSpPr>
        <p:spPr bwMode="auto">
          <a:xfrm>
            <a:off x="7589887" y="1715070"/>
            <a:ext cx="1201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b="0">
                <a:solidFill>
                  <a:srgbClr val="333399"/>
                </a:solidFill>
                <a:ea typeface="黑体" pitchFamily="49" charset="-122"/>
              </a:rPr>
              <a:t>至因特网</a:t>
            </a:r>
          </a:p>
        </p:txBody>
      </p:sp>
      <p:sp>
        <p:nvSpPr>
          <p:cNvPr id="19" name="Text Box 45">
            <a:extLst>
              <a:ext uri="{FF2B5EF4-FFF2-40B4-BE49-F238E27FC236}">
                <a16:creationId xmlns:a16="http://schemas.microsoft.com/office/drawing/2014/main" id="{35528105-F132-46F9-9F92-86F8CF26FB32}"/>
              </a:ext>
            </a:extLst>
          </p:cNvPr>
          <p:cNvSpPr txBox="1">
            <a:spLocks noChangeArrowheads="1"/>
          </p:cNvSpPr>
          <p:nvPr/>
        </p:nvSpPr>
        <p:spPr bwMode="auto">
          <a:xfrm>
            <a:off x="5357862" y="2096070"/>
            <a:ext cx="1227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100 Mb/s</a:t>
            </a:r>
          </a:p>
        </p:txBody>
      </p:sp>
      <p:sp>
        <p:nvSpPr>
          <p:cNvPr id="20" name="Text Box 46">
            <a:extLst>
              <a:ext uri="{FF2B5EF4-FFF2-40B4-BE49-F238E27FC236}">
                <a16:creationId xmlns:a16="http://schemas.microsoft.com/office/drawing/2014/main" id="{C34447B9-87D6-406D-8ABF-B96DAD97CAA5}"/>
              </a:ext>
            </a:extLst>
          </p:cNvPr>
          <p:cNvSpPr txBox="1">
            <a:spLocks noChangeArrowheads="1"/>
          </p:cNvSpPr>
          <p:nvPr/>
        </p:nvSpPr>
        <p:spPr bwMode="auto">
          <a:xfrm>
            <a:off x="2330500" y="2348483"/>
            <a:ext cx="1227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100 Mb/s</a:t>
            </a:r>
          </a:p>
        </p:txBody>
      </p:sp>
      <p:sp>
        <p:nvSpPr>
          <p:cNvPr id="21" name="Text Box 47">
            <a:extLst>
              <a:ext uri="{FF2B5EF4-FFF2-40B4-BE49-F238E27FC236}">
                <a16:creationId xmlns:a16="http://schemas.microsoft.com/office/drawing/2014/main" id="{43AF98E6-5B4B-42CA-AB6A-BEFB95883F33}"/>
              </a:ext>
            </a:extLst>
          </p:cNvPr>
          <p:cNvSpPr txBox="1">
            <a:spLocks noChangeArrowheads="1"/>
          </p:cNvSpPr>
          <p:nvPr/>
        </p:nvSpPr>
        <p:spPr bwMode="auto">
          <a:xfrm>
            <a:off x="2546400" y="1699195"/>
            <a:ext cx="1227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100 Mb/s</a:t>
            </a:r>
          </a:p>
        </p:txBody>
      </p:sp>
      <p:sp>
        <p:nvSpPr>
          <p:cNvPr id="22" name="Text Box 48">
            <a:extLst>
              <a:ext uri="{FF2B5EF4-FFF2-40B4-BE49-F238E27FC236}">
                <a16:creationId xmlns:a16="http://schemas.microsoft.com/office/drawing/2014/main" id="{7AD7D2C1-58C9-479C-819B-53D6CDD08462}"/>
              </a:ext>
            </a:extLst>
          </p:cNvPr>
          <p:cNvSpPr txBox="1">
            <a:spLocks noChangeArrowheads="1"/>
          </p:cNvSpPr>
          <p:nvPr/>
        </p:nvSpPr>
        <p:spPr bwMode="auto">
          <a:xfrm>
            <a:off x="739825" y="1395983"/>
            <a:ext cx="95410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dirty="0">
                <a:solidFill>
                  <a:srgbClr val="333399"/>
                </a:solidFill>
                <a:ea typeface="黑体" pitchFamily="49" charset="-122"/>
              </a:rPr>
              <a:t>WEB</a:t>
            </a:r>
            <a:endParaRPr lang="zh-CN" altLang="en-US" sz="2000" b="0" dirty="0">
              <a:solidFill>
                <a:srgbClr val="333399"/>
              </a:solidFill>
              <a:ea typeface="黑体" pitchFamily="49" charset="-122"/>
            </a:endParaRPr>
          </a:p>
          <a:p>
            <a:pPr eaLnBrk="1" hangingPunct="1"/>
            <a:r>
              <a:rPr lang="zh-CN" altLang="en-US" sz="2000" b="0" dirty="0">
                <a:solidFill>
                  <a:srgbClr val="333399"/>
                </a:solidFill>
                <a:ea typeface="黑体" pitchFamily="49" charset="-122"/>
              </a:rPr>
              <a:t>服务器</a:t>
            </a:r>
          </a:p>
        </p:txBody>
      </p:sp>
      <p:sp>
        <p:nvSpPr>
          <p:cNvPr id="23" name="Text Box 49">
            <a:extLst>
              <a:ext uri="{FF2B5EF4-FFF2-40B4-BE49-F238E27FC236}">
                <a16:creationId xmlns:a16="http://schemas.microsoft.com/office/drawing/2014/main" id="{5A3D2553-23C5-4742-BC8C-E462ED4F0D66}"/>
              </a:ext>
            </a:extLst>
          </p:cNvPr>
          <p:cNvSpPr txBox="1">
            <a:spLocks noChangeArrowheads="1"/>
          </p:cNvSpPr>
          <p:nvPr/>
        </p:nvSpPr>
        <p:spPr bwMode="auto">
          <a:xfrm>
            <a:off x="462012" y="2672333"/>
            <a:ext cx="1198563"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b="0">
                <a:solidFill>
                  <a:srgbClr val="333399"/>
                </a:solidFill>
                <a:ea typeface="黑体" pitchFamily="49" charset="-122"/>
              </a:rPr>
              <a:t>电子邮件</a:t>
            </a:r>
          </a:p>
          <a:p>
            <a:pPr eaLnBrk="1" hangingPunct="1"/>
            <a:r>
              <a:rPr lang="zh-CN" altLang="en-US" sz="2000" b="0">
                <a:solidFill>
                  <a:srgbClr val="333399"/>
                </a:solidFill>
                <a:ea typeface="黑体" pitchFamily="49" charset="-122"/>
              </a:rPr>
              <a:t>  服务器</a:t>
            </a:r>
          </a:p>
        </p:txBody>
      </p:sp>
      <p:sp>
        <p:nvSpPr>
          <p:cNvPr id="24" name="AutoShape 50">
            <a:extLst>
              <a:ext uri="{FF2B5EF4-FFF2-40B4-BE49-F238E27FC236}">
                <a16:creationId xmlns:a16="http://schemas.microsoft.com/office/drawing/2014/main" id="{D9C2B37C-305B-4400-B360-E6D3BCE9F306}"/>
              </a:ext>
            </a:extLst>
          </p:cNvPr>
          <p:cNvSpPr>
            <a:spLocks noChangeArrowheads="1"/>
          </p:cNvSpPr>
          <p:nvPr/>
        </p:nvSpPr>
        <p:spPr bwMode="auto">
          <a:xfrm>
            <a:off x="4060875" y="1830958"/>
            <a:ext cx="1303337" cy="1023937"/>
          </a:xfrm>
          <a:prstGeom prst="cube">
            <a:avLst>
              <a:gd name="adj" fmla="val 25000"/>
            </a:avLst>
          </a:prstGeom>
          <a:solidFill>
            <a:srgbClr val="CCECFF"/>
          </a:solidFill>
          <a:ln w="9525">
            <a:solidFill>
              <a:srgbClr val="3333CC"/>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25" name="Text Box 51">
            <a:extLst>
              <a:ext uri="{FF2B5EF4-FFF2-40B4-BE49-F238E27FC236}">
                <a16:creationId xmlns:a16="http://schemas.microsoft.com/office/drawing/2014/main" id="{5B624FF4-B71C-4046-ADDF-EF96DEF4755F}"/>
              </a:ext>
            </a:extLst>
          </p:cNvPr>
          <p:cNvSpPr txBox="1">
            <a:spLocks noChangeArrowheads="1"/>
          </p:cNvSpPr>
          <p:nvPr/>
        </p:nvSpPr>
        <p:spPr bwMode="auto">
          <a:xfrm>
            <a:off x="4108500" y="2096070"/>
            <a:ext cx="94615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b="0">
                <a:solidFill>
                  <a:srgbClr val="333399"/>
                </a:solidFill>
                <a:ea typeface="黑体" pitchFamily="49" charset="-122"/>
              </a:rPr>
              <a:t>以太网</a:t>
            </a:r>
          </a:p>
          <a:p>
            <a:pPr eaLnBrk="1" hangingPunct="1"/>
            <a:r>
              <a:rPr lang="zh-CN" altLang="en-US" sz="2000" b="0">
                <a:solidFill>
                  <a:srgbClr val="333399"/>
                </a:solidFill>
                <a:ea typeface="黑体" pitchFamily="49" charset="-122"/>
              </a:rPr>
              <a:t>交换机</a:t>
            </a:r>
          </a:p>
        </p:txBody>
      </p:sp>
      <p:sp>
        <p:nvSpPr>
          <p:cNvPr id="26" name="Text Box 52">
            <a:extLst>
              <a:ext uri="{FF2B5EF4-FFF2-40B4-BE49-F238E27FC236}">
                <a16:creationId xmlns:a16="http://schemas.microsoft.com/office/drawing/2014/main" id="{1AB23F6F-484F-4839-997E-483A6F128819}"/>
              </a:ext>
            </a:extLst>
          </p:cNvPr>
          <p:cNvSpPr txBox="1">
            <a:spLocks noChangeArrowheads="1"/>
          </p:cNvSpPr>
          <p:nvPr/>
        </p:nvSpPr>
        <p:spPr bwMode="auto">
          <a:xfrm>
            <a:off x="6556425" y="1684908"/>
            <a:ext cx="944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b="0">
                <a:solidFill>
                  <a:srgbClr val="333399"/>
                </a:solidFill>
                <a:ea typeface="黑体" pitchFamily="49" charset="-122"/>
              </a:rPr>
              <a:t>路由器</a:t>
            </a:r>
          </a:p>
        </p:txBody>
      </p:sp>
      <p:grpSp>
        <p:nvGrpSpPr>
          <p:cNvPr id="27" name="Group 53">
            <a:extLst>
              <a:ext uri="{FF2B5EF4-FFF2-40B4-BE49-F238E27FC236}">
                <a16:creationId xmlns:a16="http://schemas.microsoft.com/office/drawing/2014/main" id="{E348DE73-A42F-404E-9DA5-24A35BA44BA4}"/>
              </a:ext>
            </a:extLst>
          </p:cNvPr>
          <p:cNvGrpSpPr>
            <a:grpSpLocks/>
          </p:cNvGrpSpPr>
          <p:nvPr/>
        </p:nvGrpSpPr>
        <p:grpSpPr bwMode="auto">
          <a:xfrm>
            <a:off x="2549575" y="3501008"/>
            <a:ext cx="1157287" cy="828675"/>
            <a:chOff x="1755" y="2723"/>
            <a:chExt cx="729" cy="522"/>
          </a:xfrm>
        </p:grpSpPr>
        <p:sp>
          <p:nvSpPr>
            <p:cNvPr id="28" name="Line 54">
              <a:extLst>
                <a:ext uri="{FF2B5EF4-FFF2-40B4-BE49-F238E27FC236}">
                  <a16:creationId xmlns:a16="http://schemas.microsoft.com/office/drawing/2014/main" id="{B8B581A2-AB52-4969-B993-656282207F3E}"/>
                </a:ext>
              </a:extLst>
            </p:cNvPr>
            <p:cNvSpPr>
              <a:spLocks noChangeShapeType="1"/>
            </p:cNvSpPr>
            <p:nvPr/>
          </p:nvSpPr>
          <p:spPr bwMode="auto">
            <a:xfrm flipH="1">
              <a:off x="1835" y="2871"/>
              <a:ext cx="217" cy="26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29" name="Picture 55">
              <a:extLst>
                <a:ext uri="{FF2B5EF4-FFF2-40B4-BE49-F238E27FC236}">
                  <a16:creationId xmlns:a16="http://schemas.microsoft.com/office/drawing/2014/main" id="{B4CC02F3-84AB-43A1-8CB7-CCE54413B8AC}"/>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5"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30" name="Line 56">
              <a:extLst>
                <a:ext uri="{FF2B5EF4-FFF2-40B4-BE49-F238E27FC236}">
                  <a16:creationId xmlns:a16="http://schemas.microsoft.com/office/drawing/2014/main" id="{7F60FB09-DAF9-4942-973E-C482BF666557}"/>
                </a:ext>
              </a:extLst>
            </p:cNvPr>
            <p:cNvSpPr>
              <a:spLocks noChangeShapeType="1"/>
            </p:cNvSpPr>
            <p:nvPr/>
          </p:nvSpPr>
          <p:spPr bwMode="auto">
            <a:xfrm>
              <a:off x="2171" y="2886"/>
              <a:ext cx="40" cy="2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1" name="Line 57">
              <a:extLst>
                <a:ext uri="{FF2B5EF4-FFF2-40B4-BE49-F238E27FC236}">
                  <a16:creationId xmlns:a16="http://schemas.microsoft.com/office/drawing/2014/main" id="{472FD83A-B314-4421-A18A-00828FB00AF3}"/>
                </a:ext>
              </a:extLst>
            </p:cNvPr>
            <p:cNvSpPr>
              <a:spLocks noChangeShapeType="1"/>
            </p:cNvSpPr>
            <p:nvPr/>
          </p:nvSpPr>
          <p:spPr bwMode="auto">
            <a:xfrm>
              <a:off x="2235" y="2892"/>
              <a:ext cx="177" cy="22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2" name="Line 58">
              <a:extLst>
                <a:ext uri="{FF2B5EF4-FFF2-40B4-BE49-F238E27FC236}">
                  <a16:creationId xmlns:a16="http://schemas.microsoft.com/office/drawing/2014/main" id="{0CB2A591-9112-4F55-8CB4-C6867CE0A9B4}"/>
                </a:ext>
              </a:extLst>
            </p:cNvPr>
            <p:cNvSpPr>
              <a:spLocks noChangeShapeType="1"/>
            </p:cNvSpPr>
            <p:nvPr/>
          </p:nvSpPr>
          <p:spPr bwMode="auto">
            <a:xfrm flipH="1">
              <a:off x="2025" y="2881"/>
              <a:ext cx="76" cy="26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33" name="Picture 59">
              <a:extLst>
                <a:ext uri="{FF2B5EF4-FFF2-40B4-BE49-F238E27FC236}">
                  <a16:creationId xmlns:a16="http://schemas.microsoft.com/office/drawing/2014/main" id="{0F1D84E8-69E8-446F-8C5A-E7BB24F4FC40}"/>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47"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4" name="Picture 60">
              <a:extLst>
                <a:ext uri="{FF2B5EF4-FFF2-40B4-BE49-F238E27FC236}">
                  <a16:creationId xmlns:a16="http://schemas.microsoft.com/office/drawing/2014/main" id="{FFC52353-8179-493C-A83E-F8E9572F8B4A}"/>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9"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5" name="Picture 61">
              <a:extLst>
                <a:ext uri="{FF2B5EF4-FFF2-40B4-BE49-F238E27FC236}">
                  <a16:creationId xmlns:a16="http://schemas.microsoft.com/office/drawing/2014/main" id="{EC017280-207B-4173-8C55-E794CDBA0D01}"/>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1"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6" name="Picture 62">
              <a:extLst>
                <a:ext uri="{FF2B5EF4-FFF2-40B4-BE49-F238E27FC236}">
                  <a16:creationId xmlns:a16="http://schemas.microsoft.com/office/drawing/2014/main" id="{977E6D56-A445-4796-9375-F086D86B6E9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102812">
              <a:off x="1973" y="2723"/>
              <a:ext cx="353"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grpSp>
        <p:nvGrpSpPr>
          <p:cNvPr id="37" name="Group 63">
            <a:extLst>
              <a:ext uri="{FF2B5EF4-FFF2-40B4-BE49-F238E27FC236}">
                <a16:creationId xmlns:a16="http://schemas.microsoft.com/office/drawing/2014/main" id="{DAF60D30-B1AA-47CA-BBCE-FEA141750916}"/>
              </a:ext>
            </a:extLst>
          </p:cNvPr>
          <p:cNvGrpSpPr>
            <a:grpSpLocks/>
          </p:cNvGrpSpPr>
          <p:nvPr/>
        </p:nvGrpSpPr>
        <p:grpSpPr bwMode="auto">
          <a:xfrm>
            <a:off x="3991025" y="3501008"/>
            <a:ext cx="1157287" cy="828675"/>
            <a:chOff x="1755" y="2723"/>
            <a:chExt cx="729" cy="522"/>
          </a:xfrm>
        </p:grpSpPr>
        <p:sp>
          <p:nvSpPr>
            <p:cNvPr id="38" name="Line 64">
              <a:extLst>
                <a:ext uri="{FF2B5EF4-FFF2-40B4-BE49-F238E27FC236}">
                  <a16:creationId xmlns:a16="http://schemas.microsoft.com/office/drawing/2014/main" id="{B3C3A440-A5D9-4E50-9908-1D0B73EF45CB}"/>
                </a:ext>
              </a:extLst>
            </p:cNvPr>
            <p:cNvSpPr>
              <a:spLocks noChangeShapeType="1"/>
            </p:cNvSpPr>
            <p:nvPr/>
          </p:nvSpPr>
          <p:spPr bwMode="auto">
            <a:xfrm flipH="1">
              <a:off x="1835" y="2871"/>
              <a:ext cx="217" cy="26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39" name="Picture 65">
              <a:extLst>
                <a:ext uri="{FF2B5EF4-FFF2-40B4-BE49-F238E27FC236}">
                  <a16:creationId xmlns:a16="http://schemas.microsoft.com/office/drawing/2014/main" id="{BF02C6E9-BCE4-4ED3-8CFD-5A9F34CE30DA}"/>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5"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40" name="Line 66">
              <a:extLst>
                <a:ext uri="{FF2B5EF4-FFF2-40B4-BE49-F238E27FC236}">
                  <a16:creationId xmlns:a16="http://schemas.microsoft.com/office/drawing/2014/main" id="{684E46A2-B248-445F-ABB5-B5659184176B}"/>
                </a:ext>
              </a:extLst>
            </p:cNvPr>
            <p:cNvSpPr>
              <a:spLocks noChangeShapeType="1"/>
            </p:cNvSpPr>
            <p:nvPr/>
          </p:nvSpPr>
          <p:spPr bwMode="auto">
            <a:xfrm>
              <a:off x="2171" y="2886"/>
              <a:ext cx="40" cy="2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1" name="Line 67">
              <a:extLst>
                <a:ext uri="{FF2B5EF4-FFF2-40B4-BE49-F238E27FC236}">
                  <a16:creationId xmlns:a16="http://schemas.microsoft.com/office/drawing/2014/main" id="{6E2C7D3A-6DED-4351-98C1-56886890D259}"/>
                </a:ext>
              </a:extLst>
            </p:cNvPr>
            <p:cNvSpPr>
              <a:spLocks noChangeShapeType="1"/>
            </p:cNvSpPr>
            <p:nvPr/>
          </p:nvSpPr>
          <p:spPr bwMode="auto">
            <a:xfrm>
              <a:off x="2235" y="2892"/>
              <a:ext cx="177" cy="22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2" name="Line 68">
              <a:extLst>
                <a:ext uri="{FF2B5EF4-FFF2-40B4-BE49-F238E27FC236}">
                  <a16:creationId xmlns:a16="http://schemas.microsoft.com/office/drawing/2014/main" id="{4DB75C4B-91D7-468C-A9B8-0A408997A25E}"/>
                </a:ext>
              </a:extLst>
            </p:cNvPr>
            <p:cNvSpPr>
              <a:spLocks noChangeShapeType="1"/>
            </p:cNvSpPr>
            <p:nvPr/>
          </p:nvSpPr>
          <p:spPr bwMode="auto">
            <a:xfrm flipH="1">
              <a:off x="2025" y="2881"/>
              <a:ext cx="76" cy="26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43" name="Picture 69">
              <a:extLst>
                <a:ext uri="{FF2B5EF4-FFF2-40B4-BE49-F238E27FC236}">
                  <a16:creationId xmlns:a16="http://schemas.microsoft.com/office/drawing/2014/main" id="{88D594BF-6743-47A8-A8FC-2420CA3AD9C2}"/>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47"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44" name="Picture 70">
              <a:extLst>
                <a:ext uri="{FF2B5EF4-FFF2-40B4-BE49-F238E27FC236}">
                  <a16:creationId xmlns:a16="http://schemas.microsoft.com/office/drawing/2014/main" id="{05376DC8-C911-445F-8926-9292AB56646E}"/>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9"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45" name="Picture 71">
              <a:extLst>
                <a:ext uri="{FF2B5EF4-FFF2-40B4-BE49-F238E27FC236}">
                  <a16:creationId xmlns:a16="http://schemas.microsoft.com/office/drawing/2014/main" id="{642F2EEA-0C56-4946-AA2C-E88C283863B5}"/>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1"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46" name="Picture 72">
              <a:extLst>
                <a:ext uri="{FF2B5EF4-FFF2-40B4-BE49-F238E27FC236}">
                  <a16:creationId xmlns:a16="http://schemas.microsoft.com/office/drawing/2014/main" id="{4C43DCEF-F67E-42C4-8708-7974625CC5A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102812">
              <a:off x="1973" y="2723"/>
              <a:ext cx="353"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grpSp>
        <p:nvGrpSpPr>
          <p:cNvPr id="47" name="Group 73">
            <a:extLst>
              <a:ext uri="{FF2B5EF4-FFF2-40B4-BE49-F238E27FC236}">
                <a16:creationId xmlns:a16="http://schemas.microsoft.com/office/drawing/2014/main" id="{CC0DF919-4722-4C63-9D7C-23DB78BB4907}"/>
              </a:ext>
            </a:extLst>
          </p:cNvPr>
          <p:cNvGrpSpPr>
            <a:grpSpLocks/>
          </p:cNvGrpSpPr>
          <p:nvPr/>
        </p:nvGrpSpPr>
        <p:grpSpPr bwMode="auto">
          <a:xfrm>
            <a:off x="5580112" y="3501008"/>
            <a:ext cx="1157288" cy="828675"/>
            <a:chOff x="1755" y="2723"/>
            <a:chExt cx="729" cy="522"/>
          </a:xfrm>
        </p:grpSpPr>
        <p:sp>
          <p:nvSpPr>
            <p:cNvPr id="48" name="Line 74">
              <a:extLst>
                <a:ext uri="{FF2B5EF4-FFF2-40B4-BE49-F238E27FC236}">
                  <a16:creationId xmlns:a16="http://schemas.microsoft.com/office/drawing/2014/main" id="{725B61A7-DFF0-457D-8CC8-DE615EDDB29F}"/>
                </a:ext>
              </a:extLst>
            </p:cNvPr>
            <p:cNvSpPr>
              <a:spLocks noChangeShapeType="1"/>
            </p:cNvSpPr>
            <p:nvPr/>
          </p:nvSpPr>
          <p:spPr bwMode="auto">
            <a:xfrm flipH="1">
              <a:off x="1835" y="2871"/>
              <a:ext cx="217" cy="26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49" name="Picture 75">
              <a:extLst>
                <a:ext uri="{FF2B5EF4-FFF2-40B4-BE49-F238E27FC236}">
                  <a16:creationId xmlns:a16="http://schemas.microsoft.com/office/drawing/2014/main" id="{9918418F-07EA-4C69-8BC5-3FB7D94CAB14}"/>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5"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50" name="Line 76">
              <a:extLst>
                <a:ext uri="{FF2B5EF4-FFF2-40B4-BE49-F238E27FC236}">
                  <a16:creationId xmlns:a16="http://schemas.microsoft.com/office/drawing/2014/main" id="{A6CCE684-32B6-4878-BD88-E02AE25BF18A}"/>
                </a:ext>
              </a:extLst>
            </p:cNvPr>
            <p:cNvSpPr>
              <a:spLocks noChangeShapeType="1"/>
            </p:cNvSpPr>
            <p:nvPr/>
          </p:nvSpPr>
          <p:spPr bwMode="auto">
            <a:xfrm>
              <a:off x="2171" y="2886"/>
              <a:ext cx="40" cy="2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1" name="Line 77">
              <a:extLst>
                <a:ext uri="{FF2B5EF4-FFF2-40B4-BE49-F238E27FC236}">
                  <a16:creationId xmlns:a16="http://schemas.microsoft.com/office/drawing/2014/main" id="{556187FC-6A2E-4C3D-81E5-D37EE4CF1FDE}"/>
                </a:ext>
              </a:extLst>
            </p:cNvPr>
            <p:cNvSpPr>
              <a:spLocks noChangeShapeType="1"/>
            </p:cNvSpPr>
            <p:nvPr/>
          </p:nvSpPr>
          <p:spPr bwMode="auto">
            <a:xfrm>
              <a:off x="2235" y="2892"/>
              <a:ext cx="177" cy="22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2" name="Line 78">
              <a:extLst>
                <a:ext uri="{FF2B5EF4-FFF2-40B4-BE49-F238E27FC236}">
                  <a16:creationId xmlns:a16="http://schemas.microsoft.com/office/drawing/2014/main" id="{CBDA5DAF-9931-4C7D-8232-9999AF793407}"/>
                </a:ext>
              </a:extLst>
            </p:cNvPr>
            <p:cNvSpPr>
              <a:spLocks noChangeShapeType="1"/>
            </p:cNvSpPr>
            <p:nvPr/>
          </p:nvSpPr>
          <p:spPr bwMode="auto">
            <a:xfrm flipH="1">
              <a:off x="2025" y="2881"/>
              <a:ext cx="76" cy="26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53" name="Picture 79">
              <a:extLst>
                <a:ext uri="{FF2B5EF4-FFF2-40B4-BE49-F238E27FC236}">
                  <a16:creationId xmlns:a16="http://schemas.microsoft.com/office/drawing/2014/main" id="{4E627458-601F-4198-BDBD-4B720C076B3E}"/>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47"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54" name="Picture 80">
              <a:extLst>
                <a:ext uri="{FF2B5EF4-FFF2-40B4-BE49-F238E27FC236}">
                  <a16:creationId xmlns:a16="http://schemas.microsoft.com/office/drawing/2014/main" id="{2ACEFA2E-D2FB-4CFB-BF3A-60F23B887816}"/>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9"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55" name="Picture 81">
              <a:extLst>
                <a:ext uri="{FF2B5EF4-FFF2-40B4-BE49-F238E27FC236}">
                  <a16:creationId xmlns:a16="http://schemas.microsoft.com/office/drawing/2014/main" id="{87BF9DF3-D8F4-42BC-8FA0-4D02EFBED151}"/>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1"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56" name="Picture 82">
              <a:extLst>
                <a:ext uri="{FF2B5EF4-FFF2-40B4-BE49-F238E27FC236}">
                  <a16:creationId xmlns:a16="http://schemas.microsoft.com/office/drawing/2014/main" id="{EF5C5731-619A-4657-ABA2-F233D4B3CBC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102812">
              <a:off x="1973" y="2723"/>
              <a:ext cx="353"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Tree>
    <p:extLst>
      <p:ext uri="{BB962C8B-B14F-4D97-AF65-F5344CB8AC3E}">
        <p14:creationId xmlns:p14="http://schemas.microsoft.com/office/powerpoint/2010/main" val="705887735"/>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8D8263-379D-4CEB-B63F-91F98D501D9A}"/>
              </a:ext>
            </a:extLst>
          </p:cNvPr>
          <p:cNvSpPr>
            <a:spLocks noGrp="1"/>
          </p:cNvSpPr>
          <p:nvPr>
            <p:ph type="title"/>
          </p:nvPr>
        </p:nvSpPr>
        <p:spPr/>
        <p:txBody>
          <a:bodyPr/>
          <a:lstStyle/>
          <a:p>
            <a:r>
              <a:rPr lang="zh-CN" altLang="en-US" dirty="0"/>
              <a:t>四、虚拟局域网</a:t>
            </a:r>
          </a:p>
        </p:txBody>
      </p:sp>
      <p:sp>
        <p:nvSpPr>
          <p:cNvPr id="3" name="内容占位符 2">
            <a:extLst>
              <a:ext uri="{FF2B5EF4-FFF2-40B4-BE49-F238E27FC236}">
                <a16:creationId xmlns:a16="http://schemas.microsoft.com/office/drawing/2014/main" id="{E89C0F4B-3CEF-47E6-9528-4AE7E2C2FF30}"/>
              </a:ext>
            </a:extLst>
          </p:cNvPr>
          <p:cNvSpPr>
            <a:spLocks noGrp="1"/>
          </p:cNvSpPr>
          <p:nvPr>
            <p:ph idx="1"/>
          </p:nvPr>
        </p:nvSpPr>
        <p:spPr>
          <a:xfrm>
            <a:off x="1115616" y="1340768"/>
            <a:ext cx="7391400" cy="3342453"/>
          </a:xfrm>
        </p:spPr>
        <p:txBody>
          <a:bodyPr/>
          <a:lstStyle/>
          <a:p>
            <a:r>
              <a:rPr lang="zh-CN" altLang="en-US" sz="2400" b="0" dirty="0">
                <a:latin typeface="+mn-ea"/>
              </a:rPr>
              <a:t>虚拟局域网（</a:t>
            </a:r>
            <a:r>
              <a:rPr lang="en-US" altLang="zh-CN" sz="2400" b="0" dirty="0">
                <a:latin typeface="+mn-ea"/>
              </a:rPr>
              <a:t>Virtual Local Area Network</a:t>
            </a:r>
            <a:r>
              <a:rPr lang="zh-CN" altLang="en-US" sz="2400" b="0" dirty="0">
                <a:latin typeface="+mn-ea"/>
              </a:rPr>
              <a:t>，</a:t>
            </a:r>
            <a:r>
              <a:rPr lang="en-US" altLang="zh-CN" sz="2400" b="0" dirty="0">
                <a:latin typeface="+mn-ea"/>
              </a:rPr>
              <a:t>VLAN</a:t>
            </a:r>
            <a:r>
              <a:rPr lang="zh-CN" altLang="en-US" sz="2400" b="0" dirty="0">
                <a:latin typeface="+mn-ea"/>
              </a:rPr>
              <a:t>）</a:t>
            </a:r>
            <a:r>
              <a:rPr lang="en-US" altLang="zh-CN" sz="2400" b="0" dirty="0">
                <a:latin typeface="+mn-ea"/>
              </a:rPr>
              <a:t> </a:t>
            </a:r>
            <a:r>
              <a:rPr lang="zh-CN" altLang="en-US" sz="2400" b="0" dirty="0">
                <a:latin typeface="+mn-ea"/>
              </a:rPr>
              <a:t>是由局域网中不同网段上的结点所构成的逻辑网段，这些结点与其真实的物理位置和真实网段无关。</a:t>
            </a:r>
          </a:p>
          <a:p>
            <a:r>
              <a:rPr lang="zh-CN" altLang="en-US" sz="2400" b="0" dirty="0">
                <a:latin typeface="+mn-ea"/>
              </a:rPr>
              <a:t>通常，这些结点具有某些共同的需求。</a:t>
            </a:r>
          </a:p>
          <a:p>
            <a:r>
              <a:rPr lang="zh-CN" altLang="en-US" sz="2400" b="0" dirty="0">
                <a:latin typeface="+mn-ea"/>
              </a:rPr>
              <a:t>每个 </a:t>
            </a:r>
            <a:r>
              <a:rPr lang="en-US" altLang="zh-CN" sz="2400" b="0" dirty="0">
                <a:latin typeface="+mn-ea"/>
              </a:rPr>
              <a:t>VLAN </a:t>
            </a:r>
            <a:r>
              <a:rPr lang="zh-CN" altLang="en-US" sz="2400" b="0" dirty="0">
                <a:latin typeface="+mn-ea"/>
              </a:rPr>
              <a:t>的帧中都会插入一个明确的标识符，指明发送这个帧的结点所属 </a:t>
            </a:r>
            <a:r>
              <a:rPr lang="en-US" altLang="zh-CN" sz="2400" b="0" dirty="0">
                <a:latin typeface="+mn-ea"/>
              </a:rPr>
              <a:t>VLAN</a:t>
            </a:r>
            <a:r>
              <a:rPr lang="zh-CN" altLang="en-US" sz="2400" b="0" dirty="0">
                <a:latin typeface="+mn-ea"/>
              </a:rPr>
              <a:t>。</a:t>
            </a:r>
          </a:p>
          <a:p>
            <a:r>
              <a:rPr lang="en-US" altLang="zh-CN" sz="2400" b="0" dirty="0">
                <a:latin typeface="+mn-ea"/>
              </a:rPr>
              <a:t>VLAN</a:t>
            </a:r>
            <a:r>
              <a:rPr lang="zh-CN" altLang="en-US" sz="2400" b="0" dirty="0">
                <a:latin typeface="+mn-ea"/>
              </a:rPr>
              <a:t>只是一种服务，而不是一种新型局域网。 </a:t>
            </a:r>
          </a:p>
          <a:p>
            <a:r>
              <a:rPr lang="zh-CN" altLang="en-US" sz="2400" b="0" dirty="0">
                <a:latin typeface="+mn-ea"/>
              </a:rPr>
              <a:t>和真实局域网一样，</a:t>
            </a:r>
            <a:r>
              <a:rPr lang="en-US" altLang="zh-CN" sz="2400" b="0" dirty="0">
                <a:latin typeface="+mn-ea"/>
              </a:rPr>
              <a:t>VLAN</a:t>
            </a:r>
            <a:r>
              <a:rPr lang="zh-CN" altLang="en-US" sz="2400" b="0" dirty="0">
                <a:latin typeface="+mn-ea"/>
              </a:rPr>
              <a:t>也能隔离广播风暴和冲突。</a:t>
            </a:r>
          </a:p>
        </p:txBody>
      </p:sp>
    </p:spTree>
    <p:extLst>
      <p:ext uri="{BB962C8B-B14F-4D97-AF65-F5344CB8AC3E}">
        <p14:creationId xmlns:p14="http://schemas.microsoft.com/office/powerpoint/2010/main" val="4107338108"/>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E77709-38CD-4128-A9AE-D8ECE83BF714}"/>
              </a:ext>
            </a:extLst>
          </p:cNvPr>
          <p:cNvSpPr>
            <a:spLocks noGrp="1"/>
          </p:cNvSpPr>
          <p:nvPr>
            <p:ph type="title"/>
          </p:nvPr>
        </p:nvSpPr>
        <p:spPr/>
        <p:txBody>
          <a:bodyPr/>
          <a:lstStyle/>
          <a:p>
            <a:endParaRPr lang="zh-CN" altLang="en-US"/>
          </a:p>
        </p:txBody>
      </p:sp>
      <p:sp>
        <p:nvSpPr>
          <p:cNvPr id="4" name="AutoShape 2">
            <a:extLst>
              <a:ext uri="{FF2B5EF4-FFF2-40B4-BE49-F238E27FC236}">
                <a16:creationId xmlns:a16="http://schemas.microsoft.com/office/drawing/2014/main" id="{D753DBC5-5817-475A-AC41-884863DC46B7}"/>
              </a:ext>
            </a:extLst>
          </p:cNvPr>
          <p:cNvSpPr>
            <a:spLocks noChangeArrowheads="1"/>
          </p:cNvSpPr>
          <p:nvPr/>
        </p:nvSpPr>
        <p:spPr bwMode="auto">
          <a:xfrm flipH="1">
            <a:off x="827088" y="4111625"/>
            <a:ext cx="7561262" cy="1398588"/>
          </a:xfrm>
          <a:prstGeom prst="cube">
            <a:avLst>
              <a:gd name="adj" fmla="val 93745"/>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5" name="Line 3">
            <a:extLst>
              <a:ext uri="{FF2B5EF4-FFF2-40B4-BE49-F238E27FC236}">
                <a16:creationId xmlns:a16="http://schemas.microsoft.com/office/drawing/2014/main" id="{98B1A458-C3C1-4B69-8A27-9F51C8190B15}"/>
              </a:ext>
            </a:extLst>
          </p:cNvPr>
          <p:cNvSpPr>
            <a:spLocks noChangeShapeType="1"/>
          </p:cNvSpPr>
          <p:nvPr/>
        </p:nvSpPr>
        <p:spPr bwMode="auto">
          <a:xfrm>
            <a:off x="2247900" y="6208713"/>
            <a:ext cx="1568450" cy="0"/>
          </a:xfrm>
          <a:prstGeom prst="line">
            <a:avLst/>
          </a:prstGeom>
          <a:noFill/>
          <a:ln w="76200">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6" name="AutoShape 4">
            <a:extLst>
              <a:ext uri="{FF2B5EF4-FFF2-40B4-BE49-F238E27FC236}">
                <a16:creationId xmlns:a16="http://schemas.microsoft.com/office/drawing/2014/main" id="{50438A50-D7AA-4618-B0D5-3E6271CECF4F}"/>
              </a:ext>
            </a:extLst>
          </p:cNvPr>
          <p:cNvSpPr>
            <a:spLocks noChangeArrowheads="1"/>
          </p:cNvSpPr>
          <p:nvPr/>
        </p:nvSpPr>
        <p:spPr bwMode="auto">
          <a:xfrm flipH="1">
            <a:off x="827088" y="2170113"/>
            <a:ext cx="7561262" cy="1397000"/>
          </a:xfrm>
          <a:prstGeom prst="cube">
            <a:avLst>
              <a:gd name="adj" fmla="val 93745"/>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7" name="AutoShape 5">
            <a:extLst>
              <a:ext uri="{FF2B5EF4-FFF2-40B4-BE49-F238E27FC236}">
                <a16:creationId xmlns:a16="http://schemas.microsoft.com/office/drawing/2014/main" id="{0F673155-9C2F-45FA-8A4A-2E41A01F5831}"/>
              </a:ext>
            </a:extLst>
          </p:cNvPr>
          <p:cNvSpPr>
            <a:spLocks noChangeArrowheads="1"/>
          </p:cNvSpPr>
          <p:nvPr/>
        </p:nvSpPr>
        <p:spPr bwMode="auto">
          <a:xfrm flipH="1">
            <a:off x="901700" y="304800"/>
            <a:ext cx="7412038" cy="1398588"/>
          </a:xfrm>
          <a:prstGeom prst="cube">
            <a:avLst>
              <a:gd name="adj" fmla="val 93745"/>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8" name="Line 6">
            <a:extLst>
              <a:ext uri="{FF2B5EF4-FFF2-40B4-BE49-F238E27FC236}">
                <a16:creationId xmlns:a16="http://schemas.microsoft.com/office/drawing/2014/main" id="{C97002BD-5B47-4B34-B0DB-AAAD87857042}"/>
              </a:ext>
            </a:extLst>
          </p:cNvPr>
          <p:cNvSpPr>
            <a:spLocks noChangeShapeType="1"/>
          </p:cNvSpPr>
          <p:nvPr/>
        </p:nvSpPr>
        <p:spPr bwMode="auto">
          <a:xfrm>
            <a:off x="2679700" y="693738"/>
            <a:ext cx="391795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9" name="Line 7">
            <a:extLst>
              <a:ext uri="{FF2B5EF4-FFF2-40B4-BE49-F238E27FC236}">
                <a16:creationId xmlns:a16="http://schemas.microsoft.com/office/drawing/2014/main" id="{E3BE421B-DFA6-449A-B1AD-C2594DFF2187}"/>
              </a:ext>
            </a:extLst>
          </p:cNvPr>
          <p:cNvSpPr>
            <a:spLocks noChangeShapeType="1"/>
          </p:cNvSpPr>
          <p:nvPr/>
        </p:nvSpPr>
        <p:spPr bwMode="auto">
          <a:xfrm>
            <a:off x="2828925" y="849313"/>
            <a:ext cx="236220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10" name="Line 8">
            <a:extLst>
              <a:ext uri="{FF2B5EF4-FFF2-40B4-BE49-F238E27FC236}">
                <a16:creationId xmlns:a16="http://schemas.microsoft.com/office/drawing/2014/main" id="{56735A08-36B2-496F-9171-9A3C53A8790F}"/>
              </a:ext>
            </a:extLst>
          </p:cNvPr>
          <p:cNvSpPr>
            <a:spLocks noChangeShapeType="1"/>
          </p:cNvSpPr>
          <p:nvPr/>
        </p:nvSpPr>
        <p:spPr bwMode="auto">
          <a:xfrm>
            <a:off x="2976563" y="1003300"/>
            <a:ext cx="519112"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11" name="Line 9">
            <a:extLst>
              <a:ext uri="{FF2B5EF4-FFF2-40B4-BE49-F238E27FC236}">
                <a16:creationId xmlns:a16="http://schemas.microsoft.com/office/drawing/2014/main" id="{9D1ACE9A-13A0-40DB-825E-AB80E5A04988}"/>
              </a:ext>
            </a:extLst>
          </p:cNvPr>
          <p:cNvSpPr>
            <a:spLocks noChangeShapeType="1"/>
          </p:cNvSpPr>
          <p:nvPr/>
        </p:nvSpPr>
        <p:spPr bwMode="auto">
          <a:xfrm>
            <a:off x="2976563" y="2946400"/>
            <a:ext cx="519112"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12" name="Line 10">
            <a:extLst>
              <a:ext uri="{FF2B5EF4-FFF2-40B4-BE49-F238E27FC236}">
                <a16:creationId xmlns:a16="http://schemas.microsoft.com/office/drawing/2014/main" id="{BAEAB531-41D4-4E14-BAD2-F2A2E1E3107B}"/>
              </a:ext>
            </a:extLst>
          </p:cNvPr>
          <p:cNvSpPr>
            <a:spLocks noChangeShapeType="1"/>
          </p:cNvSpPr>
          <p:nvPr/>
        </p:nvSpPr>
        <p:spPr bwMode="auto">
          <a:xfrm>
            <a:off x="2828925" y="2713038"/>
            <a:ext cx="261620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13" name="Line 11">
            <a:extLst>
              <a:ext uri="{FF2B5EF4-FFF2-40B4-BE49-F238E27FC236}">
                <a16:creationId xmlns:a16="http://schemas.microsoft.com/office/drawing/2014/main" id="{1873D220-F0FE-4429-BB90-D5EE4533F0A5}"/>
              </a:ext>
            </a:extLst>
          </p:cNvPr>
          <p:cNvSpPr>
            <a:spLocks noChangeShapeType="1"/>
          </p:cNvSpPr>
          <p:nvPr/>
        </p:nvSpPr>
        <p:spPr bwMode="auto">
          <a:xfrm>
            <a:off x="2606675" y="2479675"/>
            <a:ext cx="3978275"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14" name="Line 12">
            <a:extLst>
              <a:ext uri="{FF2B5EF4-FFF2-40B4-BE49-F238E27FC236}">
                <a16:creationId xmlns:a16="http://schemas.microsoft.com/office/drawing/2014/main" id="{68B09427-2A15-4A65-A8B5-7A84CADFB6D2}"/>
              </a:ext>
            </a:extLst>
          </p:cNvPr>
          <p:cNvSpPr>
            <a:spLocks noChangeShapeType="1"/>
          </p:cNvSpPr>
          <p:nvPr/>
        </p:nvSpPr>
        <p:spPr bwMode="auto">
          <a:xfrm>
            <a:off x="2754313" y="4732338"/>
            <a:ext cx="1408112"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15" name="Line 13">
            <a:extLst>
              <a:ext uri="{FF2B5EF4-FFF2-40B4-BE49-F238E27FC236}">
                <a16:creationId xmlns:a16="http://schemas.microsoft.com/office/drawing/2014/main" id="{C3A297E1-C804-4E67-8DD7-573F6FAD86CB}"/>
              </a:ext>
            </a:extLst>
          </p:cNvPr>
          <p:cNvSpPr>
            <a:spLocks noChangeShapeType="1"/>
          </p:cNvSpPr>
          <p:nvPr/>
        </p:nvSpPr>
        <p:spPr bwMode="auto">
          <a:xfrm>
            <a:off x="2754313" y="4887913"/>
            <a:ext cx="746125"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16" name="Line 14">
            <a:extLst>
              <a:ext uri="{FF2B5EF4-FFF2-40B4-BE49-F238E27FC236}">
                <a16:creationId xmlns:a16="http://schemas.microsoft.com/office/drawing/2014/main" id="{EBD89E73-CB15-4192-82B5-DA0D16151320}"/>
              </a:ext>
            </a:extLst>
          </p:cNvPr>
          <p:cNvSpPr>
            <a:spLocks noChangeShapeType="1"/>
          </p:cNvSpPr>
          <p:nvPr/>
        </p:nvSpPr>
        <p:spPr bwMode="auto">
          <a:xfrm>
            <a:off x="2405063" y="4422775"/>
            <a:ext cx="424180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17" name="Line 15">
            <a:extLst>
              <a:ext uri="{FF2B5EF4-FFF2-40B4-BE49-F238E27FC236}">
                <a16:creationId xmlns:a16="http://schemas.microsoft.com/office/drawing/2014/main" id="{CC8E0565-DC23-4962-9068-41636831995C}"/>
              </a:ext>
            </a:extLst>
          </p:cNvPr>
          <p:cNvSpPr>
            <a:spLocks noChangeShapeType="1"/>
          </p:cNvSpPr>
          <p:nvPr/>
        </p:nvSpPr>
        <p:spPr bwMode="auto">
          <a:xfrm>
            <a:off x="2606675" y="4578350"/>
            <a:ext cx="2643188"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18" name="AutoShape 16">
            <a:extLst>
              <a:ext uri="{FF2B5EF4-FFF2-40B4-BE49-F238E27FC236}">
                <a16:creationId xmlns:a16="http://schemas.microsoft.com/office/drawing/2014/main" id="{D229AE4F-0D13-4236-A7D8-75D311A24894}"/>
              </a:ext>
            </a:extLst>
          </p:cNvPr>
          <p:cNvSpPr>
            <a:spLocks noChangeArrowheads="1"/>
          </p:cNvSpPr>
          <p:nvPr/>
        </p:nvSpPr>
        <p:spPr bwMode="auto">
          <a:xfrm flipH="1">
            <a:off x="1790700" y="4189413"/>
            <a:ext cx="1185863" cy="931862"/>
          </a:xfrm>
          <a:prstGeom prst="cube">
            <a:avLst>
              <a:gd name="adj" fmla="val 28329"/>
            </a:avLst>
          </a:prstGeom>
          <a:solidFill>
            <a:srgbClr val="99FFCC"/>
          </a:solidFill>
          <a:ln w="9525">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99"/>
                </a:solidFill>
                <a:effectLst/>
                <a:uLnTx/>
                <a:uFillTx/>
                <a:latin typeface="Arial"/>
                <a:ea typeface="黑体"/>
              </a:rPr>
              <a:t>以太网</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99"/>
                </a:solidFill>
                <a:effectLst/>
                <a:uLnTx/>
                <a:uFillTx/>
                <a:latin typeface="Arial"/>
                <a:ea typeface="黑体"/>
              </a:rPr>
              <a:t>交换机</a:t>
            </a:r>
          </a:p>
        </p:txBody>
      </p:sp>
      <p:sp>
        <p:nvSpPr>
          <p:cNvPr id="19" name="AutoShape 17">
            <a:extLst>
              <a:ext uri="{FF2B5EF4-FFF2-40B4-BE49-F238E27FC236}">
                <a16:creationId xmlns:a16="http://schemas.microsoft.com/office/drawing/2014/main" id="{D19B12FB-3215-4457-BE59-B2CC81459E6E}"/>
              </a:ext>
            </a:extLst>
          </p:cNvPr>
          <p:cNvSpPr>
            <a:spLocks noChangeArrowheads="1"/>
          </p:cNvSpPr>
          <p:nvPr/>
        </p:nvSpPr>
        <p:spPr bwMode="auto">
          <a:xfrm>
            <a:off x="4978400" y="538163"/>
            <a:ext cx="1111250" cy="4583112"/>
          </a:xfrm>
          <a:prstGeom prst="roundRect">
            <a:avLst>
              <a:gd name="adj" fmla="val 50000"/>
            </a:avLst>
          </a:prstGeom>
          <a:solidFill>
            <a:srgbClr val="FFFF66">
              <a:alpha val="50195"/>
            </a:srgbClr>
          </a:solidFill>
          <a:ln w="19050">
            <a:solidFill>
              <a:srgbClr val="000000"/>
            </a:solidFill>
            <a:prstDash val="dash"/>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20" name="AutoShape 18">
            <a:extLst>
              <a:ext uri="{FF2B5EF4-FFF2-40B4-BE49-F238E27FC236}">
                <a16:creationId xmlns:a16="http://schemas.microsoft.com/office/drawing/2014/main" id="{126CE407-6292-4B5E-88DC-8AD0313F765C}"/>
              </a:ext>
            </a:extLst>
          </p:cNvPr>
          <p:cNvSpPr>
            <a:spLocks noChangeArrowheads="1"/>
          </p:cNvSpPr>
          <p:nvPr/>
        </p:nvSpPr>
        <p:spPr bwMode="auto">
          <a:xfrm>
            <a:off x="3273425" y="538163"/>
            <a:ext cx="1557338" cy="5127625"/>
          </a:xfrm>
          <a:prstGeom prst="roundRect">
            <a:avLst>
              <a:gd name="adj" fmla="val 50000"/>
            </a:avLst>
          </a:prstGeom>
          <a:solidFill>
            <a:srgbClr val="CCECFF">
              <a:alpha val="50195"/>
            </a:srgbClr>
          </a:solidFill>
          <a:ln w="19050">
            <a:solidFill>
              <a:srgbClr val="000000"/>
            </a:solidFill>
            <a:prstDash val="dash"/>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21" name="Text Box 19">
            <a:extLst>
              <a:ext uri="{FF2B5EF4-FFF2-40B4-BE49-F238E27FC236}">
                <a16:creationId xmlns:a16="http://schemas.microsoft.com/office/drawing/2014/main" id="{3CD585CB-2981-45E3-8011-19956FE74087}"/>
              </a:ext>
            </a:extLst>
          </p:cNvPr>
          <p:cNvSpPr txBox="1">
            <a:spLocks noChangeArrowheads="1"/>
          </p:cNvSpPr>
          <p:nvPr/>
        </p:nvSpPr>
        <p:spPr bwMode="auto">
          <a:xfrm>
            <a:off x="3838575" y="858838"/>
            <a:ext cx="446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A</a:t>
            </a:r>
            <a:r>
              <a:rPr lang="en-US" altLang="zh-CN" sz="2000" b="0" baseline="-25000">
                <a:solidFill>
                  <a:srgbClr val="333399"/>
                </a:solidFill>
                <a:ea typeface="黑体" pitchFamily="49" charset="-122"/>
              </a:rPr>
              <a:t>4</a:t>
            </a:r>
            <a:endParaRPr lang="en-US" altLang="zh-CN" sz="2000" b="0">
              <a:solidFill>
                <a:srgbClr val="333399"/>
              </a:solidFill>
              <a:ea typeface="黑体" pitchFamily="49" charset="-122"/>
            </a:endParaRPr>
          </a:p>
        </p:txBody>
      </p:sp>
      <p:sp>
        <p:nvSpPr>
          <p:cNvPr id="22" name="Text Box 20">
            <a:extLst>
              <a:ext uri="{FF2B5EF4-FFF2-40B4-BE49-F238E27FC236}">
                <a16:creationId xmlns:a16="http://schemas.microsoft.com/office/drawing/2014/main" id="{A6404A3D-F9AA-40D1-B6F1-F7C35019D60A}"/>
              </a:ext>
            </a:extLst>
          </p:cNvPr>
          <p:cNvSpPr txBox="1">
            <a:spLocks noChangeArrowheads="1"/>
          </p:cNvSpPr>
          <p:nvPr/>
        </p:nvSpPr>
        <p:spPr bwMode="auto">
          <a:xfrm>
            <a:off x="5646738" y="4457700"/>
            <a:ext cx="4460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B</a:t>
            </a:r>
            <a:r>
              <a:rPr lang="en-US" altLang="zh-CN" sz="2000" b="0" baseline="-25000">
                <a:solidFill>
                  <a:srgbClr val="333399"/>
                </a:solidFill>
                <a:ea typeface="黑体" pitchFamily="49" charset="-122"/>
              </a:rPr>
              <a:t>1</a:t>
            </a:r>
            <a:endParaRPr lang="en-US" altLang="zh-CN" sz="2000" b="0">
              <a:solidFill>
                <a:srgbClr val="333399"/>
              </a:solidFill>
              <a:ea typeface="黑体" pitchFamily="49" charset="-122"/>
            </a:endParaRPr>
          </a:p>
        </p:txBody>
      </p:sp>
      <p:sp>
        <p:nvSpPr>
          <p:cNvPr id="23" name="AutoShape 21">
            <a:extLst>
              <a:ext uri="{FF2B5EF4-FFF2-40B4-BE49-F238E27FC236}">
                <a16:creationId xmlns:a16="http://schemas.microsoft.com/office/drawing/2014/main" id="{DCD68501-25EA-49DC-B60D-DED93C0C4A14}"/>
              </a:ext>
            </a:extLst>
          </p:cNvPr>
          <p:cNvSpPr>
            <a:spLocks noChangeArrowheads="1"/>
          </p:cNvSpPr>
          <p:nvPr/>
        </p:nvSpPr>
        <p:spPr bwMode="auto">
          <a:xfrm>
            <a:off x="6313488" y="382588"/>
            <a:ext cx="1036637" cy="4583112"/>
          </a:xfrm>
          <a:prstGeom prst="roundRect">
            <a:avLst>
              <a:gd name="adj" fmla="val 50000"/>
            </a:avLst>
          </a:prstGeom>
          <a:solidFill>
            <a:srgbClr val="FF99CC">
              <a:alpha val="50195"/>
            </a:srgbClr>
          </a:solidFill>
          <a:ln w="19050">
            <a:solidFill>
              <a:srgbClr val="000000"/>
            </a:solidFill>
            <a:prstDash val="dash"/>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24" name="AutoShape 22">
            <a:extLst>
              <a:ext uri="{FF2B5EF4-FFF2-40B4-BE49-F238E27FC236}">
                <a16:creationId xmlns:a16="http://schemas.microsoft.com/office/drawing/2014/main" id="{A9FD14EC-0A71-408F-8A62-3FD0FBFF375C}"/>
              </a:ext>
            </a:extLst>
          </p:cNvPr>
          <p:cNvSpPr>
            <a:spLocks noChangeArrowheads="1"/>
          </p:cNvSpPr>
          <p:nvPr/>
        </p:nvSpPr>
        <p:spPr bwMode="auto">
          <a:xfrm flipH="1">
            <a:off x="1790700" y="382588"/>
            <a:ext cx="1185863" cy="931862"/>
          </a:xfrm>
          <a:prstGeom prst="cube">
            <a:avLst>
              <a:gd name="adj" fmla="val 28329"/>
            </a:avLst>
          </a:prstGeom>
          <a:solidFill>
            <a:srgbClr val="99FFCC"/>
          </a:solidFill>
          <a:ln w="9525">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99"/>
                </a:solidFill>
                <a:effectLst/>
                <a:uLnTx/>
                <a:uFillTx/>
                <a:latin typeface="Arial"/>
                <a:ea typeface="黑体"/>
              </a:rPr>
              <a:t>以太网</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99"/>
                </a:solidFill>
                <a:effectLst/>
                <a:uLnTx/>
                <a:uFillTx/>
                <a:latin typeface="Arial"/>
                <a:ea typeface="黑体"/>
              </a:rPr>
              <a:t>交换机</a:t>
            </a:r>
          </a:p>
        </p:txBody>
      </p:sp>
      <p:sp>
        <p:nvSpPr>
          <p:cNvPr id="25" name="Line 23">
            <a:extLst>
              <a:ext uri="{FF2B5EF4-FFF2-40B4-BE49-F238E27FC236}">
                <a16:creationId xmlns:a16="http://schemas.microsoft.com/office/drawing/2014/main" id="{E086A379-F956-47DE-B5D1-98A9BC6EAFFE}"/>
              </a:ext>
            </a:extLst>
          </p:cNvPr>
          <p:cNvSpPr>
            <a:spLocks noChangeShapeType="1"/>
          </p:cNvSpPr>
          <p:nvPr/>
        </p:nvSpPr>
        <p:spPr bwMode="auto">
          <a:xfrm>
            <a:off x="1568450" y="938213"/>
            <a:ext cx="0" cy="5037137"/>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26" name="Line 24">
            <a:extLst>
              <a:ext uri="{FF2B5EF4-FFF2-40B4-BE49-F238E27FC236}">
                <a16:creationId xmlns:a16="http://schemas.microsoft.com/office/drawing/2014/main" id="{E29AA26B-50D2-4EEC-B7BE-430D97626582}"/>
              </a:ext>
            </a:extLst>
          </p:cNvPr>
          <p:cNvSpPr>
            <a:spLocks noChangeShapeType="1"/>
          </p:cNvSpPr>
          <p:nvPr/>
        </p:nvSpPr>
        <p:spPr bwMode="auto">
          <a:xfrm>
            <a:off x="1554163" y="927100"/>
            <a:ext cx="458787"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27" name="Text Box 25">
            <a:extLst>
              <a:ext uri="{FF2B5EF4-FFF2-40B4-BE49-F238E27FC236}">
                <a16:creationId xmlns:a16="http://schemas.microsoft.com/office/drawing/2014/main" id="{B17170EA-BC19-4E75-BE7B-9BDBDF6F1DA1}"/>
              </a:ext>
            </a:extLst>
          </p:cNvPr>
          <p:cNvSpPr txBox="1">
            <a:spLocks noChangeArrowheads="1"/>
          </p:cNvSpPr>
          <p:nvPr/>
        </p:nvSpPr>
        <p:spPr bwMode="auto">
          <a:xfrm>
            <a:off x="6346825" y="1735138"/>
            <a:ext cx="9413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VLAN</a:t>
            </a:r>
            <a:r>
              <a:rPr lang="en-US" altLang="zh-CN" sz="2000" b="0" baseline="-25000">
                <a:solidFill>
                  <a:srgbClr val="333399"/>
                </a:solidFill>
                <a:ea typeface="黑体" pitchFamily="49" charset="-122"/>
              </a:rPr>
              <a:t>3</a:t>
            </a:r>
            <a:endParaRPr lang="en-US" altLang="zh-CN" sz="2000" b="0">
              <a:solidFill>
                <a:srgbClr val="333399"/>
              </a:solidFill>
              <a:ea typeface="黑体" pitchFamily="49" charset="-122"/>
            </a:endParaRPr>
          </a:p>
        </p:txBody>
      </p:sp>
      <p:sp>
        <p:nvSpPr>
          <p:cNvPr id="28" name="Text Box 26">
            <a:extLst>
              <a:ext uri="{FF2B5EF4-FFF2-40B4-BE49-F238E27FC236}">
                <a16:creationId xmlns:a16="http://schemas.microsoft.com/office/drawing/2014/main" id="{6279B032-BE93-486A-A8B6-A5F256103189}"/>
              </a:ext>
            </a:extLst>
          </p:cNvPr>
          <p:cNvSpPr txBox="1">
            <a:spLocks noChangeArrowheads="1"/>
          </p:cNvSpPr>
          <p:nvPr/>
        </p:nvSpPr>
        <p:spPr bwMode="auto">
          <a:xfrm>
            <a:off x="6865938" y="455613"/>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C</a:t>
            </a:r>
            <a:r>
              <a:rPr lang="en-US" altLang="zh-CN" sz="2000" b="0" baseline="-25000">
                <a:solidFill>
                  <a:srgbClr val="333399"/>
                </a:solidFill>
                <a:ea typeface="黑体" pitchFamily="49" charset="-122"/>
              </a:rPr>
              <a:t>3</a:t>
            </a:r>
            <a:endParaRPr lang="en-US" altLang="zh-CN" sz="2000" b="0">
              <a:solidFill>
                <a:srgbClr val="333399"/>
              </a:solidFill>
              <a:ea typeface="黑体" pitchFamily="49" charset="-122"/>
            </a:endParaRPr>
          </a:p>
        </p:txBody>
      </p:sp>
      <p:sp>
        <p:nvSpPr>
          <p:cNvPr id="29" name="Text Box 27">
            <a:extLst>
              <a:ext uri="{FF2B5EF4-FFF2-40B4-BE49-F238E27FC236}">
                <a16:creationId xmlns:a16="http://schemas.microsoft.com/office/drawing/2014/main" id="{A855BF7F-9A47-4258-846A-9C6AF50030FB}"/>
              </a:ext>
            </a:extLst>
          </p:cNvPr>
          <p:cNvSpPr txBox="1">
            <a:spLocks noChangeArrowheads="1"/>
          </p:cNvSpPr>
          <p:nvPr/>
        </p:nvSpPr>
        <p:spPr bwMode="auto">
          <a:xfrm>
            <a:off x="5459413" y="735013"/>
            <a:ext cx="4460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B</a:t>
            </a:r>
            <a:r>
              <a:rPr lang="en-US" altLang="zh-CN" sz="2000" b="0" baseline="-25000">
                <a:solidFill>
                  <a:srgbClr val="333399"/>
                </a:solidFill>
                <a:ea typeface="黑体" pitchFamily="49" charset="-122"/>
              </a:rPr>
              <a:t>3</a:t>
            </a:r>
            <a:endParaRPr lang="en-US" altLang="zh-CN" sz="2000" b="0">
              <a:solidFill>
                <a:srgbClr val="333399"/>
              </a:solidFill>
              <a:ea typeface="黑体" pitchFamily="49" charset="-122"/>
            </a:endParaRPr>
          </a:p>
        </p:txBody>
      </p:sp>
      <p:sp>
        <p:nvSpPr>
          <p:cNvPr id="30" name="Text Box 28">
            <a:extLst>
              <a:ext uri="{FF2B5EF4-FFF2-40B4-BE49-F238E27FC236}">
                <a16:creationId xmlns:a16="http://schemas.microsoft.com/office/drawing/2014/main" id="{B869B0E6-85A7-4262-8426-B18528FAFA09}"/>
              </a:ext>
            </a:extLst>
          </p:cNvPr>
          <p:cNvSpPr txBox="1">
            <a:spLocks noChangeArrowheads="1"/>
          </p:cNvSpPr>
          <p:nvPr/>
        </p:nvSpPr>
        <p:spPr bwMode="auto">
          <a:xfrm>
            <a:off x="3495675" y="1738313"/>
            <a:ext cx="9413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VLAN</a:t>
            </a:r>
            <a:r>
              <a:rPr lang="en-US" altLang="zh-CN" sz="2000" b="0" baseline="-25000">
                <a:solidFill>
                  <a:srgbClr val="333399"/>
                </a:solidFill>
                <a:ea typeface="黑体" pitchFamily="49" charset="-122"/>
              </a:rPr>
              <a:t>1</a:t>
            </a:r>
            <a:endParaRPr lang="en-US" altLang="zh-CN" sz="2000" b="0">
              <a:solidFill>
                <a:srgbClr val="333399"/>
              </a:solidFill>
              <a:ea typeface="黑体" pitchFamily="49" charset="-122"/>
            </a:endParaRPr>
          </a:p>
        </p:txBody>
      </p:sp>
      <p:sp>
        <p:nvSpPr>
          <p:cNvPr id="31" name="Text Box 29">
            <a:extLst>
              <a:ext uri="{FF2B5EF4-FFF2-40B4-BE49-F238E27FC236}">
                <a16:creationId xmlns:a16="http://schemas.microsoft.com/office/drawing/2014/main" id="{1FA4E5D2-BD01-47BA-94A2-DFF8E67F9541}"/>
              </a:ext>
            </a:extLst>
          </p:cNvPr>
          <p:cNvSpPr txBox="1">
            <a:spLocks noChangeArrowheads="1"/>
          </p:cNvSpPr>
          <p:nvPr/>
        </p:nvSpPr>
        <p:spPr bwMode="auto">
          <a:xfrm>
            <a:off x="5021263" y="1738313"/>
            <a:ext cx="9413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VLAN</a:t>
            </a:r>
            <a:r>
              <a:rPr lang="en-US" altLang="zh-CN" sz="2000" b="0" baseline="-25000">
                <a:solidFill>
                  <a:srgbClr val="333399"/>
                </a:solidFill>
                <a:ea typeface="黑体" pitchFamily="49" charset="-122"/>
              </a:rPr>
              <a:t>2</a:t>
            </a:r>
            <a:endParaRPr lang="en-US" altLang="zh-CN" sz="2000" b="0">
              <a:solidFill>
                <a:srgbClr val="333399"/>
              </a:solidFill>
              <a:ea typeface="黑体" pitchFamily="49" charset="-122"/>
            </a:endParaRPr>
          </a:p>
        </p:txBody>
      </p:sp>
      <p:sp>
        <p:nvSpPr>
          <p:cNvPr id="32" name="Text Box 30">
            <a:extLst>
              <a:ext uri="{FF2B5EF4-FFF2-40B4-BE49-F238E27FC236}">
                <a16:creationId xmlns:a16="http://schemas.microsoft.com/office/drawing/2014/main" id="{7F494C52-E3F9-483E-A021-A62B9713A774}"/>
              </a:ext>
            </a:extLst>
          </p:cNvPr>
          <p:cNvSpPr txBox="1">
            <a:spLocks noChangeArrowheads="1"/>
          </p:cNvSpPr>
          <p:nvPr/>
        </p:nvSpPr>
        <p:spPr bwMode="auto">
          <a:xfrm>
            <a:off x="6907213" y="4160838"/>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C</a:t>
            </a:r>
            <a:r>
              <a:rPr lang="en-US" altLang="zh-CN" sz="2000" b="0" baseline="-25000">
                <a:solidFill>
                  <a:srgbClr val="333399"/>
                </a:solidFill>
                <a:ea typeface="黑体" pitchFamily="49" charset="-122"/>
              </a:rPr>
              <a:t>1</a:t>
            </a:r>
            <a:endParaRPr lang="en-US" altLang="zh-CN" sz="2000" b="0">
              <a:solidFill>
                <a:srgbClr val="333399"/>
              </a:solidFill>
              <a:ea typeface="黑体" pitchFamily="49" charset="-122"/>
            </a:endParaRPr>
          </a:p>
        </p:txBody>
      </p:sp>
      <p:sp>
        <p:nvSpPr>
          <p:cNvPr id="33" name="Text Box 31">
            <a:extLst>
              <a:ext uri="{FF2B5EF4-FFF2-40B4-BE49-F238E27FC236}">
                <a16:creationId xmlns:a16="http://schemas.microsoft.com/office/drawing/2014/main" id="{73429AAD-6F9E-418D-806E-6634934D1FE6}"/>
              </a:ext>
            </a:extLst>
          </p:cNvPr>
          <p:cNvSpPr txBox="1">
            <a:spLocks noChangeArrowheads="1"/>
          </p:cNvSpPr>
          <p:nvPr/>
        </p:nvSpPr>
        <p:spPr bwMode="auto">
          <a:xfrm>
            <a:off x="4433888" y="4573588"/>
            <a:ext cx="4460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A</a:t>
            </a:r>
            <a:r>
              <a:rPr lang="en-US" altLang="zh-CN" sz="2000" b="0" baseline="-25000">
                <a:solidFill>
                  <a:srgbClr val="333399"/>
                </a:solidFill>
                <a:ea typeface="黑体" pitchFamily="49" charset="-122"/>
              </a:rPr>
              <a:t>2</a:t>
            </a:r>
            <a:endParaRPr lang="en-US" altLang="zh-CN" sz="2000" b="0">
              <a:solidFill>
                <a:srgbClr val="333399"/>
              </a:solidFill>
              <a:ea typeface="黑体" pitchFamily="49" charset="-122"/>
            </a:endParaRPr>
          </a:p>
        </p:txBody>
      </p:sp>
      <p:sp>
        <p:nvSpPr>
          <p:cNvPr id="34" name="Text Box 32">
            <a:extLst>
              <a:ext uri="{FF2B5EF4-FFF2-40B4-BE49-F238E27FC236}">
                <a16:creationId xmlns:a16="http://schemas.microsoft.com/office/drawing/2014/main" id="{2BC9A660-CA28-4B9F-AEF7-EAAA223A94D4}"/>
              </a:ext>
            </a:extLst>
          </p:cNvPr>
          <p:cNvSpPr txBox="1">
            <a:spLocks noChangeArrowheads="1"/>
          </p:cNvSpPr>
          <p:nvPr/>
        </p:nvSpPr>
        <p:spPr bwMode="auto">
          <a:xfrm>
            <a:off x="3792538" y="5018088"/>
            <a:ext cx="4460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A</a:t>
            </a:r>
            <a:r>
              <a:rPr lang="en-US" altLang="zh-CN" sz="2000" b="0" baseline="-25000">
                <a:solidFill>
                  <a:srgbClr val="333399"/>
                </a:solidFill>
                <a:ea typeface="黑体" pitchFamily="49" charset="-122"/>
              </a:rPr>
              <a:t>1</a:t>
            </a:r>
            <a:endParaRPr lang="en-US" altLang="zh-CN" sz="2000" b="0">
              <a:solidFill>
                <a:srgbClr val="333399"/>
              </a:solidFill>
              <a:ea typeface="黑体" pitchFamily="49" charset="-122"/>
            </a:endParaRPr>
          </a:p>
        </p:txBody>
      </p:sp>
      <p:sp>
        <p:nvSpPr>
          <p:cNvPr id="35" name="Text Box 33">
            <a:extLst>
              <a:ext uri="{FF2B5EF4-FFF2-40B4-BE49-F238E27FC236}">
                <a16:creationId xmlns:a16="http://schemas.microsoft.com/office/drawing/2014/main" id="{67E224E3-BA23-46EB-B926-D7E3BA6964F7}"/>
              </a:ext>
            </a:extLst>
          </p:cNvPr>
          <p:cNvSpPr txBox="1">
            <a:spLocks noChangeArrowheads="1"/>
          </p:cNvSpPr>
          <p:nvPr/>
        </p:nvSpPr>
        <p:spPr bwMode="auto">
          <a:xfrm>
            <a:off x="3822700" y="2816225"/>
            <a:ext cx="446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A</a:t>
            </a:r>
            <a:r>
              <a:rPr lang="en-US" altLang="zh-CN" sz="2000" b="0" baseline="-25000">
                <a:solidFill>
                  <a:srgbClr val="333399"/>
                </a:solidFill>
                <a:ea typeface="黑体" pitchFamily="49" charset="-122"/>
              </a:rPr>
              <a:t>3</a:t>
            </a:r>
            <a:endParaRPr lang="en-US" altLang="zh-CN" sz="2000" b="0">
              <a:solidFill>
                <a:srgbClr val="333399"/>
              </a:solidFill>
              <a:ea typeface="黑体" pitchFamily="49" charset="-122"/>
            </a:endParaRPr>
          </a:p>
        </p:txBody>
      </p:sp>
      <p:sp>
        <p:nvSpPr>
          <p:cNvPr id="36" name="Text Box 34">
            <a:extLst>
              <a:ext uri="{FF2B5EF4-FFF2-40B4-BE49-F238E27FC236}">
                <a16:creationId xmlns:a16="http://schemas.microsoft.com/office/drawing/2014/main" id="{93358D93-6B1F-4A65-8143-D1CA0A4781AC}"/>
              </a:ext>
            </a:extLst>
          </p:cNvPr>
          <p:cNvSpPr txBox="1">
            <a:spLocks noChangeArrowheads="1"/>
          </p:cNvSpPr>
          <p:nvPr/>
        </p:nvSpPr>
        <p:spPr bwMode="auto">
          <a:xfrm>
            <a:off x="6932613" y="2301875"/>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C</a:t>
            </a:r>
            <a:r>
              <a:rPr lang="en-US" altLang="zh-CN" sz="2000" b="0" baseline="-25000">
                <a:solidFill>
                  <a:srgbClr val="333399"/>
                </a:solidFill>
                <a:ea typeface="黑体" pitchFamily="49" charset="-122"/>
              </a:rPr>
              <a:t>2</a:t>
            </a:r>
            <a:endParaRPr lang="en-US" altLang="zh-CN" sz="2000" b="0">
              <a:solidFill>
                <a:srgbClr val="333399"/>
              </a:solidFill>
              <a:ea typeface="黑体" pitchFamily="49" charset="-122"/>
            </a:endParaRPr>
          </a:p>
        </p:txBody>
      </p:sp>
      <p:sp>
        <p:nvSpPr>
          <p:cNvPr id="37" name="Text Box 35">
            <a:extLst>
              <a:ext uri="{FF2B5EF4-FFF2-40B4-BE49-F238E27FC236}">
                <a16:creationId xmlns:a16="http://schemas.microsoft.com/office/drawing/2014/main" id="{E9519867-E41D-4F3E-83C6-E5C942A8BB02}"/>
              </a:ext>
            </a:extLst>
          </p:cNvPr>
          <p:cNvSpPr txBox="1">
            <a:spLocks noChangeArrowheads="1"/>
          </p:cNvSpPr>
          <p:nvPr/>
        </p:nvSpPr>
        <p:spPr bwMode="auto">
          <a:xfrm>
            <a:off x="5688013" y="2454275"/>
            <a:ext cx="4460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B</a:t>
            </a:r>
            <a:r>
              <a:rPr lang="en-US" altLang="zh-CN" sz="2000" b="0" baseline="-25000">
                <a:solidFill>
                  <a:srgbClr val="333399"/>
                </a:solidFill>
                <a:ea typeface="黑体" pitchFamily="49" charset="-122"/>
              </a:rPr>
              <a:t>2</a:t>
            </a:r>
            <a:endParaRPr lang="en-US" altLang="zh-CN" sz="2000" b="0">
              <a:solidFill>
                <a:srgbClr val="333399"/>
              </a:solidFill>
              <a:ea typeface="黑体" pitchFamily="49" charset="-122"/>
            </a:endParaRPr>
          </a:p>
        </p:txBody>
      </p:sp>
      <p:pic>
        <p:nvPicPr>
          <p:cNvPr id="38" name="Picture 36">
            <a:extLst>
              <a:ext uri="{FF2B5EF4-FFF2-40B4-BE49-F238E27FC236}">
                <a16:creationId xmlns:a16="http://schemas.microsoft.com/office/drawing/2014/main" id="{9FE7CCEA-3848-439D-B6C2-544DCBC7D0AE}"/>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8038" y="927100"/>
            <a:ext cx="509587"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37">
            <a:extLst>
              <a:ext uri="{FF2B5EF4-FFF2-40B4-BE49-F238E27FC236}">
                <a16:creationId xmlns:a16="http://schemas.microsoft.com/office/drawing/2014/main" id="{318963D9-9FD1-4384-B540-CF3F25E66353}"/>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61125" y="538163"/>
            <a:ext cx="509588"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38">
            <a:extLst>
              <a:ext uri="{FF2B5EF4-FFF2-40B4-BE49-F238E27FC236}">
                <a16:creationId xmlns:a16="http://schemas.microsoft.com/office/drawing/2014/main" id="{68A6875A-4BCE-413D-BD8A-6214D1E59CA8}"/>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53013" y="771525"/>
            <a:ext cx="509587"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39">
            <a:extLst>
              <a:ext uri="{FF2B5EF4-FFF2-40B4-BE49-F238E27FC236}">
                <a16:creationId xmlns:a16="http://schemas.microsoft.com/office/drawing/2014/main" id="{21A7B21D-8C05-44D0-9221-431F243E58E2}"/>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0650" y="2324100"/>
            <a:ext cx="509588"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40">
            <a:extLst>
              <a:ext uri="{FF2B5EF4-FFF2-40B4-BE49-F238E27FC236}">
                <a16:creationId xmlns:a16="http://schemas.microsoft.com/office/drawing/2014/main" id="{1656CC53-CA0B-4F68-AFB7-410A097CD847}"/>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84788" y="2557463"/>
            <a:ext cx="509587"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41">
            <a:extLst>
              <a:ext uri="{FF2B5EF4-FFF2-40B4-BE49-F238E27FC236}">
                <a16:creationId xmlns:a16="http://schemas.microsoft.com/office/drawing/2014/main" id="{D0B62BB3-9C17-44F3-9A03-112AA8317FFD}"/>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8038" y="2790825"/>
            <a:ext cx="509587"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2">
            <a:extLst>
              <a:ext uri="{FF2B5EF4-FFF2-40B4-BE49-F238E27FC236}">
                <a16:creationId xmlns:a16="http://schemas.microsoft.com/office/drawing/2014/main" id="{DAD2C537-FE41-4C35-AE38-B6B6F784E4D6}"/>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8038" y="4740275"/>
            <a:ext cx="509587"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43">
            <a:extLst>
              <a:ext uri="{FF2B5EF4-FFF2-40B4-BE49-F238E27FC236}">
                <a16:creationId xmlns:a16="http://schemas.microsoft.com/office/drawing/2014/main" id="{7D98366B-387A-4DF1-9BB1-0556C38CAE68}"/>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4788" y="4578350"/>
            <a:ext cx="509587"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44">
            <a:extLst>
              <a:ext uri="{FF2B5EF4-FFF2-40B4-BE49-F238E27FC236}">
                <a16:creationId xmlns:a16="http://schemas.microsoft.com/office/drawing/2014/main" id="{1502C82D-35B0-449B-80F0-51F3D8032FDC}"/>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26038" y="4422775"/>
            <a:ext cx="509587"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45">
            <a:extLst>
              <a:ext uri="{FF2B5EF4-FFF2-40B4-BE49-F238E27FC236}">
                <a16:creationId xmlns:a16="http://schemas.microsoft.com/office/drawing/2014/main" id="{7DC721C4-92DF-412E-A5F4-B1282E5AFD12}"/>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61125" y="4267200"/>
            <a:ext cx="509588"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AutoShape 46">
            <a:extLst>
              <a:ext uri="{FF2B5EF4-FFF2-40B4-BE49-F238E27FC236}">
                <a16:creationId xmlns:a16="http://schemas.microsoft.com/office/drawing/2014/main" id="{CAECF10E-7FF6-4E9D-9445-DC3872ED8815}"/>
              </a:ext>
            </a:extLst>
          </p:cNvPr>
          <p:cNvSpPr>
            <a:spLocks noChangeArrowheads="1"/>
          </p:cNvSpPr>
          <p:nvPr/>
        </p:nvSpPr>
        <p:spPr bwMode="auto">
          <a:xfrm flipH="1">
            <a:off x="1790700" y="2246313"/>
            <a:ext cx="1185863" cy="933450"/>
          </a:xfrm>
          <a:prstGeom prst="cube">
            <a:avLst>
              <a:gd name="adj" fmla="val 28329"/>
            </a:avLst>
          </a:prstGeom>
          <a:solidFill>
            <a:srgbClr val="99FFCC"/>
          </a:solidFill>
          <a:ln w="9525">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99"/>
                </a:solidFill>
                <a:effectLst/>
                <a:uLnTx/>
                <a:uFillTx/>
                <a:latin typeface="Arial"/>
                <a:ea typeface="黑体"/>
              </a:rPr>
              <a:t>以太网</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99"/>
                </a:solidFill>
                <a:effectLst/>
                <a:uLnTx/>
                <a:uFillTx/>
                <a:latin typeface="Arial"/>
                <a:ea typeface="黑体"/>
              </a:rPr>
              <a:t>交换机</a:t>
            </a:r>
          </a:p>
        </p:txBody>
      </p:sp>
      <p:sp>
        <p:nvSpPr>
          <p:cNvPr id="49" name="Line 47">
            <a:extLst>
              <a:ext uri="{FF2B5EF4-FFF2-40B4-BE49-F238E27FC236}">
                <a16:creationId xmlns:a16="http://schemas.microsoft.com/office/drawing/2014/main" id="{DBA786BA-FCED-4C5F-B5E5-FFAE24FFC943}"/>
              </a:ext>
            </a:extLst>
          </p:cNvPr>
          <p:cNvSpPr>
            <a:spLocks noChangeShapeType="1"/>
          </p:cNvSpPr>
          <p:nvPr/>
        </p:nvSpPr>
        <p:spPr bwMode="auto">
          <a:xfrm>
            <a:off x="1716088" y="2784475"/>
            <a:ext cx="0" cy="334645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50" name="Line 48">
            <a:extLst>
              <a:ext uri="{FF2B5EF4-FFF2-40B4-BE49-F238E27FC236}">
                <a16:creationId xmlns:a16="http://schemas.microsoft.com/office/drawing/2014/main" id="{FE18DB89-B097-4078-97D2-2FFDBB3F75C6}"/>
              </a:ext>
            </a:extLst>
          </p:cNvPr>
          <p:cNvSpPr>
            <a:spLocks noChangeShapeType="1"/>
          </p:cNvSpPr>
          <p:nvPr/>
        </p:nvSpPr>
        <p:spPr bwMode="auto">
          <a:xfrm>
            <a:off x="1703388" y="2790825"/>
            <a:ext cx="27622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51" name="Line 49">
            <a:extLst>
              <a:ext uri="{FF2B5EF4-FFF2-40B4-BE49-F238E27FC236}">
                <a16:creationId xmlns:a16="http://schemas.microsoft.com/office/drawing/2014/main" id="{5C2BCBB6-380D-410B-AEC6-BC867E247200}"/>
              </a:ext>
            </a:extLst>
          </p:cNvPr>
          <p:cNvSpPr>
            <a:spLocks noChangeShapeType="1"/>
          </p:cNvSpPr>
          <p:nvPr/>
        </p:nvSpPr>
        <p:spPr bwMode="auto">
          <a:xfrm>
            <a:off x="1865313" y="4772025"/>
            <a:ext cx="0" cy="1514475"/>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52" name="Line 50">
            <a:extLst>
              <a:ext uri="{FF2B5EF4-FFF2-40B4-BE49-F238E27FC236}">
                <a16:creationId xmlns:a16="http://schemas.microsoft.com/office/drawing/2014/main" id="{6AD192B5-24DA-4EA0-B271-105324758B20}"/>
              </a:ext>
            </a:extLst>
          </p:cNvPr>
          <p:cNvSpPr>
            <a:spLocks noChangeShapeType="1"/>
          </p:cNvSpPr>
          <p:nvPr/>
        </p:nvSpPr>
        <p:spPr bwMode="auto">
          <a:xfrm>
            <a:off x="1851025" y="4772025"/>
            <a:ext cx="152400"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53" name="AutoShape 51">
            <a:extLst>
              <a:ext uri="{FF2B5EF4-FFF2-40B4-BE49-F238E27FC236}">
                <a16:creationId xmlns:a16="http://schemas.microsoft.com/office/drawing/2014/main" id="{4FEF45DA-E867-44B5-B220-592B8C97A73D}"/>
              </a:ext>
            </a:extLst>
          </p:cNvPr>
          <p:cNvSpPr>
            <a:spLocks noChangeArrowheads="1"/>
          </p:cNvSpPr>
          <p:nvPr/>
        </p:nvSpPr>
        <p:spPr bwMode="auto">
          <a:xfrm flipH="1">
            <a:off x="1196975" y="5665788"/>
            <a:ext cx="1187450" cy="931862"/>
          </a:xfrm>
          <a:prstGeom prst="cube">
            <a:avLst>
              <a:gd name="adj" fmla="val 28329"/>
            </a:avLst>
          </a:prstGeom>
          <a:solidFill>
            <a:srgbClr val="99FFCC"/>
          </a:solidFill>
          <a:ln w="9525">
            <a:solidFill>
              <a:srgbClr val="3333C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99"/>
                </a:solidFill>
                <a:effectLst/>
                <a:uLnTx/>
                <a:uFillTx/>
                <a:latin typeface="Arial"/>
                <a:ea typeface="黑体"/>
              </a:rPr>
              <a:t>以太网</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99"/>
                </a:solidFill>
                <a:effectLst/>
                <a:uLnTx/>
                <a:uFillTx/>
                <a:latin typeface="Arial"/>
                <a:ea typeface="黑体"/>
              </a:rPr>
              <a:t>交换机</a:t>
            </a:r>
          </a:p>
        </p:txBody>
      </p:sp>
      <p:sp>
        <p:nvSpPr>
          <p:cNvPr id="54" name="Text Box 52">
            <a:extLst>
              <a:ext uri="{FF2B5EF4-FFF2-40B4-BE49-F238E27FC236}">
                <a16:creationId xmlns:a16="http://schemas.microsoft.com/office/drawing/2014/main" id="{82F5AED4-3F49-4957-A3E2-F779D2D35A84}"/>
              </a:ext>
            </a:extLst>
          </p:cNvPr>
          <p:cNvSpPr txBox="1">
            <a:spLocks noChangeArrowheads="1"/>
          </p:cNvSpPr>
          <p:nvPr/>
        </p:nvSpPr>
        <p:spPr bwMode="auto">
          <a:xfrm>
            <a:off x="4675188" y="5805488"/>
            <a:ext cx="36115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0" lang="zh-CN" altLang="en-US" b="0">
                <a:solidFill>
                  <a:srgbClr val="333399"/>
                </a:solidFill>
                <a:ea typeface="黑体" pitchFamily="49" charset="-122"/>
              </a:rPr>
              <a:t>三个虚拟局域网</a:t>
            </a:r>
            <a:r>
              <a:rPr kumimoji="0" lang="en-US" altLang="zh-CN" b="0">
                <a:solidFill>
                  <a:srgbClr val="333399"/>
                </a:solidFill>
                <a:ea typeface="黑体" pitchFamily="49" charset="-122"/>
              </a:rPr>
              <a:t>:</a:t>
            </a:r>
          </a:p>
          <a:p>
            <a:pPr algn="ctr" eaLnBrk="1" hangingPunct="1"/>
            <a:r>
              <a:rPr kumimoji="0" lang="en-US" altLang="zh-CN" b="0">
                <a:solidFill>
                  <a:srgbClr val="333399"/>
                </a:solidFill>
                <a:ea typeface="黑体" pitchFamily="49" charset="-122"/>
              </a:rPr>
              <a:t> VLAN</a:t>
            </a:r>
            <a:r>
              <a:rPr kumimoji="0" lang="en-US" altLang="zh-CN" b="0" baseline="-25000">
                <a:solidFill>
                  <a:srgbClr val="333399"/>
                </a:solidFill>
                <a:ea typeface="黑体" pitchFamily="49" charset="-122"/>
              </a:rPr>
              <a:t>1</a:t>
            </a:r>
            <a:r>
              <a:rPr kumimoji="0" lang="en-US" altLang="zh-CN" b="0">
                <a:solidFill>
                  <a:srgbClr val="333399"/>
                </a:solidFill>
                <a:ea typeface="黑体" pitchFamily="49" charset="-122"/>
              </a:rPr>
              <a:t>, VLAN</a:t>
            </a:r>
            <a:r>
              <a:rPr kumimoji="0" lang="en-US" altLang="zh-CN" b="0" baseline="-25000">
                <a:solidFill>
                  <a:srgbClr val="333399"/>
                </a:solidFill>
                <a:ea typeface="黑体" pitchFamily="49" charset="-122"/>
              </a:rPr>
              <a:t>2 </a:t>
            </a:r>
            <a:r>
              <a:rPr kumimoji="0" lang="zh-CN" altLang="en-US" b="0">
                <a:solidFill>
                  <a:srgbClr val="333399"/>
                </a:solidFill>
                <a:ea typeface="黑体" pitchFamily="49" charset="-122"/>
              </a:rPr>
              <a:t>和 </a:t>
            </a:r>
            <a:r>
              <a:rPr kumimoji="0" lang="en-US" altLang="zh-CN" b="0">
                <a:solidFill>
                  <a:srgbClr val="333399"/>
                </a:solidFill>
                <a:ea typeface="黑体" pitchFamily="49" charset="-122"/>
              </a:rPr>
              <a:t>VLAN</a:t>
            </a:r>
            <a:r>
              <a:rPr kumimoji="0" lang="en-US" altLang="zh-CN" b="0" baseline="-25000">
                <a:solidFill>
                  <a:srgbClr val="333399"/>
                </a:solidFill>
                <a:ea typeface="黑体" pitchFamily="49" charset="-122"/>
              </a:rPr>
              <a:t>3</a:t>
            </a:r>
            <a:endParaRPr kumimoji="0" lang="en-US" altLang="zh-CN" b="0">
              <a:solidFill>
                <a:srgbClr val="333399"/>
              </a:solidFill>
              <a:ea typeface="黑体" pitchFamily="49" charset="-122"/>
            </a:endParaRPr>
          </a:p>
        </p:txBody>
      </p:sp>
      <p:sp>
        <p:nvSpPr>
          <p:cNvPr id="55" name="Text Box 53">
            <a:extLst>
              <a:ext uri="{FF2B5EF4-FFF2-40B4-BE49-F238E27FC236}">
                <a16:creationId xmlns:a16="http://schemas.microsoft.com/office/drawing/2014/main" id="{C3ACDCEA-8BB7-43FC-9DB1-AA77BE271226}"/>
              </a:ext>
            </a:extLst>
          </p:cNvPr>
          <p:cNvSpPr txBox="1">
            <a:spLocks noChangeArrowheads="1"/>
          </p:cNvSpPr>
          <p:nvPr/>
        </p:nvSpPr>
        <p:spPr bwMode="auto">
          <a:xfrm>
            <a:off x="395288" y="5692775"/>
            <a:ext cx="8353425" cy="831850"/>
          </a:xfrm>
          <a:prstGeom prst="rect">
            <a:avLst/>
          </a:prstGeom>
          <a:solidFill>
            <a:srgbClr val="FFFF99"/>
          </a:solidFill>
          <a:ln w="9525">
            <a:solidFill>
              <a:srgbClr val="333399"/>
            </a:solidFill>
            <a:miter lim="800000"/>
            <a:headEnd/>
            <a:tailEnd/>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base" hangingPunct="1">
              <a:spcBef>
                <a:spcPct val="0"/>
              </a:spcBef>
              <a:spcAft>
                <a:spcPct val="0"/>
              </a:spcAft>
            </a:pPr>
            <a:r>
              <a:rPr lang="zh-CN" altLang="en-US" sz="2400">
                <a:solidFill>
                  <a:srgbClr val="333399"/>
                </a:solidFill>
                <a:latin typeface="+mn-ea"/>
                <a:ea typeface="+mn-ea"/>
              </a:rPr>
              <a:t>当 </a:t>
            </a:r>
            <a:r>
              <a:rPr lang="en-US" altLang="zh-CN" sz="2400">
                <a:solidFill>
                  <a:srgbClr val="333399"/>
                </a:solidFill>
                <a:latin typeface="+mn-ea"/>
                <a:ea typeface="+mn-ea"/>
              </a:rPr>
              <a:t>B</a:t>
            </a:r>
            <a:r>
              <a:rPr lang="en-US" altLang="zh-CN" sz="2400" baseline="-25000">
                <a:solidFill>
                  <a:srgbClr val="333399"/>
                </a:solidFill>
                <a:latin typeface="+mn-ea"/>
                <a:ea typeface="+mn-ea"/>
              </a:rPr>
              <a:t>1</a:t>
            </a:r>
            <a:r>
              <a:rPr lang="en-US" altLang="zh-CN" sz="2400">
                <a:solidFill>
                  <a:srgbClr val="333399"/>
                </a:solidFill>
                <a:latin typeface="+mn-ea"/>
                <a:ea typeface="+mn-ea"/>
              </a:rPr>
              <a:t> </a:t>
            </a:r>
            <a:r>
              <a:rPr lang="zh-CN" altLang="en-US" sz="2400">
                <a:solidFill>
                  <a:srgbClr val="333399"/>
                </a:solidFill>
                <a:latin typeface="+mn-ea"/>
                <a:ea typeface="+mn-ea"/>
              </a:rPr>
              <a:t>向 </a:t>
            </a:r>
            <a:r>
              <a:rPr lang="en-US" altLang="zh-CN" sz="2400">
                <a:solidFill>
                  <a:srgbClr val="333399"/>
                </a:solidFill>
                <a:latin typeface="+mn-ea"/>
                <a:ea typeface="+mn-ea"/>
              </a:rPr>
              <a:t>VLAN</a:t>
            </a:r>
            <a:r>
              <a:rPr lang="en-US" altLang="zh-CN" sz="2400" baseline="-25000">
                <a:solidFill>
                  <a:srgbClr val="333399"/>
                </a:solidFill>
                <a:latin typeface="+mn-ea"/>
                <a:ea typeface="+mn-ea"/>
              </a:rPr>
              <a:t>2</a:t>
            </a:r>
            <a:r>
              <a:rPr lang="en-US" altLang="zh-CN" sz="2400">
                <a:solidFill>
                  <a:srgbClr val="333399"/>
                </a:solidFill>
                <a:latin typeface="+mn-ea"/>
                <a:ea typeface="+mn-ea"/>
              </a:rPr>
              <a:t> </a:t>
            </a:r>
            <a:r>
              <a:rPr lang="zh-CN" altLang="en-US" sz="2400">
                <a:solidFill>
                  <a:srgbClr val="333399"/>
                </a:solidFill>
                <a:latin typeface="+mn-ea"/>
                <a:ea typeface="+mn-ea"/>
              </a:rPr>
              <a:t>工作组内成员发送数据时，</a:t>
            </a:r>
          </a:p>
          <a:p>
            <a:pPr algn="ctr" eaLnBrk="1" fontAlgn="base" hangingPunct="1">
              <a:spcBef>
                <a:spcPct val="0"/>
              </a:spcBef>
              <a:spcAft>
                <a:spcPct val="0"/>
              </a:spcAft>
            </a:pPr>
            <a:r>
              <a:rPr lang="zh-CN" altLang="en-US" sz="2400">
                <a:solidFill>
                  <a:srgbClr val="333399"/>
                </a:solidFill>
                <a:latin typeface="+mn-ea"/>
                <a:ea typeface="+mn-ea"/>
              </a:rPr>
              <a:t>工作站 </a:t>
            </a:r>
            <a:r>
              <a:rPr lang="en-US" altLang="zh-CN" sz="2400">
                <a:solidFill>
                  <a:srgbClr val="333399"/>
                </a:solidFill>
                <a:latin typeface="+mn-ea"/>
                <a:ea typeface="+mn-ea"/>
              </a:rPr>
              <a:t>B</a:t>
            </a:r>
            <a:r>
              <a:rPr lang="en-US" altLang="zh-CN" sz="2400" baseline="-25000">
                <a:solidFill>
                  <a:srgbClr val="333399"/>
                </a:solidFill>
                <a:latin typeface="+mn-ea"/>
                <a:ea typeface="+mn-ea"/>
              </a:rPr>
              <a:t>2 </a:t>
            </a:r>
            <a:r>
              <a:rPr lang="zh-CN" altLang="en-US" sz="2400">
                <a:solidFill>
                  <a:srgbClr val="333399"/>
                </a:solidFill>
                <a:latin typeface="+mn-ea"/>
                <a:ea typeface="+mn-ea"/>
              </a:rPr>
              <a:t>和 </a:t>
            </a:r>
            <a:r>
              <a:rPr lang="en-US" altLang="zh-CN" sz="2400">
                <a:solidFill>
                  <a:srgbClr val="333399"/>
                </a:solidFill>
                <a:latin typeface="+mn-ea"/>
                <a:ea typeface="+mn-ea"/>
              </a:rPr>
              <a:t>B</a:t>
            </a:r>
            <a:r>
              <a:rPr lang="en-US" altLang="zh-CN" sz="2400" baseline="-25000">
                <a:solidFill>
                  <a:srgbClr val="333399"/>
                </a:solidFill>
                <a:latin typeface="+mn-ea"/>
                <a:ea typeface="+mn-ea"/>
              </a:rPr>
              <a:t>3 </a:t>
            </a:r>
            <a:r>
              <a:rPr lang="zh-CN" altLang="en-US" sz="2400">
                <a:solidFill>
                  <a:srgbClr val="333399"/>
                </a:solidFill>
                <a:latin typeface="+mn-ea"/>
                <a:ea typeface="+mn-ea"/>
              </a:rPr>
              <a:t>将会收到广播的信息。</a:t>
            </a:r>
          </a:p>
        </p:txBody>
      </p:sp>
      <p:sp>
        <p:nvSpPr>
          <p:cNvPr id="56" name="Text Box 53">
            <a:extLst>
              <a:ext uri="{FF2B5EF4-FFF2-40B4-BE49-F238E27FC236}">
                <a16:creationId xmlns:a16="http://schemas.microsoft.com/office/drawing/2014/main" id="{571FC4CB-E7BF-48CA-91C0-179CCE748329}"/>
              </a:ext>
            </a:extLst>
          </p:cNvPr>
          <p:cNvSpPr txBox="1">
            <a:spLocks noChangeArrowheads="1"/>
          </p:cNvSpPr>
          <p:nvPr/>
        </p:nvSpPr>
        <p:spPr bwMode="auto">
          <a:xfrm>
            <a:off x="395287" y="5672138"/>
            <a:ext cx="8353425" cy="831850"/>
          </a:xfrm>
          <a:prstGeom prst="rect">
            <a:avLst/>
          </a:prstGeom>
          <a:solidFill>
            <a:srgbClr val="FFFF99"/>
          </a:solidFill>
          <a:ln w="9525">
            <a:solidFill>
              <a:srgbClr val="333399"/>
            </a:solidFill>
            <a:miter lim="800000"/>
            <a:headEnd/>
            <a:tailEnd/>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base" hangingPunct="1">
              <a:spcBef>
                <a:spcPct val="0"/>
              </a:spcBef>
              <a:spcAft>
                <a:spcPct val="0"/>
              </a:spcAft>
            </a:pPr>
            <a:r>
              <a:rPr lang="en-US" altLang="zh-CN" sz="2400">
                <a:solidFill>
                  <a:srgbClr val="333399"/>
                </a:solidFill>
                <a:ea typeface="黑体" pitchFamily="49" charset="-122"/>
              </a:rPr>
              <a:t>B</a:t>
            </a:r>
            <a:r>
              <a:rPr lang="en-US" altLang="zh-CN" sz="2400" baseline="-25000">
                <a:solidFill>
                  <a:srgbClr val="333399"/>
                </a:solidFill>
                <a:ea typeface="黑体" pitchFamily="49" charset="-122"/>
              </a:rPr>
              <a:t>1 </a:t>
            </a:r>
            <a:r>
              <a:rPr lang="zh-CN" altLang="en-US" sz="2400">
                <a:solidFill>
                  <a:srgbClr val="333399"/>
                </a:solidFill>
                <a:ea typeface="黑体" pitchFamily="49" charset="-122"/>
              </a:rPr>
              <a:t>发送数据时，工作站 </a:t>
            </a:r>
            <a:r>
              <a:rPr lang="en-US" altLang="zh-CN" sz="2400">
                <a:solidFill>
                  <a:srgbClr val="333399"/>
                </a:solidFill>
                <a:ea typeface="黑体" pitchFamily="49" charset="-122"/>
              </a:rPr>
              <a:t>A</a:t>
            </a:r>
            <a:r>
              <a:rPr lang="en-US" altLang="zh-CN" sz="2400" baseline="-25000">
                <a:solidFill>
                  <a:srgbClr val="333399"/>
                </a:solidFill>
                <a:ea typeface="黑体" pitchFamily="49" charset="-122"/>
              </a:rPr>
              <a:t>1</a:t>
            </a:r>
            <a:r>
              <a:rPr lang="en-US" altLang="zh-CN" sz="2400">
                <a:solidFill>
                  <a:srgbClr val="333399"/>
                </a:solidFill>
                <a:ea typeface="黑体" pitchFamily="49" charset="-122"/>
              </a:rPr>
              <a:t>, A</a:t>
            </a:r>
            <a:r>
              <a:rPr lang="en-US" altLang="zh-CN" sz="2400" baseline="-25000">
                <a:solidFill>
                  <a:srgbClr val="333399"/>
                </a:solidFill>
                <a:ea typeface="黑体" pitchFamily="49" charset="-122"/>
              </a:rPr>
              <a:t>2 </a:t>
            </a:r>
            <a:r>
              <a:rPr lang="zh-CN" altLang="en-US" sz="2400">
                <a:solidFill>
                  <a:srgbClr val="333399"/>
                </a:solidFill>
                <a:ea typeface="黑体" pitchFamily="49" charset="-122"/>
              </a:rPr>
              <a:t>和 </a:t>
            </a:r>
            <a:r>
              <a:rPr lang="en-US" altLang="zh-CN" sz="2400">
                <a:solidFill>
                  <a:srgbClr val="333399"/>
                </a:solidFill>
                <a:ea typeface="黑体" pitchFamily="49" charset="-122"/>
              </a:rPr>
              <a:t>C</a:t>
            </a:r>
            <a:r>
              <a:rPr lang="en-US" altLang="zh-CN" sz="2400" baseline="-25000">
                <a:solidFill>
                  <a:srgbClr val="333399"/>
                </a:solidFill>
                <a:ea typeface="黑体" pitchFamily="49" charset="-122"/>
              </a:rPr>
              <a:t>1</a:t>
            </a:r>
          </a:p>
          <a:p>
            <a:pPr algn="ctr" eaLnBrk="1" fontAlgn="base" hangingPunct="1">
              <a:spcBef>
                <a:spcPct val="0"/>
              </a:spcBef>
              <a:spcAft>
                <a:spcPct val="0"/>
              </a:spcAft>
            </a:pPr>
            <a:r>
              <a:rPr lang="zh-CN" altLang="en-US" sz="2400">
                <a:solidFill>
                  <a:srgbClr val="333399"/>
                </a:solidFill>
                <a:ea typeface="黑体" pitchFamily="49" charset="-122"/>
              </a:rPr>
              <a:t>都不会收到 </a:t>
            </a:r>
            <a:r>
              <a:rPr lang="en-US" altLang="zh-CN" sz="2400">
                <a:solidFill>
                  <a:srgbClr val="333399"/>
                </a:solidFill>
                <a:ea typeface="黑体" pitchFamily="49" charset="-122"/>
              </a:rPr>
              <a:t>B</a:t>
            </a:r>
            <a:r>
              <a:rPr lang="en-US" altLang="zh-CN" sz="2400" baseline="-25000">
                <a:solidFill>
                  <a:srgbClr val="333399"/>
                </a:solidFill>
                <a:ea typeface="黑体" pitchFamily="49" charset="-122"/>
              </a:rPr>
              <a:t>1 </a:t>
            </a:r>
            <a:r>
              <a:rPr lang="zh-CN" altLang="en-US" sz="2400">
                <a:solidFill>
                  <a:srgbClr val="333399"/>
                </a:solidFill>
                <a:ea typeface="黑体" pitchFamily="49" charset="-122"/>
              </a:rPr>
              <a:t>发出的广播信息。 </a:t>
            </a:r>
          </a:p>
        </p:txBody>
      </p:sp>
      <p:sp>
        <p:nvSpPr>
          <p:cNvPr id="57" name="Text Box 53">
            <a:extLst>
              <a:ext uri="{FF2B5EF4-FFF2-40B4-BE49-F238E27FC236}">
                <a16:creationId xmlns:a16="http://schemas.microsoft.com/office/drawing/2014/main" id="{27A98144-D296-470D-A576-41CB8E14D8B2}"/>
              </a:ext>
            </a:extLst>
          </p:cNvPr>
          <p:cNvSpPr txBox="1">
            <a:spLocks noChangeArrowheads="1"/>
          </p:cNvSpPr>
          <p:nvPr/>
        </p:nvSpPr>
        <p:spPr bwMode="auto">
          <a:xfrm>
            <a:off x="388808" y="5662611"/>
            <a:ext cx="8353425" cy="830997"/>
          </a:xfrm>
          <a:prstGeom prst="rect">
            <a:avLst/>
          </a:prstGeom>
          <a:solidFill>
            <a:srgbClr val="FFFF99"/>
          </a:solidFill>
          <a:ln w="9525">
            <a:solidFill>
              <a:srgbClr val="333399"/>
            </a:solidFill>
            <a:miter lim="800000"/>
            <a:headEnd/>
            <a:tailEnd/>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sz="2400" dirty="0">
                <a:solidFill>
                  <a:srgbClr val="333399"/>
                </a:solidFill>
                <a:latin typeface="黑体" pitchFamily="49" charset="-122"/>
                <a:ea typeface="黑体" pitchFamily="49" charset="-122"/>
              </a:rPr>
              <a:t>虚拟局域网限制了接收广播信息的结点数，使网络不会因传播过多的广播信息</a:t>
            </a:r>
            <a:r>
              <a:rPr lang="en-US" altLang="zh-CN" sz="2400" dirty="0">
                <a:solidFill>
                  <a:srgbClr val="333399"/>
                </a:solidFill>
                <a:latin typeface="黑体" pitchFamily="49" charset="-122"/>
                <a:ea typeface="黑体" pitchFamily="49" charset="-122"/>
              </a:rPr>
              <a:t>(</a:t>
            </a:r>
            <a:r>
              <a:rPr lang="zh-CN" altLang="en-US" sz="2400" dirty="0">
                <a:solidFill>
                  <a:srgbClr val="333399"/>
                </a:solidFill>
                <a:latin typeface="黑体" pitchFamily="49" charset="-122"/>
                <a:ea typeface="黑体" pitchFamily="49" charset="-122"/>
              </a:rPr>
              <a:t>即</a:t>
            </a:r>
            <a:r>
              <a:rPr lang="zh-CN" altLang="en-US" sz="2400" dirty="0">
                <a:solidFill>
                  <a:srgbClr val="333399"/>
                </a:solidFill>
                <a:ea typeface="黑体" pitchFamily="49" charset="-122"/>
              </a:rPr>
              <a:t>“</a:t>
            </a:r>
            <a:r>
              <a:rPr lang="zh-CN" altLang="en-US" sz="2400" dirty="0">
                <a:solidFill>
                  <a:srgbClr val="333399"/>
                </a:solidFill>
                <a:latin typeface="黑体" pitchFamily="49" charset="-122"/>
                <a:ea typeface="黑体" pitchFamily="49" charset="-122"/>
              </a:rPr>
              <a:t>广播风暴</a:t>
            </a:r>
            <a:r>
              <a:rPr lang="zh-CN" altLang="en-US" sz="2400" dirty="0">
                <a:solidFill>
                  <a:srgbClr val="333399"/>
                </a:solidFill>
                <a:ea typeface="黑体" pitchFamily="49" charset="-122"/>
              </a:rPr>
              <a:t>”</a:t>
            </a:r>
            <a:r>
              <a:rPr lang="en-US" altLang="zh-CN" sz="2400" dirty="0">
                <a:solidFill>
                  <a:srgbClr val="333399"/>
                </a:solidFill>
                <a:latin typeface="黑体" pitchFamily="49" charset="-122"/>
                <a:ea typeface="黑体" pitchFamily="49" charset="-122"/>
              </a:rPr>
              <a:t>)</a:t>
            </a:r>
            <a:r>
              <a:rPr lang="zh-CN" altLang="en-US" sz="2400" dirty="0">
                <a:solidFill>
                  <a:srgbClr val="333399"/>
                </a:solidFill>
                <a:latin typeface="黑体" pitchFamily="49" charset="-122"/>
                <a:ea typeface="黑体" pitchFamily="49" charset="-122"/>
              </a:rPr>
              <a:t>而引起性能恶化。 </a:t>
            </a:r>
          </a:p>
        </p:txBody>
      </p:sp>
    </p:spTree>
    <p:extLst>
      <p:ext uri="{BB962C8B-B14F-4D97-AF65-F5344CB8AC3E}">
        <p14:creationId xmlns:p14="http://schemas.microsoft.com/office/powerpoint/2010/main" val="31798021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5"/>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fade">
                                      <p:cBhvr>
                                        <p:cTn id="13" dur="500"/>
                                        <p:tgtEl>
                                          <p:spTgt spid="5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56"/>
                                        </p:tgtEl>
                                        <p:attrNameLst>
                                          <p:attrName>style.visibility</p:attrName>
                                        </p:attrNameLst>
                                      </p:cBhvr>
                                      <p:to>
                                        <p:strVal val="hidden"/>
                                      </p:to>
                                    </p:set>
                                  </p:childTnLst>
                                </p:cTn>
                              </p:par>
                              <p:par>
                                <p:cTn id="18" presetID="10" presetClass="entr" presetSubtype="0" fill="hold" grpId="0" nodeType="with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fade">
                                      <p:cBhvr>
                                        <p:cTn id="20"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5" grpId="1" animBg="1"/>
      <p:bldP spid="56" grpId="0" animBg="1"/>
      <p:bldP spid="56" grpId="1" animBg="1"/>
      <p:bldP spid="57" grpId="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8F1460-DDB6-47BC-B370-FD400B15D60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D817374-06D6-4C32-9EB7-34099FC3BE7A}"/>
              </a:ext>
            </a:extLst>
          </p:cNvPr>
          <p:cNvSpPr>
            <a:spLocks noGrp="1"/>
          </p:cNvSpPr>
          <p:nvPr>
            <p:ph idx="1"/>
          </p:nvPr>
        </p:nvSpPr>
        <p:spPr>
          <a:xfrm>
            <a:off x="971550" y="1759033"/>
            <a:ext cx="7391400" cy="1200329"/>
          </a:xfrm>
        </p:spPr>
        <p:txBody>
          <a:bodyPr/>
          <a:lstStyle/>
          <a:p>
            <a:r>
              <a:rPr lang="en-US" altLang="zh-CN" sz="2400" b="0" dirty="0">
                <a:latin typeface="+mn-ea"/>
              </a:rPr>
              <a:t>VLAN</a:t>
            </a:r>
            <a:r>
              <a:rPr lang="zh-CN" altLang="en-US" sz="2400" b="0" dirty="0">
                <a:latin typeface="+mn-ea"/>
              </a:rPr>
              <a:t>协议允许在以太网的帧格式中插入一个 </a:t>
            </a:r>
            <a:r>
              <a:rPr lang="en-US" altLang="zh-CN" sz="2400" b="0" dirty="0">
                <a:latin typeface="+mn-ea"/>
              </a:rPr>
              <a:t>4 </a:t>
            </a:r>
            <a:r>
              <a:rPr lang="zh-CN" altLang="en-US" sz="2400" b="0" dirty="0">
                <a:latin typeface="+mn-ea"/>
              </a:rPr>
              <a:t>字节的标识符，称为 </a:t>
            </a:r>
            <a:r>
              <a:rPr lang="en-US" altLang="zh-CN" sz="2400" b="0" dirty="0">
                <a:latin typeface="+mn-ea"/>
              </a:rPr>
              <a:t>VLAN </a:t>
            </a:r>
            <a:r>
              <a:rPr lang="zh-CN" altLang="en-US" sz="2400" b="0" dirty="0">
                <a:latin typeface="+mn-ea"/>
              </a:rPr>
              <a:t>标记</a:t>
            </a:r>
            <a:r>
              <a:rPr lang="en-US" altLang="zh-CN" sz="2400" b="0" dirty="0">
                <a:latin typeface="+mn-ea"/>
              </a:rPr>
              <a:t>(tag)</a:t>
            </a:r>
            <a:r>
              <a:rPr lang="zh-CN" altLang="en-US" sz="2400" b="0" dirty="0">
                <a:latin typeface="+mn-ea"/>
              </a:rPr>
              <a:t>，用来指明发送该帧的结点属于哪一个</a:t>
            </a:r>
            <a:r>
              <a:rPr lang="en-US" altLang="zh-CN" sz="2400" b="0" dirty="0">
                <a:latin typeface="+mn-ea"/>
              </a:rPr>
              <a:t>VLAN</a:t>
            </a:r>
            <a:r>
              <a:rPr lang="zh-CN" altLang="en-US" sz="2400" b="0" dirty="0">
                <a:latin typeface="+mn-ea"/>
              </a:rPr>
              <a:t>。</a:t>
            </a:r>
          </a:p>
        </p:txBody>
      </p:sp>
      <p:sp>
        <p:nvSpPr>
          <p:cNvPr id="5" name="文本框 4">
            <a:extLst>
              <a:ext uri="{FF2B5EF4-FFF2-40B4-BE49-F238E27FC236}">
                <a16:creationId xmlns:a16="http://schemas.microsoft.com/office/drawing/2014/main" id="{2DAE06CA-353E-42D5-AC31-6AD9DB9A9B85}"/>
              </a:ext>
            </a:extLst>
          </p:cNvPr>
          <p:cNvSpPr txBox="1"/>
          <p:nvPr/>
        </p:nvSpPr>
        <p:spPr>
          <a:xfrm>
            <a:off x="971550" y="1247091"/>
            <a:ext cx="4592594" cy="461665"/>
          </a:xfrm>
          <a:prstGeom prst="rect">
            <a:avLst/>
          </a:prstGeom>
          <a:noFill/>
        </p:spPr>
        <p:txBody>
          <a:bodyPr wrap="square">
            <a:spAutoFit/>
          </a:bodyPr>
          <a:lstStyle/>
          <a:p>
            <a:r>
              <a:rPr lang="zh-CN" altLang="en-US" dirty="0"/>
              <a:t>使用虚拟局域网帧格式：</a:t>
            </a:r>
          </a:p>
        </p:txBody>
      </p:sp>
      <p:sp>
        <p:nvSpPr>
          <p:cNvPr id="6" name="Rectangle 5">
            <a:extLst>
              <a:ext uri="{FF2B5EF4-FFF2-40B4-BE49-F238E27FC236}">
                <a16:creationId xmlns:a16="http://schemas.microsoft.com/office/drawing/2014/main" id="{B0A8770D-7C17-43D5-A8FE-1545E320ECB5}"/>
              </a:ext>
            </a:extLst>
          </p:cNvPr>
          <p:cNvSpPr>
            <a:spLocks noChangeArrowheads="1"/>
          </p:cNvSpPr>
          <p:nvPr/>
        </p:nvSpPr>
        <p:spPr bwMode="auto">
          <a:xfrm>
            <a:off x="1953419" y="4998318"/>
            <a:ext cx="5483225" cy="669925"/>
          </a:xfrm>
          <a:prstGeom prst="rect">
            <a:avLst/>
          </a:prstGeom>
          <a:solidFill>
            <a:srgbClr val="CCECFF"/>
          </a:solidFill>
          <a:ln w="19050">
            <a:solidFill>
              <a:srgbClr val="3333CC"/>
            </a:solidFill>
            <a:miter lim="800000"/>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7" name="Rectangle 6">
            <a:extLst>
              <a:ext uri="{FF2B5EF4-FFF2-40B4-BE49-F238E27FC236}">
                <a16:creationId xmlns:a16="http://schemas.microsoft.com/office/drawing/2014/main" id="{79BD757F-8F86-4AE1-9236-61E00D4E5433}"/>
              </a:ext>
            </a:extLst>
          </p:cNvPr>
          <p:cNvSpPr>
            <a:spLocks noChangeArrowheads="1"/>
          </p:cNvSpPr>
          <p:nvPr/>
        </p:nvSpPr>
        <p:spPr bwMode="auto">
          <a:xfrm>
            <a:off x="645319" y="4022005"/>
            <a:ext cx="8969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lnSpc>
                <a:spcPct val="80000"/>
              </a:lnSpc>
            </a:pPr>
            <a:r>
              <a:rPr lang="en-US" altLang="zh-CN" sz="1600" b="0">
                <a:solidFill>
                  <a:srgbClr val="333399"/>
                </a:solidFill>
                <a:latin typeface="Times New Roman" pitchFamily="18" charset="0"/>
                <a:ea typeface="黑体"/>
              </a:rPr>
              <a:t>  802.3</a:t>
            </a:r>
          </a:p>
          <a:p>
            <a:pPr defTabSz="762000">
              <a:lnSpc>
                <a:spcPct val="80000"/>
              </a:lnSpc>
            </a:pPr>
            <a:r>
              <a:rPr lang="en-US" altLang="zh-CN" sz="1600" b="0">
                <a:solidFill>
                  <a:srgbClr val="333399"/>
                </a:solidFill>
                <a:latin typeface="Times New Roman" pitchFamily="18" charset="0"/>
                <a:ea typeface="黑体"/>
              </a:rPr>
              <a:t>MAC </a:t>
            </a:r>
            <a:r>
              <a:rPr lang="zh-CN" altLang="en-US" sz="1600" b="0">
                <a:solidFill>
                  <a:srgbClr val="333399"/>
                </a:solidFill>
                <a:latin typeface="Times New Roman" pitchFamily="18" charset="0"/>
                <a:ea typeface="黑体"/>
              </a:rPr>
              <a:t>帧</a:t>
            </a:r>
          </a:p>
        </p:txBody>
      </p:sp>
      <p:sp>
        <p:nvSpPr>
          <p:cNvPr id="8" name="Rectangle 7">
            <a:extLst>
              <a:ext uri="{FF2B5EF4-FFF2-40B4-BE49-F238E27FC236}">
                <a16:creationId xmlns:a16="http://schemas.microsoft.com/office/drawing/2014/main" id="{1CF3AF2A-520A-4474-821B-B073DF027A5A}"/>
              </a:ext>
            </a:extLst>
          </p:cNvPr>
          <p:cNvSpPr>
            <a:spLocks noChangeArrowheads="1"/>
          </p:cNvSpPr>
          <p:nvPr/>
        </p:nvSpPr>
        <p:spPr bwMode="auto">
          <a:xfrm>
            <a:off x="1100931" y="3760068"/>
            <a:ext cx="5873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1600" b="0">
                <a:solidFill>
                  <a:srgbClr val="333399"/>
                </a:solidFill>
                <a:latin typeface="Times New Roman" pitchFamily="18" charset="0"/>
                <a:ea typeface="黑体"/>
              </a:rPr>
              <a:t>字节</a:t>
            </a:r>
          </a:p>
        </p:txBody>
      </p:sp>
      <p:sp>
        <p:nvSpPr>
          <p:cNvPr id="9" name="Rectangle 8">
            <a:extLst>
              <a:ext uri="{FF2B5EF4-FFF2-40B4-BE49-F238E27FC236}">
                <a16:creationId xmlns:a16="http://schemas.microsoft.com/office/drawing/2014/main" id="{48A6E80F-AFD1-47B0-B087-24519BACC117}"/>
              </a:ext>
            </a:extLst>
          </p:cNvPr>
          <p:cNvSpPr>
            <a:spLocks noChangeArrowheads="1"/>
          </p:cNvSpPr>
          <p:nvPr/>
        </p:nvSpPr>
        <p:spPr bwMode="auto">
          <a:xfrm>
            <a:off x="1943894" y="3744193"/>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600" b="0">
                <a:solidFill>
                  <a:srgbClr val="333399"/>
                </a:solidFill>
                <a:latin typeface="Times New Roman" pitchFamily="18" charset="0"/>
                <a:ea typeface="黑体"/>
              </a:rPr>
              <a:t>6</a:t>
            </a:r>
          </a:p>
        </p:txBody>
      </p:sp>
      <p:sp>
        <p:nvSpPr>
          <p:cNvPr id="10" name="Rectangle 9">
            <a:extLst>
              <a:ext uri="{FF2B5EF4-FFF2-40B4-BE49-F238E27FC236}">
                <a16:creationId xmlns:a16="http://schemas.microsoft.com/office/drawing/2014/main" id="{DA7DD021-2F65-489A-B164-722D867C3BB5}"/>
              </a:ext>
            </a:extLst>
          </p:cNvPr>
          <p:cNvSpPr>
            <a:spLocks noChangeArrowheads="1"/>
          </p:cNvSpPr>
          <p:nvPr/>
        </p:nvSpPr>
        <p:spPr bwMode="auto">
          <a:xfrm>
            <a:off x="2905919" y="3744193"/>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600" b="0">
                <a:solidFill>
                  <a:srgbClr val="333399"/>
                </a:solidFill>
                <a:latin typeface="Times New Roman" pitchFamily="18" charset="0"/>
                <a:ea typeface="黑体"/>
              </a:rPr>
              <a:t>6</a:t>
            </a:r>
          </a:p>
        </p:txBody>
      </p:sp>
      <p:sp>
        <p:nvSpPr>
          <p:cNvPr id="11" name="Rectangle 10">
            <a:extLst>
              <a:ext uri="{FF2B5EF4-FFF2-40B4-BE49-F238E27FC236}">
                <a16:creationId xmlns:a16="http://schemas.microsoft.com/office/drawing/2014/main" id="{9C1D626B-1048-482A-8ADF-41A39E7F1A02}"/>
              </a:ext>
            </a:extLst>
          </p:cNvPr>
          <p:cNvSpPr>
            <a:spLocks noChangeArrowheads="1"/>
          </p:cNvSpPr>
          <p:nvPr/>
        </p:nvSpPr>
        <p:spPr bwMode="auto">
          <a:xfrm>
            <a:off x="4876006" y="3744193"/>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600" b="0">
                <a:solidFill>
                  <a:srgbClr val="333399"/>
                </a:solidFill>
                <a:latin typeface="Times New Roman" pitchFamily="18" charset="0"/>
                <a:ea typeface="黑体"/>
              </a:rPr>
              <a:t>2</a:t>
            </a:r>
          </a:p>
        </p:txBody>
      </p:sp>
      <p:sp>
        <p:nvSpPr>
          <p:cNvPr id="12" name="Rectangle 11">
            <a:extLst>
              <a:ext uri="{FF2B5EF4-FFF2-40B4-BE49-F238E27FC236}">
                <a16:creationId xmlns:a16="http://schemas.microsoft.com/office/drawing/2014/main" id="{72AFE22A-1D41-430C-8333-999A653BBE55}"/>
              </a:ext>
            </a:extLst>
          </p:cNvPr>
          <p:cNvSpPr>
            <a:spLocks noChangeArrowheads="1"/>
          </p:cNvSpPr>
          <p:nvPr/>
        </p:nvSpPr>
        <p:spPr bwMode="auto">
          <a:xfrm>
            <a:off x="5930106" y="3744193"/>
            <a:ext cx="10017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600" b="0">
                <a:solidFill>
                  <a:srgbClr val="333399"/>
                </a:solidFill>
                <a:latin typeface="Times New Roman" pitchFamily="18" charset="0"/>
                <a:ea typeface="黑体"/>
              </a:rPr>
              <a:t>46 ~ 1500</a:t>
            </a:r>
          </a:p>
        </p:txBody>
      </p:sp>
      <p:sp>
        <p:nvSpPr>
          <p:cNvPr id="13" name="Rectangle 12">
            <a:extLst>
              <a:ext uri="{FF2B5EF4-FFF2-40B4-BE49-F238E27FC236}">
                <a16:creationId xmlns:a16="http://schemas.microsoft.com/office/drawing/2014/main" id="{7ECFB2EB-1046-494B-B1D0-A9256A7A3A8B}"/>
              </a:ext>
            </a:extLst>
          </p:cNvPr>
          <p:cNvSpPr>
            <a:spLocks noChangeArrowheads="1"/>
          </p:cNvSpPr>
          <p:nvPr/>
        </p:nvSpPr>
        <p:spPr bwMode="auto">
          <a:xfrm>
            <a:off x="7749381" y="3744193"/>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600" b="0">
                <a:solidFill>
                  <a:srgbClr val="333399"/>
                </a:solidFill>
                <a:latin typeface="Times New Roman" pitchFamily="18" charset="0"/>
                <a:ea typeface="黑体"/>
              </a:rPr>
              <a:t>4</a:t>
            </a:r>
          </a:p>
        </p:txBody>
      </p:sp>
      <p:sp>
        <p:nvSpPr>
          <p:cNvPr id="14" name="Line 13">
            <a:extLst>
              <a:ext uri="{FF2B5EF4-FFF2-40B4-BE49-F238E27FC236}">
                <a16:creationId xmlns:a16="http://schemas.microsoft.com/office/drawing/2014/main" id="{C3367C49-B220-4101-9916-0BBC0CAA5094}"/>
              </a:ext>
            </a:extLst>
          </p:cNvPr>
          <p:cNvSpPr>
            <a:spLocks noChangeShapeType="1"/>
          </p:cNvSpPr>
          <p:nvPr/>
        </p:nvSpPr>
        <p:spPr bwMode="auto">
          <a:xfrm>
            <a:off x="1527969" y="4299818"/>
            <a:ext cx="5772150" cy="0"/>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nvGrpSpPr>
          <p:cNvPr id="15" name="Group 14">
            <a:extLst>
              <a:ext uri="{FF2B5EF4-FFF2-40B4-BE49-F238E27FC236}">
                <a16:creationId xmlns:a16="http://schemas.microsoft.com/office/drawing/2014/main" id="{C4850715-14F1-4D1F-8EF5-1655D7F253DE}"/>
              </a:ext>
            </a:extLst>
          </p:cNvPr>
          <p:cNvGrpSpPr>
            <a:grpSpLocks/>
          </p:cNvGrpSpPr>
          <p:nvPr/>
        </p:nvGrpSpPr>
        <p:grpSpPr bwMode="auto">
          <a:xfrm>
            <a:off x="4872831" y="4082330"/>
            <a:ext cx="968375" cy="411163"/>
            <a:chOff x="2494" y="1932"/>
            <a:chExt cx="677" cy="295"/>
          </a:xfrm>
        </p:grpSpPr>
        <p:sp>
          <p:nvSpPr>
            <p:cNvPr id="16" name="Rectangle 15">
              <a:extLst>
                <a:ext uri="{FF2B5EF4-FFF2-40B4-BE49-F238E27FC236}">
                  <a16:creationId xmlns:a16="http://schemas.microsoft.com/office/drawing/2014/main" id="{34362610-1E92-4091-9AE6-5B82894A1638}"/>
                </a:ext>
              </a:extLst>
            </p:cNvPr>
            <p:cNvSpPr>
              <a:spLocks noChangeArrowheads="1"/>
            </p:cNvSpPr>
            <p:nvPr/>
          </p:nvSpPr>
          <p:spPr bwMode="auto">
            <a:xfrm>
              <a:off x="2513" y="1932"/>
              <a:ext cx="658" cy="28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17" name="Rectangle 16">
              <a:extLst>
                <a:ext uri="{FF2B5EF4-FFF2-40B4-BE49-F238E27FC236}">
                  <a16:creationId xmlns:a16="http://schemas.microsoft.com/office/drawing/2014/main" id="{14BBD48D-6671-4D9E-89D7-408E491EB0B3}"/>
                </a:ext>
              </a:extLst>
            </p:cNvPr>
            <p:cNvSpPr>
              <a:spLocks noChangeArrowheads="1"/>
            </p:cNvSpPr>
            <p:nvPr/>
          </p:nvSpPr>
          <p:spPr bwMode="auto">
            <a:xfrm>
              <a:off x="2494" y="1988"/>
              <a:ext cx="627"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333399"/>
                  </a:solidFill>
                  <a:effectLst/>
                  <a:uLnTx/>
                  <a:uFillTx/>
                  <a:latin typeface="Times New Roman" pitchFamily="18" charset="0"/>
                  <a:ea typeface="黑体"/>
                </a:rPr>
                <a:t>MAC </a:t>
              </a:r>
              <a:r>
                <a:rPr kumimoji="0" lang="zh-CN" altLang="en-US" sz="1600" b="0" i="0" u="none" strike="noStrike" kern="0" cap="none" spc="0" normalizeH="0" baseline="0" noProof="0">
                  <a:ln>
                    <a:noFill/>
                  </a:ln>
                  <a:solidFill>
                    <a:srgbClr val="333399"/>
                  </a:solidFill>
                  <a:effectLst/>
                  <a:uLnTx/>
                  <a:uFillTx/>
                  <a:latin typeface="Times New Roman" pitchFamily="18" charset="0"/>
                  <a:ea typeface="黑体"/>
                </a:rPr>
                <a:t>帧</a:t>
              </a:r>
            </a:p>
          </p:txBody>
        </p:sp>
      </p:grpSp>
      <p:sp>
        <p:nvSpPr>
          <p:cNvPr id="18" name="Rectangle 17">
            <a:extLst>
              <a:ext uri="{FF2B5EF4-FFF2-40B4-BE49-F238E27FC236}">
                <a16:creationId xmlns:a16="http://schemas.microsoft.com/office/drawing/2014/main" id="{0D596421-F24E-49F0-8A44-6B33E2AA48EA}"/>
              </a:ext>
            </a:extLst>
          </p:cNvPr>
          <p:cNvSpPr>
            <a:spLocks noChangeArrowheads="1"/>
          </p:cNvSpPr>
          <p:nvPr/>
        </p:nvSpPr>
        <p:spPr bwMode="auto">
          <a:xfrm>
            <a:off x="1523206" y="4064868"/>
            <a:ext cx="6746875" cy="401637"/>
          </a:xfrm>
          <a:prstGeom prst="rect">
            <a:avLst/>
          </a:prstGeom>
          <a:solidFill>
            <a:srgbClr val="FFFFFF"/>
          </a:solidFill>
          <a:ln w="12700">
            <a:solidFill>
              <a:srgbClr val="3333CC"/>
            </a:solidFill>
            <a:miter lim="800000"/>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19" name="Freeform 18">
            <a:extLst>
              <a:ext uri="{FF2B5EF4-FFF2-40B4-BE49-F238E27FC236}">
                <a16:creationId xmlns:a16="http://schemas.microsoft.com/office/drawing/2014/main" id="{66A6A3C2-CF0F-4F7C-A56C-1C320D40EE55}"/>
              </a:ext>
            </a:extLst>
          </p:cNvPr>
          <p:cNvSpPr>
            <a:spLocks/>
          </p:cNvSpPr>
          <p:nvPr/>
        </p:nvSpPr>
        <p:spPr bwMode="auto">
          <a:xfrm>
            <a:off x="1988344" y="4485555"/>
            <a:ext cx="5411787" cy="501650"/>
          </a:xfrm>
          <a:custGeom>
            <a:avLst/>
            <a:gdLst>
              <a:gd name="T0" fmla="*/ 1100 w 3784"/>
              <a:gd name="T1" fmla="*/ 4 h 360"/>
              <a:gd name="T2" fmla="*/ 1800 w 3784"/>
              <a:gd name="T3" fmla="*/ 0 h 360"/>
              <a:gd name="T4" fmla="*/ 3784 w 3784"/>
              <a:gd name="T5" fmla="*/ 360 h 360"/>
              <a:gd name="T6" fmla="*/ 0 w 3784"/>
              <a:gd name="T7" fmla="*/ 360 h 360"/>
              <a:gd name="T8" fmla="*/ 1100 w 3784"/>
              <a:gd name="T9" fmla="*/ 4 h 360"/>
              <a:gd name="T10" fmla="*/ 0 60000 65536"/>
              <a:gd name="T11" fmla="*/ 0 60000 65536"/>
              <a:gd name="T12" fmla="*/ 0 60000 65536"/>
              <a:gd name="T13" fmla="*/ 0 60000 65536"/>
              <a:gd name="T14" fmla="*/ 0 60000 65536"/>
              <a:gd name="T15" fmla="*/ 0 w 3784"/>
              <a:gd name="T16" fmla="*/ 0 h 360"/>
              <a:gd name="T17" fmla="*/ 3784 w 3784"/>
              <a:gd name="T18" fmla="*/ 360 h 360"/>
            </a:gdLst>
            <a:ahLst/>
            <a:cxnLst>
              <a:cxn ang="T10">
                <a:pos x="T0" y="T1"/>
              </a:cxn>
              <a:cxn ang="T11">
                <a:pos x="T2" y="T3"/>
              </a:cxn>
              <a:cxn ang="T12">
                <a:pos x="T4" y="T5"/>
              </a:cxn>
              <a:cxn ang="T13">
                <a:pos x="T6" y="T7"/>
              </a:cxn>
              <a:cxn ang="T14">
                <a:pos x="T8" y="T9"/>
              </a:cxn>
            </a:cxnLst>
            <a:rect l="T15" t="T16" r="T17" b="T18"/>
            <a:pathLst>
              <a:path w="3784" h="360">
                <a:moveTo>
                  <a:pt x="1100" y="4"/>
                </a:moveTo>
                <a:lnTo>
                  <a:pt x="1800" y="0"/>
                </a:lnTo>
                <a:lnTo>
                  <a:pt x="3784" y="360"/>
                </a:lnTo>
                <a:lnTo>
                  <a:pt x="0" y="360"/>
                </a:lnTo>
                <a:lnTo>
                  <a:pt x="1100" y="4"/>
                </a:lnTo>
                <a:close/>
              </a:path>
            </a:pathLst>
          </a:custGeom>
          <a:gradFill rotWithShape="1">
            <a:gsLst>
              <a:gs pos="0">
                <a:srgbClr val="5E6D76"/>
              </a:gs>
              <a:gs pos="100000">
                <a:srgbClr val="CCEC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1800" b="0">
              <a:solidFill>
                <a:srgbClr val="000000"/>
              </a:solidFill>
              <a:latin typeface="Arial"/>
            </a:endParaRPr>
          </a:p>
        </p:txBody>
      </p:sp>
      <p:sp>
        <p:nvSpPr>
          <p:cNvPr id="20" name="Rectangle 19">
            <a:extLst>
              <a:ext uri="{FF2B5EF4-FFF2-40B4-BE49-F238E27FC236}">
                <a16:creationId xmlns:a16="http://schemas.microsoft.com/office/drawing/2014/main" id="{120BE712-56C9-4AFF-9904-C47A5E2C6C59}"/>
              </a:ext>
            </a:extLst>
          </p:cNvPr>
          <p:cNvSpPr>
            <a:spLocks noChangeArrowheads="1"/>
          </p:cNvSpPr>
          <p:nvPr/>
        </p:nvSpPr>
        <p:spPr bwMode="auto">
          <a:xfrm>
            <a:off x="3590131" y="4080743"/>
            <a:ext cx="973138" cy="39052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kumimoji="0" lang="zh-CN" altLang="en-US" sz="2000" b="0">
              <a:solidFill>
                <a:srgbClr val="000000"/>
              </a:solidFill>
              <a:latin typeface="Tahoma" pitchFamily="34" charset="0"/>
            </a:endParaRPr>
          </a:p>
        </p:txBody>
      </p:sp>
      <p:sp>
        <p:nvSpPr>
          <p:cNvPr id="21" name="Line 20">
            <a:extLst>
              <a:ext uri="{FF2B5EF4-FFF2-40B4-BE49-F238E27FC236}">
                <a16:creationId xmlns:a16="http://schemas.microsoft.com/office/drawing/2014/main" id="{458AACE9-382B-4265-B92D-C93A8D20A782}"/>
              </a:ext>
            </a:extLst>
          </p:cNvPr>
          <p:cNvSpPr>
            <a:spLocks noChangeShapeType="1"/>
          </p:cNvSpPr>
          <p:nvPr/>
        </p:nvSpPr>
        <p:spPr bwMode="auto">
          <a:xfrm>
            <a:off x="2553494" y="4064868"/>
            <a:ext cx="0" cy="40163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2" name="Line 21">
            <a:extLst>
              <a:ext uri="{FF2B5EF4-FFF2-40B4-BE49-F238E27FC236}">
                <a16:creationId xmlns:a16="http://schemas.microsoft.com/office/drawing/2014/main" id="{8018F8B5-A442-43E7-8395-F209D0E0D81F}"/>
              </a:ext>
            </a:extLst>
          </p:cNvPr>
          <p:cNvSpPr>
            <a:spLocks noChangeShapeType="1"/>
          </p:cNvSpPr>
          <p:nvPr/>
        </p:nvSpPr>
        <p:spPr bwMode="auto">
          <a:xfrm>
            <a:off x="3583781" y="4064868"/>
            <a:ext cx="0" cy="40163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3" name="Line 22">
            <a:extLst>
              <a:ext uri="{FF2B5EF4-FFF2-40B4-BE49-F238E27FC236}">
                <a16:creationId xmlns:a16="http://schemas.microsoft.com/office/drawing/2014/main" id="{1C7ED33D-308D-4FD7-9B99-BE12190C7AB5}"/>
              </a:ext>
            </a:extLst>
          </p:cNvPr>
          <p:cNvSpPr>
            <a:spLocks noChangeShapeType="1"/>
          </p:cNvSpPr>
          <p:nvPr/>
        </p:nvSpPr>
        <p:spPr bwMode="auto">
          <a:xfrm>
            <a:off x="5561806" y="4064868"/>
            <a:ext cx="0" cy="40163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4" name="Line 23">
            <a:extLst>
              <a:ext uri="{FF2B5EF4-FFF2-40B4-BE49-F238E27FC236}">
                <a16:creationId xmlns:a16="http://schemas.microsoft.com/office/drawing/2014/main" id="{1CA7E7E1-AAF2-4C7A-9102-24CAEF444BFC}"/>
              </a:ext>
            </a:extLst>
          </p:cNvPr>
          <p:cNvSpPr>
            <a:spLocks noChangeShapeType="1"/>
          </p:cNvSpPr>
          <p:nvPr/>
        </p:nvSpPr>
        <p:spPr bwMode="auto">
          <a:xfrm>
            <a:off x="7554119" y="4064868"/>
            <a:ext cx="0" cy="401637"/>
          </a:xfrm>
          <a:prstGeom prst="line">
            <a:avLst/>
          </a:prstGeom>
          <a:noFill/>
          <a:ln w="12700">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5" name="Rectangle 24">
            <a:extLst>
              <a:ext uri="{FF2B5EF4-FFF2-40B4-BE49-F238E27FC236}">
                <a16:creationId xmlns:a16="http://schemas.microsoft.com/office/drawing/2014/main" id="{7A626D3F-E0A2-45E1-BF52-2A0357F26387}"/>
              </a:ext>
            </a:extLst>
          </p:cNvPr>
          <p:cNvSpPr>
            <a:spLocks noChangeArrowheads="1"/>
          </p:cNvSpPr>
          <p:nvPr/>
        </p:nvSpPr>
        <p:spPr bwMode="auto">
          <a:xfrm>
            <a:off x="1561306" y="4099793"/>
            <a:ext cx="9937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1600" b="0">
                <a:solidFill>
                  <a:srgbClr val="333399"/>
                </a:solidFill>
                <a:latin typeface="Times New Roman" pitchFamily="18" charset="0"/>
                <a:ea typeface="黑体"/>
              </a:rPr>
              <a:t>目地地址</a:t>
            </a:r>
          </a:p>
        </p:txBody>
      </p:sp>
      <p:sp>
        <p:nvSpPr>
          <p:cNvPr id="26" name="Rectangle 25">
            <a:extLst>
              <a:ext uri="{FF2B5EF4-FFF2-40B4-BE49-F238E27FC236}">
                <a16:creationId xmlns:a16="http://schemas.microsoft.com/office/drawing/2014/main" id="{49DD07E7-4CA6-4BAD-A1C4-0ABB1627AF65}"/>
              </a:ext>
            </a:extLst>
          </p:cNvPr>
          <p:cNvSpPr>
            <a:spLocks noChangeArrowheads="1"/>
          </p:cNvSpPr>
          <p:nvPr/>
        </p:nvSpPr>
        <p:spPr bwMode="auto">
          <a:xfrm>
            <a:off x="2674144" y="4112493"/>
            <a:ext cx="790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1600" b="0">
                <a:solidFill>
                  <a:srgbClr val="333399"/>
                </a:solidFill>
                <a:latin typeface="Times New Roman" pitchFamily="18" charset="0"/>
                <a:ea typeface="黑体"/>
              </a:rPr>
              <a:t>源地址</a:t>
            </a:r>
          </a:p>
        </p:txBody>
      </p:sp>
      <p:sp>
        <p:nvSpPr>
          <p:cNvPr id="27" name="Rectangle 26">
            <a:extLst>
              <a:ext uri="{FF2B5EF4-FFF2-40B4-BE49-F238E27FC236}">
                <a16:creationId xmlns:a16="http://schemas.microsoft.com/office/drawing/2014/main" id="{325366C3-6E4B-47FE-85B2-EC0B545D4858}"/>
              </a:ext>
            </a:extLst>
          </p:cNvPr>
          <p:cNvSpPr>
            <a:spLocks noChangeArrowheads="1"/>
          </p:cNvSpPr>
          <p:nvPr/>
        </p:nvSpPr>
        <p:spPr bwMode="auto">
          <a:xfrm>
            <a:off x="4544219" y="4112493"/>
            <a:ext cx="10509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1600" b="0">
                <a:solidFill>
                  <a:srgbClr val="333399"/>
                </a:solidFill>
                <a:latin typeface="Times New Roman" pitchFamily="18" charset="0"/>
                <a:ea typeface="黑体"/>
              </a:rPr>
              <a:t>长度</a:t>
            </a:r>
            <a:r>
              <a:rPr lang="en-US" altLang="zh-CN" sz="1600" b="0">
                <a:solidFill>
                  <a:srgbClr val="333399"/>
                </a:solidFill>
                <a:latin typeface="Times New Roman" pitchFamily="18" charset="0"/>
                <a:ea typeface="黑体"/>
              </a:rPr>
              <a:t>/</a:t>
            </a:r>
            <a:r>
              <a:rPr lang="zh-CN" altLang="en-US" sz="1600" b="0">
                <a:solidFill>
                  <a:srgbClr val="333399"/>
                </a:solidFill>
                <a:latin typeface="Times New Roman" pitchFamily="18" charset="0"/>
                <a:ea typeface="黑体"/>
              </a:rPr>
              <a:t>类型</a:t>
            </a:r>
          </a:p>
        </p:txBody>
      </p:sp>
      <p:sp>
        <p:nvSpPr>
          <p:cNvPr id="28" name="Rectangle 27">
            <a:extLst>
              <a:ext uri="{FF2B5EF4-FFF2-40B4-BE49-F238E27FC236}">
                <a16:creationId xmlns:a16="http://schemas.microsoft.com/office/drawing/2014/main" id="{B562FFB1-F8C0-4701-81E6-60932C9E36F2}"/>
              </a:ext>
            </a:extLst>
          </p:cNvPr>
          <p:cNvSpPr>
            <a:spLocks noChangeArrowheads="1"/>
          </p:cNvSpPr>
          <p:nvPr/>
        </p:nvSpPr>
        <p:spPr bwMode="auto">
          <a:xfrm>
            <a:off x="6096794" y="4125193"/>
            <a:ext cx="8921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1600" b="0">
                <a:solidFill>
                  <a:srgbClr val="333399"/>
                </a:solidFill>
                <a:latin typeface="Times New Roman" pitchFamily="18" charset="0"/>
                <a:ea typeface="黑体"/>
              </a:rPr>
              <a:t>数      据</a:t>
            </a:r>
          </a:p>
        </p:txBody>
      </p:sp>
      <p:sp>
        <p:nvSpPr>
          <p:cNvPr id="29" name="Rectangle 28">
            <a:extLst>
              <a:ext uri="{FF2B5EF4-FFF2-40B4-BE49-F238E27FC236}">
                <a16:creationId xmlns:a16="http://schemas.microsoft.com/office/drawing/2014/main" id="{CD210B4D-AC81-4F20-9B84-C0D581B597C3}"/>
              </a:ext>
            </a:extLst>
          </p:cNvPr>
          <p:cNvSpPr>
            <a:spLocks noChangeArrowheads="1"/>
          </p:cNvSpPr>
          <p:nvPr/>
        </p:nvSpPr>
        <p:spPr bwMode="auto">
          <a:xfrm>
            <a:off x="7635081" y="4114080"/>
            <a:ext cx="54133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600" b="0">
                <a:solidFill>
                  <a:srgbClr val="333399"/>
                </a:solidFill>
                <a:latin typeface="Times New Roman" pitchFamily="18" charset="0"/>
                <a:ea typeface="黑体"/>
              </a:rPr>
              <a:t>FCS</a:t>
            </a:r>
          </a:p>
        </p:txBody>
      </p:sp>
      <p:sp>
        <p:nvSpPr>
          <p:cNvPr id="30" name="Line 29">
            <a:extLst>
              <a:ext uri="{FF2B5EF4-FFF2-40B4-BE49-F238E27FC236}">
                <a16:creationId xmlns:a16="http://schemas.microsoft.com/office/drawing/2014/main" id="{93B754C9-BE20-42EF-8C9A-2758CC063C51}"/>
              </a:ext>
            </a:extLst>
          </p:cNvPr>
          <p:cNvSpPr>
            <a:spLocks noChangeShapeType="1"/>
          </p:cNvSpPr>
          <p:nvPr/>
        </p:nvSpPr>
        <p:spPr bwMode="auto">
          <a:xfrm>
            <a:off x="4563269" y="4060105"/>
            <a:ext cx="0" cy="4079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1" name="Text Box 30">
            <a:extLst>
              <a:ext uri="{FF2B5EF4-FFF2-40B4-BE49-F238E27FC236}">
                <a16:creationId xmlns:a16="http://schemas.microsoft.com/office/drawing/2014/main" id="{52384F18-F343-4753-93AA-9ED51E9F1D78}"/>
              </a:ext>
            </a:extLst>
          </p:cNvPr>
          <p:cNvSpPr txBox="1">
            <a:spLocks noChangeArrowheads="1"/>
          </p:cNvSpPr>
          <p:nvPr/>
        </p:nvSpPr>
        <p:spPr bwMode="auto">
          <a:xfrm>
            <a:off x="1956594" y="4941168"/>
            <a:ext cx="5469254" cy="722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35000"/>
              </a:lnSpc>
            </a:pPr>
            <a:r>
              <a:rPr lang="en-US" altLang="zh-CN" sz="1600" b="0" dirty="0">
                <a:solidFill>
                  <a:srgbClr val="333399"/>
                </a:solidFill>
                <a:latin typeface="Times New Roman" pitchFamily="18" charset="0"/>
                <a:ea typeface="黑体" pitchFamily="49" charset="-122"/>
              </a:rPr>
              <a:t>           802.1Q </a:t>
            </a:r>
            <a:r>
              <a:rPr lang="zh-CN" altLang="en-US" sz="1600" b="0" dirty="0">
                <a:solidFill>
                  <a:srgbClr val="333399"/>
                </a:solidFill>
                <a:latin typeface="Times New Roman" pitchFamily="18" charset="0"/>
                <a:ea typeface="黑体" pitchFamily="49" charset="-122"/>
              </a:rPr>
              <a:t>标记类型                          标记控制信息</a:t>
            </a:r>
          </a:p>
          <a:p>
            <a:pPr eaLnBrk="1" hangingPunct="1">
              <a:lnSpc>
                <a:spcPct val="135000"/>
              </a:lnSpc>
            </a:pPr>
            <a:r>
              <a:rPr lang="zh-CN" altLang="en-US" sz="1600" b="0" dirty="0">
                <a:solidFill>
                  <a:srgbClr val="333399"/>
                </a:solidFill>
                <a:latin typeface="Times New Roman" pitchFamily="18" charset="0"/>
                <a:ea typeface="黑体" pitchFamily="49" charset="-122"/>
              </a:rPr>
              <a:t> </a:t>
            </a:r>
            <a:r>
              <a:rPr lang="en-US" altLang="zh-CN" sz="1600" b="0" dirty="0">
                <a:solidFill>
                  <a:srgbClr val="333399"/>
                </a:solidFill>
                <a:latin typeface="Times New Roman" pitchFamily="18" charset="0"/>
                <a:ea typeface="黑体" pitchFamily="49" charset="-122"/>
              </a:rPr>
              <a:t>1 0 0 0 0 0 0 1  0 0 0 0 0 0 0 0                             VID                  </a:t>
            </a:r>
          </a:p>
        </p:txBody>
      </p:sp>
      <p:sp>
        <p:nvSpPr>
          <p:cNvPr id="32" name="Line 31">
            <a:extLst>
              <a:ext uri="{FF2B5EF4-FFF2-40B4-BE49-F238E27FC236}">
                <a16:creationId xmlns:a16="http://schemas.microsoft.com/office/drawing/2014/main" id="{4F654D4A-F586-4AE7-8140-1EC8B829FCBD}"/>
              </a:ext>
            </a:extLst>
          </p:cNvPr>
          <p:cNvSpPr>
            <a:spLocks noChangeShapeType="1"/>
          </p:cNvSpPr>
          <p:nvPr/>
        </p:nvSpPr>
        <p:spPr bwMode="auto">
          <a:xfrm>
            <a:off x="4699794" y="4998318"/>
            <a:ext cx="0" cy="6699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3" name="Rectangle 32">
            <a:extLst>
              <a:ext uri="{FF2B5EF4-FFF2-40B4-BE49-F238E27FC236}">
                <a16:creationId xmlns:a16="http://schemas.microsoft.com/office/drawing/2014/main" id="{CD80BE93-3CC8-486C-AD91-70631504F401}"/>
              </a:ext>
            </a:extLst>
          </p:cNvPr>
          <p:cNvSpPr>
            <a:spLocks noChangeArrowheads="1"/>
          </p:cNvSpPr>
          <p:nvPr/>
        </p:nvSpPr>
        <p:spPr bwMode="auto">
          <a:xfrm>
            <a:off x="2971006" y="5668243"/>
            <a:ext cx="7397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600" b="0">
                <a:solidFill>
                  <a:srgbClr val="333399"/>
                </a:solidFill>
                <a:latin typeface="Times New Roman" pitchFamily="18" charset="0"/>
                <a:ea typeface="黑体"/>
              </a:rPr>
              <a:t>2 </a:t>
            </a:r>
            <a:r>
              <a:rPr lang="zh-CN" altLang="en-US" sz="1600" b="0">
                <a:solidFill>
                  <a:srgbClr val="333399"/>
                </a:solidFill>
                <a:latin typeface="Times New Roman" pitchFamily="18" charset="0"/>
                <a:ea typeface="黑体"/>
              </a:rPr>
              <a:t>字节</a:t>
            </a:r>
          </a:p>
        </p:txBody>
      </p:sp>
      <p:sp>
        <p:nvSpPr>
          <p:cNvPr id="34" name="Rectangle 33">
            <a:extLst>
              <a:ext uri="{FF2B5EF4-FFF2-40B4-BE49-F238E27FC236}">
                <a16:creationId xmlns:a16="http://schemas.microsoft.com/office/drawing/2014/main" id="{9751AE7B-7C57-4DBC-8C70-DBDCF3939C06}"/>
              </a:ext>
            </a:extLst>
          </p:cNvPr>
          <p:cNvSpPr>
            <a:spLocks noChangeArrowheads="1"/>
          </p:cNvSpPr>
          <p:nvPr/>
        </p:nvSpPr>
        <p:spPr bwMode="auto">
          <a:xfrm>
            <a:off x="5649119" y="5668243"/>
            <a:ext cx="7397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600" b="0">
                <a:solidFill>
                  <a:srgbClr val="333399"/>
                </a:solidFill>
                <a:latin typeface="Times New Roman" pitchFamily="18" charset="0"/>
                <a:ea typeface="黑体"/>
              </a:rPr>
              <a:t>2 </a:t>
            </a:r>
            <a:r>
              <a:rPr lang="zh-CN" altLang="en-US" sz="1600" b="0">
                <a:solidFill>
                  <a:srgbClr val="333399"/>
                </a:solidFill>
                <a:latin typeface="Times New Roman" pitchFamily="18" charset="0"/>
                <a:ea typeface="黑体"/>
              </a:rPr>
              <a:t>字节</a:t>
            </a:r>
          </a:p>
        </p:txBody>
      </p:sp>
      <p:sp>
        <p:nvSpPr>
          <p:cNvPr id="36" name="Rectangle 35">
            <a:extLst>
              <a:ext uri="{FF2B5EF4-FFF2-40B4-BE49-F238E27FC236}">
                <a16:creationId xmlns:a16="http://schemas.microsoft.com/office/drawing/2014/main" id="{EEE87CA5-3551-48D4-B6C0-80E10C6FFF4D}"/>
              </a:ext>
            </a:extLst>
          </p:cNvPr>
          <p:cNvSpPr>
            <a:spLocks noChangeArrowheads="1"/>
          </p:cNvSpPr>
          <p:nvPr/>
        </p:nvSpPr>
        <p:spPr bwMode="auto">
          <a:xfrm>
            <a:off x="3945731" y="3741018"/>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600" b="0">
                <a:solidFill>
                  <a:srgbClr val="333399"/>
                </a:solidFill>
                <a:latin typeface="Times New Roman" pitchFamily="18" charset="0"/>
                <a:ea typeface="黑体"/>
              </a:rPr>
              <a:t>4</a:t>
            </a:r>
          </a:p>
        </p:txBody>
      </p:sp>
      <p:sp>
        <p:nvSpPr>
          <p:cNvPr id="37" name="Line 36">
            <a:extLst>
              <a:ext uri="{FF2B5EF4-FFF2-40B4-BE49-F238E27FC236}">
                <a16:creationId xmlns:a16="http://schemas.microsoft.com/office/drawing/2014/main" id="{A9637F40-A6D1-4236-8537-EB448D8A3EF8}"/>
              </a:ext>
            </a:extLst>
          </p:cNvPr>
          <p:cNvSpPr>
            <a:spLocks noChangeShapeType="1"/>
          </p:cNvSpPr>
          <p:nvPr/>
        </p:nvSpPr>
        <p:spPr bwMode="auto">
          <a:xfrm>
            <a:off x="1953419" y="5355505"/>
            <a:ext cx="5492750" cy="0"/>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8" name="Line 37">
            <a:extLst>
              <a:ext uri="{FF2B5EF4-FFF2-40B4-BE49-F238E27FC236}">
                <a16:creationId xmlns:a16="http://schemas.microsoft.com/office/drawing/2014/main" id="{0028A751-A382-4967-BDD1-1AF81D58D063}"/>
              </a:ext>
            </a:extLst>
          </p:cNvPr>
          <p:cNvSpPr>
            <a:spLocks noChangeShapeType="1"/>
          </p:cNvSpPr>
          <p:nvPr/>
        </p:nvSpPr>
        <p:spPr bwMode="auto">
          <a:xfrm>
            <a:off x="5295106" y="5355505"/>
            <a:ext cx="0" cy="3349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9" name="Line 38">
            <a:extLst>
              <a:ext uri="{FF2B5EF4-FFF2-40B4-BE49-F238E27FC236}">
                <a16:creationId xmlns:a16="http://schemas.microsoft.com/office/drawing/2014/main" id="{AF675199-9A46-4E1D-87B8-D0AF0726D45E}"/>
              </a:ext>
            </a:extLst>
          </p:cNvPr>
          <p:cNvSpPr>
            <a:spLocks noChangeShapeType="1"/>
          </p:cNvSpPr>
          <p:nvPr/>
        </p:nvSpPr>
        <p:spPr bwMode="auto">
          <a:xfrm>
            <a:off x="5158581" y="5355505"/>
            <a:ext cx="0" cy="3349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nvGrpSpPr>
          <p:cNvPr id="47" name="组合 46">
            <a:extLst>
              <a:ext uri="{FF2B5EF4-FFF2-40B4-BE49-F238E27FC236}">
                <a16:creationId xmlns:a16="http://schemas.microsoft.com/office/drawing/2014/main" id="{9DE120DA-77E8-4BE7-98AD-E7FFC4E535A8}"/>
              </a:ext>
            </a:extLst>
          </p:cNvPr>
          <p:cNvGrpSpPr/>
          <p:nvPr/>
        </p:nvGrpSpPr>
        <p:grpSpPr>
          <a:xfrm>
            <a:off x="1386965" y="3116982"/>
            <a:ext cx="3013869" cy="411226"/>
            <a:chOff x="5134259" y="2984091"/>
            <a:chExt cx="3013869" cy="411226"/>
          </a:xfrm>
        </p:grpSpPr>
        <p:sp>
          <p:nvSpPr>
            <p:cNvPr id="45" name="对话气泡: 圆角矩形 44">
              <a:extLst>
                <a:ext uri="{FF2B5EF4-FFF2-40B4-BE49-F238E27FC236}">
                  <a16:creationId xmlns:a16="http://schemas.microsoft.com/office/drawing/2014/main" id="{B4A3C1E8-2AD6-48BD-8D39-D20FEF635800}"/>
                </a:ext>
              </a:extLst>
            </p:cNvPr>
            <p:cNvSpPr/>
            <p:nvPr/>
          </p:nvSpPr>
          <p:spPr bwMode="auto">
            <a:xfrm>
              <a:off x="5134259" y="2984091"/>
              <a:ext cx="3013869" cy="411226"/>
            </a:xfrm>
            <a:prstGeom prst="wedgeRoundRectCallout">
              <a:avLst>
                <a:gd name="adj1" fmla="val 43946"/>
                <a:gd name="adj2" fmla="val 236782"/>
                <a:gd name="adj3" fmla="val 16667"/>
              </a:avLst>
            </a:prstGeom>
            <a:solidFill>
              <a:srgbClr val="49C2FF"/>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dirty="0">
                <a:ln>
                  <a:noFill/>
                </a:ln>
                <a:solidFill>
                  <a:schemeClr val="tx1"/>
                </a:solidFill>
                <a:effectLst/>
                <a:latin typeface="Arial" pitchFamily="34" charset="0"/>
                <a:ea typeface="宋体" pitchFamily="2" charset="-122"/>
              </a:endParaRPr>
            </a:p>
          </p:txBody>
        </p:sp>
        <p:sp>
          <p:nvSpPr>
            <p:cNvPr id="46" name="文本框 45">
              <a:extLst>
                <a:ext uri="{FF2B5EF4-FFF2-40B4-BE49-F238E27FC236}">
                  <a16:creationId xmlns:a16="http://schemas.microsoft.com/office/drawing/2014/main" id="{20402C6E-4728-45ED-9AF6-00158AFB16D2}"/>
                </a:ext>
              </a:extLst>
            </p:cNvPr>
            <p:cNvSpPr txBox="1"/>
            <p:nvPr/>
          </p:nvSpPr>
          <p:spPr>
            <a:xfrm>
              <a:off x="5782924" y="3026496"/>
              <a:ext cx="2363638" cy="338554"/>
            </a:xfrm>
            <a:prstGeom prst="rect">
              <a:avLst/>
            </a:prstGeom>
            <a:noFill/>
          </p:spPr>
          <p:txBody>
            <a:bodyPr wrap="square" rtlCol="0">
              <a:spAutoFit/>
            </a:bodyPr>
            <a:lstStyle/>
            <a:p>
              <a:r>
                <a:rPr lang="en-US" altLang="zh-CN" sz="1600" dirty="0">
                  <a:solidFill>
                    <a:schemeClr val="bg1"/>
                  </a:solidFill>
                  <a:latin typeface="+mn-ea"/>
                  <a:ea typeface="+mn-ea"/>
                </a:rPr>
                <a:t>VLAN </a:t>
              </a:r>
              <a:r>
                <a:rPr lang="zh-CN" altLang="en-US" sz="1600" dirty="0">
                  <a:solidFill>
                    <a:schemeClr val="bg1"/>
                  </a:solidFill>
                  <a:latin typeface="+mn-ea"/>
                  <a:ea typeface="+mn-ea"/>
                </a:rPr>
                <a:t>标记，</a:t>
              </a:r>
              <a:r>
                <a:rPr lang="en-US" altLang="zh-CN" sz="1600" dirty="0">
                  <a:solidFill>
                    <a:schemeClr val="bg1"/>
                  </a:solidFill>
                  <a:latin typeface="+mn-ea"/>
                  <a:ea typeface="+mn-ea"/>
                </a:rPr>
                <a:t>4 </a:t>
              </a:r>
              <a:r>
                <a:rPr lang="zh-CN" altLang="en-US" sz="1600" dirty="0">
                  <a:solidFill>
                    <a:schemeClr val="bg1"/>
                  </a:solidFill>
                  <a:latin typeface="+mn-ea"/>
                  <a:ea typeface="+mn-ea"/>
                </a:rPr>
                <a:t>字节</a:t>
              </a:r>
            </a:p>
          </p:txBody>
        </p:sp>
      </p:grpSp>
      <p:grpSp>
        <p:nvGrpSpPr>
          <p:cNvPr id="48" name="组合 47">
            <a:extLst>
              <a:ext uri="{FF2B5EF4-FFF2-40B4-BE49-F238E27FC236}">
                <a16:creationId xmlns:a16="http://schemas.microsoft.com/office/drawing/2014/main" id="{A5643FC5-233D-46E2-97C6-BD411EC45D84}"/>
              </a:ext>
            </a:extLst>
          </p:cNvPr>
          <p:cNvGrpSpPr/>
          <p:nvPr/>
        </p:nvGrpSpPr>
        <p:grpSpPr>
          <a:xfrm>
            <a:off x="5114860" y="3012286"/>
            <a:ext cx="3013869" cy="411226"/>
            <a:chOff x="5134259" y="2984091"/>
            <a:chExt cx="3013869" cy="411226"/>
          </a:xfrm>
          <a:solidFill>
            <a:srgbClr val="49C2FF"/>
          </a:solidFill>
        </p:grpSpPr>
        <p:sp>
          <p:nvSpPr>
            <p:cNvPr id="49" name="对话气泡: 圆角矩形 48">
              <a:extLst>
                <a:ext uri="{FF2B5EF4-FFF2-40B4-BE49-F238E27FC236}">
                  <a16:creationId xmlns:a16="http://schemas.microsoft.com/office/drawing/2014/main" id="{AE3214CB-1B5F-4019-A8A7-7E6F54347C79}"/>
                </a:ext>
              </a:extLst>
            </p:cNvPr>
            <p:cNvSpPr/>
            <p:nvPr/>
          </p:nvSpPr>
          <p:spPr bwMode="auto">
            <a:xfrm>
              <a:off x="5134259" y="2984091"/>
              <a:ext cx="3013869" cy="411226"/>
            </a:xfrm>
            <a:prstGeom prst="wedgeRoundRectCallout">
              <a:avLst>
                <a:gd name="adj1" fmla="val -57460"/>
                <a:gd name="adj2" fmla="val 553294"/>
                <a:gd name="adj3" fmla="val 16667"/>
              </a:avLst>
            </a:prstGeom>
            <a:gr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dirty="0">
                <a:ln>
                  <a:noFill/>
                </a:ln>
                <a:solidFill>
                  <a:schemeClr val="tx1"/>
                </a:solidFill>
                <a:effectLst/>
                <a:latin typeface="Arial" pitchFamily="34" charset="0"/>
                <a:ea typeface="宋体" pitchFamily="2" charset="-122"/>
              </a:endParaRPr>
            </a:p>
          </p:txBody>
        </p:sp>
        <p:sp>
          <p:nvSpPr>
            <p:cNvPr id="50" name="文本框 49">
              <a:extLst>
                <a:ext uri="{FF2B5EF4-FFF2-40B4-BE49-F238E27FC236}">
                  <a16:creationId xmlns:a16="http://schemas.microsoft.com/office/drawing/2014/main" id="{3645A1D9-AD7E-4FA7-80C6-4AFD63FA7DF3}"/>
                </a:ext>
              </a:extLst>
            </p:cNvPr>
            <p:cNvSpPr txBox="1"/>
            <p:nvPr/>
          </p:nvSpPr>
          <p:spPr>
            <a:xfrm>
              <a:off x="5782924" y="3026496"/>
              <a:ext cx="2363638" cy="338554"/>
            </a:xfrm>
            <a:prstGeom prst="rect">
              <a:avLst/>
            </a:prstGeom>
            <a:grpFill/>
          </p:spPr>
          <p:txBody>
            <a:bodyPr wrap="square" rtlCol="0">
              <a:spAutoFit/>
            </a:bodyPr>
            <a:lstStyle/>
            <a:p>
              <a:r>
                <a:rPr lang="zh-CN" altLang="en-US" sz="1600" dirty="0">
                  <a:solidFill>
                    <a:schemeClr val="bg1"/>
                  </a:solidFill>
                  <a:latin typeface="+mn-ea"/>
                  <a:ea typeface="+mn-ea"/>
                </a:rPr>
                <a:t>优先级，</a:t>
              </a:r>
              <a:r>
                <a:rPr lang="en-US" altLang="zh-CN" sz="1600" dirty="0">
                  <a:solidFill>
                    <a:schemeClr val="bg1"/>
                  </a:solidFill>
                  <a:latin typeface="+mn-ea"/>
                  <a:ea typeface="+mn-ea"/>
                </a:rPr>
                <a:t>3</a:t>
              </a:r>
              <a:r>
                <a:rPr lang="zh-CN" altLang="en-US" sz="1600" dirty="0">
                  <a:solidFill>
                    <a:schemeClr val="bg1"/>
                  </a:solidFill>
                  <a:latin typeface="+mn-ea"/>
                  <a:ea typeface="+mn-ea"/>
                </a:rPr>
                <a:t>位</a:t>
              </a:r>
            </a:p>
          </p:txBody>
        </p:sp>
      </p:grpSp>
      <p:grpSp>
        <p:nvGrpSpPr>
          <p:cNvPr id="51" name="组合 50">
            <a:extLst>
              <a:ext uri="{FF2B5EF4-FFF2-40B4-BE49-F238E27FC236}">
                <a16:creationId xmlns:a16="http://schemas.microsoft.com/office/drawing/2014/main" id="{D8DDAB97-45A3-48A6-8A4E-2856BC10CC0C}"/>
              </a:ext>
            </a:extLst>
          </p:cNvPr>
          <p:cNvGrpSpPr/>
          <p:nvPr/>
        </p:nvGrpSpPr>
        <p:grpSpPr>
          <a:xfrm>
            <a:off x="5552132" y="3491686"/>
            <a:ext cx="3591868" cy="537609"/>
            <a:chOff x="5134259" y="2984091"/>
            <a:chExt cx="3013868" cy="495036"/>
          </a:xfrm>
          <a:solidFill>
            <a:srgbClr val="49C2FF"/>
          </a:solidFill>
        </p:grpSpPr>
        <p:sp>
          <p:nvSpPr>
            <p:cNvPr id="52" name="对话气泡: 圆角矩形 51">
              <a:extLst>
                <a:ext uri="{FF2B5EF4-FFF2-40B4-BE49-F238E27FC236}">
                  <a16:creationId xmlns:a16="http://schemas.microsoft.com/office/drawing/2014/main" id="{E267F351-0EB3-42BE-83C0-017D4E5AA935}"/>
                </a:ext>
              </a:extLst>
            </p:cNvPr>
            <p:cNvSpPr/>
            <p:nvPr/>
          </p:nvSpPr>
          <p:spPr bwMode="auto">
            <a:xfrm>
              <a:off x="5134259" y="2984091"/>
              <a:ext cx="3013868" cy="495036"/>
            </a:xfrm>
            <a:prstGeom prst="wedgeRoundRectCallout">
              <a:avLst>
                <a:gd name="adj1" fmla="val -59449"/>
                <a:gd name="adj2" fmla="val 323715"/>
                <a:gd name="adj3" fmla="val 16667"/>
              </a:avLst>
            </a:prstGeom>
            <a:gr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dirty="0">
                <a:ln>
                  <a:noFill/>
                </a:ln>
                <a:solidFill>
                  <a:schemeClr val="bg1"/>
                </a:solidFill>
                <a:effectLst/>
                <a:latin typeface="Arial" pitchFamily="34" charset="0"/>
                <a:ea typeface="宋体" pitchFamily="2" charset="-122"/>
              </a:endParaRPr>
            </a:p>
          </p:txBody>
        </p:sp>
        <p:sp>
          <p:nvSpPr>
            <p:cNvPr id="53" name="文本框 52">
              <a:extLst>
                <a:ext uri="{FF2B5EF4-FFF2-40B4-BE49-F238E27FC236}">
                  <a16:creationId xmlns:a16="http://schemas.microsoft.com/office/drawing/2014/main" id="{50DBED02-D37A-40B4-B001-77ADF1640862}"/>
                </a:ext>
              </a:extLst>
            </p:cNvPr>
            <p:cNvSpPr txBox="1"/>
            <p:nvPr/>
          </p:nvSpPr>
          <p:spPr>
            <a:xfrm>
              <a:off x="5213785" y="3087181"/>
              <a:ext cx="2932777" cy="311744"/>
            </a:xfrm>
            <a:prstGeom prst="rect">
              <a:avLst/>
            </a:prstGeom>
            <a:grpFill/>
          </p:spPr>
          <p:txBody>
            <a:bodyPr wrap="square" rtlCol="0">
              <a:spAutoFit/>
            </a:bodyPr>
            <a:lstStyle/>
            <a:p>
              <a:r>
                <a:rPr lang="zh-CN" altLang="en-US" sz="1600" dirty="0">
                  <a:solidFill>
                    <a:schemeClr val="bg1"/>
                  </a:solidFill>
                  <a:latin typeface="+mn-ea"/>
                  <a:ea typeface="+mn-ea"/>
                </a:rPr>
                <a:t>封装格式标记，</a:t>
              </a:r>
              <a:r>
                <a:rPr lang="en-US" altLang="zh-CN" sz="1600" dirty="0">
                  <a:solidFill>
                    <a:schemeClr val="bg1"/>
                  </a:solidFill>
                  <a:latin typeface="+mn-ea"/>
                  <a:ea typeface="+mn-ea"/>
                </a:rPr>
                <a:t>1</a:t>
              </a:r>
              <a:r>
                <a:rPr lang="zh-CN" altLang="en-US" sz="1600" dirty="0">
                  <a:solidFill>
                    <a:schemeClr val="bg1"/>
                  </a:solidFill>
                  <a:latin typeface="+mn-ea"/>
                  <a:ea typeface="+mn-ea"/>
                </a:rPr>
                <a:t>位，“</a:t>
              </a:r>
              <a:r>
                <a:rPr lang="en-US" altLang="zh-CN" sz="1600" dirty="0">
                  <a:solidFill>
                    <a:schemeClr val="bg1"/>
                  </a:solidFill>
                  <a:latin typeface="+mn-ea"/>
                  <a:ea typeface="+mn-ea"/>
                </a:rPr>
                <a:t>0</a:t>
              </a:r>
              <a:r>
                <a:rPr lang="zh-CN" altLang="en-US" sz="1600" dirty="0">
                  <a:solidFill>
                    <a:schemeClr val="bg1"/>
                  </a:solidFill>
                  <a:latin typeface="+mn-ea"/>
                  <a:ea typeface="+mn-ea"/>
                </a:rPr>
                <a:t>”，以太网</a:t>
              </a:r>
            </a:p>
          </p:txBody>
        </p:sp>
      </p:grpSp>
      <p:grpSp>
        <p:nvGrpSpPr>
          <p:cNvPr id="54" name="组合 53">
            <a:extLst>
              <a:ext uri="{FF2B5EF4-FFF2-40B4-BE49-F238E27FC236}">
                <a16:creationId xmlns:a16="http://schemas.microsoft.com/office/drawing/2014/main" id="{DE6BF0E6-272A-4020-B1C1-41D1ED21CC7B}"/>
              </a:ext>
            </a:extLst>
          </p:cNvPr>
          <p:cNvGrpSpPr/>
          <p:nvPr/>
        </p:nvGrpSpPr>
        <p:grpSpPr>
          <a:xfrm>
            <a:off x="1539365" y="3269382"/>
            <a:ext cx="3112116" cy="537609"/>
            <a:chOff x="5134259" y="2984091"/>
            <a:chExt cx="3112116" cy="537609"/>
          </a:xfrm>
          <a:solidFill>
            <a:srgbClr val="49C2FF"/>
          </a:solidFill>
        </p:grpSpPr>
        <p:sp>
          <p:nvSpPr>
            <p:cNvPr id="55" name="对话气泡: 圆角矩形 54">
              <a:extLst>
                <a:ext uri="{FF2B5EF4-FFF2-40B4-BE49-F238E27FC236}">
                  <a16:creationId xmlns:a16="http://schemas.microsoft.com/office/drawing/2014/main" id="{994E3CAE-7C9A-4A08-98EC-AC4645CCE152}"/>
                </a:ext>
              </a:extLst>
            </p:cNvPr>
            <p:cNvSpPr/>
            <p:nvPr/>
          </p:nvSpPr>
          <p:spPr bwMode="auto">
            <a:xfrm>
              <a:off x="5134259" y="2984091"/>
              <a:ext cx="3112116" cy="537609"/>
            </a:xfrm>
            <a:prstGeom prst="wedgeRoundRectCallout">
              <a:avLst>
                <a:gd name="adj1" fmla="val 97151"/>
                <a:gd name="adj2" fmla="val 373158"/>
                <a:gd name="adj3" fmla="val 16667"/>
              </a:avLst>
            </a:prstGeom>
            <a:gr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dirty="0">
                <a:ln>
                  <a:noFill/>
                </a:ln>
                <a:solidFill>
                  <a:schemeClr val="bg1"/>
                </a:solidFill>
                <a:effectLst/>
                <a:latin typeface="Arial" pitchFamily="34" charset="0"/>
                <a:ea typeface="宋体" pitchFamily="2" charset="-122"/>
              </a:endParaRPr>
            </a:p>
          </p:txBody>
        </p:sp>
        <p:sp>
          <p:nvSpPr>
            <p:cNvPr id="56" name="文本框 55">
              <a:extLst>
                <a:ext uri="{FF2B5EF4-FFF2-40B4-BE49-F238E27FC236}">
                  <a16:creationId xmlns:a16="http://schemas.microsoft.com/office/drawing/2014/main" id="{E97F1C7E-176E-4913-B739-741C7DB4415D}"/>
                </a:ext>
              </a:extLst>
            </p:cNvPr>
            <p:cNvSpPr txBox="1"/>
            <p:nvPr/>
          </p:nvSpPr>
          <p:spPr>
            <a:xfrm>
              <a:off x="5283200" y="3092400"/>
              <a:ext cx="2715078" cy="338554"/>
            </a:xfrm>
            <a:prstGeom prst="rect">
              <a:avLst/>
            </a:prstGeom>
            <a:grpFill/>
          </p:spPr>
          <p:txBody>
            <a:bodyPr wrap="square" rtlCol="0">
              <a:spAutoFit/>
            </a:bodyPr>
            <a:lstStyle/>
            <a:p>
              <a:r>
                <a:rPr lang="en-US" altLang="zh-CN" sz="1600" dirty="0">
                  <a:solidFill>
                    <a:schemeClr val="bg1"/>
                  </a:solidFill>
                  <a:latin typeface="+mn-ea"/>
                  <a:ea typeface="+mn-ea"/>
                </a:rPr>
                <a:t>VLAN</a:t>
              </a:r>
              <a:r>
                <a:rPr lang="zh-CN" altLang="en-US" sz="1600" dirty="0">
                  <a:solidFill>
                    <a:schemeClr val="bg1"/>
                  </a:solidFill>
                  <a:latin typeface="+mn-ea"/>
                  <a:ea typeface="+mn-ea"/>
                </a:rPr>
                <a:t>编号，</a:t>
              </a:r>
              <a:r>
                <a:rPr lang="en-US" altLang="zh-CN" sz="1600" dirty="0">
                  <a:solidFill>
                    <a:schemeClr val="bg1"/>
                  </a:solidFill>
                  <a:latin typeface="+mn-ea"/>
                  <a:ea typeface="+mn-ea"/>
                </a:rPr>
                <a:t>2 </a:t>
              </a:r>
              <a:r>
                <a:rPr lang="zh-CN" altLang="en-US" sz="1600" dirty="0">
                  <a:solidFill>
                    <a:schemeClr val="bg1"/>
                  </a:solidFill>
                  <a:latin typeface="+mn-ea"/>
                  <a:ea typeface="+mn-ea"/>
                </a:rPr>
                <a:t>字节，</a:t>
              </a:r>
              <a:r>
                <a:rPr lang="en-US" altLang="zh-CN" sz="1600" dirty="0">
                  <a:solidFill>
                    <a:schemeClr val="bg1"/>
                  </a:solidFill>
                  <a:latin typeface="+mn-ea"/>
                  <a:ea typeface="+mn-ea"/>
                </a:rPr>
                <a:t>0-4095</a:t>
              </a:r>
              <a:endParaRPr lang="zh-CN" altLang="en-US" sz="1600" dirty="0">
                <a:solidFill>
                  <a:schemeClr val="bg1"/>
                </a:solidFill>
                <a:latin typeface="+mn-ea"/>
                <a:ea typeface="+mn-ea"/>
              </a:endParaRPr>
            </a:p>
          </p:txBody>
        </p:sp>
      </p:grpSp>
    </p:spTree>
    <p:extLst>
      <p:ext uri="{BB962C8B-B14F-4D97-AF65-F5344CB8AC3E}">
        <p14:creationId xmlns:p14="http://schemas.microsoft.com/office/powerpoint/2010/main" val="23545487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47"/>
                                        </p:tgtEl>
                                        <p:attrNameLst>
                                          <p:attrName>style.visibility</p:attrName>
                                        </p:attrNameLst>
                                      </p:cBhvr>
                                      <p:to>
                                        <p:strVal val="hidden"/>
                                      </p:to>
                                    </p:set>
                                  </p:childTnLst>
                                </p:cTn>
                              </p:par>
                              <p:par>
                                <p:cTn id="12" presetID="22" presetClass="entr" presetSubtype="2" fill="hold" nodeType="with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wipe(right)">
                                      <p:cBhvr>
                                        <p:cTn id="14" dur="500"/>
                                        <p:tgtEl>
                                          <p:spTgt spid="4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8"/>
                                        </p:tgtEl>
                                        <p:attrNameLst>
                                          <p:attrName>style.visibility</p:attrName>
                                        </p:attrNameLst>
                                      </p:cBhvr>
                                      <p:to>
                                        <p:strVal val="hidden"/>
                                      </p:to>
                                    </p:set>
                                  </p:childTnLst>
                                </p:cTn>
                              </p:par>
                              <p:par>
                                <p:cTn id="19" presetID="22" presetClass="entr" presetSubtype="8"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wipe(left)">
                                      <p:cBhvr>
                                        <p:cTn id="21" dur="500"/>
                                        <p:tgtEl>
                                          <p:spTgt spid="51"/>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nodeType="clickEffect">
                                  <p:stCondLst>
                                    <p:cond delay="0"/>
                                  </p:stCondLst>
                                  <p:childTnLst>
                                    <p:set>
                                      <p:cBhvr>
                                        <p:cTn id="25" dur="1" fill="hold">
                                          <p:stCondLst>
                                            <p:cond delay="0"/>
                                          </p:stCondLst>
                                        </p:cTn>
                                        <p:tgtEl>
                                          <p:spTgt spid="51"/>
                                        </p:tgtEl>
                                        <p:attrNameLst>
                                          <p:attrName>style.visibility</p:attrName>
                                        </p:attrNameLst>
                                      </p:cBhvr>
                                      <p:to>
                                        <p:strVal val="hidden"/>
                                      </p:to>
                                    </p:set>
                                  </p:childTnLst>
                                </p:cTn>
                              </p:par>
                              <p:par>
                                <p:cTn id="26" presetID="22" presetClass="entr" presetSubtype="8" fill="hold" nodeType="with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wipe(left)">
                                      <p:cBhvr>
                                        <p:cTn id="28" dur="500"/>
                                        <p:tgtEl>
                                          <p:spTgt spid="54"/>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4">
            <a:extLst>
              <a:ext uri="{FF2B5EF4-FFF2-40B4-BE49-F238E27FC236}">
                <a16:creationId xmlns:a16="http://schemas.microsoft.com/office/drawing/2014/main" id="{E00D8C0C-A128-4C53-A414-88E0F02E586A}"/>
              </a:ext>
            </a:extLst>
          </p:cNvPr>
          <p:cNvSpPr>
            <a:spLocks noChangeArrowheads="1"/>
          </p:cNvSpPr>
          <p:nvPr/>
        </p:nvSpPr>
        <p:spPr bwMode="auto">
          <a:xfrm>
            <a:off x="7954442" y="3933999"/>
            <a:ext cx="496888" cy="337490"/>
          </a:xfrm>
          <a:prstGeom prst="rect">
            <a:avLst/>
          </a:prstGeom>
          <a:solidFill>
            <a:srgbClr val="FFC000"/>
          </a:solidFill>
          <a:ln>
            <a:solidFill>
              <a:srgbClr val="FFC000"/>
            </a:solidFill>
          </a:ln>
        </p:spPr>
        <p:style>
          <a:lnRef idx="2">
            <a:schemeClr val="dk1"/>
          </a:lnRef>
          <a:fillRef idx="1">
            <a:schemeClr val="lt1"/>
          </a:fillRef>
          <a:effectRef idx="0">
            <a:schemeClr val="dk1"/>
          </a:effectRef>
          <a:fontRef idx="minor">
            <a:schemeClr val="dk1"/>
          </a:fontRef>
        </p:style>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defRPr/>
            </a:pPr>
            <a:r>
              <a:rPr kumimoji="1" lang="en-US" altLang="zh-CN" sz="1600">
                <a:solidFill>
                  <a:srgbClr val="3333CC"/>
                </a:solidFill>
                <a:latin typeface="+mn-ea"/>
              </a:rPr>
              <a:t>EOT</a:t>
            </a:r>
          </a:p>
        </p:txBody>
      </p:sp>
      <p:sp>
        <p:nvSpPr>
          <p:cNvPr id="3" name="内容占位符 2">
            <a:extLst>
              <a:ext uri="{FF2B5EF4-FFF2-40B4-BE49-F238E27FC236}">
                <a16:creationId xmlns:a16="http://schemas.microsoft.com/office/drawing/2014/main" id="{51A3F879-0C41-4C92-A7A7-A90C48337A54}"/>
              </a:ext>
            </a:extLst>
          </p:cNvPr>
          <p:cNvSpPr>
            <a:spLocks noGrp="1"/>
          </p:cNvSpPr>
          <p:nvPr>
            <p:ph idx="1"/>
          </p:nvPr>
        </p:nvSpPr>
        <p:spPr>
          <a:xfrm>
            <a:off x="923883" y="1625239"/>
            <a:ext cx="7391400" cy="1680460"/>
          </a:xfrm>
        </p:spPr>
        <p:txBody>
          <a:bodyPr/>
          <a:lstStyle/>
          <a:p>
            <a:r>
              <a:rPr lang="zh-CN" altLang="en-US" sz="2000" dirty="0">
                <a:latin typeface="+mn-ea"/>
              </a:rPr>
              <a:t>当数据是由可打印的</a:t>
            </a:r>
            <a:r>
              <a:rPr lang="en-US" altLang="zh-CN" sz="2000" dirty="0">
                <a:latin typeface="+mn-ea"/>
              </a:rPr>
              <a:t>ASCII</a:t>
            </a:r>
            <a:r>
              <a:rPr lang="zh-CN" altLang="en-US" sz="2000" dirty="0">
                <a:latin typeface="+mn-ea"/>
              </a:rPr>
              <a:t>码组成的文本文件时，帧定界可以使用控制字符作为帧定界符。</a:t>
            </a:r>
          </a:p>
          <a:p>
            <a:r>
              <a:rPr lang="zh-CN" altLang="en-US" sz="2000" dirty="0">
                <a:latin typeface="+mn-ea"/>
              </a:rPr>
              <a:t>控制字符</a:t>
            </a:r>
            <a:r>
              <a:rPr lang="en-US" altLang="zh-CN" sz="2000" dirty="0">
                <a:latin typeface="+mn-ea"/>
              </a:rPr>
              <a:t>SOH (Start Of Header)</a:t>
            </a:r>
            <a:r>
              <a:rPr lang="zh-CN" altLang="en-US" sz="2000" dirty="0">
                <a:latin typeface="+mn-ea"/>
              </a:rPr>
              <a:t>放在帧的最前面，表示帧首部开始，控制字符</a:t>
            </a:r>
            <a:r>
              <a:rPr lang="en-US" altLang="zh-CN" sz="2000" dirty="0">
                <a:latin typeface="+mn-ea"/>
              </a:rPr>
              <a:t>EOT (End Of Transmission)</a:t>
            </a:r>
            <a:r>
              <a:rPr lang="zh-CN" altLang="en-US" sz="2000" dirty="0">
                <a:latin typeface="+mn-ea"/>
              </a:rPr>
              <a:t>表示帧结束；</a:t>
            </a:r>
            <a:endParaRPr lang="en-US" altLang="zh-CN" sz="2000" dirty="0">
              <a:latin typeface="+mn-ea"/>
            </a:endParaRPr>
          </a:p>
          <a:p>
            <a:pPr lvl="1"/>
            <a:r>
              <a:rPr lang="en-US" altLang="zh-CN" sz="1600" dirty="0">
                <a:latin typeface="+mn-ea"/>
              </a:rPr>
              <a:t>SOH</a:t>
            </a:r>
            <a:r>
              <a:rPr lang="zh-CN" altLang="en-US" sz="1600" dirty="0">
                <a:latin typeface="+mn-ea"/>
              </a:rPr>
              <a:t>和</a:t>
            </a:r>
            <a:r>
              <a:rPr lang="en-US" altLang="zh-CN" sz="1600" dirty="0">
                <a:latin typeface="+mn-ea"/>
              </a:rPr>
              <a:t>EOT</a:t>
            </a:r>
            <a:r>
              <a:rPr lang="zh-CN" altLang="en-US" sz="1600" dirty="0">
                <a:latin typeface="+mn-ea"/>
              </a:rPr>
              <a:t>只是控制字符的名字，分别十六进制编码</a:t>
            </a:r>
            <a:r>
              <a:rPr lang="en-US" altLang="zh-CN" sz="1600" dirty="0">
                <a:latin typeface="+mn-ea"/>
              </a:rPr>
              <a:t>01</a:t>
            </a:r>
            <a:r>
              <a:rPr lang="zh-CN" altLang="en-US" sz="1600" dirty="0">
                <a:latin typeface="+mn-ea"/>
              </a:rPr>
              <a:t>和</a:t>
            </a:r>
            <a:r>
              <a:rPr lang="en-US" altLang="zh-CN" sz="1600" dirty="0">
                <a:latin typeface="+mn-ea"/>
              </a:rPr>
              <a:t>04</a:t>
            </a:r>
            <a:r>
              <a:rPr lang="zh-CN" altLang="en-US" sz="1600" dirty="0">
                <a:latin typeface="+mn-ea"/>
              </a:rPr>
              <a:t>。</a:t>
            </a:r>
            <a:endParaRPr lang="en-US" altLang="zh-CN" sz="1600" dirty="0">
              <a:latin typeface="+mn-ea"/>
            </a:endParaRPr>
          </a:p>
        </p:txBody>
      </p:sp>
      <p:sp>
        <p:nvSpPr>
          <p:cNvPr id="4" name="Rectangle 4">
            <a:extLst>
              <a:ext uri="{FF2B5EF4-FFF2-40B4-BE49-F238E27FC236}">
                <a16:creationId xmlns:a16="http://schemas.microsoft.com/office/drawing/2014/main" id="{8417830A-65AB-485A-80DE-B18798D96E52}"/>
              </a:ext>
            </a:extLst>
          </p:cNvPr>
          <p:cNvSpPr>
            <a:spLocks noChangeArrowheads="1"/>
          </p:cNvSpPr>
          <p:nvPr/>
        </p:nvSpPr>
        <p:spPr bwMode="auto">
          <a:xfrm>
            <a:off x="953567" y="3933999"/>
            <a:ext cx="495300" cy="338551"/>
          </a:xfrm>
          <a:prstGeom prst="rect">
            <a:avLst/>
          </a:prstGeom>
          <a:solidFill>
            <a:srgbClr val="FFC000"/>
          </a:solidFill>
          <a:ln>
            <a:solidFill>
              <a:srgbClr val="FFC000"/>
            </a:solidFill>
          </a:ln>
        </p:spPr>
        <p:style>
          <a:lnRef idx="2">
            <a:schemeClr val="dk1"/>
          </a:lnRef>
          <a:fillRef idx="1">
            <a:schemeClr val="lt1"/>
          </a:fillRef>
          <a:effectRef idx="0">
            <a:schemeClr val="dk1"/>
          </a:effectRef>
          <a:fontRef idx="minor">
            <a:schemeClr val="dk1"/>
          </a:fontRef>
        </p:style>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defRPr/>
            </a:pPr>
            <a:r>
              <a:rPr kumimoji="1" lang="en-US" altLang="zh-CN" sz="1600" dirty="0">
                <a:solidFill>
                  <a:srgbClr val="3333CC"/>
                </a:solidFill>
                <a:latin typeface="+mn-ea"/>
              </a:rPr>
              <a:t>SOH</a:t>
            </a:r>
          </a:p>
        </p:txBody>
      </p:sp>
      <p:sp>
        <p:nvSpPr>
          <p:cNvPr id="5" name="Rectangle 5">
            <a:extLst>
              <a:ext uri="{FF2B5EF4-FFF2-40B4-BE49-F238E27FC236}">
                <a16:creationId xmlns:a16="http://schemas.microsoft.com/office/drawing/2014/main" id="{009C5B5E-E557-4D96-A2F9-44A3D66020C4}"/>
              </a:ext>
            </a:extLst>
          </p:cNvPr>
          <p:cNvSpPr>
            <a:spLocks noChangeArrowheads="1"/>
          </p:cNvSpPr>
          <p:nvPr/>
        </p:nvSpPr>
        <p:spPr bwMode="auto">
          <a:xfrm>
            <a:off x="1448867" y="3933999"/>
            <a:ext cx="6527800" cy="338554"/>
          </a:xfrm>
          <a:prstGeom prst="rect">
            <a:avLst/>
          </a:prstGeom>
          <a:ln/>
        </p:spPr>
        <p:style>
          <a:lnRef idx="2">
            <a:schemeClr val="dk1"/>
          </a:lnRef>
          <a:fillRef idx="1">
            <a:schemeClr val="lt1"/>
          </a:fillRef>
          <a:effectRef idx="0">
            <a:schemeClr val="dk1"/>
          </a:effectRef>
          <a:fontRef idx="minor">
            <a:schemeClr val="dk1"/>
          </a:fontRef>
        </p:style>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defRPr/>
            </a:pPr>
            <a:r>
              <a:rPr kumimoji="1" lang="zh-CN" altLang="en-US" sz="1600" dirty="0">
                <a:solidFill>
                  <a:srgbClr val="3333CC"/>
                </a:solidFill>
                <a:latin typeface="+mn-ea"/>
              </a:rPr>
              <a:t>装在帧中的数据部分</a:t>
            </a:r>
          </a:p>
        </p:txBody>
      </p:sp>
      <p:sp>
        <p:nvSpPr>
          <p:cNvPr id="6" name="Line 6">
            <a:extLst>
              <a:ext uri="{FF2B5EF4-FFF2-40B4-BE49-F238E27FC236}">
                <a16:creationId xmlns:a16="http://schemas.microsoft.com/office/drawing/2014/main" id="{BDB649B7-855C-4E1F-A999-5FDEABFCB370}"/>
              </a:ext>
            </a:extLst>
          </p:cNvPr>
          <p:cNvSpPr>
            <a:spLocks noChangeShapeType="1"/>
          </p:cNvSpPr>
          <p:nvPr/>
        </p:nvSpPr>
        <p:spPr bwMode="auto">
          <a:xfrm>
            <a:off x="971550" y="4478026"/>
            <a:ext cx="7519988"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1600">
              <a:solidFill>
                <a:srgbClr val="000000"/>
              </a:solidFill>
              <a:latin typeface="+mn-ea"/>
            </a:endParaRPr>
          </a:p>
        </p:txBody>
      </p:sp>
      <p:sp>
        <p:nvSpPr>
          <p:cNvPr id="7" name="Text Box 7">
            <a:extLst>
              <a:ext uri="{FF2B5EF4-FFF2-40B4-BE49-F238E27FC236}">
                <a16:creationId xmlns:a16="http://schemas.microsoft.com/office/drawing/2014/main" id="{EF54A744-F352-4CDA-8514-080FCE8C8C0B}"/>
              </a:ext>
            </a:extLst>
          </p:cNvPr>
          <p:cNvSpPr txBox="1">
            <a:spLocks noChangeArrowheads="1"/>
          </p:cNvSpPr>
          <p:nvPr/>
        </p:nvSpPr>
        <p:spPr bwMode="auto">
          <a:xfrm>
            <a:off x="4471523" y="4308749"/>
            <a:ext cx="391454"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1600" dirty="0">
                <a:solidFill>
                  <a:srgbClr val="3333CC"/>
                </a:solidFill>
                <a:latin typeface="+mn-ea"/>
                <a:ea typeface="+mn-ea"/>
              </a:rPr>
              <a:t>帧</a:t>
            </a:r>
          </a:p>
        </p:txBody>
      </p:sp>
      <p:sp>
        <p:nvSpPr>
          <p:cNvPr id="8" name="Line 8">
            <a:extLst>
              <a:ext uri="{FF2B5EF4-FFF2-40B4-BE49-F238E27FC236}">
                <a16:creationId xmlns:a16="http://schemas.microsoft.com/office/drawing/2014/main" id="{98EDD51F-4BDF-4F46-914A-A700DF32C7AE}"/>
              </a:ext>
            </a:extLst>
          </p:cNvPr>
          <p:cNvSpPr>
            <a:spLocks noChangeShapeType="1"/>
          </p:cNvSpPr>
          <p:nvPr/>
        </p:nvSpPr>
        <p:spPr bwMode="auto">
          <a:xfrm>
            <a:off x="1196085" y="3665698"/>
            <a:ext cx="5132" cy="268301"/>
          </a:xfrm>
          <a:prstGeom prst="line">
            <a:avLst/>
          </a:prstGeom>
          <a:noFill/>
          <a:ln w="9525">
            <a:solidFill>
              <a:schemeClr val="tx1"/>
            </a:solidFill>
            <a:round/>
            <a:tailEnd type="triangle" w="sm" len="me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1600">
              <a:solidFill>
                <a:srgbClr val="000000"/>
              </a:solidFill>
              <a:latin typeface="+mn-ea"/>
            </a:endParaRPr>
          </a:p>
        </p:txBody>
      </p:sp>
      <p:sp>
        <p:nvSpPr>
          <p:cNvPr id="9" name="Text Box 9">
            <a:extLst>
              <a:ext uri="{FF2B5EF4-FFF2-40B4-BE49-F238E27FC236}">
                <a16:creationId xmlns:a16="http://schemas.microsoft.com/office/drawing/2014/main" id="{5681DCC0-7DA0-4729-B6EE-AFDB54B899A9}"/>
              </a:ext>
            </a:extLst>
          </p:cNvPr>
          <p:cNvSpPr txBox="1">
            <a:spLocks noChangeArrowheads="1"/>
          </p:cNvSpPr>
          <p:nvPr/>
        </p:nvSpPr>
        <p:spPr bwMode="auto">
          <a:xfrm>
            <a:off x="690177" y="3327147"/>
            <a:ext cx="101181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1600" dirty="0">
                <a:solidFill>
                  <a:srgbClr val="3333CC"/>
                </a:solidFill>
                <a:latin typeface="+mn-ea"/>
                <a:ea typeface="+mn-ea"/>
              </a:rPr>
              <a:t>帧开始符</a:t>
            </a:r>
          </a:p>
        </p:txBody>
      </p:sp>
      <p:sp>
        <p:nvSpPr>
          <p:cNvPr id="10" name="Text Box 10">
            <a:extLst>
              <a:ext uri="{FF2B5EF4-FFF2-40B4-BE49-F238E27FC236}">
                <a16:creationId xmlns:a16="http://schemas.microsoft.com/office/drawing/2014/main" id="{B8C10713-1129-40B3-8183-880338BF20CC}"/>
              </a:ext>
            </a:extLst>
          </p:cNvPr>
          <p:cNvSpPr txBox="1">
            <a:spLocks noChangeArrowheads="1"/>
          </p:cNvSpPr>
          <p:nvPr/>
        </p:nvSpPr>
        <p:spPr bwMode="auto">
          <a:xfrm>
            <a:off x="7696978" y="3322900"/>
            <a:ext cx="101181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1600">
                <a:solidFill>
                  <a:srgbClr val="3333CC"/>
                </a:solidFill>
                <a:latin typeface="+mn-ea"/>
                <a:ea typeface="+mn-ea"/>
              </a:rPr>
              <a:t>帧结束符</a:t>
            </a:r>
          </a:p>
        </p:txBody>
      </p:sp>
      <p:sp>
        <p:nvSpPr>
          <p:cNvPr id="11" name="Line 11">
            <a:extLst>
              <a:ext uri="{FF2B5EF4-FFF2-40B4-BE49-F238E27FC236}">
                <a16:creationId xmlns:a16="http://schemas.microsoft.com/office/drawing/2014/main" id="{8DECF3F1-EAA2-44C7-A455-188271F3AD66}"/>
              </a:ext>
            </a:extLst>
          </p:cNvPr>
          <p:cNvSpPr>
            <a:spLocks noChangeShapeType="1"/>
          </p:cNvSpPr>
          <p:nvPr/>
        </p:nvSpPr>
        <p:spPr bwMode="auto">
          <a:xfrm flipH="1">
            <a:off x="8225904" y="3665698"/>
            <a:ext cx="5131" cy="268301"/>
          </a:xfrm>
          <a:prstGeom prst="line">
            <a:avLst/>
          </a:prstGeom>
          <a:noFill/>
          <a:ln w="9525">
            <a:solidFill>
              <a:schemeClr val="tx1"/>
            </a:solidFill>
            <a:round/>
            <a:tailEnd type="triangle" w="sm" len="me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1600">
              <a:solidFill>
                <a:srgbClr val="000000"/>
              </a:solidFill>
              <a:latin typeface="+mn-ea"/>
            </a:endParaRPr>
          </a:p>
        </p:txBody>
      </p:sp>
      <p:sp>
        <p:nvSpPr>
          <p:cNvPr id="12" name="Line 12">
            <a:extLst>
              <a:ext uri="{FF2B5EF4-FFF2-40B4-BE49-F238E27FC236}">
                <a16:creationId xmlns:a16="http://schemas.microsoft.com/office/drawing/2014/main" id="{6F4F9F27-7EC3-477D-947C-05FDC3EF2F04}"/>
              </a:ext>
            </a:extLst>
          </p:cNvPr>
          <p:cNvSpPr>
            <a:spLocks noChangeShapeType="1"/>
          </p:cNvSpPr>
          <p:nvPr/>
        </p:nvSpPr>
        <p:spPr bwMode="auto">
          <a:xfrm flipV="1">
            <a:off x="953567" y="4263487"/>
            <a:ext cx="0" cy="549275"/>
          </a:xfrm>
          <a:prstGeom prst="line">
            <a:avLst/>
          </a:prstGeom>
          <a:noFill/>
          <a:ln w="38100">
            <a:solidFill>
              <a:schemeClr val="accent2"/>
            </a:solidFill>
            <a:round/>
            <a:tailEnd type="triangle" w="med" len="lg"/>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1600">
              <a:solidFill>
                <a:srgbClr val="000000"/>
              </a:solidFill>
              <a:latin typeface="+mn-ea"/>
            </a:endParaRPr>
          </a:p>
        </p:txBody>
      </p:sp>
      <p:sp>
        <p:nvSpPr>
          <p:cNvPr id="13" name="Text Box 13">
            <a:extLst>
              <a:ext uri="{FF2B5EF4-FFF2-40B4-BE49-F238E27FC236}">
                <a16:creationId xmlns:a16="http://schemas.microsoft.com/office/drawing/2014/main" id="{30515766-87E9-413A-967A-87A69A01D81D}"/>
              </a:ext>
            </a:extLst>
          </p:cNvPr>
          <p:cNvSpPr txBox="1">
            <a:spLocks noChangeArrowheads="1"/>
          </p:cNvSpPr>
          <p:nvPr/>
        </p:nvSpPr>
        <p:spPr bwMode="auto">
          <a:xfrm>
            <a:off x="308670" y="4789610"/>
            <a:ext cx="101181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1600" dirty="0">
                <a:solidFill>
                  <a:srgbClr val="3333CC"/>
                </a:solidFill>
                <a:latin typeface="+mn-ea"/>
                <a:ea typeface="+mn-ea"/>
              </a:rPr>
              <a:t>发送在前</a:t>
            </a:r>
          </a:p>
        </p:txBody>
      </p:sp>
      <p:sp>
        <p:nvSpPr>
          <p:cNvPr id="16" name="文本框 15">
            <a:extLst>
              <a:ext uri="{FF2B5EF4-FFF2-40B4-BE49-F238E27FC236}">
                <a16:creationId xmlns:a16="http://schemas.microsoft.com/office/drawing/2014/main" id="{3B15B058-ED3A-4DA6-BD6C-E1E3FF8ADA29}"/>
              </a:ext>
            </a:extLst>
          </p:cNvPr>
          <p:cNvSpPr txBox="1"/>
          <p:nvPr/>
        </p:nvSpPr>
        <p:spPr>
          <a:xfrm>
            <a:off x="917823" y="1140313"/>
            <a:ext cx="1562857" cy="461665"/>
          </a:xfrm>
          <a:prstGeom prst="rect">
            <a:avLst/>
          </a:prstGeom>
          <a:noFill/>
        </p:spPr>
        <p:txBody>
          <a:bodyPr wrap="square">
            <a:spAutoFit/>
          </a:bodyPr>
          <a:lstStyle/>
          <a:p>
            <a:r>
              <a:rPr lang="zh-CN" altLang="en-US" dirty="0">
                <a:solidFill>
                  <a:srgbClr val="FF0000"/>
                </a:solidFill>
              </a:rPr>
              <a:t>帧定界符</a:t>
            </a:r>
          </a:p>
        </p:txBody>
      </p:sp>
      <p:sp>
        <p:nvSpPr>
          <p:cNvPr id="17" name="内容占位符 2">
            <a:extLst>
              <a:ext uri="{FF2B5EF4-FFF2-40B4-BE49-F238E27FC236}">
                <a16:creationId xmlns:a16="http://schemas.microsoft.com/office/drawing/2014/main" id="{1CFC0227-F2FF-43D0-AD0F-68BEDCD8744D}"/>
              </a:ext>
            </a:extLst>
          </p:cNvPr>
          <p:cNvSpPr txBox="1">
            <a:spLocks/>
          </p:cNvSpPr>
          <p:nvPr/>
        </p:nvSpPr>
        <p:spPr bwMode="auto">
          <a:xfrm>
            <a:off x="971550" y="5294599"/>
            <a:ext cx="73914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r>
              <a:rPr lang="zh-CN" altLang="en-US" sz="2000" kern="0" dirty="0">
                <a:latin typeface="+mn-ea"/>
              </a:rPr>
              <a:t>若发送端在发送一个帧时出现故障，发送中断，随后又恢复正常，重新发送。接收端通过判断</a:t>
            </a:r>
            <a:r>
              <a:rPr lang="en-US" altLang="zh-CN" sz="2000" kern="0" dirty="0">
                <a:latin typeface="+mn-ea"/>
              </a:rPr>
              <a:t>SOH</a:t>
            </a:r>
            <a:r>
              <a:rPr lang="zh-CN" altLang="en-US" sz="2000" kern="0" dirty="0">
                <a:latin typeface="+mn-ea"/>
              </a:rPr>
              <a:t>与</a:t>
            </a:r>
            <a:r>
              <a:rPr lang="en-US" altLang="zh-CN" sz="2000" kern="0" dirty="0">
                <a:latin typeface="+mn-ea"/>
              </a:rPr>
              <a:t>EOT</a:t>
            </a:r>
            <a:r>
              <a:rPr lang="zh-CN" altLang="en-US" sz="2000" kern="0" dirty="0">
                <a:latin typeface="+mn-ea"/>
              </a:rPr>
              <a:t>之间的匹配情况就可以判断前面收到的是个不完整的帧，丢弃即可。</a:t>
            </a:r>
          </a:p>
        </p:txBody>
      </p:sp>
    </p:spTree>
    <p:extLst>
      <p:ext uri="{BB962C8B-B14F-4D97-AF65-F5344CB8AC3E}">
        <p14:creationId xmlns:p14="http://schemas.microsoft.com/office/powerpoint/2010/main" val="971088672"/>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35203F-A0B5-4D8C-A8F0-DDD3BAE21C13}"/>
              </a:ext>
            </a:extLst>
          </p:cNvPr>
          <p:cNvSpPr>
            <a:spLocks noGrp="1"/>
          </p:cNvSpPr>
          <p:nvPr>
            <p:ph type="title"/>
          </p:nvPr>
        </p:nvSpPr>
        <p:spPr/>
        <p:txBody>
          <a:bodyPr/>
          <a:lstStyle/>
          <a:p>
            <a:r>
              <a:rPr lang="en-US" altLang="zh-CN" dirty="0"/>
              <a:t>4.6 </a:t>
            </a:r>
            <a:r>
              <a:rPr lang="zh-CN" altLang="en-US" dirty="0"/>
              <a:t>以太网的演进</a:t>
            </a:r>
          </a:p>
        </p:txBody>
      </p:sp>
      <p:sp>
        <p:nvSpPr>
          <p:cNvPr id="3" name="内容占位符 2">
            <a:extLst>
              <a:ext uri="{FF2B5EF4-FFF2-40B4-BE49-F238E27FC236}">
                <a16:creationId xmlns:a16="http://schemas.microsoft.com/office/drawing/2014/main" id="{0128927D-3012-4965-A6FD-6A0A7788E571}"/>
              </a:ext>
            </a:extLst>
          </p:cNvPr>
          <p:cNvSpPr>
            <a:spLocks noGrp="1"/>
          </p:cNvSpPr>
          <p:nvPr>
            <p:ph idx="1"/>
          </p:nvPr>
        </p:nvSpPr>
        <p:spPr>
          <a:xfrm>
            <a:off x="914400" y="1524000"/>
            <a:ext cx="7391400" cy="3317831"/>
          </a:xfrm>
        </p:spPr>
        <p:txBody>
          <a:bodyPr/>
          <a:lstStyle/>
          <a:p>
            <a:r>
              <a:rPr lang="zh-CN" altLang="en-US" dirty="0"/>
              <a:t>以太网成为主要局域网组网方式</a:t>
            </a:r>
            <a:endParaRPr lang="en-US" altLang="zh-CN" dirty="0"/>
          </a:p>
          <a:p>
            <a:r>
              <a:rPr lang="zh-CN" altLang="en-US" dirty="0"/>
              <a:t>以太网技术发展极为迅速，特别是在与</a:t>
            </a:r>
            <a:r>
              <a:rPr lang="en-US" altLang="zh-CN" dirty="0"/>
              <a:t>ATM</a:t>
            </a:r>
            <a:r>
              <a:rPr lang="zh-CN" altLang="en-US" dirty="0"/>
              <a:t>技术的竞争中获胜后</a:t>
            </a:r>
            <a:endParaRPr lang="en-US" altLang="zh-CN" dirty="0"/>
          </a:p>
          <a:p>
            <a:r>
              <a:rPr lang="zh-CN" altLang="en-US" dirty="0"/>
              <a:t>高速以太网技术</a:t>
            </a:r>
            <a:endParaRPr lang="en-US" altLang="zh-CN" dirty="0"/>
          </a:p>
          <a:p>
            <a:pPr lvl="1"/>
            <a:r>
              <a:rPr lang="zh-CN" altLang="en-US" dirty="0"/>
              <a:t>快速以太网</a:t>
            </a:r>
            <a:endParaRPr lang="en-US" altLang="zh-CN" dirty="0"/>
          </a:p>
          <a:p>
            <a:pPr lvl="1"/>
            <a:r>
              <a:rPr lang="zh-CN" altLang="en-US" dirty="0"/>
              <a:t>千兆以太网</a:t>
            </a:r>
            <a:endParaRPr lang="en-US" altLang="zh-CN" dirty="0"/>
          </a:p>
          <a:p>
            <a:pPr lvl="1"/>
            <a:r>
              <a:rPr lang="zh-CN" altLang="en-US" dirty="0"/>
              <a:t>万兆以太网</a:t>
            </a:r>
            <a:endParaRPr lang="en-US" altLang="zh-CN" dirty="0"/>
          </a:p>
        </p:txBody>
      </p:sp>
    </p:spTree>
    <p:extLst>
      <p:ext uri="{BB962C8B-B14F-4D97-AF65-F5344CB8AC3E}">
        <p14:creationId xmlns:p14="http://schemas.microsoft.com/office/powerpoint/2010/main" val="421024513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863368-09D2-452F-862A-3AEC63FAA3E9}"/>
              </a:ext>
            </a:extLst>
          </p:cNvPr>
          <p:cNvSpPr>
            <a:spLocks noGrp="1"/>
          </p:cNvSpPr>
          <p:nvPr>
            <p:ph type="title"/>
          </p:nvPr>
        </p:nvSpPr>
        <p:spPr/>
        <p:txBody>
          <a:bodyPr/>
          <a:lstStyle/>
          <a:p>
            <a:r>
              <a:rPr lang="en-US" altLang="zh-CN" dirty="0"/>
              <a:t>4.6.1 </a:t>
            </a:r>
            <a:r>
              <a:rPr lang="zh-CN" altLang="en-US" dirty="0"/>
              <a:t>快速以太网</a:t>
            </a:r>
          </a:p>
        </p:txBody>
      </p:sp>
      <p:sp>
        <p:nvSpPr>
          <p:cNvPr id="3" name="内容占位符 2">
            <a:extLst>
              <a:ext uri="{FF2B5EF4-FFF2-40B4-BE49-F238E27FC236}">
                <a16:creationId xmlns:a16="http://schemas.microsoft.com/office/drawing/2014/main" id="{5E0F45A9-6723-4FEC-86F2-969F69F1519A}"/>
              </a:ext>
            </a:extLst>
          </p:cNvPr>
          <p:cNvSpPr>
            <a:spLocks noGrp="1"/>
          </p:cNvSpPr>
          <p:nvPr>
            <p:ph idx="1"/>
          </p:nvPr>
        </p:nvSpPr>
        <p:spPr>
          <a:xfrm>
            <a:off x="914400" y="1524000"/>
            <a:ext cx="7391400" cy="3280898"/>
          </a:xfrm>
        </p:spPr>
        <p:txBody>
          <a:bodyPr/>
          <a:lstStyle/>
          <a:p>
            <a:r>
              <a:rPr lang="zh-CN" altLang="en-US" dirty="0"/>
              <a:t>速率达到或超过 </a:t>
            </a:r>
            <a:r>
              <a:rPr lang="en-US" altLang="zh-CN" dirty="0"/>
              <a:t>100 Mb/s </a:t>
            </a:r>
            <a:r>
              <a:rPr lang="zh-CN" altLang="en-US" dirty="0"/>
              <a:t>的以太网称为高速以太网。</a:t>
            </a:r>
          </a:p>
          <a:p>
            <a:r>
              <a:rPr lang="zh-CN" altLang="en-US" dirty="0"/>
              <a:t>在双绞线上传送 </a:t>
            </a:r>
            <a:r>
              <a:rPr lang="en-US" altLang="zh-CN" dirty="0"/>
              <a:t>100 Mb/s </a:t>
            </a:r>
            <a:r>
              <a:rPr lang="zh-CN" altLang="en-US" dirty="0"/>
              <a:t>基带信号的星型拓扑以太网，仍使用 </a:t>
            </a:r>
            <a:r>
              <a:rPr lang="en-US" altLang="zh-CN" dirty="0"/>
              <a:t>IEEE 802.3 </a:t>
            </a:r>
            <a:r>
              <a:rPr lang="zh-CN" altLang="en-US" dirty="0"/>
              <a:t>的</a:t>
            </a:r>
            <a:r>
              <a:rPr lang="en-US" altLang="zh-CN" dirty="0"/>
              <a:t>CSMA/CD </a:t>
            </a:r>
            <a:r>
              <a:rPr lang="zh-CN" altLang="en-US" dirty="0"/>
              <a:t>协议。</a:t>
            </a:r>
            <a:endParaRPr lang="en-US" altLang="zh-CN" dirty="0"/>
          </a:p>
          <a:p>
            <a:r>
              <a:rPr lang="en-US" altLang="zh-CN" dirty="0"/>
              <a:t>100BASE-T </a:t>
            </a:r>
            <a:r>
              <a:rPr lang="zh-CN" altLang="en-US" dirty="0"/>
              <a:t>以太网又称为快速以太网</a:t>
            </a:r>
            <a:r>
              <a:rPr lang="en-US" altLang="zh-CN" dirty="0"/>
              <a:t>(Fast Ethernet)</a:t>
            </a:r>
            <a:r>
              <a:rPr lang="zh-CN" altLang="en-US" dirty="0"/>
              <a:t>。 </a:t>
            </a:r>
          </a:p>
        </p:txBody>
      </p:sp>
    </p:spTree>
    <p:extLst>
      <p:ext uri="{BB962C8B-B14F-4D97-AF65-F5344CB8AC3E}">
        <p14:creationId xmlns:p14="http://schemas.microsoft.com/office/powerpoint/2010/main" val="3314854261"/>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9FCB2D-AFAA-4BF1-BEA2-7F4FD963DE6A}"/>
              </a:ext>
            </a:extLst>
          </p:cNvPr>
          <p:cNvSpPr>
            <a:spLocks noGrp="1"/>
          </p:cNvSpPr>
          <p:nvPr>
            <p:ph type="title"/>
          </p:nvPr>
        </p:nvSpPr>
        <p:spPr/>
        <p:txBody>
          <a:bodyPr/>
          <a:lstStyle/>
          <a:p>
            <a:r>
              <a:rPr lang="en-US" altLang="zh-CN" dirty="0"/>
              <a:t>100BASE-T </a:t>
            </a:r>
            <a:r>
              <a:rPr lang="zh-CN" altLang="en-US" dirty="0"/>
              <a:t>以太网的特点</a:t>
            </a:r>
          </a:p>
        </p:txBody>
      </p:sp>
      <p:sp>
        <p:nvSpPr>
          <p:cNvPr id="3" name="内容占位符 2">
            <a:extLst>
              <a:ext uri="{FF2B5EF4-FFF2-40B4-BE49-F238E27FC236}">
                <a16:creationId xmlns:a16="http://schemas.microsoft.com/office/drawing/2014/main" id="{11D7B7A7-883C-4360-8E72-510B19079C9D}"/>
              </a:ext>
            </a:extLst>
          </p:cNvPr>
          <p:cNvSpPr>
            <a:spLocks noGrp="1"/>
          </p:cNvSpPr>
          <p:nvPr>
            <p:ph idx="1"/>
          </p:nvPr>
        </p:nvSpPr>
        <p:spPr>
          <a:xfrm>
            <a:off x="914400" y="1524000"/>
            <a:ext cx="7391400" cy="3367076"/>
          </a:xfrm>
        </p:spPr>
        <p:txBody>
          <a:bodyPr/>
          <a:lstStyle/>
          <a:p>
            <a:r>
              <a:rPr lang="zh-CN" altLang="en-US" dirty="0"/>
              <a:t>可在全双工方式下工作而无冲突发生。因此，不使用 </a:t>
            </a:r>
            <a:r>
              <a:rPr lang="en-US" altLang="zh-CN" dirty="0"/>
              <a:t>CSMA/CD </a:t>
            </a:r>
            <a:r>
              <a:rPr lang="zh-CN" altLang="en-US" dirty="0"/>
              <a:t>协议。</a:t>
            </a:r>
          </a:p>
          <a:p>
            <a:r>
              <a:rPr lang="en-US" altLang="zh-CN" dirty="0"/>
              <a:t>MAC </a:t>
            </a:r>
            <a:r>
              <a:rPr lang="zh-CN" altLang="en-US" dirty="0"/>
              <a:t>帧格式仍然是 </a:t>
            </a:r>
            <a:r>
              <a:rPr lang="en-US" altLang="zh-CN" dirty="0"/>
              <a:t>802.3 </a:t>
            </a:r>
            <a:r>
              <a:rPr lang="zh-CN" altLang="en-US" dirty="0"/>
              <a:t>标准规定的。</a:t>
            </a:r>
          </a:p>
          <a:p>
            <a:r>
              <a:rPr lang="zh-CN" altLang="en-US" dirty="0"/>
              <a:t>保持最短帧长不变，但将一个网段的最大电缆长度减小到 </a:t>
            </a:r>
            <a:r>
              <a:rPr lang="en-US" altLang="zh-CN" dirty="0"/>
              <a:t>100 m</a:t>
            </a:r>
            <a:r>
              <a:rPr lang="zh-CN" altLang="en-US" dirty="0"/>
              <a:t>。</a:t>
            </a:r>
          </a:p>
          <a:p>
            <a:r>
              <a:rPr lang="zh-CN" altLang="en-US" dirty="0"/>
              <a:t>帧间时间间隔从原来的 </a:t>
            </a:r>
            <a:r>
              <a:rPr lang="en-US" altLang="zh-CN" dirty="0"/>
              <a:t>9.6 </a:t>
            </a:r>
            <a:r>
              <a:rPr lang="en-US" altLang="zh-CN" dirty="0">
                <a:latin typeface="Symbol" panose="05050102010706020507" pitchFamily="18" charset="2"/>
              </a:rPr>
              <a:t></a:t>
            </a:r>
            <a:r>
              <a:rPr lang="en-US" altLang="zh-CN" dirty="0"/>
              <a:t>s </a:t>
            </a:r>
            <a:r>
              <a:rPr lang="zh-CN" altLang="en-US" dirty="0"/>
              <a:t>改为现在的 </a:t>
            </a:r>
            <a:r>
              <a:rPr lang="en-US" altLang="zh-CN" dirty="0"/>
              <a:t>0.96 </a:t>
            </a:r>
            <a:r>
              <a:rPr lang="en-US" altLang="zh-CN" dirty="0">
                <a:latin typeface="Symbol" panose="05050102010706020507" pitchFamily="18" charset="2"/>
              </a:rPr>
              <a:t></a:t>
            </a:r>
            <a:r>
              <a:rPr lang="en-US" altLang="zh-CN" dirty="0"/>
              <a:t>s</a:t>
            </a:r>
            <a:r>
              <a:rPr lang="zh-CN" altLang="en-US" dirty="0"/>
              <a:t>。 </a:t>
            </a:r>
          </a:p>
        </p:txBody>
      </p:sp>
    </p:spTree>
    <p:extLst>
      <p:ext uri="{BB962C8B-B14F-4D97-AF65-F5344CB8AC3E}">
        <p14:creationId xmlns:p14="http://schemas.microsoft.com/office/powerpoint/2010/main" val="59634000"/>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FE3537-F28D-432B-9CE5-D80F019E618A}"/>
              </a:ext>
            </a:extLst>
          </p:cNvPr>
          <p:cNvSpPr>
            <a:spLocks noGrp="1"/>
          </p:cNvSpPr>
          <p:nvPr>
            <p:ph type="title"/>
          </p:nvPr>
        </p:nvSpPr>
        <p:spPr/>
        <p:txBody>
          <a:bodyPr/>
          <a:lstStyle/>
          <a:p>
            <a:r>
              <a:rPr lang="zh-CN" altLang="en-US" dirty="0"/>
              <a:t>三种不同的物理层</a:t>
            </a:r>
          </a:p>
        </p:txBody>
      </p:sp>
      <p:sp>
        <p:nvSpPr>
          <p:cNvPr id="3" name="内容占位符 2">
            <a:extLst>
              <a:ext uri="{FF2B5EF4-FFF2-40B4-BE49-F238E27FC236}">
                <a16:creationId xmlns:a16="http://schemas.microsoft.com/office/drawing/2014/main" id="{FED134CB-F464-4FD6-A686-828F62D9884B}"/>
              </a:ext>
            </a:extLst>
          </p:cNvPr>
          <p:cNvSpPr>
            <a:spLocks noGrp="1"/>
          </p:cNvSpPr>
          <p:nvPr>
            <p:ph idx="1"/>
          </p:nvPr>
        </p:nvSpPr>
        <p:spPr>
          <a:xfrm>
            <a:off x="914400" y="1524000"/>
            <a:ext cx="7391400" cy="3477875"/>
          </a:xfrm>
        </p:spPr>
        <p:txBody>
          <a:bodyPr/>
          <a:lstStyle/>
          <a:p>
            <a:r>
              <a:rPr lang="en-US" altLang="zh-CN" dirty="0"/>
              <a:t>100BASE-TX</a:t>
            </a:r>
          </a:p>
          <a:p>
            <a:pPr lvl="1"/>
            <a:r>
              <a:rPr lang="zh-CN" altLang="en-US" dirty="0"/>
              <a:t>使用 </a:t>
            </a:r>
            <a:r>
              <a:rPr lang="en-US" altLang="zh-CN" dirty="0"/>
              <a:t>2 </a:t>
            </a:r>
            <a:r>
              <a:rPr lang="zh-CN" altLang="en-US" dirty="0"/>
              <a:t>对 </a:t>
            </a:r>
            <a:r>
              <a:rPr lang="en-US" altLang="zh-CN" dirty="0"/>
              <a:t>UTP 5 </a:t>
            </a:r>
            <a:r>
              <a:rPr lang="zh-CN" altLang="en-US" dirty="0"/>
              <a:t>类线或屏蔽双绞线 </a:t>
            </a:r>
            <a:r>
              <a:rPr lang="en-US" altLang="zh-CN" dirty="0"/>
              <a:t>STP</a:t>
            </a:r>
            <a:r>
              <a:rPr lang="zh-CN" altLang="en-US" dirty="0"/>
              <a:t>。  </a:t>
            </a:r>
          </a:p>
          <a:p>
            <a:r>
              <a:rPr lang="en-US" altLang="zh-CN" dirty="0"/>
              <a:t>100BASE-FX </a:t>
            </a:r>
          </a:p>
          <a:p>
            <a:pPr lvl="1"/>
            <a:r>
              <a:rPr lang="zh-CN" altLang="en-US" dirty="0"/>
              <a:t>使用 </a:t>
            </a:r>
            <a:r>
              <a:rPr lang="en-US" altLang="zh-CN" dirty="0"/>
              <a:t>2 </a:t>
            </a:r>
            <a:r>
              <a:rPr lang="zh-CN" altLang="en-US" dirty="0"/>
              <a:t>对光纤。 </a:t>
            </a:r>
          </a:p>
          <a:p>
            <a:r>
              <a:rPr lang="en-US" altLang="zh-CN" dirty="0"/>
              <a:t>100BASE-T4</a:t>
            </a:r>
          </a:p>
          <a:p>
            <a:pPr lvl="1"/>
            <a:r>
              <a:rPr lang="zh-CN" altLang="en-US" dirty="0"/>
              <a:t>使用 </a:t>
            </a:r>
            <a:r>
              <a:rPr lang="en-US" altLang="zh-CN" dirty="0"/>
              <a:t>4 </a:t>
            </a:r>
            <a:r>
              <a:rPr lang="zh-CN" altLang="en-US" dirty="0"/>
              <a:t>对 </a:t>
            </a:r>
            <a:r>
              <a:rPr lang="en-US" altLang="zh-CN" dirty="0"/>
              <a:t>UTP 3 </a:t>
            </a:r>
            <a:r>
              <a:rPr lang="zh-CN" altLang="en-US" dirty="0"/>
              <a:t>类线或 </a:t>
            </a:r>
            <a:r>
              <a:rPr lang="en-US" altLang="zh-CN" dirty="0"/>
              <a:t>5 </a:t>
            </a:r>
            <a:r>
              <a:rPr lang="zh-CN" altLang="en-US" dirty="0"/>
              <a:t>类线。 </a:t>
            </a:r>
          </a:p>
          <a:p>
            <a:endParaRPr lang="zh-CN" altLang="en-US" dirty="0"/>
          </a:p>
        </p:txBody>
      </p:sp>
    </p:spTree>
    <p:extLst>
      <p:ext uri="{BB962C8B-B14F-4D97-AF65-F5344CB8AC3E}">
        <p14:creationId xmlns:p14="http://schemas.microsoft.com/office/powerpoint/2010/main" val="2389038246"/>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AB0633-53E4-4014-9E4E-AF55FC33946E}"/>
              </a:ext>
            </a:extLst>
          </p:cNvPr>
          <p:cNvSpPr>
            <a:spLocks noGrp="1"/>
          </p:cNvSpPr>
          <p:nvPr>
            <p:ph type="title"/>
          </p:nvPr>
        </p:nvSpPr>
        <p:spPr/>
        <p:txBody>
          <a:bodyPr/>
          <a:lstStyle/>
          <a:p>
            <a:r>
              <a:rPr lang="en-US" altLang="zh-CN" dirty="0"/>
              <a:t>4.6.2 </a:t>
            </a:r>
            <a:r>
              <a:rPr lang="zh-CN" altLang="en-US" dirty="0"/>
              <a:t>千兆以太网</a:t>
            </a:r>
          </a:p>
        </p:txBody>
      </p:sp>
      <p:sp>
        <p:nvSpPr>
          <p:cNvPr id="3" name="内容占位符 2">
            <a:extLst>
              <a:ext uri="{FF2B5EF4-FFF2-40B4-BE49-F238E27FC236}">
                <a16:creationId xmlns:a16="http://schemas.microsoft.com/office/drawing/2014/main" id="{DC8397D5-2E39-4DC0-8F0E-51FDDB78DB00}"/>
              </a:ext>
            </a:extLst>
          </p:cNvPr>
          <p:cNvSpPr>
            <a:spLocks noGrp="1"/>
          </p:cNvSpPr>
          <p:nvPr>
            <p:ph idx="1"/>
          </p:nvPr>
        </p:nvSpPr>
        <p:spPr>
          <a:xfrm>
            <a:off x="967750" y="1412776"/>
            <a:ext cx="7391400" cy="5041380"/>
          </a:xfrm>
        </p:spPr>
        <p:txBody>
          <a:bodyPr/>
          <a:lstStyle/>
          <a:p>
            <a:r>
              <a:rPr lang="zh-CN" altLang="en-US" sz="2400" dirty="0">
                <a:latin typeface="+mn-ea"/>
              </a:rPr>
              <a:t>允许在 </a:t>
            </a:r>
            <a:r>
              <a:rPr lang="en-US" altLang="zh-CN" sz="2400" dirty="0">
                <a:latin typeface="+mn-ea"/>
              </a:rPr>
              <a:t>1 Gb/s </a:t>
            </a:r>
            <a:r>
              <a:rPr lang="zh-CN" altLang="en-US" sz="2400" dirty="0">
                <a:latin typeface="+mn-ea"/>
              </a:rPr>
              <a:t>下全双工和半双工两种方式工作。</a:t>
            </a:r>
          </a:p>
          <a:p>
            <a:r>
              <a:rPr lang="zh-CN" altLang="en-US" sz="2400" dirty="0">
                <a:latin typeface="+mn-ea"/>
              </a:rPr>
              <a:t>使用 </a:t>
            </a:r>
            <a:r>
              <a:rPr lang="en-US" altLang="zh-CN" sz="2400" dirty="0">
                <a:latin typeface="+mn-ea"/>
              </a:rPr>
              <a:t>802.3 </a:t>
            </a:r>
            <a:r>
              <a:rPr lang="zh-CN" altLang="en-US" sz="2400" dirty="0">
                <a:latin typeface="+mn-ea"/>
              </a:rPr>
              <a:t>协议规定的帧格式。</a:t>
            </a:r>
          </a:p>
          <a:p>
            <a:r>
              <a:rPr lang="zh-CN" altLang="en-US" sz="2400" dirty="0">
                <a:latin typeface="+mn-ea"/>
              </a:rPr>
              <a:t>在半双工方式下使用 </a:t>
            </a:r>
            <a:r>
              <a:rPr lang="en-US" altLang="zh-CN" sz="2400" dirty="0">
                <a:latin typeface="+mn-ea"/>
              </a:rPr>
              <a:t>CSMA/CD </a:t>
            </a:r>
            <a:r>
              <a:rPr lang="zh-CN" altLang="en-US" sz="2400" dirty="0">
                <a:latin typeface="+mn-ea"/>
              </a:rPr>
              <a:t>协议（全双工方式不需要使用 </a:t>
            </a:r>
            <a:r>
              <a:rPr lang="en-US" altLang="zh-CN" sz="2400" dirty="0">
                <a:latin typeface="+mn-ea"/>
              </a:rPr>
              <a:t>CSMA/CD </a:t>
            </a:r>
            <a:r>
              <a:rPr lang="zh-CN" altLang="en-US" sz="2400" dirty="0">
                <a:latin typeface="+mn-ea"/>
              </a:rPr>
              <a:t>协议）。</a:t>
            </a:r>
          </a:p>
          <a:p>
            <a:r>
              <a:rPr lang="zh-CN" altLang="en-US" sz="2400" dirty="0">
                <a:latin typeface="+mn-ea"/>
              </a:rPr>
              <a:t>与 </a:t>
            </a:r>
            <a:r>
              <a:rPr lang="en-US" altLang="zh-CN" sz="2400" dirty="0">
                <a:latin typeface="+mn-ea"/>
              </a:rPr>
              <a:t>10BASE-T </a:t>
            </a:r>
            <a:r>
              <a:rPr lang="zh-CN" altLang="en-US" sz="2400" dirty="0">
                <a:latin typeface="+mn-ea"/>
              </a:rPr>
              <a:t>和 </a:t>
            </a:r>
            <a:r>
              <a:rPr lang="en-US" altLang="zh-CN" sz="2400" dirty="0">
                <a:latin typeface="+mn-ea"/>
              </a:rPr>
              <a:t>100BASE-T </a:t>
            </a:r>
            <a:r>
              <a:rPr lang="zh-CN" altLang="en-US" sz="2400" dirty="0">
                <a:latin typeface="+mn-ea"/>
              </a:rPr>
              <a:t>技术向后兼容。</a:t>
            </a:r>
            <a:endParaRPr lang="en-US" altLang="zh-CN" sz="2400" dirty="0">
              <a:latin typeface="+mn-ea"/>
            </a:endParaRPr>
          </a:p>
          <a:p>
            <a:r>
              <a:rPr lang="zh-CN" altLang="en-US" sz="2400" dirty="0">
                <a:latin typeface="+mn-ea"/>
              </a:rPr>
              <a:t>物理层</a:t>
            </a:r>
            <a:endParaRPr lang="en-US" altLang="zh-CN" sz="2400" dirty="0">
              <a:latin typeface="+mn-ea"/>
            </a:endParaRPr>
          </a:p>
          <a:p>
            <a:pPr lvl="1"/>
            <a:r>
              <a:rPr lang="en-US" altLang="zh-CN" sz="2000" dirty="0">
                <a:latin typeface="+mn-ea"/>
              </a:rPr>
              <a:t>1000BASE-X      </a:t>
            </a:r>
            <a:r>
              <a:rPr lang="zh-CN" altLang="en-US" sz="2000" dirty="0">
                <a:latin typeface="+mn-ea"/>
              </a:rPr>
              <a:t>基于光纤通道的物理层：</a:t>
            </a:r>
          </a:p>
          <a:p>
            <a:pPr lvl="2"/>
            <a:r>
              <a:rPr lang="en-US" altLang="zh-CN" sz="1600" dirty="0">
                <a:latin typeface="+mn-ea"/>
              </a:rPr>
              <a:t>1000BASE-SX   SX</a:t>
            </a:r>
            <a:r>
              <a:rPr lang="zh-CN" altLang="en-US" sz="1600" dirty="0">
                <a:latin typeface="+mn-ea"/>
              </a:rPr>
              <a:t>表示短波长</a:t>
            </a:r>
          </a:p>
          <a:p>
            <a:pPr lvl="2"/>
            <a:r>
              <a:rPr lang="en-US" altLang="zh-CN" sz="1600" dirty="0">
                <a:latin typeface="+mn-ea"/>
              </a:rPr>
              <a:t>1000BASE-LX   LX</a:t>
            </a:r>
            <a:r>
              <a:rPr lang="zh-CN" altLang="en-US" sz="1600" dirty="0">
                <a:latin typeface="+mn-ea"/>
              </a:rPr>
              <a:t>表示长波长</a:t>
            </a:r>
          </a:p>
          <a:p>
            <a:pPr lvl="2"/>
            <a:r>
              <a:rPr lang="en-US" altLang="zh-CN" sz="1600" dirty="0">
                <a:latin typeface="+mn-ea"/>
              </a:rPr>
              <a:t>1000BASE-CX   CX</a:t>
            </a:r>
            <a:r>
              <a:rPr lang="zh-CN" altLang="en-US" sz="1600" dirty="0">
                <a:latin typeface="+mn-ea"/>
              </a:rPr>
              <a:t>表示铜线</a:t>
            </a:r>
          </a:p>
          <a:p>
            <a:pPr lvl="1"/>
            <a:r>
              <a:rPr lang="en-US" altLang="zh-CN" sz="2000" dirty="0">
                <a:latin typeface="+mn-ea"/>
              </a:rPr>
              <a:t>1000BASE-T </a:t>
            </a:r>
          </a:p>
          <a:p>
            <a:pPr lvl="2"/>
            <a:r>
              <a:rPr lang="zh-CN" altLang="en-US" sz="1600" dirty="0">
                <a:latin typeface="+mn-ea"/>
              </a:rPr>
              <a:t>使用 </a:t>
            </a:r>
            <a:r>
              <a:rPr lang="en-US" altLang="zh-CN" sz="1600" dirty="0">
                <a:latin typeface="+mn-ea"/>
              </a:rPr>
              <a:t>4</a:t>
            </a:r>
            <a:r>
              <a:rPr lang="zh-CN" altLang="en-US" sz="1600" dirty="0">
                <a:latin typeface="+mn-ea"/>
              </a:rPr>
              <a:t>对 </a:t>
            </a:r>
            <a:r>
              <a:rPr lang="en-US" altLang="zh-CN" sz="1600" dirty="0">
                <a:latin typeface="+mn-ea"/>
              </a:rPr>
              <a:t>5 </a:t>
            </a:r>
            <a:r>
              <a:rPr lang="zh-CN" altLang="en-US" sz="1600" dirty="0">
                <a:latin typeface="+mn-ea"/>
              </a:rPr>
              <a:t>类线 </a:t>
            </a:r>
            <a:r>
              <a:rPr lang="en-US" altLang="zh-CN" sz="1600" dirty="0">
                <a:latin typeface="+mn-ea"/>
              </a:rPr>
              <a:t>UTP </a:t>
            </a:r>
          </a:p>
          <a:p>
            <a:endParaRPr lang="zh-CN" altLang="en-US" sz="2400" dirty="0">
              <a:latin typeface="+mn-ea"/>
            </a:endParaRPr>
          </a:p>
        </p:txBody>
      </p:sp>
    </p:spTree>
    <p:extLst>
      <p:ext uri="{BB962C8B-B14F-4D97-AF65-F5344CB8AC3E}">
        <p14:creationId xmlns:p14="http://schemas.microsoft.com/office/powerpoint/2010/main" val="2523474182"/>
      </p:ext>
    </p:extLst>
  </p:cSld>
  <p:clrMapOvr>
    <a:masterClrMapping/>
  </p:clrMapOv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2E5184-ADBE-4FFC-A3D4-2763D8A8B4E6}"/>
              </a:ext>
            </a:extLst>
          </p:cNvPr>
          <p:cNvSpPr>
            <a:spLocks noGrp="1"/>
          </p:cNvSpPr>
          <p:nvPr>
            <p:ph type="title"/>
          </p:nvPr>
        </p:nvSpPr>
        <p:spPr/>
        <p:txBody>
          <a:bodyPr/>
          <a:lstStyle/>
          <a:p>
            <a:r>
              <a:rPr lang="en-US" altLang="zh-CN" dirty="0"/>
              <a:t>4.6.3 </a:t>
            </a:r>
            <a:r>
              <a:rPr lang="zh-CN" altLang="en-US" dirty="0"/>
              <a:t>万兆以太网</a:t>
            </a:r>
          </a:p>
        </p:txBody>
      </p:sp>
      <p:sp>
        <p:nvSpPr>
          <p:cNvPr id="3" name="内容占位符 2">
            <a:extLst>
              <a:ext uri="{FF2B5EF4-FFF2-40B4-BE49-F238E27FC236}">
                <a16:creationId xmlns:a16="http://schemas.microsoft.com/office/drawing/2014/main" id="{48C12659-413E-407C-A97A-89114C6A3846}"/>
              </a:ext>
            </a:extLst>
          </p:cNvPr>
          <p:cNvSpPr>
            <a:spLocks noGrp="1"/>
          </p:cNvSpPr>
          <p:nvPr>
            <p:ph idx="1"/>
          </p:nvPr>
        </p:nvSpPr>
        <p:spPr>
          <a:xfrm>
            <a:off x="914400" y="1524000"/>
            <a:ext cx="7391400" cy="3367076"/>
          </a:xfrm>
        </p:spPr>
        <p:txBody>
          <a:bodyPr/>
          <a:lstStyle/>
          <a:p>
            <a:r>
              <a:rPr lang="zh-CN" altLang="en-US" dirty="0"/>
              <a:t>与 </a:t>
            </a:r>
            <a:r>
              <a:rPr lang="en-US" altLang="zh-CN" dirty="0"/>
              <a:t>10 Mb/s</a:t>
            </a:r>
            <a:r>
              <a:rPr lang="zh-CN" altLang="en-US" dirty="0"/>
              <a:t>，</a:t>
            </a:r>
            <a:r>
              <a:rPr lang="en-US" altLang="zh-CN" dirty="0"/>
              <a:t>100 Mb/s </a:t>
            </a:r>
            <a:r>
              <a:rPr lang="zh-CN" altLang="en-US" dirty="0"/>
              <a:t>和 </a:t>
            </a:r>
            <a:r>
              <a:rPr lang="en-US" altLang="zh-CN" dirty="0"/>
              <a:t>1 Gb/s </a:t>
            </a:r>
            <a:r>
              <a:rPr lang="zh-CN" altLang="en-US" dirty="0"/>
              <a:t>以太网的帧格式完全相同。</a:t>
            </a:r>
          </a:p>
          <a:p>
            <a:r>
              <a:rPr lang="zh-CN" altLang="en-US" dirty="0"/>
              <a:t>保留了 </a:t>
            </a:r>
            <a:r>
              <a:rPr lang="en-US" altLang="zh-CN" dirty="0"/>
              <a:t>802.3 </a:t>
            </a:r>
            <a:r>
              <a:rPr lang="zh-CN" altLang="en-US" dirty="0"/>
              <a:t>标准规定的以太网最小和最大帧长，便于升级。</a:t>
            </a:r>
          </a:p>
          <a:p>
            <a:r>
              <a:rPr lang="zh-CN" altLang="en-US" dirty="0"/>
              <a:t>不再使用铜线而只使用光纤作为传输媒体。</a:t>
            </a:r>
          </a:p>
          <a:p>
            <a:r>
              <a:rPr lang="zh-CN" altLang="en-US" dirty="0"/>
              <a:t>只工作在全双工方式，因此没有争用问题，也不使用 </a:t>
            </a:r>
            <a:r>
              <a:rPr lang="en-US" altLang="zh-CN" dirty="0"/>
              <a:t>CSMA/CD </a:t>
            </a:r>
            <a:r>
              <a:rPr lang="zh-CN" altLang="en-US" dirty="0"/>
              <a:t>协议。 </a:t>
            </a:r>
          </a:p>
        </p:txBody>
      </p:sp>
    </p:spTree>
    <p:extLst>
      <p:ext uri="{BB962C8B-B14F-4D97-AF65-F5344CB8AC3E}">
        <p14:creationId xmlns:p14="http://schemas.microsoft.com/office/powerpoint/2010/main" val="2754935847"/>
      </p:ext>
    </p:extLst>
  </p:cSld>
  <p:clrMapOvr>
    <a:masterClrMapping/>
  </p:clrMapOv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BE70D017-8048-4C14-AE73-4709C9F6EBF3}"/>
              </a:ext>
            </a:extLst>
          </p:cNvPr>
          <p:cNvSpPr>
            <a:spLocks noGrp="1" noChangeArrowheads="1"/>
          </p:cNvSpPr>
          <p:nvPr>
            <p:ph type="title"/>
          </p:nvPr>
        </p:nvSpPr>
        <p:spPr/>
        <p:txBody>
          <a:bodyPr/>
          <a:lstStyle/>
          <a:p>
            <a:pPr eaLnBrk="1" hangingPunct="1"/>
            <a:r>
              <a:rPr lang="zh-CN" altLang="en-US"/>
              <a:t>本章作业</a:t>
            </a:r>
          </a:p>
        </p:txBody>
      </p:sp>
      <p:sp>
        <p:nvSpPr>
          <p:cNvPr id="2" name="内容占位符 1">
            <a:extLst>
              <a:ext uri="{FF2B5EF4-FFF2-40B4-BE49-F238E27FC236}">
                <a16:creationId xmlns:a16="http://schemas.microsoft.com/office/drawing/2014/main" id="{690A9884-9FE0-46B2-8D45-3041252841D0}"/>
              </a:ext>
            </a:extLst>
          </p:cNvPr>
          <p:cNvSpPr>
            <a:spLocks noGrp="1"/>
          </p:cNvSpPr>
          <p:nvPr>
            <p:ph idx="1"/>
          </p:nvPr>
        </p:nvSpPr>
        <p:spPr>
          <a:xfrm>
            <a:off x="971550" y="1412776"/>
            <a:ext cx="7391400" cy="3600986"/>
          </a:xfrm>
        </p:spPr>
        <p:txBody>
          <a:bodyPr/>
          <a:lstStyle/>
          <a:p>
            <a:pPr marL="0" indent="0">
              <a:buNone/>
            </a:pPr>
            <a:r>
              <a:rPr lang="en-US" altLang="zh-CN" sz="2000" dirty="0">
                <a:latin typeface="+mn-ea"/>
              </a:rPr>
              <a:t>1</a:t>
            </a:r>
            <a:r>
              <a:rPr lang="zh-CN" altLang="en-US" sz="2000" dirty="0">
                <a:latin typeface="+mn-ea"/>
              </a:rPr>
              <a:t>、数据链路层提供的哪些服务？具有哪些主要功能？</a:t>
            </a:r>
            <a:endParaRPr lang="en-US" altLang="zh-CN" sz="2000" dirty="0">
              <a:latin typeface="+mn-ea"/>
            </a:endParaRPr>
          </a:p>
          <a:p>
            <a:pPr marL="0" indent="0">
              <a:buNone/>
            </a:pPr>
            <a:r>
              <a:rPr lang="en-US" altLang="zh-CN" sz="2000" dirty="0">
                <a:latin typeface="+mn-ea"/>
              </a:rPr>
              <a:t>2</a:t>
            </a:r>
            <a:r>
              <a:rPr lang="zh-CN" altLang="en-US" sz="2000" dirty="0">
                <a:latin typeface="+mn-ea"/>
              </a:rPr>
              <a:t>、总结数据链路层的基本问题及其解决办法</a:t>
            </a:r>
            <a:endParaRPr lang="en-US" altLang="zh-CN" sz="2000" dirty="0">
              <a:latin typeface="+mn-ea"/>
            </a:endParaRPr>
          </a:p>
          <a:p>
            <a:pPr marL="0" indent="0">
              <a:buNone/>
            </a:pPr>
            <a:r>
              <a:rPr lang="en-US" altLang="zh-CN" sz="2000" dirty="0">
                <a:latin typeface="+mn-ea"/>
              </a:rPr>
              <a:t>3</a:t>
            </a:r>
            <a:r>
              <a:rPr lang="zh-CN" altLang="en-US" sz="2000" dirty="0">
                <a:latin typeface="+mn-ea"/>
              </a:rPr>
              <a:t>、比较分析</a:t>
            </a:r>
            <a:r>
              <a:rPr lang="en-US" altLang="zh-CN" sz="2000" dirty="0">
                <a:latin typeface="+mn-ea"/>
              </a:rPr>
              <a:t>HDLC</a:t>
            </a:r>
            <a:r>
              <a:rPr lang="zh-CN" altLang="en-US" sz="2000" dirty="0">
                <a:latin typeface="+mn-ea"/>
              </a:rPr>
              <a:t>和</a:t>
            </a:r>
            <a:r>
              <a:rPr lang="en-US" altLang="zh-CN" sz="2000" dirty="0">
                <a:latin typeface="+mn-ea"/>
              </a:rPr>
              <a:t>PPP</a:t>
            </a:r>
            <a:r>
              <a:rPr lang="zh-CN" altLang="en-US" sz="2000" dirty="0">
                <a:latin typeface="+mn-ea"/>
              </a:rPr>
              <a:t>协议的异同</a:t>
            </a:r>
            <a:endParaRPr lang="en-US" altLang="zh-CN" sz="2000" dirty="0">
              <a:latin typeface="+mn-ea"/>
            </a:endParaRPr>
          </a:p>
          <a:p>
            <a:pPr marL="0" indent="0">
              <a:buNone/>
            </a:pPr>
            <a:r>
              <a:rPr lang="en-US" altLang="zh-CN" sz="2000" dirty="0">
                <a:latin typeface="+mn-ea"/>
              </a:rPr>
              <a:t>4</a:t>
            </a:r>
            <a:r>
              <a:rPr lang="zh-CN" altLang="en-US" sz="2000" dirty="0">
                <a:latin typeface="+mn-ea"/>
              </a:rPr>
              <a:t>、</a:t>
            </a:r>
            <a:r>
              <a:rPr lang="en-US" altLang="zh-CN" sz="2000" dirty="0">
                <a:latin typeface="+mn-ea"/>
              </a:rPr>
              <a:t>PPP</a:t>
            </a:r>
            <a:r>
              <a:rPr lang="zh-CN" altLang="en-US" sz="2000" dirty="0">
                <a:latin typeface="+mn-ea"/>
              </a:rPr>
              <a:t>协议的</a:t>
            </a:r>
            <a:r>
              <a:rPr lang="en-US" altLang="zh-CN" sz="2000" dirty="0">
                <a:latin typeface="+mn-ea"/>
              </a:rPr>
              <a:t>LCP</a:t>
            </a:r>
            <a:r>
              <a:rPr lang="zh-CN" altLang="en-US" sz="2000" dirty="0">
                <a:latin typeface="+mn-ea"/>
              </a:rPr>
              <a:t>子协议中有哪几类报文？各有什么作用？</a:t>
            </a:r>
            <a:endParaRPr lang="en-US" altLang="zh-CN" sz="2000" dirty="0">
              <a:latin typeface="+mn-ea"/>
            </a:endParaRPr>
          </a:p>
          <a:p>
            <a:pPr marL="0" indent="0">
              <a:buNone/>
            </a:pPr>
            <a:r>
              <a:rPr lang="en-US" altLang="zh-CN" sz="2000" dirty="0">
                <a:latin typeface="+mn-ea"/>
              </a:rPr>
              <a:t>5</a:t>
            </a:r>
            <a:r>
              <a:rPr lang="zh-CN" altLang="en-US" sz="2000" dirty="0">
                <a:latin typeface="+mn-ea"/>
              </a:rPr>
              <a:t>、阐述</a:t>
            </a:r>
            <a:r>
              <a:rPr lang="en-US" altLang="zh-CN" sz="2000" dirty="0">
                <a:latin typeface="+mn-ea"/>
              </a:rPr>
              <a:t>CSMA/CD</a:t>
            </a:r>
            <a:r>
              <a:rPr lang="zh-CN" altLang="en-US" sz="2000" dirty="0">
                <a:latin typeface="+mn-ea"/>
              </a:rPr>
              <a:t>协议的基本原理、工作机制和主要特点。</a:t>
            </a:r>
            <a:endParaRPr lang="en-US" altLang="zh-CN" sz="2000" dirty="0">
              <a:latin typeface="+mn-ea"/>
            </a:endParaRPr>
          </a:p>
          <a:p>
            <a:pPr marL="0" indent="0">
              <a:buNone/>
            </a:pPr>
            <a:r>
              <a:rPr lang="en-US" altLang="zh-CN" sz="2000" dirty="0">
                <a:latin typeface="+mn-ea"/>
              </a:rPr>
              <a:t>6</a:t>
            </a:r>
            <a:r>
              <a:rPr lang="zh-CN" altLang="en-US" sz="2000" dirty="0">
                <a:latin typeface="+mn-ea"/>
              </a:rPr>
              <a:t>、阐述经典以太网的基本概念，比较经典以太网协议与</a:t>
            </a:r>
            <a:r>
              <a:rPr lang="en-US" altLang="zh-CN" sz="2000" dirty="0">
                <a:latin typeface="+mn-ea"/>
              </a:rPr>
              <a:t>802.3</a:t>
            </a:r>
            <a:r>
              <a:rPr lang="zh-CN" altLang="en-US" sz="2000" dirty="0">
                <a:latin typeface="+mn-ea"/>
              </a:rPr>
              <a:t>协议在报文格式方面的异同。</a:t>
            </a:r>
            <a:endParaRPr lang="en-US" altLang="zh-CN" sz="2000" dirty="0">
              <a:latin typeface="+mn-ea"/>
            </a:endParaRPr>
          </a:p>
          <a:p>
            <a:pPr marL="0" indent="0">
              <a:buNone/>
            </a:pPr>
            <a:r>
              <a:rPr lang="en-US" altLang="zh-CN" sz="2000" dirty="0">
                <a:latin typeface="+mn-ea"/>
              </a:rPr>
              <a:t>7</a:t>
            </a:r>
            <a:r>
              <a:rPr lang="zh-CN" altLang="en-US" sz="2000">
                <a:latin typeface="+mn-ea"/>
              </a:rPr>
              <a:t>、为什么说网桥和交换机隔离了冲突域、扩大了广播域？</a:t>
            </a:r>
            <a:endParaRPr lang="en-US" altLang="zh-CN" sz="2000" dirty="0">
              <a:latin typeface="+mn-ea"/>
            </a:endParaRPr>
          </a:p>
          <a:p>
            <a:pPr marL="0" indent="0">
              <a:buNone/>
            </a:pPr>
            <a:r>
              <a:rPr lang="en-US" altLang="zh-CN" sz="2000" dirty="0">
                <a:latin typeface="+mn-ea"/>
              </a:rPr>
              <a:t>7</a:t>
            </a:r>
            <a:r>
              <a:rPr lang="zh-CN" altLang="en-US" sz="2000" dirty="0">
                <a:latin typeface="+mn-ea"/>
              </a:rPr>
              <a:t>、什么是虚拟局域网？为什么说虚拟局域网可以隔离广播风暴和冲突？</a:t>
            </a:r>
          </a:p>
        </p:txBody>
      </p:sp>
    </p:spTree>
  </p:cSld>
  <p:clrMapOvr>
    <a:masterClrMapping/>
  </p:clrMapOvr>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658" name="组合 4"/>
          <p:cNvGrpSpPr>
            <a:grpSpLocks/>
          </p:cNvGrpSpPr>
          <p:nvPr/>
        </p:nvGrpSpPr>
        <p:grpSpPr bwMode="auto">
          <a:xfrm>
            <a:off x="0" y="0"/>
            <a:ext cx="9144000" cy="6858000"/>
            <a:chOff x="1" y="0"/>
            <a:chExt cx="9144000" cy="6858000"/>
          </a:xfrm>
        </p:grpSpPr>
        <p:sp>
          <p:nvSpPr>
            <p:cNvPr id="4" name="文本框 3"/>
            <p:cNvSpPr txBox="1"/>
            <p:nvPr/>
          </p:nvSpPr>
          <p:spPr>
            <a:xfrm>
              <a:off x="1555423" y="2384981"/>
              <a:ext cx="6221690" cy="1569660"/>
            </a:xfrm>
            <a:prstGeom prst="rect">
              <a:avLst/>
            </a:prstGeom>
            <a:solidFill>
              <a:schemeClr val="accent5">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lgn="ctr" eaLnBrk="1" fontAlgn="auto" hangingPunct="1">
                <a:spcBef>
                  <a:spcPts val="0"/>
                </a:spcBef>
                <a:spcAft>
                  <a:spcPts val="0"/>
                </a:spcAft>
                <a:defRPr/>
              </a:pPr>
              <a:r>
                <a:rPr lang="zh-CN" altLang="en-US" sz="4800" dirty="0">
                  <a:solidFill>
                    <a:srgbClr val="0070C0"/>
                  </a:solidFill>
                  <a:latin typeface="+mj-ea"/>
                  <a:ea typeface="+mj-ea"/>
                </a:rPr>
                <a:t>第四章结束</a:t>
              </a:r>
              <a:endParaRPr lang="en-US" altLang="zh-CN" sz="4800" dirty="0">
                <a:solidFill>
                  <a:srgbClr val="0070C0"/>
                </a:solidFill>
                <a:latin typeface="+mj-ea"/>
                <a:ea typeface="+mj-ea"/>
              </a:endParaRPr>
            </a:p>
            <a:p>
              <a:pPr algn="ctr" eaLnBrk="1" fontAlgn="auto" hangingPunct="1">
                <a:spcBef>
                  <a:spcPts val="0"/>
                </a:spcBef>
                <a:spcAft>
                  <a:spcPts val="0"/>
                </a:spcAft>
                <a:defRPr/>
              </a:pPr>
              <a:r>
                <a:rPr lang="zh-CN" altLang="en-US" sz="4800" dirty="0">
                  <a:solidFill>
                    <a:srgbClr val="0070C0"/>
                  </a:solidFill>
                  <a:latin typeface="+mj-ea"/>
                  <a:ea typeface="+mj-ea"/>
                </a:rPr>
                <a:t>谢谢！</a:t>
              </a:r>
            </a:p>
          </p:txBody>
        </p:sp>
        <p:sp>
          <p:nvSpPr>
            <p:cNvPr id="3" name="矩形 2">
              <a:hlinkClick r:id="" action="ppaction://hlinkshowjump?jump=endshow"/>
            </p:cNvPr>
            <p:cNvSpPr/>
            <p:nvPr/>
          </p:nvSpPr>
          <p:spPr>
            <a:xfrm>
              <a:off x="1" y="0"/>
              <a:ext cx="9144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gr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328A08A-D78F-4632-8540-AA39E370CB6E}"/>
              </a:ext>
            </a:extLst>
          </p:cNvPr>
          <p:cNvSpPr txBox="1"/>
          <p:nvPr/>
        </p:nvSpPr>
        <p:spPr>
          <a:xfrm>
            <a:off x="976469" y="1206561"/>
            <a:ext cx="2299387" cy="461665"/>
          </a:xfrm>
          <a:prstGeom prst="rect">
            <a:avLst/>
          </a:prstGeom>
          <a:noFill/>
        </p:spPr>
        <p:txBody>
          <a:bodyPr wrap="square">
            <a:spAutoFit/>
          </a:bodyPr>
          <a:lstStyle/>
          <a:p>
            <a:r>
              <a:rPr lang="zh-CN" altLang="en-US" dirty="0"/>
              <a:t>二、透明传输</a:t>
            </a:r>
          </a:p>
        </p:txBody>
      </p:sp>
      <p:sp>
        <p:nvSpPr>
          <p:cNvPr id="5" name="文本框 4">
            <a:extLst>
              <a:ext uri="{FF2B5EF4-FFF2-40B4-BE49-F238E27FC236}">
                <a16:creationId xmlns:a16="http://schemas.microsoft.com/office/drawing/2014/main" id="{0CBB38D3-3CCA-4366-8370-1428BCB02F32}"/>
              </a:ext>
            </a:extLst>
          </p:cNvPr>
          <p:cNvSpPr txBox="1"/>
          <p:nvPr/>
        </p:nvSpPr>
        <p:spPr>
          <a:xfrm>
            <a:off x="1043608" y="1844824"/>
            <a:ext cx="7272808" cy="461665"/>
          </a:xfrm>
          <a:prstGeom prst="rect">
            <a:avLst/>
          </a:prstGeom>
          <a:noFill/>
        </p:spPr>
        <p:txBody>
          <a:bodyPr wrap="square" rtlCol="0">
            <a:spAutoFit/>
          </a:bodyPr>
          <a:lstStyle/>
          <a:p>
            <a:r>
              <a:rPr lang="zh-CN" altLang="en-US" dirty="0"/>
              <a:t>如果帧定界符出现在被传输的数据中，有什么后果？</a:t>
            </a:r>
          </a:p>
        </p:txBody>
      </p:sp>
      <p:grpSp>
        <p:nvGrpSpPr>
          <p:cNvPr id="29" name="组合 28">
            <a:extLst>
              <a:ext uri="{FF2B5EF4-FFF2-40B4-BE49-F238E27FC236}">
                <a16:creationId xmlns:a16="http://schemas.microsoft.com/office/drawing/2014/main" id="{85DDDAE4-B2A3-4BAE-9288-0484E13A6DBB}"/>
              </a:ext>
            </a:extLst>
          </p:cNvPr>
          <p:cNvGrpSpPr/>
          <p:nvPr/>
        </p:nvGrpSpPr>
        <p:grpSpPr>
          <a:xfrm>
            <a:off x="3789486" y="4638973"/>
            <a:ext cx="5175250" cy="685800"/>
            <a:chOff x="3789486" y="4638973"/>
            <a:chExt cx="5175250" cy="685800"/>
          </a:xfrm>
        </p:grpSpPr>
        <p:sp>
          <p:nvSpPr>
            <p:cNvPr id="12" name="AutoShape 9">
              <a:extLst>
                <a:ext uri="{FF2B5EF4-FFF2-40B4-BE49-F238E27FC236}">
                  <a16:creationId xmlns:a16="http://schemas.microsoft.com/office/drawing/2014/main" id="{EE9518B0-25D2-429C-9279-6E1A48234D22}"/>
                </a:ext>
              </a:extLst>
            </p:cNvPr>
            <p:cNvSpPr/>
            <p:nvPr/>
          </p:nvSpPr>
          <p:spPr bwMode="auto">
            <a:xfrm rot="-5400000">
              <a:off x="6213598" y="2214861"/>
              <a:ext cx="327025" cy="5175250"/>
            </a:xfrm>
            <a:prstGeom prst="leftBrace">
              <a:avLst>
                <a:gd name="adj1" fmla="val 131877"/>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Tahoma" panose="020B0604030504040204" pitchFamily="34" charset="0"/>
                <a:ea typeface="宋体" panose="02010600030101010101" pitchFamily="2" charset="-122"/>
              </a:endParaRPr>
            </a:p>
          </p:txBody>
        </p:sp>
        <p:sp>
          <p:nvSpPr>
            <p:cNvPr id="13" name="Text Box 10">
              <a:extLst>
                <a:ext uri="{FF2B5EF4-FFF2-40B4-BE49-F238E27FC236}">
                  <a16:creationId xmlns:a16="http://schemas.microsoft.com/office/drawing/2014/main" id="{84A77994-EB4F-4426-8201-42F25D243795}"/>
                </a:ext>
              </a:extLst>
            </p:cNvPr>
            <p:cNvSpPr txBox="1">
              <a:spLocks noChangeArrowheads="1"/>
            </p:cNvSpPr>
            <p:nvPr/>
          </p:nvSpPr>
          <p:spPr bwMode="auto">
            <a:xfrm>
              <a:off x="4788024" y="4869160"/>
              <a:ext cx="384175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base" hangingPunct="1">
                <a:spcBef>
                  <a:spcPct val="0"/>
                </a:spcBef>
                <a:spcAft>
                  <a:spcPct val="0"/>
                </a:spcAft>
              </a:pPr>
              <a:r>
                <a:rPr kumimoji="1" lang="zh-CN" altLang="en-US" sz="2400">
                  <a:solidFill>
                    <a:srgbClr val="3333CC"/>
                  </a:solidFill>
                  <a:ea typeface="黑体" panose="02010609060101010101" pitchFamily="2" charset="-122"/>
                </a:rPr>
                <a:t>被接收端当作无效帧而丢弃</a:t>
              </a:r>
            </a:p>
          </p:txBody>
        </p:sp>
      </p:grpSp>
      <p:grpSp>
        <p:nvGrpSpPr>
          <p:cNvPr id="28" name="组合 27">
            <a:extLst>
              <a:ext uri="{FF2B5EF4-FFF2-40B4-BE49-F238E27FC236}">
                <a16:creationId xmlns:a16="http://schemas.microsoft.com/office/drawing/2014/main" id="{C515D3F4-D925-4545-A264-27803B7EF6DD}"/>
              </a:ext>
            </a:extLst>
          </p:cNvPr>
          <p:cNvGrpSpPr/>
          <p:nvPr/>
        </p:nvGrpSpPr>
        <p:grpSpPr>
          <a:xfrm>
            <a:off x="1055811" y="4619923"/>
            <a:ext cx="2687638" cy="1065212"/>
            <a:chOff x="1055811" y="4619923"/>
            <a:chExt cx="2687638" cy="1065212"/>
          </a:xfrm>
        </p:grpSpPr>
        <p:sp>
          <p:nvSpPr>
            <p:cNvPr id="14" name="AutoShape 11">
              <a:extLst>
                <a:ext uri="{FF2B5EF4-FFF2-40B4-BE49-F238E27FC236}">
                  <a16:creationId xmlns:a16="http://schemas.microsoft.com/office/drawing/2014/main" id="{0452364D-7EF0-40B0-988F-4D89D23B97C9}"/>
                </a:ext>
              </a:extLst>
            </p:cNvPr>
            <p:cNvSpPr/>
            <p:nvPr/>
          </p:nvSpPr>
          <p:spPr bwMode="auto">
            <a:xfrm rot="-5400000">
              <a:off x="2247230" y="3428504"/>
              <a:ext cx="304800" cy="2687638"/>
            </a:xfrm>
            <a:prstGeom prst="leftBrace">
              <a:avLst>
                <a:gd name="adj1" fmla="val 73481"/>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Tahoma" panose="020B0604030504040204" pitchFamily="34" charset="0"/>
                <a:ea typeface="宋体" panose="02010600030101010101" pitchFamily="2" charset="-122"/>
              </a:endParaRPr>
            </a:p>
          </p:txBody>
        </p:sp>
        <p:sp>
          <p:nvSpPr>
            <p:cNvPr id="15" name="Text Box 12">
              <a:extLst>
                <a:ext uri="{FF2B5EF4-FFF2-40B4-BE49-F238E27FC236}">
                  <a16:creationId xmlns:a16="http://schemas.microsoft.com/office/drawing/2014/main" id="{D6D60ADE-65EC-4A4D-8836-80E1E2EA279E}"/>
                </a:ext>
              </a:extLst>
            </p:cNvPr>
            <p:cNvSpPr txBox="1">
              <a:spLocks noChangeArrowheads="1"/>
            </p:cNvSpPr>
            <p:nvPr/>
          </p:nvSpPr>
          <p:spPr bwMode="auto">
            <a:xfrm>
              <a:off x="1259011" y="4862810"/>
              <a:ext cx="2317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r>
                <a:rPr kumimoji="1" lang="zh-CN" altLang="en-US" sz="2400" dirty="0">
                  <a:solidFill>
                    <a:srgbClr val="FF0000"/>
                  </a:solidFill>
                  <a:ea typeface="黑体" panose="02010609060101010101" pitchFamily="2" charset="-122"/>
                </a:rPr>
                <a:t>被接收端</a:t>
              </a:r>
            </a:p>
            <a:p>
              <a:pPr algn="ctr" eaLnBrk="1" fontAlgn="base" hangingPunct="1">
                <a:spcBef>
                  <a:spcPct val="0"/>
                </a:spcBef>
                <a:spcAft>
                  <a:spcPct val="0"/>
                </a:spcAft>
              </a:pPr>
              <a:r>
                <a:rPr kumimoji="1" lang="zh-CN" altLang="en-US" sz="2400" dirty="0">
                  <a:solidFill>
                    <a:srgbClr val="FF0000"/>
                  </a:solidFill>
                  <a:ea typeface="黑体" panose="02010609060101010101" pitchFamily="2" charset="-122"/>
                </a:rPr>
                <a:t>误认为是一个帧</a:t>
              </a:r>
            </a:p>
          </p:txBody>
        </p:sp>
      </p:grpSp>
      <p:grpSp>
        <p:nvGrpSpPr>
          <p:cNvPr id="27" name="组合 26">
            <a:extLst>
              <a:ext uri="{FF2B5EF4-FFF2-40B4-BE49-F238E27FC236}">
                <a16:creationId xmlns:a16="http://schemas.microsoft.com/office/drawing/2014/main" id="{FD002A4F-946F-4106-A52D-EC76753CC444}"/>
              </a:ext>
            </a:extLst>
          </p:cNvPr>
          <p:cNvGrpSpPr/>
          <p:nvPr/>
        </p:nvGrpSpPr>
        <p:grpSpPr>
          <a:xfrm>
            <a:off x="216024" y="2489498"/>
            <a:ext cx="8748712" cy="2066925"/>
            <a:chOff x="216024" y="2489498"/>
            <a:chExt cx="8748712" cy="2066925"/>
          </a:xfrm>
        </p:grpSpPr>
        <p:sp>
          <p:nvSpPr>
            <p:cNvPr id="6" name="Line 22">
              <a:extLst>
                <a:ext uri="{FF2B5EF4-FFF2-40B4-BE49-F238E27FC236}">
                  <a16:creationId xmlns:a16="http://schemas.microsoft.com/office/drawing/2014/main" id="{BFD17D25-A11A-4488-AFAA-1AA0E22614F8}"/>
                </a:ext>
              </a:extLst>
            </p:cNvPr>
            <p:cNvSpPr>
              <a:spLocks noChangeShapeType="1"/>
            </p:cNvSpPr>
            <p:nvPr/>
          </p:nvSpPr>
          <p:spPr bwMode="auto">
            <a:xfrm rot="16200000" flipV="1">
              <a:off x="790699" y="3740447"/>
              <a:ext cx="14288" cy="1065213"/>
            </a:xfrm>
            <a:prstGeom prst="line">
              <a:avLst/>
            </a:prstGeom>
            <a:noFill/>
            <a:ln w="38100">
              <a:solidFill>
                <a:schemeClr val="accent1"/>
              </a:solidFill>
              <a:round/>
              <a:tailEnd type="triangle" w="med" len="lg"/>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7" name="Rectangle 4">
              <a:extLst>
                <a:ext uri="{FF2B5EF4-FFF2-40B4-BE49-F238E27FC236}">
                  <a16:creationId xmlns:a16="http://schemas.microsoft.com/office/drawing/2014/main" id="{63D59AEB-5027-4F4A-BB02-98C34273AD3E}"/>
                </a:ext>
              </a:extLst>
            </p:cNvPr>
            <p:cNvSpPr>
              <a:spLocks noChangeArrowheads="1"/>
            </p:cNvSpPr>
            <p:nvPr/>
          </p:nvSpPr>
          <p:spPr bwMode="auto">
            <a:xfrm>
              <a:off x="1039936" y="3945235"/>
              <a:ext cx="577850" cy="611188"/>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defRPr/>
              </a:pPr>
              <a:r>
                <a:rPr kumimoji="1" lang="en-US" altLang="zh-CN" sz="2000">
                  <a:solidFill>
                    <a:srgbClr val="3333CC"/>
                  </a:solidFill>
                </a:rPr>
                <a:t>SOH</a:t>
              </a:r>
            </a:p>
          </p:txBody>
        </p:sp>
        <p:sp>
          <p:nvSpPr>
            <p:cNvPr id="8" name="Rectangle 5">
              <a:extLst>
                <a:ext uri="{FF2B5EF4-FFF2-40B4-BE49-F238E27FC236}">
                  <a16:creationId xmlns:a16="http://schemas.microsoft.com/office/drawing/2014/main" id="{FCEF8DC0-FD32-4A20-9E27-D31C9FDA8A9F}"/>
                </a:ext>
              </a:extLst>
            </p:cNvPr>
            <p:cNvSpPr>
              <a:spLocks noChangeArrowheads="1"/>
            </p:cNvSpPr>
            <p:nvPr/>
          </p:nvSpPr>
          <p:spPr bwMode="auto">
            <a:xfrm>
              <a:off x="1603499" y="3945235"/>
              <a:ext cx="6948487" cy="611188"/>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endParaRPr lang="zh-CN" altLang="en-US" sz="2000">
                <a:solidFill>
                  <a:srgbClr val="000000"/>
                </a:solidFill>
                <a:latin typeface="Tahoma" panose="020B0604030504040204" pitchFamily="34" charset="0"/>
                <a:ea typeface="宋体" panose="02010600030101010101" pitchFamily="2" charset="-122"/>
              </a:endParaRPr>
            </a:p>
          </p:txBody>
        </p:sp>
        <p:sp>
          <p:nvSpPr>
            <p:cNvPr id="9" name="Rectangle 6">
              <a:extLst>
                <a:ext uri="{FF2B5EF4-FFF2-40B4-BE49-F238E27FC236}">
                  <a16:creationId xmlns:a16="http://schemas.microsoft.com/office/drawing/2014/main" id="{422EFB74-9E43-4349-A43C-EB5840B50DCA}"/>
                </a:ext>
              </a:extLst>
            </p:cNvPr>
            <p:cNvSpPr>
              <a:spLocks noChangeArrowheads="1"/>
            </p:cNvSpPr>
            <p:nvPr/>
          </p:nvSpPr>
          <p:spPr bwMode="auto">
            <a:xfrm>
              <a:off x="3240211" y="3945235"/>
              <a:ext cx="523875" cy="611188"/>
            </a:xfrm>
            <a:prstGeom prst="rect">
              <a:avLst/>
            </a:prstGeom>
            <a:solidFill>
              <a:srgbClr val="FFFF99"/>
            </a:solidFill>
            <a:ln w="9525">
              <a:solidFill>
                <a:schemeClr val="tx1"/>
              </a:solidFill>
              <a:miter lim="800000"/>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kumimoji="1" lang="en-US" altLang="zh-CN" sz="2000">
                  <a:solidFill>
                    <a:srgbClr val="3333CC"/>
                  </a:solidFill>
                </a:rPr>
                <a:t>EOT</a:t>
              </a:r>
            </a:p>
          </p:txBody>
        </p:sp>
        <p:sp>
          <p:nvSpPr>
            <p:cNvPr id="10" name="Line 7">
              <a:extLst>
                <a:ext uri="{FF2B5EF4-FFF2-40B4-BE49-F238E27FC236}">
                  <a16:creationId xmlns:a16="http://schemas.microsoft.com/office/drawing/2014/main" id="{8D4A3E8F-EF02-4DD4-96F3-26ED1B9F1699}"/>
                </a:ext>
              </a:extLst>
            </p:cNvPr>
            <p:cNvSpPr>
              <a:spLocks noChangeShapeType="1"/>
            </p:cNvSpPr>
            <p:nvPr/>
          </p:nvSpPr>
          <p:spPr bwMode="auto">
            <a:xfrm>
              <a:off x="3267199" y="2913360"/>
              <a:ext cx="234950" cy="1031875"/>
            </a:xfrm>
            <a:prstGeom prst="line">
              <a:avLst/>
            </a:prstGeom>
            <a:noFill/>
            <a:ln w="9525">
              <a:solidFill>
                <a:schemeClr val="tx1"/>
              </a:solidFill>
              <a:round/>
              <a:tailEnd type="triangle" w="sm" len="me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11" name="Text Box 8">
              <a:extLst>
                <a:ext uri="{FF2B5EF4-FFF2-40B4-BE49-F238E27FC236}">
                  <a16:creationId xmlns:a16="http://schemas.microsoft.com/office/drawing/2014/main" id="{C3808C76-A30A-43CE-B6AF-1872C1E3D14E}"/>
                </a:ext>
              </a:extLst>
            </p:cNvPr>
            <p:cNvSpPr txBox="1">
              <a:spLocks noChangeArrowheads="1"/>
            </p:cNvSpPr>
            <p:nvPr/>
          </p:nvSpPr>
          <p:spPr bwMode="auto">
            <a:xfrm>
              <a:off x="2278186" y="2489498"/>
              <a:ext cx="192722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r>
                <a:rPr kumimoji="1" lang="zh-CN" altLang="en-US" sz="2400">
                  <a:solidFill>
                    <a:srgbClr val="3333CC"/>
                  </a:solidFill>
                  <a:ea typeface="黑体" panose="02010609060101010101" pitchFamily="2" charset="-122"/>
                </a:rPr>
                <a:t>出现了“</a:t>
              </a:r>
              <a:r>
                <a:rPr kumimoji="1" lang="en-US" altLang="zh-CN" sz="2400">
                  <a:solidFill>
                    <a:srgbClr val="3333CC"/>
                  </a:solidFill>
                  <a:ea typeface="黑体" panose="02010609060101010101" pitchFamily="2" charset="-122"/>
                </a:rPr>
                <a:t>EOT”</a:t>
              </a:r>
            </a:p>
          </p:txBody>
        </p:sp>
        <p:sp>
          <p:nvSpPr>
            <p:cNvPr id="16" name="Line 13">
              <a:extLst>
                <a:ext uri="{FF2B5EF4-FFF2-40B4-BE49-F238E27FC236}">
                  <a16:creationId xmlns:a16="http://schemas.microsoft.com/office/drawing/2014/main" id="{BD9AD866-8B32-4058-85E0-90C45B68F9D1}"/>
                </a:ext>
              </a:extLst>
            </p:cNvPr>
            <p:cNvSpPr>
              <a:spLocks noChangeShapeType="1"/>
            </p:cNvSpPr>
            <p:nvPr/>
          </p:nvSpPr>
          <p:spPr bwMode="auto">
            <a:xfrm>
              <a:off x="1617786" y="3683298"/>
              <a:ext cx="6770688"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17" name="Text Box 14">
              <a:extLst>
                <a:ext uri="{FF2B5EF4-FFF2-40B4-BE49-F238E27FC236}">
                  <a16:creationId xmlns:a16="http://schemas.microsoft.com/office/drawing/2014/main" id="{2ED026ED-9F50-41BE-9CE5-71FAE27F8B65}"/>
                </a:ext>
              </a:extLst>
            </p:cNvPr>
            <p:cNvSpPr txBox="1">
              <a:spLocks noChangeArrowheads="1"/>
            </p:cNvSpPr>
            <p:nvPr/>
          </p:nvSpPr>
          <p:spPr bwMode="auto">
            <a:xfrm>
              <a:off x="4333999" y="3426123"/>
              <a:ext cx="1403350" cy="4587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r>
                <a:rPr kumimoji="1" lang="zh-CN" altLang="en-US" sz="2400">
                  <a:solidFill>
                    <a:srgbClr val="3333CC"/>
                  </a:solidFill>
                  <a:ea typeface="黑体" panose="02010609060101010101" pitchFamily="2" charset="-122"/>
                </a:rPr>
                <a:t>数据部分</a:t>
              </a:r>
            </a:p>
          </p:txBody>
        </p:sp>
        <p:sp>
          <p:nvSpPr>
            <p:cNvPr id="18" name="Rectangle 15">
              <a:extLst>
                <a:ext uri="{FF2B5EF4-FFF2-40B4-BE49-F238E27FC236}">
                  <a16:creationId xmlns:a16="http://schemas.microsoft.com/office/drawing/2014/main" id="{21A0373A-88EB-4797-8BFC-1FA0E02E51EC}"/>
                </a:ext>
              </a:extLst>
            </p:cNvPr>
            <p:cNvSpPr>
              <a:spLocks noChangeArrowheads="1"/>
            </p:cNvSpPr>
            <p:nvPr/>
          </p:nvSpPr>
          <p:spPr bwMode="auto">
            <a:xfrm>
              <a:off x="8388474" y="3945235"/>
              <a:ext cx="576262" cy="611188"/>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defRPr/>
              </a:pPr>
              <a:r>
                <a:rPr kumimoji="1" lang="en-US" altLang="zh-CN" sz="2000">
                  <a:solidFill>
                    <a:srgbClr val="3333CC"/>
                  </a:solidFill>
                </a:rPr>
                <a:t>EOT</a:t>
              </a:r>
            </a:p>
          </p:txBody>
        </p:sp>
        <p:sp>
          <p:nvSpPr>
            <p:cNvPr id="19" name="Line 16">
              <a:extLst>
                <a:ext uri="{FF2B5EF4-FFF2-40B4-BE49-F238E27FC236}">
                  <a16:creationId xmlns:a16="http://schemas.microsoft.com/office/drawing/2014/main" id="{0298BEFA-9C19-4115-A961-B725281F3064}"/>
                </a:ext>
              </a:extLst>
            </p:cNvPr>
            <p:cNvSpPr>
              <a:spLocks noChangeShapeType="1"/>
            </p:cNvSpPr>
            <p:nvPr/>
          </p:nvSpPr>
          <p:spPr bwMode="auto">
            <a:xfrm>
              <a:off x="1039936" y="3200698"/>
              <a:ext cx="7924800"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20" name="Text Box 17">
              <a:extLst>
                <a:ext uri="{FF2B5EF4-FFF2-40B4-BE49-F238E27FC236}">
                  <a16:creationId xmlns:a16="http://schemas.microsoft.com/office/drawing/2014/main" id="{A059AB47-4690-43AD-B2AF-94EE3E6C4D5D}"/>
                </a:ext>
              </a:extLst>
            </p:cNvPr>
            <p:cNvSpPr txBox="1">
              <a:spLocks noChangeArrowheads="1"/>
            </p:cNvSpPr>
            <p:nvPr/>
          </p:nvSpPr>
          <p:spPr bwMode="auto">
            <a:xfrm>
              <a:off x="3965699" y="2922885"/>
              <a:ext cx="1401762" cy="4587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r>
                <a:rPr kumimoji="1" lang="zh-CN" altLang="en-US" sz="2400">
                  <a:solidFill>
                    <a:srgbClr val="3333CC"/>
                  </a:solidFill>
                  <a:ea typeface="黑体" panose="02010609060101010101" pitchFamily="2" charset="-122"/>
                </a:rPr>
                <a:t>完整的帧</a:t>
              </a:r>
            </a:p>
          </p:txBody>
        </p:sp>
        <p:sp>
          <p:nvSpPr>
            <p:cNvPr id="21" name="Line 18">
              <a:extLst>
                <a:ext uri="{FF2B5EF4-FFF2-40B4-BE49-F238E27FC236}">
                  <a16:creationId xmlns:a16="http://schemas.microsoft.com/office/drawing/2014/main" id="{5BE09AB0-88BD-42CA-98FE-0BCBEE509119}"/>
                </a:ext>
              </a:extLst>
            </p:cNvPr>
            <p:cNvSpPr>
              <a:spLocks noChangeShapeType="1"/>
            </p:cNvSpPr>
            <p:nvPr/>
          </p:nvSpPr>
          <p:spPr bwMode="auto">
            <a:xfrm>
              <a:off x="1039936" y="3103860"/>
              <a:ext cx="0" cy="7699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22" name="Line 19">
              <a:extLst>
                <a:ext uri="{FF2B5EF4-FFF2-40B4-BE49-F238E27FC236}">
                  <a16:creationId xmlns:a16="http://schemas.microsoft.com/office/drawing/2014/main" id="{EB760CD2-E580-4837-841C-15A5B6B91915}"/>
                </a:ext>
              </a:extLst>
            </p:cNvPr>
            <p:cNvSpPr>
              <a:spLocks noChangeShapeType="1"/>
            </p:cNvSpPr>
            <p:nvPr/>
          </p:nvSpPr>
          <p:spPr bwMode="auto">
            <a:xfrm>
              <a:off x="8964736" y="3103860"/>
              <a:ext cx="0" cy="7699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23" name="Line 20">
              <a:extLst>
                <a:ext uri="{FF2B5EF4-FFF2-40B4-BE49-F238E27FC236}">
                  <a16:creationId xmlns:a16="http://schemas.microsoft.com/office/drawing/2014/main" id="{6BF7A280-8C11-447F-B4C6-D4B6842EDD42}"/>
                </a:ext>
              </a:extLst>
            </p:cNvPr>
            <p:cNvSpPr>
              <a:spLocks noChangeShapeType="1"/>
            </p:cNvSpPr>
            <p:nvPr/>
          </p:nvSpPr>
          <p:spPr bwMode="auto">
            <a:xfrm>
              <a:off x="1617786" y="3489623"/>
              <a:ext cx="0" cy="38417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24" name="Line 21">
              <a:extLst>
                <a:ext uri="{FF2B5EF4-FFF2-40B4-BE49-F238E27FC236}">
                  <a16:creationId xmlns:a16="http://schemas.microsoft.com/office/drawing/2014/main" id="{BA0B5D93-B6C5-4653-AD93-684AD3295CF6}"/>
                </a:ext>
              </a:extLst>
            </p:cNvPr>
            <p:cNvSpPr>
              <a:spLocks noChangeShapeType="1"/>
            </p:cNvSpPr>
            <p:nvPr/>
          </p:nvSpPr>
          <p:spPr bwMode="auto">
            <a:xfrm>
              <a:off x="8388474" y="3489623"/>
              <a:ext cx="0" cy="38417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25" name="Text Box 23">
              <a:extLst>
                <a:ext uri="{FF2B5EF4-FFF2-40B4-BE49-F238E27FC236}">
                  <a16:creationId xmlns:a16="http://schemas.microsoft.com/office/drawing/2014/main" id="{0CE5BA54-1C38-4CAA-93A1-FB4F223922C4}"/>
                </a:ext>
              </a:extLst>
            </p:cNvPr>
            <p:cNvSpPr txBox="1">
              <a:spLocks noChangeArrowheads="1"/>
            </p:cNvSpPr>
            <p:nvPr/>
          </p:nvSpPr>
          <p:spPr bwMode="auto">
            <a:xfrm>
              <a:off x="216024" y="3445173"/>
              <a:ext cx="793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400">
                  <a:solidFill>
                    <a:srgbClr val="3333CC"/>
                  </a:solidFill>
                  <a:ea typeface="黑体" panose="02010609060101010101" pitchFamily="2" charset="-122"/>
                </a:rPr>
                <a:t>发送</a:t>
              </a:r>
            </a:p>
            <a:p>
              <a:pPr eaLnBrk="1" fontAlgn="base" hangingPunct="1">
                <a:spcBef>
                  <a:spcPct val="0"/>
                </a:spcBef>
                <a:spcAft>
                  <a:spcPct val="0"/>
                </a:spcAft>
              </a:pPr>
              <a:r>
                <a:rPr kumimoji="1" lang="zh-CN" altLang="en-US" sz="2400">
                  <a:solidFill>
                    <a:srgbClr val="3333CC"/>
                  </a:solidFill>
                  <a:ea typeface="黑体" panose="02010609060101010101" pitchFamily="2" charset="-122"/>
                </a:rPr>
                <a:t>在前</a:t>
              </a:r>
            </a:p>
          </p:txBody>
        </p:sp>
      </p:grpSp>
    </p:spTree>
    <p:extLst>
      <p:ext uri="{BB962C8B-B14F-4D97-AF65-F5344CB8AC3E}">
        <p14:creationId xmlns:p14="http://schemas.microsoft.com/office/powerpoint/2010/main" val="41080503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up)">
                                      <p:cBhvr>
                                        <p:cTn id="12" dur="500"/>
                                        <p:tgtEl>
                                          <p:spTgt spid="28"/>
                                        </p:tgtEl>
                                      </p:cBhvr>
                                    </p:animEffect>
                                  </p:childTnLst>
                                </p:cTn>
                              </p:par>
                              <p:par>
                                <p:cTn id="13" presetID="22" presetClass="entr" presetSubtype="1"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up)">
                                      <p:cBhvr>
                                        <p:cTn id="1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D5FB462-D9E0-43C8-A7F4-F417D52F01F3}"/>
              </a:ext>
            </a:extLst>
          </p:cNvPr>
          <p:cNvSpPr>
            <a:spLocks noGrp="1"/>
          </p:cNvSpPr>
          <p:nvPr>
            <p:ph idx="1"/>
          </p:nvPr>
        </p:nvSpPr>
        <p:spPr>
          <a:xfrm>
            <a:off x="976469" y="1844824"/>
            <a:ext cx="7391400" cy="3194721"/>
          </a:xfrm>
        </p:spPr>
        <p:txBody>
          <a:bodyPr/>
          <a:lstStyle/>
          <a:p>
            <a:r>
              <a:rPr lang="zh-CN" altLang="en-US" sz="2400" b="0" dirty="0">
                <a:latin typeface="+mn-ea"/>
              </a:rPr>
              <a:t>透明是指某个实际存在的事物看起来似乎不存在。</a:t>
            </a:r>
          </a:p>
          <a:p>
            <a:r>
              <a:rPr lang="zh-CN" altLang="en-US" sz="2400" b="0" dirty="0">
                <a:latin typeface="+mn-ea"/>
              </a:rPr>
              <a:t>透明传输是指无论被传数据是什么样的比特组合，都能够在链路上传送。</a:t>
            </a:r>
            <a:endParaRPr lang="en-US" altLang="zh-CN" sz="2400" b="0" dirty="0">
              <a:latin typeface="+mn-ea"/>
            </a:endParaRPr>
          </a:p>
          <a:p>
            <a:r>
              <a:rPr lang="zh-CN" altLang="en-US" sz="2400" b="0" dirty="0">
                <a:latin typeface="+mn-ea"/>
              </a:rPr>
              <a:t>若被传数据中存在与某个控制信息相同的比特组合，则发送方必须采取适当的措施，使接收方不会将此数据误认为是某种控制信息。</a:t>
            </a:r>
            <a:endParaRPr lang="en-US" altLang="zh-CN" sz="2400" b="0" dirty="0">
              <a:latin typeface="+mn-ea"/>
            </a:endParaRPr>
          </a:p>
          <a:p>
            <a:pPr lvl="1"/>
            <a:r>
              <a:rPr lang="zh-CN" altLang="en-US" sz="2000" b="0" dirty="0">
                <a:latin typeface="+mn-ea"/>
              </a:rPr>
              <a:t>被传数据对于数据链路层而言是不可见的、透明的。</a:t>
            </a:r>
            <a:endParaRPr lang="en-US" altLang="zh-CN" sz="2000" b="0" dirty="0">
              <a:latin typeface="+mn-ea"/>
            </a:endParaRPr>
          </a:p>
          <a:p>
            <a:pPr lvl="1"/>
            <a:r>
              <a:rPr lang="zh-CN" altLang="en-US" sz="2000" b="0" dirty="0">
                <a:latin typeface="+mn-ea"/>
              </a:rPr>
              <a:t>透明传输相当于是黑盒，进来什么就出去什么。</a:t>
            </a:r>
          </a:p>
        </p:txBody>
      </p:sp>
      <p:sp>
        <p:nvSpPr>
          <p:cNvPr id="8" name="文本框 7">
            <a:extLst>
              <a:ext uri="{FF2B5EF4-FFF2-40B4-BE49-F238E27FC236}">
                <a16:creationId xmlns:a16="http://schemas.microsoft.com/office/drawing/2014/main" id="{10C05027-5163-4994-A0B0-FA13F6EC272E}"/>
              </a:ext>
            </a:extLst>
          </p:cNvPr>
          <p:cNvSpPr txBox="1"/>
          <p:nvPr/>
        </p:nvSpPr>
        <p:spPr>
          <a:xfrm>
            <a:off x="899592" y="1268760"/>
            <a:ext cx="2880320" cy="461665"/>
          </a:xfrm>
          <a:prstGeom prst="rect">
            <a:avLst/>
          </a:prstGeom>
          <a:noFill/>
        </p:spPr>
        <p:txBody>
          <a:bodyPr wrap="square">
            <a:spAutoFit/>
          </a:bodyPr>
          <a:lstStyle/>
          <a:p>
            <a:r>
              <a:rPr lang="en-US" altLang="zh-CN" dirty="0"/>
              <a:t>1</a:t>
            </a:r>
            <a:r>
              <a:rPr lang="zh-CN" altLang="en-US" dirty="0"/>
              <a:t>、透明传输及特点</a:t>
            </a:r>
          </a:p>
        </p:txBody>
      </p:sp>
    </p:spTree>
    <p:extLst>
      <p:ext uri="{BB962C8B-B14F-4D97-AF65-F5344CB8AC3E}">
        <p14:creationId xmlns:p14="http://schemas.microsoft.com/office/powerpoint/2010/main" val="188001102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299D734-2302-4C53-A82D-CCABB2035F86}"/>
              </a:ext>
            </a:extLst>
          </p:cNvPr>
          <p:cNvSpPr>
            <a:spLocks noGrp="1"/>
          </p:cNvSpPr>
          <p:nvPr>
            <p:ph idx="1"/>
          </p:nvPr>
        </p:nvSpPr>
        <p:spPr>
          <a:xfrm>
            <a:off x="868099" y="2636912"/>
            <a:ext cx="7391400" cy="3268587"/>
          </a:xfrm>
        </p:spPr>
        <p:txBody>
          <a:bodyPr/>
          <a:lstStyle/>
          <a:p>
            <a:r>
              <a:rPr lang="zh-CN" altLang="en-US" sz="2400" b="0" dirty="0">
                <a:latin typeface="+mn-ea"/>
              </a:rPr>
              <a:t>若被传数据中出现控制字符“</a:t>
            </a:r>
            <a:r>
              <a:rPr lang="en-US" altLang="zh-CN" sz="2400" b="0" dirty="0">
                <a:latin typeface="+mn-ea"/>
              </a:rPr>
              <a:t>SOH”</a:t>
            </a:r>
            <a:r>
              <a:rPr lang="zh-CN" altLang="en-US" sz="2400" b="0" dirty="0">
                <a:latin typeface="+mn-ea"/>
              </a:rPr>
              <a:t>或“</a:t>
            </a:r>
            <a:r>
              <a:rPr lang="en-US" altLang="zh-CN" sz="2400" b="0" dirty="0">
                <a:latin typeface="+mn-ea"/>
              </a:rPr>
              <a:t>EOT”</a:t>
            </a:r>
            <a:r>
              <a:rPr lang="zh-CN" altLang="en-US" sz="2400" b="0" dirty="0">
                <a:latin typeface="+mn-ea"/>
              </a:rPr>
              <a:t>时，发送端的数据链路层则在其前插入一个转义字符“</a:t>
            </a:r>
            <a:r>
              <a:rPr lang="en-US" altLang="zh-CN" sz="2400" b="0" dirty="0">
                <a:latin typeface="+mn-ea"/>
              </a:rPr>
              <a:t>ESC”(</a:t>
            </a:r>
            <a:r>
              <a:rPr lang="zh-CN" altLang="en-US" sz="2400" b="0" dirty="0">
                <a:latin typeface="+mn-ea"/>
              </a:rPr>
              <a:t>其十六进制编码是 </a:t>
            </a:r>
            <a:r>
              <a:rPr lang="en-US" altLang="zh-CN" sz="2400" b="0" dirty="0">
                <a:latin typeface="+mn-ea"/>
              </a:rPr>
              <a:t>1B)</a:t>
            </a:r>
            <a:r>
              <a:rPr lang="zh-CN" altLang="en-US" sz="2400" b="0" dirty="0">
                <a:latin typeface="+mn-ea"/>
              </a:rPr>
              <a:t>。</a:t>
            </a:r>
          </a:p>
          <a:p>
            <a:r>
              <a:rPr lang="zh-CN" altLang="en-US" sz="2400" b="0" dirty="0">
                <a:latin typeface="+mn-ea"/>
              </a:rPr>
              <a:t>接收端的数据链路层在将数据送往网络层之前删除插入的转义字符。</a:t>
            </a:r>
            <a:endParaRPr lang="en-US" altLang="zh-CN" sz="2400" b="0" dirty="0">
              <a:latin typeface="+mn-ea"/>
            </a:endParaRPr>
          </a:p>
          <a:p>
            <a:r>
              <a:rPr lang="zh-CN" altLang="en-US" sz="2400" b="0" dirty="0">
                <a:latin typeface="+mn-ea"/>
              </a:rPr>
              <a:t>如果被传数据中有转义字符时，那么应在转义字符前面再插入一个转义字符。</a:t>
            </a:r>
            <a:endParaRPr lang="en-US" altLang="zh-CN" sz="2400" b="0" dirty="0">
              <a:latin typeface="+mn-ea"/>
            </a:endParaRPr>
          </a:p>
          <a:p>
            <a:r>
              <a:rPr lang="zh-CN" altLang="en-US" sz="2400" b="0" dirty="0">
                <a:latin typeface="+mn-ea"/>
              </a:rPr>
              <a:t>接收端收到连续的两个转义字符时，删除前面一个。 </a:t>
            </a:r>
          </a:p>
        </p:txBody>
      </p:sp>
      <p:sp>
        <p:nvSpPr>
          <p:cNvPr id="4" name="文本框 3">
            <a:extLst>
              <a:ext uri="{FF2B5EF4-FFF2-40B4-BE49-F238E27FC236}">
                <a16:creationId xmlns:a16="http://schemas.microsoft.com/office/drawing/2014/main" id="{6F9FAC36-D799-4EE2-8862-4291B14C994D}"/>
              </a:ext>
            </a:extLst>
          </p:cNvPr>
          <p:cNvSpPr txBox="1"/>
          <p:nvPr/>
        </p:nvSpPr>
        <p:spPr>
          <a:xfrm>
            <a:off x="868100" y="1196752"/>
            <a:ext cx="4423979" cy="461665"/>
          </a:xfrm>
          <a:prstGeom prst="rect">
            <a:avLst/>
          </a:prstGeom>
          <a:noFill/>
        </p:spPr>
        <p:txBody>
          <a:bodyPr wrap="square">
            <a:spAutoFit/>
          </a:bodyPr>
          <a:lstStyle/>
          <a:p>
            <a:r>
              <a:rPr lang="en-US" altLang="zh-CN" dirty="0"/>
              <a:t>2</a:t>
            </a:r>
            <a:r>
              <a:rPr lang="zh-CN" altLang="en-US" dirty="0"/>
              <a:t>、透明传输方法</a:t>
            </a:r>
            <a:r>
              <a:rPr lang="en-US" altLang="zh-CN" dirty="0"/>
              <a:t>—</a:t>
            </a:r>
            <a:r>
              <a:rPr lang="zh-CN" altLang="en-US" dirty="0"/>
              <a:t>字节填充法</a:t>
            </a:r>
          </a:p>
        </p:txBody>
      </p:sp>
      <p:sp>
        <p:nvSpPr>
          <p:cNvPr id="6" name="文本框 5">
            <a:extLst>
              <a:ext uri="{FF2B5EF4-FFF2-40B4-BE49-F238E27FC236}">
                <a16:creationId xmlns:a16="http://schemas.microsoft.com/office/drawing/2014/main" id="{B1A464F0-14C7-4376-968C-BA74FC87C9DE}"/>
              </a:ext>
            </a:extLst>
          </p:cNvPr>
          <p:cNvSpPr txBox="1"/>
          <p:nvPr/>
        </p:nvSpPr>
        <p:spPr>
          <a:xfrm>
            <a:off x="868100" y="1772816"/>
            <a:ext cx="7391399" cy="830997"/>
          </a:xfrm>
          <a:prstGeom prst="rect">
            <a:avLst/>
          </a:prstGeom>
          <a:noFill/>
        </p:spPr>
        <p:txBody>
          <a:bodyPr wrap="square">
            <a:spAutoFit/>
          </a:bodyPr>
          <a:lstStyle/>
          <a:p>
            <a:r>
              <a:rPr lang="zh-CN" altLang="en-US" sz="2400" b="0" dirty="0">
                <a:latin typeface="+mn-ea"/>
              </a:rPr>
              <a:t>字节填充</a:t>
            </a:r>
            <a:r>
              <a:rPr lang="en-US" altLang="zh-CN" sz="2400" b="0" dirty="0">
                <a:latin typeface="+mn-ea"/>
              </a:rPr>
              <a:t>(byte stuffing)</a:t>
            </a:r>
            <a:r>
              <a:rPr lang="zh-CN" altLang="en-US" sz="2400" b="0" dirty="0">
                <a:latin typeface="+mn-ea"/>
              </a:rPr>
              <a:t>方法，也称为字符填充</a:t>
            </a:r>
            <a:r>
              <a:rPr lang="en-US" altLang="zh-CN" sz="2400" b="0" dirty="0">
                <a:latin typeface="+mn-ea"/>
              </a:rPr>
              <a:t>(character stuffing)</a:t>
            </a:r>
            <a:r>
              <a:rPr lang="zh-CN" altLang="en-US" sz="2400" b="0" dirty="0">
                <a:latin typeface="+mn-ea"/>
              </a:rPr>
              <a:t>方法：</a:t>
            </a:r>
            <a:endParaRPr lang="en-US" altLang="zh-CN" sz="2400" b="0" dirty="0">
              <a:latin typeface="+mn-ea"/>
            </a:endParaRPr>
          </a:p>
        </p:txBody>
      </p:sp>
    </p:spTree>
    <p:extLst>
      <p:ext uri="{BB962C8B-B14F-4D97-AF65-F5344CB8AC3E}">
        <p14:creationId xmlns:p14="http://schemas.microsoft.com/office/powerpoint/2010/main" val="85065535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74CA1B8E-064C-4AFD-871A-0806426BF807}"/>
              </a:ext>
            </a:extLst>
          </p:cNvPr>
          <p:cNvSpPr>
            <a:spLocks noChangeArrowheads="1"/>
          </p:cNvSpPr>
          <p:nvPr/>
        </p:nvSpPr>
        <p:spPr bwMode="auto">
          <a:xfrm>
            <a:off x="190500" y="4035426"/>
            <a:ext cx="457200" cy="457200"/>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defRPr/>
            </a:pPr>
            <a:r>
              <a:rPr kumimoji="1" lang="en-US" altLang="zh-CN" sz="1600">
                <a:solidFill>
                  <a:srgbClr val="3333CC"/>
                </a:solidFill>
              </a:rPr>
              <a:t>SOH</a:t>
            </a:r>
          </a:p>
        </p:txBody>
      </p:sp>
      <p:sp>
        <p:nvSpPr>
          <p:cNvPr id="5" name="Freeform 5">
            <a:extLst>
              <a:ext uri="{FF2B5EF4-FFF2-40B4-BE49-F238E27FC236}">
                <a16:creationId xmlns:a16="http://schemas.microsoft.com/office/drawing/2014/main" id="{CE69FC6C-2994-4331-B5D2-D484F641F400}"/>
              </a:ext>
            </a:extLst>
          </p:cNvPr>
          <p:cNvSpPr/>
          <p:nvPr/>
        </p:nvSpPr>
        <p:spPr bwMode="auto">
          <a:xfrm>
            <a:off x="6286500" y="3044826"/>
            <a:ext cx="1524000" cy="990600"/>
          </a:xfrm>
          <a:custGeom>
            <a:avLst/>
            <a:gdLst>
              <a:gd name="T0" fmla="*/ 671 w 960"/>
              <a:gd name="T1" fmla="*/ 624 h 624"/>
              <a:gd name="T2" fmla="*/ 960 w 960"/>
              <a:gd name="T3" fmla="*/ 624 h 624"/>
              <a:gd name="T4" fmla="*/ 288 w 960"/>
              <a:gd name="T5" fmla="*/ 0 h 624"/>
              <a:gd name="T6" fmla="*/ 0 w 960"/>
              <a:gd name="T7" fmla="*/ 0 h 624"/>
              <a:gd name="T8" fmla="*/ 0 60000 65536"/>
              <a:gd name="T9" fmla="*/ 0 60000 65536"/>
              <a:gd name="T10" fmla="*/ 0 60000 65536"/>
              <a:gd name="T11" fmla="*/ 0 60000 65536"/>
              <a:gd name="T12" fmla="*/ 0 w 960"/>
              <a:gd name="T13" fmla="*/ 0 h 624"/>
              <a:gd name="T14" fmla="*/ 960 w 960"/>
              <a:gd name="T15" fmla="*/ 624 h 624"/>
            </a:gdLst>
            <a:ahLst/>
            <a:cxnLst>
              <a:cxn ang="T8">
                <a:pos x="T0" y="T1"/>
              </a:cxn>
              <a:cxn ang="T9">
                <a:pos x="T2" y="T3"/>
              </a:cxn>
              <a:cxn ang="T10">
                <a:pos x="T4" y="T5"/>
              </a:cxn>
              <a:cxn ang="T11">
                <a:pos x="T6" y="T7"/>
              </a:cxn>
            </a:cxnLst>
            <a:rect l="T12" t="T13" r="T14" b="T15"/>
            <a:pathLst>
              <a:path w="960" h="624">
                <a:moveTo>
                  <a:pt x="671" y="624"/>
                </a:moveTo>
                <a:lnTo>
                  <a:pt x="960" y="624"/>
                </a:lnTo>
                <a:lnTo>
                  <a:pt x="288" y="0"/>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6" name="Freeform 6">
            <a:extLst>
              <a:ext uri="{FF2B5EF4-FFF2-40B4-BE49-F238E27FC236}">
                <a16:creationId xmlns:a16="http://schemas.microsoft.com/office/drawing/2014/main" id="{54E789B7-9877-4429-BE48-178C3F597F43}"/>
              </a:ext>
            </a:extLst>
          </p:cNvPr>
          <p:cNvSpPr/>
          <p:nvPr/>
        </p:nvSpPr>
        <p:spPr bwMode="auto">
          <a:xfrm>
            <a:off x="4981575" y="3044826"/>
            <a:ext cx="1076325" cy="1000125"/>
          </a:xfrm>
          <a:custGeom>
            <a:avLst/>
            <a:gdLst>
              <a:gd name="T0" fmla="*/ 386 w 678"/>
              <a:gd name="T1" fmla="*/ 621 h 630"/>
              <a:gd name="T2" fmla="*/ 678 w 678"/>
              <a:gd name="T3" fmla="*/ 630 h 630"/>
              <a:gd name="T4" fmla="*/ 288 w 678"/>
              <a:gd name="T5" fmla="*/ 0 h 630"/>
              <a:gd name="T6" fmla="*/ 0 w 678"/>
              <a:gd name="T7" fmla="*/ 0 h 630"/>
              <a:gd name="T8" fmla="*/ 0 60000 65536"/>
              <a:gd name="T9" fmla="*/ 0 60000 65536"/>
              <a:gd name="T10" fmla="*/ 0 60000 65536"/>
              <a:gd name="T11" fmla="*/ 0 60000 65536"/>
              <a:gd name="T12" fmla="*/ 0 w 678"/>
              <a:gd name="T13" fmla="*/ 0 h 630"/>
              <a:gd name="T14" fmla="*/ 678 w 678"/>
              <a:gd name="T15" fmla="*/ 630 h 630"/>
            </a:gdLst>
            <a:ahLst/>
            <a:cxnLst>
              <a:cxn ang="T8">
                <a:pos x="T0" y="T1"/>
              </a:cxn>
              <a:cxn ang="T9">
                <a:pos x="T2" y="T3"/>
              </a:cxn>
              <a:cxn ang="T10">
                <a:pos x="T4" y="T5"/>
              </a:cxn>
              <a:cxn ang="T11">
                <a:pos x="T6" y="T7"/>
              </a:cxn>
            </a:cxnLst>
            <a:rect l="T12" t="T13" r="T14" b="T15"/>
            <a:pathLst>
              <a:path w="678" h="630">
                <a:moveTo>
                  <a:pt x="386" y="621"/>
                </a:moveTo>
                <a:lnTo>
                  <a:pt x="678" y="630"/>
                </a:lnTo>
                <a:lnTo>
                  <a:pt x="288" y="0"/>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7" name="Freeform 7">
            <a:extLst>
              <a:ext uri="{FF2B5EF4-FFF2-40B4-BE49-F238E27FC236}">
                <a16:creationId xmlns:a16="http://schemas.microsoft.com/office/drawing/2014/main" id="{29386CCB-F654-4642-986E-EE7D9215516D}"/>
              </a:ext>
            </a:extLst>
          </p:cNvPr>
          <p:cNvSpPr/>
          <p:nvPr/>
        </p:nvSpPr>
        <p:spPr bwMode="auto">
          <a:xfrm>
            <a:off x="3467100" y="3044826"/>
            <a:ext cx="600075" cy="990600"/>
          </a:xfrm>
          <a:custGeom>
            <a:avLst/>
            <a:gdLst>
              <a:gd name="T0" fmla="*/ 92 w 378"/>
              <a:gd name="T1" fmla="*/ 624 h 624"/>
              <a:gd name="T2" fmla="*/ 378 w 378"/>
              <a:gd name="T3" fmla="*/ 624 h 624"/>
              <a:gd name="T4" fmla="*/ 288 w 378"/>
              <a:gd name="T5" fmla="*/ 0 h 624"/>
              <a:gd name="T6" fmla="*/ 0 w 378"/>
              <a:gd name="T7" fmla="*/ 0 h 624"/>
              <a:gd name="T8" fmla="*/ 0 60000 65536"/>
              <a:gd name="T9" fmla="*/ 0 60000 65536"/>
              <a:gd name="T10" fmla="*/ 0 60000 65536"/>
              <a:gd name="T11" fmla="*/ 0 60000 65536"/>
              <a:gd name="T12" fmla="*/ 0 w 378"/>
              <a:gd name="T13" fmla="*/ 0 h 624"/>
              <a:gd name="T14" fmla="*/ 378 w 378"/>
              <a:gd name="T15" fmla="*/ 624 h 624"/>
            </a:gdLst>
            <a:ahLst/>
            <a:cxnLst>
              <a:cxn ang="T8">
                <a:pos x="T0" y="T1"/>
              </a:cxn>
              <a:cxn ang="T9">
                <a:pos x="T2" y="T3"/>
              </a:cxn>
              <a:cxn ang="T10">
                <a:pos x="T4" y="T5"/>
              </a:cxn>
              <a:cxn ang="T11">
                <a:pos x="T6" y="T7"/>
              </a:cxn>
            </a:cxnLst>
            <a:rect l="T12" t="T13" r="T14" b="T15"/>
            <a:pathLst>
              <a:path w="378" h="624">
                <a:moveTo>
                  <a:pt x="92" y="624"/>
                </a:moveTo>
                <a:lnTo>
                  <a:pt x="378" y="624"/>
                </a:lnTo>
                <a:lnTo>
                  <a:pt x="288" y="0"/>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8" name="Freeform 8">
            <a:extLst>
              <a:ext uri="{FF2B5EF4-FFF2-40B4-BE49-F238E27FC236}">
                <a16:creationId xmlns:a16="http://schemas.microsoft.com/office/drawing/2014/main" id="{76053ED2-4C90-42BE-8B07-E15B6554B3FA}"/>
              </a:ext>
            </a:extLst>
          </p:cNvPr>
          <p:cNvSpPr/>
          <p:nvPr/>
        </p:nvSpPr>
        <p:spPr bwMode="auto">
          <a:xfrm>
            <a:off x="1789113" y="3044826"/>
            <a:ext cx="763587" cy="990600"/>
          </a:xfrm>
          <a:custGeom>
            <a:avLst/>
            <a:gdLst>
              <a:gd name="T0" fmla="*/ 0 w 481"/>
              <a:gd name="T1" fmla="*/ 621 h 624"/>
              <a:gd name="T2" fmla="*/ 289 w 481"/>
              <a:gd name="T3" fmla="*/ 624 h 624"/>
              <a:gd name="T4" fmla="*/ 481 w 481"/>
              <a:gd name="T5" fmla="*/ 0 h 624"/>
              <a:gd name="T6" fmla="*/ 193 w 481"/>
              <a:gd name="T7" fmla="*/ 0 h 624"/>
              <a:gd name="T8" fmla="*/ 0 60000 65536"/>
              <a:gd name="T9" fmla="*/ 0 60000 65536"/>
              <a:gd name="T10" fmla="*/ 0 60000 65536"/>
              <a:gd name="T11" fmla="*/ 0 60000 65536"/>
              <a:gd name="T12" fmla="*/ 0 w 481"/>
              <a:gd name="T13" fmla="*/ 0 h 624"/>
              <a:gd name="T14" fmla="*/ 481 w 481"/>
              <a:gd name="T15" fmla="*/ 624 h 624"/>
            </a:gdLst>
            <a:ahLst/>
            <a:cxnLst>
              <a:cxn ang="T8">
                <a:pos x="T0" y="T1"/>
              </a:cxn>
              <a:cxn ang="T9">
                <a:pos x="T2" y="T3"/>
              </a:cxn>
              <a:cxn ang="T10">
                <a:pos x="T4" y="T5"/>
              </a:cxn>
              <a:cxn ang="T11">
                <a:pos x="T6" y="T7"/>
              </a:cxn>
            </a:cxnLst>
            <a:rect l="T12" t="T13" r="T14" b="T15"/>
            <a:pathLst>
              <a:path w="481" h="624">
                <a:moveTo>
                  <a:pt x="0" y="621"/>
                </a:moveTo>
                <a:lnTo>
                  <a:pt x="289" y="624"/>
                </a:lnTo>
                <a:lnTo>
                  <a:pt x="481" y="0"/>
                </a:lnTo>
                <a:lnTo>
                  <a:pt x="193" y="0"/>
                </a:lnTo>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9" name="Rectangle 9">
            <a:extLst>
              <a:ext uri="{FF2B5EF4-FFF2-40B4-BE49-F238E27FC236}">
                <a16:creationId xmlns:a16="http://schemas.microsoft.com/office/drawing/2014/main" id="{4BE38D65-7E48-42E6-843C-F9722422793D}"/>
              </a:ext>
            </a:extLst>
          </p:cNvPr>
          <p:cNvSpPr>
            <a:spLocks noChangeArrowheads="1"/>
          </p:cNvSpPr>
          <p:nvPr/>
        </p:nvSpPr>
        <p:spPr bwMode="auto">
          <a:xfrm>
            <a:off x="952500" y="2587626"/>
            <a:ext cx="457200" cy="457200"/>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defRPr/>
            </a:pPr>
            <a:r>
              <a:rPr kumimoji="1" lang="en-US" altLang="zh-CN" sz="1600">
                <a:solidFill>
                  <a:srgbClr val="3333CC"/>
                </a:solidFill>
              </a:rPr>
              <a:t>SOH</a:t>
            </a:r>
          </a:p>
        </p:txBody>
      </p:sp>
      <p:sp>
        <p:nvSpPr>
          <p:cNvPr id="10" name="Rectangle 10">
            <a:extLst>
              <a:ext uri="{FF2B5EF4-FFF2-40B4-BE49-F238E27FC236}">
                <a16:creationId xmlns:a16="http://schemas.microsoft.com/office/drawing/2014/main" id="{411AA2B7-BC33-4508-BA75-3FBF3B75EE8A}"/>
              </a:ext>
            </a:extLst>
          </p:cNvPr>
          <p:cNvSpPr>
            <a:spLocks noChangeArrowheads="1"/>
          </p:cNvSpPr>
          <p:nvPr/>
        </p:nvSpPr>
        <p:spPr bwMode="auto">
          <a:xfrm>
            <a:off x="1409700" y="2587626"/>
            <a:ext cx="6019800" cy="457200"/>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endParaRPr lang="zh-CN" altLang="en-US" sz="2000">
              <a:solidFill>
                <a:srgbClr val="000000"/>
              </a:solidFill>
              <a:latin typeface="Tahoma" panose="020B0604030504040204" pitchFamily="34" charset="0"/>
              <a:ea typeface="宋体" panose="02010600030101010101" pitchFamily="2" charset="-122"/>
            </a:endParaRPr>
          </a:p>
        </p:txBody>
      </p:sp>
      <p:sp>
        <p:nvSpPr>
          <p:cNvPr id="11" name="Rectangle 11">
            <a:extLst>
              <a:ext uri="{FF2B5EF4-FFF2-40B4-BE49-F238E27FC236}">
                <a16:creationId xmlns:a16="http://schemas.microsoft.com/office/drawing/2014/main" id="{E17A2E34-4F05-421B-8DCF-824BA40D3032}"/>
              </a:ext>
            </a:extLst>
          </p:cNvPr>
          <p:cNvSpPr>
            <a:spLocks noChangeArrowheads="1"/>
          </p:cNvSpPr>
          <p:nvPr/>
        </p:nvSpPr>
        <p:spPr bwMode="auto">
          <a:xfrm>
            <a:off x="2095500" y="2587626"/>
            <a:ext cx="457200" cy="457200"/>
          </a:xfrm>
          <a:prstGeom prst="rect">
            <a:avLst/>
          </a:prstGeom>
          <a:solidFill>
            <a:srgbClr val="99FF66"/>
          </a:solidFill>
          <a:ln w="9525">
            <a:solidFill>
              <a:schemeClr val="tx1"/>
            </a:solidFill>
            <a:miter lim="800000"/>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kumimoji="1" lang="en-US" altLang="zh-CN" sz="1600">
                <a:solidFill>
                  <a:srgbClr val="3333CC"/>
                </a:solidFill>
              </a:rPr>
              <a:t>EOT</a:t>
            </a:r>
          </a:p>
        </p:txBody>
      </p:sp>
      <p:sp>
        <p:nvSpPr>
          <p:cNvPr id="12" name="Rectangle 12">
            <a:extLst>
              <a:ext uri="{FF2B5EF4-FFF2-40B4-BE49-F238E27FC236}">
                <a16:creationId xmlns:a16="http://schemas.microsoft.com/office/drawing/2014/main" id="{183625C4-E2F0-4E19-B041-5D38FA704AAE}"/>
              </a:ext>
            </a:extLst>
          </p:cNvPr>
          <p:cNvSpPr>
            <a:spLocks noChangeArrowheads="1"/>
          </p:cNvSpPr>
          <p:nvPr/>
        </p:nvSpPr>
        <p:spPr bwMode="auto">
          <a:xfrm>
            <a:off x="6286500" y="2587626"/>
            <a:ext cx="457200" cy="457200"/>
          </a:xfrm>
          <a:prstGeom prst="rect">
            <a:avLst/>
          </a:prstGeom>
          <a:solidFill>
            <a:srgbClr val="FFCCFF"/>
          </a:solidFill>
          <a:ln w="9525" algn="ctr">
            <a:solidFill>
              <a:schemeClr val="tx1"/>
            </a:solidFill>
            <a:miter lim="800000"/>
          </a:ln>
          <a:effectLst>
            <a:outerShdw dist="35921"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defRPr/>
            </a:pPr>
            <a:r>
              <a:rPr kumimoji="1" lang="en-US" altLang="zh-CN" sz="1600">
                <a:solidFill>
                  <a:srgbClr val="3333CC"/>
                </a:solidFill>
              </a:rPr>
              <a:t>SOH</a:t>
            </a:r>
          </a:p>
        </p:txBody>
      </p:sp>
      <p:sp>
        <p:nvSpPr>
          <p:cNvPr id="13" name="Rectangle 14">
            <a:extLst>
              <a:ext uri="{FF2B5EF4-FFF2-40B4-BE49-F238E27FC236}">
                <a16:creationId xmlns:a16="http://schemas.microsoft.com/office/drawing/2014/main" id="{F6CF371A-366B-4179-AC5F-CC80459EB000}"/>
              </a:ext>
            </a:extLst>
          </p:cNvPr>
          <p:cNvSpPr>
            <a:spLocks noChangeArrowheads="1"/>
          </p:cNvSpPr>
          <p:nvPr/>
        </p:nvSpPr>
        <p:spPr bwMode="auto">
          <a:xfrm>
            <a:off x="4991100" y="2587626"/>
            <a:ext cx="457200" cy="457200"/>
          </a:xfrm>
          <a:prstGeom prst="rect">
            <a:avLst/>
          </a:prstGeom>
          <a:solidFill>
            <a:srgbClr val="33CCFF"/>
          </a:solidFill>
          <a:ln w="9525" algn="ctr">
            <a:solidFill>
              <a:schemeClr val="tx1"/>
            </a:solidFill>
            <a:miter lim="800000"/>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kumimoji="1" lang="en-US" altLang="zh-CN" sz="1600">
                <a:solidFill>
                  <a:srgbClr val="3333CC"/>
                </a:solidFill>
              </a:rPr>
              <a:t>ESC</a:t>
            </a:r>
          </a:p>
        </p:txBody>
      </p:sp>
      <p:sp>
        <p:nvSpPr>
          <p:cNvPr id="14" name="Rectangle 15">
            <a:extLst>
              <a:ext uri="{FF2B5EF4-FFF2-40B4-BE49-F238E27FC236}">
                <a16:creationId xmlns:a16="http://schemas.microsoft.com/office/drawing/2014/main" id="{7E71D5BD-7B8A-4F43-AC34-AD0ACCF06005}"/>
              </a:ext>
            </a:extLst>
          </p:cNvPr>
          <p:cNvSpPr>
            <a:spLocks noChangeArrowheads="1"/>
          </p:cNvSpPr>
          <p:nvPr/>
        </p:nvSpPr>
        <p:spPr bwMode="auto">
          <a:xfrm>
            <a:off x="647700" y="4035426"/>
            <a:ext cx="7848600" cy="457200"/>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endParaRPr lang="zh-CN" altLang="en-US" sz="2000">
              <a:solidFill>
                <a:srgbClr val="000000"/>
              </a:solidFill>
              <a:latin typeface="Tahoma" panose="020B0604030504040204" pitchFamily="34" charset="0"/>
              <a:ea typeface="宋体" panose="02010600030101010101" pitchFamily="2" charset="-122"/>
            </a:endParaRPr>
          </a:p>
        </p:txBody>
      </p:sp>
      <p:sp>
        <p:nvSpPr>
          <p:cNvPr id="15" name="Rectangle 16">
            <a:extLst>
              <a:ext uri="{FF2B5EF4-FFF2-40B4-BE49-F238E27FC236}">
                <a16:creationId xmlns:a16="http://schemas.microsoft.com/office/drawing/2014/main" id="{745A7F4A-2CF8-4ADD-A264-E9FD3287A93F}"/>
              </a:ext>
            </a:extLst>
          </p:cNvPr>
          <p:cNvSpPr>
            <a:spLocks noChangeArrowheads="1"/>
          </p:cNvSpPr>
          <p:nvPr/>
        </p:nvSpPr>
        <p:spPr bwMode="auto">
          <a:xfrm>
            <a:off x="1333500" y="4035426"/>
            <a:ext cx="457200" cy="457200"/>
          </a:xfrm>
          <a:prstGeom prst="rect">
            <a:avLst/>
          </a:prstGeom>
          <a:solidFill>
            <a:srgbClr val="33CCFF"/>
          </a:solidFill>
          <a:ln w="9525" algn="ctr">
            <a:solidFill>
              <a:schemeClr val="tx1"/>
            </a:solidFill>
            <a:miter lim="800000"/>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kumimoji="1" lang="en-US" altLang="zh-CN" sz="1600">
                <a:solidFill>
                  <a:srgbClr val="3333CC"/>
                </a:solidFill>
              </a:rPr>
              <a:t>ESC</a:t>
            </a:r>
          </a:p>
        </p:txBody>
      </p:sp>
      <p:sp>
        <p:nvSpPr>
          <p:cNvPr id="16" name="Rectangle 17">
            <a:extLst>
              <a:ext uri="{FF2B5EF4-FFF2-40B4-BE49-F238E27FC236}">
                <a16:creationId xmlns:a16="http://schemas.microsoft.com/office/drawing/2014/main" id="{A5640775-BBBA-42F9-BDE9-8C63168AD30C}"/>
              </a:ext>
            </a:extLst>
          </p:cNvPr>
          <p:cNvSpPr>
            <a:spLocks noChangeArrowheads="1"/>
          </p:cNvSpPr>
          <p:nvPr/>
        </p:nvSpPr>
        <p:spPr bwMode="auto">
          <a:xfrm>
            <a:off x="1790700" y="4035426"/>
            <a:ext cx="457200" cy="457200"/>
          </a:xfrm>
          <a:prstGeom prst="rect">
            <a:avLst/>
          </a:prstGeom>
          <a:solidFill>
            <a:srgbClr val="99FF66"/>
          </a:solidFill>
          <a:ln w="9525" algn="ctr">
            <a:solidFill>
              <a:schemeClr val="tx1"/>
            </a:solidFill>
            <a:miter lim="800000"/>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kumimoji="1" lang="en-US" altLang="zh-CN" sz="1600">
                <a:solidFill>
                  <a:srgbClr val="3333CC"/>
                </a:solidFill>
              </a:rPr>
              <a:t>EOT</a:t>
            </a:r>
          </a:p>
        </p:txBody>
      </p:sp>
      <p:sp>
        <p:nvSpPr>
          <p:cNvPr id="17" name="Rectangle 18">
            <a:extLst>
              <a:ext uri="{FF2B5EF4-FFF2-40B4-BE49-F238E27FC236}">
                <a16:creationId xmlns:a16="http://schemas.microsoft.com/office/drawing/2014/main" id="{C590D828-8E9B-4949-BD87-8ECE9F92DC92}"/>
              </a:ext>
            </a:extLst>
          </p:cNvPr>
          <p:cNvSpPr>
            <a:spLocks noChangeArrowheads="1"/>
          </p:cNvSpPr>
          <p:nvPr/>
        </p:nvSpPr>
        <p:spPr bwMode="auto">
          <a:xfrm>
            <a:off x="3162300" y="4035426"/>
            <a:ext cx="457200" cy="457200"/>
          </a:xfrm>
          <a:prstGeom prst="rect">
            <a:avLst/>
          </a:prstGeom>
          <a:solidFill>
            <a:srgbClr val="33CCFF"/>
          </a:solidFill>
          <a:ln w="9525" algn="ctr">
            <a:solidFill>
              <a:schemeClr val="tx1"/>
            </a:solidFill>
            <a:miter lim="800000"/>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kumimoji="1" lang="en-US" altLang="zh-CN" sz="1600">
                <a:solidFill>
                  <a:srgbClr val="3333CC"/>
                </a:solidFill>
              </a:rPr>
              <a:t>ESC</a:t>
            </a:r>
          </a:p>
        </p:txBody>
      </p:sp>
      <p:sp>
        <p:nvSpPr>
          <p:cNvPr id="18" name="Rectangle 19">
            <a:extLst>
              <a:ext uri="{FF2B5EF4-FFF2-40B4-BE49-F238E27FC236}">
                <a16:creationId xmlns:a16="http://schemas.microsoft.com/office/drawing/2014/main" id="{B7562AE1-138E-4EF7-A0DA-68219950E99B}"/>
              </a:ext>
            </a:extLst>
          </p:cNvPr>
          <p:cNvSpPr>
            <a:spLocks noChangeArrowheads="1"/>
          </p:cNvSpPr>
          <p:nvPr/>
        </p:nvSpPr>
        <p:spPr bwMode="auto">
          <a:xfrm>
            <a:off x="3619500" y="4035426"/>
            <a:ext cx="457200" cy="457200"/>
          </a:xfrm>
          <a:prstGeom prst="rect">
            <a:avLst/>
          </a:prstGeom>
          <a:solidFill>
            <a:srgbClr val="CCFFFF"/>
          </a:solidFill>
          <a:ln w="9525" algn="ctr">
            <a:solidFill>
              <a:schemeClr val="tx1"/>
            </a:solidFill>
            <a:miter lim="800000"/>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kumimoji="1" lang="en-US" altLang="zh-CN" sz="1600">
                <a:solidFill>
                  <a:srgbClr val="3333CC"/>
                </a:solidFill>
              </a:rPr>
              <a:t>SOH</a:t>
            </a:r>
          </a:p>
        </p:txBody>
      </p:sp>
      <p:sp>
        <p:nvSpPr>
          <p:cNvPr id="19" name="Rectangle 20">
            <a:extLst>
              <a:ext uri="{FF2B5EF4-FFF2-40B4-BE49-F238E27FC236}">
                <a16:creationId xmlns:a16="http://schemas.microsoft.com/office/drawing/2014/main" id="{7D230E3A-B3CB-4FA5-8421-29D564CFB315}"/>
              </a:ext>
            </a:extLst>
          </p:cNvPr>
          <p:cNvSpPr>
            <a:spLocks noChangeArrowheads="1"/>
          </p:cNvSpPr>
          <p:nvPr/>
        </p:nvSpPr>
        <p:spPr bwMode="auto">
          <a:xfrm>
            <a:off x="5143500" y="4035426"/>
            <a:ext cx="457200" cy="457200"/>
          </a:xfrm>
          <a:prstGeom prst="rect">
            <a:avLst/>
          </a:prstGeom>
          <a:solidFill>
            <a:srgbClr val="33CCFF"/>
          </a:solidFill>
          <a:ln w="9525" algn="ctr">
            <a:solidFill>
              <a:schemeClr val="tx1"/>
            </a:solidFill>
            <a:miter lim="800000"/>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kumimoji="1" lang="en-US" altLang="zh-CN" sz="1600">
                <a:solidFill>
                  <a:srgbClr val="3333CC"/>
                </a:solidFill>
              </a:rPr>
              <a:t>ESC</a:t>
            </a:r>
          </a:p>
        </p:txBody>
      </p:sp>
      <p:sp>
        <p:nvSpPr>
          <p:cNvPr id="20" name="Rectangle 21">
            <a:extLst>
              <a:ext uri="{FF2B5EF4-FFF2-40B4-BE49-F238E27FC236}">
                <a16:creationId xmlns:a16="http://schemas.microsoft.com/office/drawing/2014/main" id="{29824E70-CB9D-42D9-9B3F-45934990FCE0}"/>
              </a:ext>
            </a:extLst>
          </p:cNvPr>
          <p:cNvSpPr>
            <a:spLocks noChangeArrowheads="1"/>
          </p:cNvSpPr>
          <p:nvPr/>
        </p:nvSpPr>
        <p:spPr bwMode="auto">
          <a:xfrm>
            <a:off x="5600700" y="4035426"/>
            <a:ext cx="457200" cy="457200"/>
          </a:xfrm>
          <a:prstGeom prst="rect">
            <a:avLst/>
          </a:prstGeom>
          <a:solidFill>
            <a:srgbClr val="33CCFF"/>
          </a:solidFill>
          <a:ln w="9525" algn="ctr">
            <a:solidFill>
              <a:schemeClr val="tx1"/>
            </a:solidFill>
            <a:miter lim="800000"/>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kumimoji="1" lang="en-US" altLang="zh-CN" sz="1600">
                <a:solidFill>
                  <a:srgbClr val="3333CC"/>
                </a:solidFill>
              </a:rPr>
              <a:t>ESC</a:t>
            </a:r>
          </a:p>
        </p:txBody>
      </p:sp>
      <p:sp>
        <p:nvSpPr>
          <p:cNvPr id="21" name="Rectangle 22">
            <a:extLst>
              <a:ext uri="{FF2B5EF4-FFF2-40B4-BE49-F238E27FC236}">
                <a16:creationId xmlns:a16="http://schemas.microsoft.com/office/drawing/2014/main" id="{E4A14265-9AF7-4A35-8140-75B35676712F}"/>
              </a:ext>
            </a:extLst>
          </p:cNvPr>
          <p:cNvSpPr>
            <a:spLocks noChangeArrowheads="1"/>
          </p:cNvSpPr>
          <p:nvPr/>
        </p:nvSpPr>
        <p:spPr bwMode="auto">
          <a:xfrm>
            <a:off x="6896100" y="4035426"/>
            <a:ext cx="457200" cy="457200"/>
          </a:xfrm>
          <a:prstGeom prst="rect">
            <a:avLst/>
          </a:prstGeom>
          <a:solidFill>
            <a:srgbClr val="33CCFF"/>
          </a:solidFill>
          <a:ln w="9525" algn="ctr">
            <a:solidFill>
              <a:schemeClr val="tx1"/>
            </a:solidFill>
            <a:miter lim="800000"/>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kumimoji="1" lang="en-US" altLang="zh-CN" sz="1600">
                <a:solidFill>
                  <a:srgbClr val="3333CC"/>
                </a:solidFill>
              </a:rPr>
              <a:t>ESC</a:t>
            </a:r>
          </a:p>
        </p:txBody>
      </p:sp>
      <p:sp>
        <p:nvSpPr>
          <p:cNvPr id="22" name="Rectangle 23">
            <a:extLst>
              <a:ext uri="{FF2B5EF4-FFF2-40B4-BE49-F238E27FC236}">
                <a16:creationId xmlns:a16="http://schemas.microsoft.com/office/drawing/2014/main" id="{32326604-4DF6-431F-9736-E46F7B6BC1E6}"/>
              </a:ext>
            </a:extLst>
          </p:cNvPr>
          <p:cNvSpPr>
            <a:spLocks noChangeArrowheads="1"/>
          </p:cNvSpPr>
          <p:nvPr/>
        </p:nvSpPr>
        <p:spPr bwMode="auto">
          <a:xfrm>
            <a:off x="7353300" y="4035426"/>
            <a:ext cx="457200" cy="457200"/>
          </a:xfrm>
          <a:prstGeom prst="rect">
            <a:avLst/>
          </a:prstGeom>
          <a:solidFill>
            <a:srgbClr val="FFCCFF"/>
          </a:solidFill>
          <a:ln w="9525" algn="ctr">
            <a:solidFill>
              <a:schemeClr val="tx1"/>
            </a:solidFill>
            <a:miter lim="800000"/>
          </a:ln>
          <a:effectLst>
            <a:outerShdw dist="35921"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defRPr/>
            </a:pPr>
            <a:r>
              <a:rPr kumimoji="1" lang="en-US" altLang="zh-CN" sz="1600">
                <a:solidFill>
                  <a:srgbClr val="3333CC"/>
                </a:solidFill>
              </a:rPr>
              <a:t>SOH</a:t>
            </a:r>
          </a:p>
        </p:txBody>
      </p:sp>
      <p:sp>
        <p:nvSpPr>
          <p:cNvPr id="23" name="Freeform 24">
            <a:extLst>
              <a:ext uri="{FF2B5EF4-FFF2-40B4-BE49-F238E27FC236}">
                <a16:creationId xmlns:a16="http://schemas.microsoft.com/office/drawing/2014/main" id="{89B6BD43-C7B9-41EA-BAD4-01927C4CEFFF}"/>
              </a:ext>
            </a:extLst>
          </p:cNvPr>
          <p:cNvSpPr/>
          <p:nvPr/>
        </p:nvSpPr>
        <p:spPr bwMode="auto">
          <a:xfrm>
            <a:off x="1789113" y="3044826"/>
            <a:ext cx="306387" cy="995362"/>
          </a:xfrm>
          <a:custGeom>
            <a:avLst/>
            <a:gdLst>
              <a:gd name="T0" fmla="*/ 193 w 193"/>
              <a:gd name="T1" fmla="*/ 0 h 627"/>
              <a:gd name="T2" fmla="*/ 0 w 193"/>
              <a:gd name="T3" fmla="*/ 627 h 627"/>
              <a:gd name="T4" fmla="*/ 0 60000 65536"/>
              <a:gd name="T5" fmla="*/ 0 60000 65536"/>
              <a:gd name="T6" fmla="*/ 0 w 193"/>
              <a:gd name="T7" fmla="*/ 0 h 627"/>
              <a:gd name="T8" fmla="*/ 193 w 193"/>
              <a:gd name="T9" fmla="*/ 627 h 627"/>
            </a:gdLst>
            <a:ahLst/>
            <a:cxnLst>
              <a:cxn ang="T4">
                <a:pos x="T0" y="T1"/>
              </a:cxn>
              <a:cxn ang="T5">
                <a:pos x="T2" y="T3"/>
              </a:cxn>
            </a:cxnLst>
            <a:rect l="T6" t="T7" r="T8" b="T9"/>
            <a:pathLst>
              <a:path w="193" h="627">
                <a:moveTo>
                  <a:pt x="193" y="0"/>
                </a:moveTo>
                <a:lnTo>
                  <a:pt x="0" y="627"/>
                </a:lnTo>
              </a:path>
            </a:pathLst>
          </a:custGeom>
          <a:noFill/>
          <a:ln w="9525">
            <a:solidFill>
              <a:schemeClr val="tx1"/>
            </a:solidFill>
            <a:prstDash val="dash"/>
            <a:round/>
          </a:ln>
          <a:extLst>
            <a:ext uri="{909E8E84-426E-40DD-AFC4-6F175D3DCCD1}">
              <a14:hiddenFill xmlns:a14="http://schemas.microsoft.com/office/drawing/2010/main">
                <a:solidFill>
                  <a:srgbClr val="FFFFFF"/>
                </a:solid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24" name="Line 25">
            <a:extLst>
              <a:ext uri="{FF2B5EF4-FFF2-40B4-BE49-F238E27FC236}">
                <a16:creationId xmlns:a16="http://schemas.microsoft.com/office/drawing/2014/main" id="{492E41A2-7FE9-4772-A8C5-90ED899EBFB8}"/>
              </a:ext>
            </a:extLst>
          </p:cNvPr>
          <p:cNvSpPr>
            <a:spLocks noChangeShapeType="1"/>
          </p:cNvSpPr>
          <p:nvPr/>
        </p:nvSpPr>
        <p:spPr bwMode="auto">
          <a:xfrm flipH="1">
            <a:off x="2247900" y="3044826"/>
            <a:ext cx="304800" cy="99060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25" name="Line 26">
            <a:extLst>
              <a:ext uri="{FF2B5EF4-FFF2-40B4-BE49-F238E27FC236}">
                <a16:creationId xmlns:a16="http://schemas.microsoft.com/office/drawing/2014/main" id="{4FDD94E0-A57D-46B3-9CFD-32AD1073C37A}"/>
              </a:ext>
            </a:extLst>
          </p:cNvPr>
          <p:cNvSpPr>
            <a:spLocks noChangeShapeType="1"/>
          </p:cNvSpPr>
          <p:nvPr/>
        </p:nvSpPr>
        <p:spPr bwMode="auto">
          <a:xfrm>
            <a:off x="3467100" y="3044826"/>
            <a:ext cx="142875" cy="99060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26" name="Line 27">
            <a:extLst>
              <a:ext uri="{FF2B5EF4-FFF2-40B4-BE49-F238E27FC236}">
                <a16:creationId xmlns:a16="http://schemas.microsoft.com/office/drawing/2014/main" id="{0F63450F-1128-421D-920E-A43622394DA7}"/>
              </a:ext>
            </a:extLst>
          </p:cNvPr>
          <p:cNvSpPr>
            <a:spLocks noChangeShapeType="1"/>
          </p:cNvSpPr>
          <p:nvPr/>
        </p:nvSpPr>
        <p:spPr bwMode="auto">
          <a:xfrm>
            <a:off x="3924300" y="3044826"/>
            <a:ext cx="152400" cy="99060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27" name="Freeform 28">
            <a:extLst>
              <a:ext uri="{FF2B5EF4-FFF2-40B4-BE49-F238E27FC236}">
                <a16:creationId xmlns:a16="http://schemas.microsoft.com/office/drawing/2014/main" id="{DF7D7282-1FDB-4D47-8373-F58CB590AED8}"/>
              </a:ext>
            </a:extLst>
          </p:cNvPr>
          <p:cNvSpPr/>
          <p:nvPr/>
        </p:nvSpPr>
        <p:spPr bwMode="auto">
          <a:xfrm>
            <a:off x="4991100" y="3044826"/>
            <a:ext cx="603250" cy="995362"/>
          </a:xfrm>
          <a:custGeom>
            <a:avLst/>
            <a:gdLst>
              <a:gd name="T0" fmla="*/ 0 w 380"/>
              <a:gd name="T1" fmla="*/ 0 h 627"/>
              <a:gd name="T2" fmla="*/ 380 w 380"/>
              <a:gd name="T3" fmla="*/ 627 h 627"/>
              <a:gd name="T4" fmla="*/ 0 60000 65536"/>
              <a:gd name="T5" fmla="*/ 0 60000 65536"/>
              <a:gd name="T6" fmla="*/ 0 w 380"/>
              <a:gd name="T7" fmla="*/ 0 h 627"/>
              <a:gd name="T8" fmla="*/ 380 w 380"/>
              <a:gd name="T9" fmla="*/ 627 h 627"/>
            </a:gdLst>
            <a:ahLst/>
            <a:cxnLst>
              <a:cxn ang="T4">
                <a:pos x="T0" y="T1"/>
              </a:cxn>
              <a:cxn ang="T5">
                <a:pos x="T2" y="T3"/>
              </a:cxn>
            </a:cxnLst>
            <a:rect l="T6" t="T7" r="T8" b="T9"/>
            <a:pathLst>
              <a:path w="380" h="627">
                <a:moveTo>
                  <a:pt x="0" y="0"/>
                </a:moveTo>
                <a:lnTo>
                  <a:pt x="380" y="627"/>
                </a:lnTo>
              </a:path>
            </a:pathLst>
          </a:custGeom>
          <a:noFill/>
          <a:ln w="9525">
            <a:solidFill>
              <a:schemeClr val="tx1"/>
            </a:solidFill>
            <a:prstDash val="dash"/>
            <a:round/>
          </a:ln>
          <a:extLst>
            <a:ext uri="{909E8E84-426E-40DD-AFC4-6F175D3DCCD1}">
              <a14:hiddenFill xmlns:a14="http://schemas.microsoft.com/office/drawing/2010/main">
                <a:solidFill>
                  <a:srgbClr val="FFFFFF"/>
                </a:solid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28" name="Line 29">
            <a:extLst>
              <a:ext uri="{FF2B5EF4-FFF2-40B4-BE49-F238E27FC236}">
                <a16:creationId xmlns:a16="http://schemas.microsoft.com/office/drawing/2014/main" id="{0D42C932-FB4C-466A-BB1A-D3351ED8072D}"/>
              </a:ext>
            </a:extLst>
          </p:cNvPr>
          <p:cNvSpPr>
            <a:spLocks noChangeShapeType="1"/>
          </p:cNvSpPr>
          <p:nvPr/>
        </p:nvSpPr>
        <p:spPr bwMode="auto">
          <a:xfrm>
            <a:off x="5448300" y="3044826"/>
            <a:ext cx="609600" cy="99060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29" name="Freeform 30">
            <a:extLst>
              <a:ext uri="{FF2B5EF4-FFF2-40B4-BE49-F238E27FC236}">
                <a16:creationId xmlns:a16="http://schemas.microsoft.com/office/drawing/2014/main" id="{435DED8A-B251-43B1-A778-FBBC33EF91FA}"/>
              </a:ext>
            </a:extLst>
          </p:cNvPr>
          <p:cNvSpPr/>
          <p:nvPr/>
        </p:nvSpPr>
        <p:spPr bwMode="auto">
          <a:xfrm>
            <a:off x="6286500" y="3044826"/>
            <a:ext cx="1060450" cy="985837"/>
          </a:xfrm>
          <a:custGeom>
            <a:avLst/>
            <a:gdLst>
              <a:gd name="T0" fmla="*/ 0 w 668"/>
              <a:gd name="T1" fmla="*/ 0 h 621"/>
              <a:gd name="T2" fmla="*/ 668 w 668"/>
              <a:gd name="T3" fmla="*/ 621 h 621"/>
              <a:gd name="T4" fmla="*/ 0 60000 65536"/>
              <a:gd name="T5" fmla="*/ 0 60000 65536"/>
              <a:gd name="T6" fmla="*/ 0 w 668"/>
              <a:gd name="T7" fmla="*/ 0 h 621"/>
              <a:gd name="T8" fmla="*/ 668 w 668"/>
              <a:gd name="T9" fmla="*/ 621 h 621"/>
            </a:gdLst>
            <a:ahLst/>
            <a:cxnLst>
              <a:cxn ang="T4">
                <a:pos x="T0" y="T1"/>
              </a:cxn>
              <a:cxn ang="T5">
                <a:pos x="T2" y="T3"/>
              </a:cxn>
            </a:cxnLst>
            <a:rect l="T6" t="T7" r="T8" b="T9"/>
            <a:pathLst>
              <a:path w="668" h="621">
                <a:moveTo>
                  <a:pt x="0" y="0"/>
                </a:moveTo>
                <a:lnTo>
                  <a:pt x="668" y="621"/>
                </a:lnTo>
              </a:path>
            </a:pathLst>
          </a:custGeom>
          <a:noFill/>
          <a:ln w="9525">
            <a:solidFill>
              <a:schemeClr val="tx1"/>
            </a:solidFill>
            <a:prstDash val="dash"/>
            <a:round/>
          </a:ln>
          <a:extLst>
            <a:ext uri="{909E8E84-426E-40DD-AFC4-6F175D3DCCD1}">
              <a14:hiddenFill xmlns:a14="http://schemas.microsoft.com/office/drawing/2010/main">
                <a:solidFill>
                  <a:srgbClr val="FFFFFF"/>
                </a:solid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30" name="Line 31">
            <a:extLst>
              <a:ext uri="{FF2B5EF4-FFF2-40B4-BE49-F238E27FC236}">
                <a16:creationId xmlns:a16="http://schemas.microsoft.com/office/drawing/2014/main" id="{EB910CA9-EE3F-4B1D-BFFF-42C2A9D5EF7D}"/>
              </a:ext>
            </a:extLst>
          </p:cNvPr>
          <p:cNvSpPr>
            <a:spLocks noChangeShapeType="1"/>
          </p:cNvSpPr>
          <p:nvPr/>
        </p:nvSpPr>
        <p:spPr bwMode="auto">
          <a:xfrm>
            <a:off x="6743700" y="3044826"/>
            <a:ext cx="1066800" cy="99060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31" name="Line 32">
            <a:extLst>
              <a:ext uri="{FF2B5EF4-FFF2-40B4-BE49-F238E27FC236}">
                <a16:creationId xmlns:a16="http://schemas.microsoft.com/office/drawing/2014/main" id="{6418641F-5F01-46F2-9479-AD2E4CC546C9}"/>
              </a:ext>
            </a:extLst>
          </p:cNvPr>
          <p:cNvSpPr>
            <a:spLocks noChangeShapeType="1"/>
          </p:cNvSpPr>
          <p:nvPr/>
        </p:nvSpPr>
        <p:spPr bwMode="auto">
          <a:xfrm>
            <a:off x="1409700" y="2359026"/>
            <a:ext cx="6019800"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32" name="Text Box 33">
            <a:extLst>
              <a:ext uri="{FF2B5EF4-FFF2-40B4-BE49-F238E27FC236}">
                <a16:creationId xmlns:a16="http://schemas.microsoft.com/office/drawing/2014/main" id="{448A9952-C769-405B-A820-E56AC0F1A059}"/>
              </a:ext>
            </a:extLst>
          </p:cNvPr>
          <p:cNvSpPr txBox="1">
            <a:spLocks noChangeArrowheads="1"/>
          </p:cNvSpPr>
          <p:nvPr/>
        </p:nvSpPr>
        <p:spPr bwMode="auto">
          <a:xfrm>
            <a:off x="3771900" y="2125663"/>
            <a:ext cx="120015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000">
                <a:solidFill>
                  <a:srgbClr val="3333CC"/>
                </a:solidFill>
                <a:ea typeface="黑体" panose="02010609060101010101" pitchFamily="2" charset="-122"/>
              </a:rPr>
              <a:t>原始数据</a:t>
            </a:r>
          </a:p>
        </p:txBody>
      </p:sp>
      <p:sp>
        <p:nvSpPr>
          <p:cNvPr id="33" name="Line 34">
            <a:extLst>
              <a:ext uri="{FF2B5EF4-FFF2-40B4-BE49-F238E27FC236}">
                <a16:creationId xmlns:a16="http://schemas.microsoft.com/office/drawing/2014/main" id="{80DB0898-B88A-4E25-98AA-02BC0FBC3039}"/>
              </a:ext>
            </a:extLst>
          </p:cNvPr>
          <p:cNvSpPr>
            <a:spLocks noChangeShapeType="1"/>
          </p:cNvSpPr>
          <p:nvPr/>
        </p:nvSpPr>
        <p:spPr bwMode="auto">
          <a:xfrm>
            <a:off x="647700" y="4797426"/>
            <a:ext cx="7848600"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34" name="Rectangle 35">
            <a:extLst>
              <a:ext uri="{FF2B5EF4-FFF2-40B4-BE49-F238E27FC236}">
                <a16:creationId xmlns:a16="http://schemas.microsoft.com/office/drawing/2014/main" id="{9B049392-86C1-4EA9-A57F-76915A1278B2}"/>
              </a:ext>
            </a:extLst>
          </p:cNvPr>
          <p:cNvSpPr>
            <a:spLocks noChangeArrowheads="1"/>
          </p:cNvSpPr>
          <p:nvPr/>
        </p:nvSpPr>
        <p:spPr bwMode="auto">
          <a:xfrm>
            <a:off x="8496300" y="4035426"/>
            <a:ext cx="457200" cy="457200"/>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defRPr/>
            </a:pPr>
            <a:r>
              <a:rPr kumimoji="1" lang="en-US" altLang="zh-CN" sz="1600">
                <a:solidFill>
                  <a:srgbClr val="3333CC"/>
                </a:solidFill>
              </a:rPr>
              <a:t>EOT</a:t>
            </a:r>
          </a:p>
        </p:txBody>
      </p:sp>
      <p:sp>
        <p:nvSpPr>
          <p:cNvPr id="35" name="Rectangle 36">
            <a:extLst>
              <a:ext uri="{FF2B5EF4-FFF2-40B4-BE49-F238E27FC236}">
                <a16:creationId xmlns:a16="http://schemas.microsoft.com/office/drawing/2014/main" id="{A52AC56F-E254-47F5-B1C8-C2636633C525}"/>
              </a:ext>
            </a:extLst>
          </p:cNvPr>
          <p:cNvSpPr>
            <a:spLocks noChangeArrowheads="1"/>
          </p:cNvSpPr>
          <p:nvPr/>
        </p:nvSpPr>
        <p:spPr bwMode="auto">
          <a:xfrm>
            <a:off x="7429500" y="2587626"/>
            <a:ext cx="457200" cy="457200"/>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defRPr/>
            </a:pPr>
            <a:r>
              <a:rPr kumimoji="1" lang="en-US" altLang="zh-CN" sz="1600">
                <a:solidFill>
                  <a:srgbClr val="3333CC"/>
                </a:solidFill>
              </a:rPr>
              <a:t>EOT</a:t>
            </a:r>
          </a:p>
        </p:txBody>
      </p:sp>
      <p:sp>
        <p:nvSpPr>
          <p:cNvPr id="36" name="Text Box 37">
            <a:extLst>
              <a:ext uri="{FF2B5EF4-FFF2-40B4-BE49-F238E27FC236}">
                <a16:creationId xmlns:a16="http://schemas.microsoft.com/office/drawing/2014/main" id="{09B29329-A912-4D88-B815-2789B243023F}"/>
              </a:ext>
            </a:extLst>
          </p:cNvPr>
          <p:cNvSpPr txBox="1">
            <a:spLocks noChangeArrowheads="1"/>
          </p:cNvSpPr>
          <p:nvPr/>
        </p:nvSpPr>
        <p:spPr bwMode="auto">
          <a:xfrm>
            <a:off x="3241675" y="4560888"/>
            <a:ext cx="323215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000">
                <a:solidFill>
                  <a:srgbClr val="3333CC"/>
                </a:solidFill>
                <a:ea typeface="黑体" panose="02010609060101010101" pitchFamily="2" charset="-122"/>
              </a:rPr>
              <a:t>经过字节填充后发送的数据</a:t>
            </a:r>
          </a:p>
        </p:txBody>
      </p:sp>
      <p:sp>
        <p:nvSpPr>
          <p:cNvPr id="37" name="Text Box 38">
            <a:extLst>
              <a:ext uri="{FF2B5EF4-FFF2-40B4-BE49-F238E27FC236}">
                <a16:creationId xmlns:a16="http://schemas.microsoft.com/office/drawing/2014/main" id="{4F994547-602F-4095-914E-ED2617B9D7DF}"/>
              </a:ext>
            </a:extLst>
          </p:cNvPr>
          <p:cNvSpPr txBox="1">
            <a:spLocks noChangeArrowheads="1"/>
          </p:cNvSpPr>
          <p:nvPr/>
        </p:nvSpPr>
        <p:spPr bwMode="auto">
          <a:xfrm>
            <a:off x="6661150" y="3302001"/>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000">
                <a:solidFill>
                  <a:srgbClr val="3333CC"/>
                </a:solidFill>
                <a:ea typeface="黑体" panose="02010609060101010101" pitchFamily="2" charset="-122"/>
              </a:rPr>
              <a:t>字节填充</a:t>
            </a:r>
          </a:p>
        </p:txBody>
      </p:sp>
      <p:sp>
        <p:nvSpPr>
          <p:cNvPr id="38" name="Text Box 39">
            <a:extLst>
              <a:ext uri="{FF2B5EF4-FFF2-40B4-BE49-F238E27FC236}">
                <a16:creationId xmlns:a16="http://schemas.microsoft.com/office/drawing/2014/main" id="{7E59030F-5387-406E-B2E7-280A7926CFC2}"/>
              </a:ext>
            </a:extLst>
          </p:cNvPr>
          <p:cNvSpPr txBox="1">
            <a:spLocks noChangeArrowheads="1"/>
          </p:cNvSpPr>
          <p:nvPr/>
        </p:nvSpPr>
        <p:spPr bwMode="auto">
          <a:xfrm>
            <a:off x="4776788" y="3302001"/>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000">
                <a:solidFill>
                  <a:srgbClr val="3333CC"/>
                </a:solidFill>
                <a:ea typeface="黑体" panose="02010609060101010101" pitchFamily="2" charset="-122"/>
              </a:rPr>
              <a:t>字节填充</a:t>
            </a:r>
          </a:p>
        </p:txBody>
      </p:sp>
      <p:sp>
        <p:nvSpPr>
          <p:cNvPr id="39" name="Text Box 40">
            <a:extLst>
              <a:ext uri="{FF2B5EF4-FFF2-40B4-BE49-F238E27FC236}">
                <a16:creationId xmlns:a16="http://schemas.microsoft.com/office/drawing/2014/main" id="{9F57448F-37C2-4959-B1B5-15B2DAAD7FC8}"/>
              </a:ext>
            </a:extLst>
          </p:cNvPr>
          <p:cNvSpPr txBox="1">
            <a:spLocks noChangeArrowheads="1"/>
          </p:cNvSpPr>
          <p:nvPr/>
        </p:nvSpPr>
        <p:spPr bwMode="auto">
          <a:xfrm>
            <a:off x="2833688" y="3302001"/>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000">
                <a:solidFill>
                  <a:srgbClr val="3333CC"/>
                </a:solidFill>
                <a:ea typeface="黑体" panose="02010609060101010101" pitchFamily="2" charset="-122"/>
              </a:rPr>
              <a:t>字节填充</a:t>
            </a:r>
          </a:p>
        </p:txBody>
      </p:sp>
      <p:sp>
        <p:nvSpPr>
          <p:cNvPr id="40" name="Text Box 41">
            <a:extLst>
              <a:ext uri="{FF2B5EF4-FFF2-40B4-BE49-F238E27FC236}">
                <a16:creationId xmlns:a16="http://schemas.microsoft.com/office/drawing/2014/main" id="{736C687D-DBD4-4294-9867-197EEB6C12E5}"/>
              </a:ext>
            </a:extLst>
          </p:cNvPr>
          <p:cNvSpPr txBox="1">
            <a:spLocks noChangeArrowheads="1"/>
          </p:cNvSpPr>
          <p:nvPr/>
        </p:nvSpPr>
        <p:spPr bwMode="auto">
          <a:xfrm>
            <a:off x="1104900" y="3302001"/>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000">
                <a:solidFill>
                  <a:srgbClr val="3333CC"/>
                </a:solidFill>
                <a:ea typeface="黑体" panose="02010609060101010101" pitchFamily="2" charset="-122"/>
              </a:rPr>
              <a:t>字节填充</a:t>
            </a:r>
          </a:p>
        </p:txBody>
      </p:sp>
      <p:sp>
        <p:nvSpPr>
          <p:cNvPr id="41" name="Line 42">
            <a:extLst>
              <a:ext uri="{FF2B5EF4-FFF2-40B4-BE49-F238E27FC236}">
                <a16:creationId xmlns:a16="http://schemas.microsoft.com/office/drawing/2014/main" id="{A35138E4-9060-4789-8BD7-E5A7AD2B9799}"/>
              </a:ext>
            </a:extLst>
          </p:cNvPr>
          <p:cNvSpPr>
            <a:spLocks noChangeShapeType="1"/>
          </p:cNvSpPr>
          <p:nvPr/>
        </p:nvSpPr>
        <p:spPr bwMode="auto">
          <a:xfrm flipV="1">
            <a:off x="217488" y="4505326"/>
            <a:ext cx="0" cy="355600"/>
          </a:xfrm>
          <a:prstGeom prst="line">
            <a:avLst/>
          </a:prstGeom>
          <a:noFill/>
          <a:ln w="38100">
            <a:solidFill>
              <a:schemeClr val="accent1"/>
            </a:solidFill>
            <a:round/>
            <a:tailEnd type="triangle" w="med" len="lg"/>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42" name="Line 44">
            <a:extLst>
              <a:ext uri="{FF2B5EF4-FFF2-40B4-BE49-F238E27FC236}">
                <a16:creationId xmlns:a16="http://schemas.microsoft.com/office/drawing/2014/main" id="{0134A05E-2D17-4FD5-ADE4-C91A7F5DFB6B}"/>
              </a:ext>
            </a:extLst>
          </p:cNvPr>
          <p:cNvSpPr>
            <a:spLocks noChangeShapeType="1"/>
          </p:cNvSpPr>
          <p:nvPr/>
        </p:nvSpPr>
        <p:spPr bwMode="auto">
          <a:xfrm>
            <a:off x="1203325" y="2257426"/>
            <a:ext cx="0" cy="304800"/>
          </a:xfrm>
          <a:prstGeom prst="line">
            <a:avLst/>
          </a:prstGeom>
          <a:noFill/>
          <a:ln w="9525">
            <a:solidFill>
              <a:schemeClr val="tx1"/>
            </a:solidFill>
            <a:round/>
            <a:tailEnd type="triangle" w="sm" len="me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43" name="Text Box 45">
            <a:extLst>
              <a:ext uri="{FF2B5EF4-FFF2-40B4-BE49-F238E27FC236}">
                <a16:creationId xmlns:a16="http://schemas.microsoft.com/office/drawing/2014/main" id="{C7C4B57F-0DF5-4A87-AC7F-F4DB8A5EA39F}"/>
              </a:ext>
            </a:extLst>
          </p:cNvPr>
          <p:cNvSpPr txBox="1">
            <a:spLocks noChangeArrowheads="1"/>
          </p:cNvSpPr>
          <p:nvPr/>
        </p:nvSpPr>
        <p:spPr bwMode="auto">
          <a:xfrm>
            <a:off x="744538" y="1900238"/>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000">
                <a:solidFill>
                  <a:srgbClr val="3333CC"/>
                </a:solidFill>
                <a:ea typeface="黑体" panose="02010609060101010101" pitchFamily="2" charset="-122"/>
              </a:rPr>
              <a:t>帧开始符</a:t>
            </a:r>
          </a:p>
        </p:txBody>
      </p:sp>
      <p:sp>
        <p:nvSpPr>
          <p:cNvPr id="44" name="Text Box 46">
            <a:extLst>
              <a:ext uri="{FF2B5EF4-FFF2-40B4-BE49-F238E27FC236}">
                <a16:creationId xmlns:a16="http://schemas.microsoft.com/office/drawing/2014/main" id="{3C4F57F2-9735-4F32-BBA7-281CC64C3678}"/>
              </a:ext>
            </a:extLst>
          </p:cNvPr>
          <p:cNvSpPr txBox="1">
            <a:spLocks noChangeArrowheads="1"/>
          </p:cNvSpPr>
          <p:nvPr/>
        </p:nvSpPr>
        <p:spPr bwMode="auto">
          <a:xfrm>
            <a:off x="7164388" y="1900238"/>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000">
                <a:solidFill>
                  <a:srgbClr val="3333CC"/>
                </a:solidFill>
                <a:ea typeface="黑体" panose="02010609060101010101" pitchFamily="2" charset="-122"/>
              </a:rPr>
              <a:t>帧结束符</a:t>
            </a:r>
          </a:p>
        </p:txBody>
      </p:sp>
      <p:sp>
        <p:nvSpPr>
          <p:cNvPr id="45" name="Line 47">
            <a:extLst>
              <a:ext uri="{FF2B5EF4-FFF2-40B4-BE49-F238E27FC236}">
                <a16:creationId xmlns:a16="http://schemas.microsoft.com/office/drawing/2014/main" id="{41A722BC-2401-44FB-82FF-F66D2A8B2FC4}"/>
              </a:ext>
            </a:extLst>
          </p:cNvPr>
          <p:cNvSpPr>
            <a:spLocks noChangeShapeType="1"/>
          </p:cNvSpPr>
          <p:nvPr/>
        </p:nvSpPr>
        <p:spPr bwMode="auto">
          <a:xfrm>
            <a:off x="7680325" y="2257426"/>
            <a:ext cx="0" cy="304800"/>
          </a:xfrm>
          <a:prstGeom prst="line">
            <a:avLst/>
          </a:prstGeom>
          <a:noFill/>
          <a:ln w="9525">
            <a:solidFill>
              <a:schemeClr val="tx1"/>
            </a:solidFill>
            <a:round/>
            <a:tailEnd type="triangle" w="sm" len="me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46" name="AutoShape 48">
            <a:extLst>
              <a:ext uri="{FF2B5EF4-FFF2-40B4-BE49-F238E27FC236}">
                <a16:creationId xmlns:a16="http://schemas.microsoft.com/office/drawing/2014/main" id="{4EA6EC62-071F-4835-9D57-52C326B3456A}"/>
              </a:ext>
            </a:extLst>
          </p:cNvPr>
          <p:cNvSpPr>
            <a:spLocks noChangeArrowheads="1"/>
          </p:cNvSpPr>
          <p:nvPr/>
        </p:nvSpPr>
        <p:spPr bwMode="auto">
          <a:xfrm>
            <a:off x="1465263" y="3713163"/>
            <a:ext cx="225425" cy="431800"/>
          </a:xfrm>
          <a:prstGeom prst="downArrow">
            <a:avLst>
              <a:gd name="adj1" fmla="val 39435"/>
              <a:gd name="adj2" fmla="val 90143"/>
            </a:avLst>
          </a:prstGeom>
          <a:solidFill>
            <a:srgbClr val="FF0000"/>
          </a:solidFill>
          <a:ln w="9525">
            <a:solidFill>
              <a:srgbClr val="FF0000"/>
            </a:solidFill>
            <a:miter lim="800000"/>
            <a:headEnd/>
            <a:tailE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Tahoma" panose="020B0604030504040204" pitchFamily="34" charset="0"/>
              <a:ea typeface="宋体" panose="02010600030101010101" pitchFamily="2" charset="-122"/>
            </a:endParaRPr>
          </a:p>
        </p:txBody>
      </p:sp>
      <p:sp>
        <p:nvSpPr>
          <p:cNvPr id="47" name="AutoShape 49">
            <a:extLst>
              <a:ext uri="{FF2B5EF4-FFF2-40B4-BE49-F238E27FC236}">
                <a16:creationId xmlns:a16="http://schemas.microsoft.com/office/drawing/2014/main" id="{4059D82C-F80A-4B85-BE58-70C9768EAABC}"/>
              </a:ext>
            </a:extLst>
          </p:cNvPr>
          <p:cNvSpPr>
            <a:spLocks noChangeArrowheads="1"/>
          </p:cNvSpPr>
          <p:nvPr/>
        </p:nvSpPr>
        <p:spPr bwMode="auto">
          <a:xfrm>
            <a:off x="3255963" y="3713163"/>
            <a:ext cx="225425" cy="431800"/>
          </a:xfrm>
          <a:prstGeom prst="downArrow">
            <a:avLst>
              <a:gd name="adj1" fmla="val 39435"/>
              <a:gd name="adj2" fmla="val 90143"/>
            </a:avLst>
          </a:prstGeom>
          <a:solidFill>
            <a:srgbClr val="FF0000"/>
          </a:solidFill>
          <a:ln>
            <a:solidFill>
              <a:srgbClr val="FF0000"/>
            </a:solidFill>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Tahoma" panose="020B0604030504040204" pitchFamily="34" charset="0"/>
              <a:ea typeface="宋体" panose="02010600030101010101" pitchFamily="2" charset="-122"/>
            </a:endParaRPr>
          </a:p>
        </p:txBody>
      </p:sp>
      <p:sp>
        <p:nvSpPr>
          <p:cNvPr id="48" name="AutoShape 50">
            <a:extLst>
              <a:ext uri="{FF2B5EF4-FFF2-40B4-BE49-F238E27FC236}">
                <a16:creationId xmlns:a16="http://schemas.microsoft.com/office/drawing/2014/main" id="{918B4B54-F993-4E25-8CA3-AF79788D34E4}"/>
              </a:ext>
            </a:extLst>
          </p:cNvPr>
          <p:cNvSpPr>
            <a:spLocks noChangeArrowheads="1"/>
          </p:cNvSpPr>
          <p:nvPr/>
        </p:nvSpPr>
        <p:spPr bwMode="auto">
          <a:xfrm>
            <a:off x="5272088" y="3713163"/>
            <a:ext cx="225425" cy="431800"/>
          </a:xfrm>
          <a:prstGeom prst="downArrow">
            <a:avLst>
              <a:gd name="adj1" fmla="val 39435"/>
              <a:gd name="adj2" fmla="val 90143"/>
            </a:avLst>
          </a:prstGeom>
          <a:solidFill>
            <a:srgbClr val="FF0000"/>
          </a:solidFill>
          <a:ln w="9525">
            <a:solidFill>
              <a:srgbClr val="000000"/>
            </a:solidFill>
            <a:miter lim="800000"/>
            <a:headEnd/>
            <a:tailE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Tahoma" panose="020B0604030504040204" pitchFamily="34" charset="0"/>
              <a:ea typeface="宋体" panose="02010600030101010101" pitchFamily="2" charset="-122"/>
            </a:endParaRPr>
          </a:p>
        </p:txBody>
      </p:sp>
      <p:sp>
        <p:nvSpPr>
          <p:cNvPr id="49" name="AutoShape 51">
            <a:extLst>
              <a:ext uri="{FF2B5EF4-FFF2-40B4-BE49-F238E27FC236}">
                <a16:creationId xmlns:a16="http://schemas.microsoft.com/office/drawing/2014/main" id="{9B10C86B-B6BA-4B09-8C7E-3F8F6DA8B9ED}"/>
              </a:ext>
            </a:extLst>
          </p:cNvPr>
          <p:cNvSpPr>
            <a:spLocks noChangeArrowheads="1"/>
          </p:cNvSpPr>
          <p:nvPr/>
        </p:nvSpPr>
        <p:spPr bwMode="auto">
          <a:xfrm>
            <a:off x="7010400" y="3713163"/>
            <a:ext cx="225425" cy="431800"/>
          </a:xfrm>
          <a:prstGeom prst="downArrow">
            <a:avLst>
              <a:gd name="adj1" fmla="val 39435"/>
              <a:gd name="adj2" fmla="val 90143"/>
            </a:avLst>
          </a:prstGeom>
          <a:solidFill>
            <a:srgbClr val="FF0000"/>
          </a:solidFill>
          <a:ln w="9525">
            <a:solidFill>
              <a:srgbClr val="000000"/>
            </a:solidFill>
            <a:miter lim="800000"/>
            <a:headEnd/>
            <a:tailE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Tahoma" panose="020B0604030504040204" pitchFamily="34" charset="0"/>
              <a:ea typeface="宋体" panose="02010600030101010101" pitchFamily="2" charset="-122"/>
            </a:endParaRPr>
          </a:p>
        </p:txBody>
      </p:sp>
      <p:sp>
        <p:nvSpPr>
          <p:cNvPr id="50" name="Rectangle 13">
            <a:extLst>
              <a:ext uri="{FF2B5EF4-FFF2-40B4-BE49-F238E27FC236}">
                <a16:creationId xmlns:a16="http://schemas.microsoft.com/office/drawing/2014/main" id="{FD33BCAE-F90C-40A0-8BC8-703CDCF66879}"/>
              </a:ext>
            </a:extLst>
          </p:cNvPr>
          <p:cNvSpPr>
            <a:spLocks noChangeArrowheads="1"/>
          </p:cNvSpPr>
          <p:nvPr/>
        </p:nvSpPr>
        <p:spPr bwMode="auto">
          <a:xfrm>
            <a:off x="3467100" y="2587626"/>
            <a:ext cx="457200" cy="457200"/>
          </a:xfrm>
          <a:prstGeom prst="rect">
            <a:avLst/>
          </a:prstGeom>
          <a:solidFill>
            <a:srgbClr val="CCFFFF"/>
          </a:solidFill>
          <a:ln w="9525">
            <a:solidFill>
              <a:schemeClr val="tx1"/>
            </a:solidFill>
            <a:miter lim="800000"/>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kumimoji="1" lang="en-US" altLang="zh-CN" sz="1600">
                <a:solidFill>
                  <a:srgbClr val="3333CC"/>
                </a:solidFill>
              </a:rPr>
              <a:t>SOH</a:t>
            </a:r>
          </a:p>
        </p:txBody>
      </p:sp>
    </p:spTree>
    <p:extLst>
      <p:ext uri="{BB962C8B-B14F-4D97-AF65-F5344CB8AC3E}">
        <p14:creationId xmlns:p14="http://schemas.microsoft.com/office/powerpoint/2010/main" val="384353014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5CF8539E-9970-453E-8205-C36ED12E2AB5}"/>
              </a:ext>
            </a:extLst>
          </p:cNvPr>
          <p:cNvSpPr>
            <a:spLocks noGrp="1" noChangeArrowheads="1"/>
          </p:cNvSpPr>
          <p:nvPr>
            <p:ph type="title"/>
          </p:nvPr>
        </p:nvSpPr>
        <p:spPr/>
        <p:txBody>
          <a:bodyPr/>
          <a:lstStyle/>
          <a:p>
            <a:pPr eaLnBrk="1" hangingPunct="1"/>
            <a:r>
              <a:rPr lang="zh-CN" altLang="en-US"/>
              <a:t>本章内容</a:t>
            </a:r>
          </a:p>
        </p:txBody>
      </p:sp>
      <p:sp>
        <p:nvSpPr>
          <p:cNvPr id="6" name="内容占位符 5">
            <a:extLst>
              <a:ext uri="{FF2B5EF4-FFF2-40B4-BE49-F238E27FC236}">
                <a16:creationId xmlns:a16="http://schemas.microsoft.com/office/drawing/2014/main" id="{F0ED4031-DD9B-4A00-97AD-C3D3003EE95B}"/>
              </a:ext>
            </a:extLst>
          </p:cNvPr>
          <p:cNvSpPr>
            <a:spLocks noGrp="1"/>
          </p:cNvSpPr>
          <p:nvPr>
            <p:ph sz="half" idx="1"/>
          </p:nvPr>
        </p:nvSpPr>
        <p:spPr>
          <a:xfrm>
            <a:off x="751042" y="1196752"/>
            <a:ext cx="3964682" cy="5226046"/>
          </a:xfrm>
        </p:spPr>
        <p:txBody>
          <a:bodyPr/>
          <a:lstStyle/>
          <a:p>
            <a:pPr marL="0" indent="0" eaLnBrk="1" hangingPunct="1">
              <a:buNone/>
            </a:pPr>
            <a:r>
              <a:rPr lang="en-US" altLang="zh-CN" sz="2400" dirty="0">
                <a:latin typeface="+mn-ea"/>
              </a:rPr>
              <a:t>4.1</a:t>
            </a:r>
            <a:r>
              <a:rPr lang="zh-CN" altLang="en-US" sz="2400" dirty="0">
                <a:latin typeface="+mn-ea"/>
              </a:rPr>
              <a:t>数据链路层概述</a:t>
            </a:r>
            <a:endParaRPr lang="en-US" altLang="zh-CN" sz="2400" dirty="0">
              <a:latin typeface="+mn-ea"/>
            </a:endParaRPr>
          </a:p>
          <a:p>
            <a:pPr marL="385763" lvl="1" indent="0" eaLnBrk="1" hangingPunct="1">
              <a:buNone/>
            </a:pPr>
            <a:r>
              <a:rPr lang="en-US" altLang="zh-CN" sz="2000" dirty="0">
                <a:latin typeface="+mn-ea"/>
              </a:rPr>
              <a:t>4.1.1 </a:t>
            </a:r>
            <a:r>
              <a:rPr lang="zh-CN" altLang="en-US" sz="2000" dirty="0">
                <a:latin typeface="+mn-ea"/>
              </a:rPr>
              <a:t>基本概念</a:t>
            </a:r>
            <a:endParaRPr lang="en-US" altLang="zh-CN" sz="2000" dirty="0">
              <a:latin typeface="+mn-ea"/>
            </a:endParaRPr>
          </a:p>
          <a:p>
            <a:pPr marL="385763" lvl="1" indent="0" eaLnBrk="1" hangingPunct="1">
              <a:buNone/>
            </a:pPr>
            <a:r>
              <a:rPr lang="en-US" altLang="zh-CN" sz="2000" dirty="0">
                <a:latin typeface="+mn-ea"/>
              </a:rPr>
              <a:t>4.1.2 </a:t>
            </a:r>
            <a:r>
              <a:rPr lang="zh-CN" altLang="en-US" sz="2000" dirty="0">
                <a:latin typeface="+mn-ea"/>
              </a:rPr>
              <a:t>数据链路层的基本问题</a:t>
            </a:r>
            <a:endParaRPr lang="en-US" altLang="zh-CN" sz="2000" dirty="0">
              <a:latin typeface="+mn-ea"/>
            </a:endParaRPr>
          </a:p>
          <a:p>
            <a:pPr marL="0" indent="0" eaLnBrk="1" hangingPunct="1">
              <a:buNone/>
            </a:pPr>
            <a:r>
              <a:rPr lang="en-US" altLang="zh-CN" sz="2400" dirty="0">
                <a:latin typeface="+mn-ea"/>
              </a:rPr>
              <a:t>4.2 </a:t>
            </a:r>
            <a:r>
              <a:rPr lang="zh-CN" altLang="en-US" sz="2400" dirty="0">
                <a:latin typeface="+mn-ea"/>
              </a:rPr>
              <a:t>差错控制</a:t>
            </a:r>
          </a:p>
          <a:p>
            <a:pPr marL="385763" lvl="1" indent="0" eaLnBrk="1" hangingPunct="1">
              <a:buNone/>
            </a:pPr>
            <a:r>
              <a:rPr lang="en-US" altLang="zh-CN" sz="2000" dirty="0">
                <a:latin typeface="+mn-ea"/>
              </a:rPr>
              <a:t>4.2.1 </a:t>
            </a:r>
            <a:r>
              <a:rPr lang="zh-CN" altLang="en-US" sz="2000" dirty="0">
                <a:latin typeface="+mn-ea"/>
              </a:rPr>
              <a:t>差错控制方法及分类 </a:t>
            </a:r>
          </a:p>
          <a:p>
            <a:pPr marL="385763" lvl="1" indent="0" eaLnBrk="1" hangingPunct="1">
              <a:buNone/>
            </a:pPr>
            <a:r>
              <a:rPr lang="en-US" altLang="zh-CN" sz="2000" dirty="0">
                <a:latin typeface="+mn-ea"/>
              </a:rPr>
              <a:t>4.2.2 </a:t>
            </a:r>
            <a:r>
              <a:rPr lang="zh-CN" altLang="en-US" sz="2000" dirty="0">
                <a:latin typeface="+mn-ea"/>
              </a:rPr>
              <a:t>编码效率、检错和纠错能力</a:t>
            </a:r>
          </a:p>
          <a:p>
            <a:pPr marL="385763" lvl="1" indent="0" eaLnBrk="1" hangingPunct="1">
              <a:buNone/>
            </a:pPr>
            <a:r>
              <a:rPr lang="en-US" altLang="zh-CN" sz="2000" dirty="0">
                <a:latin typeface="+mn-ea"/>
              </a:rPr>
              <a:t>4.2.3 </a:t>
            </a:r>
            <a:r>
              <a:rPr lang="zh-CN" altLang="en-US" sz="2000" dirty="0">
                <a:latin typeface="+mn-ea"/>
              </a:rPr>
              <a:t>海明码</a:t>
            </a:r>
          </a:p>
          <a:p>
            <a:pPr marL="385763" lvl="1" indent="0" eaLnBrk="1" hangingPunct="1">
              <a:buNone/>
            </a:pPr>
            <a:r>
              <a:rPr lang="en-US" altLang="zh-CN" sz="2000" dirty="0">
                <a:latin typeface="+mn-ea"/>
              </a:rPr>
              <a:t>4.2.4 </a:t>
            </a:r>
            <a:r>
              <a:rPr lang="zh-CN" altLang="en-US" sz="2000" dirty="0">
                <a:latin typeface="+mn-ea"/>
              </a:rPr>
              <a:t>循环冗余码</a:t>
            </a:r>
          </a:p>
          <a:p>
            <a:pPr marL="385763" lvl="1" indent="0" eaLnBrk="1" hangingPunct="1">
              <a:buNone/>
            </a:pPr>
            <a:r>
              <a:rPr lang="en-US" altLang="zh-CN" sz="2000" dirty="0">
                <a:latin typeface="+mn-ea"/>
              </a:rPr>
              <a:t>4.2.5 </a:t>
            </a:r>
            <a:r>
              <a:rPr lang="zh-CN" altLang="en-US" sz="2000" dirty="0">
                <a:latin typeface="+mn-ea"/>
              </a:rPr>
              <a:t>其它差错控制编码 </a:t>
            </a:r>
          </a:p>
          <a:p>
            <a:pPr marL="0" indent="0" eaLnBrk="1" hangingPunct="1">
              <a:buNone/>
            </a:pPr>
            <a:r>
              <a:rPr lang="en-US" altLang="zh-CN" sz="2400" dirty="0">
                <a:latin typeface="+mn-ea"/>
              </a:rPr>
              <a:t>4.3 </a:t>
            </a:r>
            <a:r>
              <a:rPr lang="zh-CN" altLang="en-US" sz="2400" dirty="0">
                <a:latin typeface="+mn-ea"/>
              </a:rPr>
              <a:t>流量控制 </a:t>
            </a:r>
          </a:p>
          <a:p>
            <a:pPr marL="385763" lvl="1" indent="0" eaLnBrk="1" hangingPunct="1">
              <a:buNone/>
            </a:pPr>
            <a:r>
              <a:rPr lang="zh-CN" altLang="en-US" sz="2000" dirty="0">
                <a:latin typeface="+mn-ea"/>
              </a:rPr>
              <a:t>略</a:t>
            </a:r>
          </a:p>
        </p:txBody>
      </p:sp>
      <p:sp>
        <p:nvSpPr>
          <p:cNvPr id="7" name="内容占位符 6">
            <a:extLst>
              <a:ext uri="{FF2B5EF4-FFF2-40B4-BE49-F238E27FC236}">
                <a16:creationId xmlns:a16="http://schemas.microsoft.com/office/drawing/2014/main" id="{5CA9C756-E06A-4918-8677-B4C0CF261331}"/>
              </a:ext>
            </a:extLst>
          </p:cNvPr>
          <p:cNvSpPr>
            <a:spLocks noGrp="1"/>
          </p:cNvSpPr>
          <p:nvPr>
            <p:ph sz="half" idx="2"/>
          </p:nvPr>
        </p:nvSpPr>
        <p:spPr>
          <a:xfrm>
            <a:off x="4716016" y="1196752"/>
            <a:ext cx="3888432" cy="2012859"/>
          </a:xfrm>
        </p:spPr>
        <p:txBody>
          <a:bodyPr/>
          <a:lstStyle/>
          <a:p>
            <a:pPr marL="0" indent="0" eaLnBrk="1" hangingPunct="1">
              <a:buNone/>
            </a:pPr>
            <a:r>
              <a:rPr lang="en-US" altLang="zh-CN" sz="2400" dirty="0">
                <a:latin typeface="+mn-ea"/>
              </a:rPr>
              <a:t>4.4 </a:t>
            </a:r>
            <a:r>
              <a:rPr lang="zh-CN" altLang="en-US" sz="2400" dirty="0">
                <a:latin typeface="+mn-ea"/>
              </a:rPr>
              <a:t>点到点信道数据链路层协议</a:t>
            </a:r>
          </a:p>
          <a:p>
            <a:pPr marL="385763" lvl="1" indent="0" eaLnBrk="1" hangingPunct="1">
              <a:buNone/>
            </a:pPr>
            <a:r>
              <a:rPr lang="en-US" altLang="zh-CN" sz="2000" dirty="0">
                <a:latin typeface="+mn-ea"/>
              </a:rPr>
              <a:t>4.4.1 HDLC</a:t>
            </a:r>
            <a:r>
              <a:rPr lang="zh-CN" altLang="en-US" sz="2000" dirty="0">
                <a:latin typeface="+mn-ea"/>
              </a:rPr>
              <a:t>协议</a:t>
            </a:r>
          </a:p>
          <a:p>
            <a:pPr marL="385763" lvl="1" indent="0" eaLnBrk="1" hangingPunct="1">
              <a:buNone/>
            </a:pPr>
            <a:r>
              <a:rPr lang="en-US" altLang="zh-CN" sz="2000" dirty="0">
                <a:latin typeface="+mn-ea"/>
              </a:rPr>
              <a:t>4.4.2 PPP</a:t>
            </a:r>
            <a:r>
              <a:rPr lang="zh-CN" altLang="en-US" sz="2000" dirty="0">
                <a:latin typeface="+mn-ea"/>
              </a:rPr>
              <a:t>协议</a:t>
            </a:r>
          </a:p>
          <a:p>
            <a:pPr marL="0" indent="0">
              <a:buNone/>
            </a:pPr>
            <a:r>
              <a:rPr lang="en-US" altLang="zh-CN" sz="2400" dirty="0">
                <a:latin typeface="+mn-ea"/>
              </a:rPr>
              <a:t>4.5 </a:t>
            </a:r>
            <a:r>
              <a:rPr lang="zh-CN" altLang="en-US" sz="2400" dirty="0">
                <a:latin typeface="+mn-ea"/>
              </a:rPr>
              <a:t>广播信道数据链路层</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C98E09-794F-4B36-BBD5-B7E6CA72223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ABCA13E-D893-49EA-8006-73E9E9526B32}"/>
              </a:ext>
            </a:extLst>
          </p:cNvPr>
          <p:cNvSpPr>
            <a:spLocks noGrp="1"/>
          </p:cNvSpPr>
          <p:nvPr>
            <p:ph idx="1"/>
          </p:nvPr>
        </p:nvSpPr>
        <p:spPr>
          <a:xfrm>
            <a:off x="969546" y="2699529"/>
            <a:ext cx="7391400" cy="2086725"/>
          </a:xfrm>
        </p:spPr>
        <p:txBody>
          <a:bodyPr/>
          <a:lstStyle/>
          <a:p>
            <a:r>
              <a:rPr lang="zh-CN" altLang="en-US" sz="2400" dirty="0">
                <a:latin typeface="+mn-ea"/>
              </a:rPr>
              <a:t>设帧定界符中有连续</a:t>
            </a:r>
            <a:r>
              <a:rPr lang="en-US" altLang="zh-CN" sz="2400" dirty="0">
                <a:latin typeface="+mn-ea"/>
              </a:rPr>
              <a:t>n</a:t>
            </a:r>
            <a:r>
              <a:rPr lang="zh-CN" altLang="en-US" sz="2400" dirty="0">
                <a:latin typeface="+mn-ea"/>
              </a:rPr>
              <a:t>个“</a:t>
            </a:r>
            <a:r>
              <a:rPr lang="en-US" altLang="zh-CN" sz="2400" dirty="0">
                <a:latin typeface="+mn-ea"/>
              </a:rPr>
              <a:t>1</a:t>
            </a:r>
            <a:r>
              <a:rPr lang="zh-CN" altLang="en-US" sz="2400" dirty="0">
                <a:latin typeface="+mn-ea"/>
              </a:rPr>
              <a:t>”；</a:t>
            </a:r>
            <a:endParaRPr lang="en-US" altLang="zh-CN" sz="2400" dirty="0">
              <a:latin typeface="+mn-ea"/>
            </a:endParaRPr>
          </a:p>
          <a:p>
            <a:r>
              <a:rPr lang="zh-CN" altLang="en-US" sz="2400" dirty="0">
                <a:latin typeface="+mn-ea"/>
              </a:rPr>
              <a:t>发送端，只要在帧的数据字段发现有</a:t>
            </a:r>
            <a:r>
              <a:rPr lang="en-US" altLang="zh-CN" sz="2400" dirty="0">
                <a:latin typeface="+mn-ea"/>
              </a:rPr>
              <a:t>n-1</a:t>
            </a:r>
            <a:r>
              <a:rPr lang="zh-CN" altLang="en-US" sz="2400" dirty="0">
                <a:latin typeface="+mn-ea"/>
              </a:rPr>
              <a:t>个连续“</a:t>
            </a:r>
            <a:r>
              <a:rPr lang="en-US" altLang="zh-CN" sz="2400" dirty="0">
                <a:latin typeface="+mn-ea"/>
              </a:rPr>
              <a:t>1</a:t>
            </a:r>
            <a:r>
              <a:rPr lang="zh-CN" altLang="en-US" sz="2400" dirty="0">
                <a:latin typeface="+mn-ea"/>
              </a:rPr>
              <a:t>”时，则立即填入一个“</a:t>
            </a:r>
            <a:r>
              <a:rPr lang="en-US" altLang="zh-CN" sz="2400" dirty="0">
                <a:latin typeface="+mn-ea"/>
              </a:rPr>
              <a:t>0</a:t>
            </a:r>
            <a:r>
              <a:rPr lang="zh-CN" altLang="en-US" sz="2400" dirty="0">
                <a:latin typeface="+mn-ea"/>
              </a:rPr>
              <a:t>”；</a:t>
            </a:r>
            <a:endParaRPr lang="en-US" altLang="zh-CN" sz="2400" dirty="0">
              <a:latin typeface="+mn-ea"/>
            </a:endParaRPr>
          </a:p>
          <a:p>
            <a:r>
              <a:rPr lang="zh-CN" altLang="en-US" sz="2400" dirty="0">
                <a:latin typeface="+mn-ea"/>
              </a:rPr>
              <a:t>接收端，对帧的数据字段比特流进行扫描。每当发现</a:t>
            </a:r>
            <a:r>
              <a:rPr lang="en-US" altLang="zh-CN" sz="2400" dirty="0">
                <a:latin typeface="+mn-ea"/>
              </a:rPr>
              <a:t>n-1</a:t>
            </a:r>
            <a:r>
              <a:rPr lang="zh-CN" altLang="en-US" sz="2400" dirty="0">
                <a:latin typeface="+mn-ea"/>
              </a:rPr>
              <a:t>个连续“</a:t>
            </a:r>
            <a:r>
              <a:rPr lang="en-US" altLang="zh-CN" sz="2400" dirty="0">
                <a:latin typeface="+mn-ea"/>
              </a:rPr>
              <a:t>1</a:t>
            </a:r>
            <a:r>
              <a:rPr lang="zh-CN" altLang="en-US" sz="2400" dirty="0">
                <a:latin typeface="+mn-ea"/>
              </a:rPr>
              <a:t>”时，就删除其后的“</a:t>
            </a:r>
            <a:r>
              <a:rPr lang="en-US" altLang="zh-CN" sz="2400" dirty="0">
                <a:latin typeface="+mn-ea"/>
              </a:rPr>
              <a:t>0</a:t>
            </a:r>
            <a:r>
              <a:rPr lang="zh-CN" altLang="en-US" sz="2400" dirty="0">
                <a:latin typeface="+mn-ea"/>
              </a:rPr>
              <a:t>”。</a:t>
            </a:r>
          </a:p>
        </p:txBody>
      </p:sp>
      <p:sp>
        <p:nvSpPr>
          <p:cNvPr id="4" name="文本框 3">
            <a:extLst>
              <a:ext uri="{FF2B5EF4-FFF2-40B4-BE49-F238E27FC236}">
                <a16:creationId xmlns:a16="http://schemas.microsoft.com/office/drawing/2014/main" id="{384F326F-9F1A-4275-A090-E19C317C68B2}"/>
              </a:ext>
            </a:extLst>
          </p:cNvPr>
          <p:cNvSpPr txBox="1"/>
          <p:nvPr/>
        </p:nvSpPr>
        <p:spPr>
          <a:xfrm>
            <a:off x="868100" y="1196752"/>
            <a:ext cx="4423979" cy="461665"/>
          </a:xfrm>
          <a:prstGeom prst="rect">
            <a:avLst/>
          </a:prstGeom>
          <a:noFill/>
        </p:spPr>
        <p:txBody>
          <a:bodyPr wrap="square">
            <a:spAutoFit/>
          </a:bodyPr>
          <a:lstStyle/>
          <a:p>
            <a:r>
              <a:rPr lang="en-US" altLang="zh-CN" dirty="0"/>
              <a:t>3</a:t>
            </a:r>
            <a:r>
              <a:rPr lang="zh-CN" altLang="en-US" dirty="0"/>
              <a:t>、透明传输方法</a:t>
            </a:r>
            <a:r>
              <a:rPr lang="en-US" altLang="zh-CN" dirty="0"/>
              <a:t>—</a:t>
            </a:r>
            <a:r>
              <a:rPr lang="zh-CN" altLang="en-US" dirty="0"/>
              <a:t>比特填充法</a:t>
            </a:r>
          </a:p>
        </p:txBody>
      </p:sp>
      <p:sp>
        <p:nvSpPr>
          <p:cNvPr id="6" name="文本框 5">
            <a:extLst>
              <a:ext uri="{FF2B5EF4-FFF2-40B4-BE49-F238E27FC236}">
                <a16:creationId xmlns:a16="http://schemas.microsoft.com/office/drawing/2014/main" id="{DA301A3C-2611-4B2E-8A90-97ED79850D19}"/>
              </a:ext>
            </a:extLst>
          </p:cNvPr>
          <p:cNvSpPr txBox="1"/>
          <p:nvPr/>
        </p:nvSpPr>
        <p:spPr>
          <a:xfrm>
            <a:off x="969546" y="1757681"/>
            <a:ext cx="7086599" cy="830997"/>
          </a:xfrm>
          <a:prstGeom prst="rect">
            <a:avLst/>
          </a:prstGeom>
          <a:noFill/>
        </p:spPr>
        <p:txBody>
          <a:bodyPr wrap="square">
            <a:spAutoFit/>
          </a:bodyPr>
          <a:lstStyle/>
          <a:p>
            <a:r>
              <a:rPr lang="zh-CN" altLang="en-US" dirty="0"/>
              <a:t>当连续的多个“</a:t>
            </a:r>
            <a:r>
              <a:rPr lang="en-US" altLang="zh-CN" dirty="0"/>
              <a:t>1</a:t>
            </a:r>
            <a:r>
              <a:rPr lang="zh-CN" altLang="en-US" dirty="0"/>
              <a:t>”或多个“</a:t>
            </a:r>
            <a:r>
              <a:rPr lang="en-US" altLang="zh-CN" dirty="0"/>
              <a:t>0</a:t>
            </a:r>
            <a:r>
              <a:rPr lang="zh-CN" altLang="en-US" dirty="0"/>
              <a:t>”作为帧定界符中的一部分时，可采用一种比较简单的透明传输方法：</a:t>
            </a:r>
            <a:endParaRPr lang="en-US" altLang="zh-CN" dirty="0"/>
          </a:p>
        </p:txBody>
      </p:sp>
      <p:sp>
        <p:nvSpPr>
          <p:cNvPr id="8" name="文本框 7">
            <a:extLst>
              <a:ext uri="{FF2B5EF4-FFF2-40B4-BE49-F238E27FC236}">
                <a16:creationId xmlns:a16="http://schemas.microsoft.com/office/drawing/2014/main" id="{93C88A33-74D8-48B8-9046-57930CF95F3F}"/>
              </a:ext>
            </a:extLst>
          </p:cNvPr>
          <p:cNvSpPr txBox="1"/>
          <p:nvPr/>
        </p:nvSpPr>
        <p:spPr>
          <a:xfrm>
            <a:off x="969546" y="4897105"/>
            <a:ext cx="7418878" cy="1200329"/>
          </a:xfrm>
          <a:prstGeom prst="rect">
            <a:avLst/>
          </a:prstGeom>
          <a:noFill/>
        </p:spPr>
        <p:txBody>
          <a:bodyPr wrap="square">
            <a:spAutoFit/>
          </a:bodyPr>
          <a:lstStyle/>
          <a:p>
            <a:r>
              <a:rPr lang="zh-CN" altLang="en-US" dirty="0"/>
              <a:t>如，在</a:t>
            </a:r>
            <a:r>
              <a:rPr lang="en-US" altLang="zh-CN" dirty="0"/>
              <a:t>HDLC</a:t>
            </a:r>
            <a:r>
              <a:rPr lang="zh-CN" altLang="en-US" dirty="0"/>
              <a:t>协议中 ，帧定界符为“</a:t>
            </a:r>
            <a:r>
              <a:rPr lang="en-US" altLang="zh-CN" dirty="0"/>
              <a:t>01111110</a:t>
            </a:r>
            <a:r>
              <a:rPr lang="zh-CN" altLang="en-US" dirty="0"/>
              <a:t>”，</a:t>
            </a:r>
            <a:endParaRPr lang="en-US" altLang="zh-CN" dirty="0"/>
          </a:p>
          <a:p>
            <a:r>
              <a:rPr lang="zh-CN" altLang="en-US" dirty="0"/>
              <a:t>在其数据字段中只要发现有连续</a:t>
            </a:r>
            <a:r>
              <a:rPr lang="en-US" altLang="zh-CN" dirty="0"/>
              <a:t>5</a:t>
            </a:r>
            <a:r>
              <a:rPr lang="zh-CN" altLang="en-US" dirty="0"/>
              <a:t>个“</a:t>
            </a:r>
            <a:r>
              <a:rPr lang="en-US" altLang="zh-CN" dirty="0"/>
              <a:t>1</a:t>
            </a:r>
            <a:r>
              <a:rPr lang="zh-CN" altLang="en-US" dirty="0"/>
              <a:t>”，就在其后插入一个“</a:t>
            </a:r>
            <a:r>
              <a:rPr lang="en-US" altLang="zh-CN" dirty="0"/>
              <a:t>0</a:t>
            </a:r>
            <a:r>
              <a:rPr lang="zh-CN" altLang="en-US" dirty="0"/>
              <a:t>”。</a:t>
            </a:r>
          </a:p>
        </p:txBody>
      </p:sp>
    </p:spTree>
    <p:extLst>
      <p:ext uri="{BB962C8B-B14F-4D97-AF65-F5344CB8AC3E}">
        <p14:creationId xmlns:p14="http://schemas.microsoft.com/office/powerpoint/2010/main" val="9154187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5A6F66-5BC6-405F-BBCB-930ED4E21D70}"/>
              </a:ext>
            </a:extLst>
          </p:cNvPr>
          <p:cNvSpPr>
            <a:spLocks noGrp="1"/>
          </p:cNvSpPr>
          <p:nvPr>
            <p:ph type="title"/>
          </p:nvPr>
        </p:nvSpPr>
        <p:spPr/>
        <p:txBody>
          <a:bodyPr/>
          <a:lstStyle/>
          <a:p>
            <a:endParaRPr lang="zh-CN" altLang="en-US"/>
          </a:p>
        </p:txBody>
      </p:sp>
      <p:sp>
        <p:nvSpPr>
          <p:cNvPr id="4" name="AutoShape 20">
            <a:extLst>
              <a:ext uri="{FF2B5EF4-FFF2-40B4-BE49-F238E27FC236}">
                <a16:creationId xmlns:a16="http://schemas.microsoft.com/office/drawing/2014/main" id="{2FD93F81-FF69-4B24-87B0-01E9D0A75352}"/>
              </a:ext>
            </a:extLst>
          </p:cNvPr>
          <p:cNvSpPr>
            <a:spLocks noChangeArrowheads="1"/>
          </p:cNvSpPr>
          <p:nvPr/>
        </p:nvSpPr>
        <p:spPr bwMode="auto">
          <a:xfrm>
            <a:off x="4840288" y="4830763"/>
            <a:ext cx="2305050" cy="431800"/>
          </a:xfrm>
          <a:prstGeom prst="roundRect">
            <a:avLst>
              <a:gd name="adj" fmla="val 16667"/>
            </a:avLst>
          </a:prstGeom>
          <a:solidFill>
            <a:srgbClr val="CCFFFF"/>
          </a:solidFill>
          <a:ln>
            <a:noFill/>
          </a:ln>
          <a:extLst>
            <a:ext uri="{91240B29-F687-4F45-9708-019B960494DF}">
              <a14:hiddenLine xmlns:a14="http://schemas.microsoft.com/office/drawing/2010/main" w="12700">
                <a:solidFill>
                  <a:srgbClr val="000000"/>
                </a:solidFill>
                <a:prstDash val="dash"/>
                <a:round/>
                <a:headEnd/>
                <a:tailEnd/>
              </a14:hiddenLine>
            </a:ext>
          </a:extLst>
        </p:spPr>
        <p:txBody>
          <a:bodyPr wrap="none" anchor="ctr"/>
          <a:lstStyle/>
          <a:p>
            <a:pPr eaLnBrk="1" hangingPunct="1"/>
            <a:endParaRPr kumimoji="0" lang="zh-CN" altLang="en-US" sz="2000" b="0">
              <a:solidFill>
                <a:srgbClr val="000000"/>
              </a:solidFill>
              <a:latin typeface="Tahoma" pitchFamily="34" charset="0"/>
            </a:endParaRPr>
          </a:p>
        </p:txBody>
      </p:sp>
      <p:sp>
        <p:nvSpPr>
          <p:cNvPr id="5" name="AutoShape 5">
            <a:extLst>
              <a:ext uri="{FF2B5EF4-FFF2-40B4-BE49-F238E27FC236}">
                <a16:creationId xmlns:a16="http://schemas.microsoft.com/office/drawing/2014/main" id="{EDDF1830-B362-45A7-A24C-FF690F546F4E}"/>
              </a:ext>
            </a:extLst>
          </p:cNvPr>
          <p:cNvSpPr>
            <a:spLocks noChangeArrowheads="1"/>
          </p:cNvSpPr>
          <p:nvPr/>
        </p:nvSpPr>
        <p:spPr bwMode="auto">
          <a:xfrm>
            <a:off x="6613525" y="4860925"/>
            <a:ext cx="242888" cy="350838"/>
          </a:xfrm>
          <a:prstGeom prst="roundRect">
            <a:avLst>
              <a:gd name="adj" fmla="val 16667"/>
            </a:avLst>
          </a:prstGeom>
          <a:solidFill>
            <a:srgbClr val="FFCF01"/>
          </a:solidFill>
          <a:ln>
            <a:noFill/>
          </a:ln>
          <a:extLst>
            <a:ext uri="{91240B29-F687-4F45-9708-019B960494DF}">
              <a14:hiddenLine xmlns:a14="http://schemas.microsoft.com/office/drawing/2010/main" w="12700">
                <a:solidFill>
                  <a:srgbClr val="000000"/>
                </a:solidFill>
                <a:prstDash val="dash"/>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6" name="Rectangle 17">
            <a:extLst>
              <a:ext uri="{FF2B5EF4-FFF2-40B4-BE49-F238E27FC236}">
                <a16:creationId xmlns:a16="http://schemas.microsoft.com/office/drawing/2014/main" id="{14AAAD88-F823-4BD8-8A0A-69375C9989B5}"/>
              </a:ext>
            </a:extLst>
          </p:cNvPr>
          <p:cNvSpPr>
            <a:spLocks noChangeArrowheads="1"/>
          </p:cNvSpPr>
          <p:nvPr/>
        </p:nvSpPr>
        <p:spPr bwMode="auto">
          <a:xfrm>
            <a:off x="4284663" y="4797425"/>
            <a:ext cx="46688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b="0">
                <a:solidFill>
                  <a:srgbClr val="3333CC"/>
                </a:solidFill>
                <a:latin typeface="Arial"/>
                <a:ea typeface="黑体"/>
              </a:rPr>
              <a:t>0 1 0 0 1 1 1 1 1 0 1 0 0 0 1 0 1 0</a:t>
            </a:r>
          </a:p>
        </p:txBody>
      </p:sp>
      <p:sp>
        <p:nvSpPr>
          <p:cNvPr id="7" name="AutoShape 19">
            <a:extLst>
              <a:ext uri="{FF2B5EF4-FFF2-40B4-BE49-F238E27FC236}">
                <a16:creationId xmlns:a16="http://schemas.microsoft.com/office/drawing/2014/main" id="{A66C78CA-F4E8-4A6B-B551-7C27D82519B6}"/>
              </a:ext>
            </a:extLst>
          </p:cNvPr>
          <p:cNvSpPr>
            <a:spLocks noChangeArrowheads="1"/>
          </p:cNvSpPr>
          <p:nvPr/>
        </p:nvSpPr>
        <p:spPr bwMode="auto">
          <a:xfrm>
            <a:off x="5003800" y="3213100"/>
            <a:ext cx="2305050" cy="431800"/>
          </a:xfrm>
          <a:prstGeom prst="roundRect">
            <a:avLst>
              <a:gd name="adj" fmla="val 16667"/>
            </a:avLst>
          </a:prstGeom>
          <a:solidFill>
            <a:srgbClr val="CCFFFF"/>
          </a:solidFill>
          <a:ln>
            <a:noFill/>
          </a:ln>
          <a:extLst>
            <a:ext uri="{91240B29-F687-4F45-9708-019B960494DF}">
              <a14:hiddenLine xmlns:a14="http://schemas.microsoft.com/office/drawing/2010/main" w="12700">
                <a:solidFill>
                  <a:srgbClr val="000000"/>
                </a:solidFill>
                <a:prstDash val="dash"/>
                <a:round/>
                <a:headEnd/>
                <a:tailEnd/>
              </a14:hiddenLine>
            </a:ext>
          </a:extLst>
        </p:spPr>
        <p:txBody>
          <a:bodyPr wrap="none" anchor="ctr"/>
          <a:lstStyle/>
          <a:p>
            <a:pPr eaLnBrk="1" hangingPunct="1"/>
            <a:endParaRPr kumimoji="0" lang="zh-CN" altLang="en-US" sz="2000" b="0">
              <a:solidFill>
                <a:srgbClr val="000000"/>
              </a:solidFill>
              <a:latin typeface="Tahoma" pitchFamily="34" charset="0"/>
            </a:endParaRPr>
          </a:p>
        </p:txBody>
      </p:sp>
      <p:sp>
        <p:nvSpPr>
          <p:cNvPr id="8" name="AutoShape 6">
            <a:extLst>
              <a:ext uri="{FF2B5EF4-FFF2-40B4-BE49-F238E27FC236}">
                <a16:creationId xmlns:a16="http://schemas.microsoft.com/office/drawing/2014/main" id="{6128075E-56DF-4B24-A340-090F4A602197}"/>
              </a:ext>
            </a:extLst>
          </p:cNvPr>
          <p:cNvSpPr>
            <a:spLocks noChangeArrowheads="1"/>
          </p:cNvSpPr>
          <p:nvPr/>
        </p:nvSpPr>
        <p:spPr bwMode="auto">
          <a:xfrm>
            <a:off x="4976813" y="1557338"/>
            <a:ext cx="2043112" cy="431800"/>
          </a:xfrm>
          <a:prstGeom prst="roundRect">
            <a:avLst>
              <a:gd name="adj" fmla="val 16667"/>
            </a:avLst>
          </a:prstGeom>
          <a:solidFill>
            <a:srgbClr val="CCFFFF"/>
          </a:solidFill>
          <a:ln>
            <a:noFill/>
          </a:ln>
          <a:extLst>
            <a:ext uri="{91240B29-F687-4F45-9708-019B960494DF}">
              <a14:hiddenLine xmlns:a14="http://schemas.microsoft.com/office/drawing/2010/main" w="12700">
                <a:solidFill>
                  <a:srgbClr val="000000"/>
                </a:solidFill>
                <a:prstDash val="dash"/>
                <a:round/>
                <a:headEnd/>
                <a:tailEnd/>
              </a14:hiddenLine>
            </a:ext>
          </a:extLst>
        </p:spPr>
        <p:txBody>
          <a:bodyPr wrap="none" anchor="ctr"/>
          <a:lstStyle/>
          <a:p>
            <a:pPr eaLnBrk="1" hangingPunct="1"/>
            <a:endParaRPr kumimoji="0" lang="zh-CN" altLang="en-US" sz="2000" b="0">
              <a:solidFill>
                <a:srgbClr val="000000"/>
              </a:solidFill>
              <a:latin typeface="Tahoma" pitchFamily="34" charset="0"/>
            </a:endParaRPr>
          </a:p>
        </p:txBody>
      </p:sp>
      <p:sp>
        <p:nvSpPr>
          <p:cNvPr id="9" name="Rectangle 8">
            <a:extLst>
              <a:ext uri="{FF2B5EF4-FFF2-40B4-BE49-F238E27FC236}">
                <a16:creationId xmlns:a16="http://schemas.microsoft.com/office/drawing/2014/main" id="{FB2B988A-39A2-47B3-B6F0-697243034523}"/>
              </a:ext>
            </a:extLst>
          </p:cNvPr>
          <p:cNvSpPr>
            <a:spLocks noChangeArrowheads="1"/>
          </p:cNvSpPr>
          <p:nvPr/>
        </p:nvSpPr>
        <p:spPr bwMode="auto">
          <a:xfrm>
            <a:off x="4189413" y="1557338"/>
            <a:ext cx="44148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b="0" dirty="0">
                <a:solidFill>
                  <a:srgbClr val="3333CC"/>
                </a:solidFill>
                <a:latin typeface="Arial"/>
                <a:ea typeface="黑体"/>
              </a:rPr>
              <a:t>0 1 0 0 1 1 1 1 1 1 0 0 0 1 0 1 0</a:t>
            </a:r>
          </a:p>
        </p:txBody>
      </p:sp>
      <p:sp>
        <p:nvSpPr>
          <p:cNvPr id="10" name="AutoShape 4">
            <a:extLst>
              <a:ext uri="{FF2B5EF4-FFF2-40B4-BE49-F238E27FC236}">
                <a16:creationId xmlns:a16="http://schemas.microsoft.com/office/drawing/2014/main" id="{F568DDB9-994A-45F3-8A33-4B0ABEE760C2}"/>
              </a:ext>
            </a:extLst>
          </p:cNvPr>
          <p:cNvSpPr>
            <a:spLocks noChangeArrowheads="1"/>
          </p:cNvSpPr>
          <p:nvPr/>
        </p:nvSpPr>
        <p:spPr bwMode="auto">
          <a:xfrm>
            <a:off x="6561138" y="3244850"/>
            <a:ext cx="242887" cy="371475"/>
          </a:xfrm>
          <a:prstGeom prst="roundRect">
            <a:avLst>
              <a:gd name="adj" fmla="val 16667"/>
            </a:avLst>
          </a:prstGeom>
          <a:solidFill>
            <a:srgbClr val="FFCF01"/>
          </a:solidFill>
          <a:ln>
            <a:noFill/>
          </a:ln>
          <a:extLst>
            <a:ext uri="{91240B29-F687-4F45-9708-019B960494DF}">
              <a14:hiddenLine xmlns:a14="http://schemas.microsoft.com/office/drawing/2010/main" w="12700">
                <a:solidFill>
                  <a:srgbClr val="000000"/>
                </a:solidFill>
                <a:prstDash val="dash"/>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11" name="Rectangle 16">
            <a:extLst>
              <a:ext uri="{FF2B5EF4-FFF2-40B4-BE49-F238E27FC236}">
                <a16:creationId xmlns:a16="http://schemas.microsoft.com/office/drawing/2014/main" id="{C09A07FD-812B-4E8B-A998-60AA9B1DFA6B}"/>
              </a:ext>
            </a:extLst>
          </p:cNvPr>
          <p:cNvSpPr>
            <a:spLocks noChangeArrowheads="1"/>
          </p:cNvSpPr>
          <p:nvPr/>
        </p:nvSpPr>
        <p:spPr bwMode="auto">
          <a:xfrm>
            <a:off x="4224338" y="3208338"/>
            <a:ext cx="46688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b="0">
                <a:solidFill>
                  <a:srgbClr val="3333CC"/>
                </a:solidFill>
                <a:latin typeface="Arial"/>
                <a:ea typeface="黑体"/>
              </a:rPr>
              <a:t>0 1 0 0 1 1 1 1 1 0 1 0 0 0 1 0 1 0</a:t>
            </a:r>
          </a:p>
        </p:txBody>
      </p:sp>
      <p:sp>
        <p:nvSpPr>
          <p:cNvPr id="12" name="Rectangle 7">
            <a:extLst>
              <a:ext uri="{FF2B5EF4-FFF2-40B4-BE49-F238E27FC236}">
                <a16:creationId xmlns:a16="http://schemas.microsoft.com/office/drawing/2014/main" id="{C73EF33E-C086-4E16-9E78-3F284CE75FB7}"/>
              </a:ext>
            </a:extLst>
          </p:cNvPr>
          <p:cNvSpPr>
            <a:spLocks noChangeArrowheads="1"/>
          </p:cNvSpPr>
          <p:nvPr/>
        </p:nvSpPr>
        <p:spPr bwMode="auto">
          <a:xfrm>
            <a:off x="369656" y="1522413"/>
            <a:ext cx="3554272" cy="11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a:r>
              <a:rPr lang="zh-CN" altLang="en-US" b="0" dirty="0">
                <a:solidFill>
                  <a:srgbClr val="3333CC"/>
                </a:solidFill>
                <a:latin typeface="Arial"/>
                <a:ea typeface="黑体"/>
              </a:rPr>
              <a:t>数据字段中出现了和帧定界符字段完全一样的</a:t>
            </a:r>
            <a:r>
              <a:rPr lang="en-US" altLang="zh-CN" b="0" dirty="0">
                <a:solidFill>
                  <a:srgbClr val="3333CC"/>
                </a:solidFill>
                <a:latin typeface="Arial"/>
                <a:ea typeface="黑体"/>
              </a:rPr>
              <a:t>8</a:t>
            </a:r>
            <a:r>
              <a:rPr lang="zh-CN" altLang="en-US" b="0" dirty="0">
                <a:solidFill>
                  <a:srgbClr val="3333CC"/>
                </a:solidFill>
                <a:latin typeface="Arial"/>
                <a:ea typeface="黑体"/>
              </a:rPr>
              <a:t>个比特组合</a:t>
            </a:r>
          </a:p>
        </p:txBody>
      </p:sp>
      <p:sp>
        <p:nvSpPr>
          <p:cNvPr id="13" name="Rectangle 9">
            <a:extLst>
              <a:ext uri="{FF2B5EF4-FFF2-40B4-BE49-F238E27FC236}">
                <a16:creationId xmlns:a16="http://schemas.microsoft.com/office/drawing/2014/main" id="{3A78C320-CEFA-48AD-9081-D85F6C8295E9}"/>
              </a:ext>
            </a:extLst>
          </p:cNvPr>
          <p:cNvSpPr>
            <a:spLocks noChangeArrowheads="1"/>
          </p:cNvSpPr>
          <p:nvPr/>
        </p:nvSpPr>
        <p:spPr bwMode="auto">
          <a:xfrm>
            <a:off x="369656" y="3046018"/>
            <a:ext cx="3554272" cy="11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a:r>
              <a:rPr lang="zh-CN" altLang="en-US" b="0" dirty="0">
                <a:solidFill>
                  <a:srgbClr val="3333CC"/>
                </a:solidFill>
                <a:latin typeface="Arial"/>
                <a:ea typeface="黑体"/>
              </a:rPr>
              <a:t>发送端在连续发送 </a:t>
            </a:r>
            <a:r>
              <a:rPr lang="en-US" altLang="zh-CN" b="0" dirty="0">
                <a:solidFill>
                  <a:srgbClr val="3333CC"/>
                </a:solidFill>
                <a:latin typeface="Arial"/>
                <a:ea typeface="黑体"/>
              </a:rPr>
              <a:t>5 </a:t>
            </a:r>
            <a:r>
              <a:rPr lang="zh-CN" altLang="en-US" b="0" dirty="0">
                <a:solidFill>
                  <a:srgbClr val="3333CC"/>
                </a:solidFill>
                <a:latin typeface="Arial"/>
                <a:ea typeface="黑体"/>
              </a:rPr>
              <a:t>个“</a:t>
            </a:r>
            <a:r>
              <a:rPr lang="en-US" altLang="zh-CN" b="0" dirty="0">
                <a:solidFill>
                  <a:srgbClr val="3333CC"/>
                </a:solidFill>
                <a:latin typeface="Arial"/>
                <a:ea typeface="黑体"/>
              </a:rPr>
              <a:t>1</a:t>
            </a:r>
            <a:r>
              <a:rPr lang="zh-CN" altLang="en-US" b="0" dirty="0">
                <a:solidFill>
                  <a:srgbClr val="3333CC"/>
                </a:solidFill>
                <a:latin typeface="Arial"/>
                <a:ea typeface="黑体"/>
              </a:rPr>
              <a:t>”</a:t>
            </a:r>
            <a:r>
              <a:rPr lang="en-US" altLang="zh-CN" b="0" dirty="0">
                <a:solidFill>
                  <a:srgbClr val="3333CC"/>
                </a:solidFill>
                <a:latin typeface="Arial"/>
                <a:ea typeface="黑体"/>
              </a:rPr>
              <a:t> </a:t>
            </a:r>
            <a:r>
              <a:rPr lang="zh-CN" altLang="en-US" b="0" dirty="0">
                <a:solidFill>
                  <a:srgbClr val="3333CC"/>
                </a:solidFill>
                <a:latin typeface="Arial"/>
                <a:ea typeface="黑体"/>
              </a:rPr>
              <a:t>之后填入“</a:t>
            </a:r>
            <a:r>
              <a:rPr lang="en-US" altLang="zh-CN" b="0" dirty="0">
                <a:solidFill>
                  <a:srgbClr val="3333CC"/>
                </a:solidFill>
                <a:latin typeface="Arial"/>
                <a:ea typeface="黑体"/>
              </a:rPr>
              <a:t>0</a:t>
            </a:r>
            <a:r>
              <a:rPr lang="zh-CN" altLang="en-US" b="0" dirty="0">
                <a:solidFill>
                  <a:srgbClr val="3333CC"/>
                </a:solidFill>
                <a:latin typeface="Arial"/>
                <a:ea typeface="黑体"/>
              </a:rPr>
              <a:t>”再发送</a:t>
            </a:r>
          </a:p>
        </p:txBody>
      </p:sp>
      <p:sp>
        <p:nvSpPr>
          <p:cNvPr id="14" name="Rectangle 10">
            <a:extLst>
              <a:ext uri="{FF2B5EF4-FFF2-40B4-BE49-F238E27FC236}">
                <a16:creationId xmlns:a16="http://schemas.microsoft.com/office/drawing/2014/main" id="{DF605B36-B239-4544-8F60-D1C463D61808}"/>
              </a:ext>
            </a:extLst>
          </p:cNvPr>
          <p:cNvSpPr>
            <a:spLocks noChangeArrowheads="1"/>
          </p:cNvSpPr>
          <p:nvPr/>
        </p:nvSpPr>
        <p:spPr bwMode="auto">
          <a:xfrm>
            <a:off x="369657" y="4509120"/>
            <a:ext cx="3626082" cy="11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a:r>
              <a:rPr lang="zh-CN" altLang="en-US" b="0" dirty="0">
                <a:solidFill>
                  <a:srgbClr val="3333CC"/>
                </a:solidFill>
                <a:latin typeface="Arial"/>
                <a:ea typeface="黑体"/>
              </a:rPr>
              <a:t>接收端在连续接收到 </a:t>
            </a:r>
            <a:r>
              <a:rPr lang="en-US" altLang="zh-CN" b="0" dirty="0">
                <a:solidFill>
                  <a:srgbClr val="3333CC"/>
                </a:solidFill>
                <a:latin typeface="Arial"/>
                <a:ea typeface="黑体"/>
              </a:rPr>
              <a:t>5 </a:t>
            </a:r>
            <a:r>
              <a:rPr lang="zh-CN" altLang="en-US" b="0" dirty="0">
                <a:solidFill>
                  <a:srgbClr val="3333CC"/>
                </a:solidFill>
                <a:latin typeface="Arial"/>
                <a:ea typeface="黑体"/>
              </a:rPr>
              <a:t>个“ </a:t>
            </a:r>
            <a:r>
              <a:rPr lang="en-US" altLang="zh-CN" b="0" dirty="0">
                <a:solidFill>
                  <a:srgbClr val="3333CC"/>
                </a:solidFill>
                <a:latin typeface="Arial"/>
                <a:ea typeface="黑体"/>
              </a:rPr>
              <a:t>1</a:t>
            </a:r>
            <a:r>
              <a:rPr lang="zh-CN" altLang="en-US" b="0" dirty="0">
                <a:solidFill>
                  <a:srgbClr val="3333CC"/>
                </a:solidFill>
                <a:latin typeface="Arial"/>
                <a:ea typeface="黑体"/>
              </a:rPr>
              <a:t>”之后，删除其后的 “</a:t>
            </a:r>
            <a:r>
              <a:rPr lang="en-US" altLang="zh-CN" b="0" dirty="0">
                <a:solidFill>
                  <a:srgbClr val="3333CC"/>
                </a:solidFill>
                <a:latin typeface="Arial"/>
                <a:ea typeface="黑体"/>
              </a:rPr>
              <a:t>0</a:t>
            </a:r>
            <a:r>
              <a:rPr lang="zh-CN" altLang="en-US" b="0" dirty="0">
                <a:solidFill>
                  <a:srgbClr val="3333CC"/>
                </a:solidFill>
                <a:latin typeface="Arial"/>
                <a:ea typeface="黑体"/>
              </a:rPr>
              <a:t>”</a:t>
            </a:r>
          </a:p>
        </p:txBody>
      </p:sp>
      <p:sp>
        <p:nvSpPr>
          <p:cNvPr id="15" name="Rectangle 11">
            <a:extLst>
              <a:ext uri="{FF2B5EF4-FFF2-40B4-BE49-F238E27FC236}">
                <a16:creationId xmlns:a16="http://schemas.microsoft.com/office/drawing/2014/main" id="{54532049-10C5-43F4-B275-C3B4BF4A967E}"/>
              </a:ext>
            </a:extLst>
          </p:cNvPr>
          <p:cNvSpPr>
            <a:spLocks noChangeArrowheads="1"/>
          </p:cNvSpPr>
          <p:nvPr/>
        </p:nvSpPr>
        <p:spPr bwMode="auto">
          <a:xfrm>
            <a:off x="4445000" y="2327275"/>
            <a:ext cx="38760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b="0" dirty="0">
                <a:solidFill>
                  <a:srgbClr val="3333CC"/>
                </a:solidFill>
                <a:latin typeface="Arial"/>
                <a:ea typeface="黑体"/>
              </a:rPr>
              <a:t>会被误认为是帧定界符字段</a:t>
            </a:r>
            <a:endParaRPr lang="en-US" altLang="zh-CN" b="0" dirty="0">
              <a:solidFill>
                <a:srgbClr val="3333CC"/>
              </a:solidFill>
              <a:latin typeface="Arial"/>
              <a:ea typeface="黑体"/>
            </a:endParaRPr>
          </a:p>
        </p:txBody>
      </p:sp>
      <p:sp>
        <p:nvSpPr>
          <p:cNvPr id="16" name="AutoShape 12">
            <a:extLst>
              <a:ext uri="{FF2B5EF4-FFF2-40B4-BE49-F238E27FC236}">
                <a16:creationId xmlns:a16="http://schemas.microsoft.com/office/drawing/2014/main" id="{4605ADF8-AB3E-41C2-926B-6112C678CBCC}"/>
              </a:ext>
            </a:extLst>
          </p:cNvPr>
          <p:cNvSpPr>
            <a:spLocks noChangeArrowheads="1"/>
          </p:cNvSpPr>
          <p:nvPr/>
        </p:nvSpPr>
        <p:spPr bwMode="auto">
          <a:xfrm rot="-5400000">
            <a:off x="6491288" y="3692525"/>
            <a:ext cx="327025" cy="155575"/>
          </a:xfrm>
          <a:prstGeom prst="rightArrow">
            <a:avLst>
              <a:gd name="adj1" fmla="val 50000"/>
              <a:gd name="adj2" fmla="val 105112"/>
            </a:avLst>
          </a:prstGeom>
          <a:solidFill>
            <a:srgbClr val="FF0000"/>
          </a:solidFill>
          <a:ln w="12700">
            <a:solidFill>
              <a:srgbClr val="FF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17" name="Rectangle 13">
            <a:extLst>
              <a:ext uri="{FF2B5EF4-FFF2-40B4-BE49-F238E27FC236}">
                <a16:creationId xmlns:a16="http://schemas.microsoft.com/office/drawing/2014/main" id="{D3FC12A7-F2F5-42DD-A276-FF8668D1EDD4}"/>
              </a:ext>
            </a:extLst>
          </p:cNvPr>
          <p:cNvSpPr>
            <a:spLocks noChangeArrowheads="1"/>
          </p:cNvSpPr>
          <p:nvPr/>
        </p:nvSpPr>
        <p:spPr bwMode="auto">
          <a:xfrm>
            <a:off x="4799013" y="3911600"/>
            <a:ext cx="26527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b="0">
                <a:solidFill>
                  <a:srgbClr val="3333CC"/>
                </a:solidFill>
                <a:latin typeface="Arial"/>
                <a:ea typeface="黑体"/>
              </a:rPr>
              <a:t>发送端填入 </a:t>
            </a:r>
            <a:r>
              <a:rPr lang="en-US" altLang="zh-CN" b="0">
                <a:solidFill>
                  <a:srgbClr val="3333CC"/>
                </a:solidFill>
                <a:latin typeface="Arial"/>
                <a:ea typeface="黑体"/>
              </a:rPr>
              <a:t>0 </a:t>
            </a:r>
            <a:r>
              <a:rPr lang="zh-CN" altLang="en-US" b="0">
                <a:solidFill>
                  <a:srgbClr val="3333CC"/>
                </a:solidFill>
                <a:latin typeface="Arial"/>
                <a:ea typeface="黑体"/>
              </a:rPr>
              <a:t>比特</a:t>
            </a:r>
          </a:p>
        </p:txBody>
      </p:sp>
      <p:sp>
        <p:nvSpPr>
          <p:cNvPr id="18" name="AutoShape 14">
            <a:extLst>
              <a:ext uri="{FF2B5EF4-FFF2-40B4-BE49-F238E27FC236}">
                <a16:creationId xmlns:a16="http://schemas.microsoft.com/office/drawing/2014/main" id="{53792244-FC40-4208-8F79-F433AAC6C65D}"/>
              </a:ext>
            </a:extLst>
          </p:cNvPr>
          <p:cNvSpPr>
            <a:spLocks noChangeArrowheads="1"/>
          </p:cNvSpPr>
          <p:nvPr/>
        </p:nvSpPr>
        <p:spPr bwMode="auto">
          <a:xfrm rot="5400000" flipV="1">
            <a:off x="6569075" y="5256213"/>
            <a:ext cx="365125" cy="155575"/>
          </a:xfrm>
          <a:prstGeom prst="rightArrow">
            <a:avLst>
              <a:gd name="adj1" fmla="val 50000"/>
              <a:gd name="adj2" fmla="val 117358"/>
            </a:avLst>
          </a:prstGeom>
          <a:solidFill>
            <a:srgbClr val="FF0000"/>
          </a:solidFill>
          <a:ln w="12700">
            <a:solidFill>
              <a:srgbClr val="FF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19" name="Rectangle 15">
            <a:extLst>
              <a:ext uri="{FF2B5EF4-FFF2-40B4-BE49-F238E27FC236}">
                <a16:creationId xmlns:a16="http://schemas.microsoft.com/office/drawing/2014/main" id="{9E86009C-F455-47CD-A043-9D30EB0F8CF8}"/>
              </a:ext>
            </a:extLst>
          </p:cNvPr>
          <p:cNvSpPr>
            <a:spLocks noChangeArrowheads="1"/>
          </p:cNvSpPr>
          <p:nvPr/>
        </p:nvSpPr>
        <p:spPr bwMode="auto">
          <a:xfrm>
            <a:off x="4749800" y="5567363"/>
            <a:ext cx="35671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b="0">
                <a:solidFill>
                  <a:srgbClr val="3333CC"/>
                </a:solidFill>
                <a:latin typeface="Arial"/>
                <a:ea typeface="黑体"/>
              </a:rPr>
              <a:t>接收端删除填入的 </a:t>
            </a:r>
            <a:r>
              <a:rPr lang="en-US" altLang="zh-CN" b="0">
                <a:solidFill>
                  <a:srgbClr val="3333CC"/>
                </a:solidFill>
                <a:latin typeface="Arial"/>
                <a:ea typeface="黑体"/>
              </a:rPr>
              <a:t>0 </a:t>
            </a:r>
            <a:r>
              <a:rPr lang="zh-CN" altLang="en-US" b="0">
                <a:solidFill>
                  <a:srgbClr val="3333CC"/>
                </a:solidFill>
                <a:latin typeface="Arial"/>
                <a:ea typeface="黑体"/>
              </a:rPr>
              <a:t>比特</a:t>
            </a:r>
          </a:p>
        </p:txBody>
      </p:sp>
      <p:sp>
        <p:nvSpPr>
          <p:cNvPr id="20" name="AutoShape 18">
            <a:extLst>
              <a:ext uri="{FF2B5EF4-FFF2-40B4-BE49-F238E27FC236}">
                <a16:creationId xmlns:a16="http://schemas.microsoft.com/office/drawing/2014/main" id="{EC3EA0BE-77C4-4D1B-801D-C1476A67CC59}"/>
              </a:ext>
            </a:extLst>
          </p:cNvPr>
          <p:cNvSpPr>
            <a:spLocks/>
          </p:cNvSpPr>
          <p:nvPr/>
        </p:nvSpPr>
        <p:spPr bwMode="auto">
          <a:xfrm rot="-5400000">
            <a:off x="5827713" y="1155700"/>
            <a:ext cx="296862" cy="1944688"/>
          </a:xfrm>
          <a:prstGeom prst="leftBrace">
            <a:avLst>
              <a:gd name="adj1" fmla="val 54590"/>
              <a:gd name="adj2" fmla="val 500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Tree>
    <p:extLst>
      <p:ext uri="{BB962C8B-B14F-4D97-AF65-F5344CB8AC3E}">
        <p14:creationId xmlns:p14="http://schemas.microsoft.com/office/powerpoint/2010/main" val="355416285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8C1C23C-6EF7-49A3-AEAA-2DED495D15B5}"/>
              </a:ext>
            </a:extLst>
          </p:cNvPr>
          <p:cNvSpPr>
            <a:spLocks noGrp="1" noChangeArrowheads="1"/>
          </p:cNvSpPr>
          <p:nvPr>
            <p:ph type="title"/>
          </p:nvPr>
        </p:nvSpPr>
        <p:spPr/>
        <p:txBody>
          <a:bodyPr/>
          <a:lstStyle/>
          <a:p>
            <a:pPr eaLnBrk="1" hangingPunct="1"/>
            <a:r>
              <a:rPr lang="en-US" altLang="zh-CN" dirty="0"/>
              <a:t>4.2 </a:t>
            </a:r>
            <a:r>
              <a:rPr lang="zh-CN" altLang="en-US" dirty="0"/>
              <a:t>差错控制</a:t>
            </a:r>
          </a:p>
        </p:txBody>
      </p:sp>
      <p:sp>
        <p:nvSpPr>
          <p:cNvPr id="19460" name="AutoShape 5">
            <a:extLst>
              <a:ext uri="{FF2B5EF4-FFF2-40B4-BE49-F238E27FC236}">
                <a16:creationId xmlns:a16="http://schemas.microsoft.com/office/drawing/2014/main" id="{438E8775-D677-482D-88A4-5AC4347F7C39}"/>
              </a:ext>
            </a:extLst>
          </p:cNvPr>
          <p:cNvSpPr>
            <a:spLocks/>
          </p:cNvSpPr>
          <p:nvPr/>
        </p:nvSpPr>
        <p:spPr bwMode="auto">
          <a:xfrm>
            <a:off x="1408113" y="3672681"/>
            <a:ext cx="288925" cy="795338"/>
          </a:xfrm>
          <a:prstGeom prst="leftBrace">
            <a:avLst>
              <a:gd name="adj1" fmla="val 24954"/>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endParaRPr lang="zh-CN" altLang="en-US" sz="2400">
              <a:latin typeface="+mn-ea"/>
              <a:ea typeface="+mn-ea"/>
            </a:endParaRPr>
          </a:p>
        </p:txBody>
      </p:sp>
      <p:sp>
        <p:nvSpPr>
          <p:cNvPr id="19461" name="AutoShape 4">
            <a:extLst>
              <a:ext uri="{FF2B5EF4-FFF2-40B4-BE49-F238E27FC236}">
                <a16:creationId xmlns:a16="http://schemas.microsoft.com/office/drawing/2014/main" id="{F19123D2-DB03-4B0A-A2E9-A6A012F58655}"/>
              </a:ext>
            </a:extLst>
          </p:cNvPr>
          <p:cNvSpPr>
            <a:spLocks/>
          </p:cNvSpPr>
          <p:nvPr/>
        </p:nvSpPr>
        <p:spPr bwMode="auto">
          <a:xfrm>
            <a:off x="3249901" y="2298279"/>
            <a:ext cx="287337" cy="764397"/>
          </a:xfrm>
          <a:prstGeom prst="leftBrace">
            <a:avLst>
              <a:gd name="adj1" fmla="val 25092"/>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endParaRPr lang="zh-CN" altLang="en-US" sz="2400">
              <a:latin typeface="+mn-ea"/>
              <a:ea typeface="+mn-ea"/>
            </a:endParaRPr>
          </a:p>
        </p:txBody>
      </p:sp>
      <p:sp>
        <p:nvSpPr>
          <p:cNvPr id="19462" name="Rectangle 6">
            <a:extLst>
              <a:ext uri="{FF2B5EF4-FFF2-40B4-BE49-F238E27FC236}">
                <a16:creationId xmlns:a16="http://schemas.microsoft.com/office/drawing/2014/main" id="{C0DD6B98-382E-4C82-89F5-51419EF9E5DC}"/>
              </a:ext>
            </a:extLst>
          </p:cNvPr>
          <p:cNvSpPr>
            <a:spLocks noChangeArrowheads="1"/>
          </p:cNvSpPr>
          <p:nvPr/>
        </p:nvSpPr>
        <p:spPr bwMode="auto">
          <a:xfrm>
            <a:off x="0" y="2608263"/>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endParaRPr lang="zh-CN" altLang="en-US" sz="2400"/>
          </a:p>
        </p:txBody>
      </p:sp>
      <p:sp>
        <p:nvSpPr>
          <p:cNvPr id="19463" name="Rectangle 7">
            <a:extLst>
              <a:ext uri="{FF2B5EF4-FFF2-40B4-BE49-F238E27FC236}">
                <a16:creationId xmlns:a16="http://schemas.microsoft.com/office/drawing/2014/main" id="{80F4714D-AAAC-4B6C-9ADB-17CDF8885BBE}"/>
              </a:ext>
            </a:extLst>
          </p:cNvPr>
          <p:cNvSpPr>
            <a:spLocks noChangeArrowheads="1"/>
          </p:cNvSpPr>
          <p:nvPr/>
        </p:nvSpPr>
        <p:spPr bwMode="auto">
          <a:xfrm>
            <a:off x="3483554" y="2071475"/>
            <a:ext cx="4824412" cy="1200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tabLst>
                <a:tab pos="1400175" algn="l"/>
                <a:tab pos="1438275"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1400175" algn="l"/>
                <a:tab pos="1438275"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1400175" algn="l"/>
                <a:tab pos="1438275"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1400175" algn="l"/>
                <a:tab pos="1438275"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1400175" algn="l"/>
                <a:tab pos="1438275"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1400175" algn="l"/>
                <a:tab pos="1438275"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1400175" algn="l"/>
                <a:tab pos="1438275"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1400175" algn="l"/>
                <a:tab pos="1438275"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1400175" algn="l"/>
                <a:tab pos="1438275"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dirty="0">
                <a:latin typeface="+mn-ea"/>
                <a:ea typeface="+mn-ea"/>
                <a:cs typeface="Times New Roman" panose="02020603050405020304" pitchFamily="18" charset="0"/>
              </a:rPr>
              <a:t>热噪声</a:t>
            </a:r>
            <a:r>
              <a:rPr lang="en-US" altLang="zh-CN" sz="2400" dirty="0">
                <a:latin typeface="+mn-ea"/>
                <a:ea typeface="+mn-ea"/>
                <a:cs typeface="Times New Roman" panose="02020603050405020304" pitchFamily="18" charset="0"/>
              </a:rPr>
              <a:t>:</a:t>
            </a:r>
            <a:r>
              <a:rPr lang="zh-CN" altLang="en-US" sz="2400" dirty="0">
                <a:latin typeface="+mn-ea"/>
                <a:ea typeface="+mn-ea"/>
                <a:cs typeface="Times New Roman" panose="02020603050405020304" pitchFamily="18" charset="0"/>
              </a:rPr>
              <a:t>传输介质内的分子热运动</a:t>
            </a:r>
          </a:p>
          <a:p>
            <a:pPr algn="l" eaLnBrk="1" hangingPunct="1">
              <a:spcBef>
                <a:spcPct val="0"/>
              </a:spcBef>
              <a:buClrTx/>
              <a:buSzTx/>
              <a:buFontTx/>
              <a:buNone/>
            </a:pPr>
            <a:endParaRPr lang="zh-CN" altLang="en-US" sz="2400" dirty="0">
              <a:latin typeface="+mn-ea"/>
              <a:ea typeface="+mn-ea"/>
              <a:cs typeface="Times New Roman" panose="02020603050405020304" pitchFamily="18" charset="0"/>
            </a:endParaRPr>
          </a:p>
          <a:p>
            <a:pPr algn="l" eaLnBrk="1" hangingPunct="1">
              <a:spcBef>
                <a:spcPct val="0"/>
              </a:spcBef>
              <a:buClrTx/>
              <a:buSzTx/>
              <a:buFontTx/>
              <a:buNone/>
            </a:pPr>
            <a:r>
              <a:rPr lang="zh-CN" altLang="en-US" sz="2400" dirty="0">
                <a:latin typeface="+mn-ea"/>
                <a:ea typeface="+mn-ea"/>
                <a:cs typeface="Times New Roman" panose="02020603050405020304" pitchFamily="18" charset="0"/>
              </a:rPr>
              <a:t>冲击噪</a:t>
            </a:r>
            <a:r>
              <a:rPr lang="zh-CN" altLang="en-US" sz="2400" dirty="0">
                <a:latin typeface="+mn-ea"/>
                <a:ea typeface="+mn-ea"/>
              </a:rPr>
              <a:t>声</a:t>
            </a:r>
            <a:r>
              <a:rPr lang="zh-CN" altLang="en-US" sz="2400" dirty="0">
                <a:latin typeface="+mn-ea"/>
                <a:ea typeface="+mn-ea"/>
                <a:cs typeface="Times New Roman" panose="02020603050405020304" pitchFamily="18" charset="0"/>
              </a:rPr>
              <a:t>：外界干扰</a:t>
            </a:r>
          </a:p>
        </p:txBody>
      </p:sp>
      <p:sp>
        <p:nvSpPr>
          <p:cNvPr id="19464" name="Rectangle 8">
            <a:extLst>
              <a:ext uri="{FF2B5EF4-FFF2-40B4-BE49-F238E27FC236}">
                <a16:creationId xmlns:a16="http://schemas.microsoft.com/office/drawing/2014/main" id="{47F5A5E2-237D-4CA1-BFF5-E273C4F697CA}"/>
              </a:ext>
            </a:extLst>
          </p:cNvPr>
          <p:cNvSpPr>
            <a:spLocks noChangeArrowheads="1"/>
          </p:cNvSpPr>
          <p:nvPr/>
        </p:nvSpPr>
        <p:spPr bwMode="auto">
          <a:xfrm>
            <a:off x="1008063" y="3470186"/>
            <a:ext cx="8135937" cy="1200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indent="685800" algn="just">
              <a:spcBef>
                <a:spcPct val="20000"/>
              </a:spcBef>
              <a:buClr>
                <a:schemeClr val="accent2"/>
              </a:buClr>
              <a:buSzPct val="70000"/>
              <a:buFont typeface="Wingdings" panose="05000000000000000000" pitchFamily="2" charset="2"/>
              <a:buBlip>
                <a:blip r:embed="rId2"/>
              </a:buBlip>
              <a:tabLst>
                <a:tab pos="2276475"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2276475"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2276475"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2276475"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2276475"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2276475"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2276475"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2276475"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2276475"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dirty="0">
                <a:latin typeface="+mn-ea"/>
                <a:ea typeface="+mn-ea"/>
                <a:cs typeface="Times New Roman" panose="02020603050405020304" pitchFamily="18" charset="0"/>
              </a:rPr>
              <a:t>热噪</a:t>
            </a:r>
            <a:r>
              <a:rPr lang="zh-CN" altLang="en-US" sz="2400" dirty="0">
                <a:latin typeface="+mn-ea"/>
                <a:ea typeface="+mn-ea"/>
              </a:rPr>
              <a:t>声</a:t>
            </a:r>
            <a:r>
              <a:rPr lang="en-US" altLang="zh-CN" sz="2400" dirty="0">
                <a:latin typeface="+mn-ea"/>
                <a:ea typeface="+mn-ea"/>
                <a:cs typeface="Times New Roman" panose="02020603050405020304" pitchFamily="18" charset="0"/>
              </a:rPr>
              <a:t>:</a:t>
            </a:r>
            <a:r>
              <a:rPr lang="zh-CN" altLang="en-US" sz="2400" dirty="0">
                <a:latin typeface="+mn-ea"/>
                <a:ea typeface="+mn-ea"/>
                <a:cs typeface="Times New Roman" panose="02020603050405020304" pitchFamily="18" charset="0"/>
              </a:rPr>
              <a:t>干扰幅度小，持续性，对模拟通信影响大。</a:t>
            </a:r>
            <a:r>
              <a:rPr lang="zh-CN" altLang="en-US" sz="2400" dirty="0">
                <a:latin typeface="+mn-ea"/>
                <a:ea typeface="+mn-ea"/>
              </a:rPr>
              <a:t> </a:t>
            </a:r>
            <a:r>
              <a:rPr lang="zh-CN" altLang="en-US" sz="2400" dirty="0">
                <a:latin typeface="+mn-ea"/>
                <a:ea typeface="+mn-ea"/>
                <a:cs typeface="Times New Roman" panose="02020603050405020304" pitchFamily="18" charset="0"/>
              </a:rPr>
              <a:t>	</a:t>
            </a:r>
            <a:endParaRPr lang="zh-CN" altLang="en-US" sz="2400" dirty="0">
              <a:latin typeface="+mn-ea"/>
              <a:ea typeface="+mn-ea"/>
            </a:endParaRPr>
          </a:p>
          <a:p>
            <a:pPr algn="l">
              <a:spcBef>
                <a:spcPct val="0"/>
              </a:spcBef>
              <a:buClrTx/>
              <a:buSzTx/>
              <a:buFontTx/>
              <a:buNone/>
            </a:pPr>
            <a:r>
              <a:rPr lang="zh-CN" altLang="en-US" sz="2400" dirty="0">
                <a:latin typeface="+mn-ea"/>
                <a:ea typeface="+mn-ea"/>
                <a:cs typeface="Times New Roman" panose="02020603050405020304" pitchFamily="18" charset="0"/>
              </a:rPr>
              <a:t>冲击噪</a:t>
            </a:r>
            <a:r>
              <a:rPr lang="zh-CN" altLang="en-US" sz="2400" dirty="0">
                <a:latin typeface="+mn-ea"/>
                <a:ea typeface="+mn-ea"/>
              </a:rPr>
              <a:t>声</a:t>
            </a:r>
            <a:r>
              <a:rPr lang="zh-CN" altLang="en-US" sz="2400" dirty="0">
                <a:latin typeface="+mn-ea"/>
                <a:ea typeface="+mn-ea"/>
                <a:cs typeface="Times New Roman" panose="02020603050405020304" pitchFamily="18" charset="0"/>
              </a:rPr>
              <a:t>：干扰幅度大，突发性，对数字通信影响大</a:t>
            </a:r>
          </a:p>
        </p:txBody>
      </p:sp>
      <p:sp>
        <p:nvSpPr>
          <p:cNvPr id="19465" name="Rectangle 9">
            <a:extLst>
              <a:ext uri="{FF2B5EF4-FFF2-40B4-BE49-F238E27FC236}">
                <a16:creationId xmlns:a16="http://schemas.microsoft.com/office/drawing/2014/main" id="{E55B2C0C-4848-4E3B-BBD8-4CBFDCCD7596}"/>
              </a:ext>
            </a:extLst>
          </p:cNvPr>
          <p:cNvSpPr>
            <a:spLocks noChangeArrowheads="1"/>
          </p:cNvSpPr>
          <p:nvPr/>
        </p:nvSpPr>
        <p:spPr bwMode="auto">
          <a:xfrm>
            <a:off x="582354" y="3786981"/>
            <a:ext cx="803425" cy="5043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zh-CN" altLang="en-US" sz="2400" dirty="0">
                <a:latin typeface="+mn-ea"/>
                <a:ea typeface="+mn-ea"/>
              </a:rPr>
              <a:t>特征</a:t>
            </a:r>
          </a:p>
        </p:txBody>
      </p:sp>
      <p:sp>
        <p:nvSpPr>
          <p:cNvPr id="19466" name="Rectangle 10">
            <a:extLst>
              <a:ext uri="{FF2B5EF4-FFF2-40B4-BE49-F238E27FC236}">
                <a16:creationId xmlns:a16="http://schemas.microsoft.com/office/drawing/2014/main" id="{A0A52B62-9F61-4B74-BCEA-7B483ED494C1}"/>
              </a:ext>
            </a:extLst>
          </p:cNvPr>
          <p:cNvSpPr>
            <a:spLocks noChangeArrowheads="1"/>
          </p:cNvSpPr>
          <p:nvPr/>
        </p:nvSpPr>
        <p:spPr bwMode="auto">
          <a:xfrm>
            <a:off x="611188" y="5301208"/>
            <a:ext cx="7993062" cy="98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2400" dirty="0">
                <a:latin typeface="+mn-ea"/>
                <a:ea typeface="+mn-ea"/>
              </a:rPr>
              <a:t>如数据率为</a:t>
            </a:r>
            <a:r>
              <a:rPr lang="en-US" altLang="zh-CN" sz="2400" dirty="0">
                <a:latin typeface="+mn-ea"/>
                <a:ea typeface="+mn-ea"/>
              </a:rPr>
              <a:t>9600bps</a:t>
            </a:r>
            <a:r>
              <a:rPr lang="zh-CN" altLang="en-US" sz="2400" dirty="0">
                <a:latin typeface="+mn-ea"/>
                <a:ea typeface="+mn-ea"/>
              </a:rPr>
              <a:t>，一次闪电持续时间为</a:t>
            </a:r>
            <a:r>
              <a:rPr lang="en-US" altLang="zh-CN" sz="2400" dirty="0">
                <a:latin typeface="+mn-ea"/>
                <a:ea typeface="+mn-ea"/>
              </a:rPr>
              <a:t>10ms</a:t>
            </a:r>
            <a:r>
              <a:rPr lang="zh-CN" altLang="en-US" sz="2400" dirty="0">
                <a:latin typeface="+mn-ea"/>
                <a:ea typeface="+mn-ea"/>
              </a:rPr>
              <a:t>，则连续破坏</a:t>
            </a:r>
            <a:r>
              <a:rPr lang="en-US" altLang="zh-CN" sz="2400" dirty="0">
                <a:latin typeface="+mn-ea"/>
                <a:ea typeface="+mn-ea"/>
              </a:rPr>
              <a:t>96</a:t>
            </a:r>
            <a:r>
              <a:rPr lang="zh-CN" altLang="en-US" sz="2400" dirty="0">
                <a:latin typeface="+mn-ea"/>
                <a:ea typeface="+mn-ea"/>
              </a:rPr>
              <a:t>位。</a:t>
            </a:r>
          </a:p>
        </p:txBody>
      </p:sp>
      <p:sp>
        <p:nvSpPr>
          <p:cNvPr id="19467" name="Rectangle 11">
            <a:extLst>
              <a:ext uri="{FF2B5EF4-FFF2-40B4-BE49-F238E27FC236}">
                <a16:creationId xmlns:a16="http://schemas.microsoft.com/office/drawing/2014/main" id="{D5C3C0C0-FD4E-4DB4-A2F4-B0ABC994A158}"/>
              </a:ext>
            </a:extLst>
          </p:cNvPr>
          <p:cNvSpPr>
            <a:spLocks noChangeArrowheads="1"/>
          </p:cNvSpPr>
          <p:nvPr/>
        </p:nvSpPr>
        <p:spPr bwMode="auto">
          <a:xfrm>
            <a:off x="1805675" y="2420886"/>
            <a:ext cx="1422184" cy="519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zh-CN" altLang="en-US" sz="2400" dirty="0">
                <a:latin typeface="+mn-ea"/>
                <a:ea typeface="+mn-ea"/>
              </a:rPr>
              <a:t>主要原因</a:t>
            </a:r>
          </a:p>
        </p:txBody>
      </p:sp>
      <p:sp>
        <p:nvSpPr>
          <p:cNvPr id="19468" name="Rectangle 12">
            <a:extLst>
              <a:ext uri="{FF2B5EF4-FFF2-40B4-BE49-F238E27FC236}">
                <a16:creationId xmlns:a16="http://schemas.microsoft.com/office/drawing/2014/main" id="{FA31D56E-98AF-4A77-B5FB-86250ED3076A}"/>
              </a:ext>
            </a:extLst>
          </p:cNvPr>
          <p:cNvSpPr>
            <a:spLocks noChangeArrowheads="1"/>
          </p:cNvSpPr>
          <p:nvPr/>
        </p:nvSpPr>
        <p:spPr bwMode="auto">
          <a:xfrm>
            <a:off x="611188" y="4770438"/>
            <a:ext cx="82073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tabLst>
                <a:tab pos="2276475"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2276475"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2276475"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2276475"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2276475"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2276475"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2276475"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2276475"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2276475"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dirty="0">
                <a:latin typeface="+mn-ea"/>
                <a:ea typeface="+mn-ea"/>
              </a:rPr>
              <a:t>计算机网络通信中，差错控制主要针对冲击噪声。</a:t>
            </a:r>
          </a:p>
        </p:txBody>
      </p:sp>
      <p:sp>
        <p:nvSpPr>
          <p:cNvPr id="14" name="文本框 13">
            <a:extLst>
              <a:ext uri="{FF2B5EF4-FFF2-40B4-BE49-F238E27FC236}">
                <a16:creationId xmlns:a16="http://schemas.microsoft.com/office/drawing/2014/main" id="{46E72BF6-AA70-47ED-9E29-C42CB0FD4086}"/>
              </a:ext>
            </a:extLst>
          </p:cNvPr>
          <p:cNvSpPr txBox="1"/>
          <p:nvPr/>
        </p:nvSpPr>
        <p:spPr>
          <a:xfrm>
            <a:off x="1008063" y="1141105"/>
            <a:ext cx="6948313" cy="830997"/>
          </a:xfrm>
          <a:prstGeom prst="rect">
            <a:avLst/>
          </a:prstGeom>
          <a:noFill/>
        </p:spPr>
        <p:txBody>
          <a:bodyPr wrap="square">
            <a:spAutoFit/>
          </a:bodyPr>
          <a:lstStyle/>
          <a:p>
            <a:r>
              <a:rPr lang="zh-CN" altLang="en-US" dirty="0"/>
              <a:t>在数据通信过程中，由于自然环境等因素，差错总是不可避免。</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467"/>
                                        </p:tgtEl>
                                        <p:attrNameLst>
                                          <p:attrName>style.visibility</p:attrName>
                                        </p:attrNameLst>
                                      </p:cBhvr>
                                      <p:to>
                                        <p:strVal val="visible"/>
                                      </p:to>
                                    </p:set>
                                    <p:animEffect transition="in" filter="wipe(up)">
                                      <p:cBhvr>
                                        <p:cTn id="7" dur="500"/>
                                        <p:tgtEl>
                                          <p:spTgt spid="1946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461"/>
                                        </p:tgtEl>
                                        <p:attrNameLst>
                                          <p:attrName>style.visibility</p:attrName>
                                        </p:attrNameLst>
                                      </p:cBhvr>
                                      <p:to>
                                        <p:strVal val="visible"/>
                                      </p:to>
                                    </p:set>
                                    <p:animEffect transition="in" filter="wipe(up)">
                                      <p:cBhvr>
                                        <p:cTn id="11" dur="500"/>
                                        <p:tgtEl>
                                          <p:spTgt spid="19461"/>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9463"/>
                                        </p:tgtEl>
                                        <p:attrNameLst>
                                          <p:attrName>style.visibility</p:attrName>
                                        </p:attrNameLst>
                                      </p:cBhvr>
                                      <p:to>
                                        <p:strVal val="visible"/>
                                      </p:to>
                                    </p:set>
                                    <p:animEffect transition="in" filter="wipe(up)">
                                      <p:cBhvr>
                                        <p:cTn id="14" dur="500"/>
                                        <p:tgtEl>
                                          <p:spTgt spid="1946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9465"/>
                                        </p:tgtEl>
                                        <p:attrNameLst>
                                          <p:attrName>style.visibility</p:attrName>
                                        </p:attrNameLst>
                                      </p:cBhvr>
                                      <p:to>
                                        <p:strVal val="visible"/>
                                      </p:to>
                                    </p:set>
                                    <p:animEffect transition="in" filter="wipe(up)">
                                      <p:cBhvr>
                                        <p:cTn id="19" dur="500"/>
                                        <p:tgtEl>
                                          <p:spTgt spid="19465"/>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19460"/>
                                        </p:tgtEl>
                                        <p:attrNameLst>
                                          <p:attrName>style.visibility</p:attrName>
                                        </p:attrNameLst>
                                      </p:cBhvr>
                                      <p:to>
                                        <p:strVal val="visible"/>
                                      </p:to>
                                    </p:set>
                                    <p:animEffect transition="in" filter="wipe(up)">
                                      <p:cBhvr>
                                        <p:cTn id="23" dur="500"/>
                                        <p:tgtEl>
                                          <p:spTgt spid="19460"/>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9464"/>
                                        </p:tgtEl>
                                        <p:attrNameLst>
                                          <p:attrName>style.visibility</p:attrName>
                                        </p:attrNameLst>
                                      </p:cBhvr>
                                      <p:to>
                                        <p:strVal val="visible"/>
                                      </p:to>
                                    </p:set>
                                    <p:animEffect transition="in" filter="wipe(up)">
                                      <p:cBhvr>
                                        <p:cTn id="26" dur="500"/>
                                        <p:tgtEl>
                                          <p:spTgt spid="1946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9468"/>
                                        </p:tgtEl>
                                        <p:attrNameLst>
                                          <p:attrName>style.visibility</p:attrName>
                                        </p:attrNameLst>
                                      </p:cBhvr>
                                      <p:to>
                                        <p:strVal val="visible"/>
                                      </p:to>
                                    </p:set>
                                    <p:animEffect transition="in" filter="wipe(up)">
                                      <p:cBhvr>
                                        <p:cTn id="31" dur="500"/>
                                        <p:tgtEl>
                                          <p:spTgt spid="1946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9466"/>
                                        </p:tgtEl>
                                        <p:attrNameLst>
                                          <p:attrName>style.visibility</p:attrName>
                                        </p:attrNameLst>
                                      </p:cBhvr>
                                      <p:to>
                                        <p:strVal val="visible"/>
                                      </p:to>
                                    </p:set>
                                    <p:animEffect transition="in" filter="wipe(up)">
                                      <p:cBhvr>
                                        <p:cTn id="36" dur="500"/>
                                        <p:tgtEl>
                                          <p:spTgt spid="19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nimBg="1"/>
      <p:bldP spid="19461" grpId="0" animBg="1"/>
      <p:bldP spid="19463" grpId="0"/>
      <p:bldP spid="19464" grpId="0"/>
      <p:bldP spid="19465" grpId="0"/>
      <p:bldP spid="19466" grpId="0"/>
      <p:bldP spid="19467" grpId="0"/>
      <p:bldP spid="1946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71C0026-5D92-4E7C-9223-353BF51326C7}"/>
              </a:ext>
            </a:extLst>
          </p:cNvPr>
          <p:cNvSpPr>
            <a:spLocks noGrp="1" noChangeArrowheads="1"/>
          </p:cNvSpPr>
          <p:nvPr>
            <p:ph type="title"/>
          </p:nvPr>
        </p:nvSpPr>
        <p:spPr/>
        <p:txBody>
          <a:bodyPr/>
          <a:lstStyle/>
          <a:p>
            <a:pPr eaLnBrk="1" hangingPunct="1"/>
            <a:r>
              <a:rPr lang="en-US" altLang="zh-CN" dirty="0"/>
              <a:t>4.2.1 </a:t>
            </a:r>
            <a:r>
              <a:rPr lang="zh-CN" altLang="en-US" dirty="0"/>
              <a:t>差错控制方法及分类 </a:t>
            </a:r>
          </a:p>
        </p:txBody>
      </p:sp>
      <p:sp>
        <p:nvSpPr>
          <p:cNvPr id="20483" name="Rectangle 17">
            <a:extLst>
              <a:ext uri="{FF2B5EF4-FFF2-40B4-BE49-F238E27FC236}">
                <a16:creationId xmlns:a16="http://schemas.microsoft.com/office/drawing/2014/main" id="{CFD6E7CB-6EA5-4EBD-8A50-F462B6D7B801}"/>
              </a:ext>
            </a:extLst>
          </p:cNvPr>
          <p:cNvSpPr>
            <a:spLocks noChangeArrowheads="1"/>
          </p:cNvSpPr>
          <p:nvPr/>
        </p:nvSpPr>
        <p:spPr bwMode="auto">
          <a:xfrm>
            <a:off x="0" y="198278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indent="12700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zh-CN" sz="2400" b="0">
              <a:latin typeface="Times New Roman" panose="02020603050405020304" pitchFamily="18" charset="0"/>
            </a:endParaRPr>
          </a:p>
        </p:txBody>
      </p:sp>
      <p:sp>
        <p:nvSpPr>
          <p:cNvPr id="612393" name="Rectangle 41">
            <a:extLst>
              <a:ext uri="{FF2B5EF4-FFF2-40B4-BE49-F238E27FC236}">
                <a16:creationId xmlns:a16="http://schemas.microsoft.com/office/drawing/2014/main" id="{36E019F9-0C68-437F-B922-DAC0705492AE}"/>
              </a:ext>
            </a:extLst>
          </p:cNvPr>
          <p:cNvSpPr>
            <a:spLocks noChangeArrowheads="1"/>
          </p:cNvSpPr>
          <p:nvPr/>
        </p:nvSpPr>
        <p:spPr bwMode="auto">
          <a:xfrm>
            <a:off x="1042988" y="1052513"/>
            <a:ext cx="7850187" cy="409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842963" indent="-45720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243013" indent="-3810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r>
              <a:rPr lang="zh-CN" altLang="en-US" dirty="0"/>
              <a:t>差错控制方法</a:t>
            </a:r>
          </a:p>
          <a:p>
            <a:pPr lvl="1" eaLnBrk="1" hangingPunct="1"/>
            <a:r>
              <a:rPr lang="zh-CN" altLang="en-US" dirty="0"/>
              <a:t>通过特殊的编码（差错控制码），使接收端能够发现甚至自动纠正错误。</a:t>
            </a:r>
          </a:p>
          <a:p>
            <a:pPr eaLnBrk="1" hangingPunct="1"/>
            <a:r>
              <a:rPr lang="zh-CN" altLang="en-US" dirty="0"/>
              <a:t>常用的差错控制编码有两类 </a:t>
            </a:r>
          </a:p>
          <a:p>
            <a:pPr lvl="1" eaLnBrk="1" hangingPunct="1"/>
            <a:r>
              <a:rPr lang="zh-CN" altLang="en-US" dirty="0"/>
              <a:t>检错码</a:t>
            </a:r>
          </a:p>
          <a:p>
            <a:pPr lvl="2" eaLnBrk="1" hangingPunct="1"/>
            <a:r>
              <a:rPr lang="zh-CN" altLang="en-US" dirty="0"/>
              <a:t>能够发现差错，但无法自动纠正差错，通过发送方重传来获得正确的数据。</a:t>
            </a:r>
          </a:p>
          <a:p>
            <a:pPr lvl="1" eaLnBrk="1" hangingPunct="1"/>
            <a:r>
              <a:rPr lang="zh-CN" altLang="en-US" dirty="0"/>
              <a:t>纠错码</a:t>
            </a:r>
          </a:p>
          <a:p>
            <a:pPr lvl="2" eaLnBrk="1" hangingPunct="1"/>
            <a:r>
              <a:rPr lang="zh-CN" altLang="en-US" dirty="0"/>
              <a:t>不但能过发现差错，而且能够知道哪里出错，从而自动纠正差错</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239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239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1239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1239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239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1239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239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B6B6463-76BD-46E6-B1AA-81C87F2D637A}"/>
              </a:ext>
            </a:extLst>
          </p:cNvPr>
          <p:cNvSpPr>
            <a:spLocks noGrp="1" noChangeArrowheads="1"/>
          </p:cNvSpPr>
          <p:nvPr>
            <p:ph type="title"/>
          </p:nvPr>
        </p:nvSpPr>
        <p:spPr/>
        <p:txBody>
          <a:bodyPr/>
          <a:lstStyle/>
          <a:p>
            <a:pPr marL="609600" indent="-609600" eaLnBrk="1" hangingPunct="1"/>
            <a:r>
              <a:rPr lang="en-US" altLang="zh-CN" dirty="0"/>
              <a:t>4.2.2 </a:t>
            </a:r>
            <a:r>
              <a:rPr lang="zh-CN" altLang="en-US" dirty="0"/>
              <a:t>编码效率、检错和纠错能力</a:t>
            </a:r>
          </a:p>
        </p:txBody>
      </p:sp>
      <p:sp>
        <p:nvSpPr>
          <p:cNvPr id="654339" name="Rectangle 3">
            <a:extLst>
              <a:ext uri="{FF2B5EF4-FFF2-40B4-BE49-F238E27FC236}">
                <a16:creationId xmlns:a16="http://schemas.microsoft.com/office/drawing/2014/main" id="{6E13BCAD-34D0-448C-9E7A-EC5D3C99389C}"/>
              </a:ext>
            </a:extLst>
          </p:cNvPr>
          <p:cNvSpPr>
            <a:spLocks noGrp="1" noChangeArrowheads="1"/>
          </p:cNvSpPr>
          <p:nvPr>
            <p:ph type="body" idx="1"/>
          </p:nvPr>
        </p:nvSpPr>
        <p:spPr>
          <a:xfrm>
            <a:off x="971550" y="908050"/>
            <a:ext cx="7761288" cy="5634038"/>
          </a:xfrm>
        </p:spPr>
        <p:txBody>
          <a:bodyPr/>
          <a:lstStyle/>
          <a:p>
            <a:pPr marL="533400" indent="-533400" eaLnBrk="1" hangingPunct="1"/>
            <a:r>
              <a:rPr lang="zh-CN" altLang="en-US"/>
              <a:t>码字</a:t>
            </a:r>
          </a:p>
          <a:p>
            <a:pPr marL="842963" lvl="1" indent="-457200" eaLnBrk="1" hangingPunct="1"/>
            <a:r>
              <a:rPr lang="zh-CN" altLang="en-US"/>
              <a:t>码字有信息位和校验位（冗余位）组成。</a:t>
            </a:r>
          </a:p>
          <a:p>
            <a:pPr marL="842963" lvl="1" indent="-457200" eaLnBrk="1" hangingPunct="1"/>
            <a:r>
              <a:rPr lang="zh-CN" altLang="en-US"/>
              <a:t>设信息位为</a:t>
            </a:r>
            <a:r>
              <a:rPr lang="en-US" altLang="zh-CN"/>
              <a:t>m</a:t>
            </a:r>
            <a:r>
              <a:rPr lang="zh-CN" altLang="en-US"/>
              <a:t>位，校验位为</a:t>
            </a:r>
            <a:r>
              <a:rPr lang="en-US" altLang="zh-CN"/>
              <a:t>r</a:t>
            </a:r>
            <a:r>
              <a:rPr lang="zh-CN" altLang="en-US"/>
              <a:t>位，则码字长度为</a:t>
            </a:r>
            <a:r>
              <a:rPr lang="en-US" altLang="zh-CN"/>
              <a:t>n=m+r</a:t>
            </a:r>
          </a:p>
          <a:p>
            <a:pPr marL="533400" indent="-533400" eaLnBrk="1" hangingPunct="1"/>
            <a:r>
              <a:rPr lang="zh-CN" altLang="en-US"/>
              <a:t>两个码字的距离</a:t>
            </a:r>
          </a:p>
          <a:p>
            <a:pPr marL="842963" lvl="1" indent="-457200" eaLnBrk="1" hangingPunct="1"/>
            <a:r>
              <a:rPr lang="zh-CN" altLang="en-US"/>
              <a:t>两个码字的不同位数称为这两个码字的距离。</a:t>
            </a:r>
          </a:p>
          <a:p>
            <a:pPr marL="842963" lvl="1" indent="-457200" eaLnBrk="1" hangingPunct="1"/>
            <a:r>
              <a:rPr lang="zh-CN" altLang="en-US"/>
              <a:t>例：</a:t>
            </a:r>
            <a:r>
              <a:rPr lang="en-US" altLang="zh-CN"/>
              <a:t>10001001</a:t>
            </a:r>
            <a:r>
              <a:rPr lang="zh-CN" altLang="en-US"/>
              <a:t>和</a:t>
            </a:r>
            <a:r>
              <a:rPr lang="en-US" altLang="zh-CN"/>
              <a:t>10110001</a:t>
            </a:r>
            <a:r>
              <a:rPr lang="zh-CN" altLang="en-US"/>
              <a:t>的距离为</a:t>
            </a:r>
            <a:r>
              <a:rPr lang="en-US" altLang="zh-CN"/>
              <a:t>3</a:t>
            </a:r>
            <a:r>
              <a:rPr lang="zh-CN" altLang="en-US"/>
              <a:t>。</a:t>
            </a:r>
          </a:p>
          <a:p>
            <a:pPr marL="533400" indent="-533400" eaLnBrk="1" hangingPunct="1"/>
            <a:r>
              <a:rPr lang="zh-CN" altLang="en-US"/>
              <a:t>海明距离</a:t>
            </a:r>
          </a:p>
          <a:p>
            <a:pPr marL="842963" lvl="1" indent="-457200" eaLnBrk="1" hangingPunct="1"/>
            <a:r>
              <a:rPr lang="zh-CN" altLang="en-US"/>
              <a:t>给定某种编码算法，就能够造出包含全部合法码字的码字表（编码系统）。该码字表中必存在着两个码字之间的距离最小，这个最小距离称为该码字表（编码系统）的海明距离。</a:t>
            </a:r>
          </a:p>
          <a:p>
            <a:pPr marL="842963" lvl="1" indent="-457200" eaLnBrk="1" hangingPunct="1"/>
            <a:r>
              <a:rPr lang="zh-CN" altLang="en-US"/>
              <a:t>海明距离决定了编码系统的检错和纠错能力</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433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5433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5433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5433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54339">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54339">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654339">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54339">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543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9" name="Rectangle 3">
            <a:extLst>
              <a:ext uri="{FF2B5EF4-FFF2-40B4-BE49-F238E27FC236}">
                <a16:creationId xmlns:a16="http://schemas.microsoft.com/office/drawing/2014/main" id="{4857F09A-243F-42CE-9954-B1D9F5EFE986}"/>
              </a:ext>
            </a:extLst>
          </p:cNvPr>
          <p:cNvSpPr>
            <a:spLocks noGrp="1" noChangeArrowheads="1"/>
          </p:cNvSpPr>
          <p:nvPr>
            <p:ph type="body" idx="1"/>
          </p:nvPr>
        </p:nvSpPr>
        <p:spPr>
          <a:xfrm>
            <a:off x="925513" y="1916113"/>
            <a:ext cx="7391400" cy="895350"/>
          </a:xfrm>
        </p:spPr>
        <p:txBody>
          <a:bodyPr/>
          <a:lstStyle/>
          <a:p>
            <a:pPr eaLnBrk="1" hangingPunct="1"/>
            <a:r>
              <a:rPr lang="zh-CN" altLang="en-US" sz="2400"/>
              <a:t>若检测</a:t>
            </a:r>
            <a:r>
              <a:rPr lang="en-US" altLang="zh-CN" sz="2400"/>
              <a:t>d</a:t>
            </a:r>
            <a:r>
              <a:rPr lang="zh-CN" altLang="en-US" sz="2400"/>
              <a:t>位出错，则海明距离至少为</a:t>
            </a:r>
            <a:r>
              <a:rPr lang="en-US" altLang="zh-CN" sz="2400"/>
              <a:t>d+1.</a:t>
            </a:r>
          </a:p>
          <a:p>
            <a:pPr eaLnBrk="1" hangingPunct="1"/>
            <a:r>
              <a:rPr lang="zh-CN" altLang="en-US" sz="2400"/>
              <a:t>若纠正</a:t>
            </a:r>
            <a:r>
              <a:rPr lang="en-US" altLang="zh-CN" sz="2400"/>
              <a:t>d</a:t>
            </a:r>
            <a:r>
              <a:rPr lang="zh-CN" altLang="en-US" sz="2400"/>
              <a:t>位出错，则海明距离至少为</a:t>
            </a:r>
            <a:r>
              <a:rPr lang="en-US" altLang="zh-CN" sz="2400"/>
              <a:t>2d+1.</a:t>
            </a:r>
          </a:p>
        </p:txBody>
      </p:sp>
      <p:sp>
        <p:nvSpPr>
          <p:cNvPr id="715781" name="Rectangle 5">
            <a:extLst>
              <a:ext uri="{FF2B5EF4-FFF2-40B4-BE49-F238E27FC236}">
                <a16:creationId xmlns:a16="http://schemas.microsoft.com/office/drawing/2014/main" id="{6CE6A502-0816-4755-A52C-DA0FE0A5F732}"/>
              </a:ext>
            </a:extLst>
          </p:cNvPr>
          <p:cNvSpPr>
            <a:spLocks noChangeArrowheads="1"/>
          </p:cNvSpPr>
          <p:nvPr/>
        </p:nvSpPr>
        <p:spPr bwMode="auto">
          <a:xfrm>
            <a:off x="900113" y="2863850"/>
            <a:ext cx="7632700" cy="353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indent="114300" algn="just">
              <a:spcBef>
                <a:spcPct val="20000"/>
              </a:spcBef>
              <a:buClr>
                <a:schemeClr val="accent2"/>
              </a:buClr>
              <a:buSzPct val="70000"/>
              <a:buFont typeface="Wingdings" panose="05000000000000000000" pitchFamily="2" charset="2"/>
              <a:buBlip>
                <a:blip r:embed="rId2"/>
              </a:buBlip>
              <a:tabLst>
                <a:tab pos="2276475"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2276475"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2276475"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2276475"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2276475"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2276475"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2276475"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2276475"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2276475"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Font typeface="Wingdings" panose="05000000000000000000" pitchFamily="2" charset="2"/>
              <a:buNone/>
            </a:pPr>
            <a:r>
              <a:rPr lang="zh-CN" altLang="en-US" sz="2000" dirty="0"/>
              <a:t>例：设有一编码系统的码字表有</a:t>
            </a:r>
            <a:r>
              <a:rPr lang="en-US" altLang="zh-CN" sz="2000" dirty="0"/>
              <a:t>4</a:t>
            </a:r>
            <a:r>
              <a:rPr lang="zh-CN" altLang="en-US" sz="2000" dirty="0"/>
              <a:t>个码字组成：</a:t>
            </a:r>
          </a:p>
          <a:p>
            <a:pPr algn="l" eaLnBrk="1" hangingPunct="1">
              <a:lnSpc>
                <a:spcPct val="110000"/>
              </a:lnSpc>
              <a:buFont typeface="Wingdings" panose="05000000000000000000" pitchFamily="2" charset="2"/>
              <a:buNone/>
            </a:pPr>
            <a:r>
              <a:rPr lang="en-US" altLang="zh-CN" sz="2000" dirty="0"/>
              <a:t>0000000000            0000011111</a:t>
            </a:r>
          </a:p>
          <a:p>
            <a:pPr algn="l" eaLnBrk="1" hangingPunct="1">
              <a:lnSpc>
                <a:spcPct val="110000"/>
              </a:lnSpc>
              <a:buFont typeface="Wingdings" panose="05000000000000000000" pitchFamily="2" charset="2"/>
              <a:buNone/>
            </a:pPr>
            <a:r>
              <a:rPr lang="en-US" altLang="zh-CN" sz="2000" dirty="0"/>
              <a:t>1111100000            1111111111</a:t>
            </a:r>
          </a:p>
          <a:p>
            <a:pPr algn="l" eaLnBrk="1" hangingPunct="1">
              <a:lnSpc>
                <a:spcPct val="130000"/>
              </a:lnSpc>
              <a:buFont typeface="Wingdings" panose="05000000000000000000" pitchFamily="2" charset="2"/>
              <a:buChar char="ü"/>
            </a:pPr>
            <a:r>
              <a:rPr lang="zh-CN" altLang="en-US" sz="2000" dirty="0"/>
              <a:t>海明距离为</a:t>
            </a:r>
            <a:r>
              <a:rPr lang="en-US" altLang="zh-CN" sz="2000" dirty="0"/>
              <a:t>5</a:t>
            </a:r>
            <a:r>
              <a:rPr lang="zh-CN" altLang="en-US" sz="2000" dirty="0"/>
              <a:t>，则可检测出</a:t>
            </a:r>
            <a:r>
              <a:rPr lang="en-US" altLang="zh-CN" sz="2000" dirty="0"/>
              <a:t>4</a:t>
            </a:r>
            <a:r>
              <a:rPr lang="zh-CN" altLang="en-US" sz="2000" dirty="0"/>
              <a:t>位出错，纠正两位出错。</a:t>
            </a:r>
          </a:p>
          <a:p>
            <a:pPr algn="l" eaLnBrk="1" hangingPunct="1">
              <a:lnSpc>
                <a:spcPct val="130000"/>
              </a:lnSpc>
              <a:buFont typeface="Wingdings" panose="05000000000000000000" pitchFamily="2" charset="2"/>
              <a:buChar char="ü"/>
            </a:pPr>
            <a:r>
              <a:rPr lang="zh-CN" altLang="en-US" sz="2000" dirty="0"/>
              <a:t>如果收到一个码字：</a:t>
            </a:r>
            <a:r>
              <a:rPr lang="en-US" altLang="zh-CN" sz="2000" dirty="0"/>
              <a:t>0000000111</a:t>
            </a:r>
            <a:r>
              <a:rPr lang="zh-CN" altLang="en-US" sz="2000" dirty="0"/>
              <a:t>，判断出错。</a:t>
            </a:r>
          </a:p>
          <a:p>
            <a:pPr algn="l" eaLnBrk="1" hangingPunct="1">
              <a:lnSpc>
                <a:spcPct val="130000"/>
              </a:lnSpc>
              <a:buFont typeface="Wingdings" panose="05000000000000000000" pitchFamily="2" charset="2"/>
              <a:buChar char="ü"/>
            </a:pPr>
            <a:r>
              <a:rPr lang="zh-CN" altLang="en-US" sz="2000" dirty="0"/>
              <a:t>如果出错位不超过两位，则可以断定其正确码字为</a:t>
            </a:r>
            <a:r>
              <a:rPr lang="en-US" altLang="zh-CN" sz="2000" dirty="0"/>
              <a:t>0000011111</a:t>
            </a:r>
          </a:p>
          <a:p>
            <a:pPr algn="l" eaLnBrk="1" hangingPunct="1">
              <a:lnSpc>
                <a:spcPct val="130000"/>
              </a:lnSpc>
              <a:buFont typeface="Wingdings" panose="05000000000000000000" pitchFamily="2" charset="2"/>
              <a:buChar char="ü"/>
            </a:pPr>
            <a:r>
              <a:rPr lang="zh-CN" altLang="en-US" sz="2000" dirty="0"/>
              <a:t>如果出错为超过两位（如</a:t>
            </a:r>
            <a:r>
              <a:rPr lang="en-US" altLang="zh-CN" sz="2000" dirty="0"/>
              <a:t>3</a:t>
            </a:r>
            <a:r>
              <a:rPr lang="zh-CN" altLang="en-US" sz="2000" dirty="0"/>
              <a:t>位），则无法断定其正确码字是  </a:t>
            </a:r>
            <a:r>
              <a:rPr lang="en-US" altLang="zh-CN" sz="2000" dirty="0"/>
              <a:t>0000011111</a:t>
            </a:r>
            <a:r>
              <a:rPr lang="zh-CN" altLang="en-US" sz="2000" dirty="0"/>
              <a:t>，还是</a:t>
            </a:r>
            <a:r>
              <a:rPr lang="en-US" altLang="zh-CN" sz="2000" dirty="0"/>
              <a:t>0000000000</a:t>
            </a:r>
            <a:r>
              <a:rPr lang="zh-CN" altLang="en-US" sz="2000" dirty="0"/>
              <a:t>。</a:t>
            </a:r>
          </a:p>
        </p:txBody>
      </p:sp>
      <p:sp>
        <p:nvSpPr>
          <p:cNvPr id="715782" name="Rectangle 6">
            <a:extLst>
              <a:ext uri="{FF2B5EF4-FFF2-40B4-BE49-F238E27FC236}">
                <a16:creationId xmlns:a16="http://schemas.microsoft.com/office/drawing/2014/main" id="{BBF84888-B5CA-426E-BF82-50AEF263A765}"/>
              </a:ext>
            </a:extLst>
          </p:cNvPr>
          <p:cNvSpPr>
            <a:spLocks noChangeArrowheads="1"/>
          </p:cNvSpPr>
          <p:nvPr/>
        </p:nvSpPr>
        <p:spPr bwMode="auto">
          <a:xfrm>
            <a:off x="900113" y="1052513"/>
            <a:ext cx="38862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r>
              <a:rPr lang="zh-CN" altLang="en-US" sz="2400"/>
              <a:t>编码效率</a:t>
            </a:r>
            <a:r>
              <a:rPr lang="en-US" altLang="zh-CN" sz="2400"/>
              <a:t>R=m/n=m/(m+r).</a:t>
            </a:r>
          </a:p>
          <a:p>
            <a:pPr algn="l" eaLnBrk="1" hangingPunct="1">
              <a:buFont typeface="Wingdings" panose="05000000000000000000" pitchFamily="2" charset="2"/>
              <a:buNone/>
            </a:pPr>
            <a:r>
              <a:rPr lang="en-US" altLang="zh-CN" sz="2000"/>
              <a:t>  </a:t>
            </a:r>
            <a:r>
              <a:rPr lang="zh-CN" altLang="en-US" sz="2000"/>
              <a:t>信息位为</a:t>
            </a:r>
            <a:r>
              <a:rPr lang="en-US" altLang="zh-CN" sz="2000"/>
              <a:t>m</a:t>
            </a:r>
            <a:r>
              <a:rPr lang="zh-CN" altLang="en-US" sz="2000"/>
              <a:t>位，校验位为</a:t>
            </a:r>
            <a:r>
              <a:rPr lang="en-US" altLang="zh-CN" sz="2000"/>
              <a:t>r</a:t>
            </a:r>
            <a:r>
              <a:rPr lang="zh-CN" altLang="en-US" sz="2000"/>
              <a:t>位</a:t>
            </a:r>
          </a:p>
        </p:txBody>
      </p:sp>
      <p:sp>
        <p:nvSpPr>
          <p:cNvPr id="22533" name="Rectangle 7">
            <a:extLst>
              <a:ext uri="{FF2B5EF4-FFF2-40B4-BE49-F238E27FC236}">
                <a16:creationId xmlns:a16="http://schemas.microsoft.com/office/drawing/2014/main" id="{DDE09FF8-17E8-43A2-ABFF-FD94430B6D3B}"/>
              </a:ext>
            </a:extLst>
          </p:cNvPr>
          <p:cNvSpPr>
            <a:spLocks noGrp="1" noChangeArrowheads="1"/>
          </p:cNvSpPr>
          <p:nvPr>
            <p:ph type="title"/>
          </p:nvPr>
        </p:nvSpPr>
        <p:spPr/>
        <p:txBody>
          <a:bodyPr/>
          <a:lstStyle/>
          <a:p>
            <a:pPr eaLnBrk="1" hangingPunct="1"/>
            <a:endParaRPr lang="zh-CN"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57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577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577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15781">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5781">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15781">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15781">
                                            <p:txEl>
                                              <p:pRg st="3" end="3"/>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15781">
                                            <p:txEl>
                                              <p:pRg st="4" end="4"/>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715781">
                                            <p:txEl>
                                              <p:pRg st="5" end="5"/>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71578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779" grpId="0" build="p"/>
      <p:bldP spid="71578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a:extLst>
              <a:ext uri="{FF2B5EF4-FFF2-40B4-BE49-F238E27FC236}">
                <a16:creationId xmlns:a16="http://schemas.microsoft.com/office/drawing/2014/main" id="{E3A7040F-3C7B-4BC1-B180-0EC7A4D645C1}"/>
              </a:ext>
            </a:extLst>
          </p:cNvPr>
          <p:cNvSpPr>
            <a:spLocks noGrp="1" noChangeArrowheads="1"/>
          </p:cNvSpPr>
          <p:nvPr>
            <p:ph type="body" idx="1"/>
          </p:nvPr>
        </p:nvSpPr>
        <p:spPr>
          <a:xfrm>
            <a:off x="3427066" y="2532620"/>
            <a:ext cx="3081337" cy="1333500"/>
          </a:xfrm>
        </p:spPr>
        <p:txBody>
          <a:bodyPr/>
          <a:lstStyle/>
          <a:p>
            <a:pPr eaLnBrk="1" hangingPunct="1">
              <a:buFont typeface="Wingdings" panose="05000000000000000000" pitchFamily="2" charset="2"/>
              <a:buNone/>
            </a:pPr>
            <a:r>
              <a:rPr lang="en-US" altLang="zh-CN" sz="2400" dirty="0"/>
              <a:t>	a</a:t>
            </a:r>
            <a:r>
              <a:rPr lang="en-US" altLang="zh-CN" sz="2400" baseline="-25000" dirty="0"/>
              <a:t>5</a:t>
            </a:r>
            <a:r>
              <a:rPr lang="en-US" altLang="zh-CN" sz="2400" dirty="0"/>
              <a:t>= a</a:t>
            </a:r>
            <a:r>
              <a:rPr lang="en-US" altLang="zh-CN" sz="2400" baseline="-25000" dirty="0"/>
              <a:t>1</a:t>
            </a:r>
            <a:r>
              <a:rPr lang="en-US" altLang="zh-CN" sz="2400" dirty="0"/>
              <a:t> +a</a:t>
            </a:r>
            <a:r>
              <a:rPr lang="en-US" altLang="zh-CN" sz="2400" baseline="-25000" dirty="0"/>
              <a:t>2</a:t>
            </a:r>
            <a:r>
              <a:rPr lang="en-US" altLang="zh-CN" sz="2400" dirty="0"/>
              <a:t>+ a</a:t>
            </a:r>
            <a:r>
              <a:rPr lang="en-US" altLang="zh-CN" sz="2400" baseline="-25000" dirty="0"/>
              <a:t>3</a:t>
            </a:r>
            <a:r>
              <a:rPr lang="en-US" altLang="zh-CN" sz="2400" dirty="0"/>
              <a:t>	</a:t>
            </a:r>
          </a:p>
          <a:p>
            <a:pPr eaLnBrk="1" hangingPunct="1">
              <a:buFont typeface="Wingdings" panose="05000000000000000000" pitchFamily="2" charset="2"/>
              <a:buNone/>
            </a:pPr>
            <a:r>
              <a:rPr lang="en-US" altLang="zh-CN" sz="2400" dirty="0"/>
              <a:t>	a</a:t>
            </a:r>
            <a:r>
              <a:rPr lang="en-US" altLang="zh-CN" sz="2400" baseline="-25000" dirty="0"/>
              <a:t>6</a:t>
            </a:r>
            <a:r>
              <a:rPr lang="en-US" altLang="zh-CN" sz="2400" dirty="0"/>
              <a:t>= a</a:t>
            </a:r>
            <a:r>
              <a:rPr lang="en-US" altLang="zh-CN" sz="2400" baseline="-25000" dirty="0"/>
              <a:t>2 </a:t>
            </a:r>
            <a:r>
              <a:rPr lang="en-US" altLang="zh-CN" sz="2400" dirty="0"/>
              <a:t>+a</a:t>
            </a:r>
            <a:r>
              <a:rPr lang="en-US" altLang="zh-CN" sz="2400" baseline="-25000" dirty="0"/>
              <a:t>3</a:t>
            </a:r>
            <a:r>
              <a:rPr lang="en-US" altLang="zh-CN" sz="2400" dirty="0"/>
              <a:t>+ a</a:t>
            </a:r>
            <a:r>
              <a:rPr lang="en-US" altLang="zh-CN" sz="2400" baseline="-25000" dirty="0"/>
              <a:t>4</a:t>
            </a:r>
          </a:p>
          <a:p>
            <a:pPr eaLnBrk="1" hangingPunct="1">
              <a:buFont typeface="Wingdings" panose="05000000000000000000" pitchFamily="2" charset="2"/>
              <a:buNone/>
            </a:pPr>
            <a:r>
              <a:rPr lang="en-US" altLang="zh-CN" sz="2400" dirty="0"/>
              <a:t>	a</a:t>
            </a:r>
            <a:r>
              <a:rPr lang="en-US" altLang="zh-CN" sz="2400" baseline="-25000" dirty="0"/>
              <a:t>7</a:t>
            </a:r>
            <a:r>
              <a:rPr lang="en-US" altLang="zh-CN" sz="2400" dirty="0"/>
              <a:t>= a</a:t>
            </a:r>
            <a:r>
              <a:rPr lang="en-US" altLang="zh-CN" sz="2400" baseline="-25000" dirty="0"/>
              <a:t>1</a:t>
            </a:r>
            <a:r>
              <a:rPr lang="en-US" altLang="zh-CN" sz="2400" dirty="0"/>
              <a:t> +a</a:t>
            </a:r>
            <a:r>
              <a:rPr lang="en-US" altLang="zh-CN" sz="2400" baseline="-25000" dirty="0"/>
              <a:t>3</a:t>
            </a:r>
            <a:r>
              <a:rPr lang="en-US" altLang="zh-CN" sz="2400" dirty="0"/>
              <a:t>+ a</a:t>
            </a:r>
            <a:r>
              <a:rPr lang="en-US" altLang="zh-CN" sz="2400" baseline="-25000" dirty="0"/>
              <a:t>4</a:t>
            </a:r>
          </a:p>
        </p:txBody>
      </p:sp>
      <p:sp>
        <p:nvSpPr>
          <p:cNvPr id="23555" name="AutoShape 4">
            <a:extLst>
              <a:ext uri="{FF2B5EF4-FFF2-40B4-BE49-F238E27FC236}">
                <a16:creationId xmlns:a16="http://schemas.microsoft.com/office/drawing/2014/main" id="{FE3A01DE-3B7F-42D1-8398-C907F82CA560}"/>
              </a:ext>
            </a:extLst>
          </p:cNvPr>
          <p:cNvSpPr>
            <a:spLocks/>
          </p:cNvSpPr>
          <p:nvPr/>
        </p:nvSpPr>
        <p:spPr bwMode="auto">
          <a:xfrm>
            <a:off x="3490740" y="2781976"/>
            <a:ext cx="152400" cy="914400"/>
          </a:xfrm>
          <a:prstGeom prst="leftBrace">
            <a:avLst>
              <a:gd name="adj1" fmla="val 5000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endParaRPr lang="zh-CN" altLang="en-US" sz="2400"/>
          </a:p>
        </p:txBody>
      </p:sp>
      <p:sp>
        <p:nvSpPr>
          <p:cNvPr id="657413" name="Rectangle 5">
            <a:extLst>
              <a:ext uri="{FF2B5EF4-FFF2-40B4-BE49-F238E27FC236}">
                <a16:creationId xmlns:a16="http://schemas.microsoft.com/office/drawing/2014/main" id="{20B59B1A-410A-4554-94E5-467E64DF39FC}"/>
              </a:ext>
            </a:extLst>
          </p:cNvPr>
          <p:cNvSpPr>
            <a:spLocks noChangeArrowheads="1"/>
          </p:cNvSpPr>
          <p:nvPr/>
        </p:nvSpPr>
        <p:spPr bwMode="auto">
          <a:xfrm>
            <a:off x="746677" y="4216393"/>
            <a:ext cx="7632700" cy="186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tabLst>
                <a:tab pos="1400175" algn="l"/>
                <a:tab pos="1438275"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1400175" algn="l"/>
                <a:tab pos="1438275"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1400175" algn="l"/>
                <a:tab pos="1438275"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1400175" algn="l"/>
                <a:tab pos="1438275"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1400175" algn="l"/>
                <a:tab pos="1438275"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1400175" algn="l"/>
                <a:tab pos="1438275"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1400175" algn="l"/>
                <a:tab pos="1438275"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1400175" algn="l"/>
                <a:tab pos="1438275"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1400175" algn="l"/>
                <a:tab pos="1438275" algn="l"/>
              </a:tabLst>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dirty="0"/>
              <a:t>  0000000                 0100110                1000101               1100001</a:t>
            </a:r>
          </a:p>
          <a:p>
            <a:pPr algn="ctr" eaLnBrk="1" hangingPunct="1">
              <a:lnSpc>
                <a:spcPct val="130000"/>
              </a:lnSpc>
              <a:buFont typeface="Wingdings" panose="05000000000000000000" pitchFamily="2" charset="2"/>
              <a:buNone/>
            </a:pPr>
            <a:r>
              <a:rPr lang="en-US" altLang="zh-CN" sz="2000" dirty="0"/>
              <a:t>  0001011                 0101101                1001110               1101000</a:t>
            </a:r>
          </a:p>
          <a:p>
            <a:pPr algn="ctr" eaLnBrk="1" hangingPunct="1">
              <a:lnSpc>
                <a:spcPct val="130000"/>
              </a:lnSpc>
              <a:buFont typeface="Wingdings" panose="05000000000000000000" pitchFamily="2" charset="2"/>
              <a:buNone/>
            </a:pPr>
            <a:r>
              <a:rPr lang="en-US" altLang="zh-CN" sz="2000" dirty="0"/>
              <a:t>  0010111                 0110001                1010010               1110100</a:t>
            </a:r>
          </a:p>
          <a:p>
            <a:pPr algn="ctr" eaLnBrk="1" hangingPunct="1">
              <a:lnSpc>
                <a:spcPct val="130000"/>
              </a:lnSpc>
              <a:buFont typeface="Wingdings" panose="05000000000000000000" pitchFamily="2" charset="2"/>
              <a:buNone/>
            </a:pPr>
            <a:r>
              <a:rPr lang="en-US" altLang="zh-CN" sz="2000" dirty="0"/>
              <a:t>  0011100                 0111010                1011001               1111111</a:t>
            </a:r>
          </a:p>
        </p:txBody>
      </p:sp>
      <p:sp>
        <p:nvSpPr>
          <p:cNvPr id="657414" name="Rectangle 6">
            <a:extLst>
              <a:ext uri="{FF2B5EF4-FFF2-40B4-BE49-F238E27FC236}">
                <a16:creationId xmlns:a16="http://schemas.microsoft.com/office/drawing/2014/main" id="{C5BEEF9B-A781-4103-A39C-D2316A5319AC}"/>
              </a:ext>
            </a:extLst>
          </p:cNvPr>
          <p:cNvSpPr>
            <a:spLocks noChangeArrowheads="1"/>
          </p:cNvSpPr>
          <p:nvPr/>
        </p:nvSpPr>
        <p:spPr bwMode="auto">
          <a:xfrm>
            <a:off x="824218" y="6021288"/>
            <a:ext cx="703750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tabLst>
                <a:tab pos="1400175" algn="l"/>
                <a:tab pos="1438275"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1400175" algn="l"/>
                <a:tab pos="1438275"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1400175" algn="l"/>
                <a:tab pos="1438275"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1400175" algn="l"/>
                <a:tab pos="1438275"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1400175" algn="l"/>
                <a:tab pos="1438275"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1400175" algn="l"/>
                <a:tab pos="1438275"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1400175" algn="l"/>
                <a:tab pos="1438275"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1400175" algn="l"/>
                <a:tab pos="1438275"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1400175" algn="l"/>
                <a:tab pos="1438275"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dirty="0">
                <a:latin typeface="+mn-ea"/>
                <a:ea typeface="+mn-ea"/>
              </a:rPr>
              <a:t>显然，编码表的海明距离为</a:t>
            </a:r>
            <a:r>
              <a:rPr lang="en-US" altLang="zh-CN" sz="2000" dirty="0">
                <a:latin typeface="+mn-ea"/>
                <a:ea typeface="+mn-ea"/>
              </a:rPr>
              <a:t>3</a:t>
            </a:r>
            <a:r>
              <a:rPr lang="zh-CN" altLang="en-US" sz="2000" dirty="0">
                <a:latin typeface="+mn-ea"/>
                <a:ea typeface="+mn-ea"/>
              </a:rPr>
              <a:t>，能够自动纠正一位出错的编码</a:t>
            </a:r>
          </a:p>
        </p:txBody>
      </p:sp>
      <p:sp>
        <p:nvSpPr>
          <p:cNvPr id="23558" name="Rectangle 7">
            <a:extLst>
              <a:ext uri="{FF2B5EF4-FFF2-40B4-BE49-F238E27FC236}">
                <a16:creationId xmlns:a16="http://schemas.microsoft.com/office/drawing/2014/main" id="{3FD4CB2E-E36E-4CE1-87B8-DC545B23EFFE}"/>
              </a:ext>
            </a:extLst>
          </p:cNvPr>
          <p:cNvSpPr>
            <a:spLocks noChangeArrowheads="1"/>
          </p:cNvSpPr>
          <p:nvPr/>
        </p:nvSpPr>
        <p:spPr bwMode="auto">
          <a:xfrm>
            <a:off x="971550" y="3875104"/>
            <a:ext cx="610235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2000" dirty="0"/>
              <a:t>注：</a:t>
            </a:r>
            <a:r>
              <a:rPr lang="en-US" altLang="zh-CN" sz="2000" dirty="0"/>
              <a:t>+</a:t>
            </a:r>
            <a:r>
              <a:rPr lang="zh-CN" altLang="en-US" sz="2000" dirty="0"/>
              <a:t>异或，  由式（</a:t>
            </a:r>
            <a:r>
              <a:rPr lang="en-US" altLang="zh-CN" sz="2000" dirty="0"/>
              <a:t>4-1</a:t>
            </a:r>
            <a:r>
              <a:rPr lang="zh-CN" altLang="en-US" sz="2000" dirty="0"/>
              <a:t>）构造的编码表如下：</a:t>
            </a:r>
          </a:p>
        </p:txBody>
      </p:sp>
      <p:sp>
        <p:nvSpPr>
          <p:cNvPr id="23559" name="Rectangle 8">
            <a:extLst>
              <a:ext uri="{FF2B5EF4-FFF2-40B4-BE49-F238E27FC236}">
                <a16:creationId xmlns:a16="http://schemas.microsoft.com/office/drawing/2014/main" id="{B376F306-3488-4662-A719-9E2B11E52BEE}"/>
              </a:ext>
            </a:extLst>
          </p:cNvPr>
          <p:cNvSpPr>
            <a:spLocks noChangeArrowheads="1"/>
          </p:cNvSpPr>
          <p:nvPr/>
        </p:nvSpPr>
        <p:spPr bwMode="auto">
          <a:xfrm>
            <a:off x="6732240" y="2927053"/>
            <a:ext cx="828675"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en-US" altLang="zh-CN" sz="2400" dirty="0"/>
              <a:t>(4-1)</a:t>
            </a:r>
          </a:p>
        </p:txBody>
      </p:sp>
      <p:sp>
        <p:nvSpPr>
          <p:cNvPr id="23560" name="Rectangle 11">
            <a:extLst>
              <a:ext uri="{FF2B5EF4-FFF2-40B4-BE49-F238E27FC236}">
                <a16:creationId xmlns:a16="http://schemas.microsoft.com/office/drawing/2014/main" id="{E5D480E5-FBA6-44D8-A839-E253A44C7662}"/>
              </a:ext>
            </a:extLst>
          </p:cNvPr>
          <p:cNvSpPr>
            <a:spLocks noChangeArrowheads="1"/>
          </p:cNvSpPr>
          <p:nvPr/>
        </p:nvSpPr>
        <p:spPr bwMode="auto">
          <a:xfrm>
            <a:off x="828601" y="1767273"/>
            <a:ext cx="7559675"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Font typeface="Wingdings" panose="05000000000000000000" pitchFamily="2" charset="2"/>
              <a:buNone/>
            </a:pPr>
            <a:r>
              <a:rPr lang="zh-CN" altLang="en-US" sz="2000" dirty="0">
                <a:latin typeface="+mn-ea"/>
                <a:ea typeface="+mn-ea"/>
              </a:rPr>
              <a:t>设海明码的信息位有</a:t>
            </a:r>
            <a:r>
              <a:rPr lang="en-US" altLang="zh-CN" sz="2000" dirty="0">
                <a:latin typeface="+mn-ea"/>
                <a:ea typeface="+mn-ea"/>
              </a:rPr>
              <a:t>4</a:t>
            </a:r>
            <a:r>
              <a:rPr lang="zh-CN" altLang="en-US" sz="2000" dirty="0">
                <a:latin typeface="+mn-ea"/>
                <a:ea typeface="+mn-ea"/>
              </a:rPr>
              <a:t>位</a:t>
            </a:r>
            <a:r>
              <a:rPr lang="en-US" altLang="zh-CN" sz="2000" dirty="0">
                <a:latin typeface="+mn-ea"/>
                <a:ea typeface="+mn-ea"/>
              </a:rPr>
              <a:t>:a</a:t>
            </a:r>
            <a:r>
              <a:rPr lang="en-US" altLang="zh-CN" sz="2000" baseline="-25000" dirty="0">
                <a:latin typeface="+mn-ea"/>
                <a:ea typeface="+mn-ea"/>
              </a:rPr>
              <a:t>1</a:t>
            </a:r>
            <a:r>
              <a:rPr lang="en-US" altLang="zh-CN" sz="2000" dirty="0">
                <a:latin typeface="+mn-ea"/>
                <a:ea typeface="+mn-ea"/>
              </a:rPr>
              <a:t>a</a:t>
            </a:r>
            <a:r>
              <a:rPr lang="en-US" altLang="zh-CN" sz="2000" baseline="-25000" dirty="0">
                <a:latin typeface="+mn-ea"/>
                <a:ea typeface="+mn-ea"/>
              </a:rPr>
              <a:t>2</a:t>
            </a:r>
            <a:r>
              <a:rPr lang="en-US" altLang="zh-CN" sz="2000" dirty="0">
                <a:latin typeface="+mn-ea"/>
                <a:ea typeface="+mn-ea"/>
              </a:rPr>
              <a:t>a</a:t>
            </a:r>
            <a:r>
              <a:rPr lang="en-US" altLang="zh-CN" sz="2000" baseline="-25000" dirty="0">
                <a:latin typeface="+mn-ea"/>
                <a:ea typeface="+mn-ea"/>
              </a:rPr>
              <a:t>3</a:t>
            </a:r>
            <a:r>
              <a:rPr lang="en-US" altLang="zh-CN" sz="2000" dirty="0">
                <a:latin typeface="+mn-ea"/>
                <a:ea typeface="+mn-ea"/>
              </a:rPr>
              <a:t>a</a:t>
            </a:r>
            <a:r>
              <a:rPr lang="en-US" altLang="zh-CN" sz="2000" baseline="-25000" dirty="0">
                <a:latin typeface="+mn-ea"/>
                <a:ea typeface="+mn-ea"/>
              </a:rPr>
              <a:t>4</a:t>
            </a:r>
            <a:r>
              <a:rPr lang="zh-CN" altLang="en-US" sz="2000" dirty="0">
                <a:latin typeface="+mn-ea"/>
                <a:ea typeface="+mn-ea"/>
              </a:rPr>
              <a:t>；校验位为</a:t>
            </a:r>
            <a:r>
              <a:rPr lang="en-US" altLang="zh-CN" sz="2000" dirty="0">
                <a:latin typeface="+mn-ea"/>
                <a:ea typeface="+mn-ea"/>
              </a:rPr>
              <a:t>3</a:t>
            </a:r>
            <a:r>
              <a:rPr lang="zh-CN" altLang="en-US" sz="2000" dirty="0">
                <a:latin typeface="+mn-ea"/>
                <a:ea typeface="+mn-ea"/>
              </a:rPr>
              <a:t>位</a:t>
            </a:r>
            <a:r>
              <a:rPr lang="en-US" altLang="zh-CN" sz="2000" dirty="0">
                <a:latin typeface="+mn-ea"/>
                <a:ea typeface="+mn-ea"/>
              </a:rPr>
              <a:t>:a</a:t>
            </a:r>
            <a:r>
              <a:rPr lang="en-US" altLang="zh-CN" sz="2000" baseline="-25000" dirty="0">
                <a:latin typeface="+mn-ea"/>
                <a:ea typeface="+mn-ea"/>
              </a:rPr>
              <a:t>5</a:t>
            </a:r>
            <a:r>
              <a:rPr lang="en-US" altLang="zh-CN" sz="2000" dirty="0">
                <a:latin typeface="+mn-ea"/>
                <a:ea typeface="+mn-ea"/>
              </a:rPr>
              <a:t>a</a:t>
            </a:r>
            <a:r>
              <a:rPr lang="en-US" altLang="zh-CN" sz="2000" baseline="-25000" dirty="0">
                <a:latin typeface="+mn-ea"/>
                <a:ea typeface="+mn-ea"/>
              </a:rPr>
              <a:t>6</a:t>
            </a:r>
            <a:r>
              <a:rPr lang="en-US" altLang="zh-CN" sz="2000" dirty="0">
                <a:latin typeface="+mn-ea"/>
                <a:ea typeface="+mn-ea"/>
              </a:rPr>
              <a:t>a</a:t>
            </a:r>
            <a:r>
              <a:rPr lang="en-US" altLang="zh-CN" sz="2000" baseline="-25000" dirty="0">
                <a:latin typeface="+mn-ea"/>
                <a:ea typeface="+mn-ea"/>
              </a:rPr>
              <a:t>7</a:t>
            </a:r>
            <a:r>
              <a:rPr lang="zh-CN" altLang="en-US" sz="2000" dirty="0">
                <a:latin typeface="+mn-ea"/>
                <a:ea typeface="+mn-ea"/>
              </a:rPr>
              <a:t>。 编码系统中任何一个合法的码字必须满足线性独立的方程：</a:t>
            </a:r>
          </a:p>
        </p:txBody>
      </p:sp>
      <p:sp>
        <p:nvSpPr>
          <p:cNvPr id="23561" name="Rectangle 13">
            <a:extLst>
              <a:ext uri="{FF2B5EF4-FFF2-40B4-BE49-F238E27FC236}">
                <a16:creationId xmlns:a16="http://schemas.microsoft.com/office/drawing/2014/main" id="{FBF1B6B6-F04E-44AC-AF25-262DC2AFB464}"/>
              </a:ext>
            </a:extLst>
          </p:cNvPr>
          <p:cNvSpPr>
            <a:spLocks noGrp="1" noChangeArrowheads="1"/>
          </p:cNvSpPr>
          <p:nvPr>
            <p:ph type="title"/>
          </p:nvPr>
        </p:nvSpPr>
        <p:spPr>
          <a:noFill/>
        </p:spPr>
        <p:txBody>
          <a:bodyPr/>
          <a:lstStyle/>
          <a:p>
            <a:pPr eaLnBrk="1" hangingPunct="1"/>
            <a:r>
              <a:rPr lang="en-US" altLang="zh-CN" dirty="0"/>
              <a:t>4.2.3 </a:t>
            </a:r>
            <a:r>
              <a:rPr lang="zh-CN" altLang="en-US" dirty="0"/>
              <a:t>海明码</a:t>
            </a:r>
            <a:r>
              <a:rPr lang="en-US" altLang="zh-CN" dirty="0"/>
              <a:t>(</a:t>
            </a:r>
            <a:r>
              <a:rPr lang="zh-CN" altLang="en-US" dirty="0"/>
              <a:t>纠错码</a:t>
            </a:r>
            <a:r>
              <a:rPr lang="en-US" altLang="zh-CN" dirty="0"/>
              <a:t>)</a:t>
            </a:r>
          </a:p>
        </p:txBody>
      </p:sp>
      <p:sp>
        <p:nvSpPr>
          <p:cNvPr id="11" name="文本框 10">
            <a:extLst>
              <a:ext uri="{FF2B5EF4-FFF2-40B4-BE49-F238E27FC236}">
                <a16:creationId xmlns:a16="http://schemas.microsoft.com/office/drawing/2014/main" id="{18869FAF-A9AF-44A9-9544-B8E75E3D88A0}"/>
              </a:ext>
            </a:extLst>
          </p:cNvPr>
          <p:cNvSpPr txBox="1"/>
          <p:nvPr/>
        </p:nvSpPr>
        <p:spPr>
          <a:xfrm>
            <a:off x="1108358" y="920378"/>
            <a:ext cx="5479865" cy="400110"/>
          </a:xfrm>
          <a:prstGeom prst="rect">
            <a:avLst/>
          </a:prstGeom>
          <a:noFill/>
        </p:spPr>
        <p:txBody>
          <a:bodyPr wrap="square">
            <a:spAutoFit/>
          </a:bodyPr>
          <a:lstStyle/>
          <a:p>
            <a:pPr algn="l" eaLnBrk="1" hangingPunct="1">
              <a:buFont typeface="Wingdings" panose="05000000000000000000" pitchFamily="2" charset="2"/>
              <a:buNone/>
            </a:pPr>
            <a:r>
              <a:rPr lang="en-US" altLang="zh-CN" sz="2000" dirty="0">
                <a:latin typeface="+mn-ea"/>
                <a:ea typeface="+mn-ea"/>
              </a:rPr>
              <a:t>1950</a:t>
            </a:r>
            <a:r>
              <a:rPr lang="zh-CN" altLang="en-US" sz="2000" dirty="0">
                <a:latin typeface="+mn-ea"/>
                <a:ea typeface="+mn-ea"/>
              </a:rPr>
              <a:t>年海明发明海明码（</a:t>
            </a:r>
            <a:r>
              <a:rPr lang="en-US" altLang="zh-CN" sz="2000" dirty="0">
                <a:latin typeface="+mn-ea"/>
                <a:ea typeface="+mn-ea"/>
              </a:rPr>
              <a:t>Hamming Code</a:t>
            </a:r>
            <a:r>
              <a:rPr lang="zh-CN" altLang="en-US" sz="2000" dirty="0">
                <a:latin typeface="+mn-ea"/>
                <a:ea typeface="+mn-ea"/>
              </a:rPr>
              <a:t>）</a:t>
            </a:r>
            <a:endParaRPr lang="en-US" altLang="zh-CN" sz="2000" dirty="0">
              <a:latin typeface="+mn-ea"/>
              <a:ea typeface="+mn-ea"/>
            </a:endParaRPr>
          </a:p>
        </p:txBody>
      </p:sp>
      <p:sp>
        <p:nvSpPr>
          <p:cNvPr id="13" name="文本框 12">
            <a:extLst>
              <a:ext uri="{FF2B5EF4-FFF2-40B4-BE49-F238E27FC236}">
                <a16:creationId xmlns:a16="http://schemas.microsoft.com/office/drawing/2014/main" id="{F789C5E8-ABFB-4620-92EE-5D7BE1B5BECF}"/>
              </a:ext>
            </a:extLst>
          </p:cNvPr>
          <p:cNvSpPr txBox="1"/>
          <p:nvPr/>
        </p:nvSpPr>
        <p:spPr>
          <a:xfrm>
            <a:off x="899592" y="1352447"/>
            <a:ext cx="4623026" cy="400110"/>
          </a:xfrm>
          <a:prstGeom prst="rect">
            <a:avLst/>
          </a:prstGeom>
          <a:noFill/>
        </p:spPr>
        <p:txBody>
          <a:bodyPr wrap="square">
            <a:spAutoFit/>
          </a:bodyPr>
          <a:lstStyle/>
          <a:p>
            <a:r>
              <a:rPr lang="zh-CN" altLang="en-US" sz="2000" dirty="0"/>
              <a:t>一、编码原理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74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74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7413" grpId="0"/>
      <p:bldP spid="6574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9" name="Rectangle 7">
            <a:extLst>
              <a:ext uri="{FF2B5EF4-FFF2-40B4-BE49-F238E27FC236}">
                <a16:creationId xmlns:a16="http://schemas.microsoft.com/office/drawing/2014/main" id="{88AFA6EF-94F7-4DE8-BD4D-68A0A5EF58CF}"/>
              </a:ext>
            </a:extLst>
          </p:cNvPr>
          <p:cNvSpPr>
            <a:spLocks noChangeArrowheads="1"/>
          </p:cNvSpPr>
          <p:nvPr/>
        </p:nvSpPr>
        <p:spPr bwMode="auto">
          <a:xfrm>
            <a:off x="971550" y="835025"/>
            <a:ext cx="7921625" cy="169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indent="228600" algn="just">
              <a:spcBef>
                <a:spcPct val="20000"/>
              </a:spcBef>
              <a:buClr>
                <a:schemeClr val="accent2"/>
              </a:buClr>
              <a:buSzPct val="70000"/>
              <a:buFont typeface="Wingdings" panose="05000000000000000000" pitchFamily="2" charset="2"/>
              <a:buBlip>
                <a:blip r:embed="rId2"/>
              </a:buBlip>
              <a:tabLst>
                <a:tab pos="2276475"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2276475"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2276475"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2276475"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2276475"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2276475"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2276475"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2276475"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2276475"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20000"/>
              </a:lnSpc>
              <a:spcBef>
                <a:spcPct val="0"/>
              </a:spcBef>
              <a:buClrTx/>
              <a:buSzTx/>
              <a:buFontTx/>
              <a:buNone/>
            </a:pPr>
            <a:r>
              <a:rPr lang="zh-CN" altLang="en-US" sz="2200" dirty="0">
                <a:latin typeface="Times New Roman" panose="02020603050405020304" pitchFamily="18" charset="0"/>
                <a:cs typeface="Times New Roman" panose="02020603050405020304" pitchFamily="18" charset="0"/>
              </a:rPr>
              <a:t>设发送方发出一个码字 </a:t>
            </a:r>
            <a:r>
              <a:rPr lang="en-US" altLang="zh-CN" sz="2200" dirty="0">
                <a:latin typeface="Times New Roman" panose="02020603050405020304" pitchFamily="18" charset="0"/>
                <a:cs typeface="Times New Roman" panose="02020603050405020304" pitchFamily="18" charset="0"/>
              </a:rPr>
              <a:t>a</a:t>
            </a:r>
            <a:r>
              <a:rPr lang="en-US" altLang="zh-CN" sz="2200" baseline="-30000" dirty="0">
                <a:latin typeface="Times New Roman" panose="02020603050405020304" pitchFamily="18" charset="0"/>
                <a:cs typeface="Times New Roman" panose="02020603050405020304" pitchFamily="18" charset="0"/>
              </a:rPr>
              <a:t>1</a:t>
            </a:r>
            <a:r>
              <a:rPr lang="en-US" altLang="zh-CN" sz="2200" dirty="0">
                <a:latin typeface="Times New Roman" panose="02020603050405020304" pitchFamily="18" charset="0"/>
                <a:cs typeface="Times New Roman" panose="02020603050405020304" pitchFamily="18" charset="0"/>
              </a:rPr>
              <a:t>a</a:t>
            </a:r>
            <a:r>
              <a:rPr lang="en-US" altLang="zh-CN" sz="2200" baseline="-30000" dirty="0">
                <a:latin typeface="Times New Roman" panose="02020603050405020304" pitchFamily="18" charset="0"/>
                <a:cs typeface="Times New Roman" panose="02020603050405020304" pitchFamily="18" charset="0"/>
              </a:rPr>
              <a:t>2</a:t>
            </a:r>
            <a:r>
              <a:rPr lang="en-US" altLang="zh-CN" sz="2200" dirty="0">
                <a:latin typeface="Times New Roman" panose="02020603050405020304" pitchFamily="18" charset="0"/>
                <a:cs typeface="Times New Roman" panose="02020603050405020304" pitchFamily="18" charset="0"/>
              </a:rPr>
              <a:t>a</a:t>
            </a:r>
            <a:r>
              <a:rPr lang="en-US" altLang="zh-CN" sz="2200" baseline="-30000" dirty="0">
                <a:latin typeface="Times New Roman" panose="02020603050405020304" pitchFamily="18" charset="0"/>
                <a:cs typeface="Times New Roman" panose="02020603050405020304" pitchFamily="18" charset="0"/>
              </a:rPr>
              <a:t>3</a:t>
            </a:r>
            <a:r>
              <a:rPr lang="en-US" altLang="zh-CN" sz="2200" dirty="0">
                <a:latin typeface="Times New Roman" panose="02020603050405020304" pitchFamily="18" charset="0"/>
                <a:cs typeface="Times New Roman" panose="02020603050405020304" pitchFamily="18" charset="0"/>
              </a:rPr>
              <a:t>a</a:t>
            </a:r>
            <a:r>
              <a:rPr lang="en-US" altLang="zh-CN" sz="2200" baseline="-30000" dirty="0">
                <a:latin typeface="Times New Roman" panose="02020603050405020304" pitchFamily="18" charset="0"/>
                <a:cs typeface="Times New Roman" panose="02020603050405020304" pitchFamily="18" charset="0"/>
              </a:rPr>
              <a:t>4</a:t>
            </a:r>
            <a:r>
              <a:rPr lang="en-US" altLang="zh-CN" sz="2200" dirty="0">
                <a:latin typeface="Times New Roman" panose="02020603050405020304" pitchFamily="18" charset="0"/>
                <a:cs typeface="Times New Roman" panose="02020603050405020304" pitchFamily="18" charset="0"/>
              </a:rPr>
              <a:t> a</a:t>
            </a:r>
            <a:r>
              <a:rPr lang="en-US" altLang="zh-CN" sz="2200" baseline="-30000" dirty="0">
                <a:latin typeface="Times New Roman" panose="02020603050405020304" pitchFamily="18" charset="0"/>
                <a:cs typeface="Times New Roman" panose="02020603050405020304" pitchFamily="18" charset="0"/>
              </a:rPr>
              <a:t>5</a:t>
            </a:r>
            <a:r>
              <a:rPr lang="en-US" altLang="zh-CN" sz="2200" dirty="0">
                <a:latin typeface="Times New Roman" panose="02020603050405020304" pitchFamily="18" charset="0"/>
                <a:cs typeface="Times New Roman" panose="02020603050405020304" pitchFamily="18" charset="0"/>
              </a:rPr>
              <a:t>a</a:t>
            </a:r>
            <a:r>
              <a:rPr lang="en-US" altLang="zh-CN" sz="2200" baseline="-30000" dirty="0">
                <a:latin typeface="Times New Roman" panose="02020603050405020304" pitchFamily="18" charset="0"/>
                <a:cs typeface="Times New Roman" panose="02020603050405020304" pitchFamily="18" charset="0"/>
              </a:rPr>
              <a:t>6</a:t>
            </a:r>
            <a:r>
              <a:rPr lang="en-US" altLang="zh-CN" sz="2200" dirty="0">
                <a:latin typeface="Times New Roman" panose="02020603050405020304" pitchFamily="18" charset="0"/>
                <a:cs typeface="Times New Roman" panose="02020603050405020304" pitchFamily="18" charset="0"/>
              </a:rPr>
              <a:t>a</a:t>
            </a:r>
            <a:r>
              <a:rPr lang="en-US" altLang="zh-CN" sz="2200" baseline="-30000" dirty="0">
                <a:latin typeface="Times New Roman" panose="02020603050405020304" pitchFamily="18" charset="0"/>
                <a:cs typeface="Times New Roman" panose="02020603050405020304" pitchFamily="18" charset="0"/>
              </a:rPr>
              <a:t>7</a:t>
            </a:r>
            <a:r>
              <a:rPr lang="zh-CN" altLang="en-US" sz="2200" baseline="-30000" dirty="0">
                <a:latin typeface="Times New Roman" panose="02020603050405020304" pitchFamily="18" charset="0"/>
                <a:cs typeface="Times New Roman" panose="02020603050405020304" pitchFamily="18" charset="0"/>
              </a:rPr>
              <a:t>，</a:t>
            </a:r>
          </a:p>
          <a:p>
            <a:pPr algn="l" eaLnBrk="1" hangingPunct="1">
              <a:lnSpc>
                <a:spcPct val="120000"/>
              </a:lnSpc>
              <a:spcBef>
                <a:spcPct val="0"/>
              </a:spcBef>
              <a:buClrTx/>
              <a:buSzTx/>
              <a:buFontTx/>
              <a:buNone/>
            </a:pPr>
            <a:r>
              <a:rPr lang="zh-CN" altLang="en-US" sz="2200" dirty="0">
                <a:latin typeface="Times New Roman" panose="02020603050405020304" pitchFamily="18" charset="0"/>
                <a:cs typeface="Times New Roman" panose="02020603050405020304" pitchFamily="18" charset="0"/>
              </a:rPr>
              <a:t>接受方收到的码字为</a:t>
            </a:r>
            <a:r>
              <a:rPr lang="en-US" altLang="zh-CN" sz="2200" dirty="0">
                <a:latin typeface="Times New Roman" panose="02020603050405020304" pitchFamily="18" charset="0"/>
                <a:cs typeface="Times New Roman" panose="02020603050405020304" pitchFamily="18" charset="0"/>
              </a:rPr>
              <a:t>b</a:t>
            </a:r>
            <a:r>
              <a:rPr lang="en-US" altLang="zh-CN" sz="2200" baseline="-30000" dirty="0">
                <a:latin typeface="Times New Roman" panose="02020603050405020304" pitchFamily="18" charset="0"/>
                <a:cs typeface="Times New Roman" panose="02020603050405020304" pitchFamily="18" charset="0"/>
              </a:rPr>
              <a:t>1</a:t>
            </a:r>
            <a:r>
              <a:rPr lang="en-US" altLang="zh-CN" sz="2200" dirty="0">
                <a:latin typeface="Times New Roman" panose="02020603050405020304" pitchFamily="18" charset="0"/>
                <a:cs typeface="Times New Roman" panose="02020603050405020304" pitchFamily="18" charset="0"/>
              </a:rPr>
              <a:t>b</a:t>
            </a:r>
            <a:r>
              <a:rPr lang="en-US" altLang="zh-CN" sz="2200" baseline="-30000" dirty="0">
                <a:latin typeface="Times New Roman" panose="02020603050405020304" pitchFamily="18" charset="0"/>
                <a:cs typeface="Times New Roman" panose="02020603050405020304" pitchFamily="18" charset="0"/>
              </a:rPr>
              <a:t>2</a:t>
            </a:r>
            <a:r>
              <a:rPr lang="en-US" altLang="zh-CN" sz="2200" dirty="0">
                <a:latin typeface="Times New Roman" panose="02020603050405020304" pitchFamily="18" charset="0"/>
                <a:cs typeface="Times New Roman" panose="02020603050405020304" pitchFamily="18" charset="0"/>
              </a:rPr>
              <a:t>b</a:t>
            </a:r>
            <a:r>
              <a:rPr lang="en-US" altLang="zh-CN" sz="2200" baseline="-30000" dirty="0">
                <a:latin typeface="Times New Roman" panose="02020603050405020304" pitchFamily="18" charset="0"/>
                <a:cs typeface="Times New Roman" panose="02020603050405020304" pitchFamily="18" charset="0"/>
              </a:rPr>
              <a:t>3</a:t>
            </a:r>
            <a:r>
              <a:rPr lang="en-US" altLang="zh-CN" sz="2200" dirty="0">
                <a:latin typeface="Times New Roman" panose="02020603050405020304" pitchFamily="18" charset="0"/>
                <a:cs typeface="Times New Roman" panose="02020603050405020304" pitchFamily="18" charset="0"/>
              </a:rPr>
              <a:t>b</a:t>
            </a:r>
            <a:r>
              <a:rPr lang="en-US" altLang="zh-CN" sz="2200" baseline="-30000" dirty="0">
                <a:latin typeface="Times New Roman" panose="02020603050405020304" pitchFamily="18" charset="0"/>
                <a:cs typeface="Times New Roman" panose="02020603050405020304" pitchFamily="18" charset="0"/>
              </a:rPr>
              <a:t>4</a:t>
            </a:r>
            <a:r>
              <a:rPr lang="en-US" altLang="zh-CN" sz="2200" dirty="0">
                <a:latin typeface="Times New Roman" panose="02020603050405020304" pitchFamily="18" charset="0"/>
                <a:cs typeface="Times New Roman" panose="02020603050405020304" pitchFamily="18" charset="0"/>
              </a:rPr>
              <a:t> b</a:t>
            </a:r>
            <a:r>
              <a:rPr lang="en-US" altLang="zh-CN" sz="2200" baseline="-30000" dirty="0">
                <a:latin typeface="Times New Roman" panose="02020603050405020304" pitchFamily="18" charset="0"/>
                <a:cs typeface="Times New Roman" panose="02020603050405020304" pitchFamily="18" charset="0"/>
              </a:rPr>
              <a:t>5</a:t>
            </a:r>
            <a:r>
              <a:rPr lang="en-US" altLang="zh-CN" sz="2200" dirty="0">
                <a:latin typeface="Times New Roman" panose="02020603050405020304" pitchFamily="18" charset="0"/>
                <a:cs typeface="Times New Roman" panose="02020603050405020304" pitchFamily="18" charset="0"/>
              </a:rPr>
              <a:t>b</a:t>
            </a:r>
            <a:r>
              <a:rPr lang="en-US" altLang="zh-CN" sz="2200" baseline="-30000" dirty="0">
                <a:latin typeface="Times New Roman" panose="02020603050405020304" pitchFamily="18" charset="0"/>
                <a:cs typeface="Times New Roman" panose="02020603050405020304" pitchFamily="18" charset="0"/>
              </a:rPr>
              <a:t>6</a:t>
            </a:r>
            <a:r>
              <a:rPr lang="en-US" altLang="zh-CN" sz="2200" dirty="0">
                <a:latin typeface="Times New Roman" panose="02020603050405020304" pitchFamily="18" charset="0"/>
                <a:cs typeface="Times New Roman" panose="02020603050405020304" pitchFamily="18" charset="0"/>
              </a:rPr>
              <a:t>b</a:t>
            </a:r>
            <a:r>
              <a:rPr lang="en-US" altLang="zh-CN" sz="2200" baseline="-30000" dirty="0">
                <a:latin typeface="Times New Roman" panose="02020603050405020304" pitchFamily="18" charset="0"/>
                <a:cs typeface="Times New Roman" panose="02020603050405020304" pitchFamily="18" charset="0"/>
              </a:rPr>
              <a:t>7 </a:t>
            </a:r>
            <a:r>
              <a:rPr lang="zh-CN" altLang="en-US" sz="2200" dirty="0">
                <a:latin typeface="Times New Roman" panose="02020603050405020304" pitchFamily="18" charset="0"/>
                <a:cs typeface="Times New Roman" panose="02020603050405020304" pitchFamily="18" charset="0"/>
              </a:rPr>
              <a:t>。</a:t>
            </a:r>
            <a:endParaRPr lang="zh-CN" altLang="en-US" sz="2200" dirty="0"/>
          </a:p>
          <a:p>
            <a:pPr algn="l">
              <a:lnSpc>
                <a:spcPct val="120000"/>
              </a:lnSpc>
              <a:spcBef>
                <a:spcPct val="0"/>
              </a:spcBef>
              <a:buClrTx/>
              <a:buSzTx/>
              <a:buFontTx/>
              <a:buNone/>
            </a:pPr>
            <a:r>
              <a:rPr lang="zh-CN" altLang="en-US" sz="2200" dirty="0">
                <a:latin typeface="Times New Roman" panose="02020603050405020304" pitchFamily="18" charset="0"/>
                <a:cs typeface="Times New Roman" panose="02020603050405020304" pitchFamily="18" charset="0"/>
              </a:rPr>
              <a:t>令</a:t>
            </a:r>
            <a:r>
              <a:rPr lang="en-US" altLang="zh-CN" sz="2200" dirty="0" err="1">
                <a:latin typeface="Times New Roman" panose="02020603050405020304" pitchFamily="18" charset="0"/>
                <a:cs typeface="Times New Roman" panose="02020603050405020304" pitchFamily="18" charset="0"/>
              </a:rPr>
              <a:t>b</a:t>
            </a:r>
            <a:r>
              <a:rPr lang="en-US" altLang="zh-CN" sz="2200" baseline="-30000" dirty="0" err="1">
                <a:latin typeface="Times New Roman" panose="02020603050405020304" pitchFamily="18" charset="0"/>
                <a:cs typeface="Times New Roman" panose="02020603050405020304" pitchFamily="18" charset="0"/>
              </a:rPr>
              <a:t>r</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a</a:t>
            </a:r>
            <a:r>
              <a:rPr lang="en-US" altLang="zh-CN" sz="2200" baseline="-30000" dirty="0" err="1">
                <a:latin typeface="Times New Roman" panose="02020603050405020304" pitchFamily="18" charset="0"/>
                <a:cs typeface="Times New Roman" panose="02020603050405020304" pitchFamily="18" charset="0"/>
              </a:rPr>
              <a:t>r</a:t>
            </a:r>
            <a:r>
              <a:rPr lang="en-US" altLang="zh-CN" sz="2200" dirty="0" err="1">
                <a:latin typeface="Times New Roman" panose="02020603050405020304" pitchFamily="18" charset="0"/>
                <a:cs typeface="Times New Roman" panose="02020603050405020304" pitchFamily="18" charset="0"/>
              </a:rPr>
              <a:t>+e</a:t>
            </a:r>
            <a:r>
              <a:rPr lang="en-US" altLang="zh-CN" sz="2200" baseline="-30000" dirty="0" err="1">
                <a:latin typeface="Times New Roman" panose="02020603050405020304" pitchFamily="18" charset="0"/>
                <a:cs typeface="Times New Roman" panose="02020603050405020304" pitchFamily="18" charset="0"/>
              </a:rPr>
              <a:t>r</a:t>
            </a:r>
            <a:r>
              <a:rPr lang="en-US" altLang="zh-CN" sz="2200" dirty="0">
                <a:latin typeface="Times New Roman" panose="02020603050405020304" pitchFamily="18" charset="0"/>
                <a:cs typeface="Times New Roman" panose="02020603050405020304" pitchFamily="18" charset="0"/>
              </a:rPr>
              <a:t>         r=1,2,……..7              (4-2)</a:t>
            </a:r>
            <a:endParaRPr lang="en-US" altLang="zh-CN" sz="2200" dirty="0"/>
          </a:p>
          <a:p>
            <a:pPr algn="l">
              <a:lnSpc>
                <a:spcPct val="120000"/>
              </a:lnSpc>
              <a:spcBef>
                <a:spcPct val="0"/>
              </a:spcBef>
              <a:buClrTx/>
              <a:buSzTx/>
              <a:buFontTx/>
              <a:buNone/>
            </a:pPr>
            <a:r>
              <a:rPr lang="zh-CN" altLang="en-US" sz="2200" dirty="0">
                <a:latin typeface="Times New Roman" panose="02020603050405020304" pitchFamily="18" charset="0"/>
                <a:cs typeface="Times New Roman" panose="02020603050405020304" pitchFamily="18" charset="0"/>
              </a:rPr>
              <a:t>若第</a:t>
            </a:r>
            <a:r>
              <a:rPr lang="en-US" altLang="zh-CN" sz="2200" dirty="0">
                <a:latin typeface="Times New Roman" panose="02020603050405020304" pitchFamily="18" charset="0"/>
                <a:cs typeface="Times New Roman" panose="02020603050405020304" pitchFamily="18" charset="0"/>
              </a:rPr>
              <a:t>r</a:t>
            </a:r>
            <a:r>
              <a:rPr lang="zh-CN" altLang="en-US" sz="2200" dirty="0">
                <a:latin typeface="Times New Roman" panose="02020603050405020304" pitchFamily="18" charset="0"/>
                <a:cs typeface="Times New Roman" panose="02020603050405020304" pitchFamily="18" charset="0"/>
              </a:rPr>
              <a:t>位出错，则</a:t>
            </a:r>
            <a:r>
              <a:rPr lang="en-US" altLang="zh-CN" sz="2200" dirty="0">
                <a:latin typeface="Times New Roman" panose="02020603050405020304" pitchFamily="18" charset="0"/>
                <a:cs typeface="Times New Roman" panose="02020603050405020304" pitchFamily="18" charset="0"/>
              </a:rPr>
              <a:t>e</a:t>
            </a:r>
            <a:r>
              <a:rPr lang="en-US" altLang="zh-CN" sz="2200" baseline="-30000" dirty="0">
                <a:latin typeface="Times New Roman" panose="02020603050405020304" pitchFamily="18" charset="0"/>
                <a:cs typeface="Times New Roman" panose="02020603050405020304" pitchFamily="18" charset="0"/>
              </a:rPr>
              <a:t>r</a:t>
            </a:r>
            <a:r>
              <a:rPr lang="en-US" altLang="zh-CN" sz="2200" dirty="0">
                <a:latin typeface="Times New Roman" panose="02020603050405020304" pitchFamily="18" charset="0"/>
                <a:cs typeface="Times New Roman" panose="02020603050405020304" pitchFamily="18" charset="0"/>
              </a:rPr>
              <a:t>=1</a:t>
            </a:r>
            <a:r>
              <a:rPr lang="zh-CN" altLang="en-US" sz="2200" dirty="0">
                <a:latin typeface="Times New Roman" panose="02020603050405020304" pitchFamily="18" charset="0"/>
                <a:cs typeface="Times New Roman" panose="02020603050405020304" pitchFamily="18" charset="0"/>
              </a:rPr>
              <a:t>，否则</a:t>
            </a:r>
            <a:r>
              <a:rPr lang="en-US" altLang="zh-CN" sz="2200" dirty="0">
                <a:latin typeface="Times New Roman" panose="02020603050405020304" pitchFamily="18" charset="0"/>
                <a:cs typeface="Times New Roman" panose="02020603050405020304" pitchFamily="18" charset="0"/>
              </a:rPr>
              <a:t>e</a:t>
            </a:r>
            <a:r>
              <a:rPr lang="en-US" altLang="zh-CN" sz="2200" baseline="-30000" dirty="0">
                <a:latin typeface="Times New Roman" panose="02020603050405020304" pitchFamily="18" charset="0"/>
                <a:cs typeface="Times New Roman" panose="02020603050405020304" pitchFamily="18" charset="0"/>
              </a:rPr>
              <a:t>r</a:t>
            </a:r>
            <a:r>
              <a:rPr lang="en-US" altLang="zh-CN" sz="2200" dirty="0">
                <a:latin typeface="Times New Roman" panose="02020603050405020304" pitchFamily="18" charset="0"/>
                <a:cs typeface="Times New Roman" panose="02020603050405020304" pitchFamily="18" charset="0"/>
              </a:rPr>
              <a:t>=0.</a:t>
            </a:r>
            <a:endParaRPr lang="en-US" altLang="zh-CN" sz="2200" dirty="0">
              <a:latin typeface="Times New Roman" panose="02020603050405020304" pitchFamily="18" charset="0"/>
            </a:endParaRPr>
          </a:p>
        </p:txBody>
      </p:sp>
      <p:sp>
        <p:nvSpPr>
          <p:cNvPr id="658440" name="Rectangle 8">
            <a:extLst>
              <a:ext uri="{FF2B5EF4-FFF2-40B4-BE49-F238E27FC236}">
                <a16:creationId xmlns:a16="http://schemas.microsoft.com/office/drawing/2014/main" id="{AD9261F8-8434-4498-AEC3-BC4FA9C58212}"/>
              </a:ext>
            </a:extLst>
          </p:cNvPr>
          <p:cNvSpPr>
            <a:spLocks noChangeArrowheads="1"/>
          </p:cNvSpPr>
          <p:nvPr/>
        </p:nvSpPr>
        <p:spPr bwMode="auto">
          <a:xfrm>
            <a:off x="1547813" y="3794125"/>
            <a:ext cx="7200900"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tabLst>
                <a:tab pos="1400175" algn="l"/>
                <a:tab pos="1438275"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1400175" algn="l"/>
                <a:tab pos="1438275"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1400175" algn="l"/>
                <a:tab pos="1438275"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1400175" algn="l"/>
                <a:tab pos="1438275"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1400175" algn="l"/>
                <a:tab pos="1438275"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1400175" algn="l"/>
                <a:tab pos="1438275"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1400175" algn="l"/>
                <a:tab pos="1438275"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1400175" algn="l"/>
                <a:tab pos="1438275"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1400175" algn="l"/>
                <a:tab pos="1438275"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20000"/>
              </a:lnSpc>
              <a:spcBef>
                <a:spcPct val="0"/>
              </a:spcBef>
              <a:buClrTx/>
              <a:buSzTx/>
              <a:buFontTx/>
              <a:buNone/>
            </a:pPr>
            <a:r>
              <a:rPr lang="zh-CN" altLang="en-US" sz="2200">
                <a:latin typeface="Times New Roman" panose="02020603050405020304" pitchFamily="18" charset="0"/>
                <a:cs typeface="Times New Roman" panose="02020603050405020304" pitchFamily="18" charset="0"/>
              </a:rPr>
              <a:t>其中</a:t>
            </a:r>
            <a:r>
              <a:rPr lang="en-US" altLang="zh-CN" sz="2200">
                <a:latin typeface="Times New Roman" panose="02020603050405020304" pitchFamily="18" charset="0"/>
                <a:cs typeface="Times New Roman" panose="02020603050405020304" pitchFamily="18" charset="0"/>
              </a:rPr>
              <a:t>s</a:t>
            </a:r>
            <a:r>
              <a:rPr lang="en-US" altLang="zh-CN" sz="2200" baseline="-30000">
                <a:latin typeface="Times New Roman" panose="02020603050405020304" pitchFamily="18" charset="0"/>
                <a:cs typeface="Times New Roman" panose="02020603050405020304" pitchFamily="18" charset="0"/>
              </a:rPr>
              <a:t>1  </a:t>
            </a:r>
            <a:r>
              <a:rPr lang="en-US" altLang="zh-CN" sz="2200">
                <a:latin typeface="Times New Roman" panose="02020603050405020304" pitchFamily="18" charset="0"/>
                <a:cs typeface="Times New Roman" panose="02020603050405020304" pitchFamily="18" charset="0"/>
              </a:rPr>
              <a:t>s</a:t>
            </a:r>
            <a:r>
              <a:rPr lang="en-US" altLang="zh-CN" sz="2200" baseline="-30000">
                <a:latin typeface="Times New Roman" panose="02020603050405020304" pitchFamily="18" charset="0"/>
                <a:cs typeface="Times New Roman" panose="02020603050405020304" pitchFamily="18" charset="0"/>
              </a:rPr>
              <a:t>2 </a:t>
            </a:r>
            <a:r>
              <a:rPr lang="en-US" altLang="zh-CN" sz="2200">
                <a:latin typeface="Times New Roman" panose="02020603050405020304" pitchFamily="18" charset="0"/>
                <a:cs typeface="Times New Roman" panose="02020603050405020304" pitchFamily="18" charset="0"/>
              </a:rPr>
              <a:t> s</a:t>
            </a:r>
            <a:r>
              <a:rPr lang="en-US" altLang="zh-CN" sz="2200" baseline="-30000">
                <a:latin typeface="Times New Roman" panose="02020603050405020304" pitchFamily="18" charset="0"/>
                <a:cs typeface="Times New Roman" panose="02020603050405020304" pitchFamily="18" charset="0"/>
              </a:rPr>
              <a:t>3</a:t>
            </a:r>
            <a:r>
              <a:rPr lang="zh-CN" altLang="en-US" sz="2200">
                <a:latin typeface="Times New Roman" panose="02020603050405020304" pitchFamily="18" charset="0"/>
                <a:cs typeface="Times New Roman" panose="02020603050405020304" pitchFamily="18" charset="0"/>
              </a:rPr>
              <a:t>称为校验因子。</a:t>
            </a:r>
          </a:p>
          <a:p>
            <a:pPr algn="l" eaLnBrk="1" hangingPunct="1">
              <a:lnSpc>
                <a:spcPct val="120000"/>
              </a:lnSpc>
              <a:spcBef>
                <a:spcPct val="0"/>
              </a:spcBef>
              <a:buClrTx/>
              <a:buSzTx/>
              <a:buFontTx/>
              <a:buNone/>
            </a:pPr>
            <a:r>
              <a:rPr lang="zh-CN" altLang="en-US" sz="2200">
                <a:latin typeface="Times New Roman" panose="02020603050405020304" pitchFamily="18" charset="0"/>
                <a:cs typeface="Times New Roman" panose="02020603050405020304" pitchFamily="18" charset="0"/>
              </a:rPr>
              <a:t>接受方将根据校验因子来判断哪位出错。</a:t>
            </a:r>
            <a:r>
              <a:rPr lang="zh-CN" altLang="en-US" sz="2200"/>
              <a:t> </a:t>
            </a:r>
            <a:endParaRPr lang="zh-CN" altLang="en-US" sz="2200">
              <a:latin typeface="Times New Roman" panose="02020603050405020304" pitchFamily="18" charset="0"/>
            </a:endParaRPr>
          </a:p>
        </p:txBody>
      </p:sp>
      <p:sp>
        <p:nvSpPr>
          <p:cNvPr id="658442" name="Rectangle 10">
            <a:extLst>
              <a:ext uri="{FF2B5EF4-FFF2-40B4-BE49-F238E27FC236}">
                <a16:creationId xmlns:a16="http://schemas.microsoft.com/office/drawing/2014/main" id="{D20EA1D4-EAB7-4C09-88B5-2A5F20D17A69}"/>
              </a:ext>
            </a:extLst>
          </p:cNvPr>
          <p:cNvSpPr>
            <a:spLocks noChangeArrowheads="1"/>
          </p:cNvSpPr>
          <p:nvPr/>
        </p:nvSpPr>
        <p:spPr bwMode="auto">
          <a:xfrm>
            <a:off x="1181100" y="2643188"/>
            <a:ext cx="742950"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zh-CN" altLang="en-US" sz="2200"/>
              <a:t>再令</a:t>
            </a:r>
          </a:p>
        </p:txBody>
      </p:sp>
      <p:grpSp>
        <p:nvGrpSpPr>
          <p:cNvPr id="658444" name="Group 12">
            <a:extLst>
              <a:ext uri="{FF2B5EF4-FFF2-40B4-BE49-F238E27FC236}">
                <a16:creationId xmlns:a16="http://schemas.microsoft.com/office/drawing/2014/main" id="{CF4E6026-D050-4042-BB8B-DBF72BFE1AD7}"/>
              </a:ext>
            </a:extLst>
          </p:cNvPr>
          <p:cNvGrpSpPr>
            <a:grpSpLocks/>
          </p:cNvGrpSpPr>
          <p:nvPr/>
        </p:nvGrpSpPr>
        <p:grpSpPr bwMode="auto">
          <a:xfrm>
            <a:off x="1979613" y="2276475"/>
            <a:ext cx="2909887" cy="1530350"/>
            <a:chOff x="1111" y="1752"/>
            <a:chExt cx="2041" cy="1059"/>
          </a:xfrm>
        </p:grpSpPr>
        <p:sp>
          <p:nvSpPr>
            <p:cNvPr id="24588" name="Rectangle 9">
              <a:extLst>
                <a:ext uri="{FF2B5EF4-FFF2-40B4-BE49-F238E27FC236}">
                  <a16:creationId xmlns:a16="http://schemas.microsoft.com/office/drawing/2014/main" id="{A9E066E6-5127-43BD-A5B2-735A004454A9}"/>
                </a:ext>
              </a:extLst>
            </p:cNvPr>
            <p:cNvSpPr>
              <a:spLocks noChangeArrowheads="1"/>
            </p:cNvSpPr>
            <p:nvPr/>
          </p:nvSpPr>
          <p:spPr bwMode="auto">
            <a:xfrm>
              <a:off x="1156" y="1752"/>
              <a:ext cx="1996" cy="10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200">
                  <a:solidFill>
                    <a:schemeClr val="accent2"/>
                  </a:solidFill>
                </a:rPr>
                <a:t>s</a:t>
              </a:r>
              <a:r>
                <a:rPr lang="en-US" altLang="zh-CN" sz="2200" baseline="-25000">
                  <a:solidFill>
                    <a:schemeClr val="accent2"/>
                  </a:solidFill>
                </a:rPr>
                <a:t>1</a:t>
              </a:r>
              <a:r>
                <a:rPr lang="en-US" altLang="zh-CN" sz="2200">
                  <a:solidFill>
                    <a:schemeClr val="accent2"/>
                  </a:solidFill>
                </a:rPr>
                <a:t>=b</a:t>
              </a:r>
              <a:r>
                <a:rPr lang="en-US" altLang="zh-CN" sz="2200" baseline="-25000">
                  <a:solidFill>
                    <a:schemeClr val="accent2"/>
                  </a:solidFill>
                </a:rPr>
                <a:t>1</a:t>
              </a:r>
              <a:r>
                <a:rPr lang="en-US" altLang="zh-CN" sz="2200">
                  <a:solidFill>
                    <a:schemeClr val="accent2"/>
                  </a:solidFill>
                </a:rPr>
                <a:t> +b</a:t>
              </a:r>
              <a:r>
                <a:rPr lang="en-US" altLang="zh-CN" sz="2200" baseline="-25000">
                  <a:solidFill>
                    <a:schemeClr val="accent2"/>
                  </a:solidFill>
                </a:rPr>
                <a:t>2</a:t>
              </a:r>
              <a:r>
                <a:rPr lang="en-US" altLang="zh-CN" sz="2200">
                  <a:solidFill>
                    <a:schemeClr val="accent2"/>
                  </a:solidFill>
                </a:rPr>
                <a:t>+b</a:t>
              </a:r>
              <a:r>
                <a:rPr lang="en-US" altLang="zh-CN" sz="2200" baseline="-25000">
                  <a:solidFill>
                    <a:schemeClr val="accent2"/>
                  </a:solidFill>
                </a:rPr>
                <a:t>3</a:t>
              </a:r>
              <a:r>
                <a:rPr lang="en-US" altLang="zh-CN" sz="2200">
                  <a:solidFill>
                    <a:schemeClr val="accent2"/>
                  </a:solidFill>
                </a:rPr>
                <a:t>+ b</a:t>
              </a:r>
              <a:r>
                <a:rPr lang="en-US" altLang="zh-CN" sz="2200" baseline="-25000">
                  <a:solidFill>
                    <a:schemeClr val="accent2"/>
                  </a:solidFill>
                </a:rPr>
                <a:t>5</a:t>
              </a:r>
            </a:p>
            <a:p>
              <a:pPr algn="ctr" eaLnBrk="1" hangingPunct="1">
                <a:lnSpc>
                  <a:spcPct val="130000"/>
                </a:lnSpc>
                <a:buFont typeface="Wingdings" panose="05000000000000000000" pitchFamily="2" charset="2"/>
                <a:buNone/>
              </a:pPr>
              <a:r>
                <a:rPr lang="en-US" altLang="zh-CN" sz="2200">
                  <a:solidFill>
                    <a:schemeClr val="accent2"/>
                  </a:solidFill>
                </a:rPr>
                <a:t> s</a:t>
              </a:r>
              <a:r>
                <a:rPr lang="en-US" altLang="zh-CN" sz="2200" baseline="-25000">
                  <a:solidFill>
                    <a:schemeClr val="accent2"/>
                  </a:solidFill>
                </a:rPr>
                <a:t>2</a:t>
              </a:r>
              <a:r>
                <a:rPr lang="en-US" altLang="zh-CN" sz="2200">
                  <a:solidFill>
                    <a:schemeClr val="accent2"/>
                  </a:solidFill>
                </a:rPr>
                <a:t>= b</a:t>
              </a:r>
              <a:r>
                <a:rPr lang="en-US" altLang="zh-CN" sz="2200" baseline="-25000">
                  <a:solidFill>
                    <a:schemeClr val="accent2"/>
                  </a:solidFill>
                </a:rPr>
                <a:t>2</a:t>
              </a:r>
              <a:r>
                <a:rPr lang="en-US" altLang="zh-CN" sz="2200">
                  <a:solidFill>
                    <a:schemeClr val="accent2"/>
                  </a:solidFill>
                </a:rPr>
                <a:t> +b</a:t>
              </a:r>
              <a:r>
                <a:rPr lang="en-US" altLang="zh-CN" sz="2200" baseline="-25000">
                  <a:solidFill>
                    <a:schemeClr val="accent2"/>
                  </a:solidFill>
                </a:rPr>
                <a:t>3</a:t>
              </a:r>
              <a:r>
                <a:rPr lang="en-US" altLang="zh-CN" sz="2200">
                  <a:solidFill>
                    <a:schemeClr val="accent2"/>
                  </a:solidFill>
                </a:rPr>
                <a:t>+ b</a:t>
              </a:r>
              <a:r>
                <a:rPr lang="en-US" altLang="zh-CN" sz="2200" baseline="-25000">
                  <a:solidFill>
                    <a:schemeClr val="accent2"/>
                  </a:solidFill>
                </a:rPr>
                <a:t>4</a:t>
              </a:r>
              <a:r>
                <a:rPr lang="en-US" altLang="zh-CN" sz="2200">
                  <a:solidFill>
                    <a:schemeClr val="accent2"/>
                  </a:solidFill>
                </a:rPr>
                <a:t>+b</a:t>
              </a:r>
              <a:r>
                <a:rPr lang="en-US" altLang="zh-CN" sz="2200" baseline="-25000">
                  <a:solidFill>
                    <a:schemeClr val="accent2"/>
                  </a:solidFill>
                </a:rPr>
                <a:t>6</a:t>
              </a:r>
              <a:r>
                <a:rPr lang="en-US" altLang="zh-CN" sz="2200">
                  <a:solidFill>
                    <a:schemeClr val="accent2"/>
                  </a:solidFill>
                </a:rPr>
                <a:t>      </a:t>
              </a:r>
            </a:p>
            <a:p>
              <a:pPr algn="ctr" eaLnBrk="1" hangingPunct="1">
                <a:lnSpc>
                  <a:spcPct val="130000"/>
                </a:lnSpc>
                <a:buFont typeface="Wingdings" panose="05000000000000000000" pitchFamily="2" charset="2"/>
                <a:buNone/>
              </a:pPr>
              <a:r>
                <a:rPr lang="en-US" altLang="zh-CN" sz="2200">
                  <a:solidFill>
                    <a:schemeClr val="accent2"/>
                  </a:solidFill>
                </a:rPr>
                <a:t>s</a:t>
              </a:r>
              <a:r>
                <a:rPr lang="en-US" altLang="zh-CN" sz="2200" baseline="-25000">
                  <a:solidFill>
                    <a:schemeClr val="accent2"/>
                  </a:solidFill>
                </a:rPr>
                <a:t>3</a:t>
              </a:r>
              <a:r>
                <a:rPr lang="en-US" altLang="zh-CN" sz="2200">
                  <a:solidFill>
                    <a:schemeClr val="accent2"/>
                  </a:solidFill>
                </a:rPr>
                <a:t>=b</a:t>
              </a:r>
              <a:r>
                <a:rPr lang="en-US" altLang="zh-CN" sz="2200" baseline="-25000">
                  <a:solidFill>
                    <a:schemeClr val="accent2"/>
                  </a:solidFill>
                </a:rPr>
                <a:t>1</a:t>
              </a:r>
              <a:r>
                <a:rPr lang="en-US" altLang="zh-CN" sz="2200">
                  <a:solidFill>
                    <a:schemeClr val="accent2"/>
                  </a:solidFill>
                </a:rPr>
                <a:t> +b</a:t>
              </a:r>
              <a:r>
                <a:rPr lang="en-US" altLang="zh-CN" sz="2200" baseline="-25000">
                  <a:solidFill>
                    <a:schemeClr val="accent2"/>
                  </a:solidFill>
                </a:rPr>
                <a:t>3</a:t>
              </a:r>
              <a:r>
                <a:rPr lang="en-US" altLang="zh-CN" sz="2200">
                  <a:solidFill>
                    <a:schemeClr val="accent2"/>
                  </a:solidFill>
                </a:rPr>
                <a:t>+b</a:t>
              </a:r>
              <a:r>
                <a:rPr lang="en-US" altLang="zh-CN" sz="2200" baseline="-25000">
                  <a:solidFill>
                    <a:schemeClr val="accent2"/>
                  </a:solidFill>
                </a:rPr>
                <a:t>4</a:t>
              </a:r>
              <a:r>
                <a:rPr lang="en-US" altLang="zh-CN" sz="2200">
                  <a:solidFill>
                    <a:schemeClr val="accent2"/>
                  </a:solidFill>
                </a:rPr>
                <a:t>+ b</a:t>
              </a:r>
              <a:r>
                <a:rPr lang="en-US" altLang="zh-CN" sz="2200" baseline="-25000">
                  <a:solidFill>
                    <a:schemeClr val="accent2"/>
                  </a:solidFill>
                </a:rPr>
                <a:t>7</a:t>
              </a:r>
            </a:p>
          </p:txBody>
        </p:sp>
        <p:sp>
          <p:nvSpPr>
            <p:cNvPr id="24589" name="AutoShape 6">
              <a:extLst>
                <a:ext uri="{FF2B5EF4-FFF2-40B4-BE49-F238E27FC236}">
                  <a16:creationId xmlns:a16="http://schemas.microsoft.com/office/drawing/2014/main" id="{45591F26-E050-483B-ABB0-32C5C9AD7B9F}"/>
                </a:ext>
              </a:extLst>
            </p:cNvPr>
            <p:cNvSpPr>
              <a:spLocks/>
            </p:cNvSpPr>
            <p:nvPr/>
          </p:nvSpPr>
          <p:spPr bwMode="auto">
            <a:xfrm>
              <a:off x="1111" y="1933"/>
              <a:ext cx="46" cy="817"/>
            </a:xfrm>
            <a:prstGeom prst="leftBrace">
              <a:avLst>
                <a:gd name="adj1" fmla="val 148007"/>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endParaRPr lang="zh-CN" altLang="en-US" sz="2400"/>
            </a:p>
          </p:txBody>
        </p:sp>
      </p:grpSp>
      <p:sp>
        <p:nvSpPr>
          <p:cNvPr id="658443" name="Rectangle 11">
            <a:extLst>
              <a:ext uri="{FF2B5EF4-FFF2-40B4-BE49-F238E27FC236}">
                <a16:creationId xmlns:a16="http://schemas.microsoft.com/office/drawing/2014/main" id="{4B0ED488-2ACF-4CA2-9DF4-48D6ED552D42}"/>
              </a:ext>
            </a:extLst>
          </p:cNvPr>
          <p:cNvSpPr>
            <a:spLocks noChangeArrowheads="1"/>
          </p:cNvSpPr>
          <p:nvPr/>
        </p:nvSpPr>
        <p:spPr bwMode="auto">
          <a:xfrm>
            <a:off x="4741863" y="2813050"/>
            <a:ext cx="776287"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200"/>
              <a:t>(4-3)</a:t>
            </a:r>
          </a:p>
        </p:txBody>
      </p:sp>
      <p:sp>
        <p:nvSpPr>
          <p:cNvPr id="658448" name="Rectangle 16">
            <a:extLst>
              <a:ext uri="{FF2B5EF4-FFF2-40B4-BE49-F238E27FC236}">
                <a16:creationId xmlns:a16="http://schemas.microsoft.com/office/drawing/2014/main" id="{832866ED-CC37-42D4-924E-4F5622541734}"/>
              </a:ext>
            </a:extLst>
          </p:cNvPr>
          <p:cNvSpPr>
            <a:spLocks noChangeArrowheads="1"/>
          </p:cNvSpPr>
          <p:nvPr/>
        </p:nvSpPr>
        <p:spPr bwMode="auto">
          <a:xfrm>
            <a:off x="1116013" y="4738688"/>
            <a:ext cx="4756150"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tabLst>
                <a:tab pos="1400175" algn="l"/>
                <a:tab pos="1438275"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1400175" algn="l"/>
                <a:tab pos="1438275"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1400175" algn="l"/>
                <a:tab pos="1438275"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1400175" algn="l"/>
                <a:tab pos="1438275"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1400175" algn="l"/>
                <a:tab pos="1438275"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1400175" algn="l"/>
                <a:tab pos="1438275"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1400175" algn="l"/>
                <a:tab pos="1438275"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1400175" algn="l"/>
                <a:tab pos="1438275"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1400175" algn="l"/>
                <a:tab pos="1438275"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200">
                <a:latin typeface="Times New Roman" panose="02020603050405020304" pitchFamily="18" charset="0"/>
                <a:cs typeface="Times New Roman" panose="02020603050405020304" pitchFamily="18" charset="0"/>
              </a:rPr>
              <a:t>将（</a:t>
            </a:r>
            <a:r>
              <a:rPr lang="en-US" altLang="zh-CN" sz="2200">
                <a:latin typeface="Times New Roman" panose="02020603050405020304" pitchFamily="18" charset="0"/>
                <a:cs typeface="Times New Roman" panose="02020603050405020304" pitchFamily="18" charset="0"/>
              </a:rPr>
              <a:t>4-1</a:t>
            </a:r>
            <a:r>
              <a:rPr lang="zh-CN" altLang="en-US" sz="2200">
                <a:latin typeface="Times New Roman" panose="02020603050405020304" pitchFamily="18" charset="0"/>
                <a:cs typeface="Times New Roman" panose="02020603050405020304" pitchFamily="18" charset="0"/>
              </a:rPr>
              <a:t>），（</a:t>
            </a:r>
            <a:r>
              <a:rPr lang="en-US" altLang="zh-CN" sz="2200">
                <a:latin typeface="Times New Roman" panose="02020603050405020304" pitchFamily="18" charset="0"/>
                <a:cs typeface="Times New Roman" panose="02020603050405020304" pitchFamily="18" charset="0"/>
              </a:rPr>
              <a:t>4-2</a:t>
            </a:r>
            <a:r>
              <a:rPr lang="zh-CN" altLang="en-US" sz="2200">
                <a:latin typeface="Times New Roman" panose="02020603050405020304" pitchFamily="18" charset="0"/>
                <a:cs typeface="Times New Roman" panose="02020603050405020304" pitchFamily="18" charset="0"/>
              </a:rPr>
              <a:t>）代入（</a:t>
            </a:r>
            <a:r>
              <a:rPr lang="en-US" altLang="zh-CN" sz="2200">
                <a:latin typeface="Times New Roman" panose="02020603050405020304" pitchFamily="18" charset="0"/>
                <a:cs typeface="Times New Roman" panose="02020603050405020304" pitchFamily="18" charset="0"/>
              </a:rPr>
              <a:t>4-3</a:t>
            </a:r>
            <a:r>
              <a:rPr lang="zh-CN" altLang="en-US" sz="2200">
                <a:latin typeface="Times New Roman" panose="02020603050405020304" pitchFamily="18" charset="0"/>
                <a:cs typeface="Times New Roman" panose="02020603050405020304" pitchFamily="18" charset="0"/>
              </a:rPr>
              <a:t>）得：	</a:t>
            </a:r>
            <a:endParaRPr lang="zh-CN" altLang="en-US" sz="2200">
              <a:latin typeface="Times New Roman" panose="02020603050405020304" pitchFamily="18" charset="0"/>
            </a:endParaRPr>
          </a:p>
        </p:txBody>
      </p:sp>
      <p:grpSp>
        <p:nvGrpSpPr>
          <p:cNvPr id="658460" name="Group 28">
            <a:extLst>
              <a:ext uri="{FF2B5EF4-FFF2-40B4-BE49-F238E27FC236}">
                <a16:creationId xmlns:a16="http://schemas.microsoft.com/office/drawing/2014/main" id="{76E9DE13-F3C0-4157-9D44-2B076DEC768E}"/>
              </a:ext>
            </a:extLst>
          </p:cNvPr>
          <p:cNvGrpSpPr>
            <a:grpSpLocks/>
          </p:cNvGrpSpPr>
          <p:nvPr/>
        </p:nvGrpSpPr>
        <p:grpSpPr bwMode="auto">
          <a:xfrm>
            <a:off x="1692275" y="5072063"/>
            <a:ext cx="3754438" cy="1397000"/>
            <a:chOff x="975" y="3195"/>
            <a:chExt cx="2365" cy="880"/>
          </a:xfrm>
        </p:grpSpPr>
        <p:sp>
          <p:nvSpPr>
            <p:cNvPr id="24585" name="AutoShape 17">
              <a:extLst>
                <a:ext uri="{FF2B5EF4-FFF2-40B4-BE49-F238E27FC236}">
                  <a16:creationId xmlns:a16="http://schemas.microsoft.com/office/drawing/2014/main" id="{F1B25BE0-DBDA-40E8-AA12-C7A0B5452C18}"/>
                </a:ext>
              </a:extLst>
            </p:cNvPr>
            <p:cNvSpPr>
              <a:spLocks/>
            </p:cNvSpPr>
            <p:nvPr/>
          </p:nvSpPr>
          <p:spPr bwMode="auto">
            <a:xfrm>
              <a:off x="975" y="3339"/>
              <a:ext cx="96" cy="576"/>
            </a:xfrm>
            <a:prstGeom prst="leftBrace">
              <a:avLst>
                <a:gd name="adj1" fmla="val 5000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endParaRPr lang="zh-CN" altLang="en-US" sz="2400"/>
            </a:p>
          </p:txBody>
        </p:sp>
        <p:sp>
          <p:nvSpPr>
            <p:cNvPr id="24586" name="Rectangle 18">
              <a:extLst>
                <a:ext uri="{FF2B5EF4-FFF2-40B4-BE49-F238E27FC236}">
                  <a16:creationId xmlns:a16="http://schemas.microsoft.com/office/drawing/2014/main" id="{5E405E18-CDC5-4D82-AEC2-91FF530BBADD}"/>
                </a:ext>
              </a:extLst>
            </p:cNvPr>
            <p:cNvSpPr>
              <a:spLocks noChangeArrowheads="1"/>
            </p:cNvSpPr>
            <p:nvPr/>
          </p:nvSpPr>
          <p:spPr bwMode="auto">
            <a:xfrm>
              <a:off x="1111" y="3195"/>
              <a:ext cx="1844" cy="8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tabLst>
                  <a:tab pos="1400175" algn="l"/>
                  <a:tab pos="1438275"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1400175" algn="l"/>
                  <a:tab pos="1438275"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1400175" algn="l"/>
                  <a:tab pos="1438275"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1400175" algn="l"/>
                  <a:tab pos="1438275"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1400175" algn="l"/>
                  <a:tab pos="1438275"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1400175" algn="l"/>
                  <a:tab pos="1438275"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1400175" algn="l"/>
                  <a:tab pos="1438275"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1400175" algn="l"/>
                  <a:tab pos="1438275"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1400175" algn="l"/>
                  <a:tab pos="1438275"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spcBef>
                  <a:spcPct val="0"/>
                </a:spcBef>
                <a:buClrTx/>
                <a:buSzTx/>
                <a:buFontTx/>
                <a:buNone/>
              </a:pPr>
              <a:r>
                <a:rPr lang="en-US" altLang="zh-CN" sz="2200"/>
                <a:t>s</a:t>
              </a:r>
              <a:r>
                <a:rPr lang="en-US" altLang="zh-CN" sz="2200" baseline="-25000"/>
                <a:t>1</a:t>
              </a:r>
              <a:r>
                <a:rPr lang="en-US" altLang="zh-CN" sz="2200"/>
                <a:t>=e</a:t>
              </a:r>
              <a:r>
                <a:rPr lang="en-US" altLang="zh-CN" sz="2200" baseline="-25000"/>
                <a:t>1</a:t>
              </a:r>
              <a:r>
                <a:rPr lang="en-US" altLang="zh-CN" sz="2200"/>
                <a:t> +e</a:t>
              </a:r>
              <a:r>
                <a:rPr lang="en-US" altLang="zh-CN" sz="2200" baseline="-25000"/>
                <a:t>2</a:t>
              </a:r>
              <a:r>
                <a:rPr lang="en-US" altLang="zh-CN" sz="2200"/>
                <a:t>+e</a:t>
              </a:r>
              <a:r>
                <a:rPr lang="en-US" altLang="zh-CN" sz="2200" baseline="-25000"/>
                <a:t>3</a:t>
              </a:r>
              <a:r>
                <a:rPr lang="en-US" altLang="zh-CN" sz="2200"/>
                <a:t>+ e</a:t>
              </a:r>
              <a:r>
                <a:rPr lang="en-US" altLang="zh-CN" sz="2200" baseline="-25000"/>
                <a:t>5</a:t>
              </a:r>
              <a:r>
                <a:rPr lang="en-US" altLang="zh-CN" sz="2200"/>
                <a:t> </a:t>
              </a:r>
              <a:r>
                <a:rPr lang="en-US" altLang="zh-CN" sz="2200">
                  <a:latin typeface="Times New Roman" panose="02020603050405020304" pitchFamily="18" charset="0"/>
                  <a:cs typeface="Times New Roman" panose="02020603050405020304" pitchFamily="18" charset="0"/>
                </a:rPr>
                <a:t>	</a:t>
              </a:r>
            </a:p>
            <a:p>
              <a:pPr algn="l" eaLnBrk="1" hangingPunct="1">
                <a:lnSpc>
                  <a:spcPct val="130000"/>
                </a:lnSpc>
                <a:spcBef>
                  <a:spcPct val="0"/>
                </a:spcBef>
                <a:buClrTx/>
                <a:buSzTx/>
                <a:buFontTx/>
                <a:buNone/>
              </a:pPr>
              <a:r>
                <a:rPr lang="en-US" altLang="zh-CN" sz="2200">
                  <a:cs typeface="Times New Roman" panose="02020603050405020304" pitchFamily="18" charset="0"/>
                </a:rPr>
                <a:t>s</a:t>
              </a:r>
              <a:r>
                <a:rPr lang="en-US" altLang="zh-CN" sz="2200" baseline="-25000">
                  <a:cs typeface="Times New Roman" panose="02020603050405020304" pitchFamily="18" charset="0"/>
                </a:rPr>
                <a:t>2</a:t>
              </a:r>
              <a:r>
                <a:rPr lang="en-US" altLang="zh-CN" sz="2200">
                  <a:cs typeface="Times New Roman" panose="02020603050405020304" pitchFamily="18" charset="0"/>
                </a:rPr>
                <a:t>= e</a:t>
              </a:r>
              <a:r>
                <a:rPr lang="en-US" altLang="zh-CN" sz="2200" baseline="-25000">
                  <a:cs typeface="Times New Roman" panose="02020603050405020304" pitchFamily="18" charset="0"/>
                </a:rPr>
                <a:t>2</a:t>
              </a:r>
              <a:r>
                <a:rPr lang="en-US" altLang="zh-CN" sz="2200">
                  <a:cs typeface="Times New Roman" panose="02020603050405020304" pitchFamily="18" charset="0"/>
                </a:rPr>
                <a:t> +e</a:t>
              </a:r>
              <a:r>
                <a:rPr lang="en-US" altLang="zh-CN" sz="2200" baseline="-25000">
                  <a:cs typeface="Times New Roman" panose="02020603050405020304" pitchFamily="18" charset="0"/>
                </a:rPr>
                <a:t>3</a:t>
              </a:r>
              <a:r>
                <a:rPr lang="en-US" altLang="zh-CN" sz="2200">
                  <a:cs typeface="Times New Roman" panose="02020603050405020304" pitchFamily="18" charset="0"/>
                </a:rPr>
                <a:t>+ e</a:t>
              </a:r>
              <a:r>
                <a:rPr lang="en-US" altLang="zh-CN" sz="2200" baseline="-25000">
                  <a:cs typeface="Times New Roman" panose="02020603050405020304" pitchFamily="18" charset="0"/>
                </a:rPr>
                <a:t>4</a:t>
              </a:r>
              <a:r>
                <a:rPr lang="en-US" altLang="zh-CN" sz="2200">
                  <a:cs typeface="Times New Roman" panose="02020603050405020304" pitchFamily="18" charset="0"/>
                </a:rPr>
                <a:t> + e</a:t>
              </a:r>
              <a:r>
                <a:rPr lang="en-US" altLang="zh-CN" sz="2200" baseline="-25000">
                  <a:cs typeface="Times New Roman" panose="02020603050405020304" pitchFamily="18" charset="0"/>
                </a:rPr>
                <a:t>6</a:t>
              </a:r>
              <a:endParaRPr lang="en-US" altLang="zh-CN" sz="2200" baseline="-25000"/>
            </a:p>
            <a:p>
              <a:pPr algn="l">
                <a:lnSpc>
                  <a:spcPct val="130000"/>
                </a:lnSpc>
                <a:spcBef>
                  <a:spcPct val="0"/>
                </a:spcBef>
                <a:buClrTx/>
                <a:buSzTx/>
                <a:buFontTx/>
                <a:buNone/>
              </a:pPr>
              <a:r>
                <a:rPr lang="en-US" altLang="zh-CN" sz="2200">
                  <a:cs typeface="Times New Roman" panose="02020603050405020304" pitchFamily="18" charset="0"/>
                </a:rPr>
                <a:t>s</a:t>
              </a:r>
              <a:r>
                <a:rPr lang="en-US" altLang="zh-CN" sz="2200" baseline="-25000">
                  <a:cs typeface="Times New Roman" panose="02020603050405020304" pitchFamily="18" charset="0"/>
                </a:rPr>
                <a:t>3</a:t>
              </a:r>
              <a:r>
                <a:rPr lang="en-US" altLang="zh-CN" sz="2200">
                  <a:cs typeface="Times New Roman" panose="02020603050405020304" pitchFamily="18" charset="0"/>
                </a:rPr>
                <a:t>=e</a:t>
              </a:r>
              <a:r>
                <a:rPr lang="en-US" altLang="zh-CN" sz="2200" baseline="-25000">
                  <a:cs typeface="Times New Roman" panose="02020603050405020304" pitchFamily="18" charset="0"/>
                </a:rPr>
                <a:t>1</a:t>
              </a:r>
              <a:r>
                <a:rPr lang="en-US" altLang="zh-CN" sz="2200">
                  <a:cs typeface="Times New Roman" panose="02020603050405020304" pitchFamily="18" charset="0"/>
                </a:rPr>
                <a:t> +e</a:t>
              </a:r>
              <a:r>
                <a:rPr lang="en-US" altLang="zh-CN" sz="2200" baseline="-25000">
                  <a:cs typeface="Times New Roman" panose="02020603050405020304" pitchFamily="18" charset="0"/>
                </a:rPr>
                <a:t>3</a:t>
              </a:r>
              <a:r>
                <a:rPr lang="en-US" altLang="zh-CN" sz="2200">
                  <a:cs typeface="Times New Roman" panose="02020603050405020304" pitchFamily="18" charset="0"/>
                </a:rPr>
                <a:t>+e</a:t>
              </a:r>
              <a:r>
                <a:rPr lang="en-US" altLang="zh-CN" sz="2200" baseline="-25000">
                  <a:cs typeface="Times New Roman" panose="02020603050405020304" pitchFamily="18" charset="0"/>
                </a:rPr>
                <a:t>4</a:t>
              </a:r>
              <a:r>
                <a:rPr lang="en-US" altLang="zh-CN" sz="2200">
                  <a:cs typeface="Times New Roman" panose="02020603050405020304" pitchFamily="18" charset="0"/>
                </a:rPr>
                <a:t>+ e</a:t>
              </a:r>
              <a:r>
                <a:rPr lang="en-US" altLang="zh-CN" sz="2200" baseline="-25000">
                  <a:cs typeface="Times New Roman" panose="02020603050405020304" pitchFamily="18" charset="0"/>
                </a:rPr>
                <a:t>7</a:t>
              </a:r>
              <a:endParaRPr lang="en-US" altLang="zh-CN" sz="2200" baseline="-25000"/>
            </a:p>
          </p:txBody>
        </p:sp>
        <p:sp>
          <p:nvSpPr>
            <p:cNvPr id="24587" name="Rectangle 19">
              <a:extLst>
                <a:ext uri="{FF2B5EF4-FFF2-40B4-BE49-F238E27FC236}">
                  <a16:creationId xmlns:a16="http://schemas.microsoft.com/office/drawing/2014/main" id="{12A0D843-B11D-4BBE-91B5-2231520446CF}"/>
                </a:ext>
              </a:extLst>
            </p:cNvPr>
            <p:cNvSpPr>
              <a:spLocks noChangeArrowheads="1"/>
            </p:cNvSpPr>
            <p:nvPr/>
          </p:nvSpPr>
          <p:spPr bwMode="auto">
            <a:xfrm>
              <a:off x="2851" y="3495"/>
              <a:ext cx="489"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200"/>
                <a:t>(4-4)</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84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584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5843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58439">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584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84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5844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58440"/>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58448"/>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65844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6584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8440" grpId="0"/>
      <p:bldP spid="658442" grpId="0"/>
      <p:bldP spid="658443" grpId="0"/>
      <p:bldP spid="658448" grpId="0"/>
      <p:bldP spid="658448"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40EBBFA4-62D7-43F5-AE3A-1B61CE904E41}"/>
              </a:ext>
            </a:extLst>
          </p:cNvPr>
          <p:cNvSpPr>
            <a:spLocks noGrp="1" noChangeArrowheads="1"/>
          </p:cNvSpPr>
          <p:nvPr>
            <p:ph type="title"/>
          </p:nvPr>
        </p:nvSpPr>
        <p:spPr/>
        <p:txBody>
          <a:bodyPr/>
          <a:lstStyle/>
          <a:p>
            <a:pPr eaLnBrk="1" hangingPunct="1"/>
            <a:endParaRPr lang="zh-CN" altLang="zh-CN"/>
          </a:p>
        </p:txBody>
      </p:sp>
      <p:sp>
        <p:nvSpPr>
          <p:cNvPr id="716810" name="Rectangle 10">
            <a:extLst>
              <a:ext uri="{FF2B5EF4-FFF2-40B4-BE49-F238E27FC236}">
                <a16:creationId xmlns:a16="http://schemas.microsoft.com/office/drawing/2014/main" id="{C06179E5-6779-42A4-B784-9B5BA3F00B72}"/>
              </a:ext>
            </a:extLst>
          </p:cNvPr>
          <p:cNvSpPr>
            <a:spLocks noChangeArrowheads="1"/>
          </p:cNvSpPr>
          <p:nvPr/>
        </p:nvSpPr>
        <p:spPr bwMode="auto">
          <a:xfrm>
            <a:off x="611188" y="1125538"/>
            <a:ext cx="37449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tabLst>
                <a:tab pos="2933700"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2933700"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2933700"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2933700"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2933700"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2933700"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2933700"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2933700"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2933700"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a:latin typeface="Times New Roman" panose="02020603050405020304" pitchFamily="18" charset="0"/>
                <a:cs typeface="Times New Roman" panose="02020603050405020304" pitchFamily="18" charset="0"/>
              </a:rPr>
              <a:t>根据式（</a:t>
            </a:r>
            <a:r>
              <a:rPr lang="en-US" altLang="zh-CN" sz="2400">
                <a:latin typeface="Times New Roman" panose="02020603050405020304" pitchFamily="18" charset="0"/>
                <a:cs typeface="Times New Roman" panose="02020603050405020304" pitchFamily="18" charset="0"/>
              </a:rPr>
              <a:t>4-4</a:t>
            </a:r>
            <a:r>
              <a:rPr lang="zh-CN" altLang="en-US" sz="2400">
                <a:latin typeface="Times New Roman" panose="02020603050405020304" pitchFamily="18" charset="0"/>
                <a:cs typeface="Times New Roman" panose="02020603050405020304" pitchFamily="18" charset="0"/>
              </a:rPr>
              <a:t>）判断，</a:t>
            </a:r>
            <a:endParaRPr lang="zh-CN" altLang="en-US" sz="2400">
              <a:latin typeface="Times New Roman" panose="02020603050405020304" pitchFamily="18" charset="0"/>
            </a:endParaRPr>
          </a:p>
        </p:txBody>
      </p:sp>
      <p:grpSp>
        <p:nvGrpSpPr>
          <p:cNvPr id="716837" name="Group 37">
            <a:extLst>
              <a:ext uri="{FF2B5EF4-FFF2-40B4-BE49-F238E27FC236}">
                <a16:creationId xmlns:a16="http://schemas.microsoft.com/office/drawing/2014/main" id="{7A59CD9B-F2E0-471B-9F03-6625649F250C}"/>
              </a:ext>
            </a:extLst>
          </p:cNvPr>
          <p:cNvGrpSpPr>
            <a:grpSpLocks/>
          </p:cNvGrpSpPr>
          <p:nvPr/>
        </p:nvGrpSpPr>
        <p:grpSpPr bwMode="auto">
          <a:xfrm>
            <a:off x="971550" y="1879600"/>
            <a:ext cx="1081088" cy="1333500"/>
            <a:chOff x="612" y="1117"/>
            <a:chExt cx="681" cy="840"/>
          </a:xfrm>
        </p:grpSpPr>
        <p:sp>
          <p:nvSpPr>
            <p:cNvPr id="25632" name="AutoShape 7">
              <a:extLst>
                <a:ext uri="{FF2B5EF4-FFF2-40B4-BE49-F238E27FC236}">
                  <a16:creationId xmlns:a16="http://schemas.microsoft.com/office/drawing/2014/main" id="{78506BA6-EB3A-4443-A99F-81BF1A8EDC8E}"/>
                </a:ext>
              </a:extLst>
            </p:cNvPr>
            <p:cNvSpPr>
              <a:spLocks/>
            </p:cNvSpPr>
            <p:nvPr/>
          </p:nvSpPr>
          <p:spPr bwMode="auto">
            <a:xfrm>
              <a:off x="612" y="1298"/>
              <a:ext cx="72" cy="576"/>
            </a:xfrm>
            <a:prstGeom prst="leftBrace">
              <a:avLst>
                <a:gd name="adj1" fmla="val 66667"/>
                <a:gd name="adj2" fmla="val 51042"/>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endParaRPr lang="zh-CN" altLang="en-US" sz="2400"/>
            </a:p>
          </p:txBody>
        </p:sp>
        <p:sp>
          <p:nvSpPr>
            <p:cNvPr id="25633" name="Rectangle 12">
              <a:extLst>
                <a:ext uri="{FF2B5EF4-FFF2-40B4-BE49-F238E27FC236}">
                  <a16:creationId xmlns:a16="http://schemas.microsoft.com/office/drawing/2014/main" id="{40576767-C1E5-4567-AB6D-3FBD722BFFB8}"/>
                </a:ext>
              </a:extLst>
            </p:cNvPr>
            <p:cNvSpPr>
              <a:spLocks noChangeArrowheads="1"/>
            </p:cNvSpPr>
            <p:nvPr/>
          </p:nvSpPr>
          <p:spPr bwMode="auto">
            <a:xfrm>
              <a:off x="703" y="1117"/>
              <a:ext cx="590" cy="8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Font typeface="Wingdings" panose="05000000000000000000" pitchFamily="2" charset="2"/>
                <a:buNone/>
              </a:pPr>
              <a:r>
                <a:rPr lang="en-US" altLang="zh-CN" sz="2400"/>
                <a:t>s1=0</a:t>
              </a:r>
            </a:p>
            <a:p>
              <a:pPr algn="l" eaLnBrk="1" hangingPunct="1">
                <a:buFont typeface="Wingdings" panose="05000000000000000000" pitchFamily="2" charset="2"/>
                <a:buNone/>
              </a:pPr>
              <a:r>
                <a:rPr lang="en-US" altLang="zh-CN" sz="2400"/>
                <a:t>s2=0</a:t>
              </a:r>
            </a:p>
            <a:p>
              <a:pPr algn="l" eaLnBrk="1" hangingPunct="1">
                <a:buFont typeface="Wingdings" panose="05000000000000000000" pitchFamily="2" charset="2"/>
                <a:buNone/>
              </a:pPr>
              <a:r>
                <a:rPr lang="en-US" altLang="zh-CN" sz="2400"/>
                <a:t>s3=0</a:t>
              </a:r>
            </a:p>
          </p:txBody>
        </p:sp>
      </p:grpSp>
      <p:grpSp>
        <p:nvGrpSpPr>
          <p:cNvPr id="716838" name="Group 38">
            <a:extLst>
              <a:ext uri="{FF2B5EF4-FFF2-40B4-BE49-F238E27FC236}">
                <a16:creationId xmlns:a16="http://schemas.microsoft.com/office/drawing/2014/main" id="{71B48008-3334-476D-AAA8-19B4FBF7E65C}"/>
              </a:ext>
            </a:extLst>
          </p:cNvPr>
          <p:cNvGrpSpPr>
            <a:grpSpLocks/>
          </p:cNvGrpSpPr>
          <p:nvPr/>
        </p:nvGrpSpPr>
        <p:grpSpPr bwMode="auto">
          <a:xfrm>
            <a:off x="5003800" y="908050"/>
            <a:ext cx="3725863" cy="1282700"/>
            <a:chOff x="3152" y="555"/>
            <a:chExt cx="2347" cy="808"/>
          </a:xfrm>
        </p:grpSpPr>
        <p:sp>
          <p:nvSpPr>
            <p:cNvPr id="25629" name="AutoShape 4">
              <a:extLst>
                <a:ext uri="{FF2B5EF4-FFF2-40B4-BE49-F238E27FC236}">
                  <a16:creationId xmlns:a16="http://schemas.microsoft.com/office/drawing/2014/main" id="{0BDC5EB6-2CDE-4F27-A1C9-BDC55B9195DF}"/>
                </a:ext>
              </a:extLst>
            </p:cNvPr>
            <p:cNvSpPr>
              <a:spLocks/>
            </p:cNvSpPr>
            <p:nvPr/>
          </p:nvSpPr>
          <p:spPr bwMode="auto">
            <a:xfrm>
              <a:off x="3152" y="663"/>
              <a:ext cx="96" cy="576"/>
            </a:xfrm>
            <a:prstGeom prst="leftBrace">
              <a:avLst>
                <a:gd name="adj1" fmla="val 5000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endParaRPr lang="zh-CN" altLang="en-US" sz="2400"/>
            </a:p>
          </p:txBody>
        </p:sp>
        <p:sp>
          <p:nvSpPr>
            <p:cNvPr id="25630" name="Rectangle 11">
              <a:extLst>
                <a:ext uri="{FF2B5EF4-FFF2-40B4-BE49-F238E27FC236}">
                  <a16:creationId xmlns:a16="http://schemas.microsoft.com/office/drawing/2014/main" id="{0DD90778-6E67-466C-AC60-62279D73DA34}"/>
                </a:ext>
              </a:extLst>
            </p:cNvPr>
            <p:cNvSpPr>
              <a:spLocks noChangeArrowheads="1"/>
            </p:cNvSpPr>
            <p:nvPr/>
          </p:nvSpPr>
          <p:spPr bwMode="auto">
            <a:xfrm>
              <a:off x="5046" y="793"/>
              <a:ext cx="453"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(4-4)</a:t>
              </a:r>
            </a:p>
          </p:txBody>
        </p:sp>
        <p:sp>
          <p:nvSpPr>
            <p:cNvPr id="25631" name="Rectangle 13">
              <a:extLst>
                <a:ext uri="{FF2B5EF4-FFF2-40B4-BE49-F238E27FC236}">
                  <a16:creationId xmlns:a16="http://schemas.microsoft.com/office/drawing/2014/main" id="{923B71CE-92C2-46F6-AB24-312EFD1975A8}"/>
                </a:ext>
              </a:extLst>
            </p:cNvPr>
            <p:cNvSpPr>
              <a:spLocks noChangeArrowheads="1"/>
            </p:cNvSpPr>
            <p:nvPr/>
          </p:nvSpPr>
          <p:spPr bwMode="auto">
            <a:xfrm>
              <a:off x="3288" y="555"/>
              <a:ext cx="1844" cy="8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tabLst>
                  <a:tab pos="1400175" algn="l"/>
                  <a:tab pos="1438275"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1400175" algn="l"/>
                  <a:tab pos="1438275"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1400175" algn="l"/>
                  <a:tab pos="1438275"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1400175" algn="l"/>
                  <a:tab pos="1438275"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1400175" algn="l"/>
                  <a:tab pos="1438275"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1400175" algn="l"/>
                  <a:tab pos="1438275"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1400175" algn="l"/>
                  <a:tab pos="1438275"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1400175" algn="l"/>
                  <a:tab pos="1438275"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1400175" algn="l"/>
                  <a:tab pos="1438275"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spcBef>
                  <a:spcPct val="0"/>
                </a:spcBef>
                <a:buClrTx/>
                <a:buSzTx/>
                <a:buFontTx/>
                <a:buNone/>
              </a:pPr>
              <a:r>
                <a:rPr lang="en-US" altLang="zh-CN" sz="2000"/>
                <a:t>s</a:t>
              </a:r>
              <a:r>
                <a:rPr lang="en-US" altLang="zh-CN" sz="2000" baseline="-25000"/>
                <a:t>1</a:t>
              </a:r>
              <a:r>
                <a:rPr lang="en-US" altLang="zh-CN" sz="2000"/>
                <a:t>=e</a:t>
              </a:r>
              <a:r>
                <a:rPr lang="en-US" altLang="zh-CN" sz="2000" baseline="-25000"/>
                <a:t>1</a:t>
              </a:r>
              <a:r>
                <a:rPr lang="en-US" altLang="zh-CN" sz="2000"/>
                <a:t> +e</a:t>
              </a:r>
              <a:r>
                <a:rPr lang="en-US" altLang="zh-CN" sz="2000" baseline="-25000"/>
                <a:t>2</a:t>
              </a:r>
              <a:r>
                <a:rPr lang="en-US" altLang="zh-CN" sz="2000"/>
                <a:t>+e</a:t>
              </a:r>
              <a:r>
                <a:rPr lang="en-US" altLang="zh-CN" sz="2000" baseline="-25000"/>
                <a:t>3</a:t>
              </a:r>
              <a:r>
                <a:rPr lang="en-US" altLang="zh-CN" sz="2000"/>
                <a:t>+ e</a:t>
              </a:r>
              <a:r>
                <a:rPr lang="en-US" altLang="zh-CN" sz="2000" baseline="-25000"/>
                <a:t>5</a:t>
              </a:r>
              <a:r>
                <a:rPr lang="en-US" altLang="zh-CN" sz="2000"/>
                <a:t> </a:t>
              </a:r>
              <a:r>
                <a:rPr lang="en-US" altLang="zh-CN" sz="2000">
                  <a:latin typeface="Times New Roman" panose="02020603050405020304" pitchFamily="18" charset="0"/>
                  <a:cs typeface="Times New Roman" panose="02020603050405020304" pitchFamily="18" charset="0"/>
                </a:rPr>
                <a:t>	</a:t>
              </a:r>
            </a:p>
            <a:p>
              <a:pPr algn="l" eaLnBrk="1" hangingPunct="1">
                <a:lnSpc>
                  <a:spcPct val="130000"/>
                </a:lnSpc>
                <a:spcBef>
                  <a:spcPct val="0"/>
                </a:spcBef>
                <a:buClrTx/>
                <a:buSzTx/>
                <a:buFontTx/>
                <a:buNone/>
              </a:pPr>
              <a:r>
                <a:rPr lang="en-US" altLang="zh-CN" sz="2000">
                  <a:cs typeface="Times New Roman" panose="02020603050405020304" pitchFamily="18" charset="0"/>
                </a:rPr>
                <a:t>s</a:t>
              </a:r>
              <a:r>
                <a:rPr lang="en-US" altLang="zh-CN" sz="2000" baseline="-25000">
                  <a:cs typeface="Times New Roman" panose="02020603050405020304" pitchFamily="18" charset="0"/>
                </a:rPr>
                <a:t>2</a:t>
              </a:r>
              <a:r>
                <a:rPr lang="en-US" altLang="zh-CN" sz="2000">
                  <a:cs typeface="Times New Roman" panose="02020603050405020304" pitchFamily="18" charset="0"/>
                </a:rPr>
                <a:t>= e</a:t>
              </a:r>
              <a:r>
                <a:rPr lang="en-US" altLang="zh-CN" sz="2000" baseline="-25000">
                  <a:cs typeface="Times New Roman" panose="02020603050405020304" pitchFamily="18" charset="0"/>
                </a:rPr>
                <a:t>2</a:t>
              </a:r>
              <a:r>
                <a:rPr lang="en-US" altLang="zh-CN" sz="2000">
                  <a:cs typeface="Times New Roman" panose="02020603050405020304" pitchFamily="18" charset="0"/>
                </a:rPr>
                <a:t> +e</a:t>
              </a:r>
              <a:r>
                <a:rPr lang="en-US" altLang="zh-CN" sz="2000" baseline="-25000">
                  <a:cs typeface="Times New Roman" panose="02020603050405020304" pitchFamily="18" charset="0"/>
                </a:rPr>
                <a:t>3</a:t>
              </a:r>
              <a:r>
                <a:rPr lang="en-US" altLang="zh-CN" sz="2000">
                  <a:cs typeface="Times New Roman" panose="02020603050405020304" pitchFamily="18" charset="0"/>
                </a:rPr>
                <a:t>+ e</a:t>
              </a:r>
              <a:r>
                <a:rPr lang="en-US" altLang="zh-CN" sz="2000" baseline="-25000">
                  <a:cs typeface="Times New Roman" panose="02020603050405020304" pitchFamily="18" charset="0"/>
                </a:rPr>
                <a:t>4</a:t>
              </a:r>
              <a:r>
                <a:rPr lang="en-US" altLang="zh-CN" sz="2000">
                  <a:cs typeface="Times New Roman" panose="02020603050405020304" pitchFamily="18" charset="0"/>
                </a:rPr>
                <a:t> + e</a:t>
              </a:r>
              <a:r>
                <a:rPr lang="en-US" altLang="zh-CN" sz="2000" baseline="-25000">
                  <a:cs typeface="Times New Roman" panose="02020603050405020304" pitchFamily="18" charset="0"/>
                </a:rPr>
                <a:t>6</a:t>
              </a:r>
              <a:endParaRPr lang="en-US" altLang="zh-CN" sz="2000" baseline="-25000"/>
            </a:p>
            <a:p>
              <a:pPr algn="l">
                <a:lnSpc>
                  <a:spcPct val="130000"/>
                </a:lnSpc>
                <a:spcBef>
                  <a:spcPct val="0"/>
                </a:spcBef>
                <a:buClrTx/>
                <a:buSzTx/>
                <a:buFontTx/>
                <a:buNone/>
              </a:pPr>
              <a:r>
                <a:rPr lang="en-US" altLang="zh-CN" sz="2000">
                  <a:cs typeface="Times New Roman" panose="02020603050405020304" pitchFamily="18" charset="0"/>
                </a:rPr>
                <a:t>s</a:t>
              </a:r>
              <a:r>
                <a:rPr lang="en-US" altLang="zh-CN" sz="2000" baseline="-25000">
                  <a:cs typeface="Times New Roman" panose="02020603050405020304" pitchFamily="18" charset="0"/>
                </a:rPr>
                <a:t>3</a:t>
              </a:r>
              <a:r>
                <a:rPr lang="en-US" altLang="zh-CN" sz="2000">
                  <a:cs typeface="Times New Roman" panose="02020603050405020304" pitchFamily="18" charset="0"/>
                </a:rPr>
                <a:t>=e</a:t>
              </a:r>
              <a:r>
                <a:rPr lang="en-US" altLang="zh-CN" sz="2000" baseline="-25000">
                  <a:cs typeface="Times New Roman" panose="02020603050405020304" pitchFamily="18" charset="0"/>
                </a:rPr>
                <a:t>1</a:t>
              </a:r>
              <a:r>
                <a:rPr lang="en-US" altLang="zh-CN" sz="2000">
                  <a:cs typeface="Times New Roman" panose="02020603050405020304" pitchFamily="18" charset="0"/>
                </a:rPr>
                <a:t> +e</a:t>
              </a:r>
              <a:r>
                <a:rPr lang="en-US" altLang="zh-CN" sz="2000" baseline="-25000">
                  <a:cs typeface="Times New Roman" panose="02020603050405020304" pitchFamily="18" charset="0"/>
                </a:rPr>
                <a:t>3</a:t>
              </a:r>
              <a:r>
                <a:rPr lang="en-US" altLang="zh-CN" sz="2000">
                  <a:cs typeface="Times New Roman" panose="02020603050405020304" pitchFamily="18" charset="0"/>
                </a:rPr>
                <a:t>+e</a:t>
              </a:r>
              <a:r>
                <a:rPr lang="en-US" altLang="zh-CN" sz="2000" baseline="-25000">
                  <a:cs typeface="Times New Roman" panose="02020603050405020304" pitchFamily="18" charset="0"/>
                </a:rPr>
                <a:t>4</a:t>
              </a:r>
              <a:r>
                <a:rPr lang="en-US" altLang="zh-CN" sz="2000">
                  <a:cs typeface="Times New Roman" panose="02020603050405020304" pitchFamily="18" charset="0"/>
                </a:rPr>
                <a:t>+ e</a:t>
              </a:r>
              <a:r>
                <a:rPr lang="en-US" altLang="zh-CN" sz="2000" baseline="-25000">
                  <a:cs typeface="Times New Roman" panose="02020603050405020304" pitchFamily="18" charset="0"/>
                </a:rPr>
                <a:t>7</a:t>
              </a:r>
              <a:endParaRPr lang="en-US" altLang="zh-CN" sz="2000" baseline="-25000"/>
            </a:p>
          </p:txBody>
        </p:sp>
      </p:grpSp>
      <p:sp>
        <p:nvSpPr>
          <p:cNvPr id="716814" name="Rectangle 14">
            <a:extLst>
              <a:ext uri="{FF2B5EF4-FFF2-40B4-BE49-F238E27FC236}">
                <a16:creationId xmlns:a16="http://schemas.microsoft.com/office/drawing/2014/main" id="{5C9A5632-DEAC-4FA2-8462-2B462949CF7F}"/>
              </a:ext>
            </a:extLst>
          </p:cNvPr>
          <p:cNvSpPr>
            <a:spLocks noChangeArrowheads="1"/>
          </p:cNvSpPr>
          <p:nvPr/>
        </p:nvSpPr>
        <p:spPr bwMode="auto">
          <a:xfrm>
            <a:off x="612775" y="3284538"/>
            <a:ext cx="2635250" cy="566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2400"/>
              <a:t>若第一位出错，则</a:t>
            </a:r>
          </a:p>
        </p:txBody>
      </p:sp>
      <p:grpSp>
        <p:nvGrpSpPr>
          <p:cNvPr id="716815" name="Group 15">
            <a:extLst>
              <a:ext uri="{FF2B5EF4-FFF2-40B4-BE49-F238E27FC236}">
                <a16:creationId xmlns:a16="http://schemas.microsoft.com/office/drawing/2014/main" id="{8B58C2BD-91C8-462B-A30D-04968EEDAA2F}"/>
              </a:ext>
            </a:extLst>
          </p:cNvPr>
          <p:cNvGrpSpPr>
            <a:grpSpLocks/>
          </p:cNvGrpSpPr>
          <p:nvPr/>
        </p:nvGrpSpPr>
        <p:grpSpPr bwMode="auto">
          <a:xfrm>
            <a:off x="755650" y="4005263"/>
            <a:ext cx="1327150" cy="1333500"/>
            <a:chOff x="1111" y="1071"/>
            <a:chExt cx="836" cy="840"/>
          </a:xfrm>
        </p:grpSpPr>
        <p:sp>
          <p:nvSpPr>
            <p:cNvPr id="25627" name="AutoShape 16">
              <a:extLst>
                <a:ext uri="{FF2B5EF4-FFF2-40B4-BE49-F238E27FC236}">
                  <a16:creationId xmlns:a16="http://schemas.microsoft.com/office/drawing/2014/main" id="{B83F89BB-CA91-497D-817A-A25A5A60297F}"/>
                </a:ext>
              </a:extLst>
            </p:cNvPr>
            <p:cNvSpPr>
              <a:spLocks/>
            </p:cNvSpPr>
            <p:nvPr/>
          </p:nvSpPr>
          <p:spPr bwMode="auto">
            <a:xfrm>
              <a:off x="1111" y="1253"/>
              <a:ext cx="96" cy="576"/>
            </a:xfrm>
            <a:prstGeom prst="leftBrace">
              <a:avLst>
                <a:gd name="adj1" fmla="val 5000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endParaRPr lang="zh-CN" altLang="en-US" sz="2400"/>
            </a:p>
          </p:txBody>
        </p:sp>
        <p:sp>
          <p:nvSpPr>
            <p:cNvPr id="25628" name="Rectangle 17">
              <a:extLst>
                <a:ext uri="{FF2B5EF4-FFF2-40B4-BE49-F238E27FC236}">
                  <a16:creationId xmlns:a16="http://schemas.microsoft.com/office/drawing/2014/main" id="{10269F47-28E1-45F0-BA11-CFEC8AB34192}"/>
                </a:ext>
              </a:extLst>
            </p:cNvPr>
            <p:cNvSpPr>
              <a:spLocks noChangeArrowheads="1"/>
            </p:cNvSpPr>
            <p:nvPr/>
          </p:nvSpPr>
          <p:spPr bwMode="auto">
            <a:xfrm>
              <a:off x="1292" y="1071"/>
              <a:ext cx="655" cy="8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Font typeface="Wingdings" panose="05000000000000000000" pitchFamily="2" charset="2"/>
                <a:buNone/>
              </a:pPr>
              <a:r>
                <a:rPr lang="en-US" altLang="zh-CN" sz="2400"/>
                <a:t>s1=1</a:t>
              </a:r>
            </a:p>
            <a:p>
              <a:pPr algn="l" eaLnBrk="1" hangingPunct="1">
                <a:buFont typeface="Wingdings" panose="05000000000000000000" pitchFamily="2" charset="2"/>
                <a:buNone/>
              </a:pPr>
              <a:r>
                <a:rPr lang="en-US" altLang="zh-CN" sz="2400"/>
                <a:t>s2= 0 </a:t>
              </a:r>
            </a:p>
            <a:p>
              <a:pPr algn="l" eaLnBrk="1" hangingPunct="1">
                <a:buFont typeface="Wingdings" panose="05000000000000000000" pitchFamily="2" charset="2"/>
                <a:buNone/>
              </a:pPr>
              <a:r>
                <a:rPr lang="en-US" altLang="zh-CN" sz="2400"/>
                <a:t>s3=1 </a:t>
              </a:r>
            </a:p>
          </p:txBody>
        </p:sp>
      </p:grpSp>
      <p:sp>
        <p:nvSpPr>
          <p:cNvPr id="716818" name="Rectangle 18">
            <a:extLst>
              <a:ext uri="{FF2B5EF4-FFF2-40B4-BE49-F238E27FC236}">
                <a16:creationId xmlns:a16="http://schemas.microsoft.com/office/drawing/2014/main" id="{93103598-685A-4696-9A32-4A265D681EC3}"/>
              </a:ext>
            </a:extLst>
          </p:cNvPr>
          <p:cNvSpPr>
            <a:spLocks noChangeArrowheads="1"/>
          </p:cNvSpPr>
          <p:nvPr/>
        </p:nvSpPr>
        <p:spPr bwMode="auto">
          <a:xfrm>
            <a:off x="468313" y="5373688"/>
            <a:ext cx="2941637" cy="566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2400"/>
              <a:t>以此类推。得到下表</a:t>
            </a:r>
          </a:p>
        </p:txBody>
      </p:sp>
      <p:grpSp>
        <p:nvGrpSpPr>
          <p:cNvPr id="716819" name="Group 19">
            <a:extLst>
              <a:ext uri="{FF2B5EF4-FFF2-40B4-BE49-F238E27FC236}">
                <a16:creationId xmlns:a16="http://schemas.microsoft.com/office/drawing/2014/main" id="{FEF97558-253D-42BC-AA00-4738FAB6AEBE}"/>
              </a:ext>
            </a:extLst>
          </p:cNvPr>
          <p:cNvGrpSpPr>
            <a:grpSpLocks/>
          </p:cNvGrpSpPr>
          <p:nvPr/>
        </p:nvGrpSpPr>
        <p:grpSpPr bwMode="auto">
          <a:xfrm>
            <a:off x="3708400" y="2205038"/>
            <a:ext cx="4681538" cy="4248150"/>
            <a:chOff x="1156" y="1389"/>
            <a:chExt cx="2949" cy="2676"/>
          </a:xfrm>
        </p:grpSpPr>
        <p:grpSp>
          <p:nvGrpSpPr>
            <p:cNvPr id="25611" name="Group 20">
              <a:extLst>
                <a:ext uri="{FF2B5EF4-FFF2-40B4-BE49-F238E27FC236}">
                  <a16:creationId xmlns:a16="http://schemas.microsoft.com/office/drawing/2014/main" id="{2997DC04-292A-4D5C-AF8D-387773C72B85}"/>
                </a:ext>
              </a:extLst>
            </p:cNvPr>
            <p:cNvGrpSpPr>
              <a:grpSpLocks/>
            </p:cNvGrpSpPr>
            <p:nvPr/>
          </p:nvGrpSpPr>
          <p:grpSpPr bwMode="auto">
            <a:xfrm>
              <a:off x="1156" y="1706"/>
              <a:ext cx="2949" cy="2314"/>
              <a:chOff x="2700" y="2220"/>
              <a:chExt cx="4140" cy="3276"/>
            </a:xfrm>
          </p:grpSpPr>
          <p:sp>
            <p:nvSpPr>
              <p:cNvPr id="25623" name="Line 21">
                <a:extLst>
                  <a:ext uri="{FF2B5EF4-FFF2-40B4-BE49-F238E27FC236}">
                    <a16:creationId xmlns:a16="http://schemas.microsoft.com/office/drawing/2014/main" id="{0AE69A64-4F74-491C-94CB-E33B86AE1C8B}"/>
                  </a:ext>
                </a:extLst>
              </p:cNvPr>
              <p:cNvSpPr>
                <a:spLocks noChangeShapeType="1"/>
              </p:cNvSpPr>
              <p:nvPr/>
            </p:nvSpPr>
            <p:spPr bwMode="auto">
              <a:xfrm>
                <a:off x="2700" y="2220"/>
                <a:ext cx="3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4" name="Line 22">
                <a:extLst>
                  <a:ext uri="{FF2B5EF4-FFF2-40B4-BE49-F238E27FC236}">
                    <a16:creationId xmlns:a16="http://schemas.microsoft.com/office/drawing/2014/main" id="{706B1D27-856F-43DE-930E-67A584BDF57F}"/>
                  </a:ext>
                </a:extLst>
              </p:cNvPr>
              <p:cNvSpPr>
                <a:spLocks noChangeShapeType="1"/>
              </p:cNvSpPr>
              <p:nvPr/>
            </p:nvSpPr>
            <p:spPr bwMode="auto">
              <a:xfrm>
                <a:off x="2700" y="2688"/>
                <a:ext cx="3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5" name="Line 23">
                <a:extLst>
                  <a:ext uri="{FF2B5EF4-FFF2-40B4-BE49-F238E27FC236}">
                    <a16:creationId xmlns:a16="http://schemas.microsoft.com/office/drawing/2014/main" id="{006866B6-4F7D-414E-96B1-8D6A3FF8B838}"/>
                  </a:ext>
                </a:extLst>
              </p:cNvPr>
              <p:cNvSpPr>
                <a:spLocks noChangeShapeType="1"/>
              </p:cNvSpPr>
              <p:nvPr/>
            </p:nvSpPr>
            <p:spPr bwMode="auto">
              <a:xfrm>
                <a:off x="3780" y="2220"/>
                <a:ext cx="0" cy="32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6" name="Line 24">
                <a:extLst>
                  <a:ext uri="{FF2B5EF4-FFF2-40B4-BE49-F238E27FC236}">
                    <a16:creationId xmlns:a16="http://schemas.microsoft.com/office/drawing/2014/main" id="{6E80CC5D-F630-49E4-A2B1-9CFB0FD6D54F}"/>
                  </a:ext>
                </a:extLst>
              </p:cNvPr>
              <p:cNvSpPr>
                <a:spLocks noChangeShapeType="1"/>
              </p:cNvSpPr>
              <p:nvPr/>
            </p:nvSpPr>
            <p:spPr bwMode="auto">
              <a:xfrm>
                <a:off x="2880" y="5496"/>
                <a:ext cx="39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5612" name="Rectangle 25">
              <a:extLst>
                <a:ext uri="{FF2B5EF4-FFF2-40B4-BE49-F238E27FC236}">
                  <a16:creationId xmlns:a16="http://schemas.microsoft.com/office/drawing/2014/main" id="{F09EB40F-1FEC-47C3-B8BF-5C0B80FB6499}"/>
                </a:ext>
              </a:extLst>
            </p:cNvPr>
            <p:cNvSpPr>
              <a:spLocks noChangeArrowheads="1"/>
            </p:cNvSpPr>
            <p:nvPr/>
          </p:nvSpPr>
          <p:spPr bwMode="auto">
            <a:xfrm>
              <a:off x="1474" y="1389"/>
              <a:ext cx="171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a:t>出错位与校验因子 </a:t>
              </a:r>
            </a:p>
          </p:txBody>
        </p:sp>
        <p:sp>
          <p:nvSpPr>
            <p:cNvPr id="25613" name="Rectangle 26">
              <a:extLst>
                <a:ext uri="{FF2B5EF4-FFF2-40B4-BE49-F238E27FC236}">
                  <a16:creationId xmlns:a16="http://schemas.microsoft.com/office/drawing/2014/main" id="{308EF268-A99E-4F49-8521-A55B3924B8B2}"/>
                </a:ext>
              </a:extLst>
            </p:cNvPr>
            <p:cNvSpPr>
              <a:spLocks noChangeArrowheads="1"/>
            </p:cNvSpPr>
            <p:nvPr/>
          </p:nvSpPr>
          <p:spPr bwMode="auto">
            <a:xfrm>
              <a:off x="1292" y="1741"/>
              <a:ext cx="263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t>出错位	    </a:t>
              </a:r>
              <a:r>
                <a:rPr lang="en-US" altLang="zh-CN" sz="2000"/>
                <a:t>s1           s2         s3 </a:t>
              </a:r>
            </a:p>
          </p:txBody>
        </p:sp>
        <p:sp>
          <p:nvSpPr>
            <p:cNvPr id="25614" name="Rectangle 27">
              <a:extLst>
                <a:ext uri="{FF2B5EF4-FFF2-40B4-BE49-F238E27FC236}">
                  <a16:creationId xmlns:a16="http://schemas.microsoft.com/office/drawing/2014/main" id="{D16CAB70-CED9-4B81-9F3B-0F87E8B3995D}"/>
                </a:ext>
              </a:extLst>
            </p:cNvPr>
            <p:cNvSpPr>
              <a:spLocks noChangeArrowheads="1"/>
            </p:cNvSpPr>
            <p:nvPr/>
          </p:nvSpPr>
          <p:spPr bwMode="auto">
            <a:xfrm>
              <a:off x="2114" y="2341"/>
              <a:ext cx="135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Font typeface="Wingdings" panose="05000000000000000000" pitchFamily="2" charset="2"/>
                <a:buNone/>
              </a:pPr>
              <a:r>
                <a:rPr lang="en-US" altLang="zh-CN" sz="2000"/>
                <a:t>1            0          1</a:t>
              </a:r>
            </a:p>
          </p:txBody>
        </p:sp>
        <p:sp>
          <p:nvSpPr>
            <p:cNvPr id="25615" name="Rectangle 28">
              <a:extLst>
                <a:ext uri="{FF2B5EF4-FFF2-40B4-BE49-F238E27FC236}">
                  <a16:creationId xmlns:a16="http://schemas.microsoft.com/office/drawing/2014/main" id="{D70D0009-78D4-4224-8895-8F8384921A58}"/>
                </a:ext>
              </a:extLst>
            </p:cNvPr>
            <p:cNvSpPr>
              <a:spLocks noChangeArrowheads="1"/>
            </p:cNvSpPr>
            <p:nvPr/>
          </p:nvSpPr>
          <p:spPr bwMode="auto">
            <a:xfrm>
              <a:off x="2109" y="2523"/>
              <a:ext cx="1451"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en-US" altLang="zh-CN" sz="2000"/>
                <a:t>1            1           0</a:t>
              </a:r>
            </a:p>
          </p:txBody>
        </p:sp>
        <p:sp>
          <p:nvSpPr>
            <p:cNvPr id="25616" name="Rectangle 29">
              <a:extLst>
                <a:ext uri="{FF2B5EF4-FFF2-40B4-BE49-F238E27FC236}">
                  <a16:creationId xmlns:a16="http://schemas.microsoft.com/office/drawing/2014/main" id="{526C9625-6897-442E-ACF2-5C059ED558DE}"/>
                </a:ext>
              </a:extLst>
            </p:cNvPr>
            <p:cNvSpPr>
              <a:spLocks noChangeArrowheads="1"/>
            </p:cNvSpPr>
            <p:nvPr/>
          </p:nvSpPr>
          <p:spPr bwMode="auto">
            <a:xfrm>
              <a:off x="1519" y="2024"/>
              <a:ext cx="1933"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2000"/>
                <a:t>无	 </a:t>
              </a:r>
              <a:r>
                <a:rPr lang="en-US" altLang="zh-CN" sz="2000"/>
                <a:t>0	 0	0</a:t>
              </a:r>
            </a:p>
          </p:txBody>
        </p:sp>
        <p:sp>
          <p:nvSpPr>
            <p:cNvPr id="25617" name="Rectangle 30">
              <a:extLst>
                <a:ext uri="{FF2B5EF4-FFF2-40B4-BE49-F238E27FC236}">
                  <a16:creationId xmlns:a16="http://schemas.microsoft.com/office/drawing/2014/main" id="{07B3061B-2700-47F9-9E4A-DA31EDED331A}"/>
                </a:ext>
              </a:extLst>
            </p:cNvPr>
            <p:cNvSpPr>
              <a:spLocks noChangeArrowheads="1"/>
            </p:cNvSpPr>
            <p:nvPr/>
          </p:nvSpPr>
          <p:spPr bwMode="auto">
            <a:xfrm>
              <a:off x="2109" y="2840"/>
              <a:ext cx="158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Font typeface="Wingdings" panose="05000000000000000000" pitchFamily="2" charset="2"/>
                <a:buNone/>
              </a:pPr>
              <a:r>
                <a:rPr lang="en-US" altLang="zh-CN" sz="2000"/>
                <a:t>1            1           1</a:t>
              </a:r>
            </a:p>
          </p:txBody>
        </p:sp>
        <p:sp>
          <p:nvSpPr>
            <p:cNvPr id="25618" name="Rectangle 31">
              <a:extLst>
                <a:ext uri="{FF2B5EF4-FFF2-40B4-BE49-F238E27FC236}">
                  <a16:creationId xmlns:a16="http://schemas.microsoft.com/office/drawing/2014/main" id="{2EC53905-919E-4B4C-941B-F1288D7B0F00}"/>
                </a:ext>
              </a:extLst>
            </p:cNvPr>
            <p:cNvSpPr>
              <a:spLocks noChangeArrowheads="1"/>
            </p:cNvSpPr>
            <p:nvPr/>
          </p:nvSpPr>
          <p:spPr bwMode="auto">
            <a:xfrm>
              <a:off x="2109" y="3067"/>
              <a:ext cx="149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Font typeface="Wingdings" panose="05000000000000000000" pitchFamily="2" charset="2"/>
                <a:buNone/>
              </a:pPr>
              <a:r>
                <a:rPr lang="en-US" altLang="zh-CN" sz="2000"/>
                <a:t>0            1           1</a:t>
              </a:r>
            </a:p>
          </p:txBody>
        </p:sp>
        <p:sp>
          <p:nvSpPr>
            <p:cNvPr id="25619" name="Rectangle 32">
              <a:extLst>
                <a:ext uri="{FF2B5EF4-FFF2-40B4-BE49-F238E27FC236}">
                  <a16:creationId xmlns:a16="http://schemas.microsoft.com/office/drawing/2014/main" id="{168CE219-5600-45B9-B8AD-5B4812F66FA2}"/>
                </a:ext>
              </a:extLst>
            </p:cNvPr>
            <p:cNvSpPr>
              <a:spLocks noChangeArrowheads="1"/>
            </p:cNvSpPr>
            <p:nvPr/>
          </p:nvSpPr>
          <p:spPr bwMode="auto">
            <a:xfrm>
              <a:off x="2109" y="3339"/>
              <a:ext cx="140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Font typeface="Wingdings" panose="05000000000000000000" pitchFamily="2" charset="2"/>
                <a:buNone/>
              </a:pPr>
              <a:r>
                <a:rPr lang="en-US" altLang="zh-CN" sz="2000"/>
                <a:t>1             0          0</a:t>
              </a:r>
            </a:p>
          </p:txBody>
        </p:sp>
        <p:sp>
          <p:nvSpPr>
            <p:cNvPr id="25620" name="Rectangle 33">
              <a:extLst>
                <a:ext uri="{FF2B5EF4-FFF2-40B4-BE49-F238E27FC236}">
                  <a16:creationId xmlns:a16="http://schemas.microsoft.com/office/drawing/2014/main" id="{1B7FCA80-FAA3-4715-90BB-C38172A139F3}"/>
                </a:ext>
              </a:extLst>
            </p:cNvPr>
            <p:cNvSpPr>
              <a:spLocks noChangeArrowheads="1"/>
            </p:cNvSpPr>
            <p:nvPr/>
          </p:nvSpPr>
          <p:spPr bwMode="auto">
            <a:xfrm>
              <a:off x="2109" y="3566"/>
              <a:ext cx="149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Font typeface="Wingdings" panose="05000000000000000000" pitchFamily="2" charset="2"/>
                <a:buNone/>
              </a:pPr>
              <a:r>
                <a:rPr lang="en-US" altLang="zh-CN" sz="2000"/>
                <a:t>0             1          0</a:t>
              </a:r>
            </a:p>
          </p:txBody>
        </p:sp>
        <p:sp>
          <p:nvSpPr>
            <p:cNvPr id="25621" name="Rectangle 34">
              <a:extLst>
                <a:ext uri="{FF2B5EF4-FFF2-40B4-BE49-F238E27FC236}">
                  <a16:creationId xmlns:a16="http://schemas.microsoft.com/office/drawing/2014/main" id="{4D3B3668-B72E-4C0A-B312-229267FFD360}"/>
                </a:ext>
              </a:extLst>
            </p:cNvPr>
            <p:cNvSpPr>
              <a:spLocks noChangeArrowheads="1"/>
            </p:cNvSpPr>
            <p:nvPr/>
          </p:nvSpPr>
          <p:spPr bwMode="auto">
            <a:xfrm>
              <a:off x="2109" y="3815"/>
              <a:ext cx="158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Font typeface="Wingdings" panose="05000000000000000000" pitchFamily="2" charset="2"/>
                <a:buNone/>
              </a:pPr>
              <a:r>
                <a:rPr lang="en-US" altLang="zh-CN" sz="2000"/>
                <a:t>0             0          1</a:t>
              </a:r>
            </a:p>
          </p:txBody>
        </p:sp>
        <p:sp>
          <p:nvSpPr>
            <p:cNvPr id="25622" name="Text Box 35">
              <a:extLst>
                <a:ext uri="{FF2B5EF4-FFF2-40B4-BE49-F238E27FC236}">
                  <a16:creationId xmlns:a16="http://schemas.microsoft.com/office/drawing/2014/main" id="{1107B3FA-ED3A-4AA1-A022-217F437594F6}"/>
                </a:ext>
              </a:extLst>
            </p:cNvPr>
            <p:cNvSpPr txBox="1">
              <a:spLocks noChangeArrowheads="1"/>
            </p:cNvSpPr>
            <p:nvPr/>
          </p:nvSpPr>
          <p:spPr bwMode="auto">
            <a:xfrm>
              <a:off x="1519" y="2353"/>
              <a:ext cx="273" cy="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80000"/>
                </a:lnSpc>
                <a:spcBef>
                  <a:spcPct val="50000"/>
                </a:spcBef>
                <a:buFont typeface="Wingdings" panose="05000000000000000000" pitchFamily="2" charset="2"/>
                <a:buNone/>
              </a:pPr>
              <a:r>
                <a:rPr lang="en-US" altLang="zh-CN" sz="2000"/>
                <a:t>1</a:t>
              </a:r>
            </a:p>
            <a:p>
              <a:pPr algn="l" eaLnBrk="1" hangingPunct="1">
                <a:lnSpc>
                  <a:spcPct val="80000"/>
                </a:lnSpc>
                <a:spcBef>
                  <a:spcPct val="50000"/>
                </a:spcBef>
                <a:buFont typeface="Wingdings" panose="05000000000000000000" pitchFamily="2" charset="2"/>
                <a:buNone/>
              </a:pPr>
              <a:r>
                <a:rPr lang="en-US" altLang="zh-CN" sz="2000"/>
                <a:t>2</a:t>
              </a:r>
            </a:p>
            <a:p>
              <a:pPr algn="l" eaLnBrk="1" hangingPunct="1">
                <a:lnSpc>
                  <a:spcPct val="80000"/>
                </a:lnSpc>
                <a:spcBef>
                  <a:spcPct val="50000"/>
                </a:spcBef>
                <a:buFont typeface="Wingdings" panose="05000000000000000000" pitchFamily="2" charset="2"/>
                <a:buNone/>
              </a:pPr>
              <a:r>
                <a:rPr lang="en-US" altLang="zh-CN" sz="2000"/>
                <a:t>3</a:t>
              </a:r>
            </a:p>
            <a:p>
              <a:pPr algn="l" eaLnBrk="1" hangingPunct="1">
                <a:lnSpc>
                  <a:spcPct val="80000"/>
                </a:lnSpc>
                <a:spcBef>
                  <a:spcPct val="50000"/>
                </a:spcBef>
                <a:buFont typeface="Wingdings" panose="05000000000000000000" pitchFamily="2" charset="2"/>
                <a:buNone/>
              </a:pPr>
              <a:r>
                <a:rPr lang="en-US" altLang="zh-CN" sz="2000"/>
                <a:t>4</a:t>
              </a:r>
            </a:p>
            <a:p>
              <a:pPr algn="l" eaLnBrk="1" hangingPunct="1">
                <a:lnSpc>
                  <a:spcPct val="80000"/>
                </a:lnSpc>
                <a:spcBef>
                  <a:spcPct val="50000"/>
                </a:spcBef>
                <a:buFont typeface="Wingdings" panose="05000000000000000000" pitchFamily="2" charset="2"/>
                <a:buNone/>
              </a:pPr>
              <a:r>
                <a:rPr lang="en-US" altLang="zh-CN" sz="2000"/>
                <a:t>5</a:t>
              </a:r>
            </a:p>
            <a:p>
              <a:pPr algn="l" eaLnBrk="1" hangingPunct="1">
                <a:lnSpc>
                  <a:spcPct val="80000"/>
                </a:lnSpc>
                <a:spcBef>
                  <a:spcPct val="50000"/>
                </a:spcBef>
                <a:buFont typeface="Wingdings" panose="05000000000000000000" pitchFamily="2" charset="2"/>
                <a:buNone/>
              </a:pPr>
              <a:r>
                <a:rPr lang="en-US" altLang="zh-CN" sz="2000"/>
                <a:t>6</a:t>
              </a:r>
            </a:p>
            <a:p>
              <a:pPr algn="l" eaLnBrk="1" hangingPunct="1">
                <a:lnSpc>
                  <a:spcPct val="80000"/>
                </a:lnSpc>
                <a:spcBef>
                  <a:spcPct val="50000"/>
                </a:spcBef>
                <a:buFont typeface="Wingdings" panose="05000000000000000000" pitchFamily="2" charset="2"/>
                <a:buNone/>
              </a:pPr>
              <a:r>
                <a:rPr lang="en-US" altLang="zh-CN" sz="2000"/>
                <a:t>7</a:t>
              </a:r>
            </a:p>
          </p:txBody>
        </p:sp>
      </p:grpSp>
      <p:sp>
        <p:nvSpPr>
          <p:cNvPr id="716839" name="Rectangle 39">
            <a:extLst>
              <a:ext uri="{FF2B5EF4-FFF2-40B4-BE49-F238E27FC236}">
                <a16:creationId xmlns:a16="http://schemas.microsoft.com/office/drawing/2014/main" id="{13454C72-48EB-45B4-868D-140D14D21879}"/>
              </a:ext>
            </a:extLst>
          </p:cNvPr>
          <p:cNvSpPr>
            <a:spLocks noChangeArrowheads="1"/>
          </p:cNvSpPr>
          <p:nvPr/>
        </p:nvSpPr>
        <p:spPr bwMode="auto">
          <a:xfrm>
            <a:off x="684213" y="1412875"/>
            <a:ext cx="3724275"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2400"/>
              <a:t>如果</a:t>
            </a:r>
            <a:r>
              <a:rPr lang="en-US" altLang="zh-CN" sz="2400"/>
              <a:t>7</a:t>
            </a:r>
            <a:r>
              <a:rPr lang="zh-CN" altLang="en-US" sz="2400"/>
              <a:t>个码位均不出错，则</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683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683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1683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681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1681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681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5" presetClass="entr" presetSubtype="10" fill="hold" nodeType="clickEffect">
                                  <p:stCondLst>
                                    <p:cond delay="0"/>
                                  </p:stCondLst>
                                  <p:childTnLst>
                                    <p:set>
                                      <p:cBhvr>
                                        <p:cTn id="34" dur="1" fill="hold">
                                          <p:stCondLst>
                                            <p:cond delay="0"/>
                                          </p:stCondLst>
                                        </p:cTn>
                                        <p:tgtEl>
                                          <p:spTgt spid="716819"/>
                                        </p:tgtEl>
                                        <p:attrNameLst>
                                          <p:attrName>style.visibility</p:attrName>
                                        </p:attrNameLst>
                                      </p:cBhvr>
                                      <p:to>
                                        <p:strVal val="visible"/>
                                      </p:to>
                                    </p:set>
                                    <p:animEffect transition="in" filter="checkerboard(across)">
                                      <p:cBhvr>
                                        <p:cTn id="35" dur="500"/>
                                        <p:tgtEl>
                                          <p:spTgt spid="716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10" grpId="0"/>
      <p:bldP spid="716814" grpId="0"/>
      <p:bldP spid="716818" grpId="0"/>
      <p:bldP spid="71683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5">
            <a:extLst>
              <a:ext uri="{FF2B5EF4-FFF2-40B4-BE49-F238E27FC236}">
                <a16:creationId xmlns:a16="http://schemas.microsoft.com/office/drawing/2014/main" id="{80566D9B-EC4C-4D9B-8660-05365BE5DE3B}"/>
              </a:ext>
            </a:extLst>
          </p:cNvPr>
          <p:cNvSpPr>
            <a:spLocks noGrp="1" noChangeArrowheads="1"/>
          </p:cNvSpPr>
          <p:nvPr>
            <p:ph type="title"/>
          </p:nvPr>
        </p:nvSpPr>
        <p:spPr/>
        <p:txBody>
          <a:bodyPr/>
          <a:lstStyle/>
          <a:p>
            <a:pPr eaLnBrk="1" hangingPunct="1"/>
            <a:endParaRPr lang="zh-CN" altLang="zh-CN"/>
          </a:p>
        </p:txBody>
      </p:sp>
      <p:sp>
        <p:nvSpPr>
          <p:cNvPr id="659459" name="Rectangle 3">
            <a:extLst>
              <a:ext uri="{FF2B5EF4-FFF2-40B4-BE49-F238E27FC236}">
                <a16:creationId xmlns:a16="http://schemas.microsoft.com/office/drawing/2014/main" id="{0F50A7B2-569D-415F-90BE-133A620453EF}"/>
              </a:ext>
            </a:extLst>
          </p:cNvPr>
          <p:cNvSpPr>
            <a:spLocks noGrp="1" noChangeArrowheads="1"/>
          </p:cNvSpPr>
          <p:nvPr>
            <p:ph type="body" sz="half" idx="1"/>
          </p:nvPr>
        </p:nvSpPr>
        <p:spPr>
          <a:xfrm>
            <a:off x="878681" y="1772816"/>
            <a:ext cx="7272337" cy="2864439"/>
          </a:xfrm>
        </p:spPr>
        <p:txBody>
          <a:bodyPr/>
          <a:lstStyle/>
          <a:p>
            <a:pPr eaLnBrk="1" hangingPunct="1">
              <a:lnSpc>
                <a:spcPct val="150000"/>
              </a:lnSpc>
            </a:pPr>
            <a:r>
              <a:rPr lang="zh-CN" altLang="zh-CN" sz="2400" dirty="0"/>
              <a:t>海明距离只能纠正一位出错，而实际通信过程中经常发生的是突发性错误（一连串位出错）。</a:t>
            </a:r>
            <a:endParaRPr lang="zh-CN" altLang="en-US" sz="2400" dirty="0"/>
          </a:p>
          <a:p>
            <a:pPr eaLnBrk="1" hangingPunct="1">
              <a:lnSpc>
                <a:spcPct val="150000"/>
              </a:lnSpc>
            </a:pPr>
            <a:r>
              <a:rPr lang="zh-CN" altLang="zh-CN" sz="2400" dirty="0"/>
              <a:t>要纠正这样的突发性出错，则必须加大海明距离；但加大海明距离势必会增加校验位长度，从而降低了编码效率。同时也会使编码系统过于复杂。</a:t>
            </a:r>
            <a:endParaRPr lang="zh-CN" altLang="en-US" sz="2400" dirty="0"/>
          </a:p>
        </p:txBody>
      </p:sp>
      <p:sp>
        <p:nvSpPr>
          <p:cNvPr id="26628" name="Text Box 7">
            <a:extLst>
              <a:ext uri="{FF2B5EF4-FFF2-40B4-BE49-F238E27FC236}">
                <a16:creationId xmlns:a16="http://schemas.microsoft.com/office/drawing/2014/main" id="{D431CE60-762E-4B64-BE2B-550A6F91F034}"/>
              </a:ext>
            </a:extLst>
          </p:cNvPr>
          <p:cNvSpPr txBox="1">
            <a:spLocks noChangeArrowheads="1"/>
          </p:cNvSpPr>
          <p:nvPr/>
        </p:nvSpPr>
        <p:spPr bwMode="auto">
          <a:xfrm>
            <a:off x="6877050" y="4149725"/>
            <a:ext cx="1223963"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spcBef>
                <a:spcPct val="50000"/>
              </a:spcBef>
              <a:buFont typeface="Wingdings" panose="05000000000000000000" pitchFamily="2" charset="2"/>
              <a:buNone/>
            </a:pPr>
            <a:endParaRPr lang="zh-CN" altLang="zh-CN" sz="2400"/>
          </a:p>
        </p:txBody>
      </p:sp>
      <p:sp>
        <p:nvSpPr>
          <p:cNvPr id="6" name="文本框 5">
            <a:extLst>
              <a:ext uri="{FF2B5EF4-FFF2-40B4-BE49-F238E27FC236}">
                <a16:creationId xmlns:a16="http://schemas.microsoft.com/office/drawing/2014/main" id="{DA106F55-7BE6-4448-83AD-DFF5CE5D7AC0}"/>
              </a:ext>
            </a:extLst>
          </p:cNvPr>
          <p:cNvSpPr txBox="1"/>
          <p:nvPr/>
        </p:nvSpPr>
        <p:spPr>
          <a:xfrm>
            <a:off x="899592" y="1343479"/>
            <a:ext cx="2448272" cy="461665"/>
          </a:xfrm>
          <a:prstGeom prst="rect">
            <a:avLst/>
          </a:prstGeom>
          <a:noFill/>
        </p:spPr>
        <p:txBody>
          <a:bodyPr wrap="square">
            <a:spAutoFit/>
          </a:bodyPr>
          <a:lstStyle/>
          <a:p>
            <a:r>
              <a:rPr lang="zh-CN" altLang="en-US" dirty="0"/>
              <a:t>二、海明码特性</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9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594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FC1728-B6F3-4961-ACF5-9DBA9742EBAB}"/>
              </a:ext>
            </a:extLst>
          </p:cNvPr>
          <p:cNvSpPr>
            <a:spLocks noGrp="1"/>
          </p:cNvSpPr>
          <p:nvPr>
            <p:ph type="title"/>
          </p:nvPr>
        </p:nvSpPr>
        <p:spPr/>
        <p:txBody>
          <a:bodyPr/>
          <a:lstStyle/>
          <a:p>
            <a:r>
              <a:rPr lang="en-US" altLang="zh-CN" dirty="0"/>
              <a:t>4.1</a:t>
            </a:r>
            <a:r>
              <a:rPr lang="zh-CN" altLang="en-US" dirty="0"/>
              <a:t>数据链路层概述</a:t>
            </a:r>
          </a:p>
        </p:txBody>
      </p:sp>
      <p:sp>
        <p:nvSpPr>
          <p:cNvPr id="3" name="内容占位符 2">
            <a:extLst>
              <a:ext uri="{FF2B5EF4-FFF2-40B4-BE49-F238E27FC236}">
                <a16:creationId xmlns:a16="http://schemas.microsoft.com/office/drawing/2014/main" id="{0C11E728-4BFF-4A3C-9356-DA168F8FD675}"/>
              </a:ext>
            </a:extLst>
          </p:cNvPr>
          <p:cNvSpPr>
            <a:spLocks noGrp="1"/>
          </p:cNvSpPr>
          <p:nvPr>
            <p:ph idx="1"/>
          </p:nvPr>
        </p:nvSpPr>
        <p:spPr>
          <a:xfrm>
            <a:off x="971550" y="1772816"/>
            <a:ext cx="7391400" cy="2850011"/>
          </a:xfrm>
        </p:spPr>
        <p:txBody>
          <a:bodyPr/>
          <a:lstStyle/>
          <a:p>
            <a:r>
              <a:rPr lang="zh-CN" altLang="en-US" b="0" dirty="0">
                <a:latin typeface="+mn-ea"/>
              </a:rPr>
              <a:t>在传输信号时，物理线路可能会有差错。</a:t>
            </a:r>
            <a:endParaRPr lang="en-US" altLang="zh-CN" b="0" dirty="0">
              <a:latin typeface="+mn-ea"/>
            </a:endParaRPr>
          </a:p>
          <a:p>
            <a:r>
              <a:rPr lang="zh-CN" altLang="en-US" b="0" dirty="0">
                <a:latin typeface="+mn-ea"/>
              </a:rPr>
              <a:t>在可能出错的物理线路基础上，构造一个无差错的逻辑数据链路，从而为网络层提供高质量服务。</a:t>
            </a:r>
            <a:endParaRPr lang="en-US" altLang="zh-CN" b="0" dirty="0">
              <a:latin typeface="+mn-ea"/>
            </a:endParaRPr>
          </a:p>
          <a:p>
            <a:r>
              <a:rPr lang="zh-CN" altLang="en-US" b="0" dirty="0">
                <a:latin typeface="+mn-ea"/>
              </a:rPr>
              <a:t>数据链路层是整个模型中提供高质量数据通信服务最重要的一层。</a:t>
            </a:r>
            <a:endParaRPr lang="zh-CN" altLang="en-US" b="0" dirty="0"/>
          </a:p>
        </p:txBody>
      </p:sp>
    </p:spTree>
    <p:extLst>
      <p:ext uri="{BB962C8B-B14F-4D97-AF65-F5344CB8AC3E}">
        <p14:creationId xmlns:p14="http://schemas.microsoft.com/office/powerpoint/2010/main" val="86270552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a:extLst>
              <a:ext uri="{FF2B5EF4-FFF2-40B4-BE49-F238E27FC236}">
                <a16:creationId xmlns:a16="http://schemas.microsoft.com/office/drawing/2014/main" id="{940B4C51-0B5F-49B9-A55C-B0A6A8842665}"/>
              </a:ext>
            </a:extLst>
          </p:cNvPr>
          <p:cNvSpPr>
            <a:spLocks noChangeArrowheads="1"/>
          </p:cNvSpPr>
          <p:nvPr/>
        </p:nvSpPr>
        <p:spPr bwMode="auto">
          <a:xfrm>
            <a:off x="827088" y="2414588"/>
            <a:ext cx="66960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Blip>
                <a:blip r:embed="rId2"/>
              </a:buBlip>
            </a:pPr>
            <a:endParaRPr lang="zh-CN" altLang="zh-CN" sz="2400"/>
          </a:p>
        </p:txBody>
      </p:sp>
      <p:sp>
        <p:nvSpPr>
          <p:cNvPr id="28675" name="Rectangle 5">
            <a:extLst>
              <a:ext uri="{FF2B5EF4-FFF2-40B4-BE49-F238E27FC236}">
                <a16:creationId xmlns:a16="http://schemas.microsoft.com/office/drawing/2014/main" id="{2ADF6E0C-A562-4B19-B630-0C3F75664085}"/>
              </a:ext>
            </a:extLst>
          </p:cNvPr>
          <p:cNvSpPr>
            <a:spLocks noGrp="1" noChangeArrowheads="1"/>
          </p:cNvSpPr>
          <p:nvPr>
            <p:ph type="title"/>
          </p:nvPr>
        </p:nvSpPr>
        <p:spPr>
          <a:xfrm>
            <a:off x="971550" y="222250"/>
            <a:ext cx="7848600" cy="685800"/>
          </a:xfrm>
          <a:noFill/>
        </p:spPr>
        <p:txBody>
          <a:bodyPr/>
          <a:lstStyle/>
          <a:p>
            <a:pPr eaLnBrk="1" hangingPunct="1"/>
            <a:r>
              <a:rPr lang="en-US" altLang="zh-CN" dirty="0"/>
              <a:t>4.2.4 </a:t>
            </a:r>
            <a:r>
              <a:rPr lang="zh-CN" altLang="en-US" dirty="0"/>
              <a:t>循环冗余码</a:t>
            </a:r>
            <a:r>
              <a:rPr lang="en-US" altLang="zh-CN" dirty="0"/>
              <a:t>(</a:t>
            </a:r>
            <a:r>
              <a:rPr lang="zh-CN" altLang="en-US" sz="3300" dirty="0"/>
              <a:t>检错码</a:t>
            </a:r>
            <a:r>
              <a:rPr lang="en-US" altLang="zh-CN" sz="3300" dirty="0"/>
              <a:t>)</a:t>
            </a:r>
            <a:r>
              <a:rPr lang="en-US" altLang="zh-CN" dirty="0"/>
              <a:t> </a:t>
            </a:r>
          </a:p>
        </p:txBody>
      </p:sp>
      <p:sp>
        <p:nvSpPr>
          <p:cNvPr id="616455" name="Rectangle 7">
            <a:extLst>
              <a:ext uri="{FF2B5EF4-FFF2-40B4-BE49-F238E27FC236}">
                <a16:creationId xmlns:a16="http://schemas.microsoft.com/office/drawing/2014/main" id="{85939E7D-2D81-4558-AE67-00F35E802003}"/>
              </a:ext>
            </a:extLst>
          </p:cNvPr>
          <p:cNvSpPr>
            <a:spLocks noGrp="1" noChangeArrowheads="1"/>
          </p:cNvSpPr>
          <p:nvPr>
            <p:ph type="body" idx="1"/>
          </p:nvPr>
        </p:nvSpPr>
        <p:spPr>
          <a:xfrm>
            <a:off x="468313" y="1341438"/>
            <a:ext cx="7956550" cy="3590925"/>
          </a:xfrm>
          <a:noFill/>
        </p:spPr>
        <p:txBody>
          <a:bodyPr/>
          <a:lstStyle/>
          <a:p>
            <a:pPr algn="l" eaLnBrk="1" hangingPunct="1">
              <a:lnSpc>
                <a:spcPct val="150000"/>
              </a:lnSpc>
              <a:spcBef>
                <a:spcPct val="0"/>
              </a:spcBef>
            </a:pPr>
            <a:r>
              <a:rPr lang="zh-CN" altLang="zh-CN" sz="2500" dirty="0"/>
              <a:t> 循环冗余码简称为</a:t>
            </a:r>
            <a:r>
              <a:rPr lang="en-US" altLang="zh-CN" sz="2500" dirty="0"/>
              <a:t>CRC</a:t>
            </a:r>
            <a:r>
              <a:rPr lang="zh-CN" altLang="en-US" sz="2500" dirty="0"/>
              <a:t>码</a:t>
            </a:r>
            <a:r>
              <a:rPr lang="en-US" altLang="zh-CN" sz="2500" dirty="0"/>
              <a:t>(Cyclic  </a:t>
            </a:r>
            <a:r>
              <a:rPr lang="en-US" altLang="zh-CN" sz="2500" dirty="0" err="1"/>
              <a:t>Redunancy</a:t>
            </a:r>
            <a:r>
              <a:rPr lang="en-US" altLang="zh-CN" sz="2500" dirty="0"/>
              <a:t> Code) </a:t>
            </a:r>
            <a:r>
              <a:rPr lang="zh-CN" altLang="en-US" sz="2500" dirty="0"/>
              <a:t>是目前计算机网络中使用最广泛的一种检错码</a:t>
            </a:r>
          </a:p>
          <a:p>
            <a:pPr eaLnBrk="1" hangingPunct="1">
              <a:lnSpc>
                <a:spcPct val="150000"/>
              </a:lnSpc>
              <a:spcBef>
                <a:spcPct val="0"/>
              </a:spcBef>
            </a:pPr>
            <a:r>
              <a:rPr lang="zh-CN" altLang="en-US" sz="2500" dirty="0"/>
              <a:t>  </a:t>
            </a:r>
            <a:r>
              <a:rPr lang="en-US" altLang="zh-CN" sz="2500" dirty="0"/>
              <a:t>CRC</a:t>
            </a:r>
            <a:r>
              <a:rPr lang="zh-CN" altLang="en-US" sz="2500" dirty="0"/>
              <a:t>码又称多项式码，每个码字对应于一个多项式。</a:t>
            </a:r>
          </a:p>
          <a:p>
            <a:pPr eaLnBrk="1" hangingPunct="1">
              <a:lnSpc>
                <a:spcPct val="150000"/>
              </a:lnSpc>
              <a:spcBef>
                <a:spcPct val="0"/>
              </a:spcBef>
              <a:buFont typeface="Wingdings" panose="05000000000000000000" pitchFamily="2" charset="2"/>
              <a:buNone/>
            </a:pPr>
            <a:r>
              <a:rPr lang="zh-CN" altLang="en-US" sz="2500" dirty="0"/>
              <a:t>		设码字为</a:t>
            </a:r>
            <a:r>
              <a:rPr lang="en-US" altLang="zh-CN" sz="2500" dirty="0"/>
              <a:t>a</a:t>
            </a:r>
            <a:r>
              <a:rPr lang="en-US" altLang="zh-CN" sz="2500" baseline="-25000" dirty="0"/>
              <a:t>1</a:t>
            </a:r>
            <a:r>
              <a:rPr lang="en-US" altLang="zh-CN" sz="2500" dirty="0"/>
              <a:t>a</a:t>
            </a:r>
            <a:r>
              <a:rPr lang="en-US" altLang="zh-CN" sz="2500" baseline="-25000" dirty="0"/>
              <a:t>2</a:t>
            </a:r>
            <a:r>
              <a:rPr lang="en-US" altLang="zh-CN" sz="2500" dirty="0"/>
              <a:t>a</a:t>
            </a:r>
            <a:r>
              <a:rPr lang="en-US" altLang="zh-CN" sz="2500" baseline="-25000" dirty="0"/>
              <a:t>3</a:t>
            </a:r>
            <a:r>
              <a:rPr lang="en-US" altLang="zh-CN" sz="2500" dirty="0"/>
              <a:t>….a</a:t>
            </a:r>
            <a:r>
              <a:rPr lang="en-US" altLang="zh-CN" sz="2500" baseline="-25000" dirty="0"/>
              <a:t>n</a:t>
            </a:r>
            <a:r>
              <a:rPr lang="zh-CN" altLang="en-US" sz="2500" baseline="-25000" dirty="0"/>
              <a:t>，</a:t>
            </a:r>
            <a:r>
              <a:rPr lang="zh-CN" altLang="en-US" sz="2500" dirty="0"/>
              <a:t>则对应的多项式为：</a:t>
            </a:r>
          </a:p>
          <a:p>
            <a:pPr eaLnBrk="1" hangingPunct="1">
              <a:lnSpc>
                <a:spcPct val="150000"/>
              </a:lnSpc>
              <a:spcBef>
                <a:spcPct val="0"/>
              </a:spcBef>
              <a:buFont typeface="Wingdings" panose="05000000000000000000" pitchFamily="2" charset="2"/>
              <a:buNone/>
            </a:pPr>
            <a:r>
              <a:rPr lang="zh-CN" altLang="en-US" sz="2500" dirty="0"/>
              <a:t>		</a:t>
            </a:r>
            <a:r>
              <a:rPr lang="en-US" altLang="zh-CN" sz="2500" dirty="0"/>
              <a:t>A(x)=a</a:t>
            </a:r>
            <a:r>
              <a:rPr lang="en-US" altLang="zh-CN" sz="2500" baseline="-25000" dirty="0"/>
              <a:t>1</a:t>
            </a:r>
            <a:r>
              <a:rPr lang="en-US" altLang="zh-CN" sz="2500" dirty="0"/>
              <a:t>x</a:t>
            </a:r>
            <a:r>
              <a:rPr lang="en-US" altLang="zh-CN" sz="2500" baseline="30000" dirty="0"/>
              <a:t>n-1</a:t>
            </a:r>
            <a:r>
              <a:rPr lang="en-US" altLang="zh-CN" sz="2500" dirty="0"/>
              <a:t>+ a</a:t>
            </a:r>
            <a:r>
              <a:rPr lang="en-US" altLang="zh-CN" sz="2500" baseline="-25000" dirty="0"/>
              <a:t>2</a:t>
            </a:r>
            <a:r>
              <a:rPr lang="en-US" altLang="zh-CN" sz="2500" dirty="0"/>
              <a:t>x</a:t>
            </a:r>
            <a:r>
              <a:rPr lang="en-US" altLang="zh-CN" sz="2500" baseline="30000" dirty="0"/>
              <a:t>n-2</a:t>
            </a:r>
            <a:r>
              <a:rPr lang="en-US" altLang="zh-CN" sz="2500" dirty="0"/>
              <a:t>+ a</a:t>
            </a:r>
            <a:r>
              <a:rPr lang="en-US" altLang="zh-CN" sz="2500" baseline="-25000" dirty="0"/>
              <a:t>3</a:t>
            </a:r>
            <a:r>
              <a:rPr lang="en-US" altLang="zh-CN" sz="2500" dirty="0"/>
              <a:t>x</a:t>
            </a:r>
            <a:r>
              <a:rPr lang="en-US" altLang="zh-CN" sz="2500" baseline="30000" dirty="0"/>
              <a:t>n-3</a:t>
            </a:r>
            <a:r>
              <a:rPr lang="en-US" altLang="zh-CN" sz="2500" dirty="0"/>
              <a:t>+. …+a</a:t>
            </a:r>
            <a:r>
              <a:rPr lang="en-US" altLang="zh-CN" sz="2500" baseline="-25000" dirty="0"/>
              <a:t>n</a:t>
            </a:r>
          </a:p>
          <a:p>
            <a:pPr eaLnBrk="1" hangingPunct="1">
              <a:lnSpc>
                <a:spcPct val="150000"/>
              </a:lnSpc>
              <a:spcBef>
                <a:spcPct val="0"/>
              </a:spcBef>
              <a:buFont typeface="Wingdings" panose="05000000000000000000" pitchFamily="2" charset="2"/>
              <a:buNone/>
            </a:pPr>
            <a:r>
              <a:rPr lang="en-US" altLang="zh-CN" sz="2500" dirty="0"/>
              <a:t>		</a:t>
            </a:r>
            <a:r>
              <a:rPr lang="zh-CN" altLang="en-US" sz="2500" dirty="0"/>
              <a:t>如 </a:t>
            </a:r>
            <a:r>
              <a:rPr lang="en-US" altLang="zh-CN" sz="2500" dirty="0"/>
              <a:t>110001   </a:t>
            </a:r>
            <a:r>
              <a:rPr lang="en-US" altLang="zh-CN" dirty="0"/>
              <a:t>→</a:t>
            </a:r>
            <a:r>
              <a:rPr lang="en-US" altLang="zh-CN" sz="2500" dirty="0"/>
              <a:t>x</a:t>
            </a:r>
            <a:r>
              <a:rPr lang="en-US" altLang="zh-CN" sz="2500" baseline="30000" dirty="0"/>
              <a:t>5</a:t>
            </a:r>
            <a:r>
              <a:rPr lang="en-US" altLang="zh-CN" sz="2500" dirty="0"/>
              <a:t>+x</a:t>
            </a:r>
            <a:r>
              <a:rPr lang="en-US" altLang="zh-CN" sz="2500" baseline="30000" dirty="0"/>
              <a:t>4</a:t>
            </a:r>
            <a:r>
              <a:rPr lang="en-US" altLang="zh-CN" sz="2500" dirty="0"/>
              <a:t>+1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64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64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1645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6455">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164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5" name="Rectangle 5">
            <a:extLst>
              <a:ext uri="{FF2B5EF4-FFF2-40B4-BE49-F238E27FC236}">
                <a16:creationId xmlns:a16="http://schemas.microsoft.com/office/drawing/2014/main" id="{13B3AF08-FEE7-4BD2-84B3-763D601C1559}"/>
              </a:ext>
            </a:extLst>
          </p:cNvPr>
          <p:cNvSpPr>
            <a:spLocks noGrp="1" noChangeArrowheads="1"/>
          </p:cNvSpPr>
          <p:nvPr>
            <p:ph type="body" idx="1"/>
          </p:nvPr>
        </p:nvSpPr>
        <p:spPr>
          <a:xfrm>
            <a:off x="1115616" y="1844824"/>
            <a:ext cx="7391400" cy="2862322"/>
          </a:xfrm>
        </p:spPr>
        <p:txBody>
          <a:bodyPr/>
          <a:lstStyle/>
          <a:p>
            <a:pPr eaLnBrk="1" hangingPunct="1"/>
            <a:r>
              <a:rPr lang="zh-CN" altLang="en-US" sz="2000" dirty="0">
                <a:latin typeface="+mn-ea"/>
              </a:rPr>
              <a:t>设信息位串为</a:t>
            </a:r>
            <a:r>
              <a:rPr lang="en-US" altLang="zh-CN" sz="2000" dirty="0">
                <a:latin typeface="+mn-ea"/>
              </a:rPr>
              <a:t>a</a:t>
            </a:r>
            <a:r>
              <a:rPr lang="en-US" altLang="zh-CN" sz="2000" baseline="-25000" dirty="0">
                <a:latin typeface="+mn-ea"/>
              </a:rPr>
              <a:t>1</a:t>
            </a:r>
            <a:r>
              <a:rPr lang="en-US" altLang="zh-CN" sz="2000" dirty="0">
                <a:latin typeface="+mn-ea"/>
              </a:rPr>
              <a:t>a</a:t>
            </a:r>
            <a:r>
              <a:rPr lang="en-US" altLang="zh-CN" sz="2000" baseline="-25000" dirty="0">
                <a:latin typeface="+mn-ea"/>
              </a:rPr>
              <a:t>2</a:t>
            </a:r>
            <a:r>
              <a:rPr lang="en-US" altLang="zh-CN" sz="2000" dirty="0">
                <a:latin typeface="+mn-ea"/>
              </a:rPr>
              <a:t>a</a:t>
            </a:r>
            <a:r>
              <a:rPr lang="en-US" altLang="zh-CN" sz="2000" baseline="-25000" dirty="0">
                <a:latin typeface="+mn-ea"/>
              </a:rPr>
              <a:t>3</a:t>
            </a:r>
            <a:r>
              <a:rPr lang="en-US" altLang="zh-CN" sz="2000" dirty="0">
                <a:latin typeface="+mn-ea"/>
              </a:rPr>
              <a:t>….a</a:t>
            </a:r>
            <a:r>
              <a:rPr lang="en-US" altLang="zh-CN" sz="2000" baseline="-25000" dirty="0">
                <a:latin typeface="+mn-ea"/>
              </a:rPr>
              <a:t>m</a:t>
            </a:r>
            <a:r>
              <a:rPr lang="en-US" altLang="zh-CN" sz="2000" dirty="0">
                <a:latin typeface="+mn-ea"/>
              </a:rPr>
              <a:t> </a:t>
            </a:r>
            <a:r>
              <a:rPr lang="zh-CN" altLang="en-US" sz="2000" dirty="0">
                <a:latin typeface="+mn-ea"/>
              </a:rPr>
              <a:t>，则信息编码多项式为</a:t>
            </a:r>
            <a:r>
              <a:rPr lang="en-US" altLang="zh-CN" sz="2000" dirty="0">
                <a:latin typeface="+mn-ea"/>
              </a:rPr>
              <a:t>M(x)=a</a:t>
            </a:r>
            <a:r>
              <a:rPr lang="en-US" altLang="zh-CN" sz="2000" baseline="-25000" dirty="0">
                <a:latin typeface="+mn-ea"/>
              </a:rPr>
              <a:t>1</a:t>
            </a:r>
            <a:r>
              <a:rPr lang="en-US" altLang="zh-CN" sz="2000" dirty="0">
                <a:latin typeface="+mn-ea"/>
              </a:rPr>
              <a:t>x</a:t>
            </a:r>
            <a:r>
              <a:rPr lang="en-US" altLang="zh-CN" sz="2000" baseline="30000" dirty="0">
                <a:latin typeface="+mn-ea"/>
              </a:rPr>
              <a:t>m-1</a:t>
            </a:r>
            <a:r>
              <a:rPr lang="en-US" altLang="zh-CN" sz="2000" dirty="0">
                <a:latin typeface="+mn-ea"/>
              </a:rPr>
              <a:t>+ a</a:t>
            </a:r>
            <a:r>
              <a:rPr lang="en-US" altLang="zh-CN" sz="2000" baseline="-25000" dirty="0">
                <a:latin typeface="+mn-ea"/>
              </a:rPr>
              <a:t>2</a:t>
            </a:r>
            <a:r>
              <a:rPr lang="en-US" altLang="zh-CN" sz="2000" dirty="0">
                <a:latin typeface="+mn-ea"/>
              </a:rPr>
              <a:t>x</a:t>
            </a:r>
            <a:r>
              <a:rPr lang="en-US" altLang="zh-CN" sz="2000" baseline="30000" dirty="0">
                <a:latin typeface="+mn-ea"/>
              </a:rPr>
              <a:t>m-2</a:t>
            </a:r>
            <a:r>
              <a:rPr lang="en-US" altLang="zh-CN" sz="2000" dirty="0">
                <a:latin typeface="+mn-ea"/>
              </a:rPr>
              <a:t>+ a</a:t>
            </a:r>
            <a:r>
              <a:rPr lang="en-US" altLang="zh-CN" sz="2000" baseline="-25000" dirty="0">
                <a:latin typeface="+mn-ea"/>
              </a:rPr>
              <a:t>3</a:t>
            </a:r>
            <a:r>
              <a:rPr lang="en-US" altLang="zh-CN" sz="2000" dirty="0">
                <a:latin typeface="+mn-ea"/>
              </a:rPr>
              <a:t>x</a:t>
            </a:r>
            <a:r>
              <a:rPr lang="en-US" altLang="zh-CN" sz="2000" baseline="30000" dirty="0">
                <a:latin typeface="+mn-ea"/>
              </a:rPr>
              <a:t>m-3</a:t>
            </a:r>
            <a:r>
              <a:rPr lang="en-US" altLang="zh-CN" sz="2000" dirty="0">
                <a:latin typeface="+mn-ea"/>
              </a:rPr>
              <a:t>+. …+a</a:t>
            </a:r>
            <a:r>
              <a:rPr lang="en-US" altLang="zh-CN" sz="2000" baseline="-25000" dirty="0">
                <a:latin typeface="+mn-ea"/>
              </a:rPr>
              <a:t>m</a:t>
            </a:r>
          </a:p>
          <a:p>
            <a:pPr eaLnBrk="1" hangingPunct="1"/>
            <a:r>
              <a:rPr lang="zh-CN" altLang="en-US" sz="2000" dirty="0">
                <a:latin typeface="+mn-ea"/>
              </a:rPr>
              <a:t>选择一个</a:t>
            </a:r>
            <a:r>
              <a:rPr lang="en-US" altLang="zh-CN" sz="2000" dirty="0">
                <a:latin typeface="+mn-ea"/>
              </a:rPr>
              <a:t>r</a:t>
            </a:r>
            <a:r>
              <a:rPr lang="zh-CN" altLang="en-US" sz="2000" dirty="0">
                <a:latin typeface="+mn-ea"/>
              </a:rPr>
              <a:t>次多项式</a:t>
            </a:r>
            <a:r>
              <a:rPr lang="en-US" altLang="zh-CN" sz="2000" dirty="0">
                <a:latin typeface="+mn-ea"/>
              </a:rPr>
              <a:t>G(x)</a:t>
            </a:r>
            <a:r>
              <a:rPr lang="zh-CN" altLang="en-US" sz="2000" dirty="0">
                <a:latin typeface="+mn-ea"/>
              </a:rPr>
              <a:t>作为生成多项式，按下面步骤生成校验串：</a:t>
            </a:r>
          </a:p>
          <a:p>
            <a:pPr lvl="1" eaLnBrk="1" hangingPunct="1"/>
            <a:r>
              <a:rPr lang="zh-CN" altLang="en-US" sz="2000" dirty="0">
                <a:latin typeface="+mn-ea"/>
              </a:rPr>
              <a:t>在信息位串后补</a:t>
            </a:r>
            <a:r>
              <a:rPr lang="en-US" altLang="zh-CN" sz="2000" dirty="0">
                <a:latin typeface="+mn-ea"/>
              </a:rPr>
              <a:t>r</a:t>
            </a:r>
            <a:r>
              <a:rPr lang="zh-CN" altLang="en-US" sz="2000" dirty="0">
                <a:latin typeface="+mn-ea"/>
              </a:rPr>
              <a:t>个</a:t>
            </a:r>
            <a:r>
              <a:rPr lang="en-US" altLang="zh-CN" sz="2000" dirty="0">
                <a:latin typeface="+mn-ea"/>
              </a:rPr>
              <a:t>0</a:t>
            </a:r>
            <a:r>
              <a:rPr lang="zh-CN" altLang="en-US" sz="2000" dirty="0">
                <a:latin typeface="+mn-ea"/>
              </a:rPr>
              <a:t>，对应的多项式为</a:t>
            </a:r>
            <a:r>
              <a:rPr lang="en-US" altLang="zh-CN" sz="2000" dirty="0" err="1">
                <a:latin typeface="+mn-ea"/>
              </a:rPr>
              <a:t>x</a:t>
            </a:r>
            <a:r>
              <a:rPr lang="en-US" altLang="zh-CN" sz="2000" baseline="30000" dirty="0" err="1">
                <a:latin typeface="+mn-ea"/>
              </a:rPr>
              <a:t>r</a:t>
            </a:r>
            <a:r>
              <a:rPr lang="en-US" altLang="zh-CN" sz="2000" dirty="0" err="1">
                <a:latin typeface="+mn-ea"/>
              </a:rPr>
              <a:t>M</a:t>
            </a:r>
            <a:r>
              <a:rPr lang="en-US" altLang="zh-CN" sz="2000" dirty="0">
                <a:latin typeface="+mn-ea"/>
              </a:rPr>
              <a:t>(x). </a:t>
            </a:r>
          </a:p>
          <a:p>
            <a:pPr lvl="1" eaLnBrk="1" hangingPunct="1"/>
            <a:r>
              <a:rPr lang="zh-CN" altLang="en-US" sz="2000" dirty="0">
                <a:latin typeface="+mn-ea"/>
              </a:rPr>
              <a:t>用模</a:t>
            </a:r>
            <a:r>
              <a:rPr lang="en-US" altLang="zh-CN" sz="2000" dirty="0">
                <a:latin typeface="+mn-ea"/>
              </a:rPr>
              <a:t>2</a:t>
            </a:r>
            <a:r>
              <a:rPr lang="zh-CN" altLang="en-US" sz="2000" dirty="0">
                <a:latin typeface="+mn-ea"/>
              </a:rPr>
              <a:t>除运算，计算余数</a:t>
            </a:r>
            <a:r>
              <a:rPr lang="en-US" altLang="zh-CN" sz="2000" dirty="0">
                <a:latin typeface="+mn-ea"/>
              </a:rPr>
              <a:t>R(x)</a:t>
            </a:r>
          </a:p>
          <a:p>
            <a:pPr lvl="1" eaLnBrk="1" hangingPunct="1">
              <a:buFont typeface="Wingdings" pitchFamily="2" charset="2"/>
              <a:buNone/>
            </a:pPr>
            <a:r>
              <a:rPr lang="en-US" altLang="zh-CN" sz="2000" dirty="0">
                <a:latin typeface="+mn-ea"/>
              </a:rPr>
              <a:t>    R(x)= MOD(</a:t>
            </a:r>
            <a:r>
              <a:rPr lang="en-US" altLang="zh-CN" sz="2000" dirty="0" err="1">
                <a:latin typeface="+mn-ea"/>
              </a:rPr>
              <a:t>x</a:t>
            </a:r>
            <a:r>
              <a:rPr lang="en-US" altLang="zh-CN" sz="2000" baseline="30000" dirty="0" err="1">
                <a:latin typeface="+mn-ea"/>
              </a:rPr>
              <a:t>r</a:t>
            </a:r>
            <a:r>
              <a:rPr lang="en-US" altLang="zh-CN" sz="2000" dirty="0" err="1">
                <a:latin typeface="+mn-ea"/>
              </a:rPr>
              <a:t>M</a:t>
            </a:r>
            <a:r>
              <a:rPr lang="en-US" altLang="zh-CN" sz="2000" dirty="0">
                <a:latin typeface="+mn-ea"/>
              </a:rPr>
              <a:t>(x)/G(x))</a:t>
            </a:r>
          </a:p>
          <a:p>
            <a:pPr lvl="1" eaLnBrk="1" hangingPunct="1"/>
            <a:r>
              <a:rPr lang="zh-CN" altLang="en-US" sz="2000" dirty="0">
                <a:latin typeface="+mn-ea"/>
              </a:rPr>
              <a:t>要发送的码字多项式</a:t>
            </a:r>
            <a:r>
              <a:rPr lang="en-US" altLang="zh-CN" sz="2000" dirty="0">
                <a:latin typeface="+mn-ea"/>
              </a:rPr>
              <a:t>T(x)=</a:t>
            </a:r>
            <a:r>
              <a:rPr lang="en-US" altLang="zh-CN" sz="2000" dirty="0" err="1">
                <a:latin typeface="+mn-ea"/>
              </a:rPr>
              <a:t>x</a:t>
            </a:r>
            <a:r>
              <a:rPr lang="en-US" altLang="zh-CN" sz="2000" baseline="30000" dirty="0" err="1">
                <a:latin typeface="+mn-ea"/>
              </a:rPr>
              <a:t>r</a:t>
            </a:r>
            <a:r>
              <a:rPr lang="en-US" altLang="zh-CN" sz="2000" dirty="0" err="1">
                <a:latin typeface="+mn-ea"/>
              </a:rPr>
              <a:t>M</a:t>
            </a:r>
            <a:r>
              <a:rPr lang="en-US" altLang="zh-CN" sz="2000" dirty="0">
                <a:latin typeface="+mn-ea"/>
              </a:rPr>
              <a:t>(x)+ R(x)</a:t>
            </a:r>
          </a:p>
        </p:txBody>
      </p:sp>
      <p:sp>
        <p:nvSpPr>
          <p:cNvPr id="660486" name="Rectangle 6">
            <a:extLst>
              <a:ext uri="{FF2B5EF4-FFF2-40B4-BE49-F238E27FC236}">
                <a16:creationId xmlns:a16="http://schemas.microsoft.com/office/drawing/2014/main" id="{C1FA8C85-BFC9-4790-AE88-90219BD60342}"/>
              </a:ext>
            </a:extLst>
          </p:cNvPr>
          <p:cNvSpPr>
            <a:spLocks noChangeArrowheads="1"/>
          </p:cNvSpPr>
          <p:nvPr/>
        </p:nvSpPr>
        <p:spPr bwMode="auto">
          <a:xfrm>
            <a:off x="1187624" y="4869160"/>
            <a:ext cx="73914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000" dirty="0">
                <a:latin typeface="+mn-ea"/>
                <a:ea typeface="+mn-ea"/>
              </a:rPr>
              <a:t>例：信息位串为</a:t>
            </a:r>
            <a:r>
              <a:rPr lang="en-US" altLang="zh-CN" sz="2000" dirty="0">
                <a:latin typeface="+mn-ea"/>
                <a:ea typeface="+mn-ea"/>
              </a:rPr>
              <a:t>1010001</a:t>
            </a:r>
            <a:r>
              <a:rPr lang="zh-CN" altLang="en-US" sz="2000" dirty="0">
                <a:latin typeface="+mn-ea"/>
                <a:ea typeface="+mn-ea"/>
              </a:rPr>
              <a:t>，若</a:t>
            </a:r>
            <a:r>
              <a:rPr lang="en-US" altLang="zh-CN" sz="2000" dirty="0">
                <a:latin typeface="+mn-ea"/>
                <a:ea typeface="+mn-ea"/>
              </a:rPr>
              <a:t>G(x)= x</a:t>
            </a:r>
            <a:r>
              <a:rPr lang="en-US" altLang="zh-CN" sz="2000" baseline="30000" dirty="0">
                <a:latin typeface="+mn-ea"/>
                <a:ea typeface="+mn-ea"/>
              </a:rPr>
              <a:t>4</a:t>
            </a:r>
            <a:r>
              <a:rPr lang="en-US" altLang="zh-CN" sz="2000" dirty="0">
                <a:latin typeface="+mn-ea"/>
                <a:ea typeface="+mn-ea"/>
              </a:rPr>
              <a:t>+x</a:t>
            </a:r>
            <a:r>
              <a:rPr lang="en-US" altLang="zh-CN" sz="2000" baseline="30000" dirty="0">
                <a:latin typeface="+mn-ea"/>
                <a:ea typeface="+mn-ea"/>
              </a:rPr>
              <a:t>2</a:t>
            </a:r>
            <a:r>
              <a:rPr lang="en-US" altLang="zh-CN" sz="2000" dirty="0">
                <a:latin typeface="+mn-ea"/>
                <a:ea typeface="+mn-ea"/>
              </a:rPr>
              <a:t>+x+1</a:t>
            </a:r>
            <a:r>
              <a:rPr lang="zh-CN" altLang="en-US" sz="2000" dirty="0">
                <a:latin typeface="+mn-ea"/>
                <a:ea typeface="+mn-ea"/>
              </a:rPr>
              <a:t>，求</a:t>
            </a:r>
            <a:r>
              <a:rPr lang="en-US" altLang="zh-CN" sz="2000" dirty="0">
                <a:latin typeface="+mn-ea"/>
                <a:ea typeface="+mn-ea"/>
              </a:rPr>
              <a:t>CRC</a:t>
            </a:r>
            <a:r>
              <a:rPr lang="zh-CN" altLang="en-US" sz="2000" dirty="0">
                <a:latin typeface="+mn-ea"/>
                <a:ea typeface="+mn-ea"/>
              </a:rPr>
              <a:t>码。 </a:t>
            </a:r>
          </a:p>
          <a:p>
            <a:pPr eaLnBrk="1" hangingPunct="1">
              <a:spcBef>
                <a:spcPct val="0"/>
              </a:spcBef>
              <a:buFont typeface="Wingdings" panose="05000000000000000000" pitchFamily="2" charset="2"/>
              <a:buNone/>
            </a:pPr>
            <a:r>
              <a:rPr lang="zh-CN" altLang="en-US" sz="2000" dirty="0">
                <a:latin typeface="+mn-ea"/>
                <a:ea typeface="+mn-ea"/>
              </a:rPr>
              <a:t> 解：</a:t>
            </a:r>
            <a:r>
              <a:rPr lang="en-US" altLang="zh-CN" sz="2000" dirty="0">
                <a:latin typeface="+mn-ea"/>
                <a:ea typeface="+mn-ea"/>
              </a:rPr>
              <a:t>M</a:t>
            </a:r>
            <a:r>
              <a:rPr lang="zh-CN" altLang="en-US" sz="2000" dirty="0">
                <a:latin typeface="+mn-ea"/>
                <a:ea typeface="+mn-ea"/>
              </a:rPr>
              <a:t>（</a:t>
            </a:r>
            <a:r>
              <a:rPr lang="en-US" altLang="zh-CN" sz="2000" dirty="0">
                <a:latin typeface="+mn-ea"/>
                <a:ea typeface="+mn-ea"/>
              </a:rPr>
              <a:t>x</a:t>
            </a:r>
            <a:r>
              <a:rPr lang="zh-CN" altLang="en-US" sz="2000" dirty="0">
                <a:latin typeface="+mn-ea"/>
                <a:ea typeface="+mn-ea"/>
              </a:rPr>
              <a:t>）</a:t>
            </a:r>
            <a:r>
              <a:rPr lang="en-US" altLang="zh-CN" sz="2000" dirty="0">
                <a:latin typeface="+mn-ea"/>
                <a:ea typeface="+mn-ea"/>
              </a:rPr>
              <a:t>= x</a:t>
            </a:r>
            <a:r>
              <a:rPr lang="en-US" altLang="zh-CN" sz="2000" baseline="30000" dirty="0">
                <a:latin typeface="+mn-ea"/>
                <a:ea typeface="+mn-ea"/>
              </a:rPr>
              <a:t>6</a:t>
            </a:r>
            <a:r>
              <a:rPr lang="en-US" altLang="zh-CN" sz="2000" dirty="0">
                <a:latin typeface="+mn-ea"/>
                <a:ea typeface="+mn-ea"/>
              </a:rPr>
              <a:t>+x</a:t>
            </a:r>
            <a:r>
              <a:rPr lang="en-US" altLang="zh-CN" sz="2000" baseline="30000" dirty="0">
                <a:latin typeface="+mn-ea"/>
                <a:ea typeface="+mn-ea"/>
              </a:rPr>
              <a:t>4</a:t>
            </a:r>
            <a:r>
              <a:rPr lang="en-US" altLang="zh-CN" sz="2000" dirty="0">
                <a:latin typeface="+mn-ea"/>
                <a:ea typeface="+mn-ea"/>
              </a:rPr>
              <a:t>+ 1    r=4</a:t>
            </a:r>
          </a:p>
          <a:p>
            <a:pPr eaLnBrk="1" hangingPunct="1">
              <a:spcBef>
                <a:spcPct val="0"/>
              </a:spcBef>
              <a:buFont typeface="Wingdings" panose="05000000000000000000" pitchFamily="2" charset="2"/>
              <a:buNone/>
            </a:pPr>
            <a:r>
              <a:rPr lang="en-US" altLang="zh-CN" sz="2000" dirty="0">
                <a:latin typeface="+mn-ea"/>
                <a:ea typeface="+mn-ea"/>
              </a:rPr>
              <a:t>	      </a:t>
            </a:r>
            <a:r>
              <a:rPr lang="en-US" altLang="zh-CN" sz="2000" dirty="0" err="1">
                <a:latin typeface="+mn-ea"/>
                <a:ea typeface="+mn-ea"/>
              </a:rPr>
              <a:t>x</a:t>
            </a:r>
            <a:r>
              <a:rPr lang="en-US" altLang="zh-CN" sz="2000" baseline="30000" dirty="0" err="1">
                <a:latin typeface="+mn-ea"/>
                <a:ea typeface="+mn-ea"/>
              </a:rPr>
              <a:t>r</a:t>
            </a:r>
            <a:r>
              <a:rPr lang="en-US" altLang="zh-CN" sz="2000" dirty="0" err="1">
                <a:latin typeface="+mn-ea"/>
                <a:ea typeface="+mn-ea"/>
              </a:rPr>
              <a:t>M</a:t>
            </a:r>
            <a:r>
              <a:rPr lang="en-US" altLang="zh-CN" sz="2000" dirty="0">
                <a:latin typeface="+mn-ea"/>
                <a:ea typeface="+mn-ea"/>
              </a:rPr>
              <a:t>(x)= x</a:t>
            </a:r>
            <a:r>
              <a:rPr lang="en-US" altLang="zh-CN" sz="2000" baseline="30000" dirty="0">
                <a:latin typeface="+mn-ea"/>
                <a:ea typeface="+mn-ea"/>
              </a:rPr>
              <a:t>10</a:t>
            </a:r>
            <a:r>
              <a:rPr lang="en-US" altLang="zh-CN" sz="2000" dirty="0">
                <a:latin typeface="+mn-ea"/>
                <a:ea typeface="+mn-ea"/>
              </a:rPr>
              <a:t>+x</a:t>
            </a:r>
            <a:r>
              <a:rPr lang="en-US" altLang="zh-CN" sz="2000" baseline="30000" dirty="0">
                <a:latin typeface="+mn-ea"/>
                <a:ea typeface="+mn-ea"/>
              </a:rPr>
              <a:t>8</a:t>
            </a:r>
            <a:r>
              <a:rPr lang="en-US" altLang="zh-CN" sz="2000" dirty="0">
                <a:latin typeface="+mn-ea"/>
                <a:ea typeface="+mn-ea"/>
              </a:rPr>
              <a:t>+ x</a:t>
            </a:r>
            <a:r>
              <a:rPr lang="en-US" altLang="zh-CN" sz="2000" baseline="30000" dirty="0">
                <a:latin typeface="+mn-ea"/>
                <a:ea typeface="+mn-ea"/>
              </a:rPr>
              <a:t>4</a:t>
            </a:r>
            <a:r>
              <a:rPr lang="en-US" altLang="zh-CN" sz="2000" dirty="0">
                <a:latin typeface="+mn-ea"/>
                <a:ea typeface="+mn-ea"/>
              </a:rPr>
              <a:t>	→10100010000</a:t>
            </a:r>
          </a:p>
          <a:p>
            <a:pPr eaLnBrk="1" hangingPunct="1">
              <a:spcBef>
                <a:spcPct val="0"/>
              </a:spcBef>
              <a:buFont typeface="Wingdings" panose="05000000000000000000" pitchFamily="2" charset="2"/>
              <a:buNone/>
            </a:pPr>
            <a:r>
              <a:rPr lang="zh-CN" altLang="en-US" sz="2000" dirty="0">
                <a:latin typeface="+mn-ea"/>
                <a:ea typeface="+mn-ea"/>
              </a:rPr>
              <a:t>计算 </a:t>
            </a:r>
            <a:r>
              <a:rPr lang="en-US" altLang="zh-CN" sz="2000" dirty="0">
                <a:latin typeface="+mn-ea"/>
                <a:ea typeface="+mn-ea"/>
              </a:rPr>
              <a:t>R(x)= MOD(</a:t>
            </a:r>
            <a:r>
              <a:rPr lang="en-US" altLang="zh-CN" sz="2000" dirty="0" err="1">
                <a:latin typeface="+mn-ea"/>
                <a:ea typeface="+mn-ea"/>
              </a:rPr>
              <a:t>x</a:t>
            </a:r>
            <a:r>
              <a:rPr lang="en-US" altLang="zh-CN" sz="2000" baseline="30000" dirty="0" err="1">
                <a:latin typeface="+mn-ea"/>
                <a:ea typeface="+mn-ea"/>
              </a:rPr>
              <a:t>r</a:t>
            </a:r>
            <a:r>
              <a:rPr lang="en-US" altLang="zh-CN" sz="2000" dirty="0" err="1">
                <a:latin typeface="+mn-ea"/>
                <a:ea typeface="+mn-ea"/>
              </a:rPr>
              <a:t>M</a:t>
            </a:r>
            <a:r>
              <a:rPr lang="en-US" altLang="zh-CN" sz="2000" dirty="0">
                <a:latin typeface="+mn-ea"/>
                <a:ea typeface="+mn-ea"/>
              </a:rPr>
              <a:t>(x)/G(x))</a:t>
            </a:r>
          </a:p>
        </p:txBody>
      </p:sp>
      <p:sp>
        <p:nvSpPr>
          <p:cNvPr id="7" name="文本框 6">
            <a:extLst>
              <a:ext uri="{FF2B5EF4-FFF2-40B4-BE49-F238E27FC236}">
                <a16:creationId xmlns:a16="http://schemas.microsoft.com/office/drawing/2014/main" id="{FBEC390B-D830-4B67-864F-7B14FBD8CEE7}"/>
              </a:ext>
            </a:extLst>
          </p:cNvPr>
          <p:cNvSpPr txBox="1"/>
          <p:nvPr/>
        </p:nvSpPr>
        <p:spPr>
          <a:xfrm>
            <a:off x="1093228" y="1268760"/>
            <a:ext cx="2398652" cy="461665"/>
          </a:xfrm>
          <a:prstGeom prst="rect">
            <a:avLst/>
          </a:prstGeom>
          <a:noFill/>
        </p:spPr>
        <p:txBody>
          <a:bodyPr wrap="square">
            <a:spAutoFit/>
          </a:bodyPr>
          <a:lstStyle/>
          <a:p>
            <a:r>
              <a:rPr lang="zh-CN" altLang="en-US" dirty="0"/>
              <a:t>一、编码原理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048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048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6048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6048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60485">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660485">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660486">
                                            <p:txEl>
                                              <p:pRg st="0" end="0"/>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660486">
                                            <p:txEl>
                                              <p:pRg st="1" end="1"/>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660486">
                                            <p:txEl>
                                              <p:pRg st="2" end="2"/>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66048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911" name="Rectangle 39">
            <a:extLst>
              <a:ext uri="{FF2B5EF4-FFF2-40B4-BE49-F238E27FC236}">
                <a16:creationId xmlns:a16="http://schemas.microsoft.com/office/drawing/2014/main" id="{3CD7E60B-A874-4692-882C-904AAADF0287}"/>
              </a:ext>
            </a:extLst>
          </p:cNvPr>
          <p:cNvSpPr>
            <a:spLocks noChangeArrowheads="1"/>
          </p:cNvSpPr>
          <p:nvPr/>
        </p:nvSpPr>
        <p:spPr bwMode="auto">
          <a:xfrm>
            <a:off x="1042988" y="4221163"/>
            <a:ext cx="29749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tabLst>
                <a:tab pos="819150" algn="l"/>
                <a:tab pos="2219325"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819150" algn="l"/>
                <a:tab pos="2219325"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819150" algn="l"/>
                <a:tab pos="2219325"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819150" algn="l"/>
                <a:tab pos="2219325"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819150" algn="l"/>
                <a:tab pos="2219325"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819150" algn="l"/>
                <a:tab pos="2219325"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819150" algn="l"/>
                <a:tab pos="2219325"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819150" algn="l"/>
                <a:tab pos="2219325"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819150" algn="l"/>
                <a:tab pos="2219325"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 x</a:t>
            </a:r>
            <a:r>
              <a:rPr lang="en-US" altLang="zh-CN" sz="2400" baseline="30000">
                <a:latin typeface="Times New Roman" panose="02020603050405020304" pitchFamily="18" charset="0"/>
                <a:cs typeface="Times New Roman" panose="02020603050405020304" pitchFamily="18" charset="0"/>
              </a:rPr>
              <a:t>10</a:t>
            </a:r>
            <a:r>
              <a:rPr lang="en-US" altLang="zh-CN" sz="2400">
                <a:latin typeface="Times New Roman" panose="02020603050405020304" pitchFamily="18" charset="0"/>
                <a:cs typeface="Times New Roman" panose="02020603050405020304" pitchFamily="18" charset="0"/>
              </a:rPr>
              <a:t>+x</a:t>
            </a:r>
            <a:r>
              <a:rPr lang="en-US" altLang="zh-CN" sz="2400" baseline="30000">
                <a:latin typeface="Times New Roman" panose="02020603050405020304" pitchFamily="18" charset="0"/>
                <a:cs typeface="Times New Roman" panose="02020603050405020304" pitchFamily="18" charset="0"/>
              </a:rPr>
              <a:t>8</a:t>
            </a:r>
            <a:r>
              <a:rPr lang="en-US" altLang="zh-CN" sz="2400">
                <a:latin typeface="Times New Roman" panose="02020603050405020304" pitchFamily="18" charset="0"/>
                <a:cs typeface="Times New Roman" panose="02020603050405020304" pitchFamily="18" charset="0"/>
              </a:rPr>
              <a:t>+ x</a:t>
            </a:r>
            <a:r>
              <a:rPr lang="en-US" altLang="zh-CN" sz="2400" baseline="30000">
                <a:latin typeface="Times New Roman" panose="02020603050405020304" pitchFamily="18" charset="0"/>
                <a:cs typeface="Times New Roman" panose="02020603050405020304" pitchFamily="18" charset="0"/>
              </a:rPr>
              <a:t>4</a:t>
            </a:r>
            <a:r>
              <a:rPr lang="en-US" altLang="zh-CN" sz="2400">
                <a:latin typeface="Times New Roman" panose="02020603050405020304" pitchFamily="18" charset="0"/>
                <a:cs typeface="Times New Roman" panose="02020603050405020304" pitchFamily="18" charset="0"/>
              </a:rPr>
              <a:t>+x</a:t>
            </a:r>
            <a:r>
              <a:rPr lang="en-US" altLang="zh-CN" sz="2400" baseline="30000">
                <a:latin typeface="Times New Roman" panose="02020603050405020304" pitchFamily="18" charset="0"/>
                <a:cs typeface="Times New Roman" panose="02020603050405020304" pitchFamily="18" charset="0"/>
              </a:rPr>
              <a:t>3</a:t>
            </a:r>
            <a:r>
              <a:rPr lang="en-US" altLang="zh-CN" sz="2400">
                <a:latin typeface="Times New Roman" panose="02020603050405020304" pitchFamily="18" charset="0"/>
                <a:cs typeface="Times New Roman" panose="02020603050405020304" pitchFamily="18" charset="0"/>
              </a:rPr>
              <a:t>+x</a:t>
            </a:r>
            <a:r>
              <a:rPr lang="en-US" altLang="zh-CN" sz="2400" baseline="30000">
                <a:latin typeface="Times New Roman" panose="02020603050405020304" pitchFamily="18" charset="0"/>
                <a:cs typeface="Times New Roman" panose="02020603050405020304" pitchFamily="18" charset="0"/>
              </a:rPr>
              <a:t>2</a:t>
            </a:r>
            <a:r>
              <a:rPr lang="en-US" altLang="zh-CN" sz="2400">
                <a:latin typeface="Times New Roman" panose="02020603050405020304" pitchFamily="18" charset="0"/>
                <a:cs typeface="Times New Roman" panose="02020603050405020304" pitchFamily="18" charset="0"/>
              </a:rPr>
              <a:t>+ 1</a:t>
            </a:r>
          </a:p>
        </p:txBody>
      </p:sp>
      <p:sp>
        <p:nvSpPr>
          <p:cNvPr id="30723" name="Rectangle 13">
            <a:extLst>
              <a:ext uri="{FF2B5EF4-FFF2-40B4-BE49-F238E27FC236}">
                <a16:creationId xmlns:a16="http://schemas.microsoft.com/office/drawing/2014/main" id="{3D650655-AE96-480C-B028-41E4507C3079}"/>
              </a:ext>
            </a:extLst>
          </p:cNvPr>
          <p:cNvSpPr>
            <a:spLocks noChangeArrowheads="1"/>
          </p:cNvSpPr>
          <p:nvPr/>
        </p:nvSpPr>
        <p:spPr bwMode="auto">
          <a:xfrm>
            <a:off x="2124075" y="1316038"/>
            <a:ext cx="3662363"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indent="742950" algn="just">
              <a:spcBef>
                <a:spcPct val="20000"/>
              </a:spcBef>
              <a:buClr>
                <a:schemeClr val="accent2"/>
              </a:buClr>
              <a:buSzPct val="70000"/>
              <a:buFont typeface="Wingdings" panose="05000000000000000000" pitchFamily="2" charset="2"/>
              <a:buBlip>
                <a:blip r:embed="rId2"/>
              </a:buBlip>
              <a:tabLst>
                <a:tab pos="819150" algn="l"/>
                <a:tab pos="2019300"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819150" algn="l"/>
                <a:tab pos="2019300"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819150" algn="l"/>
                <a:tab pos="2019300"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819150" algn="l"/>
                <a:tab pos="2019300"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10111  10100010000</a:t>
            </a:r>
            <a:endParaRPr lang="en-US" altLang="zh-CN" sz="2400"/>
          </a:p>
          <a:p>
            <a:pPr algn="l">
              <a:spcBef>
                <a:spcPct val="0"/>
              </a:spcBef>
              <a:buClrTx/>
              <a:buSzTx/>
              <a:buFontTx/>
              <a:buNone/>
            </a:pPr>
            <a:r>
              <a:rPr lang="en-US" altLang="zh-CN" sz="2400">
                <a:latin typeface="Times New Roman" panose="02020603050405020304" pitchFamily="18" charset="0"/>
                <a:cs typeface="Times New Roman" panose="02020603050405020304" pitchFamily="18" charset="0"/>
              </a:rPr>
              <a:t>            10111</a:t>
            </a:r>
            <a:endParaRPr lang="en-US" altLang="zh-CN" sz="2400"/>
          </a:p>
          <a:p>
            <a:pPr algn="l">
              <a:spcBef>
                <a:spcPct val="0"/>
              </a:spcBef>
              <a:buClrTx/>
              <a:buSzTx/>
              <a:buFontTx/>
              <a:buNone/>
            </a:pPr>
            <a:endParaRPr lang="en-US" altLang="zh-CN" sz="2400">
              <a:latin typeface="Times New Roman" panose="02020603050405020304" pitchFamily="18" charset="0"/>
            </a:endParaRPr>
          </a:p>
        </p:txBody>
      </p:sp>
      <p:sp>
        <p:nvSpPr>
          <p:cNvPr id="719910" name="Rectangle 38">
            <a:extLst>
              <a:ext uri="{FF2B5EF4-FFF2-40B4-BE49-F238E27FC236}">
                <a16:creationId xmlns:a16="http://schemas.microsoft.com/office/drawing/2014/main" id="{6ED3C450-9787-4444-B459-DC57C6D5C37D}"/>
              </a:ext>
            </a:extLst>
          </p:cNvPr>
          <p:cNvSpPr>
            <a:spLocks noChangeArrowheads="1"/>
          </p:cNvSpPr>
          <p:nvPr/>
        </p:nvSpPr>
        <p:spPr bwMode="auto">
          <a:xfrm>
            <a:off x="381000" y="3759200"/>
            <a:ext cx="27035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tabLst>
                <a:tab pos="819150"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819150"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819150"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819150"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819150"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819150"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819150"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819150"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819150"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T(x)= x</a:t>
            </a:r>
            <a:r>
              <a:rPr lang="en-US" altLang="zh-CN" sz="2400" baseline="30000">
                <a:latin typeface="Times New Roman" panose="02020603050405020304" pitchFamily="18" charset="0"/>
                <a:cs typeface="Times New Roman" panose="02020603050405020304" pitchFamily="18" charset="0"/>
              </a:rPr>
              <a:t>r</a:t>
            </a:r>
            <a:r>
              <a:rPr lang="en-US" altLang="zh-CN" sz="2400">
                <a:latin typeface="Times New Roman" panose="02020603050405020304" pitchFamily="18" charset="0"/>
                <a:cs typeface="Times New Roman" panose="02020603050405020304" pitchFamily="18" charset="0"/>
              </a:rPr>
              <a:t>M(x)+ R(x)</a:t>
            </a:r>
            <a:endParaRPr lang="en-US" altLang="zh-CN" sz="2400">
              <a:latin typeface="Times New Roman" panose="02020603050405020304" pitchFamily="18" charset="0"/>
            </a:endParaRPr>
          </a:p>
        </p:txBody>
      </p:sp>
      <p:sp>
        <p:nvSpPr>
          <p:cNvPr id="719913" name="Rectangle 41">
            <a:extLst>
              <a:ext uri="{FF2B5EF4-FFF2-40B4-BE49-F238E27FC236}">
                <a16:creationId xmlns:a16="http://schemas.microsoft.com/office/drawing/2014/main" id="{50D698EE-A3BD-45A2-AA1B-415D2C4FE615}"/>
              </a:ext>
            </a:extLst>
          </p:cNvPr>
          <p:cNvSpPr>
            <a:spLocks noChangeArrowheads="1"/>
          </p:cNvSpPr>
          <p:nvPr/>
        </p:nvSpPr>
        <p:spPr bwMode="auto">
          <a:xfrm>
            <a:off x="1116013" y="5084763"/>
            <a:ext cx="1409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a:latin typeface="Times New Roman" panose="02020603050405020304" pitchFamily="18" charset="0"/>
                <a:cs typeface="Times New Roman" panose="02020603050405020304" pitchFamily="18" charset="0"/>
              </a:rPr>
              <a:t>信息位串</a:t>
            </a:r>
            <a:endParaRPr lang="zh-CN" altLang="en-US" sz="2400">
              <a:latin typeface="Times New Roman" panose="02020603050405020304" pitchFamily="18" charset="0"/>
            </a:endParaRPr>
          </a:p>
        </p:txBody>
      </p:sp>
      <p:grpSp>
        <p:nvGrpSpPr>
          <p:cNvPr id="30726" name="Group 47">
            <a:extLst>
              <a:ext uri="{FF2B5EF4-FFF2-40B4-BE49-F238E27FC236}">
                <a16:creationId xmlns:a16="http://schemas.microsoft.com/office/drawing/2014/main" id="{7A38350D-9F47-4A19-BE44-95FD3BA62B92}"/>
              </a:ext>
            </a:extLst>
          </p:cNvPr>
          <p:cNvGrpSpPr>
            <a:grpSpLocks/>
          </p:cNvGrpSpPr>
          <p:nvPr/>
        </p:nvGrpSpPr>
        <p:grpSpPr bwMode="auto">
          <a:xfrm>
            <a:off x="2700338" y="836613"/>
            <a:ext cx="4032250" cy="5305425"/>
            <a:chOff x="1701" y="527"/>
            <a:chExt cx="2540" cy="3342"/>
          </a:xfrm>
        </p:grpSpPr>
        <p:sp>
          <p:nvSpPr>
            <p:cNvPr id="30739" name="Rectangle 14">
              <a:extLst>
                <a:ext uri="{FF2B5EF4-FFF2-40B4-BE49-F238E27FC236}">
                  <a16:creationId xmlns:a16="http://schemas.microsoft.com/office/drawing/2014/main" id="{123FEDE3-70BE-456F-B616-84551D18C188}"/>
                </a:ext>
              </a:extLst>
            </p:cNvPr>
            <p:cNvSpPr>
              <a:spLocks noChangeArrowheads="1"/>
            </p:cNvSpPr>
            <p:nvPr/>
          </p:nvSpPr>
          <p:spPr bwMode="auto">
            <a:xfrm>
              <a:off x="1701" y="1289"/>
              <a:ext cx="1544" cy="7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indent="742950" algn="just">
                <a:spcBef>
                  <a:spcPct val="20000"/>
                </a:spcBef>
                <a:buClr>
                  <a:schemeClr val="accent2"/>
                </a:buClr>
                <a:buSzPct val="70000"/>
                <a:buFont typeface="Wingdings" panose="05000000000000000000" pitchFamily="2" charset="2"/>
                <a:buBlip>
                  <a:blip r:embed="rId2"/>
                </a:buBlip>
                <a:tabLst>
                  <a:tab pos="819150" algn="l"/>
                  <a:tab pos="2019300"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819150" algn="l"/>
                  <a:tab pos="2019300"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819150" algn="l"/>
                  <a:tab pos="2019300"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819150" algn="l"/>
                  <a:tab pos="2019300"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400" dirty="0">
                  <a:latin typeface="Times New Roman" panose="02020603050405020304" pitchFamily="18" charset="0"/>
                  <a:cs typeface="Times New Roman" panose="02020603050405020304" pitchFamily="18" charset="0"/>
                </a:rPr>
                <a:t>          11010</a:t>
              </a:r>
              <a:endParaRPr lang="en-US" altLang="zh-CN" sz="2400" dirty="0"/>
            </a:p>
            <a:p>
              <a:pPr algn="l">
                <a:spcBef>
                  <a:spcPct val="0"/>
                </a:spcBef>
                <a:buClrTx/>
                <a:buSzTx/>
                <a:buFontTx/>
                <a:buNone/>
              </a:pPr>
              <a:r>
                <a:rPr lang="en-US" altLang="zh-CN" sz="2400" dirty="0">
                  <a:latin typeface="Times New Roman" panose="02020603050405020304" pitchFamily="18" charset="0"/>
                  <a:cs typeface="Times New Roman" panose="02020603050405020304" pitchFamily="18" charset="0"/>
                </a:rPr>
                <a:t>          10111</a:t>
              </a:r>
              <a:endParaRPr lang="en-US" altLang="zh-CN" sz="2400" dirty="0"/>
            </a:p>
            <a:p>
              <a:pPr algn="l">
                <a:spcBef>
                  <a:spcPct val="0"/>
                </a:spcBef>
                <a:buClrTx/>
                <a:buSzTx/>
                <a:buFontTx/>
                <a:buNone/>
              </a:pPr>
              <a:endParaRPr lang="en-US" altLang="zh-CN" sz="2400" dirty="0">
                <a:latin typeface="Times New Roman" panose="02020603050405020304" pitchFamily="18" charset="0"/>
              </a:endParaRPr>
            </a:p>
          </p:txBody>
        </p:sp>
        <p:sp>
          <p:nvSpPr>
            <p:cNvPr id="30740" name="Rectangle 12">
              <a:extLst>
                <a:ext uri="{FF2B5EF4-FFF2-40B4-BE49-F238E27FC236}">
                  <a16:creationId xmlns:a16="http://schemas.microsoft.com/office/drawing/2014/main" id="{70FBB633-7F78-466D-AC59-57526E6340A2}"/>
                </a:ext>
              </a:extLst>
            </p:cNvPr>
            <p:cNvSpPr>
              <a:spLocks noChangeArrowheads="1"/>
            </p:cNvSpPr>
            <p:nvPr/>
          </p:nvSpPr>
          <p:spPr bwMode="auto">
            <a:xfrm>
              <a:off x="2200" y="527"/>
              <a:ext cx="1352" cy="5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indent="742950" algn="just">
                <a:spcBef>
                  <a:spcPct val="20000"/>
                </a:spcBef>
                <a:buClr>
                  <a:schemeClr val="accent2"/>
                </a:buClr>
                <a:buSzPct val="70000"/>
                <a:buFont typeface="Wingdings" panose="05000000000000000000" pitchFamily="2" charset="2"/>
                <a:buBlip>
                  <a:blip r:embed="rId2"/>
                </a:buBlip>
                <a:tabLst>
                  <a:tab pos="819150" algn="l"/>
                  <a:tab pos="2019300"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819150" algn="l"/>
                  <a:tab pos="2019300"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819150" algn="l"/>
                  <a:tab pos="2019300"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819150" algn="l"/>
                  <a:tab pos="2019300"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  1001111</a:t>
              </a:r>
              <a:endParaRPr lang="en-US" altLang="zh-CN" sz="2400"/>
            </a:p>
            <a:p>
              <a:pPr algn="l">
                <a:spcBef>
                  <a:spcPct val="0"/>
                </a:spcBef>
                <a:buClrTx/>
                <a:buSzTx/>
                <a:buFontTx/>
                <a:buNone/>
              </a:pPr>
              <a:endParaRPr lang="en-US" altLang="zh-CN" sz="2400">
                <a:latin typeface="Times New Roman" panose="02020603050405020304" pitchFamily="18" charset="0"/>
              </a:endParaRPr>
            </a:p>
          </p:txBody>
        </p:sp>
        <p:sp>
          <p:nvSpPr>
            <p:cNvPr id="30741" name="Rectangle 15">
              <a:extLst>
                <a:ext uri="{FF2B5EF4-FFF2-40B4-BE49-F238E27FC236}">
                  <a16:creationId xmlns:a16="http://schemas.microsoft.com/office/drawing/2014/main" id="{3F9143B9-C1C1-4FE4-BE1F-D7191C69CC13}"/>
                </a:ext>
              </a:extLst>
            </p:cNvPr>
            <p:cNvSpPr>
              <a:spLocks noChangeArrowheads="1"/>
            </p:cNvSpPr>
            <p:nvPr/>
          </p:nvSpPr>
          <p:spPr bwMode="auto">
            <a:xfrm>
              <a:off x="1787" y="1749"/>
              <a:ext cx="1592" cy="7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indent="742950" algn="just">
                <a:spcBef>
                  <a:spcPct val="20000"/>
                </a:spcBef>
                <a:buClr>
                  <a:schemeClr val="accent2"/>
                </a:buClr>
                <a:buSzPct val="70000"/>
                <a:buFont typeface="Wingdings" panose="05000000000000000000" pitchFamily="2" charset="2"/>
                <a:buBlip>
                  <a:blip r:embed="rId2"/>
                </a:buBlip>
                <a:tabLst>
                  <a:tab pos="819150" algn="l"/>
                  <a:tab pos="2019300"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819150" algn="l"/>
                  <a:tab pos="2019300"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819150" algn="l"/>
                  <a:tab pos="2019300"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819150" algn="l"/>
                  <a:tab pos="2019300"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           11010</a:t>
              </a:r>
              <a:endParaRPr lang="en-US" altLang="zh-CN" sz="2400"/>
            </a:p>
            <a:p>
              <a:pPr algn="l">
                <a:spcBef>
                  <a:spcPct val="0"/>
                </a:spcBef>
                <a:buClrTx/>
                <a:buSzTx/>
                <a:buFontTx/>
                <a:buNone/>
              </a:pPr>
              <a:r>
                <a:rPr lang="en-US" altLang="zh-CN" sz="2400">
                  <a:latin typeface="Times New Roman" panose="02020603050405020304" pitchFamily="18" charset="0"/>
                  <a:cs typeface="Times New Roman" panose="02020603050405020304" pitchFamily="18" charset="0"/>
                </a:rPr>
                <a:t>           10111</a:t>
              </a:r>
              <a:endParaRPr lang="en-US" altLang="zh-CN" sz="2400"/>
            </a:p>
            <a:p>
              <a:pPr algn="l">
                <a:spcBef>
                  <a:spcPct val="0"/>
                </a:spcBef>
                <a:buClrTx/>
                <a:buSzTx/>
                <a:buFontTx/>
                <a:buNone/>
              </a:pPr>
              <a:endParaRPr lang="en-US" altLang="zh-CN" sz="2400">
                <a:latin typeface="Times New Roman" panose="02020603050405020304" pitchFamily="18" charset="0"/>
              </a:endParaRPr>
            </a:p>
          </p:txBody>
        </p:sp>
        <p:sp>
          <p:nvSpPr>
            <p:cNvPr id="30742" name="Rectangle 16">
              <a:extLst>
                <a:ext uri="{FF2B5EF4-FFF2-40B4-BE49-F238E27FC236}">
                  <a16:creationId xmlns:a16="http://schemas.microsoft.com/office/drawing/2014/main" id="{9112C194-9304-4465-BAD1-1F1E3AE252DF}"/>
                </a:ext>
              </a:extLst>
            </p:cNvPr>
            <p:cNvSpPr>
              <a:spLocks noChangeArrowheads="1"/>
            </p:cNvSpPr>
            <p:nvPr/>
          </p:nvSpPr>
          <p:spPr bwMode="auto">
            <a:xfrm>
              <a:off x="1875" y="2209"/>
              <a:ext cx="1640" cy="7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indent="742950" algn="just">
                <a:spcBef>
                  <a:spcPct val="20000"/>
                </a:spcBef>
                <a:buClr>
                  <a:schemeClr val="accent2"/>
                </a:buClr>
                <a:buSzPct val="70000"/>
                <a:buFont typeface="Wingdings" panose="05000000000000000000" pitchFamily="2" charset="2"/>
                <a:buBlip>
                  <a:blip r:embed="rId2"/>
                </a:buBlip>
                <a:tabLst>
                  <a:tab pos="819150" algn="l"/>
                  <a:tab pos="2019300"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819150" algn="l"/>
                  <a:tab pos="2019300"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819150" algn="l"/>
                  <a:tab pos="2019300"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819150" algn="l"/>
                  <a:tab pos="2019300"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            11010</a:t>
              </a:r>
              <a:endParaRPr lang="en-US" altLang="zh-CN" sz="2400"/>
            </a:p>
            <a:p>
              <a:pPr algn="l">
                <a:spcBef>
                  <a:spcPct val="0"/>
                </a:spcBef>
                <a:buClrTx/>
                <a:buSzTx/>
                <a:buFontTx/>
                <a:buNone/>
              </a:pPr>
              <a:r>
                <a:rPr lang="en-US" altLang="zh-CN" sz="2400">
                  <a:latin typeface="Times New Roman" panose="02020603050405020304" pitchFamily="18" charset="0"/>
                  <a:cs typeface="Times New Roman" panose="02020603050405020304" pitchFamily="18" charset="0"/>
                </a:rPr>
                <a:t>            10111</a:t>
              </a:r>
              <a:endParaRPr lang="en-US" altLang="zh-CN" sz="2400"/>
            </a:p>
            <a:p>
              <a:pPr algn="l">
                <a:spcBef>
                  <a:spcPct val="0"/>
                </a:spcBef>
                <a:buClrTx/>
                <a:buSzTx/>
                <a:buFontTx/>
                <a:buNone/>
              </a:pPr>
              <a:endParaRPr lang="en-US" altLang="zh-CN" sz="2400">
                <a:latin typeface="Times New Roman" panose="02020603050405020304" pitchFamily="18" charset="0"/>
              </a:endParaRPr>
            </a:p>
          </p:txBody>
        </p:sp>
        <p:sp>
          <p:nvSpPr>
            <p:cNvPr id="30743" name="Rectangle 17">
              <a:extLst>
                <a:ext uri="{FF2B5EF4-FFF2-40B4-BE49-F238E27FC236}">
                  <a16:creationId xmlns:a16="http://schemas.microsoft.com/office/drawing/2014/main" id="{10CCA82F-E04E-4C1E-8C3D-686B80E4A155}"/>
                </a:ext>
              </a:extLst>
            </p:cNvPr>
            <p:cNvSpPr>
              <a:spLocks noChangeArrowheads="1"/>
            </p:cNvSpPr>
            <p:nvPr/>
          </p:nvSpPr>
          <p:spPr bwMode="auto">
            <a:xfrm>
              <a:off x="1918" y="2669"/>
              <a:ext cx="1688" cy="7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indent="742950" algn="just">
                <a:spcBef>
                  <a:spcPct val="20000"/>
                </a:spcBef>
                <a:buClr>
                  <a:schemeClr val="accent2"/>
                </a:buClr>
                <a:buSzPct val="70000"/>
                <a:buFont typeface="Wingdings" panose="05000000000000000000" pitchFamily="2" charset="2"/>
                <a:buBlip>
                  <a:blip r:embed="rId2"/>
                </a:buBlip>
                <a:tabLst>
                  <a:tab pos="819150" algn="l"/>
                  <a:tab pos="2019300"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819150" algn="l"/>
                  <a:tab pos="2019300"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819150" algn="l"/>
                  <a:tab pos="2019300"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819150" algn="l"/>
                  <a:tab pos="2019300"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             11010</a:t>
              </a:r>
              <a:endParaRPr lang="en-US" altLang="zh-CN" sz="2400"/>
            </a:p>
            <a:p>
              <a:pPr algn="l">
                <a:spcBef>
                  <a:spcPct val="0"/>
                </a:spcBef>
                <a:buClrTx/>
                <a:buSzTx/>
                <a:buFontTx/>
                <a:buNone/>
              </a:pPr>
              <a:r>
                <a:rPr lang="en-US" altLang="zh-CN" sz="2400">
                  <a:latin typeface="Times New Roman" panose="02020603050405020304" pitchFamily="18" charset="0"/>
                  <a:cs typeface="Times New Roman" panose="02020603050405020304" pitchFamily="18" charset="0"/>
                </a:rPr>
                <a:t>             10111</a:t>
              </a:r>
              <a:endParaRPr lang="en-US" altLang="zh-CN" sz="2400"/>
            </a:p>
            <a:p>
              <a:pPr algn="l">
                <a:spcBef>
                  <a:spcPct val="0"/>
                </a:spcBef>
                <a:buClrTx/>
                <a:buSzTx/>
                <a:buFontTx/>
                <a:buNone/>
              </a:pPr>
              <a:endParaRPr lang="en-US" altLang="zh-CN" sz="2400">
                <a:latin typeface="Times New Roman" panose="02020603050405020304" pitchFamily="18" charset="0"/>
              </a:endParaRPr>
            </a:p>
          </p:txBody>
        </p:sp>
        <p:sp>
          <p:nvSpPr>
            <p:cNvPr id="30744" name="Rectangle 18">
              <a:extLst>
                <a:ext uri="{FF2B5EF4-FFF2-40B4-BE49-F238E27FC236}">
                  <a16:creationId xmlns:a16="http://schemas.microsoft.com/office/drawing/2014/main" id="{92146BD1-8701-44DC-B4EB-090E0A7152CD}"/>
                </a:ext>
              </a:extLst>
            </p:cNvPr>
            <p:cNvSpPr>
              <a:spLocks noChangeArrowheads="1"/>
            </p:cNvSpPr>
            <p:nvPr/>
          </p:nvSpPr>
          <p:spPr bwMode="auto">
            <a:xfrm>
              <a:off x="2426" y="3203"/>
              <a:ext cx="117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tabLst>
                  <a:tab pos="819150" algn="l"/>
                  <a:tab pos="2019300"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819150" algn="l"/>
                  <a:tab pos="2019300"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819150" algn="l"/>
                  <a:tab pos="2019300"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819150" algn="l"/>
                  <a:tab pos="2019300"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              1101</a:t>
              </a:r>
              <a:endParaRPr lang="en-US" altLang="zh-CN" sz="2400">
                <a:latin typeface="Times New Roman" panose="02020603050405020304" pitchFamily="18" charset="0"/>
              </a:endParaRPr>
            </a:p>
          </p:txBody>
        </p:sp>
        <p:grpSp>
          <p:nvGrpSpPr>
            <p:cNvPr id="30745" name="Group 31">
              <a:extLst>
                <a:ext uri="{FF2B5EF4-FFF2-40B4-BE49-F238E27FC236}">
                  <a16:creationId xmlns:a16="http://schemas.microsoft.com/office/drawing/2014/main" id="{1C18E86C-C082-42AD-84D4-D67F7DEB852F}"/>
                </a:ext>
              </a:extLst>
            </p:cNvPr>
            <p:cNvGrpSpPr>
              <a:grpSpLocks/>
            </p:cNvGrpSpPr>
            <p:nvPr/>
          </p:nvGrpSpPr>
          <p:grpSpPr bwMode="auto">
            <a:xfrm>
              <a:off x="2381" y="841"/>
              <a:ext cx="1543" cy="2358"/>
              <a:chOff x="2381" y="845"/>
              <a:chExt cx="1543" cy="2358"/>
            </a:xfrm>
          </p:grpSpPr>
          <p:sp>
            <p:nvSpPr>
              <p:cNvPr id="30752" name="Line 24">
                <a:extLst>
                  <a:ext uri="{FF2B5EF4-FFF2-40B4-BE49-F238E27FC236}">
                    <a16:creationId xmlns:a16="http://schemas.microsoft.com/office/drawing/2014/main" id="{7679FF6A-ECA9-494D-8736-ADF4A75A133D}"/>
                  </a:ext>
                </a:extLst>
              </p:cNvPr>
              <p:cNvSpPr>
                <a:spLocks noChangeShapeType="1"/>
              </p:cNvSpPr>
              <p:nvPr/>
            </p:nvSpPr>
            <p:spPr bwMode="auto">
              <a:xfrm>
                <a:off x="2562" y="1344"/>
                <a:ext cx="118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30753" name="Line 25">
                <a:extLst>
                  <a:ext uri="{FF2B5EF4-FFF2-40B4-BE49-F238E27FC236}">
                    <a16:creationId xmlns:a16="http://schemas.microsoft.com/office/drawing/2014/main" id="{5340FC48-22F0-4C2B-9A4F-2631BDD0FECD}"/>
                  </a:ext>
                </a:extLst>
              </p:cNvPr>
              <p:cNvSpPr>
                <a:spLocks noChangeShapeType="1"/>
              </p:cNvSpPr>
              <p:nvPr/>
            </p:nvSpPr>
            <p:spPr bwMode="auto">
              <a:xfrm>
                <a:off x="2426" y="845"/>
                <a:ext cx="118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30754" name="Line 26">
                <a:extLst>
                  <a:ext uri="{FF2B5EF4-FFF2-40B4-BE49-F238E27FC236}">
                    <a16:creationId xmlns:a16="http://schemas.microsoft.com/office/drawing/2014/main" id="{6789FFEB-1E05-4392-BAE9-97BE19D4D0F1}"/>
                  </a:ext>
                </a:extLst>
              </p:cNvPr>
              <p:cNvSpPr>
                <a:spLocks noChangeShapeType="1"/>
              </p:cNvSpPr>
              <p:nvPr/>
            </p:nvSpPr>
            <p:spPr bwMode="auto">
              <a:xfrm>
                <a:off x="2744" y="3203"/>
                <a:ext cx="118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30755" name="Line 27">
                <a:extLst>
                  <a:ext uri="{FF2B5EF4-FFF2-40B4-BE49-F238E27FC236}">
                    <a16:creationId xmlns:a16="http://schemas.microsoft.com/office/drawing/2014/main" id="{1300531B-BFFE-403B-868D-50E0D1EE3A8B}"/>
                  </a:ext>
                </a:extLst>
              </p:cNvPr>
              <p:cNvSpPr>
                <a:spLocks noChangeShapeType="1"/>
              </p:cNvSpPr>
              <p:nvPr/>
            </p:nvSpPr>
            <p:spPr bwMode="auto">
              <a:xfrm>
                <a:off x="2608" y="1797"/>
                <a:ext cx="118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30756" name="Line 28">
                <a:extLst>
                  <a:ext uri="{FF2B5EF4-FFF2-40B4-BE49-F238E27FC236}">
                    <a16:creationId xmlns:a16="http://schemas.microsoft.com/office/drawing/2014/main" id="{DD33220B-C8AC-47CE-8132-1BD39832589D}"/>
                  </a:ext>
                </a:extLst>
              </p:cNvPr>
              <p:cNvSpPr>
                <a:spLocks noChangeShapeType="1"/>
              </p:cNvSpPr>
              <p:nvPr/>
            </p:nvSpPr>
            <p:spPr bwMode="auto">
              <a:xfrm>
                <a:off x="2699" y="2251"/>
                <a:ext cx="118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30757" name="Line 29">
                <a:extLst>
                  <a:ext uri="{FF2B5EF4-FFF2-40B4-BE49-F238E27FC236}">
                    <a16:creationId xmlns:a16="http://schemas.microsoft.com/office/drawing/2014/main" id="{7A1DEA73-D307-44AB-ADE1-D09FE8B35A56}"/>
                  </a:ext>
                </a:extLst>
              </p:cNvPr>
              <p:cNvSpPr>
                <a:spLocks noChangeShapeType="1"/>
              </p:cNvSpPr>
              <p:nvPr/>
            </p:nvSpPr>
            <p:spPr bwMode="auto">
              <a:xfrm>
                <a:off x="2743" y="2704"/>
                <a:ext cx="118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30758" name="Line 30">
                <a:extLst>
                  <a:ext uri="{FF2B5EF4-FFF2-40B4-BE49-F238E27FC236}">
                    <a16:creationId xmlns:a16="http://schemas.microsoft.com/office/drawing/2014/main" id="{EB199EF5-BD76-4F60-AC18-771DC5BCC1F6}"/>
                  </a:ext>
                </a:extLst>
              </p:cNvPr>
              <p:cNvSpPr>
                <a:spLocks noChangeShapeType="1"/>
              </p:cNvSpPr>
              <p:nvPr/>
            </p:nvSpPr>
            <p:spPr bwMode="auto">
              <a:xfrm flipH="1">
                <a:off x="2381" y="845"/>
                <a:ext cx="45" cy="2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grpSp>
        <p:sp>
          <p:nvSpPr>
            <p:cNvPr id="30746" name="Line 33">
              <a:extLst>
                <a:ext uri="{FF2B5EF4-FFF2-40B4-BE49-F238E27FC236}">
                  <a16:creationId xmlns:a16="http://schemas.microsoft.com/office/drawing/2014/main" id="{4A99E30D-E3C8-4607-A34A-164A2688A332}"/>
                </a:ext>
              </a:extLst>
            </p:cNvPr>
            <p:cNvSpPr>
              <a:spLocks noChangeShapeType="1"/>
            </p:cNvSpPr>
            <p:nvPr/>
          </p:nvSpPr>
          <p:spPr bwMode="auto">
            <a:xfrm flipV="1">
              <a:off x="2925" y="3385"/>
              <a:ext cx="216" cy="1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7" name="Rectangle 34">
              <a:extLst>
                <a:ext uri="{FF2B5EF4-FFF2-40B4-BE49-F238E27FC236}">
                  <a16:creationId xmlns:a16="http://schemas.microsoft.com/office/drawing/2014/main" id="{4AD46495-C664-4BB3-98E2-706EAC5AB6B4}"/>
                </a:ext>
              </a:extLst>
            </p:cNvPr>
            <p:cNvSpPr>
              <a:spLocks noChangeArrowheads="1"/>
            </p:cNvSpPr>
            <p:nvPr/>
          </p:nvSpPr>
          <p:spPr bwMode="auto">
            <a:xfrm>
              <a:off x="2608" y="3581"/>
              <a:ext cx="163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t>R(x)= x</a:t>
              </a:r>
              <a:r>
                <a:rPr lang="en-US" altLang="zh-CN" sz="2000" baseline="30000"/>
                <a:t>3</a:t>
              </a:r>
              <a:r>
                <a:rPr lang="en-US" altLang="zh-CN" sz="2000"/>
                <a:t>+x</a:t>
              </a:r>
              <a:r>
                <a:rPr lang="en-US" altLang="zh-CN" sz="2000" baseline="30000"/>
                <a:t>2</a:t>
              </a:r>
              <a:r>
                <a:rPr lang="en-US" altLang="zh-CN" sz="2000"/>
                <a:t>+ 1</a:t>
              </a:r>
              <a:r>
                <a:rPr lang="en-US" altLang="zh-CN" sz="2400"/>
                <a:t> </a:t>
              </a:r>
            </a:p>
          </p:txBody>
        </p:sp>
        <p:sp>
          <p:nvSpPr>
            <p:cNvPr id="30748" name="Line 42">
              <a:extLst>
                <a:ext uri="{FF2B5EF4-FFF2-40B4-BE49-F238E27FC236}">
                  <a16:creationId xmlns:a16="http://schemas.microsoft.com/office/drawing/2014/main" id="{37C6576D-6D37-46FC-8726-4B12B1848E8E}"/>
                </a:ext>
              </a:extLst>
            </p:cNvPr>
            <p:cNvSpPr>
              <a:spLocks noChangeShapeType="1"/>
            </p:cNvSpPr>
            <p:nvPr/>
          </p:nvSpPr>
          <p:spPr bwMode="auto">
            <a:xfrm>
              <a:off x="3152" y="1026"/>
              <a:ext cx="0" cy="363"/>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30749" name="Line 43">
              <a:extLst>
                <a:ext uri="{FF2B5EF4-FFF2-40B4-BE49-F238E27FC236}">
                  <a16:creationId xmlns:a16="http://schemas.microsoft.com/office/drawing/2014/main" id="{81257FAB-6EF7-4797-9347-F1599A19B8E7}"/>
                </a:ext>
              </a:extLst>
            </p:cNvPr>
            <p:cNvSpPr>
              <a:spLocks noChangeShapeType="1"/>
            </p:cNvSpPr>
            <p:nvPr/>
          </p:nvSpPr>
          <p:spPr bwMode="auto">
            <a:xfrm>
              <a:off x="3288" y="935"/>
              <a:ext cx="0" cy="862"/>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30750" name="Line 44">
              <a:extLst>
                <a:ext uri="{FF2B5EF4-FFF2-40B4-BE49-F238E27FC236}">
                  <a16:creationId xmlns:a16="http://schemas.microsoft.com/office/drawing/2014/main" id="{2F98AAA0-ECC3-4B74-A2FE-A5EBC2570B7E}"/>
                </a:ext>
              </a:extLst>
            </p:cNvPr>
            <p:cNvSpPr>
              <a:spLocks noChangeShapeType="1"/>
            </p:cNvSpPr>
            <p:nvPr/>
          </p:nvSpPr>
          <p:spPr bwMode="auto">
            <a:xfrm>
              <a:off x="3379" y="1026"/>
              <a:ext cx="45" cy="1361"/>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30751" name="Line 45">
              <a:extLst>
                <a:ext uri="{FF2B5EF4-FFF2-40B4-BE49-F238E27FC236}">
                  <a16:creationId xmlns:a16="http://schemas.microsoft.com/office/drawing/2014/main" id="{07C84C83-4FA6-452A-9E7A-C8D2E273F8EF}"/>
                </a:ext>
              </a:extLst>
            </p:cNvPr>
            <p:cNvSpPr>
              <a:spLocks noChangeShapeType="1"/>
            </p:cNvSpPr>
            <p:nvPr/>
          </p:nvSpPr>
          <p:spPr bwMode="auto">
            <a:xfrm>
              <a:off x="3470" y="1026"/>
              <a:ext cx="45" cy="1678"/>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9921" name="Group 49">
            <a:extLst>
              <a:ext uri="{FF2B5EF4-FFF2-40B4-BE49-F238E27FC236}">
                <a16:creationId xmlns:a16="http://schemas.microsoft.com/office/drawing/2014/main" id="{B0DDF5E4-6509-45B2-AE0E-CDBD67235A09}"/>
              </a:ext>
            </a:extLst>
          </p:cNvPr>
          <p:cNvGrpSpPr>
            <a:grpSpLocks/>
          </p:cNvGrpSpPr>
          <p:nvPr/>
        </p:nvGrpSpPr>
        <p:grpSpPr bwMode="auto">
          <a:xfrm>
            <a:off x="684213" y="4437063"/>
            <a:ext cx="2522537" cy="647700"/>
            <a:chOff x="431" y="2795"/>
            <a:chExt cx="1589" cy="408"/>
          </a:xfrm>
        </p:grpSpPr>
        <p:sp>
          <p:nvSpPr>
            <p:cNvPr id="30735" name="Rectangle 48">
              <a:extLst>
                <a:ext uri="{FF2B5EF4-FFF2-40B4-BE49-F238E27FC236}">
                  <a16:creationId xmlns:a16="http://schemas.microsoft.com/office/drawing/2014/main" id="{BFD634CD-1DDD-4653-B72E-33D8F7B2D37C}"/>
                </a:ext>
              </a:extLst>
            </p:cNvPr>
            <p:cNvSpPr>
              <a:spLocks noChangeArrowheads="1"/>
            </p:cNvSpPr>
            <p:nvPr/>
          </p:nvSpPr>
          <p:spPr bwMode="auto">
            <a:xfrm>
              <a:off x="793" y="2916"/>
              <a:ext cx="122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t> 1010001  1101</a:t>
              </a:r>
            </a:p>
          </p:txBody>
        </p:sp>
        <p:sp>
          <p:nvSpPr>
            <p:cNvPr id="30736" name="Line 35">
              <a:extLst>
                <a:ext uri="{FF2B5EF4-FFF2-40B4-BE49-F238E27FC236}">
                  <a16:creationId xmlns:a16="http://schemas.microsoft.com/office/drawing/2014/main" id="{6E51DC49-8035-40A2-8B6E-9B4589EBC493}"/>
                </a:ext>
              </a:extLst>
            </p:cNvPr>
            <p:cNvSpPr>
              <a:spLocks noChangeShapeType="1"/>
            </p:cNvSpPr>
            <p:nvPr/>
          </p:nvSpPr>
          <p:spPr bwMode="auto">
            <a:xfrm>
              <a:off x="930" y="3158"/>
              <a:ext cx="5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7" name="Line 36">
              <a:extLst>
                <a:ext uri="{FF2B5EF4-FFF2-40B4-BE49-F238E27FC236}">
                  <a16:creationId xmlns:a16="http://schemas.microsoft.com/office/drawing/2014/main" id="{3D0C2397-163C-4FC2-9C6A-889903BDCD1E}"/>
                </a:ext>
              </a:extLst>
            </p:cNvPr>
            <p:cNvSpPr>
              <a:spLocks noChangeShapeType="1"/>
            </p:cNvSpPr>
            <p:nvPr/>
          </p:nvSpPr>
          <p:spPr bwMode="auto">
            <a:xfrm>
              <a:off x="1655" y="3158"/>
              <a:ext cx="3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8" name="Rectangle 46">
              <a:extLst>
                <a:ext uri="{FF2B5EF4-FFF2-40B4-BE49-F238E27FC236}">
                  <a16:creationId xmlns:a16="http://schemas.microsoft.com/office/drawing/2014/main" id="{7FC68E1F-F49F-489D-8E4D-867CEF538212}"/>
                </a:ext>
              </a:extLst>
            </p:cNvPr>
            <p:cNvSpPr>
              <a:spLocks noChangeArrowheads="1"/>
            </p:cNvSpPr>
            <p:nvPr/>
          </p:nvSpPr>
          <p:spPr bwMode="auto">
            <a:xfrm>
              <a:off x="431" y="2795"/>
              <a:ext cx="341"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en-US" altLang="zh-CN"/>
                <a:t>→</a:t>
              </a:r>
            </a:p>
          </p:txBody>
        </p:sp>
      </p:grpSp>
      <p:sp>
        <p:nvSpPr>
          <p:cNvPr id="30728" name="Line 51">
            <a:extLst>
              <a:ext uri="{FF2B5EF4-FFF2-40B4-BE49-F238E27FC236}">
                <a16:creationId xmlns:a16="http://schemas.microsoft.com/office/drawing/2014/main" id="{647AB038-1B69-4D4A-AA5B-11A80E5A8279}"/>
              </a:ext>
            </a:extLst>
          </p:cNvPr>
          <p:cNvSpPr>
            <a:spLocks noChangeShapeType="1"/>
          </p:cNvSpPr>
          <p:nvPr/>
        </p:nvSpPr>
        <p:spPr bwMode="auto">
          <a:xfrm>
            <a:off x="4716463" y="1628775"/>
            <a:ext cx="0" cy="576263"/>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30729" name="Line 52">
            <a:extLst>
              <a:ext uri="{FF2B5EF4-FFF2-40B4-BE49-F238E27FC236}">
                <a16:creationId xmlns:a16="http://schemas.microsoft.com/office/drawing/2014/main" id="{5C832FC6-9707-4E39-ABF7-DFE2276CD63D}"/>
              </a:ext>
            </a:extLst>
          </p:cNvPr>
          <p:cNvSpPr>
            <a:spLocks noChangeShapeType="1"/>
          </p:cNvSpPr>
          <p:nvPr/>
        </p:nvSpPr>
        <p:spPr bwMode="auto">
          <a:xfrm>
            <a:off x="4859338" y="1628775"/>
            <a:ext cx="0" cy="576263"/>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719933" name="AutoShape 61">
            <a:extLst>
              <a:ext uri="{FF2B5EF4-FFF2-40B4-BE49-F238E27FC236}">
                <a16:creationId xmlns:a16="http://schemas.microsoft.com/office/drawing/2014/main" id="{2B8153F0-6B43-413F-BBC4-D4BBEB8D4C2C}"/>
              </a:ext>
            </a:extLst>
          </p:cNvPr>
          <p:cNvSpPr>
            <a:spLocks noChangeArrowheads="1"/>
          </p:cNvSpPr>
          <p:nvPr/>
        </p:nvSpPr>
        <p:spPr bwMode="auto">
          <a:xfrm flipH="1">
            <a:off x="5867400" y="836613"/>
            <a:ext cx="792163" cy="431800"/>
          </a:xfrm>
          <a:prstGeom prst="wedgeRoundRectCallout">
            <a:avLst>
              <a:gd name="adj1" fmla="val 96491"/>
              <a:gd name="adj2" fmla="val 5880"/>
              <a:gd name="adj3" fmla="val 16667"/>
            </a:avLst>
          </a:prstGeom>
          <a:gradFill rotWithShape="1">
            <a:gsLst>
              <a:gs pos="0">
                <a:schemeClr val="bg1"/>
              </a:gs>
              <a:gs pos="100000">
                <a:srgbClr val="BDE9FF"/>
              </a:gs>
            </a:gsLst>
            <a:lin ang="5400000" scaled="1"/>
          </a:gradFill>
          <a:ln w="9525">
            <a:solidFill>
              <a:srgbClr val="00A8F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chemeClr val="accent2"/>
                </a:solidFill>
                <a:latin typeface="Times New Roman" panose="02020603050405020304" pitchFamily="18" charset="0"/>
                <a:ea typeface="楷体_GB2312" pitchFamily="49" charset="-122"/>
              </a:rPr>
              <a:t>商</a:t>
            </a:r>
            <a:endParaRPr lang="zh-CN" altLang="en-US" sz="2000">
              <a:solidFill>
                <a:schemeClr val="accent2"/>
              </a:solidFill>
              <a:latin typeface="Times New Roman" panose="02020603050405020304" pitchFamily="18" charset="0"/>
              <a:ea typeface="楷体_GB2312" pitchFamily="49" charset="-122"/>
              <a:sym typeface="Symbol" panose="05050102010706020507" pitchFamily="18" charset="2"/>
            </a:endParaRPr>
          </a:p>
        </p:txBody>
      </p:sp>
      <p:sp>
        <p:nvSpPr>
          <p:cNvPr id="719935" name="AutoShape 63">
            <a:extLst>
              <a:ext uri="{FF2B5EF4-FFF2-40B4-BE49-F238E27FC236}">
                <a16:creationId xmlns:a16="http://schemas.microsoft.com/office/drawing/2014/main" id="{76A0D307-7ABE-4397-954A-E0209CA277C2}"/>
              </a:ext>
            </a:extLst>
          </p:cNvPr>
          <p:cNvSpPr>
            <a:spLocks noChangeArrowheads="1"/>
          </p:cNvSpPr>
          <p:nvPr/>
        </p:nvSpPr>
        <p:spPr bwMode="auto">
          <a:xfrm flipH="1">
            <a:off x="1187450" y="1341438"/>
            <a:ext cx="1657350" cy="431800"/>
          </a:xfrm>
          <a:prstGeom prst="wedgeRoundRectCallout">
            <a:avLst>
              <a:gd name="adj1" fmla="val -61880"/>
              <a:gd name="adj2" fmla="val 18745"/>
              <a:gd name="adj3" fmla="val 16667"/>
            </a:avLst>
          </a:prstGeom>
          <a:gradFill rotWithShape="1">
            <a:gsLst>
              <a:gs pos="0">
                <a:schemeClr val="bg1"/>
              </a:gs>
              <a:gs pos="100000">
                <a:srgbClr val="BDE9FF"/>
              </a:gs>
            </a:gsLst>
            <a:lin ang="5400000" scaled="1"/>
          </a:gradFill>
          <a:ln w="9525">
            <a:solidFill>
              <a:srgbClr val="00A8F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chemeClr val="accent2"/>
                </a:solidFill>
                <a:latin typeface="楷体_GB2312" pitchFamily="49" charset="-122"/>
                <a:ea typeface="楷体_GB2312" pitchFamily="49" charset="-122"/>
              </a:rPr>
              <a:t>除数</a:t>
            </a:r>
            <a:r>
              <a:rPr lang="en-US" altLang="zh-CN" sz="2000">
                <a:solidFill>
                  <a:schemeClr val="accent2"/>
                </a:solidFill>
                <a:latin typeface="楷体_GB2312" pitchFamily="49" charset="-122"/>
                <a:ea typeface="楷体_GB2312" pitchFamily="49" charset="-122"/>
              </a:rPr>
              <a:t>G(X</a:t>
            </a:r>
            <a:r>
              <a:rPr lang="en-US" altLang="zh-CN" sz="2000">
                <a:latin typeface="楷体_GB2312" pitchFamily="49" charset="-122"/>
                <a:ea typeface="楷体_GB2312" pitchFamily="49" charset="-122"/>
              </a:rPr>
              <a:t>)</a:t>
            </a:r>
          </a:p>
        </p:txBody>
      </p:sp>
      <p:sp>
        <p:nvSpPr>
          <p:cNvPr id="719936" name="AutoShape 64">
            <a:extLst>
              <a:ext uri="{FF2B5EF4-FFF2-40B4-BE49-F238E27FC236}">
                <a16:creationId xmlns:a16="http://schemas.microsoft.com/office/drawing/2014/main" id="{E4D2DBB4-DAC4-4EFC-BA55-33E6683984EA}"/>
              </a:ext>
            </a:extLst>
          </p:cNvPr>
          <p:cNvSpPr>
            <a:spLocks noChangeArrowheads="1"/>
          </p:cNvSpPr>
          <p:nvPr/>
        </p:nvSpPr>
        <p:spPr bwMode="auto">
          <a:xfrm flipH="1">
            <a:off x="5867400" y="5229225"/>
            <a:ext cx="792163" cy="431800"/>
          </a:xfrm>
          <a:prstGeom prst="wedgeRoundRectCallout">
            <a:avLst>
              <a:gd name="adj1" fmla="val 82060"/>
              <a:gd name="adj2" fmla="val -38972"/>
              <a:gd name="adj3" fmla="val 16667"/>
            </a:avLst>
          </a:prstGeom>
          <a:gradFill rotWithShape="1">
            <a:gsLst>
              <a:gs pos="0">
                <a:schemeClr val="bg1"/>
              </a:gs>
              <a:gs pos="100000">
                <a:srgbClr val="BDE9FF"/>
              </a:gs>
            </a:gsLst>
            <a:lin ang="5400000" scaled="1"/>
          </a:gradFill>
          <a:ln w="9525">
            <a:solidFill>
              <a:srgbClr val="00A8F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chemeClr val="accent2"/>
                </a:solidFill>
                <a:latin typeface="Times New Roman" panose="02020603050405020304" pitchFamily="18" charset="0"/>
                <a:ea typeface="楷体_GB2312" pitchFamily="49" charset="-122"/>
              </a:rPr>
              <a:t>余数</a:t>
            </a:r>
          </a:p>
        </p:txBody>
      </p:sp>
      <p:sp>
        <p:nvSpPr>
          <p:cNvPr id="719937" name="AutoShape 65">
            <a:extLst>
              <a:ext uri="{FF2B5EF4-FFF2-40B4-BE49-F238E27FC236}">
                <a16:creationId xmlns:a16="http://schemas.microsoft.com/office/drawing/2014/main" id="{E180DF0F-6273-4795-BC39-FEE442E12C6F}"/>
              </a:ext>
            </a:extLst>
          </p:cNvPr>
          <p:cNvSpPr>
            <a:spLocks noChangeArrowheads="1"/>
          </p:cNvSpPr>
          <p:nvPr/>
        </p:nvSpPr>
        <p:spPr bwMode="auto">
          <a:xfrm flipH="1">
            <a:off x="6084888" y="1989138"/>
            <a:ext cx="1223962" cy="431800"/>
          </a:xfrm>
          <a:prstGeom prst="wedgeRoundRectCallout">
            <a:avLst>
              <a:gd name="adj1" fmla="val 88389"/>
              <a:gd name="adj2" fmla="val -137870"/>
              <a:gd name="adj3" fmla="val 16667"/>
            </a:avLst>
          </a:prstGeom>
          <a:gradFill rotWithShape="1">
            <a:gsLst>
              <a:gs pos="0">
                <a:schemeClr val="bg1"/>
              </a:gs>
              <a:gs pos="100000">
                <a:srgbClr val="BDE9FF"/>
              </a:gs>
            </a:gsLst>
            <a:lin ang="5400000" scaled="1"/>
          </a:gradFill>
          <a:ln w="9525">
            <a:solidFill>
              <a:srgbClr val="00A8F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chemeClr val="accent2"/>
                </a:solidFill>
                <a:latin typeface="楷体_GB2312" pitchFamily="49" charset="-122"/>
                <a:ea typeface="楷体_GB2312" pitchFamily="49" charset="-122"/>
              </a:rPr>
              <a:t>被除数</a:t>
            </a:r>
            <a:endParaRPr lang="zh-CN" altLang="en-US" sz="2000">
              <a:latin typeface="楷体_GB2312" pitchFamily="49" charset="-122"/>
              <a:ea typeface="楷体_GB2312" pitchFamily="49" charset="-122"/>
            </a:endParaRPr>
          </a:p>
        </p:txBody>
      </p:sp>
      <p:sp>
        <p:nvSpPr>
          <p:cNvPr id="719938" name="Rectangle 66">
            <a:extLst>
              <a:ext uri="{FF2B5EF4-FFF2-40B4-BE49-F238E27FC236}">
                <a16:creationId xmlns:a16="http://schemas.microsoft.com/office/drawing/2014/main" id="{129EC92B-A048-4567-9DB2-F3F8588A3E0F}"/>
              </a:ext>
            </a:extLst>
          </p:cNvPr>
          <p:cNvSpPr>
            <a:spLocks noChangeArrowheads="1"/>
          </p:cNvSpPr>
          <p:nvPr/>
        </p:nvSpPr>
        <p:spPr bwMode="auto">
          <a:xfrm>
            <a:off x="2484438" y="5084763"/>
            <a:ext cx="14938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a:t>校验位串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99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993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993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993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99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991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719921"/>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719913"/>
                                        </p:tgtEl>
                                        <p:attrNameLst>
                                          <p:attrName>style.visibility</p:attrName>
                                        </p:attrNameLst>
                                      </p:cBhvr>
                                      <p:to>
                                        <p:strVal val="visible"/>
                                      </p:to>
                                    </p:set>
                                    <p:animEffect transition="in" filter="wipe(down)">
                                      <p:cBhvr>
                                        <p:cTn id="33" dur="500"/>
                                        <p:tgtEl>
                                          <p:spTgt spid="71991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7199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911" grpId="0"/>
      <p:bldP spid="719910" grpId="0"/>
      <p:bldP spid="719913" grpId="0"/>
      <p:bldP spid="719933" grpId="0" animBg="1"/>
      <p:bldP spid="719935" grpId="0" animBg="1"/>
      <p:bldP spid="719936" grpId="0" animBg="1"/>
      <p:bldP spid="719937" grpId="0" animBg="1"/>
      <p:bldP spid="71993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91A8828-86DC-47B2-AF2D-676847B00203}"/>
              </a:ext>
            </a:extLst>
          </p:cNvPr>
          <p:cNvSpPr txBox="1"/>
          <p:nvPr/>
        </p:nvSpPr>
        <p:spPr>
          <a:xfrm>
            <a:off x="1093228" y="1268760"/>
            <a:ext cx="2398652" cy="461665"/>
          </a:xfrm>
          <a:prstGeom prst="rect">
            <a:avLst/>
          </a:prstGeom>
          <a:noFill/>
        </p:spPr>
        <p:txBody>
          <a:bodyPr wrap="square">
            <a:spAutoFit/>
          </a:bodyPr>
          <a:lstStyle/>
          <a:p>
            <a:r>
              <a:rPr lang="zh-CN" altLang="en-US" dirty="0"/>
              <a:t>二、译码原理</a:t>
            </a:r>
          </a:p>
        </p:txBody>
      </p:sp>
      <p:sp>
        <p:nvSpPr>
          <p:cNvPr id="5" name="Rectangle 7">
            <a:extLst>
              <a:ext uri="{FF2B5EF4-FFF2-40B4-BE49-F238E27FC236}">
                <a16:creationId xmlns:a16="http://schemas.microsoft.com/office/drawing/2014/main" id="{B59F6FE0-CDF6-4CBC-A0F1-BBC05AA84EBE}"/>
              </a:ext>
            </a:extLst>
          </p:cNvPr>
          <p:cNvSpPr txBox="1">
            <a:spLocks noChangeArrowheads="1"/>
          </p:cNvSpPr>
          <p:nvPr/>
        </p:nvSpPr>
        <p:spPr bwMode="auto">
          <a:xfrm>
            <a:off x="827584" y="1916832"/>
            <a:ext cx="7704856" cy="958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pPr algn="l" eaLnBrk="1" hangingPunct="1">
              <a:lnSpc>
                <a:spcPct val="150000"/>
              </a:lnSpc>
              <a:spcBef>
                <a:spcPct val="0"/>
              </a:spcBef>
            </a:pPr>
            <a:r>
              <a:rPr lang="zh-CN" altLang="zh-CN" sz="2000" kern="0" dirty="0">
                <a:latin typeface="+mn-ea"/>
              </a:rPr>
              <a:t> </a:t>
            </a:r>
            <a:r>
              <a:rPr lang="zh-CN" altLang="en-US" sz="2000" kern="0" dirty="0">
                <a:latin typeface="+mn-ea"/>
              </a:rPr>
              <a:t>接收端收到码字</a:t>
            </a:r>
            <a:r>
              <a:rPr lang="en-US" altLang="zh-CN" sz="2000" kern="0" dirty="0">
                <a:latin typeface="Arial" panose="020B0604020202020204" pitchFamily="34" charset="0"/>
                <a:cs typeface="Arial" panose="020B0604020202020204" pitchFamily="34" charset="0"/>
              </a:rPr>
              <a:t>T′(x)</a:t>
            </a:r>
            <a:r>
              <a:rPr lang="zh-CN" altLang="en-US" sz="2000" kern="0" dirty="0">
                <a:latin typeface="+mn-ea"/>
              </a:rPr>
              <a:t>后，用同一生成多项式</a:t>
            </a:r>
            <a:r>
              <a:rPr lang="en-US" altLang="zh-CN" sz="2000" kern="0" dirty="0">
                <a:latin typeface="+mn-ea"/>
              </a:rPr>
              <a:t>G(x)</a:t>
            </a:r>
            <a:r>
              <a:rPr lang="zh-CN" altLang="en-US" sz="2000" kern="0" dirty="0">
                <a:latin typeface="+mn-ea"/>
              </a:rPr>
              <a:t>对</a:t>
            </a:r>
            <a:r>
              <a:rPr lang="en-US" altLang="zh-CN" sz="2000" kern="0" dirty="0">
                <a:latin typeface="Arial" panose="020B0604020202020204" pitchFamily="34" charset="0"/>
                <a:cs typeface="Arial" panose="020B0604020202020204" pitchFamily="34" charset="0"/>
              </a:rPr>
              <a:t>T’(x)</a:t>
            </a:r>
            <a:r>
              <a:rPr lang="zh-CN" altLang="en-US" sz="2000" kern="0" dirty="0">
                <a:latin typeface="Arial" panose="020B0604020202020204" pitchFamily="34" charset="0"/>
                <a:cs typeface="Arial" panose="020B0604020202020204" pitchFamily="34" charset="0"/>
              </a:rPr>
              <a:t>也进行模</a:t>
            </a:r>
            <a:r>
              <a:rPr lang="en-US" altLang="zh-CN" sz="2000" kern="0" dirty="0">
                <a:latin typeface="Arial" panose="020B0604020202020204" pitchFamily="34" charset="0"/>
                <a:cs typeface="Arial" panose="020B0604020202020204" pitchFamily="34" charset="0"/>
              </a:rPr>
              <a:t>2</a:t>
            </a:r>
            <a:r>
              <a:rPr lang="zh-CN" altLang="en-US" sz="2000" kern="0" dirty="0">
                <a:latin typeface="Arial" panose="020B0604020202020204" pitchFamily="34" charset="0"/>
                <a:cs typeface="Arial" panose="020B0604020202020204" pitchFamily="34" charset="0"/>
              </a:rPr>
              <a:t>除运算：</a:t>
            </a:r>
            <a:endParaRPr lang="en-US" altLang="zh-CN" sz="2000" kern="0" dirty="0">
              <a:latin typeface="Arial" panose="020B0604020202020204" pitchFamily="34" charset="0"/>
              <a:cs typeface="Arial" panose="020B0604020202020204" pitchFamily="34" charset="0"/>
            </a:endParaRPr>
          </a:p>
        </p:txBody>
      </p:sp>
      <p:sp>
        <p:nvSpPr>
          <p:cNvPr id="6" name="Rectangle 7">
            <a:extLst>
              <a:ext uri="{FF2B5EF4-FFF2-40B4-BE49-F238E27FC236}">
                <a16:creationId xmlns:a16="http://schemas.microsoft.com/office/drawing/2014/main" id="{D6CB25E1-1182-4533-B672-4E652AB2D75F}"/>
              </a:ext>
            </a:extLst>
          </p:cNvPr>
          <p:cNvSpPr txBox="1">
            <a:spLocks noChangeArrowheads="1"/>
          </p:cNvSpPr>
          <p:nvPr/>
        </p:nvSpPr>
        <p:spPr bwMode="auto">
          <a:xfrm>
            <a:off x="827584" y="2947338"/>
            <a:ext cx="7704856" cy="49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pPr algn="l" eaLnBrk="1" hangingPunct="1">
              <a:lnSpc>
                <a:spcPct val="150000"/>
              </a:lnSpc>
              <a:spcBef>
                <a:spcPct val="0"/>
              </a:spcBef>
            </a:pPr>
            <a:r>
              <a:rPr lang="zh-CN" altLang="zh-CN" sz="2000" kern="0" dirty="0">
                <a:latin typeface="+mn-ea"/>
              </a:rPr>
              <a:t> </a:t>
            </a:r>
            <a:r>
              <a:rPr lang="zh-CN" altLang="en-US" sz="2000" kern="0" dirty="0">
                <a:latin typeface="+mn-ea"/>
              </a:rPr>
              <a:t>若</a:t>
            </a:r>
            <a:r>
              <a:rPr lang="en-US" altLang="zh-CN" sz="2000" kern="0" dirty="0">
                <a:latin typeface="+mn-ea"/>
              </a:rPr>
              <a:t>MOD(</a:t>
            </a:r>
            <a:r>
              <a:rPr lang="en-US" altLang="zh-CN" sz="2000" kern="0" dirty="0">
                <a:latin typeface="Arial" panose="020B0604020202020204" pitchFamily="34" charset="0"/>
                <a:cs typeface="Arial" panose="020B0604020202020204" pitchFamily="34" charset="0"/>
              </a:rPr>
              <a:t>T′(x)/G(X))=0</a:t>
            </a:r>
            <a:r>
              <a:rPr lang="zh-CN" altLang="en-US" sz="2000" kern="0" dirty="0">
                <a:latin typeface="Arial" panose="020B0604020202020204" pitchFamily="34" charset="0"/>
                <a:cs typeface="Arial" panose="020B0604020202020204" pitchFamily="34" charset="0"/>
              </a:rPr>
              <a:t>，则表示传输过程中没有出错；</a:t>
            </a:r>
            <a:endParaRPr lang="en-US" altLang="zh-CN" sz="2000" kern="0" dirty="0">
              <a:latin typeface="Arial" panose="020B0604020202020204" pitchFamily="34" charset="0"/>
              <a:cs typeface="Arial" panose="020B0604020202020204" pitchFamily="34" charset="0"/>
            </a:endParaRPr>
          </a:p>
        </p:txBody>
      </p:sp>
      <p:sp>
        <p:nvSpPr>
          <p:cNvPr id="7" name="Rectangle 7">
            <a:extLst>
              <a:ext uri="{FF2B5EF4-FFF2-40B4-BE49-F238E27FC236}">
                <a16:creationId xmlns:a16="http://schemas.microsoft.com/office/drawing/2014/main" id="{3234A654-3A07-492D-9236-1BB900409673}"/>
              </a:ext>
            </a:extLst>
          </p:cNvPr>
          <p:cNvSpPr txBox="1">
            <a:spLocks noChangeArrowheads="1"/>
          </p:cNvSpPr>
          <p:nvPr/>
        </p:nvSpPr>
        <p:spPr bwMode="auto">
          <a:xfrm>
            <a:off x="827584" y="3513422"/>
            <a:ext cx="7704856" cy="49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pPr algn="l" eaLnBrk="1" hangingPunct="1">
              <a:lnSpc>
                <a:spcPct val="150000"/>
              </a:lnSpc>
              <a:spcBef>
                <a:spcPct val="0"/>
              </a:spcBef>
            </a:pPr>
            <a:r>
              <a:rPr lang="zh-CN" altLang="zh-CN" sz="2000" kern="0" dirty="0">
                <a:latin typeface="+mn-ea"/>
              </a:rPr>
              <a:t> </a:t>
            </a:r>
            <a:r>
              <a:rPr lang="zh-CN" altLang="en-US" sz="2000" kern="0" dirty="0">
                <a:latin typeface="+mn-ea"/>
              </a:rPr>
              <a:t>若</a:t>
            </a:r>
            <a:r>
              <a:rPr lang="en-US" altLang="zh-CN" sz="2000" kern="0" dirty="0">
                <a:latin typeface="+mn-ea"/>
              </a:rPr>
              <a:t>MOD(</a:t>
            </a:r>
            <a:r>
              <a:rPr lang="en-US" altLang="zh-CN" sz="2000" kern="0" dirty="0">
                <a:latin typeface="Arial" panose="020B0604020202020204" pitchFamily="34" charset="0"/>
                <a:cs typeface="Arial" panose="020B0604020202020204" pitchFamily="34" charset="0"/>
              </a:rPr>
              <a:t>T′(x)/G(X))</a:t>
            </a:r>
            <a:r>
              <a:rPr lang="en-US" altLang="en-US" sz="2000" dirty="0"/>
              <a:t>≠</a:t>
            </a:r>
            <a:r>
              <a:rPr lang="en-US" altLang="zh-CN" sz="2000" kern="0" dirty="0">
                <a:latin typeface="Arial" panose="020B0604020202020204" pitchFamily="34" charset="0"/>
                <a:cs typeface="Arial" panose="020B0604020202020204" pitchFamily="34" charset="0"/>
              </a:rPr>
              <a:t>0</a:t>
            </a:r>
            <a:r>
              <a:rPr lang="zh-CN" altLang="en-US" sz="2000" kern="0" dirty="0">
                <a:latin typeface="Arial" panose="020B0604020202020204" pitchFamily="34" charset="0"/>
                <a:cs typeface="Arial" panose="020B0604020202020204" pitchFamily="34" charset="0"/>
              </a:rPr>
              <a:t>，则表示传输过程中有出错；</a:t>
            </a:r>
            <a:endParaRPr lang="en-US" altLang="zh-CN" sz="2000" kern="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87610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5" name="Rectangle 5">
            <a:extLst>
              <a:ext uri="{FF2B5EF4-FFF2-40B4-BE49-F238E27FC236}">
                <a16:creationId xmlns:a16="http://schemas.microsoft.com/office/drawing/2014/main" id="{2F50A8E1-C671-4A81-BD38-654D6950FFB0}"/>
              </a:ext>
            </a:extLst>
          </p:cNvPr>
          <p:cNvSpPr>
            <a:spLocks noGrp="1" noChangeArrowheads="1"/>
          </p:cNvSpPr>
          <p:nvPr>
            <p:ph type="body" idx="1"/>
          </p:nvPr>
        </p:nvSpPr>
        <p:spPr>
          <a:xfrm>
            <a:off x="1069975" y="2098583"/>
            <a:ext cx="7391400" cy="3160713"/>
          </a:xfrm>
        </p:spPr>
        <p:txBody>
          <a:bodyPr/>
          <a:lstStyle/>
          <a:p>
            <a:pPr marL="711200" indent="-711200" eaLnBrk="1" hangingPunct="1">
              <a:buFont typeface="Wingdings" panose="05000000000000000000" pitchFamily="2" charset="2"/>
              <a:buNone/>
            </a:pPr>
            <a:r>
              <a:rPr lang="zh-CN" altLang="en-US" sz="2400" dirty="0"/>
              <a:t>思考：</a:t>
            </a:r>
          </a:p>
          <a:p>
            <a:pPr marL="711200" indent="-711200" eaLnBrk="1" hangingPunct="1">
              <a:buFont typeface="Wingdings" panose="05000000000000000000" pitchFamily="2" charset="2"/>
              <a:buNone/>
            </a:pPr>
            <a:r>
              <a:rPr lang="en-US" altLang="zh-CN" sz="2400" dirty="0"/>
              <a:t>1.</a:t>
            </a:r>
            <a:r>
              <a:rPr lang="zh-CN" altLang="en-US" sz="2400" dirty="0"/>
              <a:t>若</a:t>
            </a:r>
            <a:r>
              <a:rPr lang="en-US" altLang="zh-CN" sz="2400" dirty="0"/>
              <a:t>MOD(</a:t>
            </a:r>
            <a:r>
              <a:rPr lang="en-US" altLang="zh-CN" sz="2400" dirty="0">
                <a:latin typeface="Gulim" panose="020B0600000101010101" pitchFamily="34" charset="-127"/>
                <a:ea typeface="Gulim" panose="020B0600000101010101" pitchFamily="34" charset="-127"/>
              </a:rPr>
              <a:t>T′(x)</a:t>
            </a:r>
            <a:r>
              <a:rPr lang="en-US" altLang="zh-CN" sz="2400" dirty="0"/>
              <a:t>)/G(x))=0</a:t>
            </a:r>
            <a:r>
              <a:rPr lang="zh-CN" altLang="en-US" sz="2400" dirty="0"/>
              <a:t>，是否一定正确</a:t>
            </a:r>
          </a:p>
          <a:p>
            <a:pPr marL="711200" indent="-711200" eaLnBrk="1" hangingPunct="1">
              <a:buFont typeface="Wingdings" panose="05000000000000000000" pitchFamily="2" charset="2"/>
              <a:buNone/>
            </a:pPr>
            <a:r>
              <a:rPr lang="en-US" altLang="zh-CN" sz="2400" dirty="0"/>
              <a:t>2.</a:t>
            </a:r>
            <a:r>
              <a:rPr lang="zh-CN" altLang="en-US" sz="2400" dirty="0"/>
              <a:t>若</a:t>
            </a:r>
            <a:r>
              <a:rPr lang="en-US" altLang="zh-CN" sz="2400" dirty="0"/>
              <a:t>MOD(</a:t>
            </a:r>
            <a:r>
              <a:rPr lang="en-US" altLang="zh-CN" sz="2400" dirty="0">
                <a:latin typeface="Gulim" panose="020B0600000101010101" pitchFamily="34" charset="-127"/>
                <a:ea typeface="Gulim" panose="020B0600000101010101" pitchFamily="34" charset="-127"/>
              </a:rPr>
              <a:t>T′(x)</a:t>
            </a:r>
            <a:r>
              <a:rPr lang="en-US" altLang="zh-CN" sz="2400" dirty="0"/>
              <a:t>)/G(x)) </a:t>
            </a:r>
            <a:r>
              <a:rPr lang="en-US" altLang="en-US" sz="2400" dirty="0"/>
              <a:t>≠</a:t>
            </a:r>
            <a:r>
              <a:rPr lang="en-US" altLang="zh-CN" sz="2400" dirty="0"/>
              <a:t>0</a:t>
            </a:r>
            <a:r>
              <a:rPr lang="zh-CN" altLang="en-US" sz="2400" dirty="0"/>
              <a:t>，是否一定出错</a:t>
            </a:r>
          </a:p>
          <a:p>
            <a:pPr marL="711200" indent="-711200" eaLnBrk="1" hangingPunct="1">
              <a:buFont typeface="Wingdings" panose="05000000000000000000" pitchFamily="2" charset="2"/>
              <a:buNone/>
            </a:pPr>
            <a:endParaRPr lang="zh-CN" altLang="en-US" dirty="0"/>
          </a:p>
          <a:p>
            <a:pPr marL="711200" indent="-711200" eaLnBrk="1" hangingPunct="1">
              <a:buFont typeface="Wingdings" panose="05000000000000000000" pitchFamily="2" charset="2"/>
              <a:buNone/>
            </a:pPr>
            <a:r>
              <a:rPr lang="en-US" altLang="zh-CN" sz="2400" dirty="0"/>
              <a:t>CRC</a:t>
            </a:r>
            <a:r>
              <a:rPr lang="zh-CN" altLang="en-US" sz="2400" dirty="0"/>
              <a:t>码不能</a:t>
            </a:r>
            <a:r>
              <a:rPr lang="en-US" altLang="zh-CN" sz="2400" dirty="0"/>
              <a:t>100%</a:t>
            </a:r>
            <a:r>
              <a:rPr lang="zh-CN" altLang="en-US" sz="2400" dirty="0"/>
              <a:t>的发现错误，</a:t>
            </a:r>
          </a:p>
          <a:p>
            <a:pPr marL="711200" indent="-711200" eaLnBrk="1" hangingPunct="1">
              <a:buFont typeface="Wingdings" panose="05000000000000000000" pitchFamily="2" charset="2"/>
              <a:buNone/>
            </a:pPr>
            <a:r>
              <a:rPr lang="zh-CN" altLang="en-US" sz="2400" dirty="0"/>
              <a:t>当余数为“</a:t>
            </a:r>
            <a:r>
              <a:rPr lang="en-US" altLang="zh-CN" sz="2400" dirty="0"/>
              <a:t>0”</a:t>
            </a:r>
            <a:r>
              <a:rPr lang="zh-CN" altLang="en-US" sz="2400" dirty="0"/>
              <a:t>时可能发生错误。</a:t>
            </a:r>
          </a:p>
          <a:p>
            <a:pPr marL="711200" indent="-711200" eaLnBrk="1" hangingPunct="1">
              <a:buFont typeface="Wingdings" panose="05000000000000000000" pitchFamily="2" charset="2"/>
              <a:buNone/>
            </a:pPr>
            <a:r>
              <a:rPr lang="en-US" altLang="zh-CN" sz="2400" dirty="0"/>
              <a:t>CRC</a:t>
            </a:r>
            <a:r>
              <a:rPr lang="zh-CN" altLang="en-US" sz="2400" dirty="0"/>
              <a:t>检错率取决于生成多项式</a:t>
            </a:r>
            <a:r>
              <a:rPr lang="en-US" altLang="zh-CN" sz="2400" dirty="0"/>
              <a:t>G(x)</a:t>
            </a:r>
          </a:p>
        </p:txBody>
      </p:sp>
      <p:pic>
        <p:nvPicPr>
          <p:cNvPr id="33796" name="Picture 6" descr="j0299125">
            <a:extLst>
              <a:ext uri="{FF2B5EF4-FFF2-40B4-BE49-F238E27FC236}">
                <a16:creationId xmlns:a16="http://schemas.microsoft.com/office/drawing/2014/main" id="{C772BC96-C8AF-47AB-827E-5EFF15B0DB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9925" y="1628775"/>
            <a:ext cx="1054100"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EB88ECC9-9A11-400D-8322-F1B91B137921}"/>
              </a:ext>
            </a:extLst>
          </p:cNvPr>
          <p:cNvSpPr txBox="1"/>
          <p:nvPr/>
        </p:nvSpPr>
        <p:spPr>
          <a:xfrm>
            <a:off x="1069975" y="1422322"/>
            <a:ext cx="3286001" cy="461665"/>
          </a:xfrm>
          <a:prstGeom prst="rect">
            <a:avLst/>
          </a:prstGeom>
          <a:noFill/>
        </p:spPr>
        <p:txBody>
          <a:bodyPr wrap="square">
            <a:spAutoFit/>
          </a:bodyPr>
          <a:lstStyle/>
          <a:p>
            <a:pPr eaLnBrk="1" hangingPunct="1"/>
            <a:r>
              <a:rPr lang="zh-CN" altLang="en-US" dirty="0"/>
              <a:t>三、</a:t>
            </a:r>
            <a:r>
              <a:rPr lang="en-US" altLang="zh-CN" dirty="0"/>
              <a:t>CRC</a:t>
            </a:r>
            <a:r>
              <a:rPr lang="zh-CN" altLang="en-US" dirty="0"/>
              <a:t>码检错能力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619525">
                                            <p:txEl>
                                              <p:pRg st="0" end="0"/>
                                            </p:txEl>
                                          </p:spTgt>
                                        </p:tgtEl>
                                        <p:attrNameLst>
                                          <p:attrName>style.visibility</p:attrName>
                                        </p:attrNameLst>
                                      </p:cBhvr>
                                      <p:to>
                                        <p:strVal val="visible"/>
                                      </p:to>
                                    </p:set>
                                    <p:animEffect transition="in" filter="diamond(in)">
                                      <p:cBhvr>
                                        <p:cTn id="7" dur="2000"/>
                                        <p:tgtEl>
                                          <p:spTgt spid="6195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619525">
                                            <p:txEl>
                                              <p:pRg st="1" end="1"/>
                                            </p:txEl>
                                          </p:spTgt>
                                        </p:tgtEl>
                                        <p:attrNameLst>
                                          <p:attrName>style.visibility</p:attrName>
                                        </p:attrNameLst>
                                      </p:cBhvr>
                                      <p:to>
                                        <p:strVal val="visible"/>
                                      </p:to>
                                    </p:set>
                                    <p:animEffect transition="in" filter="diamond(in)">
                                      <p:cBhvr>
                                        <p:cTn id="12" dur="2000"/>
                                        <p:tgtEl>
                                          <p:spTgt spid="619525">
                                            <p:txEl>
                                              <p:pRg st="1" end="1"/>
                                            </p:txEl>
                                          </p:spTgt>
                                        </p:tgtEl>
                                      </p:cBhvr>
                                    </p:animEffect>
                                  </p:childTnLst>
                                </p:cTn>
                              </p:par>
                              <p:par>
                                <p:cTn id="13" presetID="8" presetClass="entr" presetSubtype="16" fill="hold" nodeType="withEffect">
                                  <p:stCondLst>
                                    <p:cond delay="0"/>
                                  </p:stCondLst>
                                  <p:childTnLst>
                                    <p:set>
                                      <p:cBhvr>
                                        <p:cTn id="14" dur="1" fill="hold">
                                          <p:stCondLst>
                                            <p:cond delay="0"/>
                                          </p:stCondLst>
                                        </p:cTn>
                                        <p:tgtEl>
                                          <p:spTgt spid="619525">
                                            <p:txEl>
                                              <p:pRg st="2" end="2"/>
                                            </p:txEl>
                                          </p:spTgt>
                                        </p:tgtEl>
                                        <p:attrNameLst>
                                          <p:attrName>style.visibility</p:attrName>
                                        </p:attrNameLst>
                                      </p:cBhvr>
                                      <p:to>
                                        <p:strVal val="visible"/>
                                      </p:to>
                                    </p:set>
                                    <p:animEffect transition="in" filter="diamond(in)">
                                      <p:cBhvr>
                                        <p:cTn id="15" dur="2000"/>
                                        <p:tgtEl>
                                          <p:spTgt spid="61952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619525">
                                            <p:txEl>
                                              <p:pRg st="4" end="4"/>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619525">
                                            <p:txEl>
                                              <p:pRg st="5" end="5"/>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6195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33DA529E-1144-4D98-834A-3D749F810C21}"/>
              </a:ext>
            </a:extLst>
          </p:cNvPr>
          <p:cNvSpPr>
            <a:spLocks noGrp="1" noChangeArrowheads="1"/>
          </p:cNvSpPr>
          <p:nvPr>
            <p:ph type="title"/>
          </p:nvPr>
        </p:nvSpPr>
        <p:spPr/>
        <p:txBody>
          <a:bodyPr/>
          <a:lstStyle/>
          <a:p>
            <a:pPr eaLnBrk="1" hangingPunct="1"/>
            <a:r>
              <a:rPr lang="zh-CN" altLang="en-US"/>
              <a:t>生成多项式性质</a:t>
            </a:r>
          </a:p>
        </p:txBody>
      </p:sp>
      <p:sp>
        <p:nvSpPr>
          <p:cNvPr id="34819" name="Rectangle 3">
            <a:extLst>
              <a:ext uri="{FF2B5EF4-FFF2-40B4-BE49-F238E27FC236}">
                <a16:creationId xmlns:a16="http://schemas.microsoft.com/office/drawing/2014/main" id="{7B302390-1BC3-455C-9754-5EC117780E37}"/>
              </a:ext>
            </a:extLst>
          </p:cNvPr>
          <p:cNvSpPr>
            <a:spLocks noGrp="1" noChangeArrowheads="1"/>
          </p:cNvSpPr>
          <p:nvPr>
            <p:ph type="body" idx="1"/>
          </p:nvPr>
        </p:nvSpPr>
        <p:spPr>
          <a:xfrm>
            <a:off x="914400" y="1196975"/>
            <a:ext cx="7391400" cy="4110038"/>
          </a:xfrm>
        </p:spPr>
        <p:txBody>
          <a:bodyPr/>
          <a:lstStyle/>
          <a:p>
            <a:pPr marL="533400" indent="-533400" eaLnBrk="1" hangingPunct="1"/>
            <a:r>
              <a:rPr lang="zh-CN" altLang="en-US" sz="2400"/>
              <a:t>若</a:t>
            </a:r>
            <a:r>
              <a:rPr lang="en-US" altLang="zh-CN" sz="2400"/>
              <a:t>G(x)</a:t>
            </a:r>
            <a:r>
              <a:rPr lang="zh-CN" altLang="en-US" sz="2400"/>
              <a:t>中含有</a:t>
            </a:r>
            <a:r>
              <a:rPr lang="en-US" altLang="zh-CN" sz="2400"/>
              <a:t>x+1</a:t>
            </a:r>
            <a:r>
              <a:rPr lang="zh-CN" altLang="en-US" sz="2400"/>
              <a:t>因子，则能检测出所有的奇数位错。</a:t>
            </a:r>
          </a:p>
          <a:p>
            <a:pPr marL="533400" indent="-533400" eaLnBrk="1" hangingPunct="1"/>
            <a:r>
              <a:rPr lang="zh-CN" altLang="en-US" sz="2400"/>
              <a:t>若</a:t>
            </a:r>
            <a:r>
              <a:rPr lang="en-US" altLang="zh-CN" sz="2400"/>
              <a:t>G(x)</a:t>
            </a:r>
            <a:r>
              <a:rPr lang="zh-CN" altLang="en-US" sz="2400"/>
              <a:t>中不含有</a:t>
            </a:r>
            <a:r>
              <a:rPr lang="en-US" altLang="zh-CN" sz="2400"/>
              <a:t>x</a:t>
            </a:r>
            <a:r>
              <a:rPr lang="zh-CN" altLang="en-US" sz="2400"/>
              <a:t>因子，或者说，</a:t>
            </a:r>
            <a:r>
              <a:rPr lang="en-US" altLang="zh-CN" sz="2400"/>
              <a:t>G(x)</a:t>
            </a:r>
            <a:r>
              <a:rPr lang="zh-CN" altLang="en-US" sz="2400"/>
              <a:t>含有常数项</a:t>
            </a:r>
            <a:r>
              <a:rPr lang="en-US" altLang="zh-CN" sz="2400"/>
              <a:t>1</a:t>
            </a:r>
            <a:r>
              <a:rPr lang="zh-CN" altLang="en-US" sz="2400"/>
              <a:t>，那么能检测出所有突发长度≦</a:t>
            </a:r>
            <a:r>
              <a:rPr lang="en-US" altLang="zh-CN" sz="2400"/>
              <a:t>r</a:t>
            </a:r>
            <a:r>
              <a:rPr lang="zh-CN" altLang="en-US" sz="2400"/>
              <a:t>的突发错。</a:t>
            </a:r>
          </a:p>
          <a:p>
            <a:pPr marL="533400" indent="-533400" eaLnBrk="1" hangingPunct="1"/>
            <a:r>
              <a:rPr lang="zh-CN" altLang="en-US" sz="2400"/>
              <a:t>若</a:t>
            </a:r>
            <a:r>
              <a:rPr lang="en-US" altLang="zh-CN" sz="2400"/>
              <a:t>G(x)</a:t>
            </a:r>
            <a:r>
              <a:rPr lang="zh-CN" altLang="en-US" sz="2400"/>
              <a:t>中不含有</a:t>
            </a:r>
            <a:r>
              <a:rPr lang="en-US" altLang="zh-CN" sz="2400"/>
              <a:t>x</a:t>
            </a:r>
            <a:r>
              <a:rPr lang="zh-CN" altLang="en-US" sz="2400"/>
              <a:t>因子，且对任何</a:t>
            </a:r>
            <a:r>
              <a:rPr lang="en-US" altLang="zh-CN" sz="2400"/>
              <a:t>0&lt;e</a:t>
            </a:r>
            <a:r>
              <a:rPr lang="en-US" altLang="en-US"/>
              <a:t>≤</a:t>
            </a:r>
            <a:r>
              <a:rPr lang="en-US" altLang="zh-CN" sz="2400"/>
              <a:t>n-1 </a:t>
            </a:r>
            <a:r>
              <a:rPr lang="zh-CN" altLang="en-US" sz="2400"/>
              <a:t>的</a:t>
            </a:r>
            <a:r>
              <a:rPr lang="en-US" altLang="zh-CN" sz="2400"/>
              <a:t>e,</a:t>
            </a:r>
            <a:r>
              <a:rPr lang="zh-CN" altLang="en-US" sz="2400"/>
              <a:t>除不尽</a:t>
            </a:r>
            <a:r>
              <a:rPr lang="en-US" altLang="zh-CN" sz="2400"/>
              <a:t>x</a:t>
            </a:r>
            <a:r>
              <a:rPr lang="en-US" altLang="zh-CN" sz="2400" baseline="30000"/>
              <a:t>e</a:t>
            </a:r>
            <a:r>
              <a:rPr lang="en-US" altLang="zh-CN" sz="2400"/>
              <a:t>+1,</a:t>
            </a:r>
            <a:r>
              <a:rPr lang="zh-CN" altLang="en-US" sz="2400"/>
              <a:t>则能检测出所有的双位错。</a:t>
            </a:r>
          </a:p>
          <a:p>
            <a:pPr marL="533400" indent="-533400" eaLnBrk="1" hangingPunct="1"/>
            <a:r>
              <a:rPr lang="zh-CN" altLang="en-US" sz="2400"/>
              <a:t>若</a:t>
            </a:r>
            <a:r>
              <a:rPr lang="en-US" altLang="zh-CN" sz="2400"/>
              <a:t>G(x)</a:t>
            </a:r>
            <a:r>
              <a:rPr lang="zh-CN" altLang="en-US" sz="2400"/>
              <a:t>中不含有</a:t>
            </a:r>
            <a:r>
              <a:rPr lang="en-US" altLang="zh-CN" sz="2400"/>
              <a:t>x</a:t>
            </a:r>
            <a:r>
              <a:rPr lang="zh-CN" altLang="en-US" sz="2400"/>
              <a:t>因子，则对于突发长度为</a:t>
            </a:r>
            <a:r>
              <a:rPr lang="en-US" altLang="zh-CN" sz="2400"/>
              <a:t>r+1</a:t>
            </a:r>
            <a:r>
              <a:rPr lang="zh-CN" altLang="en-US" sz="2400"/>
              <a:t>的突发错误的漏校率为</a:t>
            </a:r>
            <a:r>
              <a:rPr lang="en-US" altLang="zh-CN" sz="2400"/>
              <a:t>2</a:t>
            </a:r>
            <a:r>
              <a:rPr lang="en-US" altLang="zh-CN" sz="2400" baseline="30000"/>
              <a:t>-(r-1).</a:t>
            </a:r>
          </a:p>
          <a:p>
            <a:pPr marL="533400" indent="-533400" eaLnBrk="1" hangingPunct="1"/>
            <a:r>
              <a:rPr lang="zh-CN" altLang="en-US" sz="2400"/>
              <a:t>若</a:t>
            </a:r>
            <a:r>
              <a:rPr lang="en-US" altLang="zh-CN" sz="2400"/>
              <a:t>G(x)</a:t>
            </a:r>
            <a:r>
              <a:rPr lang="zh-CN" altLang="en-US" sz="2400"/>
              <a:t>中不含有</a:t>
            </a:r>
            <a:r>
              <a:rPr lang="en-US" altLang="zh-CN" sz="2400"/>
              <a:t>x</a:t>
            </a:r>
            <a:r>
              <a:rPr lang="zh-CN" altLang="en-US" sz="2400"/>
              <a:t>因子</a:t>
            </a:r>
            <a:r>
              <a:rPr lang="en-US" altLang="zh-CN" sz="2400"/>
              <a:t>, </a:t>
            </a:r>
            <a:r>
              <a:rPr lang="zh-CN" altLang="en-US" sz="2400"/>
              <a:t>则对突发长度大于</a:t>
            </a:r>
            <a:r>
              <a:rPr lang="en-US" altLang="zh-CN" sz="2400"/>
              <a:t>r+1</a:t>
            </a:r>
            <a:r>
              <a:rPr lang="zh-CN" altLang="en-US" sz="2400"/>
              <a:t>的突发错误的漏校率为</a:t>
            </a:r>
            <a:r>
              <a:rPr lang="en-US" altLang="zh-CN" sz="2400"/>
              <a:t>2</a:t>
            </a:r>
            <a:r>
              <a:rPr lang="en-US" altLang="zh-CN" sz="2400" baseline="30000"/>
              <a:t>-r</a:t>
            </a:r>
            <a:r>
              <a:rPr lang="en-US" altLang="zh-CN" sz="2400"/>
              <a:t>.</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a:extLst>
              <a:ext uri="{FF2B5EF4-FFF2-40B4-BE49-F238E27FC236}">
                <a16:creationId xmlns:a16="http://schemas.microsoft.com/office/drawing/2014/main" id="{85B33966-A8B5-42E3-91A0-ECFCAFCCEE00}"/>
              </a:ext>
            </a:extLst>
          </p:cNvPr>
          <p:cNvSpPr>
            <a:spLocks noGrp="1" noChangeArrowheads="1"/>
          </p:cNvSpPr>
          <p:nvPr>
            <p:ph type="body" idx="1"/>
          </p:nvPr>
        </p:nvSpPr>
        <p:spPr>
          <a:xfrm>
            <a:off x="1476375" y="1524000"/>
            <a:ext cx="6829425" cy="2057400"/>
          </a:xfrm>
        </p:spPr>
        <p:txBody>
          <a:bodyPr/>
          <a:lstStyle/>
          <a:p>
            <a:pPr eaLnBrk="1" hangingPunct="1"/>
            <a:r>
              <a:rPr lang="zh-CN" altLang="en-US"/>
              <a:t>三个标准</a:t>
            </a:r>
            <a:r>
              <a:rPr lang="en-US" altLang="zh-CN"/>
              <a:t>CRC</a:t>
            </a:r>
            <a:r>
              <a:rPr lang="zh-CN" altLang="en-US"/>
              <a:t>生成多项式：</a:t>
            </a:r>
          </a:p>
          <a:p>
            <a:pPr eaLnBrk="1" hangingPunct="1">
              <a:buFont typeface="Wingdings" panose="05000000000000000000" pitchFamily="2" charset="2"/>
              <a:buNone/>
            </a:pPr>
            <a:r>
              <a:rPr lang="en-US" altLang="zh-CN"/>
              <a:t>CRC-12= x</a:t>
            </a:r>
            <a:r>
              <a:rPr lang="en-US" altLang="zh-CN" baseline="30000"/>
              <a:t>12</a:t>
            </a:r>
            <a:r>
              <a:rPr lang="en-US" altLang="zh-CN"/>
              <a:t>+x</a:t>
            </a:r>
            <a:r>
              <a:rPr lang="en-US" altLang="zh-CN" baseline="30000"/>
              <a:t>11</a:t>
            </a:r>
            <a:r>
              <a:rPr lang="en-US" altLang="zh-CN"/>
              <a:t>+x</a:t>
            </a:r>
            <a:r>
              <a:rPr lang="en-US" altLang="zh-CN" baseline="30000"/>
              <a:t>3</a:t>
            </a:r>
            <a:r>
              <a:rPr lang="en-US" altLang="zh-CN"/>
              <a:t>+x</a:t>
            </a:r>
            <a:r>
              <a:rPr lang="en-US" altLang="zh-CN" baseline="30000"/>
              <a:t>2</a:t>
            </a:r>
            <a:r>
              <a:rPr lang="en-US" altLang="zh-CN"/>
              <a:t>+x+1</a:t>
            </a:r>
          </a:p>
          <a:p>
            <a:pPr eaLnBrk="1" hangingPunct="1">
              <a:buFont typeface="Wingdings" panose="05000000000000000000" pitchFamily="2" charset="2"/>
              <a:buNone/>
            </a:pPr>
            <a:r>
              <a:rPr lang="en-US" altLang="zh-CN"/>
              <a:t>CRC-16= x</a:t>
            </a:r>
            <a:r>
              <a:rPr lang="en-US" altLang="zh-CN" baseline="30000"/>
              <a:t>16</a:t>
            </a:r>
            <a:r>
              <a:rPr lang="en-US" altLang="zh-CN"/>
              <a:t>+x</a:t>
            </a:r>
            <a:r>
              <a:rPr lang="en-US" altLang="zh-CN" baseline="30000"/>
              <a:t>15</a:t>
            </a:r>
            <a:r>
              <a:rPr lang="en-US" altLang="zh-CN"/>
              <a:t>+x</a:t>
            </a:r>
            <a:r>
              <a:rPr lang="en-US" altLang="zh-CN" baseline="30000"/>
              <a:t>2</a:t>
            </a:r>
            <a:r>
              <a:rPr lang="en-US" altLang="zh-CN"/>
              <a:t>+1</a:t>
            </a:r>
          </a:p>
          <a:p>
            <a:pPr eaLnBrk="1" hangingPunct="1">
              <a:buFont typeface="Wingdings" panose="05000000000000000000" pitchFamily="2" charset="2"/>
              <a:buNone/>
            </a:pPr>
            <a:r>
              <a:rPr lang="en-US" altLang="zh-CN"/>
              <a:t>CRC-CCITT= x</a:t>
            </a:r>
            <a:r>
              <a:rPr lang="en-US" altLang="zh-CN" baseline="30000"/>
              <a:t>16</a:t>
            </a:r>
            <a:r>
              <a:rPr lang="en-US" altLang="zh-CN"/>
              <a:t>+x</a:t>
            </a:r>
            <a:r>
              <a:rPr lang="en-US" altLang="zh-CN" baseline="30000"/>
              <a:t>12</a:t>
            </a:r>
            <a:r>
              <a:rPr lang="en-US" altLang="zh-CN"/>
              <a:t>+x</a:t>
            </a:r>
            <a:r>
              <a:rPr lang="en-US" altLang="zh-CN" baseline="30000"/>
              <a:t>5</a:t>
            </a:r>
            <a:r>
              <a:rPr lang="en-US" altLang="zh-CN"/>
              <a:t>+1</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98EA500-38B3-4328-9E44-EE11EA5388CB}"/>
              </a:ext>
            </a:extLst>
          </p:cNvPr>
          <p:cNvSpPr>
            <a:spLocks noGrp="1" noChangeArrowheads="1"/>
          </p:cNvSpPr>
          <p:nvPr>
            <p:ph type="title"/>
          </p:nvPr>
        </p:nvSpPr>
        <p:spPr/>
        <p:txBody>
          <a:bodyPr/>
          <a:lstStyle/>
          <a:p>
            <a:pPr eaLnBrk="1" hangingPunct="1"/>
            <a:r>
              <a:rPr lang="en-US" altLang="zh-CN" dirty="0"/>
              <a:t>4.2.5 </a:t>
            </a:r>
            <a:r>
              <a:rPr lang="zh-CN" altLang="en-US" dirty="0"/>
              <a:t>其它差错控制编码 </a:t>
            </a:r>
          </a:p>
        </p:txBody>
      </p:sp>
      <p:sp>
        <p:nvSpPr>
          <p:cNvPr id="726019" name="Rectangle 3">
            <a:extLst>
              <a:ext uri="{FF2B5EF4-FFF2-40B4-BE49-F238E27FC236}">
                <a16:creationId xmlns:a16="http://schemas.microsoft.com/office/drawing/2014/main" id="{2AEA5DCB-4A91-4800-9A3A-DBD2FEB54605}"/>
              </a:ext>
            </a:extLst>
          </p:cNvPr>
          <p:cNvSpPr>
            <a:spLocks noGrp="1" noChangeArrowheads="1"/>
          </p:cNvSpPr>
          <p:nvPr>
            <p:ph type="body" idx="1"/>
          </p:nvPr>
        </p:nvSpPr>
        <p:spPr>
          <a:xfrm>
            <a:off x="1116013" y="981075"/>
            <a:ext cx="7380287" cy="4259263"/>
          </a:xfrm>
        </p:spPr>
        <p:txBody>
          <a:bodyPr/>
          <a:lstStyle/>
          <a:p>
            <a:pPr eaLnBrk="1" hangingPunct="1"/>
            <a:r>
              <a:rPr lang="en-US" altLang="zh-CN" dirty="0"/>
              <a:t> </a:t>
            </a:r>
            <a:r>
              <a:rPr lang="zh-CN" altLang="en-US" dirty="0"/>
              <a:t>奇偶校验码</a:t>
            </a:r>
          </a:p>
          <a:p>
            <a:pPr eaLnBrk="1" hangingPunct="1"/>
            <a:r>
              <a:rPr lang="zh-CN" altLang="en-US" dirty="0"/>
              <a:t> 定比码 </a:t>
            </a:r>
          </a:p>
          <a:p>
            <a:pPr lvl="1" eaLnBrk="1" hangingPunct="1"/>
            <a:r>
              <a:rPr lang="zh-CN" altLang="en-US" dirty="0"/>
              <a:t>指定每个码字中均含有相同数目的“</a:t>
            </a:r>
            <a:r>
              <a:rPr lang="en-US" altLang="zh-CN" dirty="0"/>
              <a:t>1” </a:t>
            </a:r>
          </a:p>
          <a:p>
            <a:pPr lvl="1" eaLnBrk="1" hangingPunct="1"/>
            <a:r>
              <a:rPr lang="en-US" altLang="zh-CN" dirty="0"/>
              <a:t> </a:t>
            </a:r>
            <a:r>
              <a:rPr lang="zh-CN" altLang="en-US" dirty="0"/>
              <a:t>编码效率</a:t>
            </a:r>
          </a:p>
          <a:p>
            <a:pPr lvl="2" eaLnBrk="1" hangingPunct="1"/>
            <a:r>
              <a:rPr lang="zh-CN" altLang="en-US" dirty="0"/>
              <a:t> </a:t>
            </a:r>
            <a:r>
              <a:rPr lang="en-US" altLang="zh-CN" dirty="0"/>
              <a:t>R=log</a:t>
            </a:r>
            <a:r>
              <a:rPr lang="en-US" altLang="zh-CN" baseline="-25000" dirty="0"/>
              <a:t>2</a:t>
            </a:r>
            <a:r>
              <a:rPr lang="en-US" altLang="zh-CN" dirty="0"/>
              <a:t>C</a:t>
            </a:r>
            <a:r>
              <a:rPr lang="en-US" altLang="zh-CN" baseline="-25000" dirty="0"/>
              <a:t>n</a:t>
            </a:r>
            <a:r>
              <a:rPr lang="en-US" altLang="zh-CN" baseline="30000" dirty="0"/>
              <a:t>m</a:t>
            </a:r>
            <a:r>
              <a:rPr lang="en-US" altLang="zh-CN" dirty="0"/>
              <a:t>/n ( n</a:t>
            </a:r>
            <a:r>
              <a:rPr lang="zh-CN" altLang="en-US" dirty="0"/>
              <a:t>为码字的长度，</a:t>
            </a:r>
            <a:r>
              <a:rPr lang="en-US" altLang="zh-CN" dirty="0"/>
              <a:t>m</a:t>
            </a:r>
            <a:r>
              <a:rPr lang="zh-CN" altLang="en-US" dirty="0"/>
              <a:t>为“</a:t>
            </a:r>
            <a:r>
              <a:rPr lang="en-US" altLang="zh-CN" dirty="0"/>
              <a:t>1”</a:t>
            </a:r>
            <a:r>
              <a:rPr lang="zh-CN" altLang="en-US" dirty="0"/>
              <a:t>的数目。</a:t>
            </a:r>
            <a:r>
              <a:rPr lang="en-US" altLang="zh-CN" dirty="0"/>
              <a:t>)</a:t>
            </a:r>
          </a:p>
          <a:p>
            <a:pPr lvl="2" eaLnBrk="1" hangingPunct="1"/>
            <a:r>
              <a:rPr lang="zh-CN" altLang="en-US" dirty="0"/>
              <a:t>编码效率较低。</a:t>
            </a:r>
          </a:p>
          <a:p>
            <a:pPr lvl="1" eaLnBrk="1" hangingPunct="1"/>
            <a:r>
              <a:rPr lang="zh-CN" altLang="en-US" dirty="0"/>
              <a:t>检错能力</a:t>
            </a:r>
          </a:p>
          <a:p>
            <a:pPr lvl="2" eaLnBrk="1" hangingPunct="1"/>
            <a:r>
              <a:rPr lang="zh-CN" altLang="en-US" dirty="0"/>
              <a:t>除了码字中“</a:t>
            </a:r>
            <a:r>
              <a:rPr lang="en-US" altLang="zh-CN" dirty="0"/>
              <a:t>1”</a:t>
            </a:r>
            <a:r>
              <a:rPr lang="zh-CN" altLang="en-US" dirty="0"/>
              <a:t>变为“</a:t>
            </a:r>
            <a:r>
              <a:rPr lang="en-US" altLang="zh-CN" dirty="0"/>
              <a:t>0”</a:t>
            </a:r>
            <a:r>
              <a:rPr lang="zh-CN" altLang="en-US" dirty="0"/>
              <a:t>和“</a:t>
            </a:r>
            <a:r>
              <a:rPr lang="en-US" altLang="zh-CN" dirty="0"/>
              <a:t>0”</a:t>
            </a:r>
            <a:r>
              <a:rPr lang="zh-CN" altLang="en-US" dirty="0"/>
              <a:t>变为“</a:t>
            </a:r>
            <a:r>
              <a:rPr lang="en-US" altLang="zh-CN" dirty="0"/>
              <a:t>1”</a:t>
            </a:r>
            <a:r>
              <a:rPr lang="zh-CN" altLang="en-US" dirty="0"/>
              <a:t>成对出现外，其余所有差错都能被检测出来，</a:t>
            </a:r>
          </a:p>
          <a:p>
            <a:pPr eaLnBrk="1" hangingPunct="1"/>
            <a:r>
              <a:rPr lang="zh-CN" altLang="en-US" dirty="0"/>
              <a:t> 正反码</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601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2601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2601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26019">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2601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26019">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7260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FF9E5931-0CE2-4C66-BA58-D7885C42AE3B}"/>
              </a:ext>
            </a:extLst>
          </p:cNvPr>
          <p:cNvSpPr>
            <a:spLocks noGrp="1" noChangeArrowheads="1"/>
          </p:cNvSpPr>
          <p:nvPr>
            <p:ph type="title"/>
          </p:nvPr>
        </p:nvSpPr>
        <p:spPr/>
        <p:txBody>
          <a:bodyPr/>
          <a:lstStyle/>
          <a:p>
            <a:pPr eaLnBrk="1" hangingPunct="1"/>
            <a:r>
              <a:rPr lang="en-US" altLang="zh-CN" dirty="0"/>
              <a:t>4.3 </a:t>
            </a:r>
            <a:r>
              <a:rPr lang="zh-CN" altLang="en-US" dirty="0"/>
              <a:t>流量控制（跳过） </a:t>
            </a:r>
          </a:p>
        </p:txBody>
      </p:sp>
      <p:sp>
        <p:nvSpPr>
          <p:cNvPr id="727044" name="Rectangle 4">
            <a:extLst>
              <a:ext uri="{FF2B5EF4-FFF2-40B4-BE49-F238E27FC236}">
                <a16:creationId xmlns:a16="http://schemas.microsoft.com/office/drawing/2014/main" id="{608FA8EC-6BA4-4A47-9678-FF05E7CA424F}"/>
              </a:ext>
            </a:extLst>
          </p:cNvPr>
          <p:cNvSpPr>
            <a:spLocks noChangeArrowheads="1"/>
          </p:cNvSpPr>
          <p:nvPr/>
        </p:nvSpPr>
        <p:spPr bwMode="auto">
          <a:xfrm>
            <a:off x="969963" y="981075"/>
            <a:ext cx="2885726" cy="5903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en-US" altLang="zh-CN" dirty="0">
                <a:solidFill>
                  <a:srgbClr val="333399"/>
                </a:solidFill>
              </a:rPr>
              <a:t>4.3.1 </a:t>
            </a:r>
            <a:r>
              <a:rPr lang="zh-CN" altLang="en-US" dirty="0">
                <a:solidFill>
                  <a:srgbClr val="333399"/>
                </a:solidFill>
              </a:rPr>
              <a:t>停</a:t>
            </a:r>
            <a:r>
              <a:rPr lang="en-US" altLang="zh-CN" dirty="0">
                <a:solidFill>
                  <a:srgbClr val="333399"/>
                </a:solidFill>
              </a:rPr>
              <a:t>—</a:t>
            </a:r>
            <a:r>
              <a:rPr lang="zh-CN" altLang="en-US" dirty="0">
                <a:solidFill>
                  <a:srgbClr val="333399"/>
                </a:solidFill>
              </a:rPr>
              <a:t>等协议</a:t>
            </a:r>
          </a:p>
        </p:txBody>
      </p:sp>
      <p:grpSp>
        <p:nvGrpSpPr>
          <p:cNvPr id="727053" name="Group 13">
            <a:extLst>
              <a:ext uri="{FF2B5EF4-FFF2-40B4-BE49-F238E27FC236}">
                <a16:creationId xmlns:a16="http://schemas.microsoft.com/office/drawing/2014/main" id="{5BFC24BA-8F55-417C-90C0-6C9B162216AD}"/>
              </a:ext>
            </a:extLst>
          </p:cNvPr>
          <p:cNvGrpSpPr>
            <a:grpSpLocks/>
          </p:cNvGrpSpPr>
          <p:nvPr/>
        </p:nvGrpSpPr>
        <p:grpSpPr bwMode="auto">
          <a:xfrm>
            <a:off x="2124075" y="1557338"/>
            <a:ext cx="4560888" cy="981075"/>
            <a:chOff x="839" y="1435"/>
            <a:chExt cx="3148" cy="812"/>
          </a:xfrm>
        </p:grpSpPr>
        <p:sp>
          <p:nvSpPr>
            <p:cNvPr id="37894" name="Rectangle 6">
              <a:extLst>
                <a:ext uri="{FF2B5EF4-FFF2-40B4-BE49-F238E27FC236}">
                  <a16:creationId xmlns:a16="http://schemas.microsoft.com/office/drawing/2014/main" id="{E4393AA8-AFEF-4581-8825-37D88B93FE16}"/>
                </a:ext>
              </a:extLst>
            </p:cNvPr>
            <p:cNvSpPr>
              <a:spLocks noChangeArrowheads="1"/>
            </p:cNvSpPr>
            <p:nvPr/>
          </p:nvSpPr>
          <p:spPr bwMode="auto">
            <a:xfrm>
              <a:off x="839" y="1435"/>
              <a:ext cx="626" cy="408"/>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A </a:t>
              </a:r>
              <a:endParaRPr lang="en-US" altLang="zh-CN" sz="1800"/>
            </a:p>
          </p:txBody>
        </p:sp>
        <p:sp>
          <p:nvSpPr>
            <p:cNvPr id="37895" name="Rectangle 7">
              <a:extLst>
                <a:ext uri="{FF2B5EF4-FFF2-40B4-BE49-F238E27FC236}">
                  <a16:creationId xmlns:a16="http://schemas.microsoft.com/office/drawing/2014/main" id="{6B3674F8-3EBC-4940-9A8C-E975D9FA4205}"/>
                </a:ext>
              </a:extLst>
            </p:cNvPr>
            <p:cNvSpPr>
              <a:spLocks noChangeArrowheads="1"/>
            </p:cNvSpPr>
            <p:nvPr/>
          </p:nvSpPr>
          <p:spPr bwMode="auto">
            <a:xfrm>
              <a:off x="3343" y="1435"/>
              <a:ext cx="626" cy="408"/>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 B</a:t>
              </a:r>
              <a:endParaRPr lang="en-US" altLang="zh-CN" sz="1800"/>
            </a:p>
          </p:txBody>
        </p:sp>
        <p:sp>
          <p:nvSpPr>
            <p:cNvPr id="37896" name="Line 8">
              <a:extLst>
                <a:ext uri="{FF2B5EF4-FFF2-40B4-BE49-F238E27FC236}">
                  <a16:creationId xmlns:a16="http://schemas.microsoft.com/office/drawing/2014/main" id="{574D6CD4-4CA2-4C91-8B5E-E366D45F5DA9}"/>
                </a:ext>
              </a:extLst>
            </p:cNvPr>
            <p:cNvSpPr>
              <a:spLocks noChangeShapeType="1"/>
            </p:cNvSpPr>
            <p:nvPr/>
          </p:nvSpPr>
          <p:spPr bwMode="auto">
            <a:xfrm flipH="1">
              <a:off x="1465" y="1571"/>
              <a:ext cx="1878"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897" name="Rectangle 10">
              <a:extLst>
                <a:ext uri="{FF2B5EF4-FFF2-40B4-BE49-F238E27FC236}">
                  <a16:creationId xmlns:a16="http://schemas.microsoft.com/office/drawing/2014/main" id="{891F9C16-1767-4FEB-9AD6-F0A4A4C68A4E}"/>
                </a:ext>
              </a:extLst>
            </p:cNvPr>
            <p:cNvSpPr>
              <a:spLocks noChangeArrowheads="1"/>
            </p:cNvSpPr>
            <p:nvPr/>
          </p:nvSpPr>
          <p:spPr bwMode="auto">
            <a:xfrm>
              <a:off x="839" y="1842"/>
              <a:ext cx="653" cy="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2000"/>
                <a:t>发送方</a:t>
              </a:r>
            </a:p>
          </p:txBody>
        </p:sp>
        <p:sp>
          <p:nvSpPr>
            <p:cNvPr id="37898" name="Rectangle 11">
              <a:extLst>
                <a:ext uri="{FF2B5EF4-FFF2-40B4-BE49-F238E27FC236}">
                  <a16:creationId xmlns:a16="http://schemas.microsoft.com/office/drawing/2014/main" id="{5D928EB4-BDEB-40C9-B3D7-4CC751F11638}"/>
                </a:ext>
              </a:extLst>
            </p:cNvPr>
            <p:cNvSpPr>
              <a:spLocks noChangeArrowheads="1"/>
            </p:cNvSpPr>
            <p:nvPr/>
          </p:nvSpPr>
          <p:spPr bwMode="auto">
            <a:xfrm>
              <a:off x="3334" y="1842"/>
              <a:ext cx="653" cy="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t>接收方</a:t>
              </a:r>
            </a:p>
          </p:txBody>
        </p:sp>
      </p:grpSp>
      <p:sp>
        <p:nvSpPr>
          <p:cNvPr id="727052" name="Rectangle 12">
            <a:extLst>
              <a:ext uri="{FF2B5EF4-FFF2-40B4-BE49-F238E27FC236}">
                <a16:creationId xmlns:a16="http://schemas.microsoft.com/office/drawing/2014/main" id="{693EF584-CCD0-4648-B98B-62F5ED9670CC}"/>
              </a:ext>
            </a:extLst>
          </p:cNvPr>
          <p:cNvSpPr>
            <a:spLocks noChangeArrowheads="1"/>
          </p:cNvSpPr>
          <p:nvPr/>
        </p:nvSpPr>
        <p:spPr bwMode="auto">
          <a:xfrm>
            <a:off x="898525" y="2462213"/>
            <a:ext cx="7704138" cy="367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t>发送方发送一帧后，等待对方的应答。</a:t>
            </a:r>
          </a:p>
          <a:p>
            <a:pPr eaLnBrk="1" hangingPunct="1"/>
            <a:r>
              <a:rPr lang="zh-CN" altLang="en-US" sz="2400"/>
              <a:t>接收端收到一帧后，检查校验位串。若出错，返回“否认”信息；若无错，返回“确认”信息。</a:t>
            </a:r>
          </a:p>
          <a:p>
            <a:pPr eaLnBrk="1" hangingPunct="1"/>
            <a:r>
              <a:rPr lang="zh-CN" altLang="en-US" sz="2400"/>
              <a:t>发送端收到“确认”后，立即发送下一帧；收到“否认”则重发该帧。</a:t>
            </a:r>
          </a:p>
          <a:p>
            <a:pPr eaLnBrk="1" hangingPunct="1"/>
            <a:r>
              <a:rPr lang="zh-CN" altLang="en-US" sz="2400"/>
              <a:t>发送端发送一帧后，立即启动超时计时器。若超时中断，重发该帧。</a:t>
            </a:r>
          </a:p>
          <a:p>
            <a:pPr eaLnBrk="1" hangingPunct="1"/>
            <a:r>
              <a:rPr lang="zh-CN" altLang="en-US" sz="2400"/>
              <a:t>接收端应保存最近收到的帧序号，若下一个到达帧的序号与该序号相同，则丢弃并返回“确认”信息。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0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2705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27052">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27052">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27052">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27052">
                                            <p:txEl>
                                              <p:pRg st="3" end="3"/>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2705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4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FC57A75C-FEEF-4702-A4CF-46AF6A1245A4}"/>
              </a:ext>
            </a:extLst>
          </p:cNvPr>
          <p:cNvSpPr>
            <a:spLocks noGrp="1" noChangeArrowheads="1"/>
          </p:cNvSpPr>
          <p:nvPr>
            <p:ph type="title"/>
          </p:nvPr>
        </p:nvSpPr>
        <p:spPr/>
        <p:txBody>
          <a:bodyPr/>
          <a:lstStyle/>
          <a:p>
            <a:pPr eaLnBrk="1" hangingPunct="1"/>
            <a:r>
              <a:rPr lang="zh-CN" altLang="en-US"/>
              <a:t>停</a:t>
            </a:r>
            <a:r>
              <a:rPr lang="en-US" altLang="zh-CN"/>
              <a:t>—</a:t>
            </a:r>
            <a:r>
              <a:rPr lang="zh-CN" altLang="en-US"/>
              <a:t>等协议</a:t>
            </a:r>
          </a:p>
        </p:txBody>
      </p:sp>
      <p:sp>
        <p:nvSpPr>
          <p:cNvPr id="728067" name="Rectangle 3">
            <a:extLst>
              <a:ext uri="{FF2B5EF4-FFF2-40B4-BE49-F238E27FC236}">
                <a16:creationId xmlns:a16="http://schemas.microsoft.com/office/drawing/2014/main" id="{78863CE1-DE53-46D5-B6E5-69A571F0592F}"/>
              </a:ext>
            </a:extLst>
          </p:cNvPr>
          <p:cNvSpPr>
            <a:spLocks noGrp="1" noChangeArrowheads="1"/>
          </p:cNvSpPr>
          <p:nvPr>
            <p:ph type="body" idx="1"/>
          </p:nvPr>
        </p:nvSpPr>
        <p:spPr>
          <a:xfrm>
            <a:off x="900113" y="981075"/>
            <a:ext cx="7391400" cy="2420938"/>
          </a:xfrm>
        </p:spPr>
        <p:txBody>
          <a:bodyPr/>
          <a:lstStyle/>
          <a:p>
            <a:pPr eaLnBrk="1" hangingPunct="1"/>
            <a:r>
              <a:rPr lang="zh-CN" altLang="en-US"/>
              <a:t>缺点</a:t>
            </a:r>
          </a:p>
          <a:p>
            <a:pPr lvl="1" eaLnBrk="1" hangingPunct="1"/>
            <a:r>
              <a:rPr lang="zh-CN" altLang="en-US"/>
              <a:t>信道利用率低</a:t>
            </a:r>
          </a:p>
          <a:p>
            <a:pPr eaLnBrk="1" hangingPunct="1"/>
            <a:r>
              <a:rPr lang="zh-CN" altLang="en-US"/>
              <a:t>优点</a:t>
            </a:r>
          </a:p>
          <a:p>
            <a:pPr lvl="1" eaLnBrk="1" hangingPunct="1"/>
            <a:r>
              <a:rPr lang="zh-CN" altLang="en-US"/>
              <a:t>简单</a:t>
            </a:r>
          </a:p>
          <a:p>
            <a:pPr eaLnBrk="1" hangingPunct="1"/>
            <a:r>
              <a:rPr lang="zh-CN" altLang="en-US"/>
              <a:t>信道最大利用率</a:t>
            </a:r>
            <a:endParaRPr lang="zh-CN" altLang="en-US" b="0"/>
          </a:p>
        </p:txBody>
      </p:sp>
      <p:sp>
        <p:nvSpPr>
          <p:cNvPr id="728068" name="Rectangle 4">
            <a:extLst>
              <a:ext uri="{FF2B5EF4-FFF2-40B4-BE49-F238E27FC236}">
                <a16:creationId xmlns:a16="http://schemas.microsoft.com/office/drawing/2014/main" id="{FC095414-2B65-4A77-8E05-FB4F7AB0A461}"/>
              </a:ext>
            </a:extLst>
          </p:cNvPr>
          <p:cNvSpPr>
            <a:spLocks noChangeArrowheads="1"/>
          </p:cNvSpPr>
          <p:nvPr/>
        </p:nvSpPr>
        <p:spPr bwMode="auto">
          <a:xfrm>
            <a:off x="1042988" y="3860800"/>
            <a:ext cx="7489825"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tabLst>
                <a:tab pos="1866900"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1866900"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1866900"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1866900"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1866900"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1866900"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1866900"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1866900"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1866900"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en-US" altLang="zh-CN" sz="2400"/>
              <a:t>B</a:t>
            </a:r>
            <a:r>
              <a:rPr lang="zh-CN" altLang="en-US" sz="2400"/>
              <a:t>为信道速率，</a:t>
            </a:r>
            <a:r>
              <a:rPr lang="en-US" altLang="zh-CN" sz="2400"/>
              <a:t>L</a:t>
            </a:r>
            <a:r>
              <a:rPr lang="zh-CN" altLang="en-US" sz="2400"/>
              <a:t>为帧长，</a:t>
            </a:r>
            <a:r>
              <a:rPr lang="en-US" altLang="zh-CN" sz="2400"/>
              <a:t>R</a:t>
            </a:r>
            <a:r>
              <a:rPr lang="zh-CN" altLang="en-US" sz="2400"/>
              <a:t>为信号在信道中的单程传播延时，</a:t>
            </a:r>
            <a:r>
              <a:rPr lang="en-US" altLang="zh-CN" sz="2400"/>
              <a:t>U</a:t>
            </a:r>
            <a:r>
              <a:rPr lang="zh-CN" altLang="en-US" sz="2400"/>
              <a:t>为信道的最大利用率。</a:t>
            </a:r>
          </a:p>
        </p:txBody>
      </p:sp>
      <p:sp>
        <p:nvSpPr>
          <p:cNvPr id="728069" name="Rectangle 5">
            <a:extLst>
              <a:ext uri="{FF2B5EF4-FFF2-40B4-BE49-F238E27FC236}">
                <a16:creationId xmlns:a16="http://schemas.microsoft.com/office/drawing/2014/main" id="{F315FCCA-0298-446E-AFCD-E8E6D72C0825}"/>
              </a:ext>
            </a:extLst>
          </p:cNvPr>
          <p:cNvSpPr>
            <a:spLocks noChangeArrowheads="1"/>
          </p:cNvSpPr>
          <p:nvPr/>
        </p:nvSpPr>
        <p:spPr bwMode="auto">
          <a:xfrm>
            <a:off x="3851275" y="2819400"/>
            <a:ext cx="2016125"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en-US" altLang="zh-CN" sz="2400"/>
              <a:t>U= </a:t>
            </a:r>
            <a:r>
              <a:rPr lang="en-US" altLang="zh-CN" sz="2400" u="sng"/>
              <a:t>    L/B    </a:t>
            </a:r>
            <a:r>
              <a:rPr lang="en-US" altLang="zh-CN" sz="2400"/>
              <a:t> </a:t>
            </a:r>
          </a:p>
          <a:p>
            <a:pPr algn="l" eaLnBrk="1" hangingPunct="1">
              <a:lnSpc>
                <a:spcPct val="130000"/>
              </a:lnSpc>
              <a:buFont typeface="Wingdings" panose="05000000000000000000" pitchFamily="2" charset="2"/>
              <a:buNone/>
            </a:pPr>
            <a:r>
              <a:rPr lang="en-US" altLang="zh-CN" sz="2400"/>
              <a:t>      L/B+2R</a:t>
            </a:r>
          </a:p>
        </p:txBody>
      </p:sp>
      <p:sp>
        <p:nvSpPr>
          <p:cNvPr id="728070" name="Text Box 6">
            <a:extLst>
              <a:ext uri="{FF2B5EF4-FFF2-40B4-BE49-F238E27FC236}">
                <a16:creationId xmlns:a16="http://schemas.microsoft.com/office/drawing/2014/main" id="{0AC330F1-A5A4-4493-B736-65F28A6CC977}"/>
              </a:ext>
            </a:extLst>
          </p:cNvPr>
          <p:cNvSpPr txBox="1">
            <a:spLocks noChangeArrowheads="1"/>
          </p:cNvSpPr>
          <p:nvPr/>
        </p:nvSpPr>
        <p:spPr bwMode="auto">
          <a:xfrm>
            <a:off x="1042988" y="4941888"/>
            <a:ext cx="7488237" cy="1516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spcBef>
                <a:spcPct val="50000"/>
              </a:spcBef>
              <a:buFont typeface="Wingdings" panose="05000000000000000000" pitchFamily="2" charset="2"/>
              <a:buNone/>
            </a:pPr>
            <a:r>
              <a:rPr lang="zh-CN" altLang="en-US" sz="2400"/>
              <a:t>如考虑由于差错造成的重发，以及帧头、校验和冗余信息，信道实际利用率达不到最大利用率，实际利用率见</a:t>
            </a:r>
            <a:r>
              <a:rPr lang="en-US" altLang="zh-CN" sz="2400"/>
              <a:t>P90</a:t>
            </a:r>
          </a:p>
        </p:txBody>
      </p:sp>
      <p:grpSp>
        <p:nvGrpSpPr>
          <p:cNvPr id="728082" name="Group 18">
            <a:extLst>
              <a:ext uri="{FF2B5EF4-FFF2-40B4-BE49-F238E27FC236}">
                <a16:creationId xmlns:a16="http://schemas.microsoft.com/office/drawing/2014/main" id="{1A3DEB08-E205-416B-A3B8-FBBE111B3C21}"/>
              </a:ext>
            </a:extLst>
          </p:cNvPr>
          <p:cNvGrpSpPr>
            <a:grpSpLocks/>
          </p:cNvGrpSpPr>
          <p:nvPr/>
        </p:nvGrpSpPr>
        <p:grpSpPr bwMode="auto">
          <a:xfrm>
            <a:off x="5508625" y="908050"/>
            <a:ext cx="2663825" cy="3224213"/>
            <a:chOff x="3923" y="1117"/>
            <a:chExt cx="1678" cy="2031"/>
          </a:xfrm>
        </p:grpSpPr>
        <p:pic>
          <p:nvPicPr>
            <p:cNvPr id="38920" name="Picture 9">
              <a:extLst>
                <a:ext uri="{FF2B5EF4-FFF2-40B4-BE49-F238E27FC236}">
                  <a16:creationId xmlns:a16="http://schemas.microsoft.com/office/drawing/2014/main" id="{AC3980A9-6230-4320-BFF9-4E7B7593D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5" y="1525"/>
              <a:ext cx="1188"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1" name="Text Box 11">
              <a:extLst>
                <a:ext uri="{FF2B5EF4-FFF2-40B4-BE49-F238E27FC236}">
                  <a16:creationId xmlns:a16="http://schemas.microsoft.com/office/drawing/2014/main" id="{8E94E93C-48F4-4EA4-AAE7-844AFA4EC181}"/>
                </a:ext>
              </a:extLst>
            </p:cNvPr>
            <p:cNvSpPr txBox="1">
              <a:spLocks noChangeArrowheads="1"/>
            </p:cNvSpPr>
            <p:nvPr/>
          </p:nvSpPr>
          <p:spPr bwMode="auto">
            <a:xfrm>
              <a:off x="4830" y="1117"/>
              <a:ext cx="771"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spcBef>
                  <a:spcPct val="50000"/>
                </a:spcBef>
                <a:buFont typeface="Wingdings" panose="05000000000000000000" pitchFamily="2" charset="2"/>
                <a:buNone/>
              </a:pPr>
              <a:r>
                <a:rPr lang="zh-CN" altLang="en-US" sz="2000"/>
                <a:t>接收方</a:t>
              </a:r>
            </a:p>
          </p:txBody>
        </p:sp>
        <p:sp>
          <p:nvSpPr>
            <p:cNvPr id="38922" name="Text Box 12">
              <a:extLst>
                <a:ext uri="{FF2B5EF4-FFF2-40B4-BE49-F238E27FC236}">
                  <a16:creationId xmlns:a16="http://schemas.microsoft.com/office/drawing/2014/main" id="{52BA18C6-D1B7-4A20-8098-04B59BEE707D}"/>
                </a:ext>
              </a:extLst>
            </p:cNvPr>
            <p:cNvSpPr txBox="1">
              <a:spLocks noChangeArrowheads="1"/>
            </p:cNvSpPr>
            <p:nvPr/>
          </p:nvSpPr>
          <p:spPr bwMode="auto">
            <a:xfrm>
              <a:off x="3923" y="1117"/>
              <a:ext cx="771"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spcBef>
                  <a:spcPct val="50000"/>
                </a:spcBef>
                <a:buFont typeface="Wingdings" panose="05000000000000000000" pitchFamily="2" charset="2"/>
                <a:buNone/>
              </a:pPr>
              <a:r>
                <a:rPr lang="zh-CN" altLang="en-US" sz="2000"/>
                <a:t>发送方</a:t>
              </a:r>
            </a:p>
          </p:txBody>
        </p:sp>
        <p:sp>
          <p:nvSpPr>
            <p:cNvPr id="38923" name="Text Box 13">
              <a:extLst>
                <a:ext uri="{FF2B5EF4-FFF2-40B4-BE49-F238E27FC236}">
                  <a16:creationId xmlns:a16="http://schemas.microsoft.com/office/drawing/2014/main" id="{C666452A-3B71-46EC-A1EE-EA75A21928B4}"/>
                </a:ext>
              </a:extLst>
            </p:cNvPr>
            <p:cNvSpPr txBox="1">
              <a:spLocks noChangeArrowheads="1"/>
            </p:cNvSpPr>
            <p:nvPr/>
          </p:nvSpPr>
          <p:spPr bwMode="auto">
            <a:xfrm>
              <a:off x="3969" y="1661"/>
              <a:ext cx="454"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spcBef>
                  <a:spcPct val="50000"/>
                </a:spcBef>
                <a:buFont typeface="Wingdings" panose="05000000000000000000" pitchFamily="2" charset="2"/>
                <a:buNone/>
              </a:pPr>
              <a:r>
                <a:rPr lang="en-US" altLang="zh-CN" sz="2200"/>
                <a:t>L/B</a:t>
              </a:r>
            </a:p>
          </p:txBody>
        </p:sp>
        <p:sp>
          <p:nvSpPr>
            <p:cNvPr id="38924" name="Text Box 14">
              <a:extLst>
                <a:ext uri="{FF2B5EF4-FFF2-40B4-BE49-F238E27FC236}">
                  <a16:creationId xmlns:a16="http://schemas.microsoft.com/office/drawing/2014/main" id="{D28DFE77-FCCD-4B4D-92AA-4F23622CB98E}"/>
                </a:ext>
              </a:extLst>
            </p:cNvPr>
            <p:cNvSpPr txBox="1">
              <a:spLocks noChangeArrowheads="1"/>
            </p:cNvSpPr>
            <p:nvPr/>
          </p:nvSpPr>
          <p:spPr bwMode="auto">
            <a:xfrm>
              <a:off x="4014" y="2069"/>
              <a:ext cx="363"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spcBef>
                  <a:spcPct val="50000"/>
                </a:spcBef>
                <a:buFont typeface="Wingdings" panose="05000000000000000000" pitchFamily="2" charset="2"/>
                <a:buNone/>
              </a:pPr>
              <a:r>
                <a:rPr lang="en-US" altLang="zh-CN" sz="2200"/>
                <a:t>2R</a:t>
              </a:r>
            </a:p>
          </p:txBody>
        </p:sp>
        <p:sp>
          <p:nvSpPr>
            <p:cNvPr id="38925" name="Text Box 15">
              <a:extLst>
                <a:ext uri="{FF2B5EF4-FFF2-40B4-BE49-F238E27FC236}">
                  <a16:creationId xmlns:a16="http://schemas.microsoft.com/office/drawing/2014/main" id="{73CBBD09-BE6A-4AE6-81C7-FC652D23E556}"/>
                </a:ext>
              </a:extLst>
            </p:cNvPr>
            <p:cNvSpPr txBox="1">
              <a:spLocks noChangeArrowheads="1"/>
            </p:cNvSpPr>
            <p:nvPr/>
          </p:nvSpPr>
          <p:spPr bwMode="auto">
            <a:xfrm rot="1279644">
              <a:off x="4381" y="1480"/>
              <a:ext cx="818"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spcBef>
                  <a:spcPct val="50000"/>
                </a:spcBef>
                <a:buFont typeface="Wingdings" panose="05000000000000000000" pitchFamily="2" charset="2"/>
                <a:buNone/>
              </a:pPr>
              <a:r>
                <a:rPr lang="zh-CN" altLang="en-US" sz="1800">
                  <a:ea typeface="黑体" panose="02010609060101010101" pitchFamily="49" charset="-122"/>
                </a:rPr>
                <a:t>数据帧</a:t>
              </a:r>
            </a:p>
          </p:txBody>
        </p:sp>
        <p:sp>
          <p:nvSpPr>
            <p:cNvPr id="38926" name="Text Box 16">
              <a:extLst>
                <a:ext uri="{FF2B5EF4-FFF2-40B4-BE49-F238E27FC236}">
                  <a16:creationId xmlns:a16="http://schemas.microsoft.com/office/drawing/2014/main" id="{22C32A36-4548-4262-B3AA-6CC4449EE522}"/>
                </a:ext>
              </a:extLst>
            </p:cNvPr>
            <p:cNvSpPr txBox="1">
              <a:spLocks noChangeArrowheads="1"/>
            </p:cNvSpPr>
            <p:nvPr/>
          </p:nvSpPr>
          <p:spPr bwMode="auto">
            <a:xfrm rot="-647571">
              <a:off x="4329" y="2033"/>
              <a:ext cx="771"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spcBef>
                  <a:spcPct val="50000"/>
                </a:spcBef>
                <a:buFont typeface="Wingdings" panose="05000000000000000000" pitchFamily="2" charset="2"/>
                <a:buNone/>
              </a:pPr>
              <a:r>
                <a:rPr lang="en-US" altLang="zh-CN" sz="1800">
                  <a:latin typeface="黑体" panose="02010609060101010101" pitchFamily="49" charset="-122"/>
                  <a:ea typeface="黑体" panose="02010609060101010101" pitchFamily="49" charset="-122"/>
                </a:rPr>
                <a:t>ACK</a:t>
              </a:r>
              <a:r>
                <a:rPr lang="zh-CN" altLang="en-US" sz="1800">
                  <a:latin typeface="黑体" panose="02010609060101010101" pitchFamily="49" charset="-122"/>
                  <a:ea typeface="黑体" panose="02010609060101010101" pitchFamily="49" charset="-122"/>
                </a:rPr>
                <a:t>帧</a:t>
              </a:r>
            </a:p>
          </p:txBody>
        </p:sp>
        <p:sp>
          <p:nvSpPr>
            <p:cNvPr id="38927" name="Text Box 17">
              <a:extLst>
                <a:ext uri="{FF2B5EF4-FFF2-40B4-BE49-F238E27FC236}">
                  <a16:creationId xmlns:a16="http://schemas.microsoft.com/office/drawing/2014/main" id="{8AF01CC3-442F-46E1-BD8A-83B334800B56}"/>
                </a:ext>
              </a:extLst>
            </p:cNvPr>
            <p:cNvSpPr txBox="1">
              <a:spLocks noChangeArrowheads="1"/>
            </p:cNvSpPr>
            <p:nvPr/>
          </p:nvSpPr>
          <p:spPr bwMode="auto">
            <a:xfrm>
              <a:off x="4422" y="2840"/>
              <a:ext cx="499"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spcBef>
                  <a:spcPct val="50000"/>
                </a:spcBef>
                <a:buFont typeface="Wingdings" panose="05000000000000000000" pitchFamily="2" charset="2"/>
                <a:buNone/>
              </a:pPr>
              <a:r>
                <a:rPr lang="zh-CN" altLang="en-US" sz="2000"/>
                <a:t>时间</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80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806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2806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2806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2806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2808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2806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2806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280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8068" grpId="0"/>
      <p:bldP spid="728069" grpId="0"/>
      <p:bldP spid="72807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6EC0B7-069F-4CE5-AD30-6BD9E2546329}"/>
              </a:ext>
            </a:extLst>
          </p:cNvPr>
          <p:cNvSpPr>
            <a:spLocks noGrp="1"/>
          </p:cNvSpPr>
          <p:nvPr>
            <p:ph type="title"/>
          </p:nvPr>
        </p:nvSpPr>
        <p:spPr/>
        <p:txBody>
          <a:bodyPr/>
          <a:lstStyle/>
          <a:p>
            <a:r>
              <a:rPr lang="en-US" altLang="zh-CN" dirty="0"/>
              <a:t>4.1.1 </a:t>
            </a:r>
            <a:r>
              <a:rPr lang="zh-CN" altLang="en-US" dirty="0"/>
              <a:t>基本概念</a:t>
            </a:r>
          </a:p>
        </p:txBody>
      </p:sp>
      <p:sp>
        <p:nvSpPr>
          <p:cNvPr id="6" name="内容占位符 3">
            <a:extLst>
              <a:ext uri="{FF2B5EF4-FFF2-40B4-BE49-F238E27FC236}">
                <a16:creationId xmlns:a16="http://schemas.microsoft.com/office/drawing/2014/main" id="{29B72077-035A-478C-AB13-4FAD9E293072}"/>
              </a:ext>
            </a:extLst>
          </p:cNvPr>
          <p:cNvSpPr>
            <a:spLocks noGrp="1"/>
          </p:cNvSpPr>
          <p:nvPr>
            <p:ph idx="1"/>
          </p:nvPr>
        </p:nvSpPr>
        <p:spPr>
          <a:xfrm>
            <a:off x="1110095" y="1586409"/>
            <a:ext cx="7560840" cy="4979825"/>
          </a:xfrm>
        </p:spPr>
        <p:txBody>
          <a:bodyPr/>
          <a:lstStyle/>
          <a:p>
            <a:r>
              <a:rPr lang="zh-CN" altLang="en-US" sz="2400" dirty="0">
                <a:latin typeface="+mn-ea"/>
              </a:rPr>
              <a:t>结点（</a:t>
            </a:r>
            <a:r>
              <a:rPr lang="en-US" altLang="zh-CN" sz="2400" dirty="0">
                <a:latin typeface="+mn-ea"/>
              </a:rPr>
              <a:t>node</a:t>
            </a:r>
            <a:r>
              <a:rPr lang="zh-CN" altLang="en-US" sz="2400" dirty="0">
                <a:latin typeface="+mn-ea"/>
              </a:rPr>
              <a:t>）：可能是计算机或网络设备（如路由器、交换机或集线器等）。</a:t>
            </a:r>
            <a:endParaRPr lang="en-US" altLang="zh-CN" sz="2400" dirty="0">
              <a:latin typeface="+mn-ea"/>
            </a:endParaRPr>
          </a:p>
          <a:p>
            <a:r>
              <a:rPr lang="zh-CN" altLang="en-US" sz="2400" dirty="0">
                <a:latin typeface="+mn-ea"/>
              </a:rPr>
              <a:t>帧（</a:t>
            </a:r>
            <a:r>
              <a:rPr lang="en-US" altLang="zh-CN" sz="2400" dirty="0">
                <a:latin typeface="+mn-ea"/>
              </a:rPr>
              <a:t>frame</a:t>
            </a:r>
            <a:r>
              <a:rPr lang="zh-CN" altLang="en-US" sz="2400" dirty="0">
                <a:latin typeface="+mn-ea"/>
              </a:rPr>
              <a:t>）：数据链路层的协议数据单元（</a:t>
            </a:r>
            <a:r>
              <a:rPr lang="en-US" altLang="zh-CN" sz="2400" dirty="0">
                <a:latin typeface="+mn-ea"/>
              </a:rPr>
              <a:t>PDU</a:t>
            </a:r>
            <a:r>
              <a:rPr lang="zh-CN" altLang="en-US" sz="2400" dirty="0">
                <a:latin typeface="+mn-ea"/>
              </a:rPr>
              <a:t>），用于封装网络层数据报，包括帧首部、数据（网络层的</a:t>
            </a:r>
            <a:r>
              <a:rPr lang="en-US" altLang="zh-CN" sz="2400" dirty="0">
                <a:latin typeface="+mn-ea"/>
              </a:rPr>
              <a:t>PDU</a:t>
            </a:r>
            <a:r>
              <a:rPr lang="zh-CN" altLang="en-US" sz="2400" dirty="0">
                <a:latin typeface="+mn-ea"/>
              </a:rPr>
              <a:t>）和帧尾。</a:t>
            </a:r>
            <a:endParaRPr lang="en-US" altLang="zh-CN" sz="2400" dirty="0">
              <a:latin typeface="+mn-ea"/>
            </a:endParaRPr>
          </a:p>
          <a:p>
            <a:r>
              <a:rPr lang="zh-CN" altLang="en-US" sz="2400" dirty="0">
                <a:latin typeface="+mn-ea"/>
              </a:rPr>
              <a:t>最大传输单元（</a:t>
            </a:r>
            <a:r>
              <a:rPr lang="en-US" altLang="zh-CN" sz="2400" dirty="0">
                <a:latin typeface="+mn-ea"/>
              </a:rPr>
              <a:t>MTU</a:t>
            </a:r>
            <a:r>
              <a:rPr lang="zh-CN" altLang="en-US" sz="2400" dirty="0">
                <a:latin typeface="+mn-ea"/>
              </a:rPr>
              <a:t>）：</a:t>
            </a:r>
            <a:r>
              <a:rPr lang="en-US" altLang="zh-CN" sz="2400" dirty="0">
                <a:latin typeface="+mn-ea"/>
              </a:rPr>
              <a:t>Maximum Transmission Unit</a:t>
            </a:r>
            <a:r>
              <a:rPr lang="zh-CN" altLang="en-US" sz="2400" dirty="0">
                <a:latin typeface="+mn-ea"/>
              </a:rPr>
              <a:t>，结点可以接受报文的最大尺寸。</a:t>
            </a:r>
            <a:endParaRPr lang="en-US" altLang="zh-CN" sz="2400" dirty="0">
              <a:latin typeface="+mn-ea"/>
            </a:endParaRPr>
          </a:p>
          <a:p>
            <a:pPr lvl="1"/>
            <a:r>
              <a:rPr lang="zh-CN" altLang="en-US" sz="2000" dirty="0">
                <a:latin typeface="+mn-ea"/>
              </a:rPr>
              <a:t>发送方如果要发送一个超过</a:t>
            </a:r>
            <a:r>
              <a:rPr lang="en-US" altLang="zh-CN" sz="2000" dirty="0">
                <a:latin typeface="+mn-ea"/>
              </a:rPr>
              <a:t>MTU</a:t>
            </a:r>
            <a:r>
              <a:rPr lang="zh-CN" altLang="en-US" sz="2000" dirty="0">
                <a:latin typeface="+mn-ea"/>
              </a:rPr>
              <a:t>的报文，分片；</a:t>
            </a:r>
            <a:endParaRPr lang="en-US" altLang="zh-CN" sz="2000" dirty="0">
              <a:latin typeface="+mn-ea"/>
            </a:endParaRPr>
          </a:p>
          <a:p>
            <a:pPr lvl="1"/>
            <a:r>
              <a:rPr lang="zh-CN" altLang="en-US" sz="2000" dirty="0">
                <a:latin typeface="+mn-ea"/>
              </a:rPr>
              <a:t>接收方收到一个超过</a:t>
            </a:r>
            <a:r>
              <a:rPr lang="en-US" altLang="zh-CN" sz="2000" dirty="0">
                <a:latin typeface="+mn-ea"/>
              </a:rPr>
              <a:t>MTU</a:t>
            </a:r>
            <a:r>
              <a:rPr lang="zh-CN" altLang="en-US" sz="2000" dirty="0">
                <a:latin typeface="+mn-ea"/>
              </a:rPr>
              <a:t>的报文，丢弃。</a:t>
            </a:r>
            <a:endParaRPr lang="en-US" altLang="zh-CN" sz="2000" dirty="0">
              <a:latin typeface="+mn-ea"/>
            </a:endParaRPr>
          </a:p>
          <a:p>
            <a:pPr lvl="1"/>
            <a:r>
              <a:rPr lang="zh-CN" altLang="en-US" sz="2000" dirty="0">
                <a:latin typeface="+mn-ea"/>
              </a:rPr>
              <a:t>同一链路上两个方向的</a:t>
            </a:r>
            <a:r>
              <a:rPr lang="en-US" altLang="zh-CN" sz="2000" dirty="0">
                <a:latin typeface="+mn-ea"/>
              </a:rPr>
              <a:t>MTU</a:t>
            </a:r>
            <a:r>
              <a:rPr lang="zh-CN" altLang="en-US" sz="2000" dirty="0">
                <a:latin typeface="+mn-ea"/>
              </a:rPr>
              <a:t>未必相同。</a:t>
            </a:r>
            <a:endParaRPr lang="en-US" altLang="zh-CN" sz="2000" dirty="0">
              <a:latin typeface="+mn-ea"/>
            </a:endParaRPr>
          </a:p>
          <a:p>
            <a:pPr lvl="1"/>
            <a:r>
              <a:rPr lang="en-US" altLang="zh-CN" sz="2000" dirty="0">
                <a:latin typeface="+mn-ea"/>
              </a:rPr>
              <a:t>PMTU</a:t>
            </a:r>
            <a:r>
              <a:rPr lang="zh-CN" altLang="en-US" sz="2000" dirty="0">
                <a:latin typeface="+mn-ea"/>
              </a:rPr>
              <a:t>，路径最大数据单元（</a:t>
            </a:r>
            <a:r>
              <a:rPr lang="en-US" altLang="zh-CN" sz="2000" dirty="0">
                <a:latin typeface="+mn-ea"/>
              </a:rPr>
              <a:t>Path MTU</a:t>
            </a:r>
            <a:r>
              <a:rPr lang="zh-CN" altLang="en-US" sz="2000" dirty="0">
                <a:latin typeface="+mn-ea"/>
              </a:rPr>
              <a:t>），通信的结点间需要跨越网络时，</a:t>
            </a:r>
            <a:r>
              <a:rPr lang="en-US" altLang="zh-CN" sz="2000" dirty="0">
                <a:latin typeface="+mn-ea"/>
              </a:rPr>
              <a:t>PMTU</a:t>
            </a:r>
            <a:r>
              <a:rPr lang="zh-CN" altLang="en-US" sz="2000" dirty="0">
                <a:latin typeface="+mn-ea"/>
              </a:rPr>
              <a:t>是两个结点路径上的最小</a:t>
            </a:r>
            <a:r>
              <a:rPr lang="en-US" altLang="zh-CN" sz="2000" dirty="0">
                <a:latin typeface="+mn-ea"/>
              </a:rPr>
              <a:t>MTU</a:t>
            </a:r>
            <a:r>
              <a:rPr lang="zh-CN" altLang="en-US" sz="2000" dirty="0">
                <a:latin typeface="+mn-ea"/>
              </a:rPr>
              <a:t>。</a:t>
            </a:r>
          </a:p>
          <a:p>
            <a:pPr lvl="1"/>
            <a:endParaRPr lang="zh-CN" altLang="en-US" sz="2000" dirty="0">
              <a:latin typeface="+mn-ea"/>
            </a:endParaRPr>
          </a:p>
        </p:txBody>
      </p:sp>
      <p:sp>
        <p:nvSpPr>
          <p:cNvPr id="7" name="文本框 6">
            <a:extLst>
              <a:ext uri="{FF2B5EF4-FFF2-40B4-BE49-F238E27FC236}">
                <a16:creationId xmlns:a16="http://schemas.microsoft.com/office/drawing/2014/main" id="{F00DC0EC-6F41-45E4-9A18-0C41F43F4927}"/>
              </a:ext>
            </a:extLst>
          </p:cNvPr>
          <p:cNvSpPr txBox="1"/>
          <p:nvPr/>
        </p:nvSpPr>
        <p:spPr>
          <a:xfrm>
            <a:off x="1110095" y="1124744"/>
            <a:ext cx="3096344" cy="461665"/>
          </a:xfrm>
          <a:prstGeom prst="rect">
            <a:avLst/>
          </a:prstGeom>
          <a:noFill/>
        </p:spPr>
        <p:txBody>
          <a:bodyPr wrap="square" rtlCol="0">
            <a:spAutoFit/>
          </a:bodyPr>
          <a:lstStyle/>
          <a:p>
            <a:r>
              <a:rPr lang="zh-CN" altLang="en-US" dirty="0"/>
              <a:t>一、专业术语和名词</a:t>
            </a:r>
          </a:p>
        </p:txBody>
      </p:sp>
    </p:spTree>
    <p:extLst>
      <p:ext uri="{BB962C8B-B14F-4D97-AF65-F5344CB8AC3E}">
        <p14:creationId xmlns:p14="http://schemas.microsoft.com/office/powerpoint/2010/main" val="3899216064"/>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2D034E7-2DAA-4633-91A0-26EE05E88E82}"/>
              </a:ext>
            </a:extLst>
          </p:cNvPr>
          <p:cNvSpPr>
            <a:spLocks noGrp="1" noChangeArrowheads="1"/>
          </p:cNvSpPr>
          <p:nvPr>
            <p:ph type="title"/>
          </p:nvPr>
        </p:nvSpPr>
        <p:spPr/>
        <p:txBody>
          <a:bodyPr/>
          <a:lstStyle/>
          <a:p>
            <a:pPr marL="609600" indent="-609600" eaLnBrk="1" hangingPunct="1"/>
            <a:r>
              <a:rPr lang="en-US" altLang="zh-CN" dirty="0"/>
              <a:t>4.3.2 </a:t>
            </a:r>
            <a:r>
              <a:rPr lang="zh-CN" altLang="en-US" dirty="0"/>
              <a:t>滑动窗口协议</a:t>
            </a:r>
          </a:p>
        </p:txBody>
      </p:sp>
      <p:sp>
        <p:nvSpPr>
          <p:cNvPr id="729093" name="Rectangle 5">
            <a:extLst>
              <a:ext uri="{FF2B5EF4-FFF2-40B4-BE49-F238E27FC236}">
                <a16:creationId xmlns:a16="http://schemas.microsoft.com/office/drawing/2014/main" id="{63B79EE9-96A9-4B70-8F1F-8E2D234F3E72}"/>
              </a:ext>
            </a:extLst>
          </p:cNvPr>
          <p:cNvSpPr>
            <a:spLocks noChangeArrowheads="1"/>
          </p:cNvSpPr>
          <p:nvPr/>
        </p:nvSpPr>
        <p:spPr bwMode="auto">
          <a:xfrm>
            <a:off x="1116013" y="981075"/>
            <a:ext cx="7343775" cy="47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28663" indent="-34290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r>
              <a:rPr lang="zh-CN" altLang="en-US"/>
              <a:t>基本思想</a:t>
            </a:r>
          </a:p>
          <a:p>
            <a:pPr lvl="1" eaLnBrk="1" hangingPunct="1"/>
            <a:r>
              <a:rPr lang="zh-CN" altLang="en-US"/>
              <a:t>为提高信道利用率，允许发送方连续发送若干帧后再等待对方应答。</a:t>
            </a:r>
          </a:p>
          <a:p>
            <a:pPr eaLnBrk="1" hangingPunct="1"/>
            <a:r>
              <a:rPr lang="zh-CN" altLang="en-US"/>
              <a:t>基本概念</a:t>
            </a:r>
          </a:p>
          <a:p>
            <a:pPr lvl="1" eaLnBrk="1" hangingPunct="1"/>
            <a:r>
              <a:rPr lang="zh-CN" altLang="en-US"/>
              <a:t>窗口：可容纳数据帧的缓冲区。</a:t>
            </a:r>
          </a:p>
          <a:p>
            <a:pPr lvl="1" eaLnBrk="1" hangingPunct="1"/>
            <a:r>
              <a:rPr lang="zh-CN" altLang="en-US"/>
              <a:t>发送窗口：发送方用来保存已发送但尚未经确认的数据帧。</a:t>
            </a:r>
          </a:p>
          <a:p>
            <a:pPr lvl="1" eaLnBrk="1" hangingPunct="1"/>
            <a:r>
              <a:rPr lang="zh-CN" altLang="en-US"/>
              <a:t>接收窗口：接收方用来保存已正确接受但尚未提交给主机</a:t>
            </a:r>
            <a:r>
              <a:rPr lang="en-US" altLang="zh-CN"/>
              <a:t>(</a:t>
            </a:r>
            <a:r>
              <a:rPr lang="zh-CN" altLang="en-US"/>
              <a:t>网络层</a:t>
            </a:r>
            <a:r>
              <a:rPr lang="en-US" altLang="zh-CN"/>
              <a:t>)</a:t>
            </a:r>
            <a:r>
              <a:rPr lang="zh-CN" altLang="en-US"/>
              <a:t>数据帧。</a:t>
            </a:r>
          </a:p>
          <a:p>
            <a:pPr lvl="1" eaLnBrk="1" hangingPunct="1"/>
            <a:r>
              <a:rPr lang="zh-CN" altLang="en-US"/>
              <a:t>窗口尺寸：窗口中可以保存的帧数目称为窗口尺寸。</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909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909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2909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729093">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729093">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729093">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72909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164F7ED3-FD72-47AC-897C-85A82F2CF7B7}"/>
              </a:ext>
            </a:extLst>
          </p:cNvPr>
          <p:cNvSpPr>
            <a:spLocks noGrp="1" noChangeArrowheads="1"/>
          </p:cNvSpPr>
          <p:nvPr>
            <p:ph type="title"/>
          </p:nvPr>
        </p:nvSpPr>
        <p:spPr/>
        <p:txBody>
          <a:bodyPr/>
          <a:lstStyle/>
          <a:p>
            <a:pPr eaLnBrk="1" hangingPunct="1"/>
            <a:endParaRPr lang="zh-CN" altLang="zh-CN"/>
          </a:p>
        </p:txBody>
      </p:sp>
      <p:sp>
        <p:nvSpPr>
          <p:cNvPr id="40963" name="Rectangle 4">
            <a:extLst>
              <a:ext uri="{FF2B5EF4-FFF2-40B4-BE49-F238E27FC236}">
                <a16:creationId xmlns:a16="http://schemas.microsoft.com/office/drawing/2014/main" id="{AB37C31E-3E91-498B-BF4A-40EB1CDEC633}"/>
              </a:ext>
            </a:extLst>
          </p:cNvPr>
          <p:cNvSpPr>
            <a:spLocks noChangeArrowheads="1"/>
          </p:cNvSpPr>
          <p:nvPr/>
        </p:nvSpPr>
        <p:spPr bwMode="auto">
          <a:xfrm>
            <a:off x="971550" y="908050"/>
            <a:ext cx="7391400" cy="376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842963" indent="-45720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r>
              <a:rPr lang="zh-CN" altLang="en-US"/>
              <a:t>帧序号</a:t>
            </a:r>
          </a:p>
          <a:p>
            <a:pPr lvl="1" eaLnBrk="1" hangingPunct="1"/>
            <a:r>
              <a:rPr lang="zh-CN" altLang="en-US" sz="2800"/>
              <a:t>为了保证接收方能按正确次序向主机递交数据帧而设立的临时帧序号。</a:t>
            </a:r>
          </a:p>
          <a:p>
            <a:pPr lvl="1" eaLnBrk="1" hangingPunct="1"/>
            <a:r>
              <a:rPr lang="zh-CN" altLang="en-US" sz="2800"/>
              <a:t>一般在帧控制字段中用若干位来表示帧序号。如果用</a:t>
            </a:r>
            <a:r>
              <a:rPr lang="en-US" altLang="zh-CN" sz="2800"/>
              <a:t>3</a:t>
            </a:r>
            <a:r>
              <a:rPr lang="zh-CN" altLang="en-US" sz="2800"/>
              <a:t>位来表示，则帧序号为</a:t>
            </a:r>
            <a:r>
              <a:rPr lang="en-US" altLang="zh-CN" sz="2800"/>
              <a:t>0—7</a:t>
            </a:r>
            <a:r>
              <a:rPr lang="zh-CN" altLang="en-US" sz="2800"/>
              <a:t>。当一次通信超过</a:t>
            </a:r>
            <a:r>
              <a:rPr lang="en-US" altLang="zh-CN" sz="2800"/>
              <a:t>8</a:t>
            </a:r>
            <a:r>
              <a:rPr lang="zh-CN" altLang="en-US" sz="2800"/>
              <a:t>帧时，则顺序重复使用这</a:t>
            </a:r>
            <a:r>
              <a:rPr lang="en-US" altLang="zh-CN" sz="2800"/>
              <a:t>8</a:t>
            </a:r>
            <a:r>
              <a:rPr lang="zh-CN" altLang="en-US" sz="2800"/>
              <a:t>个帧序号。</a:t>
            </a:r>
          </a:p>
          <a:p>
            <a:pPr eaLnBrk="1" hangingPunct="1"/>
            <a:r>
              <a:rPr lang="zh-CN" altLang="en-US"/>
              <a:t>  窗口号：对应帧序号。</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32A8F950-DE27-43EE-835D-934BEDAC0B10}"/>
              </a:ext>
            </a:extLst>
          </p:cNvPr>
          <p:cNvSpPr>
            <a:spLocks noGrp="1" noChangeArrowheads="1"/>
          </p:cNvSpPr>
          <p:nvPr>
            <p:ph type="title"/>
          </p:nvPr>
        </p:nvSpPr>
        <p:spPr/>
        <p:txBody>
          <a:bodyPr/>
          <a:lstStyle/>
          <a:p>
            <a:pPr eaLnBrk="1" hangingPunct="1"/>
            <a:r>
              <a:rPr lang="zh-CN" altLang="en-US"/>
              <a:t>滑动窗口协议的基本规则</a:t>
            </a:r>
          </a:p>
        </p:txBody>
      </p:sp>
      <p:sp>
        <p:nvSpPr>
          <p:cNvPr id="763908" name="Rectangle 4">
            <a:extLst>
              <a:ext uri="{FF2B5EF4-FFF2-40B4-BE49-F238E27FC236}">
                <a16:creationId xmlns:a16="http://schemas.microsoft.com/office/drawing/2014/main" id="{CFD2BBA3-5018-4A09-8AF7-E66BCA9BA67F}"/>
              </a:ext>
            </a:extLst>
          </p:cNvPr>
          <p:cNvSpPr>
            <a:spLocks noGrp="1" noChangeArrowheads="1"/>
          </p:cNvSpPr>
          <p:nvPr>
            <p:ph type="body" idx="1"/>
          </p:nvPr>
        </p:nvSpPr>
        <p:spPr>
          <a:xfrm>
            <a:off x="971550" y="1196975"/>
            <a:ext cx="7391400" cy="2355850"/>
          </a:xfrm>
          <a:noFill/>
        </p:spPr>
        <p:txBody>
          <a:bodyPr/>
          <a:lstStyle/>
          <a:p>
            <a:pPr eaLnBrk="1" hangingPunct="1"/>
            <a:r>
              <a:rPr lang="zh-CN" altLang="en-US" sz="2400"/>
              <a:t>只有帧序号落入当前窗口的帧才有资格发送，发送方收到对方确认信息后，将发送窗口向前滑动（顺序改变当前窗号）。</a:t>
            </a:r>
          </a:p>
          <a:p>
            <a:pPr eaLnBrk="1" hangingPunct="1"/>
            <a:r>
              <a:rPr lang="zh-CN" altLang="en-US" sz="2400"/>
              <a:t>只有帧序号落入当前窗口的帧才接收，否则丢弃，接收方接收窗口中的帧递交给主机后，接收窗口向前滑动（顺序改变当前窗号） 。</a:t>
            </a:r>
          </a:p>
        </p:txBody>
      </p:sp>
      <p:grpSp>
        <p:nvGrpSpPr>
          <p:cNvPr id="763916" name="Group 12">
            <a:extLst>
              <a:ext uri="{FF2B5EF4-FFF2-40B4-BE49-F238E27FC236}">
                <a16:creationId xmlns:a16="http://schemas.microsoft.com/office/drawing/2014/main" id="{91D5E66C-4142-46FF-8A30-1A16CA938E0A}"/>
              </a:ext>
            </a:extLst>
          </p:cNvPr>
          <p:cNvGrpSpPr>
            <a:grpSpLocks/>
          </p:cNvGrpSpPr>
          <p:nvPr/>
        </p:nvGrpSpPr>
        <p:grpSpPr bwMode="auto">
          <a:xfrm>
            <a:off x="0" y="3500438"/>
            <a:ext cx="9144000" cy="3024187"/>
            <a:chOff x="0" y="2205"/>
            <a:chExt cx="5760" cy="1905"/>
          </a:xfrm>
        </p:grpSpPr>
        <p:graphicFrame>
          <p:nvGraphicFramePr>
            <p:cNvPr id="41989" name="Object 7">
              <a:extLst>
                <a:ext uri="{FF2B5EF4-FFF2-40B4-BE49-F238E27FC236}">
                  <a16:creationId xmlns:a16="http://schemas.microsoft.com/office/drawing/2014/main" id="{C85601F3-A03F-43A0-8EAE-7CAAA0F05515}"/>
                </a:ext>
              </a:extLst>
            </p:cNvPr>
            <p:cNvGraphicFramePr>
              <a:graphicFrameLocks noChangeAspect="1"/>
            </p:cNvGraphicFramePr>
            <p:nvPr/>
          </p:nvGraphicFramePr>
          <p:xfrm>
            <a:off x="0" y="2205"/>
            <a:ext cx="5760" cy="1703"/>
          </p:xfrm>
          <a:graphic>
            <a:graphicData uri="http://schemas.openxmlformats.org/presentationml/2006/ole">
              <mc:AlternateContent xmlns:mc="http://schemas.openxmlformats.org/markup-compatibility/2006">
                <mc:Choice xmlns:v="urn:schemas-microsoft-com:vml" Requires="v">
                  <p:oleObj spid="_x0000_s1049" name="Image" r:id="rId3" imgW="8816327" imgH="2468571" progId="Photoshop.Image.6">
                    <p:embed/>
                  </p:oleObj>
                </mc:Choice>
                <mc:Fallback>
                  <p:oleObj name="Image" r:id="rId3" imgW="8816327" imgH="2468571" progId="Photoshop.Image.6">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05"/>
                          <a:ext cx="5760" cy="1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0" name="Rectangle 11">
              <a:extLst>
                <a:ext uri="{FF2B5EF4-FFF2-40B4-BE49-F238E27FC236}">
                  <a16:creationId xmlns:a16="http://schemas.microsoft.com/office/drawing/2014/main" id="{91D966C5-D475-4F25-8FE7-B458ABEF77D3}"/>
                </a:ext>
              </a:extLst>
            </p:cNvPr>
            <p:cNvSpPr>
              <a:spLocks noChangeArrowheads="1"/>
            </p:cNvSpPr>
            <p:nvPr/>
          </p:nvSpPr>
          <p:spPr bwMode="auto">
            <a:xfrm>
              <a:off x="704" y="3753"/>
              <a:ext cx="2403" cy="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5"/>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en-US" altLang="zh-CN" sz="2400"/>
                <a:t>W</a:t>
              </a:r>
              <a:r>
                <a:rPr lang="en-US" altLang="zh-CN" sz="2400" baseline="-25000"/>
                <a:t>T</a:t>
              </a:r>
              <a:r>
                <a:rPr lang="en-US" altLang="zh-CN" sz="2400"/>
                <a:t>=2, </a:t>
              </a:r>
              <a:r>
                <a:rPr lang="zh-CN" altLang="en-US" sz="2400"/>
                <a:t>接收窗口尺寸</a:t>
              </a:r>
              <a:r>
                <a:rPr lang="en-US" altLang="zh-CN" sz="2400"/>
                <a:t>W</a:t>
              </a:r>
              <a:r>
                <a:rPr lang="en-US" altLang="zh-CN" sz="2400" baseline="-25000"/>
                <a:t>R</a:t>
              </a:r>
              <a:r>
                <a:rPr lang="en-US" altLang="zh-CN" sz="2400"/>
                <a:t>=1.</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390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6390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639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C3E844E5-30E9-4842-B4BE-C61771BDB7BB}"/>
              </a:ext>
            </a:extLst>
          </p:cNvPr>
          <p:cNvSpPr>
            <a:spLocks noGrp="1" noChangeArrowheads="1"/>
          </p:cNvSpPr>
          <p:nvPr>
            <p:ph type="title"/>
          </p:nvPr>
        </p:nvSpPr>
        <p:spPr/>
        <p:txBody>
          <a:bodyPr/>
          <a:lstStyle/>
          <a:p>
            <a:pPr eaLnBrk="1" hangingPunct="1"/>
            <a:r>
              <a:rPr lang="zh-CN" altLang="en-US"/>
              <a:t>顺序接收管道协议 （回退</a:t>
            </a:r>
            <a:r>
              <a:rPr lang="en-US" altLang="zh-CN"/>
              <a:t>n</a:t>
            </a:r>
            <a:r>
              <a:rPr lang="zh-CN" altLang="en-US"/>
              <a:t>）</a:t>
            </a:r>
          </a:p>
        </p:txBody>
      </p:sp>
      <p:sp>
        <p:nvSpPr>
          <p:cNvPr id="731139" name="Rectangle 3">
            <a:extLst>
              <a:ext uri="{FF2B5EF4-FFF2-40B4-BE49-F238E27FC236}">
                <a16:creationId xmlns:a16="http://schemas.microsoft.com/office/drawing/2014/main" id="{5AB5688B-E25A-4762-A48E-B9F5ACF1B8ED}"/>
              </a:ext>
            </a:extLst>
          </p:cNvPr>
          <p:cNvSpPr>
            <a:spLocks noGrp="1" noChangeArrowheads="1"/>
          </p:cNvSpPr>
          <p:nvPr>
            <p:ph type="body" idx="1"/>
          </p:nvPr>
        </p:nvSpPr>
        <p:spPr>
          <a:xfrm>
            <a:off x="971550" y="981075"/>
            <a:ext cx="7777163" cy="5568950"/>
          </a:xfrm>
        </p:spPr>
        <p:txBody>
          <a:bodyPr/>
          <a:lstStyle/>
          <a:p>
            <a:pPr marL="533400" indent="-533400" eaLnBrk="1" hangingPunct="1">
              <a:buFont typeface="Wingdings" panose="05000000000000000000" pitchFamily="2" charset="2"/>
              <a:buNone/>
            </a:pPr>
            <a:r>
              <a:rPr lang="zh-CN" altLang="en-US" sz="2400"/>
              <a:t>接收窗口尺寸为</a:t>
            </a:r>
            <a:r>
              <a:rPr lang="en-US" altLang="zh-CN" sz="2400"/>
              <a:t>1</a:t>
            </a:r>
            <a:r>
              <a:rPr lang="zh-CN" altLang="en-US" sz="2400"/>
              <a:t>的滑动窗口协议，也称回退</a:t>
            </a:r>
            <a:r>
              <a:rPr lang="en-US" altLang="zh-CN" sz="2400"/>
              <a:t>n</a:t>
            </a:r>
            <a:r>
              <a:rPr lang="zh-CN" altLang="en-US" sz="2400"/>
              <a:t>协议。</a:t>
            </a:r>
          </a:p>
          <a:p>
            <a:pPr marL="533400" indent="-533400" eaLnBrk="1" hangingPunct="1">
              <a:buFont typeface="Wingdings" panose="05000000000000000000" pitchFamily="2" charset="2"/>
              <a:buNone/>
            </a:pPr>
            <a:r>
              <a:rPr lang="zh-CN" altLang="en-US" sz="2400"/>
              <a:t>设发送窗口尺寸</a:t>
            </a:r>
            <a:r>
              <a:rPr lang="en-US" altLang="zh-CN" sz="2400"/>
              <a:t>W</a:t>
            </a:r>
            <a:r>
              <a:rPr lang="en-US" altLang="zh-CN" sz="2400" baseline="-25000"/>
              <a:t>T</a:t>
            </a:r>
            <a:r>
              <a:rPr lang="en-US" altLang="zh-CN" sz="2400"/>
              <a:t>=n, </a:t>
            </a:r>
            <a:r>
              <a:rPr lang="zh-CN" altLang="en-US" sz="2400"/>
              <a:t>接收窗口尺寸</a:t>
            </a:r>
            <a:r>
              <a:rPr lang="en-US" altLang="zh-CN" sz="2400"/>
              <a:t>W</a:t>
            </a:r>
            <a:r>
              <a:rPr lang="en-US" altLang="zh-CN" sz="2400" baseline="-25000"/>
              <a:t>R</a:t>
            </a:r>
            <a:r>
              <a:rPr lang="en-US" altLang="zh-CN" sz="2400"/>
              <a:t>=1.</a:t>
            </a:r>
          </a:p>
          <a:p>
            <a:pPr marL="842963" lvl="1" indent="-457200" eaLnBrk="1" hangingPunct="1"/>
            <a:r>
              <a:rPr lang="zh-CN" altLang="en-US"/>
              <a:t>发送方可连续发送</a:t>
            </a:r>
            <a:r>
              <a:rPr lang="en-US" altLang="zh-CN"/>
              <a:t>n</a:t>
            </a:r>
            <a:r>
              <a:rPr lang="zh-CN" altLang="en-US"/>
              <a:t>帧而无需对方应答，但需要将已发出但尚未收到确认的帧保存在发送窗口中，以备由于出错或丢失而重发。</a:t>
            </a:r>
          </a:p>
          <a:p>
            <a:pPr marL="842963" lvl="1" indent="-457200" eaLnBrk="1" hangingPunct="1"/>
            <a:r>
              <a:rPr lang="zh-CN" altLang="en-US"/>
              <a:t>接收方将正确的且帧序号落入当前接收窗口的帧存入接收窗口，同时按序将接收窗口的帧送交给主机（网络层）。出错或帧序号未落入当前窗口的帧全部予以丢弃。</a:t>
            </a:r>
          </a:p>
          <a:p>
            <a:pPr marL="842963" lvl="1" indent="-457200" eaLnBrk="1" hangingPunct="1"/>
            <a:r>
              <a:rPr lang="zh-CN" altLang="en-US"/>
              <a:t>当某帧丢失或出错时，则其后到达的帧均丢弃，并返回否认信息，请求对方从出错帧开始重发。</a:t>
            </a:r>
          </a:p>
          <a:p>
            <a:pPr marL="842963" lvl="1" indent="-457200" eaLnBrk="1" hangingPunct="1"/>
            <a:r>
              <a:rPr lang="zh-CN" altLang="en-US"/>
              <a:t>发送方设置一个超时计时器，当连续发送</a:t>
            </a:r>
            <a:r>
              <a:rPr lang="en-US" altLang="zh-CN"/>
              <a:t>n</a:t>
            </a:r>
            <a:r>
              <a:rPr lang="zh-CN" altLang="en-US"/>
              <a:t>帧后，立即启动超时计时器。当超时计时器满且未收到应答，则重发这</a:t>
            </a:r>
            <a:r>
              <a:rPr lang="en-US" altLang="zh-CN"/>
              <a:t>n</a:t>
            </a:r>
            <a:r>
              <a:rPr lang="zh-CN" altLang="en-US"/>
              <a:t>帧。</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113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3113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3113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311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9E64CD7C-9217-4A06-B1BC-2F3D7E174BBF}"/>
              </a:ext>
            </a:extLst>
          </p:cNvPr>
          <p:cNvSpPr>
            <a:spLocks noGrp="1" noChangeArrowheads="1"/>
          </p:cNvSpPr>
          <p:nvPr>
            <p:ph type="title"/>
          </p:nvPr>
        </p:nvSpPr>
        <p:spPr/>
        <p:txBody>
          <a:bodyPr/>
          <a:lstStyle/>
          <a:p>
            <a:pPr eaLnBrk="1" hangingPunct="1"/>
            <a:r>
              <a:rPr lang="zh-CN" altLang="en-US"/>
              <a:t>回退</a:t>
            </a:r>
            <a:r>
              <a:rPr lang="en-US" altLang="zh-CN"/>
              <a:t>n</a:t>
            </a:r>
          </a:p>
        </p:txBody>
      </p:sp>
      <p:pic>
        <p:nvPicPr>
          <p:cNvPr id="44035" name="Picture 5">
            <a:extLst>
              <a:ext uri="{FF2B5EF4-FFF2-40B4-BE49-F238E27FC236}">
                <a16:creationId xmlns:a16="http://schemas.microsoft.com/office/drawing/2014/main" id="{1787B4FF-18DA-455E-BB2A-35355A1673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196975"/>
            <a:ext cx="7920038" cy="345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69F72BEA-DAC1-43D6-BCEC-132217821B75}"/>
              </a:ext>
            </a:extLst>
          </p:cNvPr>
          <p:cNvSpPr>
            <a:spLocks noGrp="1" noChangeArrowheads="1"/>
          </p:cNvSpPr>
          <p:nvPr>
            <p:ph type="title"/>
          </p:nvPr>
        </p:nvSpPr>
        <p:spPr/>
        <p:txBody>
          <a:bodyPr/>
          <a:lstStyle/>
          <a:p>
            <a:pPr eaLnBrk="1" hangingPunct="1"/>
            <a:r>
              <a:rPr lang="zh-CN" altLang="en-US"/>
              <a:t>选择重传协议 </a:t>
            </a:r>
          </a:p>
        </p:txBody>
      </p:sp>
      <p:sp>
        <p:nvSpPr>
          <p:cNvPr id="732163" name="Rectangle 3">
            <a:extLst>
              <a:ext uri="{FF2B5EF4-FFF2-40B4-BE49-F238E27FC236}">
                <a16:creationId xmlns:a16="http://schemas.microsoft.com/office/drawing/2014/main" id="{5CAA145B-0134-4D11-93A8-584CEA5077A9}"/>
              </a:ext>
            </a:extLst>
          </p:cNvPr>
          <p:cNvSpPr>
            <a:spLocks noGrp="1" noChangeArrowheads="1"/>
          </p:cNvSpPr>
          <p:nvPr>
            <p:ph type="body" idx="1"/>
          </p:nvPr>
        </p:nvSpPr>
        <p:spPr>
          <a:xfrm>
            <a:off x="1116013" y="1268413"/>
            <a:ext cx="7391400" cy="3076575"/>
          </a:xfrm>
        </p:spPr>
        <p:txBody>
          <a:bodyPr/>
          <a:lstStyle/>
          <a:p>
            <a:pPr eaLnBrk="1" hangingPunct="1"/>
            <a:r>
              <a:rPr lang="zh-CN" altLang="en-US"/>
              <a:t>顺序接收管道协议</a:t>
            </a:r>
          </a:p>
          <a:p>
            <a:pPr lvl="1" eaLnBrk="1" hangingPunct="1"/>
            <a:r>
              <a:rPr lang="zh-CN" altLang="en-US"/>
              <a:t>优点：仅需一个接收缓冲区</a:t>
            </a:r>
          </a:p>
          <a:p>
            <a:pPr lvl="1" eaLnBrk="1" hangingPunct="1"/>
            <a:r>
              <a:rPr lang="zh-CN" altLang="en-US"/>
              <a:t>缺点：当信道误码率较高时，会产生大量重发帧</a:t>
            </a:r>
          </a:p>
          <a:p>
            <a:pPr eaLnBrk="1" hangingPunct="1"/>
            <a:r>
              <a:rPr lang="zh-CN" altLang="en-US"/>
              <a:t>另一种更好的方法：选择重传协议 </a:t>
            </a:r>
          </a:p>
          <a:p>
            <a:pPr lvl="1" eaLnBrk="1" hangingPunct="1"/>
            <a:r>
              <a:rPr lang="zh-CN" altLang="en-US"/>
              <a:t>若某一帧出错，后面正确到达的帧虽然不能立即送网络层，但接收方可将其保存在接收窗口，仅要求发送方重传那个发错帧。其工作原理如</a:t>
            </a:r>
            <a:r>
              <a:rPr lang="en-US" altLang="zh-CN"/>
              <a:t>P94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216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21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3A72CA8C-34F2-4060-95EB-58E9E191E6AC}"/>
              </a:ext>
            </a:extLst>
          </p:cNvPr>
          <p:cNvSpPr>
            <a:spLocks noGrp="1" noChangeArrowheads="1"/>
          </p:cNvSpPr>
          <p:nvPr>
            <p:ph type="title"/>
          </p:nvPr>
        </p:nvSpPr>
        <p:spPr/>
        <p:txBody>
          <a:bodyPr/>
          <a:lstStyle/>
          <a:p>
            <a:pPr eaLnBrk="1" hangingPunct="1"/>
            <a:r>
              <a:rPr lang="zh-CN" altLang="en-US"/>
              <a:t>小结 </a:t>
            </a:r>
          </a:p>
        </p:txBody>
      </p:sp>
      <p:sp>
        <p:nvSpPr>
          <p:cNvPr id="46083" name="Rectangle 3">
            <a:extLst>
              <a:ext uri="{FF2B5EF4-FFF2-40B4-BE49-F238E27FC236}">
                <a16:creationId xmlns:a16="http://schemas.microsoft.com/office/drawing/2014/main" id="{1302CAE8-7CDC-48A8-92C4-EF49DAA7D0DA}"/>
              </a:ext>
            </a:extLst>
          </p:cNvPr>
          <p:cNvSpPr>
            <a:spLocks noGrp="1" noChangeArrowheads="1"/>
          </p:cNvSpPr>
          <p:nvPr>
            <p:ph type="body" sz="half" idx="1"/>
          </p:nvPr>
        </p:nvSpPr>
        <p:spPr>
          <a:xfrm>
            <a:off x="914400" y="1524000"/>
            <a:ext cx="7258050" cy="1373188"/>
          </a:xfrm>
        </p:spPr>
        <p:txBody>
          <a:bodyPr/>
          <a:lstStyle/>
          <a:p>
            <a:pPr eaLnBrk="1" hangingPunct="1"/>
            <a:r>
              <a:rPr lang="zh-CN" altLang="en-US"/>
              <a:t>停</a:t>
            </a:r>
            <a:r>
              <a:rPr lang="en-US" altLang="zh-CN"/>
              <a:t>—</a:t>
            </a:r>
            <a:r>
              <a:rPr lang="zh-CN" altLang="en-US"/>
              <a:t>等协议 、顺序接收管道协议、选择重传协议都可以看成是滑动窗口协议，其差别仅在窗口的尺寸不同。如下表所示 </a:t>
            </a:r>
          </a:p>
        </p:txBody>
      </p:sp>
      <p:graphicFrame>
        <p:nvGraphicFramePr>
          <p:cNvPr id="733263" name="Group 79">
            <a:extLst>
              <a:ext uri="{FF2B5EF4-FFF2-40B4-BE49-F238E27FC236}">
                <a16:creationId xmlns:a16="http://schemas.microsoft.com/office/drawing/2014/main" id="{BF55DF3A-EA28-4397-9876-8957D9CD0394}"/>
              </a:ext>
            </a:extLst>
          </p:cNvPr>
          <p:cNvGraphicFramePr>
            <a:graphicFrameLocks noGrp="1"/>
          </p:cNvGraphicFramePr>
          <p:nvPr>
            <p:ph sz="half" idx="2"/>
          </p:nvPr>
        </p:nvGraphicFramePr>
        <p:xfrm>
          <a:off x="1331913" y="3141663"/>
          <a:ext cx="6769100" cy="2374900"/>
        </p:xfrm>
        <a:graphic>
          <a:graphicData uri="http://schemas.openxmlformats.org/drawingml/2006/table">
            <a:tbl>
              <a:tblPr/>
              <a:tblGrid>
                <a:gridCol w="2351087">
                  <a:extLst>
                    <a:ext uri="{9D8B030D-6E8A-4147-A177-3AD203B41FA5}">
                      <a16:colId xmlns:a16="http://schemas.microsoft.com/office/drawing/2014/main" val="20000"/>
                    </a:ext>
                  </a:extLst>
                </a:gridCol>
                <a:gridCol w="2066925">
                  <a:extLst>
                    <a:ext uri="{9D8B030D-6E8A-4147-A177-3AD203B41FA5}">
                      <a16:colId xmlns:a16="http://schemas.microsoft.com/office/drawing/2014/main" val="20001"/>
                    </a:ext>
                  </a:extLst>
                </a:gridCol>
                <a:gridCol w="2351088">
                  <a:extLst>
                    <a:ext uri="{9D8B030D-6E8A-4147-A177-3AD203B41FA5}">
                      <a16:colId xmlns:a16="http://schemas.microsoft.com/office/drawing/2014/main" val="20002"/>
                    </a:ext>
                  </a:extLst>
                </a:gridCol>
              </a:tblGrid>
              <a:tr h="593725">
                <a:tc>
                  <a:txBody>
                    <a:bodyPr/>
                    <a:lstStyle/>
                    <a:p>
                      <a:pPr marL="195263" marR="0" lvl="0" indent="-195263" algn="ctr" defTabSz="914400" rtl="0" eaLnBrk="1" fontAlgn="base" latinLnBrk="0" hangingPunct="1">
                        <a:lnSpc>
                          <a:spcPct val="100000"/>
                        </a:lnSpc>
                        <a:spcBef>
                          <a:spcPct val="0"/>
                        </a:spcBef>
                        <a:spcAft>
                          <a:spcPct val="0"/>
                        </a:spcAft>
                        <a:buClrTx/>
                        <a:buSzTx/>
                        <a:buFontTx/>
                        <a:buNone/>
                        <a:tabLst>
                          <a:tab pos="1866900" algn="l"/>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协议</a:t>
                      </a: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ctr" defTabSz="914400" rtl="0" eaLnBrk="1" fontAlgn="base" latinLnBrk="0" hangingPunct="1">
                        <a:lnSpc>
                          <a:spcPct val="100000"/>
                        </a:lnSpc>
                        <a:spcBef>
                          <a:spcPct val="0"/>
                        </a:spcBef>
                        <a:spcAft>
                          <a:spcPct val="0"/>
                        </a:spcAft>
                        <a:buClrTx/>
                        <a:buSzTx/>
                        <a:buFontTx/>
                        <a:buNone/>
                        <a:tabLst>
                          <a:tab pos="1866900" algn="l"/>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发送窗口</a:t>
                      </a: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ctr" defTabSz="914400" rtl="0" eaLnBrk="1" fontAlgn="base" latinLnBrk="0" hangingPunct="1">
                        <a:lnSpc>
                          <a:spcPct val="100000"/>
                        </a:lnSpc>
                        <a:spcBef>
                          <a:spcPct val="0"/>
                        </a:spcBef>
                        <a:spcAft>
                          <a:spcPct val="0"/>
                        </a:spcAft>
                        <a:buClrTx/>
                        <a:buSzTx/>
                        <a:buFontTx/>
                        <a:buNone/>
                        <a:tabLst>
                          <a:tab pos="1866900" algn="l"/>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接收窗口</a:t>
                      </a: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3725">
                <a:tc>
                  <a:txBody>
                    <a:bodyPr/>
                    <a:lstStyle/>
                    <a:p>
                      <a:pPr marL="195263" marR="0" lvl="0" indent="-195263" algn="ctr" defTabSz="914400" rtl="0" eaLnBrk="1" fontAlgn="base" latinLnBrk="0" hangingPunct="1">
                        <a:lnSpc>
                          <a:spcPct val="100000"/>
                        </a:lnSpc>
                        <a:spcBef>
                          <a:spcPct val="0"/>
                        </a:spcBef>
                        <a:spcAft>
                          <a:spcPct val="0"/>
                        </a:spcAft>
                        <a:buClrTx/>
                        <a:buSzTx/>
                        <a:buFontTx/>
                        <a:buNone/>
                        <a:tabLst>
                          <a:tab pos="1866900" algn="l"/>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停</a:t>
                      </a: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a:t>
                      </a: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ctr" defTabSz="914400" rtl="0" eaLnBrk="1" fontAlgn="base" latinLnBrk="0" hangingPunct="1">
                        <a:lnSpc>
                          <a:spcPct val="100000"/>
                        </a:lnSpc>
                        <a:spcBef>
                          <a:spcPct val="0"/>
                        </a:spcBef>
                        <a:spcAft>
                          <a:spcPct val="0"/>
                        </a:spcAft>
                        <a:buClrTx/>
                        <a:buSzTx/>
                        <a:buFontTx/>
                        <a:buNone/>
                        <a:tabLst>
                          <a:tab pos="1866900" algn="l"/>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1</a:t>
                      </a:r>
                      <a:endParaRPr kumimoji="1" lang="en-US" altLang="zh-CN"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ctr" defTabSz="914400" rtl="0" eaLnBrk="1" fontAlgn="base" latinLnBrk="0" hangingPunct="1">
                        <a:lnSpc>
                          <a:spcPct val="100000"/>
                        </a:lnSpc>
                        <a:spcBef>
                          <a:spcPct val="0"/>
                        </a:spcBef>
                        <a:spcAft>
                          <a:spcPct val="0"/>
                        </a:spcAft>
                        <a:buClrTx/>
                        <a:buSzTx/>
                        <a:buFontTx/>
                        <a:buNone/>
                        <a:tabLst>
                          <a:tab pos="1866900" algn="l"/>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1</a:t>
                      </a:r>
                      <a:endParaRPr kumimoji="1" lang="en-US" altLang="zh-CN"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3725">
                <a:tc>
                  <a:txBody>
                    <a:bodyPr/>
                    <a:lstStyle/>
                    <a:p>
                      <a:pPr marL="195263" marR="0" lvl="0" indent="-195263" algn="ctr" defTabSz="914400" rtl="0" eaLnBrk="1" fontAlgn="base" latinLnBrk="0" hangingPunct="1">
                        <a:lnSpc>
                          <a:spcPct val="100000"/>
                        </a:lnSpc>
                        <a:spcBef>
                          <a:spcPct val="0"/>
                        </a:spcBef>
                        <a:spcAft>
                          <a:spcPct val="0"/>
                        </a:spcAft>
                        <a:buClrTx/>
                        <a:buSzTx/>
                        <a:buFontTx/>
                        <a:buNone/>
                        <a:tabLst>
                          <a:tab pos="1866900" algn="l"/>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回退</a:t>
                      </a: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n</a:t>
                      </a:r>
                      <a:endParaRPr kumimoji="1" lang="en-US" altLang="zh-CN"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ctr" defTabSz="914400" rtl="0" eaLnBrk="1" fontAlgn="base" latinLnBrk="0" hangingPunct="1">
                        <a:lnSpc>
                          <a:spcPct val="100000"/>
                        </a:lnSpc>
                        <a:spcBef>
                          <a:spcPct val="0"/>
                        </a:spcBef>
                        <a:spcAft>
                          <a:spcPct val="0"/>
                        </a:spcAft>
                        <a:buClrTx/>
                        <a:buSzTx/>
                        <a:buFontTx/>
                        <a:buNone/>
                        <a:tabLst>
                          <a:tab pos="1866900" algn="l"/>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&gt;1</a:t>
                      </a:r>
                      <a:endParaRPr kumimoji="1" lang="en-US" altLang="zh-CN"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ctr" defTabSz="914400" rtl="0" eaLnBrk="1" fontAlgn="base" latinLnBrk="0" hangingPunct="1">
                        <a:lnSpc>
                          <a:spcPct val="100000"/>
                        </a:lnSpc>
                        <a:spcBef>
                          <a:spcPct val="0"/>
                        </a:spcBef>
                        <a:spcAft>
                          <a:spcPct val="0"/>
                        </a:spcAft>
                        <a:buClrTx/>
                        <a:buSzTx/>
                        <a:buFontTx/>
                        <a:buNone/>
                        <a:tabLst>
                          <a:tab pos="1866900" algn="l"/>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1</a:t>
                      </a:r>
                      <a:endParaRPr kumimoji="1" lang="en-US" altLang="zh-CN"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3725">
                <a:tc>
                  <a:txBody>
                    <a:bodyPr/>
                    <a:lstStyle/>
                    <a:p>
                      <a:pPr marL="195263" marR="0" lvl="0" indent="-195263" algn="ctr" defTabSz="914400" rtl="0" eaLnBrk="1" fontAlgn="base" latinLnBrk="0" hangingPunct="1">
                        <a:lnSpc>
                          <a:spcPct val="100000"/>
                        </a:lnSpc>
                        <a:spcBef>
                          <a:spcPct val="0"/>
                        </a:spcBef>
                        <a:spcAft>
                          <a:spcPct val="0"/>
                        </a:spcAft>
                        <a:buClrTx/>
                        <a:buSzTx/>
                        <a:buFontTx/>
                        <a:buNone/>
                        <a:tabLst>
                          <a:tab pos="1866900" algn="l"/>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选择重传</a:t>
                      </a: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ctr" defTabSz="914400" rtl="0" eaLnBrk="1" fontAlgn="base" latinLnBrk="0" hangingPunct="1">
                        <a:lnSpc>
                          <a:spcPct val="100000"/>
                        </a:lnSpc>
                        <a:spcBef>
                          <a:spcPct val="0"/>
                        </a:spcBef>
                        <a:spcAft>
                          <a:spcPct val="0"/>
                        </a:spcAft>
                        <a:buClrTx/>
                        <a:buSzTx/>
                        <a:buFontTx/>
                        <a:buNone/>
                        <a:tabLst>
                          <a:tab pos="1866900" algn="l"/>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&gt;1</a:t>
                      </a:r>
                      <a:endParaRPr kumimoji="1" lang="en-US" altLang="zh-CN"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ctr" defTabSz="914400" rtl="0" eaLnBrk="1" fontAlgn="base" latinLnBrk="0" hangingPunct="1">
                        <a:lnSpc>
                          <a:spcPct val="100000"/>
                        </a:lnSpc>
                        <a:spcBef>
                          <a:spcPct val="0"/>
                        </a:spcBef>
                        <a:spcAft>
                          <a:spcPct val="0"/>
                        </a:spcAft>
                        <a:buClrTx/>
                        <a:buSzTx/>
                        <a:buFontTx/>
                        <a:buNone/>
                        <a:tabLst>
                          <a:tab pos="1866900" algn="l"/>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&gt;1</a:t>
                      </a:r>
                      <a:endParaRPr kumimoji="1" lang="en-US" altLang="zh-CN"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733263"/>
                                        </p:tgtEl>
                                        <p:attrNameLst>
                                          <p:attrName>style.visibility</p:attrName>
                                        </p:attrNameLst>
                                      </p:cBhvr>
                                      <p:to>
                                        <p:strVal val="visible"/>
                                      </p:to>
                                    </p:set>
                                    <p:animEffect transition="in" filter="checkerboard(across)">
                                      <p:cBhvr>
                                        <p:cTn id="7" dur="500"/>
                                        <p:tgtEl>
                                          <p:spTgt spid="733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1107C609-1863-47D2-908A-848B9EAFEAB7}"/>
              </a:ext>
            </a:extLst>
          </p:cNvPr>
          <p:cNvSpPr>
            <a:spLocks noGrp="1" noChangeArrowheads="1"/>
          </p:cNvSpPr>
          <p:nvPr>
            <p:ph type="title"/>
          </p:nvPr>
        </p:nvSpPr>
        <p:spPr/>
        <p:txBody>
          <a:bodyPr/>
          <a:lstStyle/>
          <a:p>
            <a:pPr eaLnBrk="1" hangingPunct="1"/>
            <a:r>
              <a:rPr lang="zh-CN" altLang="en-US"/>
              <a:t>窗口尺寸受到的限制 </a:t>
            </a:r>
          </a:p>
        </p:txBody>
      </p:sp>
      <p:sp>
        <p:nvSpPr>
          <p:cNvPr id="47107" name="Rectangle 3">
            <a:extLst>
              <a:ext uri="{FF2B5EF4-FFF2-40B4-BE49-F238E27FC236}">
                <a16:creationId xmlns:a16="http://schemas.microsoft.com/office/drawing/2014/main" id="{04CE8AAE-C862-4B6C-AAB4-BD50784D98E4}"/>
              </a:ext>
            </a:extLst>
          </p:cNvPr>
          <p:cNvSpPr>
            <a:spLocks noGrp="1" noChangeArrowheads="1"/>
          </p:cNvSpPr>
          <p:nvPr>
            <p:ph type="body" idx="1"/>
          </p:nvPr>
        </p:nvSpPr>
        <p:spPr>
          <a:xfrm>
            <a:off x="914400" y="1524000"/>
            <a:ext cx="7391400" cy="3663950"/>
          </a:xfrm>
        </p:spPr>
        <p:txBody>
          <a:bodyPr/>
          <a:lstStyle/>
          <a:p>
            <a:pPr eaLnBrk="1" hangingPunct="1"/>
            <a:r>
              <a:rPr lang="en-US" altLang="zh-CN"/>
              <a:t> </a:t>
            </a:r>
            <a:r>
              <a:rPr lang="zh-CN" altLang="en-US"/>
              <a:t>帧序号的位数为</a:t>
            </a:r>
            <a:r>
              <a:rPr lang="en-US" altLang="zh-CN"/>
              <a:t>m</a:t>
            </a:r>
            <a:r>
              <a:rPr lang="zh-CN" altLang="en-US"/>
              <a:t>，则</a:t>
            </a:r>
          </a:p>
          <a:p>
            <a:pPr eaLnBrk="1" hangingPunct="1">
              <a:buFont typeface="Wingdings" panose="05000000000000000000" pitchFamily="2" charset="2"/>
              <a:buNone/>
            </a:pPr>
            <a:r>
              <a:rPr lang="zh-CN" altLang="en-US">
                <a:solidFill>
                  <a:schemeClr val="accent2"/>
                </a:solidFill>
              </a:rPr>
              <a:t>       </a:t>
            </a:r>
            <a:r>
              <a:rPr lang="en-US" altLang="zh-CN">
                <a:solidFill>
                  <a:schemeClr val="accent2"/>
                </a:solidFill>
              </a:rPr>
              <a:t>W</a:t>
            </a:r>
            <a:r>
              <a:rPr lang="en-US" altLang="zh-CN" baseline="-25000">
                <a:solidFill>
                  <a:schemeClr val="accent2"/>
                </a:solidFill>
              </a:rPr>
              <a:t>T</a:t>
            </a:r>
            <a:r>
              <a:rPr lang="en-US" altLang="zh-CN">
                <a:solidFill>
                  <a:schemeClr val="accent2"/>
                </a:solidFill>
              </a:rPr>
              <a:t>≥W</a:t>
            </a:r>
            <a:r>
              <a:rPr lang="en-US" altLang="zh-CN" baseline="-25000">
                <a:solidFill>
                  <a:schemeClr val="accent2"/>
                </a:solidFill>
              </a:rPr>
              <a:t>R</a:t>
            </a:r>
          </a:p>
          <a:p>
            <a:pPr eaLnBrk="1" hangingPunct="1">
              <a:buFont typeface="Wingdings" panose="05000000000000000000" pitchFamily="2" charset="2"/>
              <a:buNone/>
            </a:pPr>
            <a:r>
              <a:rPr lang="en-US" altLang="zh-CN">
                <a:solidFill>
                  <a:schemeClr val="accent2"/>
                </a:solidFill>
              </a:rPr>
              <a:t>       W</a:t>
            </a:r>
            <a:r>
              <a:rPr lang="en-US" altLang="zh-CN" baseline="-25000">
                <a:solidFill>
                  <a:schemeClr val="accent2"/>
                </a:solidFill>
              </a:rPr>
              <a:t>T</a:t>
            </a:r>
            <a:r>
              <a:rPr lang="en-US" altLang="zh-CN">
                <a:solidFill>
                  <a:schemeClr val="accent2"/>
                </a:solidFill>
              </a:rPr>
              <a:t>+ W</a:t>
            </a:r>
            <a:r>
              <a:rPr lang="en-US" altLang="zh-CN" baseline="-25000">
                <a:solidFill>
                  <a:schemeClr val="accent2"/>
                </a:solidFill>
              </a:rPr>
              <a:t>R</a:t>
            </a:r>
            <a:r>
              <a:rPr lang="en-US" altLang="zh-CN">
                <a:solidFill>
                  <a:schemeClr val="accent2"/>
                </a:solidFill>
              </a:rPr>
              <a:t>≤2</a:t>
            </a:r>
            <a:r>
              <a:rPr lang="en-US" altLang="zh-CN" baseline="30000">
                <a:solidFill>
                  <a:schemeClr val="accent2"/>
                </a:solidFill>
              </a:rPr>
              <a:t>m</a:t>
            </a:r>
          </a:p>
          <a:p>
            <a:pPr eaLnBrk="1" hangingPunct="1">
              <a:buFont typeface="Wingdings" panose="05000000000000000000" pitchFamily="2" charset="2"/>
              <a:buNone/>
            </a:pPr>
            <a:r>
              <a:rPr lang="en-US" altLang="zh-CN"/>
              <a:t> </a:t>
            </a:r>
            <a:r>
              <a:rPr lang="zh-CN" altLang="en-US"/>
              <a:t>分析：</a:t>
            </a:r>
          </a:p>
          <a:p>
            <a:pPr lvl="1" eaLnBrk="1" hangingPunct="1">
              <a:buFont typeface="Wingdings" pitchFamily="2" charset="2"/>
              <a:buChar char="Ø"/>
            </a:pPr>
            <a:r>
              <a:rPr lang="zh-CN" altLang="en-US"/>
              <a:t>若</a:t>
            </a:r>
            <a:r>
              <a:rPr lang="en-US" altLang="zh-CN"/>
              <a:t>W</a:t>
            </a:r>
            <a:r>
              <a:rPr lang="en-US" altLang="zh-CN" baseline="-25000"/>
              <a:t>R</a:t>
            </a:r>
            <a:r>
              <a:rPr lang="en-US" altLang="zh-CN"/>
              <a:t> &gt;W</a:t>
            </a:r>
            <a:r>
              <a:rPr lang="en-US" altLang="zh-CN" baseline="-25000"/>
              <a:t>T</a:t>
            </a:r>
            <a:r>
              <a:rPr lang="zh-CN" altLang="en-US"/>
              <a:t>会有 </a:t>
            </a:r>
            <a:r>
              <a:rPr lang="en-US" altLang="zh-CN"/>
              <a:t>W</a:t>
            </a:r>
            <a:r>
              <a:rPr lang="en-US" altLang="zh-CN" baseline="-25000"/>
              <a:t>R</a:t>
            </a:r>
            <a:r>
              <a:rPr lang="en-US" altLang="zh-CN"/>
              <a:t> -W</a:t>
            </a:r>
            <a:r>
              <a:rPr lang="en-US" altLang="zh-CN" baseline="-25000"/>
              <a:t>T</a:t>
            </a:r>
            <a:r>
              <a:rPr lang="zh-CN" altLang="en-US"/>
              <a:t>个窗口永远用不上。</a:t>
            </a:r>
          </a:p>
          <a:p>
            <a:pPr lvl="1" eaLnBrk="1" hangingPunct="1">
              <a:buFont typeface="Wingdings" pitchFamily="2" charset="2"/>
              <a:buChar char="Ø"/>
            </a:pPr>
            <a:r>
              <a:rPr lang="zh-CN" altLang="en-US"/>
              <a:t> </a:t>
            </a:r>
            <a:r>
              <a:rPr lang="en-US" altLang="zh-CN"/>
              <a:t>W</a:t>
            </a:r>
            <a:r>
              <a:rPr lang="en-US" altLang="zh-CN" baseline="-25000"/>
              <a:t>T</a:t>
            </a:r>
            <a:r>
              <a:rPr lang="en-US" altLang="zh-CN"/>
              <a:t>+ W</a:t>
            </a:r>
            <a:r>
              <a:rPr lang="en-US" altLang="zh-CN" baseline="-25000"/>
              <a:t>R</a:t>
            </a:r>
            <a:r>
              <a:rPr lang="en-US" altLang="zh-CN"/>
              <a:t>≤2</a:t>
            </a:r>
            <a:r>
              <a:rPr lang="en-US" altLang="zh-CN" baseline="30000"/>
              <a:t>m</a:t>
            </a:r>
            <a:r>
              <a:rPr lang="zh-CN" altLang="en-US"/>
              <a:t>保证了上一轮帧序号和下一轮序号在</a:t>
            </a:r>
            <a:r>
              <a:rPr lang="en-US" altLang="zh-CN"/>
              <a:t>W</a:t>
            </a:r>
            <a:r>
              <a:rPr lang="en-US" altLang="zh-CN" baseline="-25000"/>
              <a:t>T</a:t>
            </a:r>
            <a:r>
              <a:rPr lang="en-US" altLang="zh-CN"/>
              <a:t>+ W</a:t>
            </a:r>
            <a:r>
              <a:rPr lang="en-US" altLang="zh-CN" baseline="-25000"/>
              <a:t>R</a:t>
            </a:r>
            <a:r>
              <a:rPr lang="zh-CN" altLang="en-US"/>
              <a:t>范围内不会出现重复，否则接收端无法判断落入窗口的帧是上轮重发的还是新的帧。 </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6E0192B5-A009-4C05-A756-60C5F0064593}"/>
              </a:ext>
            </a:extLst>
          </p:cNvPr>
          <p:cNvSpPr>
            <a:spLocks noGrp="1" noChangeArrowheads="1"/>
          </p:cNvSpPr>
          <p:nvPr>
            <p:ph type="title"/>
          </p:nvPr>
        </p:nvSpPr>
        <p:spPr/>
        <p:txBody>
          <a:bodyPr/>
          <a:lstStyle/>
          <a:p>
            <a:pPr eaLnBrk="1" hangingPunct="1"/>
            <a:r>
              <a:rPr lang="en-US" altLang="zh-CN"/>
              <a:t>W</a:t>
            </a:r>
            <a:r>
              <a:rPr lang="en-US" altLang="zh-CN" baseline="-25000"/>
              <a:t>T</a:t>
            </a:r>
            <a:r>
              <a:rPr lang="en-US" altLang="zh-CN"/>
              <a:t>+ W</a:t>
            </a:r>
            <a:r>
              <a:rPr lang="en-US" altLang="zh-CN" baseline="-25000"/>
              <a:t>R</a:t>
            </a:r>
            <a:r>
              <a:rPr lang="en-US" altLang="zh-CN"/>
              <a:t>&gt;2</a:t>
            </a:r>
            <a:r>
              <a:rPr lang="en-US" altLang="zh-CN" baseline="30000"/>
              <a:t>m</a:t>
            </a:r>
            <a:r>
              <a:rPr lang="zh-CN" altLang="en-US"/>
              <a:t>错误分析</a:t>
            </a:r>
            <a:endParaRPr lang="zh-CN" altLang="en-US" baseline="30000"/>
          </a:p>
        </p:txBody>
      </p:sp>
      <p:sp>
        <p:nvSpPr>
          <p:cNvPr id="736259" name="Rectangle 3">
            <a:extLst>
              <a:ext uri="{FF2B5EF4-FFF2-40B4-BE49-F238E27FC236}">
                <a16:creationId xmlns:a16="http://schemas.microsoft.com/office/drawing/2014/main" id="{43E0CF5B-8BC5-4D16-AF67-99E08A1FEB41}"/>
              </a:ext>
            </a:extLst>
          </p:cNvPr>
          <p:cNvSpPr>
            <a:spLocks noGrp="1" noChangeArrowheads="1"/>
          </p:cNvSpPr>
          <p:nvPr>
            <p:ph type="body" idx="1"/>
          </p:nvPr>
        </p:nvSpPr>
        <p:spPr>
          <a:xfrm>
            <a:off x="914400" y="1524000"/>
            <a:ext cx="7834313" cy="3732213"/>
          </a:xfrm>
        </p:spPr>
        <p:txBody>
          <a:bodyPr/>
          <a:lstStyle/>
          <a:p>
            <a:pPr eaLnBrk="1" hangingPunct="1">
              <a:buFont typeface="Wingdings" panose="05000000000000000000" pitchFamily="2" charset="2"/>
              <a:buNone/>
            </a:pPr>
            <a:r>
              <a:rPr lang="zh-CN" altLang="en-US"/>
              <a:t>设</a:t>
            </a:r>
            <a:r>
              <a:rPr lang="en-US" altLang="zh-CN"/>
              <a:t>m=3, W</a:t>
            </a:r>
            <a:r>
              <a:rPr lang="en-US" altLang="zh-CN" baseline="-25000"/>
              <a:t>T</a:t>
            </a:r>
            <a:r>
              <a:rPr lang="en-US" altLang="zh-CN"/>
              <a:t> =7, W</a:t>
            </a:r>
            <a:r>
              <a:rPr lang="en-US" altLang="zh-CN" baseline="-25000"/>
              <a:t>R</a:t>
            </a:r>
            <a:r>
              <a:rPr lang="en-US" altLang="zh-CN"/>
              <a:t>=2,</a:t>
            </a:r>
            <a:r>
              <a:rPr lang="zh-CN" altLang="en-US"/>
              <a:t>显然，</a:t>
            </a:r>
            <a:r>
              <a:rPr lang="en-US" altLang="zh-CN"/>
              <a:t>W</a:t>
            </a:r>
            <a:r>
              <a:rPr lang="en-US" altLang="zh-CN" baseline="-25000"/>
              <a:t>R</a:t>
            </a:r>
            <a:r>
              <a:rPr lang="en-US" altLang="zh-CN"/>
              <a:t>+W</a:t>
            </a:r>
            <a:r>
              <a:rPr lang="en-US" altLang="zh-CN" baseline="-25000"/>
              <a:t>T</a:t>
            </a:r>
            <a:r>
              <a:rPr lang="en-US" altLang="zh-CN"/>
              <a:t>﹥2</a:t>
            </a:r>
            <a:r>
              <a:rPr lang="en-US" altLang="zh-CN" baseline="30000"/>
              <a:t>m</a:t>
            </a:r>
            <a:r>
              <a:rPr lang="en-US" altLang="zh-CN"/>
              <a:t>.</a:t>
            </a:r>
          </a:p>
          <a:p>
            <a:pPr eaLnBrk="1" hangingPunct="1">
              <a:buFont typeface="Wingdings" panose="05000000000000000000" pitchFamily="2" charset="2"/>
              <a:buChar char="Ø"/>
            </a:pPr>
            <a:r>
              <a:rPr lang="zh-CN" altLang="en-US" sz="2400"/>
              <a:t>发送窗口首先连续发送</a:t>
            </a:r>
            <a:r>
              <a:rPr lang="en-US" altLang="zh-CN" sz="2400"/>
              <a:t>7</a:t>
            </a:r>
            <a:r>
              <a:rPr lang="zh-CN" altLang="en-US" sz="2400"/>
              <a:t>帧（</a:t>
            </a:r>
            <a:r>
              <a:rPr lang="en-US" altLang="zh-CN" sz="2400"/>
              <a:t>0-6</a:t>
            </a:r>
            <a:r>
              <a:rPr lang="zh-CN" altLang="en-US" sz="2400"/>
              <a:t>号帧）</a:t>
            </a:r>
          </a:p>
          <a:p>
            <a:pPr eaLnBrk="1" hangingPunct="1">
              <a:buFont typeface="Wingdings" panose="05000000000000000000" pitchFamily="2" charset="2"/>
              <a:buChar char="Ø"/>
            </a:pPr>
            <a:r>
              <a:rPr lang="zh-CN" altLang="en-US" sz="2400"/>
              <a:t>假设这</a:t>
            </a:r>
            <a:r>
              <a:rPr lang="en-US" altLang="zh-CN" sz="2400"/>
              <a:t>7</a:t>
            </a:r>
            <a:r>
              <a:rPr lang="zh-CN" altLang="en-US" sz="2400"/>
              <a:t>帧全部正确到达，接收端发出确认信息，并将接收窗口向前滑动</a:t>
            </a:r>
            <a:r>
              <a:rPr lang="en-US" altLang="zh-CN" sz="2400"/>
              <a:t>7</a:t>
            </a:r>
            <a:r>
              <a:rPr lang="zh-CN" altLang="en-US" sz="2400"/>
              <a:t>个窗口，即当前窗口为</a:t>
            </a:r>
            <a:r>
              <a:rPr lang="en-US" altLang="zh-CN" sz="2400"/>
              <a:t>7</a:t>
            </a:r>
            <a:r>
              <a:rPr lang="zh-CN" altLang="en-US" sz="2400"/>
              <a:t>号和</a:t>
            </a:r>
            <a:r>
              <a:rPr lang="en-US" altLang="zh-CN" sz="2400"/>
              <a:t>0</a:t>
            </a:r>
            <a:r>
              <a:rPr lang="zh-CN" altLang="en-US" sz="2400"/>
              <a:t>号</a:t>
            </a:r>
          </a:p>
          <a:p>
            <a:pPr eaLnBrk="1" hangingPunct="1">
              <a:buFont typeface="Wingdings" panose="05000000000000000000" pitchFamily="2" charset="2"/>
              <a:buChar char="Ø"/>
            </a:pPr>
            <a:r>
              <a:rPr lang="zh-CN" altLang="en-US" sz="2400"/>
              <a:t>接收端发出的确认信息全部丢失，发送端由于收不到确认信息而误认为接收端没有发送帧，由于超时计时器重新启动</a:t>
            </a:r>
            <a:r>
              <a:rPr lang="en-US" altLang="zh-CN" sz="2400"/>
              <a:t>0-6</a:t>
            </a:r>
            <a:r>
              <a:rPr lang="zh-CN" altLang="en-US" sz="2400"/>
              <a:t>号帧。</a:t>
            </a:r>
          </a:p>
          <a:p>
            <a:pPr eaLnBrk="1" hangingPunct="1">
              <a:buFont typeface="Wingdings" panose="05000000000000000000" pitchFamily="2" charset="2"/>
              <a:buChar char="Ø"/>
            </a:pPr>
            <a:r>
              <a:rPr lang="zh-CN" altLang="en-US" sz="2400"/>
              <a:t>重发的</a:t>
            </a:r>
            <a:r>
              <a:rPr lang="en-US" altLang="zh-CN" sz="2400"/>
              <a:t>0</a:t>
            </a:r>
            <a:r>
              <a:rPr lang="zh-CN" altLang="en-US" sz="2400"/>
              <a:t>号帧又落入接收窗口而被重复接收，并被误认为下一轮帧递交给主机。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625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3625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3625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362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EFD18870-303B-4043-94A7-BC5E6301334B}"/>
              </a:ext>
            </a:extLst>
          </p:cNvPr>
          <p:cNvSpPr>
            <a:spLocks noGrp="1" noChangeArrowheads="1"/>
          </p:cNvSpPr>
          <p:nvPr>
            <p:ph type="title"/>
          </p:nvPr>
        </p:nvSpPr>
        <p:spPr/>
        <p:txBody>
          <a:bodyPr/>
          <a:lstStyle/>
          <a:p>
            <a:pPr marL="609600" indent="-609600" eaLnBrk="1" hangingPunct="1"/>
            <a:r>
              <a:rPr lang="en-US" altLang="zh-CN" dirty="0"/>
              <a:t>4.4 </a:t>
            </a:r>
            <a:r>
              <a:rPr lang="zh-CN" altLang="en-US" dirty="0"/>
              <a:t>点到点数据链路层协议</a:t>
            </a:r>
          </a:p>
        </p:txBody>
      </p:sp>
      <p:sp>
        <p:nvSpPr>
          <p:cNvPr id="2" name="内容占位符 1">
            <a:extLst>
              <a:ext uri="{FF2B5EF4-FFF2-40B4-BE49-F238E27FC236}">
                <a16:creationId xmlns:a16="http://schemas.microsoft.com/office/drawing/2014/main" id="{3C428F59-BC9C-471B-A2BE-EA27B03D375D}"/>
              </a:ext>
            </a:extLst>
          </p:cNvPr>
          <p:cNvSpPr>
            <a:spLocks noGrp="1"/>
          </p:cNvSpPr>
          <p:nvPr>
            <p:ph idx="1"/>
          </p:nvPr>
        </p:nvSpPr>
        <p:spPr>
          <a:xfrm>
            <a:off x="914400" y="1524000"/>
            <a:ext cx="7391400" cy="2074414"/>
          </a:xfrm>
        </p:spPr>
        <p:txBody>
          <a:bodyPr/>
          <a:lstStyle/>
          <a:p>
            <a:r>
              <a:rPr lang="zh-CN" altLang="en-US" dirty="0"/>
              <a:t>信道两端各有一个端点（结点）</a:t>
            </a:r>
            <a:endParaRPr lang="en-US" altLang="zh-CN" dirty="0"/>
          </a:p>
          <a:p>
            <a:r>
              <a:rPr lang="zh-CN" altLang="en-US" dirty="0"/>
              <a:t>采用一对一通信方式，双方协调完成通信</a:t>
            </a:r>
            <a:endParaRPr lang="en-US" altLang="zh-CN" dirty="0"/>
          </a:p>
          <a:p>
            <a:r>
              <a:rPr lang="zh-CN" altLang="en-US" dirty="0"/>
              <a:t>通常用于广域网中两个路由器串口之间互联</a:t>
            </a:r>
            <a:endParaRPr lang="en-US" altLang="zh-CN" dirty="0"/>
          </a:p>
          <a:p>
            <a:r>
              <a:rPr lang="zh-CN" altLang="en-US" dirty="0"/>
              <a:t>或者使用调制解调器通过电话线拨号连接</a:t>
            </a:r>
            <a:r>
              <a:rPr lang="en-US" altLang="zh-CN" dirty="0"/>
              <a:t>ISP</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AF82F20A-B433-4CAF-8F50-016870F140D2}"/>
              </a:ext>
            </a:extLst>
          </p:cNvPr>
          <p:cNvSpPr txBox="1">
            <a:spLocks/>
          </p:cNvSpPr>
          <p:nvPr/>
        </p:nvSpPr>
        <p:spPr bwMode="auto">
          <a:xfrm>
            <a:off x="1115616" y="1268760"/>
            <a:ext cx="7391400" cy="4302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r>
              <a:rPr lang="zh-CN" altLang="en-US" sz="2400" dirty="0">
                <a:latin typeface="+mn-ea"/>
              </a:rPr>
              <a:t>链路（</a:t>
            </a:r>
            <a:r>
              <a:rPr lang="en-US" altLang="zh-CN" sz="2400" dirty="0">
                <a:latin typeface="+mn-ea"/>
              </a:rPr>
              <a:t>Link</a:t>
            </a:r>
            <a:r>
              <a:rPr lang="zh-CN" altLang="en-US" sz="2400" dirty="0">
                <a:latin typeface="+mn-ea"/>
              </a:rPr>
              <a:t>）：连接两个相邻结点的物理信道，如双绞线、光纤等。</a:t>
            </a:r>
            <a:endParaRPr lang="en-US" altLang="zh-CN" sz="2400" dirty="0">
              <a:latin typeface="+mn-ea"/>
            </a:endParaRPr>
          </a:p>
          <a:p>
            <a:pPr lvl="1"/>
            <a:r>
              <a:rPr lang="zh-CN" altLang="en-US" sz="2000" dirty="0">
                <a:latin typeface="+mn-ea"/>
              </a:rPr>
              <a:t>一条链路只是一条通路的一个组成部分。</a:t>
            </a:r>
          </a:p>
          <a:p>
            <a:r>
              <a:rPr lang="zh-CN" altLang="en-US" sz="2400" kern="0" dirty="0">
                <a:latin typeface="+mn-ea"/>
              </a:rPr>
              <a:t>数据链路</a:t>
            </a:r>
            <a:r>
              <a:rPr lang="en-US" altLang="zh-CN" sz="2400" kern="0" dirty="0">
                <a:latin typeface="+mn-ea"/>
              </a:rPr>
              <a:t>(data link) </a:t>
            </a:r>
            <a:r>
              <a:rPr lang="zh-CN" altLang="en-US" sz="2400" kern="0" dirty="0">
                <a:latin typeface="+mn-ea"/>
              </a:rPr>
              <a:t>：两个结点间的逻辑通道，把实现控制数据传输协议的硬件和软件加到链路上即构成数据链路。</a:t>
            </a:r>
            <a:endParaRPr lang="en-US" altLang="zh-CN" sz="2400" kern="0" dirty="0">
              <a:latin typeface="+mn-ea"/>
            </a:endParaRPr>
          </a:p>
          <a:p>
            <a:pPr lvl="1"/>
            <a:r>
              <a:rPr lang="zh-CN" altLang="en-US" sz="2000" kern="0" dirty="0">
                <a:latin typeface="+mn-ea"/>
              </a:rPr>
              <a:t>通常使用适配器（即网卡）实现这些协议的硬件和软件。</a:t>
            </a:r>
          </a:p>
          <a:p>
            <a:pPr lvl="1"/>
            <a:r>
              <a:rPr lang="zh-CN" altLang="en-US" sz="2000" kern="0" dirty="0">
                <a:latin typeface="+mn-ea"/>
              </a:rPr>
              <a:t>一般的适配器都包括了数据链路层和物理层的功能。 </a:t>
            </a:r>
            <a:endParaRPr lang="en-US" altLang="zh-CN" sz="2000" kern="0" dirty="0">
              <a:latin typeface="+mn-ea"/>
            </a:endParaRPr>
          </a:p>
          <a:p>
            <a:r>
              <a:rPr lang="zh-CN" altLang="en-US" sz="2400" kern="0" dirty="0">
                <a:latin typeface="+mn-ea"/>
              </a:rPr>
              <a:t>数据链路层的范围：只与本地结点之间的数据交付（</a:t>
            </a:r>
            <a:r>
              <a:rPr lang="en-US" altLang="zh-CN" sz="2400" kern="0" dirty="0">
                <a:latin typeface="+mn-ea"/>
              </a:rPr>
              <a:t>local delivery of frames</a:t>
            </a:r>
            <a:r>
              <a:rPr lang="zh-CN" altLang="en-US" sz="2400" kern="0" dirty="0">
                <a:latin typeface="+mn-ea"/>
              </a:rPr>
              <a:t>）有关。即在数据链路层，帧的传输不会超出本地网络。</a:t>
            </a:r>
          </a:p>
        </p:txBody>
      </p:sp>
    </p:spTree>
    <p:extLst>
      <p:ext uri="{BB962C8B-B14F-4D97-AF65-F5344CB8AC3E}">
        <p14:creationId xmlns:p14="http://schemas.microsoft.com/office/powerpoint/2010/main" val="3133142049"/>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D599C4B-CCCC-4402-ADAA-400686C672B5}"/>
              </a:ext>
            </a:extLst>
          </p:cNvPr>
          <p:cNvSpPr>
            <a:spLocks noGrp="1"/>
          </p:cNvSpPr>
          <p:nvPr>
            <p:ph type="title"/>
          </p:nvPr>
        </p:nvSpPr>
        <p:spPr/>
        <p:txBody>
          <a:bodyPr/>
          <a:lstStyle/>
          <a:p>
            <a:r>
              <a:rPr lang="en-US" altLang="zh-CN" dirty="0"/>
              <a:t>4.4.1 HDLC</a:t>
            </a:r>
            <a:r>
              <a:rPr lang="zh-CN" altLang="en-US" dirty="0"/>
              <a:t>协议</a:t>
            </a:r>
          </a:p>
        </p:txBody>
      </p:sp>
      <p:sp>
        <p:nvSpPr>
          <p:cNvPr id="6" name="内容占位符 5">
            <a:extLst>
              <a:ext uri="{FF2B5EF4-FFF2-40B4-BE49-F238E27FC236}">
                <a16:creationId xmlns:a16="http://schemas.microsoft.com/office/drawing/2014/main" id="{EE3CFD7B-9263-42E8-B2F7-4FC9FEAB4245}"/>
              </a:ext>
            </a:extLst>
          </p:cNvPr>
          <p:cNvSpPr>
            <a:spLocks noGrp="1"/>
          </p:cNvSpPr>
          <p:nvPr>
            <p:ph idx="1"/>
          </p:nvPr>
        </p:nvSpPr>
        <p:spPr>
          <a:xfrm>
            <a:off x="1187624" y="2348880"/>
            <a:ext cx="7125699" cy="2456057"/>
          </a:xfrm>
        </p:spPr>
        <p:txBody>
          <a:bodyPr/>
          <a:lstStyle/>
          <a:p>
            <a:r>
              <a:rPr lang="zh-CN" altLang="en-US" sz="2400" dirty="0">
                <a:latin typeface="+mn-ea"/>
              </a:rPr>
              <a:t>“面向比特”是指以二进制位作为数据帧的基本数据单位。</a:t>
            </a:r>
            <a:endParaRPr lang="en-US" altLang="zh-CN" sz="2400" dirty="0">
              <a:latin typeface="+mn-ea"/>
            </a:endParaRPr>
          </a:p>
          <a:p>
            <a:r>
              <a:rPr lang="en-US" altLang="zh-CN" sz="2400" dirty="0">
                <a:latin typeface="+mn-ea"/>
              </a:rPr>
              <a:t>HDLC</a:t>
            </a:r>
            <a:r>
              <a:rPr lang="zh-CN" altLang="en-US" sz="2400" dirty="0">
                <a:latin typeface="+mn-ea"/>
              </a:rPr>
              <a:t>是</a:t>
            </a:r>
            <a:r>
              <a:rPr lang="en-US" altLang="zh-CN" sz="2400" dirty="0">
                <a:latin typeface="+mn-ea"/>
              </a:rPr>
              <a:t>ISO</a:t>
            </a:r>
            <a:r>
              <a:rPr lang="zh-CN" altLang="en-US" sz="2400" dirty="0">
                <a:latin typeface="+mn-ea"/>
              </a:rPr>
              <a:t>在</a:t>
            </a:r>
            <a:r>
              <a:rPr lang="en-US" altLang="zh-CN" sz="2400" dirty="0">
                <a:latin typeface="+mn-ea"/>
              </a:rPr>
              <a:t>IBM</a:t>
            </a:r>
            <a:r>
              <a:rPr lang="zh-CN" altLang="en-US" sz="2400" dirty="0">
                <a:latin typeface="+mn-ea"/>
              </a:rPr>
              <a:t>的</a:t>
            </a:r>
            <a:r>
              <a:rPr lang="en-US" altLang="zh-CN" sz="2400" dirty="0">
                <a:latin typeface="+mn-ea"/>
              </a:rPr>
              <a:t>SDLC(Synchronous Data Link Control)</a:t>
            </a:r>
            <a:r>
              <a:rPr lang="zh-CN" altLang="en-US" sz="2400" dirty="0">
                <a:latin typeface="+mn-ea"/>
              </a:rPr>
              <a:t>的基础上制定的数据链路层协议。</a:t>
            </a:r>
          </a:p>
          <a:p>
            <a:r>
              <a:rPr lang="en-US" altLang="zh-CN" sz="2400" dirty="0">
                <a:latin typeface="+mn-ea"/>
              </a:rPr>
              <a:t>HDLC</a:t>
            </a:r>
            <a:r>
              <a:rPr lang="zh-CN" altLang="en-US" sz="2400" dirty="0">
                <a:latin typeface="+mn-ea"/>
              </a:rPr>
              <a:t>协议曾经是数据链路层协议的典型代表，得到过广泛的应用。</a:t>
            </a:r>
          </a:p>
        </p:txBody>
      </p:sp>
      <p:sp>
        <p:nvSpPr>
          <p:cNvPr id="8" name="文本框 7">
            <a:extLst>
              <a:ext uri="{FF2B5EF4-FFF2-40B4-BE49-F238E27FC236}">
                <a16:creationId xmlns:a16="http://schemas.microsoft.com/office/drawing/2014/main" id="{64D86222-391C-47B7-9E3D-BEF6ADC776E7}"/>
              </a:ext>
            </a:extLst>
          </p:cNvPr>
          <p:cNvSpPr txBox="1"/>
          <p:nvPr/>
        </p:nvSpPr>
        <p:spPr>
          <a:xfrm>
            <a:off x="1187624" y="1340768"/>
            <a:ext cx="6870526" cy="830997"/>
          </a:xfrm>
          <a:prstGeom prst="rect">
            <a:avLst/>
          </a:prstGeom>
          <a:noFill/>
        </p:spPr>
        <p:txBody>
          <a:bodyPr wrap="square">
            <a:spAutoFit/>
          </a:bodyPr>
          <a:lstStyle/>
          <a:p>
            <a:pPr eaLnBrk="1" hangingPunct="1">
              <a:buFont typeface="Wingdings" panose="05000000000000000000" pitchFamily="2" charset="2"/>
              <a:buNone/>
            </a:pPr>
            <a:r>
              <a:rPr lang="en-US" altLang="zh-CN" kern="0" dirty="0">
                <a:latin typeface="+mn-ea"/>
                <a:ea typeface="+mn-ea"/>
              </a:rPr>
              <a:t>HDLC(High Level Data Control)</a:t>
            </a:r>
            <a:r>
              <a:rPr lang="zh-CN" altLang="en-US" kern="0" dirty="0">
                <a:latin typeface="+mn-ea"/>
                <a:ea typeface="+mn-ea"/>
              </a:rPr>
              <a:t>协议是一种面向比特的链路层协议。</a:t>
            </a:r>
          </a:p>
        </p:txBody>
      </p:sp>
    </p:spTree>
    <p:extLst>
      <p:ext uri="{BB962C8B-B14F-4D97-AF65-F5344CB8AC3E}">
        <p14:creationId xmlns:p14="http://schemas.microsoft.com/office/powerpoint/2010/main" val="1990783272"/>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EBAB48-9EEC-4CEE-B6F5-E11A35019F59}"/>
              </a:ext>
            </a:extLst>
          </p:cNvPr>
          <p:cNvSpPr>
            <a:spLocks noGrp="1"/>
          </p:cNvSpPr>
          <p:nvPr>
            <p:ph type="title"/>
          </p:nvPr>
        </p:nvSpPr>
        <p:spPr/>
        <p:txBody>
          <a:bodyPr/>
          <a:lstStyle/>
          <a:p>
            <a:r>
              <a:rPr lang="en-US" altLang="zh-CN" dirty="0"/>
              <a:t>HDLC</a:t>
            </a:r>
            <a:r>
              <a:rPr lang="zh-CN" altLang="en-US" dirty="0"/>
              <a:t>数据链路的配置</a:t>
            </a:r>
          </a:p>
        </p:txBody>
      </p:sp>
      <p:sp>
        <p:nvSpPr>
          <p:cNvPr id="3" name="内容占位符 2">
            <a:extLst>
              <a:ext uri="{FF2B5EF4-FFF2-40B4-BE49-F238E27FC236}">
                <a16:creationId xmlns:a16="http://schemas.microsoft.com/office/drawing/2014/main" id="{A24010EB-D4B5-46B7-A440-7526A65C0797}"/>
              </a:ext>
            </a:extLst>
          </p:cNvPr>
          <p:cNvSpPr>
            <a:spLocks noGrp="1"/>
          </p:cNvSpPr>
          <p:nvPr>
            <p:ph idx="1"/>
          </p:nvPr>
        </p:nvSpPr>
        <p:spPr>
          <a:xfrm>
            <a:off x="971600" y="3068960"/>
            <a:ext cx="7416824" cy="2062103"/>
          </a:xfrm>
        </p:spPr>
        <p:txBody>
          <a:bodyPr/>
          <a:lstStyle/>
          <a:p>
            <a:r>
              <a:rPr lang="zh-CN" altLang="en-US" sz="2000" dirty="0">
                <a:latin typeface="+mn-ea"/>
              </a:rPr>
              <a:t>主站：负责对数据链路实行全面的管理，包括发起传输、组织数据流、差错控制与恢复等。发出的帧称为命令（</a:t>
            </a:r>
            <a:r>
              <a:rPr lang="en-US" altLang="zh-CN" sz="2000" dirty="0">
                <a:latin typeface="+mn-ea"/>
              </a:rPr>
              <a:t>Command</a:t>
            </a:r>
            <a:r>
              <a:rPr lang="zh-CN" altLang="en-US" sz="2000" dirty="0">
                <a:latin typeface="+mn-ea"/>
              </a:rPr>
              <a:t>）。</a:t>
            </a:r>
            <a:endParaRPr lang="en-US" altLang="zh-CN" sz="2000" dirty="0">
              <a:latin typeface="+mn-ea"/>
            </a:endParaRPr>
          </a:p>
          <a:p>
            <a:r>
              <a:rPr lang="zh-CN" altLang="en-US" sz="2000" dirty="0">
                <a:latin typeface="+mn-ea"/>
              </a:rPr>
              <a:t>次站：受控于主站</a:t>
            </a:r>
            <a:r>
              <a:rPr lang="en-US" altLang="zh-CN" sz="2000" dirty="0">
                <a:latin typeface="+mn-ea"/>
              </a:rPr>
              <a:t>,</a:t>
            </a:r>
            <a:r>
              <a:rPr lang="zh-CN" altLang="en-US" sz="2000" dirty="0">
                <a:latin typeface="+mn-ea"/>
              </a:rPr>
              <a:t>只能按照主站的命令进行相应操作</a:t>
            </a:r>
            <a:r>
              <a:rPr lang="en-US" altLang="zh-CN" sz="2000" dirty="0">
                <a:latin typeface="+mn-ea"/>
              </a:rPr>
              <a:t>,</a:t>
            </a:r>
            <a:r>
              <a:rPr lang="zh-CN" altLang="en-US" sz="2000" dirty="0">
                <a:latin typeface="+mn-ea"/>
              </a:rPr>
              <a:t>发出的帧称为响应</a:t>
            </a:r>
            <a:r>
              <a:rPr lang="en-US" altLang="zh-CN" sz="2000" dirty="0">
                <a:latin typeface="+mn-ea"/>
              </a:rPr>
              <a:t>(Response)</a:t>
            </a:r>
            <a:r>
              <a:rPr lang="zh-CN" altLang="en-US" sz="2000" dirty="0">
                <a:latin typeface="+mn-ea"/>
              </a:rPr>
              <a:t>。</a:t>
            </a:r>
            <a:endParaRPr lang="en-US" altLang="zh-CN" sz="2000" dirty="0">
              <a:latin typeface="+mn-ea"/>
            </a:endParaRPr>
          </a:p>
          <a:p>
            <a:r>
              <a:rPr lang="zh-CN" altLang="en-US" sz="2000" dirty="0">
                <a:latin typeface="+mn-ea"/>
              </a:rPr>
              <a:t>复合站：具有主站和次站双重功能的站。两个复合站之间可以完全对等地进行通信</a:t>
            </a:r>
            <a:r>
              <a:rPr lang="en-US" altLang="zh-CN" sz="2000" dirty="0">
                <a:latin typeface="+mn-ea"/>
              </a:rPr>
              <a:t>,</a:t>
            </a:r>
            <a:r>
              <a:rPr lang="zh-CN" altLang="en-US" sz="2000" dirty="0">
                <a:latin typeface="+mn-ea"/>
              </a:rPr>
              <a:t>即</a:t>
            </a:r>
            <a:r>
              <a:rPr lang="en-US" altLang="zh-CN" sz="2000" dirty="0">
                <a:latin typeface="+mn-ea"/>
              </a:rPr>
              <a:t>:</a:t>
            </a:r>
            <a:r>
              <a:rPr lang="zh-CN" altLang="en-US" sz="2000" dirty="0">
                <a:latin typeface="+mn-ea"/>
              </a:rPr>
              <a:t>复合站具有平衡的链路控制能力</a:t>
            </a:r>
            <a:r>
              <a:rPr lang="en-US" altLang="zh-CN" sz="2000" dirty="0">
                <a:latin typeface="+mn-ea"/>
              </a:rPr>
              <a:t>.</a:t>
            </a:r>
            <a:endParaRPr lang="zh-CN" altLang="en-US" sz="2000" dirty="0">
              <a:latin typeface="+mn-ea"/>
            </a:endParaRPr>
          </a:p>
        </p:txBody>
      </p:sp>
      <p:sp>
        <p:nvSpPr>
          <p:cNvPr id="5" name="文本框 4">
            <a:extLst>
              <a:ext uri="{FF2B5EF4-FFF2-40B4-BE49-F238E27FC236}">
                <a16:creationId xmlns:a16="http://schemas.microsoft.com/office/drawing/2014/main" id="{939E0955-19E8-45F9-B352-BC960F5AE33D}"/>
              </a:ext>
            </a:extLst>
          </p:cNvPr>
          <p:cNvSpPr txBox="1"/>
          <p:nvPr/>
        </p:nvSpPr>
        <p:spPr>
          <a:xfrm>
            <a:off x="1043608" y="1268760"/>
            <a:ext cx="7488832" cy="830997"/>
          </a:xfrm>
          <a:prstGeom prst="rect">
            <a:avLst/>
          </a:prstGeom>
          <a:noFill/>
        </p:spPr>
        <p:txBody>
          <a:bodyPr wrap="square">
            <a:spAutoFit/>
          </a:bodyPr>
          <a:lstStyle/>
          <a:p>
            <a:r>
              <a:rPr lang="en-US" altLang="zh-CN" dirty="0"/>
              <a:t>HDLC</a:t>
            </a:r>
            <a:r>
              <a:rPr lang="zh-CN" altLang="en-US" dirty="0"/>
              <a:t>定义了三种类型的站、两种链路结构和三种数据传送操作方式：</a:t>
            </a:r>
          </a:p>
        </p:txBody>
      </p:sp>
      <p:sp>
        <p:nvSpPr>
          <p:cNvPr id="7" name="文本框 6">
            <a:extLst>
              <a:ext uri="{FF2B5EF4-FFF2-40B4-BE49-F238E27FC236}">
                <a16:creationId xmlns:a16="http://schemas.microsoft.com/office/drawing/2014/main" id="{E9E40CDB-F80E-49A3-9BD1-6FDFCAC01116}"/>
              </a:ext>
            </a:extLst>
          </p:cNvPr>
          <p:cNvSpPr txBox="1"/>
          <p:nvPr/>
        </p:nvSpPr>
        <p:spPr>
          <a:xfrm>
            <a:off x="971550" y="2420888"/>
            <a:ext cx="4593770" cy="461665"/>
          </a:xfrm>
          <a:prstGeom prst="rect">
            <a:avLst/>
          </a:prstGeom>
          <a:noFill/>
        </p:spPr>
        <p:txBody>
          <a:bodyPr wrap="square">
            <a:spAutoFit/>
          </a:bodyPr>
          <a:lstStyle/>
          <a:p>
            <a:r>
              <a:rPr lang="en-US" altLang="zh-CN" dirty="0"/>
              <a:t>1. </a:t>
            </a:r>
            <a:r>
              <a:rPr lang="zh-CN" altLang="en-US" dirty="0"/>
              <a:t>三种类型站</a:t>
            </a:r>
          </a:p>
        </p:txBody>
      </p:sp>
    </p:spTree>
    <p:extLst>
      <p:ext uri="{BB962C8B-B14F-4D97-AF65-F5344CB8AC3E}">
        <p14:creationId xmlns:p14="http://schemas.microsoft.com/office/powerpoint/2010/main" val="336028629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DEEBDDD-272B-40AE-91A1-E38A36A57331}"/>
              </a:ext>
            </a:extLst>
          </p:cNvPr>
          <p:cNvSpPr>
            <a:spLocks noGrp="1"/>
          </p:cNvSpPr>
          <p:nvPr>
            <p:ph idx="1"/>
          </p:nvPr>
        </p:nvSpPr>
        <p:spPr>
          <a:xfrm>
            <a:off x="971600" y="2204864"/>
            <a:ext cx="7391400" cy="1274195"/>
          </a:xfrm>
        </p:spPr>
        <p:txBody>
          <a:bodyPr/>
          <a:lstStyle/>
          <a:p>
            <a:r>
              <a:rPr lang="zh-CN" altLang="en-US" sz="2400" dirty="0">
                <a:latin typeface="+mn-ea"/>
              </a:rPr>
              <a:t>非平衡配置：点 </a:t>
            </a:r>
            <a:r>
              <a:rPr lang="en-US" altLang="zh-CN" sz="2400" dirty="0">
                <a:latin typeface="+mn-ea"/>
              </a:rPr>
              <a:t>- </a:t>
            </a:r>
            <a:r>
              <a:rPr lang="zh-CN" altLang="en-US" sz="2400" dirty="0">
                <a:latin typeface="+mn-ea"/>
              </a:rPr>
              <a:t>点或点</a:t>
            </a:r>
            <a:r>
              <a:rPr lang="en-US" altLang="zh-CN" sz="2400" dirty="0">
                <a:latin typeface="+mn-ea"/>
              </a:rPr>
              <a:t>- </a:t>
            </a:r>
            <a:r>
              <a:rPr lang="zh-CN" altLang="en-US" sz="2400" dirty="0">
                <a:latin typeface="+mn-ea"/>
              </a:rPr>
              <a:t>多点线路，支持全双工和半双工</a:t>
            </a:r>
          </a:p>
          <a:p>
            <a:r>
              <a:rPr lang="zh-CN" altLang="en-US" sz="2400" dirty="0">
                <a:latin typeface="+mn-ea"/>
              </a:rPr>
              <a:t>平衡配置：仅点 </a:t>
            </a:r>
            <a:r>
              <a:rPr lang="en-US" altLang="zh-CN" sz="2400" dirty="0">
                <a:latin typeface="+mn-ea"/>
              </a:rPr>
              <a:t>- </a:t>
            </a:r>
            <a:r>
              <a:rPr lang="zh-CN" altLang="en-US" sz="2400" dirty="0">
                <a:latin typeface="+mn-ea"/>
              </a:rPr>
              <a:t>点线路，支持全双工和半双工</a:t>
            </a:r>
          </a:p>
        </p:txBody>
      </p:sp>
      <p:sp>
        <p:nvSpPr>
          <p:cNvPr id="4" name="文本框 3">
            <a:extLst>
              <a:ext uri="{FF2B5EF4-FFF2-40B4-BE49-F238E27FC236}">
                <a16:creationId xmlns:a16="http://schemas.microsoft.com/office/drawing/2014/main" id="{1C7D4CBA-A223-4742-AD01-CBAD310CFF7D}"/>
              </a:ext>
            </a:extLst>
          </p:cNvPr>
          <p:cNvSpPr txBox="1"/>
          <p:nvPr/>
        </p:nvSpPr>
        <p:spPr>
          <a:xfrm>
            <a:off x="971600" y="1412776"/>
            <a:ext cx="4593770" cy="461665"/>
          </a:xfrm>
          <a:prstGeom prst="rect">
            <a:avLst/>
          </a:prstGeom>
          <a:noFill/>
        </p:spPr>
        <p:txBody>
          <a:bodyPr wrap="square">
            <a:spAutoFit/>
          </a:bodyPr>
          <a:lstStyle/>
          <a:p>
            <a:r>
              <a:rPr lang="en-US" altLang="zh-CN" dirty="0"/>
              <a:t>2. </a:t>
            </a:r>
            <a:r>
              <a:rPr lang="zh-CN" altLang="en-US" dirty="0"/>
              <a:t>两种链路结构</a:t>
            </a:r>
          </a:p>
        </p:txBody>
      </p:sp>
      <p:pic>
        <p:nvPicPr>
          <p:cNvPr id="6" name="图片 5">
            <a:extLst>
              <a:ext uri="{FF2B5EF4-FFF2-40B4-BE49-F238E27FC236}">
                <a16:creationId xmlns:a16="http://schemas.microsoft.com/office/drawing/2014/main" id="{FC38FA14-3E00-49FF-8915-523F367367EE}"/>
              </a:ext>
            </a:extLst>
          </p:cNvPr>
          <p:cNvPicPr>
            <a:picLocks noChangeAspect="1"/>
          </p:cNvPicPr>
          <p:nvPr/>
        </p:nvPicPr>
        <p:blipFill>
          <a:blip r:embed="rId2"/>
          <a:stretch>
            <a:fillRect/>
          </a:stretch>
        </p:blipFill>
        <p:spPr>
          <a:xfrm>
            <a:off x="1214310" y="3573016"/>
            <a:ext cx="6905980" cy="2381372"/>
          </a:xfrm>
          <a:prstGeom prst="rect">
            <a:avLst/>
          </a:prstGeom>
        </p:spPr>
      </p:pic>
    </p:spTree>
    <p:extLst>
      <p:ext uri="{BB962C8B-B14F-4D97-AF65-F5344CB8AC3E}">
        <p14:creationId xmlns:p14="http://schemas.microsoft.com/office/powerpoint/2010/main" val="177478088"/>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93B6C85-CB0B-4410-9335-AE83E3C7FF57}"/>
              </a:ext>
            </a:extLst>
          </p:cNvPr>
          <p:cNvSpPr>
            <a:spLocks noGrp="1"/>
          </p:cNvSpPr>
          <p:nvPr>
            <p:ph idx="1"/>
          </p:nvPr>
        </p:nvSpPr>
        <p:spPr>
          <a:xfrm>
            <a:off x="971600" y="2204864"/>
            <a:ext cx="7391400" cy="2825389"/>
          </a:xfrm>
        </p:spPr>
        <p:txBody>
          <a:bodyPr/>
          <a:lstStyle/>
          <a:p>
            <a:r>
              <a:rPr lang="zh-CN" altLang="en-US" sz="2400" b="0" dirty="0">
                <a:latin typeface="+mn-ea"/>
              </a:rPr>
              <a:t>正常响应方式</a:t>
            </a:r>
            <a:r>
              <a:rPr lang="en-US" altLang="zh-CN" sz="2400" b="0" dirty="0">
                <a:latin typeface="+mn-ea"/>
              </a:rPr>
              <a:t>NRM</a:t>
            </a:r>
            <a:r>
              <a:rPr lang="zh-CN" altLang="en-US" sz="2400" b="0" dirty="0">
                <a:latin typeface="+mn-ea"/>
              </a:rPr>
              <a:t>：非平衡配置，数据传输由主站发起，从站只能响应主站的轮询</a:t>
            </a:r>
            <a:endParaRPr lang="en-US" altLang="zh-CN" sz="2400" b="0" dirty="0">
              <a:latin typeface="+mn-ea"/>
            </a:endParaRPr>
          </a:p>
          <a:p>
            <a:r>
              <a:rPr lang="zh-CN" altLang="en-US" sz="2400" b="0" dirty="0">
                <a:latin typeface="+mn-ea"/>
              </a:rPr>
              <a:t>异步响应方式</a:t>
            </a:r>
            <a:r>
              <a:rPr lang="en-US" altLang="zh-CN" sz="2400" b="0" dirty="0">
                <a:latin typeface="+mn-ea"/>
              </a:rPr>
              <a:t>ARM</a:t>
            </a:r>
            <a:r>
              <a:rPr lang="zh-CN" altLang="en-US" sz="2400" b="0" dirty="0">
                <a:latin typeface="+mn-ea"/>
              </a:rPr>
              <a:t>：非平衡配置，从站可以主动发送响应帧，主站负责线路管理</a:t>
            </a:r>
            <a:endParaRPr lang="en-US" altLang="zh-CN" sz="2400" b="0" dirty="0">
              <a:latin typeface="+mn-ea"/>
            </a:endParaRPr>
          </a:p>
          <a:p>
            <a:r>
              <a:rPr lang="zh-CN" altLang="en-US" sz="2400" b="0" dirty="0">
                <a:latin typeface="+mn-ea"/>
              </a:rPr>
              <a:t>异步平衡方式</a:t>
            </a:r>
            <a:r>
              <a:rPr lang="en-US" altLang="zh-CN" sz="2400" b="0" dirty="0">
                <a:latin typeface="+mn-ea"/>
              </a:rPr>
              <a:t>ABM</a:t>
            </a:r>
            <a:r>
              <a:rPr lang="zh-CN" altLang="en-US" sz="2400" b="0" dirty="0">
                <a:latin typeface="+mn-ea"/>
              </a:rPr>
              <a:t>：平衡配置，任一复合站都可以发起数据传输（每个复合站都可以平等地发起数据传输，而不需要得到对方复合站的许可）</a:t>
            </a:r>
          </a:p>
        </p:txBody>
      </p:sp>
      <p:sp>
        <p:nvSpPr>
          <p:cNvPr id="4" name="文本框 3">
            <a:extLst>
              <a:ext uri="{FF2B5EF4-FFF2-40B4-BE49-F238E27FC236}">
                <a16:creationId xmlns:a16="http://schemas.microsoft.com/office/drawing/2014/main" id="{42952360-4BE1-4794-97C4-954210DF269C}"/>
              </a:ext>
            </a:extLst>
          </p:cNvPr>
          <p:cNvSpPr txBox="1"/>
          <p:nvPr/>
        </p:nvSpPr>
        <p:spPr>
          <a:xfrm>
            <a:off x="971600" y="1412776"/>
            <a:ext cx="4593770" cy="461665"/>
          </a:xfrm>
          <a:prstGeom prst="rect">
            <a:avLst/>
          </a:prstGeom>
          <a:noFill/>
        </p:spPr>
        <p:txBody>
          <a:bodyPr wrap="square">
            <a:spAutoFit/>
          </a:bodyPr>
          <a:lstStyle/>
          <a:p>
            <a:r>
              <a:rPr lang="en-US" altLang="zh-CN" dirty="0"/>
              <a:t>3. </a:t>
            </a:r>
            <a:r>
              <a:rPr lang="zh-CN" altLang="en-US" dirty="0"/>
              <a:t>三种数据传送操作方式</a:t>
            </a:r>
          </a:p>
        </p:txBody>
      </p:sp>
    </p:spTree>
    <p:extLst>
      <p:ext uri="{BB962C8B-B14F-4D97-AF65-F5344CB8AC3E}">
        <p14:creationId xmlns:p14="http://schemas.microsoft.com/office/powerpoint/2010/main" val="3755377292"/>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6509324F-B311-4FAA-8322-77546F15DAA4}"/>
              </a:ext>
            </a:extLst>
          </p:cNvPr>
          <p:cNvSpPr>
            <a:spLocks noGrp="1" noChangeArrowheads="1"/>
          </p:cNvSpPr>
          <p:nvPr>
            <p:ph type="title"/>
          </p:nvPr>
        </p:nvSpPr>
        <p:spPr/>
        <p:txBody>
          <a:bodyPr/>
          <a:lstStyle/>
          <a:p>
            <a:pPr eaLnBrk="1" hangingPunct="1"/>
            <a:r>
              <a:rPr lang="en-US" altLang="zh-CN"/>
              <a:t>HDLC</a:t>
            </a:r>
            <a:r>
              <a:rPr lang="zh-CN" altLang="en-US"/>
              <a:t>帧格式 </a:t>
            </a:r>
          </a:p>
        </p:txBody>
      </p:sp>
      <p:sp>
        <p:nvSpPr>
          <p:cNvPr id="50179" name="Rectangle 8">
            <a:extLst>
              <a:ext uri="{FF2B5EF4-FFF2-40B4-BE49-F238E27FC236}">
                <a16:creationId xmlns:a16="http://schemas.microsoft.com/office/drawing/2014/main" id="{C41D3149-426C-4406-B301-A840CCABB3B7}"/>
              </a:ext>
            </a:extLst>
          </p:cNvPr>
          <p:cNvSpPr>
            <a:spLocks noChangeArrowheads="1"/>
          </p:cNvSpPr>
          <p:nvPr/>
        </p:nvSpPr>
        <p:spPr bwMode="auto">
          <a:xfrm>
            <a:off x="0" y="306863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tabLst>
                <a:tab pos="1866900"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1866900"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1866900"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1866900"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1866900"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1866900"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1866900"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1866900"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1866900"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zh-CN" sz="2400" b="0">
              <a:latin typeface="Times New Roman" panose="02020603050405020304" pitchFamily="18" charset="0"/>
            </a:endParaRPr>
          </a:p>
        </p:txBody>
      </p:sp>
      <p:graphicFrame>
        <p:nvGraphicFramePr>
          <p:cNvPr id="738363" name="Group 59">
            <a:extLst>
              <a:ext uri="{FF2B5EF4-FFF2-40B4-BE49-F238E27FC236}">
                <a16:creationId xmlns:a16="http://schemas.microsoft.com/office/drawing/2014/main" id="{24458240-5999-45A0-8B4F-CC3774E08F33}"/>
              </a:ext>
            </a:extLst>
          </p:cNvPr>
          <p:cNvGraphicFramePr>
            <a:graphicFrameLocks noGrp="1"/>
          </p:cNvGraphicFramePr>
          <p:nvPr/>
        </p:nvGraphicFramePr>
        <p:xfrm>
          <a:off x="1260475" y="1631950"/>
          <a:ext cx="6840538" cy="822828"/>
        </p:xfrm>
        <a:graphic>
          <a:graphicData uri="http://schemas.openxmlformats.org/drawingml/2006/table">
            <a:tbl>
              <a:tblPr/>
              <a:tblGrid>
                <a:gridCol w="1079500">
                  <a:extLst>
                    <a:ext uri="{9D8B030D-6E8A-4147-A177-3AD203B41FA5}">
                      <a16:colId xmlns:a16="http://schemas.microsoft.com/office/drawing/2014/main" val="20000"/>
                    </a:ext>
                  </a:extLst>
                </a:gridCol>
                <a:gridCol w="1008063">
                  <a:extLst>
                    <a:ext uri="{9D8B030D-6E8A-4147-A177-3AD203B41FA5}">
                      <a16:colId xmlns:a16="http://schemas.microsoft.com/office/drawing/2014/main" val="20001"/>
                    </a:ext>
                  </a:extLst>
                </a:gridCol>
                <a:gridCol w="1223962">
                  <a:extLst>
                    <a:ext uri="{9D8B030D-6E8A-4147-A177-3AD203B41FA5}">
                      <a16:colId xmlns:a16="http://schemas.microsoft.com/office/drawing/2014/main" val="20002"/>
                    </a:ext>
                  </a:extLst>
                </a:gridCol>
                <a:gridCol w="1223963">
                  <a:extLst>
                    <a:ext uri="{9D8B030D-6E8A-4147-A177-3AD203B41FA5}">
                      <a16:colId xmlns:a16="http://schemas.microsoft.com/office/drawing/2014/main" val="20003"/>
                    </a:ext>
                  </a:extLst>
                </a:gridCol>
                <a:gridCol w="1081087">
                  <a:extLst>
                    <a:ext uri="{9D8B030D-6E8A-4147-A177-3AD203B41FA5}">
                      <a16:colId xmlns:a16="http://schemas.microsoft.com/office/drawing/2014/main" val="20004"/>
                    </a:ext>
                  </a:extLst>
                </a:gridCol>
                <a:gridCol w="1223963">
                  <a:extLst>
                    <a:ext uri="{9D8B030D-6E8A-4147-A177-3AD203B41FA5}">
                      <a16:colId xmlns:a16="http://schemas.microsoft.com/office/drawing/2014/main" val="20005"/>
                    </a:ext>
                  </a:extLst>
                </a:gridCol>
              </a:tblGrid>
              <a:tr h="822325">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866900" algn="l"/>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标志</a:t>
                      </a: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a:txBody>
                  <a:tcPr marT="45654" marB="45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00050" algn="l"/>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地址	</a:t>
                      </a: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a:txBody>
                  <a:tcPr marT="45654" marB="45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866900" algn="l"/>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控制</a:t>
                      </a: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a:txBody>
                  <a:tcPr marT="45654" marB="45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866900" algn="l"/>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数据</a:t>
                      </a: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a:txBody>
                  <a:tcPr marT="45654" marB="45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866900" algn="l"/>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帧检验</a:t>
                      </a: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a:txBody>
                  <a:tcPr marT="45654" marB="45654"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866900" algn="l"/>
                        </a:tabLst>
                      </a:pPr>
                      <a:r>
                        <a:rPr kumimoji="1" lang="zh-CN" altLang="en-US" sz="2400" b="1" i="0" u="none" strike="noStrike" cap="none" normalizeH="0" baseline="0">
                          <a:ln>
                            <a:noFill/>
                          </a:ln>
                          <a:solidFill>
                            <a:schemeClr val="tx1"/>
                          </a:solidFill>
                          <a:effectLst/>
                          <a:latin typeface="Arial" pitchFamily="34" charset="0"/>
                          <a:ea typeface="宋体" pitchFamily="2" charset="-122"/>
                        </a:rPr>
                        <a:t>标志 </a:t>
                      </a:r>
                    </a:p>
                  </a:txBody>
                  <a:tcPr marT="45654" marB="45654"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38344" name="Rectangle 40">
            <a:extLst>
              <a:ext uri="{FF2B5EF4-FFF2-40B4-BE49-F238E27FC236}">
                <a16:creationId xmlns:a16="http://schemas.microsoft.com/office/drawing/2014/main" id="{1362F9A6-BCE0-484B-9FD4-00F427E1EA55}"/>
              </a:ext>
            </a:extLst>
          </p:cNvPr>
          <p:cNvSpPr>
            <a:spLocks noChangeArrowheads="1"/>
          </p:cNvSpPr>
          <p:nvPr/>
        </p:nvSpPr>
        <p:spPr bwMode="auto">
          <a:xfrm>
            <a:off x="323850" y="2420938"/>
            <a:ext cx="7705725"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tabLst>
                <a:tab pos="1866900"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1866900"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1866900"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1866900"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1866900"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1866900"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1866900"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1866900"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1866900"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1800">
                <a:latin typeface="Times New Roman" panose="02020603050405020304" pitchFamily="18" charset="0"/>
                <a:cs typeface="Times New Roman" panose="02020603050405020304" pitchFamily="18" charset="0"/>
              </a:rPr>
              <a:t>字节数      </a:t>
            </a:r>
            <a:r>
              <a:rPr lang="en-US" altLang="zh-CN" sz="1800">
                <a:latin typeface="Times New Roman" panose="02020603050405020304" pitchFamily="18" charset="0"/>
                <a:cs typeface="Times New Roman" panose="02020603050405020304" pitchFamily="18" charset="0"/>
              </a:rPr>
              <a:t>1                  1                  1                  </a:t>
            </a:r>
            <a:r>
              <a:rPr lang="zh-CN" altLang="en-US" sz="1800">
                <a:latin typeface="Times New Roman" panose="02020603050405020304" pitchFamily="18" charset="0"/>
                <a:cs typeface="Times New Roman" panose="02020603050405020304" pitchFamily="18" charset="0"/>
              </a:rPr>
              <a:t>任意      	     </a:t>
            </a:r>
            <a:r>
              <a:rPr lang="en-US" altLang="zh-CN" sz="1800">
                <a:latin typeface="Times New Roman" panose="02020603050405020304" pitchFamily="18" charset="0"/>
                <a:cs typeface="Times New Roman" panose="02020603050405020304" pitchFamily="18" charset="0"/>
              </a:rPr>
              <a:t>2                 1</a:t>
            </a:r>
            <a:endParaRPr lang="en-US" altLang="zh-CN" sz="1800">
              <a:latin typeface="Times New Roman" panose="02020603050405020304" pitchFamily="18" charset="0"/>
            </a:endParaRPr>
          </a:p>
        </p:txBody>
      </p:sp>
      <p:sp>
        <p:nvSpPr>
          <p:cNvPr id="738362" name="Rectangle 58">
            <a:extLst>
              <a:ext uri="{FF2B5EF4-FFF2-40B4-BE49-F238E27FC236}">
                <a16:creationId xmlns:a16="http://schemas.microsoft.com/office/drawing/2014/main" id="{1717C5D5-74B7-4D55-B558-6651A9A60F53}"/>
              </a:ext>
            </a:extLst>
          </p:cNvPr>
          <p:cNvSpPr>
            <a:spLocks noGrp="1" noChangeArrowheads="1"/>
          </p:cNvSpPr>
          <p:nvPr>
            <p:ph type="body" idx="1"/>
          </p:nvPr>
        </p:nvSpPr>
        <p:spPr>
          <a:xfrm>
            <a:off x="827088" y="2997200"/>
            <a:ext cx="7391400" cy="2563813"/>
          </a:xfrm>
          <a:noFill/>
        </p:spPr>
        <p:txBody>
          <a:bodyPr/>
          <a:lstStyle/>
          <a:p>
            <a:pPr marL="533400" indent="-533400" eaLnBrk="1" hangingPunct="1"/>
            <a:r>
              <a:rPr lang="zh-CN" altLang="en-US" dirty="0"/>
              <a:t>标志</a:t>
            </a:r>
          </a:p>
          <a:p>
            <a:pPr marL="842963" lvl="1" indent="-457200" eaLnBrk="1" hangingPunct="1"/>
            <a:r>
              <a:rPr lang="zh-CN" altLang="en-US" dirty="0"/>
              <a:t>固定为</a:t>
            </a:r>
            <a:r>
              <a:rPr lang="en-US" altLang="zh-CN" dirty="0"/>
              <a:t>0111110</a:t>
            </a:r>
            <a:r>
              <a:rPr lang="zh-CN" altLang="en-US" dirty="0"/>
              <a:t>，标志着一个帧的开始和结束。</a:t>
            </a:r>
          </a:p>
          <a:p>
            <a:pPr marL="842963" lvl="1" indent="-457200" eaLnBrk="1" hangingPunct="1"/>
            <a:r>
              <a:rPr lang="zh-CN" altLang="en-US" dirty="0"/>
              <a:t>具有帧之间的同步作用。</a:t>
            </a:r>
          </a:p>
          <a:p>
            <a:pPr marL="842963" lvl="1" indent="-457200" eaLnBrk="1" hangingPunct="1"/>
            <a:r>
              <a:rPr lang="zh-CN" altLang="en-US" dirty="0"/>
              <a:t>在连续发送多帧时，可用一个标志字段，既表示帧的开始，又表示帧的结束。</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83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834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3836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3836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3836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3836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34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E6FBD700-29F1-4CB4-AED7-3E7CFF10A866}"/>
              </a:ext>
            </a:extLst>
          </p:cNvPr>
          <p:cNvSpPr>
            <a:spLocks noGrp="1" noChangeArrowheads="1"/>
          </p:cNvSpPr>
          <p:nvPr>
            <p:ph type="title"/>
          </p:nvPr>
        </p:nvSpPr>
        <p:spPr/>
        <p:txBody>
          <a:bodyPr/>
          <a:lstStyle/>
          <a:p>
            <a:pPr eaLnBrk="1" hangingPunct="1"/>
            <a:r>
              <a:rPr lang="zh-CN" altLang="en-US"/>
              <a:t>插“</a:t>
            </a:r>
            <a:r>
              <a:rPr lang="en-US" altLang="zh-CN"/>
              <a:t>0”</a:t>
            </a:r>
            <a:r>
              <a:rPr lang="zh-CN" altLang="en-US"/>
              <a:t>技术</a:t>
            </a:r>
          </a:p>
        </p:txBody>
      </p:sp>
      <p:sp>
        <p:nvSpPr>
          <p:cNvPr id="51203" name="Rectangle 3">
            <a:extLst>
              <a:ext uri="{FF2B5EF4-FFF2-40B4-BE49-F238E27FC236}">
                <a16:creationId xmlns:a16="http://schemas.microsoft.com/office/drawing/2014/main" id="{92218A8C-101B-4AE4-AA54-4DA9634467EF}"/>
              </a:ext>
            </a:extLst>
          </p:cNvPr>
          <p:cNvSpPr>
            <a:spLocks noGrp="1" noChangeArrowheads="1"/>
          </p:cNvSpPr>
          <p:nvPr>
            <p:ph type="body" idx="1"/>
          </p:nvPr>
        </p:nvSpPr>
        <p:spPr>
          <a:xfrm>
            <a:off x="900113" y="1341438"/>
            <a:ext cx="7391400" cy="946150"/>
          </a:xfrm>
        </p:spPr>
        <p:txBody>
          <a:bodyPr/>
          <a:lstStyle/>
          <a:p>
            <a:pPr eaLnBrk="1" hangingPunct="1">
              <a:buFont typeface="Wingdings" panose="05000000000000000000" pitchFamily="2" charset="2"/>
              <a:buNone/>
            </a:pPr>
            <a:r>
              <a:rPr lang="zh-CN" altLang="en-US" dirty="0"/>
              <a:t>为了避免其它字段中出现“</a:t>
            </a:r>
            <a:r>
              <a:rPr lang="en-US" altLang="zh-CN" dirty="0"/>
              <a:t>01111110”</a:t>
            </a:r>
            <a:r>
              <a:rPr lang="zh-CN" altLang="en-US" dirty="0"/>
              <a:t>，产生误解，</a:t>
            </a:r>
            <a:r>
              <a:rPr lang="en-US" altLang="zh-CN" dirty="0"/>
              <a:t>HDLC</a:t>
            </a:r>
            <a:r>
              <a:rPr lang="zh-CN" altLang="en-US" dirty="0"/>
              <a:t>采用插“</a:t>
            </a:r>
            <a:r>
              <a:rPr lang="en-US" altLang="zh-CN" dirty="0"/>
              <a:t>0”</a:t>
            </a:r>
            <a:r>
              <a:rPr lang="zh-CN" altLang="en-US" dirty="0"/>
              <a:t>技术</a:t>
            </a:r>
          </a:p>
        </p:txBody>
      </p:sp>
      <p:grpSp>
        <p:nvGrpSpPr>
          <p:cNvPr id="51204" name="Group 4">
            <a:extLst>
              <a:ext uri="{FF2B5EF4-FFF2-40B4-BE49-F238E27FC236}">
                <a16:creationId xmlns:a16="http://schemas.microsoft.com/office/drawing/2014/main" id="{CFAEA684-1287-4E5F-A9DC-200425569237}"/>
              </a:ext>
            </a:extLst>
          </p:cNvPr>
          <p:cNvGrpSpPr>
            <a:grpSpLocks/>
          </p:cNvGrpSpPr>
          <p:nvPr/>
        </p:nvGrpSpPr>
        <p:grpSpPr bwMode="auto">
          <a:xfrm>
            <a:off x="539750" y="2492375"/>
            <a:ext cx="7969250" cy="3303588"/>
            <a:chOff x="249" y="1162"/>
            <a:chExt cx="5020" cy="2081"/>
          </a:xfrm>
        </p:grpSpPr>
        <p:sp>
          <p:nvSpPr>
            <p:cNvPr id="51205" name="AutoShape 5">
              <a:extLst>
                <a:ext uri="{FF2B5EF4-FFF2-40B4-BE49-F238E27FC236}">
                  <a16:creationId xmlns:a16="http://schemas.microsoft.com/office/drawing/2014/main" id="{A14F4962-ED9B-487B-9667-E74D3141F6B2}"/>
                </a:ext>
              </a:extLst>
            </p:cNvPr>
            <p:cNvSpPr>
              <a:spLocks/>
            </p:cNvSpPr>
            <p:nvPr/>
          </p:nvSpPr>
          <p:spPr bwMode="auto">
            <a:xfrm>
              <a:off x="1111" y="2115"/>
              <a:ext cx="136" cy="725"/>
            </a:xfrm>
            <a:prstGeom prst="leftBrace">
              <a:avLst>
                <a:gd name="adj1" fmla="val 44424"/>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endParaRPr lang="zh-CN" altLang="en-US" sz="2400"/>
            </a:p>
          </p:txBody>
        </p:sp>
        <p:sp>
          <p:nvSpPr>
            <p:cNvPr id="51206" name="Rectangle 6">
              <a:extLst>
                <a:ext uri="{FF2B5EF4-FFF2-40B4-BE49-F238E27FC236}">
                  <a16:creationId xmlns:a16="http://schemas.microsoft.com/office/drawing/2014/main" id="{081EB0A4-4427-4E9C-9FB2-79E4EB6F497B}"/>
                </a:ext>
              </a:extLst>
            </p:cNvPr>
            <p:cNvSpPr>
              <a:spLocks noChangeArrowheads="1"/>
            </p:cNvSpPr>
            <p:nvPr/>
          </p:nvSpPr>
          <p:spPr bwMode="auto">
            <a:xfrm>
              <a:off x="249" y="1162"/>
              <a:ext cx="4696" cy="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tabLst>
                  <a:tab pos="1866900"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1866900"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1866900"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1866900"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1866900"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1866900"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1866900"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1866900"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1866900"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spcBef>
                  <a:spcPct val="0"/>
                </a:spcBef>
                <a:buClrTx/>
                <a:buSzTx/>
                <a:buFontTx/>
                <a:buNone/>
              </a:pPr>
              <a:r>
                <a:rPr lang="en-US" altLang="zh-CN" sz="2400">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发送方：除标志位外，连续发现</a:t>
              </a:r>
              <a:r>
                <a:rPr lang="en-US" altLang="zh-CN" sz="2400">
                  <a:latin typeface="Times New Roman" panose="02020603050405020304" pitchFamily="18" charset="0"/>
                  <a:cs typeface="Times New Roman" panose="02020603050405020304" pitchFamily="18" charset="0"/>
                </a:rPr>
                <a:t>5</a:t>
              </a:r>
              <a:r>
                <a:rPr lang="zh-CN" altLang="en-US" sz="2400">
                  <a:latin typeface="Times New Roman" panose="02020603050405020304" pitchFamily="18" charset="0"/>
                  <a:cs typeface="Times New Roman" panose="02020603050405020304" pitchFamily="18" charset="0"/>
                </a:rPr>
                <a:t>个“</a:t>
              </a:r>
              <a:r>
                <a:rPr lang="en-US" altLang="zh-CN" sz="2400">
                  <a:latin typeface="Times New Roman" panose="02020603050405020304" pitchFamily="18" charset="0"/>
                  <a:cs typeface="Times New Roman" panose="02020603050405020304" pitchFamily="18" charset="0"/>
                </a:rPr>
                <a:t>1”</a:t>
              </a:r>
              <a:r>
                <a:rPr lang="zh-CN" altLang="en-US" sz="2400">
                  <a:latin typeface="Times New Roman" panose="02020603050405020304" pitchFamily="18" charset="0"/>
                  <a:cs typeface="Times New Roman" panose="02020603050405020304" pitchFamily="18" charset="0"/>
                </a:rPr>
                <a:t>后自动插“</a:t>
              </a:r>
              <a:r>
                <a:rPr lang="en-US" altLang="zh-CN" sz="2400">
                  <a:latin typeface="Times New Roman" panose="02020603050405020304" pitchFamily="18" charset="0"/>
                  <a:cs typeface="Times New Roman" panose="02020603050405020304" pitchFamily="18" charset="0"/>
                </a:rPr>
                <a:t>0”</a:t>
              </a:r>
              <a:r>
                <a:rPr lang="zh-CN" altLang="en-US" sz="2400">
                  <a:latin typeface="Times New Roman" panose="02020603050405020304" pitchFamily="18" charset="0"/>
                  <a:cs typeface="Times New Roman" panose="02020603050405020304" pitchFamily="18" charset="0"/>
                </a:rPr>
                <a:t>。</a:t>
              </a:r>
            </a:p>
          </p:txBody>
        </p:sp>
        <p:sp>
          <p:nvSpPr>
            <p:cNvPr id="51207" name="Rectangle 7">
              <a:extLst>
                <a:ext uri="{FF2B5EF4-FFF2-40B4-BE49-F238E27FC236}">
                  <a16:creationId xmlns:a16="http://schemas.microsoft.com/office/drawing/2014/main" id="{EE178FB0-E141-4F1F-8135-07CA22155BA6}"/>
                </a:ext>
              </a:extLst>
            </p:cNvPr>
            <p:cNvSpPr>
              <a:spLocks noChangeArrowheads="1"/>
            </p:cNvSpPr>
            <p:nvPr/>
          </p:nvSpPr>
          <p:spPr bwMode="auto">
            <a:xfrm>
              <a:off x="295" y="1570"/>
              <a:ext cx="2505" cy="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2400"/>
                <a:t>接收方：连续发现</a:t>
              </a:r>
              <a:r>
                <a:rPr lang="en-US" altLang="zh-CN" sz="2400"/>
                <a:t>5</a:t>
              </a:r>
              <a:r>
                <a:rPr lang="zh-CN" altLang="en-US" sz="2400"/>
                <a:t>个“</a:t>
              </a:r>
              <a:r>
                <a:rPr lang="en-US" altLang="zh-CN" sz="2400"/>
                <a:t>1”</a:t>
              </a:r>
              <a:r>
                <a:rPr lang="zh-CN" altLang="en-US" sz="2400"/>
                <a:t>后 </a:t>
              </a:r>
            </a:p>
          </p:txBody>
        </p:sp>
        <p:sp>
          <p:nvSpPr>
            <p:cNvPr id="51208" name="Rectangle 8">
              <a:extLst>
                <a:ext uri="{FF2B5EF4-FFF2-40B4-BE49-F238E27FC236}">
                  <a16:creationId xmlns:a16="http://schemas.microsoft.com/office/drawing/2014/main" id="{C4688C07-1861-4EA5-A7FF-F8F6B750708F}"/>
                </a:ext>
              </a:extLst>
            </p:cNvPr>
            <p:cNvSpPr>
              <a:spLocks noChangeArrowheads="1"/>
            </p:cNvSpPr>
            <p:nvPr/>
          </p:nvSpPr>
          <p:spPr bwMode="auto">
            <a:xfrm>
              <a:off x="1247" y="1979"/>
              <a:ext cx="2948" cy="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2400"/>
                <a:t>其后为“</a:t>
              </a:r>
              <a:r>
                <a:rPr lang="en-US" altLang="zh-CN" sz="2400"/>
                <a:t>0”</a:t>
              </a:r>
              <a:r>
                <a:rPr lang="zh-CN" altLang="en-US" sz="2400"/>
                <a:t>，则自动去掉该“</a:t>
              </a:r>
              <a:r>
                <a:rPr lang="en-US" altLang="zh-CN" sz="2400"/>
                <a:t>0”</a:t>
              </a:r>
              <a:r>
                <a:rPr lang="zh-CN" altLang="en-US" sz="2400"/>
                <a:t>。</a:t>
              </a:r>
            </a:p>
          </p:txBody>
        </p:sp>
        <p:sp>
          <p:nvSpPr>
            <p:cNvPr id="51209" name="AutoShape 9">
              <a:extLst>
                <a:ext uri="{FF2B5EF4-FFF2-40B4-BE49-F238E27FC236}">
                  <a16:creationId xmlns:a16="http://schemas.microsoft.com/office/drawing/2014/main" id="{DB9C51F2-6E80-4F1C-8F18-0EE0455FA1DE}"/>
                </a:ext>
              </a:extLst>
            </p:cNvPr>
            <p:cNvSpPr>
              <a:spLocks/>
            </p:cNvSpPr>
            <p:nvPr/>
          </p:nvSpPr>
          <p:spPr bwMode="auto">
            <a:xfrm>
              <a:off x="3560" y="2432"/>
              <a:ext cx="136" cy="725"/>
            </a:xfrm>
            <a:prstGeom prst="leftBrace">
              <a:avLst>
                <a:gd name="adj1" fmla="val 44424"/>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endParaRPr lang="zh-CN" altLang="en-US" sz="2400"/>
            </a:p>
          </p:txBody>
        </p:sp>
        <p:sp>
          <p:nvSpPr>
            <p:cNvPr id="51210" name="Rectangle 10">
              <a:extLst>
                <a:ext uri="{FF2B5EF4-FFF2-40B4-BE49-F238E27FC236}">
                  <a16:creationId xmlns:a16="http://schemas.microsoft.com/office/drawing/2014/main" id="{1885B85D-2CDC-47E6-AB9A-7CECF71DF762}"/>
                </a:ext>
              </a:extLst>
            </p:cNvPr>
            <p:cNvSpPr>
              <a:spLocks noChangeArrowheads="1"/>
            </p:cNvSpPr>
            <p:nvPr/>
          </p:nvSpPr>
          <p:spPr bwMode="auto">
            <a:xfrm>
              <a:off x="3696" y="2886"/>
              <a:ext cx="1187" cy="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2400"/>
                <a:t>为“</a:t>
              </a:r>
              <a:r>
                <a:rPr lang="en-US" altLang="zh-CN" sz="2400"/>
                <a:t>1”</a:t>
              </a:r>
              <a:r>
                <a:rPr lang="zh-CN" altLang="en-US" sz="2400"/>
                <a:t>则出错</a:t>
              </a:r>
            </a:p>
          </p:txBody>
        </p:sp>
        <p:sp>
          <p:nvSpPr>
            <p:cNvPr id="51211" name="Rectangle 11">
              <a:extLst>
                <a:ext uri="{FF2B5EF4-FFF2-40B4-BE49-F238E27FC236}">
                  <a16:creationId xmlns:a16="http://schemas.microsoft.com/office/drawing/2014/main" id="{44380108-470C-4E50-966D-CD6638CB4E5F}"/>
                </a:ext>
              </a:extLst>
            </p:cNvPr>
            <p:cNvSpPr>
              <a:spLocks noChangeArrowheads="1"/>
            </p:cNvSpPr>
            <p:nvPr/>
          </p:nvSpPr>
          <p:spPr bwMode="auto">
            <a:xfrm>
              <a:off x="1202" y="2568"/>
              <a:ext cx="2345" cy="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2400"/>
                <a:t>其后为“</a:t>
              </a:r>
              <a:r>
                <a:rPr lang="en-US" altLang="zh-CN" sz="2400"/>
                <a:t>1”</a:t>
              </a:r>
              <a:r>
                <a:rPr lang="zh-CN" altLang="en-US" sz="2400"/>
                <a:t>，则检查下一位</a:t>
              </a:r>
            </a:p>
          </p:txBody>
        </p:sp>
        <p:sp>
          <p:nvSpPr>
            <p:cNvPr id="51212" name="Rectangle 12">
              <a:extLst>
                <a:ext uri="{FF2B5EF4-FFF2-40B4-BE49-F238E27FC236}">
                  <a16:creationId xmlns:a16="http://schemas.microsoft.com/office/drawing/2014/main" id="{0AF78B0B-1602-418D-8DC4-01886CDB533A}"/>
                </a:ext>
              </a:extLst>
            </p:cNvPr>
            <p:cNvSpPr>
              <a:spLocks noChangeArrowheads="1"/>
            </p:cNvSpPr>
            <p:nvPr/>
          </p:nvSpPr>
          <p:spPr bwMode="auto">
            <a:xfrm>
              <a:off x="3696" y="2296"/>
              <a:ext cx="1573" cy="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2400"/>
                <a:t>为“</a:t>
              </a:r>
              <a:r>
                <a:rPr lang="en-US" altLang="zh-CN" sz="2400"/>
                <a:t>0”</a:t>
              </a:r>
              <a:r>
                <a:rPr lang="zh-CN" altLang="en-US" sz="2400"/>
                <a:t>则为标志位</a:t>
              </a:r>
            </a:p>
          </p:txBody>
        </p:sp>
      </p:gr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5DD6990B-CA59-4EC6-855D-075DB50C072D}"/>
              </a:ext>
            </a:extLst>
          </p:cNvPr>
          <p:cNvSpPr>
            <a:spLocks noGrp="1" noChangeArrowheads="1"/>
          </p:cNvSpPr>
          <p:nvPr>
            <p:ph type="title"/>
          </p:nvPr>
        </p:nvSpPr>
        <p:spPr/>
        <p:txBody>
          <a:bodyPr/>
          <a:lstStyle/>
          <a:p>
            <a:pPr eaLnBrk="1" hangingPunct="1"/>
            <a:r>
              <a:rPr lang="en-US" altLang="zh-CN"/>
              <a:t>“0”</a:t>
            </a:r>
            <a:r>
              <a:rPr lang="zh-CN" altLang="en-US"/>
              <a:t>的插入与删除</a:t>
            </a:r>
          </a:p>
        </p:txBody>
      </p:sp>
      <p:sp>
        <p:nvSpPr>
          <p:cNvPr id="52227" name="AutoShape 4">
            <a:extLst>
              <a:ext uri="{FF2B5EF4-FFF2-40B4-BE49-F238E27FC236}">
                <a16:creationId xmlns:a16="http://schemas.microsoft.com/office/drawing/2014/main" id="{F76FE8E8-02EF-45EF-816C-3CDCDE4CF7DC}"/>
              </a:ext>
            </a:extLst>
          </p:cNvPr>
          <p:cNvSpPr>
            <a:spLocks noChangeArrowheads="1"/>
          </p:cNvSpPr>
          <p:nvPr/>
        </p:nvSpPr>
        <p:spPr bwMode="auto">
          <a:xfrm>
            <a:off x="4800600" y="1609725"/>
            <a:ext cx="1716088" cy="493713"/>
          </a:xfrm>
          <a:prstGeom prst="roundRect">
            <a:avLst>
              <a:gd name="adj" fmla="val 16667"/>
            </a:avLst>
          </a:prstGeom>
          <a:solidFill>
            <a:srgbClr val="FF99FF"/>
          </a:solidFill>
          <a:ln w="12700">
            <a:solidFill>
              <a:srgbClr val="FFCCFF"/>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endParaRPr lang="zh-CN" altLang="en-US" sz="2400"/>
          </a:p>
        </p:txBody>
      </p:sp>
      <p:sp>
        <p:nvSpPr>
          <p:cNvPr id="52228" name="Rectangle 5">
            <a:extLst>
              <a:ext uri="{FF2B5EF4-FFF2-40B4-BE49-F238E27FC236}">
                <a16:creationId xmlns:a16="http://schemas.microsoft.com/office/drawing/2014/main" id="{47A772EC-D961-4531-B1F8-D95870FBBF1C}"/>
              </a:ext>
            </a:extLst>
          </p:cNvPr>
          <p:cNvSpPr>
            <a:spLocks noChangeArrowheads="1"/>
          </p:cNvSpPr>
          <p:nvPr/>
        </p:nvSpPr>
        <p:spPr bwMode="auto">
          <a:xfrm>
            <a:off x="468313" y="1628775"/>
            <a:ext cx="3248025"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ea typeface="黑体" panose="02010609060101010101" pitchFamily="49" charset="-122"/>
              </a:rPr>
              <a:t>数据中某一段比特组合恰好</a:t>
            </a:r>
          </a:p>
          <a:p>
            <a:pPr algn="l">
              <a:spcBef>
                <a:spcPct val="0"/>
              </a:spcBef>
              <a:buClrTx/>
              <a:buSzTx/>
              <a:buFontTx/>
              <a:buNone/>
            </a:pPr>
            <a:r>
              <a:rPr lang="zh-CN" altLang="en-US" sz="2000">
                <a:ea typeface="黑体" panose="02010609060101010101" pitchFamily="49" charset="-122"/>
              </a:rPr>
              <a:t>出现标志字段</a:t>
            </a:r>
          </a:p>
        </p:txBody>
      </p:sp>
      <p:sp>
        <p:nvSpPr>
          <p:cNvPr id="52229" name="Rectangle 6">
            <a:extLst>
              <a:ext uri="{FF2B5EF4-FFF2-40B4-BE49-F238E27FC236}">
                <a16:creationId xmlns:a16="http://schemas.microsoft.com/office/drawing/2014/main" id="{84044E01-96B4-4552-85A0-751E85E507B5}"/>
              </a:ext>
            </a:extLst>
          </p:cNvPr>
          <p:cNvSpPr>
            <a:spLocks noChangeArrowheads="1"/>
          </p:cNvSpPr>
          <p:nvPr/>
        </p:nvSpPr>
        <p:spPr bwMode="auto">
          <a:xfrm>
            <a:off x="4097338" y="1666875"/>
            <a:ext cx="3700462"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ea typeface="黑体" panose="02010609060101010101" pitchFamily="49" charset="-122"/>
              </a:rPr>
              <a:t>0 1 0 0 1 1 1 1 1 1 0 0 0 1 0 1 0</a:t>
            </a:r>
          </a:p>
        </p:txBody>
      </p:sp>
      <p:sp>
        <p:nvSpPr>
          <p:cNvPr id="52230" name="Rectangle 7">
            <a:extLst>
              <a:ext uri="{FF2B5EF4-FFF2-40B4-BE49-F238E27FC236}">
                <a16:creationId xmlns:a16="http://schemas.microsoft.com/office/drawing/2014/main" id="{02EA9D88-BA59-4D74-9662-6353BCCD5E2C}"/>
              </a:ext>
            </a:extLst>
          </p:cNvPr>
          <p:cNvSpPr>
            <a:spLocks noChangeArrowheads="1"/>
          </p:cNvSpPr>
          <p:nvPr/>
        </p:nvSpPr>
        <p:spPr bwMode="auto">
          <a:xfrm>
            <a:off x="4492625" y="2108200"/>
            <a:ext cx="28067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ea typeface="黑体" panose="02010609060101010101" pitchFamily="49" charset="-122"/>
              </a:rPr>
              <a:t>会被误认为是标志 字段</a:t>
            </a:r>
          </a:p>
        </p:txBody>
      </p:sp>
      <p:grpSp>
        <p:nvGrpSpPr>
          <p:cNvPr id="766984" name="Group 8">
            <a:extLst>
              <a:ext uri="{FF2B5EF4-FFF2-40B4-BE49-F238E27FC236}">
                <a16:creationId xmlns:a16="http://schemas.microsoft.com/office/drawing/2014/main" id="{07468FF9-5D30-444D-8EA9-D7225576E72C}"/>
              </a:ext>
            </a:extLst>
          </p:cNvPr>
          <p:cNvGrpSpPr>
            <a:grpSpLocks/>
          </p:cNvGrpSpPr>
          <p:nvPr/>
        </p:nvGrpSpPr>
        <p:grpSpPr bwMode="auto">
          <a:xfrm>
            <a:off x="468313" y="2592388"/>
            <a:ext cx="7540625" cy="1046162"/>
            <a:chOff x="231" y="1963"/>
            <a:chExt cx="4750" cy="659"/>
          </a:xfrm>
        </p:grpSpPr>
        <p:sp>
          <p:nvSpPr>
            <p:cNvPr id="52238" name="Rectangle 9">
              <a:extLst>
                <a:ext uri="{FF2B5EF4-FFF2-40B4-BE49-F238E27FC236}">
                  <a16:creationId xmlns:a16="http://schemas.microsoft.com/office/drawing/2014/main" id="{21E23F1B-F967-49AF-A37E-DC5E8E4738B4}"/>
                </a:ext>
              </a:extLst>
            </p:cNvPr>
            <p:cNvSpPr>
              <a:spLocks noChangeArrowheads="1"/>
            </p:cNvSpPr>
            <p:nvPr/>
          </p:nvSpPr>
          <p:spPr bwMode="auto">
            <a:xfrm>
              <a:off x="231" y="1963"/>
              <a:ext cx="1756"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ea typeface="黑体" panose="02010609060101010101" pitchFamily="49" charset="-122"/>
                </a:rPr>
                <a:t>发送端在 </a:t>
              </a:r>
              <a:r>
                <a:rPr lang="en-US" altLang="zh-CN" sz="2000">
                  <a:ea typeface="黑体" panose="02010609060101010101" pitchFamily="49" charset="-122"/>
                </a:rPr>
                <a:t>5 </a:t>
              </a:r>
              <a:r>
                <a:rPr lang="zh-CN" altLang="en-US" sz="2000">
                  <a:ea typeface="黑体" panose="02010609060101010101" pitchFamily="49" charset="-122"/>
                </a:rPr>
                <a:t>个连 </a:t>
              </a:r>
              <a:r>
                <a:rPr lang="en-US" altLang="zh-CN" sz="2000">
                  <a:ea typeface="黑体" panose="02010609060101010101" pitchFamily="49" charset="-122"/>
                </a:rPr>
                <a:t>1 </a:t>
              </a:r>
              <a:r>
                <a:rPr lang="zh-CN" altLang="en-US" sz="2000">
                  <a:ea typeface="黑体" panose="02010609060101010101" pitchFamily="49" charset="-122"/>
                </a:rPr>
                <a:t>之后</a:t>
              </a:r>
            </a:p>
            <a:p>
              <a:pPr algn="l">
                <a:spcBef>
                  <a:spcPct val="0"/>
                </a:spcBef>
                <a:buClrTx/>
                <a:buSzTx/>
                <a:buFontTx/>
                <a:buNone/>
              </a:pPr>
              <a:r>
                <a:rPr lang="zh-CN" altLang="en-US" sz="2000">
                  <a:ea typeface="黑体" panose="02010609060101010101" pitchFamily="49" charset="-122"/>
                </a:rPr>
                <a:t>填入 </a:t>
              </a:r>
              <a:r>
                <a:rPr lang="en-US" altLang="zh-CN" sz="2000">
                  <a:ea typeface="黑体" panose="02010609060101010101" pitchFamily="49" charset="-122"/>
                </a:rPr>
                <a:t>0 </a:t>
              </a:r>
              <a:r>
                <a:rPr lang="zh-CN" altLang="en-US" sz="2000">
                  <a:ea typeface="黑体" panose="02010609060101010101" pitchFamily="49" charset="-122"/>
                </a:rPr>
                <a:t>比特再发送出去</a:t>
              </a:r>
            </a:p>
          </p:txBody>
        </p:sp>
        <p:sp>
          <p:nvSpPr>
            <p:cNvPr id="52239" name="AutoShape 10">
              <a:extLst>
                <a:ext uri="{FF2B5EF4-FFF2-40B4-BE49-F238E27FC236}">
                  <a16:creationId xmlns:a16="http://schemas.microsoft.com/office/drawing/2014/main" id="{3E87F8FF-1AB9-4302-B7AE-9EEDAE7212DF}"/>
                </a:ext>
              </a:extLst>
            </p:cNvPr>
            <p:cNvSpPr>
              <a:spLocks noChangeArrowheads="1"/>
            </p:cNvSpPr>
            <p:nvPr/>
          </p:nvSpPr>
          <p:spPr bwMode="auto">
            <a:xfrm rot="-5400000">
              <a:off x="3715" y="2237"/>
              <a:ext cx="230" cy="128"/>
            </a:xfrm>
            <a:prstGeom prst="rightArrow">
              <a:avLst>
                <a:gd name="adj1" fmla="val 50000"/>
                <a:gd name="adj2" fmla="val 89852"/>
              </a:avLst>
            </a:prstGeom>
            <a:solidFill>
              <a:srgbClr val="33CC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endParaRPr lang="zh-CN" altLang="en-US" sz="2400"/>
            </a:p>
          </p:txBody>
        </p:sp>
        <p:sp>
          <p:nvSpPr>
            <p:cNvPr id="52240" name="Rectangle 11">
              <a:extLst>
                <a:ext uri="{FF2B5EF4-FFF2-40B4-BE49-F238E27FC236}">
                  <a16:creationId xmlns:a16="http://schemas.microsoft.com/office/drawing/2014/main" id="{A1770C9D-1181-421B-BA58-FB3D47746D2D}"/>
                </a:ext>
              </a:extLst>
            </p:cNvPr>
            <p:cNvSpPr>
              <a:spLocks noChangeArrowheads="1"/>
            </p:cNvSpPr>
            <p:nvPr/>
          </p:nvSpPr>
          <p:spPr bwMode="auto">
            <a:xfrm>
              <a:off x="3354" y="2374"/>
              <a:ext cx="935"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ea typeface="黑体" panose="02010609060101010101" pitchFamily="49" charset="-122"/>
                </a:rPr>
                <a:t>填入 </a:t>
              </a:r>
              <a:r>
                <a:rPr lang="en-US" altLang="zh-CN" sz="2000">
                  <a:ea typeface="黑体" panose="02010609060101010101" pitchFamily="49" charset="-122"/>
                </a:rPr>
                <a:t>0 </a:t>
              </a:r>
              <a:r>
                <a:rPr lang="zh-CN" altLang="en-US" sz="2000">
                  <a:ea typeface="黑体" panose="02010609060101010101" pitchFamily="49" charset="-122"/>
                </a:rPr>
                <a:t>比特</a:t>
              </a:r>
            </a:p>
          </p:txBody>
        </p:sp>
        <p:sp>
          <p:nvSpPr>
            <p:cNvPr id="52241" name="Rectangle 12">
              <a:extLst>
                <a:ext uri="{FF2B5EF4-FFF2-40B4-BE49-F238E27FC236}">
                  <a16:creationId xmlns:a16="http://schemas.microsoft.com/office/drawing/2014/main" id="{9ADB5E84-5C86-47D9-9943-E69CACCED1C5}"/>
                </a:ext>
              </a:extLst>
            </p:cNvPr>
            <p:cNvSpPr>
              <a:spLocks noChangeArrowheads="1"/>
            </p:cNvSpPr>
            <p:nvPr/>
          </p:nvSpPr>
          <p:spPr bwMode="auto">
            <a:xfrm>
              <a:off x="2517" y="1972"/>
              <a:ext cx="246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ea typeface="黑体" panose="02010609060101010101" pitchFamily="49" charset="-122"/>
                </a:rPr>
                <a:t>0 1 0 0 1 1 1 1 1 0 1 0 0 0 1 0 1 0</a:t>
              </a:r>
            </a:p>
          </p:txBody>
        </p:sp>
      </p:grpSp>
      <p:grpSp>
        <p:nvGrpSpPr>
          <p:cNvPr id="766989" name="Group 13">
            <a:extLst>
              <a:ext uri="{FF2B5EF4-FFF2-40B4-BE49-F238E27FC236}">
                <a16:creationId xmlns:a16="http://schemas.microsoft.com/office/drawing/2014/main" id="{E27DF2AB-1211-450A-857C-018B953E2BD8}"/>
              </a:ext>
            </a:extLst>
          </p:cNvPr>
          <p:cNvGrpSpPr>
            <a:grpSpLocks/>
          </p:cNvGrpSpPr>
          <p:nvPr/>
        </p:nvGrpSpPr>
        <p:grpSpPr bwMode="auto">
          <a:xfrm>
            <a:off x="468313" y="3808413"/>
            <a:ext cx="7540625" cy="1108075"/>
            <a:chOff x="231" y="2729"/>
            <a:chExt cx="4750" cy="698"/>
          </a:xfrm>
        </p:grpSpPr>
        <p:sp>
          <p:nvSpPr>
            <p:cNvPr id="52233" name="AutoShape 14">
              <a:extLst>
                <a:ext uri="{FF2B5EF4-FFF2-40B4-BE49-F238E27FC236}">
                  <a16:creationId xmlns:a16="http://schemas.microsoft.com/office/drawing/2014/main" id="{69998DFB-25B1-4AD6-9227-6DA67F0ACC13}"/>
                </a:ext>
              </a:extLst>
            </p:cNvPr>
            <p:cNvSpPr>
              <a:spLocks noChangeArrowheads="1"/>
            </p:cNvSpPr>
            <p:nvPr/>
          </p:nvSpPr>
          <p:spPr bwMode="auto">
            <a:xfrm>
              <a:off x="3738" y="2729"/>
              <a:ext cx="158" cy="285"/>
            </a:xfrm>
            <a:prstGeom prst="roundRect">
              <a:avLst>
                <a:gd name="adj" fmla="val 16667"/>
              </a:avLst>
            </a:prstGeom>
            <a:solidFill>
              <a:srgbClr val="FF99FF"/>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endParaRPr lang="zh-CN" altLang="en-US" sz="2400"/>
            </a:p>
          </p:txBody>
        </p:sp>
        <p:sp>
          <p:nvSpPr>
            <p:cNvPr id="52234" name="Rectangle 15">
              <a:extLst>
                <a:ext uri="{FF2B5EF4-FFF2-40B4-BE49-F238E27FC236}">
                  <a16:creationId xmlns:a16="http://schemas.microsoft.com/office/drawing/2014/main" id="{E5164776-EB3E-47E5-BA89-ECB33653D68F}"/>
                </a:ext>
              </a:extLst>
            </p:cNvPr>
            <p:cNvSpPr>
              <a:spLocks noChangeArrowheads="1"/>
            </p:cNvSpPr>
            <p:nvPr/>
          </p:nvSpPr>
          <p:spPr bwMode="auto">
            <a:xfrm>
              <a:off x="231" y="2730"/>
              <a:ext cx="1917"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ea typeface="黑体" panose="02010609060101010101" pitchFamily="49" charset="-122"/>
                </a:rPr>
                <a:t>在接收端将 </a:t>
              </a:r>
              <a:r>
                <a:rPr lang="en-US" altLang="zh-CN" sz="2000">
                  <a:ea typeface="黑体" panose="02010609060101010101" pitchFamily="49" charset="-122"/>
                </a:rPr>
                <a:t>5 </a:t>
              </a:r>
              <a:r>
                <a:rPr lang="zh-CN" altLang="en-US" sz="2000">
                  <a:ea typeface="黑体" panose="02010609060101010101" pitchFamily="49" charset="-122"/>
                </a:rPr>
                <a:t>个连 </a:t>
              </a:r>
              <a:r>
                <a:rPr lang="en-US" altLang="zh-CN" sz="2000">
                  <a:ea typeface="黑体" panose="02010609060101010101" pitchFamily="49" charset="-122"/>
                </a:rPr>
                <a:t>1 </a:t>
              </a:r>
              <a:r>
                <a:rPr lang="zh-CN" altLang="en-US" sz="2000">
                  <a:ea typeface="黑体" panose="02010609060101010101" pitchFamily="49" charset="-122"/>
                </a:rPr>
                <a:t>之后</a:t>
              </a:r>
            </a:p>
            <a:p>
              <a:pPr algn="l">
                <a:spcBef>
                  <a:spcPct val="0"/>
                </a:spcBef>
                <a:buClrTx/>
                <a:buSzTx/>
                <a:buFontTx/>
                <a:buNone/>
              </a:pPr>
              <a:r>
                <a:rPr lang="zh-CN" altLang="en-US" sz="2000">
                  <a:ea typeface="黑体" panose="02010609060101010101" pitchFamily="49" charset="-122"/>
                </a:rPr>
                <a:t>的 </a:t>
              </a:r>
              <a:r>
                <a:rPr lang="en-US" altLang="zh-CN" sz="2000">
                  <a:ea typeface="黑体" panose="02010609060101010101" pitchFamily="49" charset="-122"/>
                </a:rPr>
                <a:t>0 </a:t>
              </a:r>
              <a:r>
                <a:rPr lang="zh-CN" altLang="en-US" sz="2000">
                  <a:ea typeface="黑体" panose="02010609060101010101" pitchFamily="49" charset="-122"/>
                </a:rPr>
                <a:t>比特删除，恢复原样</a:t>
              </a:r>
            </a:p>
          </p:txBody>
        </p:sp>
        <p:sp>
          <p:nvSpPr>
            <p:cNvPr id="52235" name="AutoShape 16">
              <a:extLst>
                <a:ext uri="{FF2B5EF4-FFF2-40B4-BE49-F238E27FC236}">
                  <a16:creationId xmlns:a16="http://schemas.microsoft.com/office/drawing/2014/main" id="{4E1C92D5-530A-47A1-B3DE-5250DED90302}"/>
                </a:ext>
              </a:extLst>
            </p:cNvPr>
            <p:cNvSpPr>
              <a:spLocks noChangeArrowheads="1"/>
            </p:cNvSpPr>
            <p:nvPr/>
          </p:nvSpPr>
          <p:spPr bwMode="auto">
            <a:xfrm rot="5400000" flipV="1">
              <a:off x="3705" y="3037"/>
              <a:ext cx="230" cy="128"/>
            </a:xfrm>
            <a:prstGeom prst="rightArrow">
              <a:avLst>
                <a:gd name="adj1" fmla="val 50000"/>
                <a:gd name="adj2" fmla="val 89852"/>
              </a:avLst>
            </a:prstGeom>
            <a:solidFill>
              <a:srgbClr val="33CC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endParaRPr lang="zh-CN" altLang="en-US" sz="2400"/>
            </a:p>
          </p:txBody>
        </p:sp>
        <p:sp>
          <p:nvSpPr>
            <p:cNvPr id="52236" name="Rectangle 17">
              <a:extLst>
                <a:ext uri="{FF2B5EF4-FFF2-40B4-BE49-F238E27FC236}">
                  <a16:creationId xmlns:a16="http://schemas.microsoft.com/office/drawing/2014/main" id="{F5F2C87E-FA86-4009-AEEF-C0D66B811563}"/>
                </a:ext>
              </a:extLst>
            </p:cNvPr>
            <p:cNvSpPr>
              <a:spLocks noChangeArrowheads="1"/>
            </p:cNvSpPr>
            <p:nvPr/>
          </p:nvSpPr>
          <p:spPr bwMode="auto">
            <a:xfrm>
              <a:off x="2744" y="3179"/>
              <a:ext cx="2062"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ea typeface="黑体" panose="02010609060101010101" pitchFamily="49" charset="-122"/>
                </a:rPr>
                <a:t>在此位置删除填入的 </a:t>
              </a:r>
              <a:r>
                <a:rPr lang="en-US" altLang="zh-CN" sz="2000">
                  <a:ea typeface="黑体" panose="02010609060101010101" pitchFamily="49" charset="-122"/>
                </a:rPr>
                <a:t>0 </a:t>
              </a:r>
              <a:r>
                <a:rPr lang="zh-CN" altLang="en-US" sz="2000">
                  <a:ea typeface="黑体" panose="02010609060101010101" pitchFamily="49" charset="-122"/>
                </a:rPr>
                <a:t>比特</a:t>
              </a:r>
            </a:p>
          </p:txBody>
        </p:sp>
        <p:sp>
          <p:nvSpPr>
            <p:cNvPr id="52237" name="Rectangle 18">
              <a:extLst>
                <a:ext uri="{FF2B5EF4-FFF2-40B4-BE49-F238E27FC236}">
                  <a16:creationId xmlns:a16="http://schemas.microsoft.com/office/drawing/2014/main" id="{7792BD1A-285D-41CF-B2CA-C48DC5906859}"/>
                </a:ext>
              </a:extLst>
            </p:cNvPr>
            <p:cNvSpPr>
              <a:spLocks noChangeArrowheads="1"/>
            </p:cNvSpPr>
            <p:nvPr/>
          </p:nvSpPr>
          <p:spPr bwMode="auto">
            <a:xfrm>
              <a:off x="2517" y="2756"/>
              <a:ext cx="2464"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ea typeface="黑体" panose="02010609060101010101" pitchFamily="49" charset="-122"/>
                </a:rPr>
                <a:t>0 1 0 0 1 1 1 1 1 0 1 0 0 0 1 0 1 0</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698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669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F4376A3D-89A7-43B7-A154-CEAC3A2E5670}"/>
              </a:ext>
            </a:extLst>
          </p:cNvPr>
          <p:cNvSpPr>
            <a:spLocks noGrp="1" noChangeArrowheads="1"/>
          </p:cNvSpPr>
          <p:nvPr>
            <p:ph type="title"/>
          </p:nvPr>
        </p:nvSpPr>
        <p:spPr/>
        <p:txBody>
          <a:bodyPr/>
          <a:lstStyle/>
          <a:p>
            <a:pPr eaLnBrk="1" hangingPunct="1"/>
            <a:r>
              <a:rPr lang="zh-CN" altLang="en-US"/>
              <a:t>地址</a:t>
            </a:r>
          </a:p>
        </p:txBody>
      </p:sp>
      <p:sp>
        <p:nvSpPr>
          <p:cNvPr id="53251" name="Rectangle 3">
            <a:extLst>
              <a:ext uri="{FF2B5EF4-FFF2-40B4-BE49-F238E27FC236}">
                <a16:creationId xmlns:a16="http://schemas.microsoft.com/office/drawing/2014/main" id="{FDFC359A-7221-4C7D-AAA7-5427AB58413F}"/>
              </a:ext>
            </a:extLst>
          </p:cNvPr>
          <p:cNvSpPr>
            <a:spLocks noGrp="1" noChangeArrowheads="1"/>
          </p:cNvSpPr>
          <p:nvPr>
            <p:ph type="body" idx="1"/>
          </p:nvPr>
        </p:nvSpPr>
        <p:spPr>
          <a:xfrm>
            <a:off x="900113" y="1196975"/>
            <a:ext cx="7488237" cy="1698625"/>
          </a:xfrm>
        </p:spPr>
        <p:txBody>
          <a:bodyPr/>
          <a:lstStyle/>
          <a:p>
            <a:pPr eaLnBrk="1" hangingPunct="1"/>
            <a:r>
              <a:rPr lang="zh-CN" altLang="en-US" sz="2400" dirty="0"/>
              <a:t>全“</a:t>
            </a:r>
            <a:r>
              <a:rPr lang="en-US" altLang="zh-CN" sz="2400" dirty="0"/>
              <a:t>1”</a:t>
            </a:r>
            <a:r>
              <a:rPr lang="zh-CN" altLang="en-US" sz="2400" dirty="0"/>
              <a:t>为广播地址，全“</a:t>
            </a:r>
            <a:r>
              <a:rPr lang="en-US" altLang="zh-CN" sz="2400" dirty="0"/>
              <a:t>0”</a:t>
            </a:r>
            <a:r>
              <a:rPr lang="zh-CN" altLang="en-US" sz="2400" dirty="0"/>
              <a:t>为无效地址。</a:t>
            </a:r>
          </a:p>
          <a:p>
            <a:pPr eaLnBrk="1" hangingPunct="1"/>
            <a:r>
              <a:rPr lang="zh-CN" altLang="en-US" sz="2400" dirty="0"/>
              <a:t>在非平衡方式中，总是填入次站地址</a:t>
            </a:r>
          </a:p>
          <a:p>
            <a:pPr eaLnBrk="1" hangingPunct="1"/>
            <a:r>
              <a:rPr lang="zh-CN" altLang="en-US" sz="2400" dirty="0"/>
              <a:t>在平衡方式中，总是填入应答站地址，用来区分命令和响应。</a:t>
            </a:r>
          </a:p>
        </p:txBody>
      </p:sp>
      <p:grpSp>
        <p:nvGrpSpPr>
          <p:cNvPr id="741434" name="Group 58">
            <a:extLst>
              <a:ext uri="{FF2B5EF4-FFF2-40B4-BE49-F238E27FC236}">
                <a16:creationId xmlns:a16="http://schemas.microsoft.com/office/drawing/2014/main" id="{CC8E9BD3-AFB3-4074-A4AC-D6AC6AECD9D8}"/>
              </a:ext>
            </a:extLst>
          </p:cNvPr>
          <p:cNvGrpSpPr>
            <a:grpSpLocks/>
          </p:cNvGrpSpPr>
          <p:nvPr/>
        </p:nvGrpSpPr>
        <p:grpSpPr bwMode="auto">
          <a:xfrm>
            <a:off x="323850" y="3213100"/>
            <a:ext cx="4857750" cy="2798763"/>
            <a:chOff x="204" y="2024"/>
            <a:chExt cx="3060" cy="1763"/>
          </a:xfrm>
        </p:grpSpPr>
        <p:grpSp>
          <p:nvGrpSpPr>
            <p:cNvPr id="53274" name="Group 4">
              <a:extLst>
                <a:ext uri="{FF2B5EF4-FFF2-40B4-BE49-F238E27FC236}">
                  <a16:creationId xmlns:a16="http://schemas.microsoft.com/office/drawing/2014/main" id="{565EF03A-1A7A-4867-9BAC-CA2B05C98BD9}"/>
                </a:ext>
              </a:extLst>
            </p:cNvPr>
            <p:cNvGrpSpPr>
              <a:grpSpLocks/>
            </p:cNvGrpSpPr>
            <p:nvPr/>
          </p:nvGrpSpPr>
          <p:grpSpPr bwMode="auto">
            <a:xfrm>
              <a:off x="204" y="2024"/>
              <a:ext cx="3060" cy="1374"/>
              <a:chOff x="0" y="636"/>
              <a:chExt cx="4606" cy="1626"/>
            </a:xfrm>
          </p:grpSpPr>
          <p:grpSp>
            <p:nvGrpSpPr>
              <p:cNvPr id="53276" name="Group 5">
                <a:extLst>
                  <a:ext uri="{FF2B5EF4-FFF2-40B4-BE49-F238E27FC236}">
                    <a16:creationId xmlns:a16="http://schemas.microsoft.com/office/drawing/2014/main" id="{E4D9B2C0-F82A-4FAC-9849-DFCBCF5F3F49}"/>
                  </a:ext>
                </a:extLst>
              </p:cNvPr>
              <p:cNvGrpSpPr>
                <a:grpSpLocks/>
              </p:cNvGrpSpPr>
              <p:nvPr/>
            </p:nvGrpSpPr>
            <p:grpSpPr bwMode="auto">
              <a:xfrm>
                <a:off x="975" y="845"/>
                <a:ext cx="2994" cy="1088"/>
                <a:chOff x="3420" y="11757"/>
                <a:chExt cx="2340" cy="1071"/>
              </a:xfrm>
            </p:grpSpPr>
            <p:sp>
              <p:nvSpPr>
                <p:cNvPr id="53282" name="Line 6">
                  <a:extLst>
                    <a:ext uri="{FF2B5EF4-FFF2-40B4-BE49-F238E27FC236}">
                      <a16:creationId xmlns:a16="http://schemas.microsoft.com/office/drawing/2014/main" id="{F0915F51-4716-4284-A01D-CCCC4C3B672A}"/>
                    </a:ext>
                  </a:extLst>
                </p:cNvPr>
                <p:cNvSpPr>
                  <a:spLocks noChangeShapeType="1"/>
                </p:cNvSpPr>
                <p:nvPr/>
              </p:nvSpPr>
              <p:spPr bwMode="auto">
                <a:xfrm>
                  <a:off x="3597" y="11757"/>
                  <a:ext cx="360" cy="0"/>
                </a:xfrm>
                <a:prstGeom prst="line">
                  <a:avLst/>
                </a:prstGeom>
                <a:noFill/>
                <a:ln w="508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nvGrpSpPr>
                <p:cNvPr id="53283" name="Group 7">
                  <a:extLst>
                    <a:ext uri="{FF2B5EF4-FFF2-40B4-BE49-F238E27FC236}">
                      <a16:creationId xmlns:a16="http://schemas.microsoft.com/office/drawing/2014/main" id="{D9A989D1-C055-487C-9166-F90FC8F8D1E8}"/>
                    </a:ext>
                  </a:extLst>
                </p:cNvPr>
                <p:cNvGrpSpPr>
                  <a:grpSpLocks/>
                </p:cNvGrpSpPr>
                <p:nvPr/>
              </p:nvGrpSpPr>
              <p:grpSpPr bwMode="auto">
                <a:xfrm>
                  <a:off x="3420" y="11913"/>
                  <a:ext cx="2340" cy="915"/>
                  <a:chOff x="3420" y="11913"/>
                  <a:chExt cx="2340" cy="915"/>
                </a:xfrm>
              </p:grpSpPr>
              <p:sp>
                <p:nvSpPr>
                  <p:cNvPr id="53284" name="Line 8">
                    <a:extLst>
                      <a:ext uri="{FF2B5EF4-FFF2-40B4-BE49-F238E27FC236}">
                        <a16:creationId xmlns:a16="http://schemas.microsoft.com/office/drawing/2014/main" id="{9386F481-4052-4BC8-9FEE-BEDDDF996658}"/>
                      </a:ext>
                    </a:extLst>
                  </p:cNvPr>
                  <p:cNvSpPr>
                    <a:spLocks noChangeShapeType="1"/>
                  </p:cNvSpPr>
                  <p:nvPr/>
                </p:nvSpPr>
                <p:spPr bwMode="auto">
                  <a:xfrm>
                    <a:off x="3420" y="11913"/>
                    <a:ext cx="19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5" name="Line 9">
                    <a:extLst>
                      <a:ext uri="{FF2B5EF4-FFF2-40B4-BE49-F238E27FC236}">
                        <a16:creationId xmlns:a16="http://schemas.microsoft.com/office/drawing/2014/main" id="{C1071490-7C0C-467D-980A-93DF7AFB1284}"/>
                      </a:ext>
                    </a:extLst>
                  </p:cNvPr>
                  <p:cNvSpPr>
                    <a:spLocks noChangeShapeType="1"/>
                  </p:cNvSpPr>
                  <p:nvPr/>
                </p:nvSpPr>
                <p:spPr bwMode="auto">
                  <a:xfrm>
                    <a:off x="5400" y="11913"/>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6" name="Line 10">
                    <a:extLst>
                      <a:ext uri="{FF2B5EF4-FFF2-40B4-BE49-F238E27FC236}">
                        <a16:creationId xmlns:a16="http://schemas.microsoft.com/office/drawing/2014/main" id="{77D1B6B3-7B87-4DFD-B2EE-90EBFED13558}"/>
                      </a:ext>
                    </a:extLst>
                  </p:cNvPr>
                  <p:cNvSpPr>
                    <a:spLocks noChangeShapeType="1"/>
                  </p:cNvSpPr>
                  <p:nvPr/>
                </p:nvSpPr>
                <p:spPr bwMode="auto">
                  <a:xfrm>
                    <a:off x="4680" y="11913"/>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7" name="Line 11">
                    <a:extLst>
                      <a:ext uri="{FF2B5EF4-FFF2-40B4-BE49-F238E27FC236}">
                        <a16:creationId xmlns:a16="http://schemas.microsoft.com/office/drawing/2014/main" id="{8A2D62D2-ABEE-42C8-AAEF-082920CB943D}"/>
                      </a:ext>
                    </a:extLst>
                  </p:cNvPr>
                  <p:cNvSpPr>
                    <a:spLocks noChangeShapeType="1"/>
                  </p:cNvSpPr>
                  <p:nvPr/>
                </p:nvSpPr>
                <p:spPr bwMode="auto">
                  <a:xfrm>
                    <a:off x="3960" y="11913"/>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8" name="Rectangle 12">
                    <a:extLst>
                      <a:ext uri="{FF2B5EF4-FFF2-40B4-BE49-F238E27FC236}">
                        <a16:creationId xmlns:a16="http://schemas.microsoft.com/office/drawing/2014/main" id="{6E42531B-3214-4ED7-B90F-B56754841371}"/>
                      </a:ext>
                    </a:extLst>
                  </p:cNvPr>
                  <p:cNvSpPr>
                    <a:spLocks noChangeArrowheads="1"/>
                  </p:cNvSpPr>
                  <p:nvPr/>
                </p:nvSpPr>
                <p:spPr bwMode="auto">
                  <a:xfrm>
                    <a:off x="3780" y="12381"/>
                    <a:ext cx="540" cy="447"/>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B</a:t>
                    </a:r>
                    <a:endParaRPr lang="en-US" altLang="zh-CN" sz="1800"/>
                  </a:p>
                </p:txBody>
              </p:sp>
              <p:sp>
                <p:nvSpPr>
                  <p:cNvPr id="53289" name="Rectangle 13" descr="C">
                    <a:extLst>
                      <a:ext uri="{FF2B5EF4-FFF2-40B4-BE49-F238E27FC236}">
                        <a16:creationId xmlns:a16="http://schemas.microsoft.com/office/drawing/2014/main" id="{F6C2ACFD-B9F3-41D0-8533-8EDBF403F448}"/>
                      </a:ext>
                    </a:extLst>
                  </p:cNvPr>
                  <p:cNvSpPr>
                    <a:spLocks noChangeArrowheads="1"/>
                  </p:cNvSpPr>
                  <p:nvPr/>
                </p:nvSpPr>
                <p:spPr bwMode="auto">
                  <a:xfrm>
                    <a:off x="4500" y="12381"/>
                    <a:ext cx="540" cy="447"/>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C</a:t>
                    </a:r>
                    <a:endParaRPr lang="en-US" altLang="zh-CN" sz="1800"/>
                  </a:p>
                </p:txBody>
              </p:sp>
              <p:sp>
                <p:nvSpPr>
                  <p:cNvPr id="53290" name="Rectangle 14">
                    <a:extLst>
                      <a:ext uri="{FF2B5EF4-FFF2-40B4-BE49-F238E27FC236}">
                        <a16:creationId xmlns:a16="http://schemas.microsoft.com/office/drawing/2014/main" id="{12C9490B-5123-4B2B-BD91-2D8B50185D32}"/>
                      </a:ext>
                    </a:extLst>
                  </p:cNvPr>
                  <p:cNvSpPr>
                    <a:spLocks noChangeArrowheads="1"/>
                  </p:cNvSpPr>
                  <p:nvPr/>
                </p:nvSpPr>
                <p:spPr bwMode="auto">
                  <a:xfrm>
                    <a:off x="5220" y="12381"/>
                    <a:ext cx="540" cy="447"/>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D</a:t>
                    </a:r>
                    <a:endParaRPr lang="en-US" altLang="zh-CN" sz="1800"/>
                  </a:p>
                </p:txBody>
              </p:sp>
              <p:sp>
                <p:nvSpPr>
                  <p:cNvPr id="53291" name="Line 15">
                    <a:extLst>
                      <a:ext uri="{FF2B5EF4-FFF2-40B4-BE49-F238E27FC236}">
                        <a16:creationId xmlns:a16="http://schemas.microsoft.com/office/drawing/2014/main" id="{53A95C8B-11DF-4FC1-A493-BA1AEBE5B571}"/>
                      </a:ext>
                    </a:extLst>
                  </p:cNvPr>
                  <p:cNvSpPr>
                    <a:spLocks noChangeShapeType="1"/>
                  </p:cNvSpPr>
                  <p:nvPr/>
                </p:nvSpPr>
                <p:spPr bwMode="auto">
                  <a:xfrm flipH="1">
                    <a:off x="3600" y="12069"/>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92" name="Line 16">
                    <a:extLst>
                      <a:ext uri="{FF2B5EF4-FFF2-40B4-BE49-F238E27FC236}">
                        <a16:creationId xmlns:a16="http://schemas.microsoft.com/office/drawing/2014/main" id="{1EC827F1-8369-40EE-8FBB-3123D989FE37}"/>
                      </a:ext>
                    </a:extLst>
                  </p:cNvPr>
                  <p:cNvSpPr>
                    <a:spLocks noChangeShapeType="1"/>
                  </p:cNvSpPr>
                  <p:nvPr/>
                </p:nvSpPr>
                <p:spPr bwMode="auto">
                  <a:xfrm flipH="1">
                    <a:off x="4140" y="12069"/>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93" name="Line 17">
                    <a:extLst>
                      <a:ext uri="{FF2B5EF4-FFF2-40B4-BE49-F238E27FC236}">
                        <a16:creationId xmlns:a16="http://schemas.microsoft.com/office/drawing/2014/main" id="{BCE1D381-CC49-4D0B-BF9B-1611C89A9CD9}"/>
                      </a:ext>
                    </a:extLst>
                  </p:cNvPr>
                  <p:cNvSpPr>
                    <a:spLocks noChangeShapeType="1"/>
                  </p:cNvSpPr>
                  <p:nvPr/>
                </p:nvSpPr>
                <p:spPr bwMode="auto">
                  <a:xfrm flipH="1">
                    <a:off x="4860" y="12069"/>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53277" name="Rectangle 18">
                <a:extLst>
                  <a:ext uri="{FF2B5EF4-FFF2-40B4-BE49-F238E27FC236}">
                    <a16:creationId xmlns:a16="http://schemas.microsoft.com/office/drawing/2014/main" id="{D0E72D35-90C8-4BA3-B8B8-DF9ED49F1F66}"/>
                  </a:ext>
                </a:extLst>
              </p:cNvPr>
              <p:cNvSpPr>
                <a:spLocks noChangeArrowheads="1"/>
              </p:cNvSpPr>
              <p:nvPr/>
            </p:nvSpPr>
            <p:spPr bwMode="auto">
              <a:xfrm>
                <a:off x="1021" y="1231"/>
                <a:ext cx="3174"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1800"/>
                  <a:t>响应（</a:t>
                </a:r>
                <a:r>
                  <a:rPr lang="en-US" altLang="zh-CN" sz="1800"/>
                  <a:t>B</a:t>
                </a:r>
                <a:r>
                  <a:rPr lang="zh-CN" altLang="en-US" sz="1800"/>
                  <a:t>）响应（</a:t>
                </a:r>
                <a:r>
                  <a:rPr lang="en-US" altLang="zh-CN" sz="1800"/>
                  <a:t>C</a:t>
                </a:r>
                <a:r>
                  <a:rPr lang="zh-CN" altLang="en-US" sz="1800"/>
                  <a:t>）  响应（</a:t>
                </a:r>
                <a:r>
                  <a:rPr lang="en-US" altLang="zh-CN" sz="1800"/>
                  <a:t>D</a:t>
                </a:r>
                <a:r>
                  <a:rPr lang="zh-CN" altLang="en-US" sz="1800"/>
                  <a:t>） </a:t>
                </a:r>
              </a:p>
            </p:txBody>
          </p:sp>
          <p:sp>
            <p:nvSpPr>
              <p:cNvPr id="53278" name="Rectangle 19">
                <a:extLst>
                  <a:ext uri="{FF2B5EF4-FFF2-40B4-BE49-F238E27FC236}">
                    <a16:creationId xmlns:a16="http://schemas.microsoft.com/office/drawing/2014/main" id="{7A9B5420-2C85-44A8-9143-5F51CFE8BF40}"/>
                  </a:ext>
                </a:extLst>
              </p:cNvPr>
              <p:cNvSpPr>
                <a:spLocks noChangeArrowheads="1"/>
              </p:cNvSpPr>
              <p:nvPr/>
            </p:nvSpPr>
            <p:spPr bwMode="auto">
              <a:xfrm>
                <a:off x="1699" y="636"/>
                <a:ext cx="2907" cy="3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1800"/>
                  <a:t>命令（</a:t>
                </a:r>
                <a:r>
                  <a:rPr lang="en-US" altLang="zh-CN" sz="1800"/>
                  <a:t>B</a:t>
                </a:r>
                <a:r>
                  <a:rPr lang="zh-CN" altLang="en-US" sz="1800"/>
                  <a:t>）或（</a:t>
                </a:r>
                <a:r>
                  <a:rPr lang="en-US" altLang="zh-CN" sz="1800"/>
                  <a:t>C</a:t>
                </a:r>
                <a:r>
                  <a:rPr lang="zh-CN" altLang="en-US" sz="1800"/>
                  <a:t>）或（</a:t>
                </a:r>
                <a:r>
                  <a:rPr lang="en-US" altLang="zh-CN" sz="1800"/>
                  <a:t>D</a:t>
                </a:r>
                <a:r>
                  <a:rPr lang="zh-CN" altLang="en-US" sz="1800"/>
                  <a:t>）</a:t>
                </a:r>
                <a:r>
                  <a:rPr lang="zh-CN" altLang="en-US" sz="2400"/>
                  <a:t> </a:t>
                </a:r>
              </a:p>
            </p:txBody>
          </p:sp>
          <p:sp>
            <p:nvSpPr>
              <p:cNvPr id="53279" name="Rectangle 20">
                <a:extLst>
                  <a:ext uri="{FF2B5EF4-FFF2-40B4-BE49-F238E27FC236}">
                    <a16:creationId xmlns:a16="http://schemas.microsoft.com/office/drawing/2014/main" id="{DD382A55-D201-4C56-98C9-5446359D2718}"/>
                  </a:ext>
                </a:extLst>
              </p:cNvPr>
              <p:cNvSpPr>
                <a:spLocks noChangeArrowheads="1"/>
              </p:cNvSpPr>
              <p:nvPr/>
            </p:nvSpPr>
            <p:spPr bwMode="auto">
              <a:xfrm>
                <a:off x="1474" y="1921"/>
                <a:ext cx="2440" cy="3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1800"/>
                  <a:t>次站         次站      次站</a:t>
                </a:r>
                <a:r>
                  <a:rPr lang="zh-CN" altLang="en-US" sz="2400"/>
                  <a:t> </a:t>
                </a:r>
              </a:p>
            </p:txBody>
          </p:sp>
          <p:sp>
            <p:nvSpPr>
              <p:cNvPr id="53280" name="Rectangle 21">
                <a:extLst>
                  <a:ext uri="{FF2B5EF4-FFF2-40B4-BE49-F238E27FC236}">
                    <a16:creationId xmlns:a16="http://schemas.microsoft.com/office/drawing/2014/main" id="{71757ACA-7C51-425C-AFED-296DB46D4947}"/>
                  </a:ext>
                </a:extLst>
              </p:cNvPr>
              <p:cNvSpPr>
                <a:spLocks noChangeArrowheads="1"/>
              </p:cNvSpPr>
              <p:nvPr/>
            </p:nvSpPr>
            <p:spPr bwMode="auto">
              <a:xfrm>
                <a:off x="0" y="853"/>
                <a:ext cx="948"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1800"/>
                  <a:t>主站  </a:t>
                </a:r>
                <a:r>
                  <a:rPr lang="en-US" altLang="zh-CN" sz="1800"/>
                  <a:t>A </a:t>
                </a:r>
              </a:p>
            </p:txBody>
          </p:sp>
          <p:sp>
            <p:nvSpPr>
              <p:cNvPr id="53281" name="Rectangle 22">
                <a:extLst>
                  <a:ext uri="{FF2B5EF4-FFF2-40B4-BE49-F238E27FC236}">
                    <a16:creationId xmlns:a16="http://schemas.microsoft.com/office/drawing/2014/main" id="{3421F4D8-0356-4813-9B66-EEB0E2EC9E34}"/>
                  </a:ext>
                </a:extLst>
              </p:cNvPr>
              <p:cNvSpPr>
                <a:spLocks noChangeArrowheads="1"/>
              </p:cNvSpPr>
              <p:nvPr/>
            </p:nvSpPr>
            <p:spPr bwMode="auto">
              <a:xfrm>
                <a:off x="521" y="799"/>
                <a:ext cx="499" cy="40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endParaRPr lang="zh-CN" altLang="en-US" sz="2400"/>
              </a:p>
            </p:txBody>
          </p:sp>
        </p:grpSp>
        <p:sp>
          <p:nvSpPr>
            <p:cNvPr id="53275" name="Rectangle 56">
              <a:extLst>
                <a:ext uri="{FF2B5EF4-FFF2-40B4-BE49-F238E27FC236}">
                  <a16:creationId xmlns:a16="http://schemas.microsoft.com/office/drawing/2014/main" id="{F42EC655-A88C-4CF7-B34A-A9172DC51A7E}"/>
                </a:ext>
              </a:extLst>
            </p:cNvPr>
            <p:cNvSpPr>
              <a:spLocks noChangeArrowheads="1"/>
            </p:cNvSpPr>
            <p:nvPr/>
          </p:nvSpPr>
          <p:spPr bwMode="auto">
            <a:xfrm>
              <a:off x="1247" y="3430"/>
              <a:ext cx="1081" cy="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2400"/>
                <a:t>非平衡方式</a:t>
              </a:r>
            </a:p>
          </p:txBody>
        </p:sp>
      </p:grpSp>
      <p:grpSp>
        <p:nvGrpSpPr>
          <p:cNvPr id="741435" name="Group 59">
            <a:extLst>
              <a:ext uri="{FF2B5EF4-FFF2-40B4-BE49-F238E27FC236}">
                <a16:creationId xmlns:a16="http://schemas.microsoft.com/office/drawing/2014/main" id="{F7E66B66-370C-41ED-9EEF-178BE196CEB6}"/>
              </a:ext>
            </a:extLst>
          </p:cNvPr>
          <p:cNvGrpSpPr>
            <a:grpSpLocks/>
          </p:cNvGrpSpPr>
          <p:nvPr/>
        </p:nvGrpSpPr>
        <p:grpSpPr bwMode="auto">
          <a:xfrm>
            <a:off x="5003800" y="3500438"/>
            <a:ext cx="3683000" cy="2511425"/>
            <a:chOff x="3152" y="2205"/>
            <a:chExt cx="2320" cy="1582"/>
          </a:xfrm>
        </p:grpSpPr>
        <p:grpSp>
          <p:nvGrpSpPr>
            <p:cNvPr id="53254" name="Group 37">
              <a:extLst>
                <a:ext uri="{FF2B5EF4-FFF2-40B4-BE49-F238E27FC236}">
                  <a16:creationId xmlns:a16="http://schemas.microsoft.com/office/drawing/2014/main" id="{A81AD6FC-3A06-4A75-B8ED-332978C56CF3}"/>
                </a:ext>
              </a:extLst>
            </p:cNvPr>
            <p:cNvGrpSpPr>
              <a:grpSpLocks/>
            </p:cNvGrpSpPr>
            <p:nvPr/>
          </p:nvGrpSpPr>
          <p:grpSpPr bwMode="auto">
            <a:xfrm>
              <a:off x="3152" y="2205"/>
              <a:ext cx="2320" cy="1158"/>
              <a:chOff x="1292" y="2341"/>
              <a:chExt cx="2320" cy="1158"/>
            </a:xfrm>
          </p:grpSpPr>
          <p:grpSp>
            <p:nvGrpSpPr>
              <p:cNvPr id="53256" name="Group 38">
                <a:extLst>
                  <a:ext uri="{FF2B5EF4-FFF2-40B4-BE49-F238E27FC236}">
                    <a16:creationId xmlns:a16="http://schemas.microsoft.com/office/drawing/2014/main" id="{A87997F7-F796-457A-8147-54DC1B185FD8}"/>
                  </a:ext>
                </a:extLst>
              </p:cNvPr>
              <p:cNvGrpSpPr>
                <a:grpSpLocks/>
              </p:cNvGrpSpPr>
              <p:nvPr/>
            </p:nvGrpSpPr>
            <p:grpSpPr bwMode="auto">
              <a:xfrm>
                <a:off x="1383" y="2574"/>
                <a:ext cx="2223" cy="925"/>
                <a:chOff x="1292" y="2401"/>
                <a:chExt cx="2858" cy="1174"/>
              </a:xfrm>
            </p:grpSpPr>
            <p:sp>
              <p:nvSpPr>
                <p:cNvPr id="53261" name="Rectangle 39">
                  <a:extLst>
                    <a:ext uri="{FF2B5EF4-FFF2-40B4-BE49-F238E27FC236}">
                      <a16:creationId xmlns:a16="http://schemas.microsoft.com/office/drawing/2014/main" id="{6389F66C-7443-4FFF-9CC9-ED7F23038F97}"/>
                    </a:ext>
                  </a:extLst>
                </p:cNvPr>
                <p:cNvSpPr>
                  <a:spLocks noChangeArrowheads="1"/>
                </p:cNvSpPr>
                <p:nvPr/>
              </p:nvSpPr>
              <p:spPr bwMode="auto">
                <a:xfrm>
                  <a:off x="2063" y="2401"/>
                  <a:ext cx="2087" cy="2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1800"/>
                    <a:t>	</a:t>
                  </a:r>
                </a:p>
              </p:txBody>
            </p:sp>
            <p:sp>
              <p:nvSpPr>
                <p:cNvPr id="53262" name="Rectangle 40">
                  <a:extLst>
                    <a:ext uri="{FF2B5EF4-FFF2-40B4-BE49-F238E27FC236}">
                      <a16:creationId xmlns:a16="http://schemas.microsoft.com/office/drawing/2014/main" id="{F9D2AB02-CE45-4D76-BD93-C1850600B8D9}"/>
                    </a:ext>
                  </a:extLst>
                </p:cNvPr>
                <p:cNvSpPr>
                  <a:spLocks noChangeArrowheads="1"/>
                </p:cNvSpPr>
                <p:nvPr/>
              </p:nvSpPr>
              <p:spPr bwMode="auto">
                <a:xfrm>
                  <a:off x="2609" y="2619"/>
                  <a:ext cx="149"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zh-CN" sz="2400"/>
                </a:p>
              </p:txBody>
            </p:sp>
            <p:sp>
              <p:nvSpPr>
                <p:cNvPr id="53263" name="Rectangle 41">
                  <a:extLst>
                    <a:ext uri="{FF2B5EF4-FFF2-40B4-BE49-F238E27FC236}">
                      <a16:creationId xmlns:a16="http://schemas.microsoft.com/office/drawing/2014/main" id="{ABE045B2-3D97-48D6-8247-D2ECB2651A0A}"/>
                    </a:ext>
                  </a:extLst>
                </p:cNvPr>
                <p:cNvSpPr>
                  <a:spLocks noChangeArrowheads="1"/>
                </p:cNvSpPr>
                <p:nvPr/>
              </p:nvSpPr>
              <p:spPr bwMode="auto">
                <a:xfrm>
                  <a:off x="2654" y="2892"/>
                  <a:ext cx="1096"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1800"/>
                    <a:t>命令（</a:t>
                  </a:r>
                  <a:r>
                    <a:rPr lang="en-US" altLang="zh-CN" sz="1800"/>
                    <a:t>A</a:t>
                  </a:r>
                  <a:r>
                    <a:rPr lang="zh-CN" altLang="en-US" sz="1800"/>
                    <a:t>）</a:t>
                  </a:r>
                  <a:r>
                    <a:rPr lang="zh-CN" altLang="en-US" sz="2400"/>
                    <a:t> </a:t>
                  </a:r>
                </a:p>
              </p:txBody>
            </p:sp>
            <p:grpSp>
              <p:nvGrpSpPr>
                <p:cNvPr id="53264" name="Group 42">
                  <a:extLst>
                    <a:ext uri="{FF2B5EF4-FFF2-40B4-BE49-F238E27FC236}">
                      <a16:creationId xmlns:a16="http://schemas.microsoft.com/office/drawing/2014/main" id="{2B4198FE-4893-4411-A1A9-F98D29A0BFC2}"/>
                    </a:ext>
                  </a:extLst>
                </p:cNvPr>
                <p:cNvGrpSpPr>
                  <a:grpSpLocks/>
                </p:cNvGrpSpPr>
                <p:nvPr/>
              </p:nvGrpSpPr>
              <p:grpSpPr bwMode="auto">
                <a:xfrm>
                  <a:off x="1292" y="2478"/>
                  <a:ext cx="2767" cy="1097"/>
                  <a:chOff x="1565" y="2478"/>
                  <a:chExt cx="2767" cy="1097"/>
                </a:xfrm>
              </p:grpSpPr>
              <p:grpSp>
                <p:nvGrpSpPr>
                  <p:cNvPr id="53265" name="Group 43">
                    <a:extLst>
                      <a:ext uri="{FF2B5EF4-FFF2-40B4-BE49-F238E27FC236}">
                        <a16:creationId xmlns:a16="http://schemas.microsoft.com/office/drawing/2014/main" id="{A5298BA3-3B63-432A-9C37-FE4721952D2C}"/>
                      </a:ext>
                    </a:extLst>
                  </p:cNvPr>
                  <p:cNvGrpSpPr>
                    <a:grpSpLocks/>
                  </p:cNvGrpSpPr>
                  <p:nvPr/>
                </p:nvGrpSpPr>
                <p:grpSpPr bwMode="auto">
                  <a:xfrm>
                    <a:off x="1565" y="2478"/>
                    <a:ext cx="2767" cy="1043"/>
                    <a:chOff x="7200" y="11601"/>
                    <a:chExt cx="2340" cy="1092"/>
                  </a:xfrm>
                </p:grpSpPr>
                <p:sp>
                  <p:nvSpPr>
                    <p:cNvPr id="53267" name="Rectangle 44">
                      <a:extLst>
                        <a:ext uri="{FF2B5EF4-FFF2-40B4-BE49-F238E27FC236}">
                          <a16:creationId xmlns:a16="http://schemas.microsoft.com/office/drawing/2014/main" id="{5D0AEB18-CC02-4624-AA83-3C95346DE8AE}"/>
                        </a:ext>
                      </a:extLst>
                    </p:cNvPr>
                    <p:cNvSpPr>
                      <a:spLocks noChangeArrowheads="1"/>
                    </p:cNvSpPr>
                    <p:nvPr/>
                  </p:nvSpPr>
                  <p:spPr bwMode="auto">
                    <a:xfrm>
                      <a:off x="7200" y="11892"/>
                      <a:ext cx="540" cy="468"/>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A</a:t>
                      </a:r>
                      <a:endParaRPr lang="en-US" altLang="zh-CN" sz="1800"/>
                    </a:p>
                  </p:txBody>
                </p:sp>
                <p:sp>
                  <p:nvSpPr>
                    <p:cNvPr id="53268" name="Line 45">
                      <a:extLst>
                        <a:ext uri="{FF2B5EF4-FFF2-40B4-BE49-F238E27FC236}">
                          <a16:creationId xmlns:a16="http://schemas.microsoft.com/office/drawing/2014/main" id="{7EB42500-D474-4DFB-8634-3730354B592B}"/>
                        </a:ext>
                      </a:extLst>
                    </p:cNvPr>
                    <p:cNvSpPr>
                      <a:spLocks noChangeShapeType="1"/>
                    </p:cNvSpPr>
                    <p:nvPr/>
                  </p:nvSpPr>
                  <p:spPr bwMode="auto">
                    <a:xfrm>
                      <a:off x="7920" y="12069"/>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9" name="Rectangle 46">
                      <a:extLst>
                        <a:ext uri="{FF2B5EF4-FFF2-40B4-BE49-F238E27FC236}">
                          <a16:creationId xmlns:a16="http://schemas.microsoft.com/office/drawing/2014/main" id="{203952C0-11B5-478E-B195-EE2A7C98FC44}"/>
                        </a:ext>
                      </a:extLst>
                    </p:cNvPr>
                    <p:cNvSpPr>
                      <a:spLocks noChangeArrowheads="1"/>
                    </p:cNvSpPr>
                    <p:nvPr/>
                  </p:nvSpPr>
                  <p:spPr bwMode="auto">
                    <a:xfrm>
                      <a:off x="9000" y="11913"/>
                      <a:ext cx="540" cy="447"/>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B</a:t>
                      </a:r>
                      <a:endParaRPr lang="en-US" altLang="zh-CN" sz="1800"/>
                    </a:p>
                  </p:txBody>
                </p:sp>
                <p:sp>
                  <p:nvSpPr>
                    <p:cNvPr id="53270" name="Line 47">
                      <a:extLst>
                        <a:ext uri="{FF2B5EF4-FFF2-40B4-BE49-F238E27FC236}">
                          <a16:creationId xmlns:a16="http://schemas.microsoft.com/office/drawing/2014/main" id="{58AC24A0-1B2E-4740-B95F-F5653DFAFD73}"/>
                        </a:ext>
                      </a:extLst>
                    </p:cNvPr>
                    <p:cNvSpPr>
                      <a:spLocks noChangeShapeType="1"/>
                    </p:cNvSpPr>
                    <p:nvPr/>
                  </p:nvSpPr>
                  <p:spPr bwMode="auto">
                    <a:xfrm>
                      <a:off x="8100" y="11601"/>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71" name="Line 48">
                      <a:extLst>
                        <a:ext uri="{FF2B5EF4-FFF2-40B4-BE49-F238E27FC236}">
                          <a16:creationId xmlns:a16="http://schemas.microsoft.com/office/drawing/2014/main" id="{E1D8BF35-5828-4002-B178-857474900F23}"/>
                        </a:ext>
                      </a:extLst>
                    </p:cNvPr>
                    <p:cNvSpPr>
                      <a:spLocks noChangeShapeType="1"/>
                    </p:cNvSpPr>
                    <p:nvPr/>
                  </p:nvSpPr>
                  <p:spPr bwMode="auto">
                    <a:xfrm flipH="1">
                      <a:off x="8100" y="11757"/>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72" name="Line 49">
                      <a:extLst>
                        <a:ext uri="{FF2B5EF4-FFF2-40B4-BE49-F238E27FC236}">
                          <a16:creationId xmlns:a16="http://schemas.microsoft.com/office/drawing/2014/main" id="{E7342129-C6F8-45E6-BECB-74429D194917}"/>
                        </a:ext>
                      </a:extLst>
                    </p:cNvPr>
                    <p:cNvSpPr>
                      <a:spLocks noChangeShapeType="1"/>
                    </p:cNvSpPr>
                    <p:nvPr/>
                  </p:nvSpPr>
                  <p:spPr bwMode="auto">
                    <a:xfrm flipH="1">
                      <a:off x="8100" y="12381"/>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73" name="Line 50">
                      <a:extLst>
                        <a:ext uri="{FF2B5EF4-FFF2-40B4-BE49-F238E27FC236}">
                          <a16:creationId xmlns:a16="http://schemas.microsoft.com/office/drawing/2014/main" id="{06670A36-6DF6-4456-ADA3-236FF5EE9982}"/>
                        </a:ext>
                      </a:extLst>
                    </p:cNvPr>
                    <p:cNvSpPr>
                      <a:spLocks noChangeShapeType="1"/>
                    </p:cNvSpPr>
                    <p:nvPr/>
                  </p:nvSpPr>
                  <p:spPr bwMode="auto">
                    <a:xfrm>
                      <a:off x="8100" y="12693"/>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3266" name="Rectangle 51">
                    <a:extLst>
                      <a:ext uri="{FF2B5EF4-FFF2-40B4-BE49-F238E27FC236}">
                        <a16:creationId xmlns:a16="http://schemas.microsoft.com/office/drawing/2014/main" id="{92D32C91-FB5E-4918-AB31-9AD729B35FBB}"/>
                      </a:ext>
                    </a:extLst>
                  </p:cNvPr>
                  <p:cNvSpPr>
                    <a:spLocks noChangeArrowheads="1"/>
                  </p:cNvSpPr>
                  <p:nvPr/>
                </p:nvSpPr>
                <p:spPr bwMode="auto">
                  <a:xfrm>
                    <a:off x="2653" y="3210"/>
                    <a:ext cx="109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1800"/>
                      <a:t>响应（</a:t>
                    </a:r>
                    <a:r>
                      <a:rPr lang="en-US" altLang="zh-CN" sz="1800"/>
                      <a:t>A</a:t>
                    </a:r>
                    <a:r>
                      <a:rPr lang="zh-CN" altLang="en-US" sz="1800"/>
                      <a:t>）</a:t>
                    </a:r>
                    <a:r>
                      <a:rPr lang="zh-CN" altLang="en-US" sz="2400"/>
                      <a:t> </a:t>
                    </a:r>
                  </a:p>
                </p:txBody>
              </p:sp>
            </p:grpSp>
          </p:grpSp>
          <p:sp>
            <p:nvSpPr>
              <p:cNvPr id="53257" name="Rectangle 52">
                <a:extLst>
                  <a:ext uri="{FF2B5EF4-FFF2-40B4-BE49-F238E27FC236}">
                    <a16:creationId xmlns:a16="http://schemas.microsoft.com/office/drawing/2014/main" id="{6DE6ADB9-9530-4606-9B53-7819E3D7DFE2}"/>
                  </a:ext>
                </a:extLst>
              </p:cNvPr>
              <p:cNvSpPr>
                <a:spLocks noChangeArrowheads="1"/>
              </p:cNvSpPr>
              <p:nvPr/>
            </p:nvSpPr>
            <p:spPr bwMode="auto">
              <a:xfrm>
                <a:off x="1292" y="2478"/>
                <a:ext cx="695"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1800"/>
                  <a:t>复合站</a:t>
                </a:r>
              </a:p>
            </p:txBody>
          </p:sp>
          <p:sp>
            <p:nvSpPr>
              <p:cNvPr id="53258" name="Rectangle 53">
                <a:extLst>
                  <a:ext uri="{FF2B5EF4-FFF2-40B4-BE49-F238E27FC236}">
                    <a16:creationId xmlns:a16="http://schemas.microsoft.com/office/drawing/2014/main" id="{BEB4C71A-B026-4A3B-8404-95D439804CD2}"/>
                  </a:ext>
                </a:extLst>
              </p:cNvPr>
              <p:cNvSpPr>
                <a:spLocks noChangeArrowheads="1"/>
              </p:cNvSpPr>
              <p:nvPr/>
            </p:nvSpPr>
            <p:spPr bwMode="auto">
              <a:xfrm>
                <a:off x="2200" y="2341"/>
                <a:ext cx="800"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1800"/>
                  <a:t>命令（</a:t>
                </a:r>
                <a:r>
                  <a:rPr lang="en-US" altLang="zh-CN" sz="1800"/>
                  <a:t>B</a:t>
                </a:r>
                <a:r>
                  <a:rPr lang="zh-CN" altLang="en-US" sz="1800"/>
                  <a:t>）</a:t>
                </a:r>
              </a:p>
            </p:txBody>
          </p:sp>
          <p:sp>
            <p:nvSpPr>
              <p:cNvPr id="53259" name="Rectangle 54">
                <a:extLst>
                  <a:ext uri="{FF2B5EF4-FFF2-40B4-BE49-F238E27FC236}">
                    <a16:creationId xmlns:a16="http://schemas.microsoft.com/office/drawing/2014/main" id="{9916193A-54F1-4F40-AD54-EDC7D7D7E418}"/>
                  </a:ext>
                </a:extLst>
              </p:cNvPr>
              <p:cNvSpPr>
                <a:spLocks noChangeArrowheads="1"/>
              </p:cNvSpPr>
              <p:nvPr/>
            </p:nvSpPr>
            <p:spPr bwMode="auto">
              <a:xfrm>
                <a:off x="3061" y="2568"/>
                <a:ext cx="551"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1800"/>
                  <a:t>复合站</a:t>
                </a:r>
              </a:p>
            </p:txBody>
          </p:sp>
          <p:sp>
            <p:nvSpPr>
              <p:cNvPr id="53260" name="Rectangle 55">
                <a:extLst>
                  <a:ext uri="{FF2B5EF4-FFF2-40B4-BE49-F238E27FC236}">
                    <a16:creationId xmlns:a16="http://schemas.microsoft.com/office/drawing/2014/main" id="{D0F5BE4E-04D2-4B72-95BD-D54B529EA3CB}"/>
                  </a:ext>
                </a:extLst>
              </p:cNvPr>
              <p:cNvSpPr>
                <a:spLocks noChangeArrowheads="1"/>
              </p:cNvSpPr>
              <p:nvPr/>
            </p:nvSpPr>
            <p:spPr bwMode="auto">
              <a:xfrm>
                <a:off x="2200" y="2659"/>
                <a:ext cx="800"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1800"/>
                  <a:t>响应（</a:t>
                </a:r>
                <a:r>
                  <a:rPr lang="en-US" altLang="zh-CN" sz="1800"/>
                  <a:t>B</a:t>
                </a:r>
                <a:r>
                  <a:rPr lang="zh-CN" altLang="en-US" sz="1800"/>
                  <a:t>）</a:t>
                </a:r>
              </a:p>
            </p:txBody>
          </p:sp>
        </p:grpSp>
        <p:sp>
          <p:nvSpPr>
            <p:cNvPr id="53255" name="Rectangle 57">
              <a:extLst>
                <a:ext uri="{FF2B5EF4-FFF2-40B4-BE49-F238E27FC236}">
                  <a16:creationId xmlns:a16="http://schemas.microsoft.com/office/drawing/2014/main" id="{28E4EA1C-FB10-4719-991A-5A72035889C7}"/>
                </a:ext>
              </a:extLst>
            </p:cNvPr>
            <p:cNvSpPr>
              <a:spLocks noChangeArrowheads="1"/>
            </p:cNvSpPr>
            <p:nvPr/>
          </p:nvSpPr>
          <p:spPr bwMode="auto">
            <a:xfrm>
              <a:off x="3969" y="3430"/>
              <a:ext cx="888" cy="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2400"/>
                <a:t>平衡方式</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14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14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9DD715DD-D7E6-4F01-90F3-03B24CAF82A3}"/>
              </a:ext>
            </a:extLst>
          </p:cNvPr>
          <p:cNvSpPr>
            <a:spLocks noGrp="1" noChangeArrowheads="1"/>
          </p:cNvSpPr>
          <p:nvPr>
            <p:ph type="title"/>
          </p:nvPr>
        </p:nvSpPr>
        <p:spPr/>
        <p:txBody>
          <a:bodyPr/>
          <a:lstStyle/>
          <a:p>
            <a:pPr eaLnBrk="1" hangingPunct="1"/>
            <a:endParaRPr lang="zh-CN" altLang="zh-CN"/>
          </a:p>
        </p:txBody>
      </p:sp>
      <p:sp>
        <p:nvSpPr>
          <p:cNvPr id="743427" name="Rectangle 3">
            <a:extLst>
              <a:ext uri="{FF2B5EF4-FFF2-40B4-BE49-F238E27FC236}">
                <a16:creationId xmlns:a16="http://schemas.microsoft.com/office/drawing/2014/main" id="{D1ACAE09-3A44-4440-8117-965942CD2474}"/>
              </a:ext>
            </a:extLst>
          </p:cNvPr>
          <p:cNvSpPr>
            <a:spLocks noGrp="1" noChangeArrowheads="1"/>
          </p:cNvSpPr>
          <p:nvPr>
            <p:ph type="body" idx="1"/>
          </p:nvPr>
        </p:nvSpPr>
        <p:spPr>
          <a:xfrm>
            <a:off x="900113" y="1196975"/>
            <a:ext cx="7391400" cy="457200"/>
          </a:xfrm>
        </p:spPr>
        <p:txBody>
          <a:bodyPr/>
          <a:lstStyle/>
          <a:p>
            <a:pPr eaLnBrk="1" hangingPunct="1"/>
            <a:r>
              <a:rPr lang="zh-CN" altLang="en-US" sz="2400"/>
              <a:t>控制：该字段表示帧类型，帧编号及其他控制信息。</a:t>
            </a:r>
            <a:endParaRPr lang="zh-CN" altLang="en-US" sz="2400" b="0"/>
          </a:p>
        </p:txBody>
      </p:sp>
      <p:sp>
        <p:nvSpPr>
          <p:cNvPr id="54276" name="Rectangle 4">
            <a:extLst>
              <a:ext uri="{FF2B5EF4-FFF2-40B4-BE49-F238E27FC236}">
                <a16:creationId xmlns:a16="http://schemas.microsoft.com/office/drawing/2014/main" id="{ACC47292-1B66-4375-8CDA-C1E593477C95}"/>
              </a:ext>
            </a:extLst>
          </p:cNvPr>
          <p:cNvSpPr>
            <a:spLocks noChangeArrowheads="1"/>
          </p:cNvSpPr>
          <p:nvPr/>
        </p:nvSpPr>
        <p:spPr bwMode="auto">
          <a:xfrm>
            <a:off x="4173731" y="2984458"/>
            <a:ext cx="2225288" cy="16304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indent="1600200" algn="just">
              <a:spcBef>
                <a:spcPct val="20000"/>
              </a:spcBef>
              <a:buClr>
                <a:schemeClr val="accent2"/>
              </a:buClr>
              <a:buSzPct val="70000"/>
              <a:buFont typeface="Wingdings" panose="05000000000000000000" pitchFamily="2" charset="2"/>
              <a:buBlip>
                <a:blip r:embed="rId2"/>
              </a:buBlip>
              <a:tabLst>
                <a:tab pos="990600"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990600"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990600"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990600"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990600"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990600"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990600"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990600"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990600" algn="l"/>
              </a:tabLst>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400" b="0" dirty="0"/>
              <a:t>	</a:t>
            </a:r>
            <a:endParaRPr lang="zh-CN" altLang="en-US" sz="2400" b="0" dirty="0"/>
          </a:p>
          <a:p>
            <a:pPr algn="ctr" eaLnBrk="1" hangingPunct="1">
              <a:lnSpc>
                <a:spcPct val="130000"/>
              </a:lnSpc>
              <a:buFont typeface="Wingdings" panose="05000000000000000000" pitchFamily="2" charset="2"/>
              <a:buNone/>
            </a:pPr>
            <a:r>
              <a:rPr lang="zh-CN" altLang="en-US" sz="2400" b="0" dirty="0"/>
              <a:t>     </a:t>
            </a:r>
          </a:p>
          <a:p>
            <a:pPr algn="ctr" eaLnBrk="1" hangingPunct="1">
              <a:lnSpc>
                <a:spcPct val="130000"/>
              </a:lnSpc>
              <a:buFont typeface="Wingdings" panose="05000000000000000000" pitchFamily="2" charset="2"/>
              <a:buNone/>
            </a:pPr>
            <a:r>
              <a:rPr lang="zh-CN" altLang="en-US" sz="2400" b="0" dirty="0"/>
              <a:t>	</a:t>
            </a:r>
          </a:p>
        </p:txBody>
      </p:sp>
      <p:sp>
        <p:nvSpPr>
          <p:cNvPr id="743429" name="Rectangle 5">
            <a:extLst>
              <a:ext uri="{FF2B5EF4-FFF2-40B4-BE49-F238E27FC236}">
                <a16:creationId xmlns:a16="http://schemas.microsoft.com/office/drawing/2014/main" id="{C1B32C70-1D50-47A4-9B9C-90489952AF78}"/>
              </a:ext>
            </a:extLst>
          </p:cNvPr>
          <p:cNvSpPr>
            <a:spLocks noChangeArrowheads="1"/>
          </p:cNvSpPr>
          <p:nvPr/>
        </p:nvSpPr>
        <p:spPr bwMode="auto">
          <a:xfrm>
            <a:off x="2482850" y="1844675"/>
            <a:ext cx="3841750"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2400"/>
              <a:t>信息帧：含有要传输的数据</a:t>
            </a:r>
          </a:p>
        </p:txBody>
      </p:sp>
      <p:sp>
        <p:nvSpPr>
          <p:cNvPr id="743430" name="Rectangle 6">
            <a:extLst>
              <a:ext uri="{FF2B5EF4-FFF2-40B4-BE49-F238E27FC236}">
                <a16:creationId xmlns:a16="http://schemas.microsoft.com/office/drawing/2014/main" id="{2262CC45-AC18-4079-B1EF-53E9288CEAF4}"/>
              </a:ext>
            </a:extLst>
          </p:cNvPr>
          <p:cNvSpPr>
            <a:spLocks noChangeArrowheads="1"/>
          </p:cNvSpPr>
          <p:nvPr/>
        </p:nvSpPr>
        <p:spPr bwMode="auto">
          <a:xfrm>
            <a:off x="2482850" y="2565400"/>
            <a:ext cx="2317750"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2400"/>
              <a:t>监督帧：应答帧</a:t>
            </a:r>
          </a:p>
        </p:txBody>
      </p:sp>
      <p:sp>
        <p:nvSpPr>
          <p:cNvPr id="743431" name="Rectangle 7">
            <a:extLst>
              <a:ext uri="{FF2B5EF4-FFF2-40B4-BE49-F238E27FC236}">
                <a16:creationId xmlns:a16="http://schemas.microsoft.com/office/drawing/2014/main" id="{0AD17B27-F665-4D29-8CE8-5EE9E78E7D5A}"/>
              </a:ext>
            </a:extLst>
          </p:cNvPr>
          <p:cNvSpPr>
            <a:spLocks noChangeArrowheads="1"/>
          </p:cNvSpPr>
          <p:nvPr/>
        </p:nvSpPr>
        <p:spPr bwMode="auto">
          <a:xfrm>
            <a:off x="3994150" y="3286125"/>
            <a:ext cx="3889375" cy="2774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2000" dirty="0"/>
              <a:t>不带编号和数据，相当于控制帧</a:t>
            </a:r>
          </a:p>
          <a:p>
            <a:pPr algn="l" eaLnBrk="1" hangingPunct="1">
              <a:lnSpc>
                <a:spcPct val="130000"/>
              </a:lnSpc>
              <a:buFont typeface="Wingdings" panose="05000000000000000000" pitchFamily="2" charset="2"/>
              <a:buNone/>
            </a:pPr>
            <a:r>
              <a:rPr lang="en-US" altLang="zh-CN" sz="2000" dirty="0"/>
              <a:t>SNRM</a:t>
            </a:r>
            <a:r>
              <a:rPr lang="zh-CN" altLang="en-US" sz="2000" dirty="0"/>
              <a:t>（置正常响应模式）</a:t>
            </a:r>
          </a:p>
          <a:p>
            <a:pPr algn="l" eaLnBrk="1" hangingPunct="1">
              <a:lnSpc>
                <a:spcPct val="130000"/>
              </a:lnSpc>
              <a:buFont typeface="Wingdings" panose="05000000000000000000" pitchFamily="2" charset="2"/>
              <a:buNone/>
            </a:pPr>
            <a:r>
              <a:rPr lang="en-US" altLang="zh-CN" sz="2000" dirty="0"/>
              <a:t>UA</a:t>
            </a:r>
            <a:r>
              <a:rPr lang="zh-CN" altLang="en-US" sz="2000" dirty="0"/>
              <a:t>（无编号帧确认）</a:t>
            </a:r>
          </a:p>
          <a:p>
            <a:pPr algn="l" eaLnBrk="1" hangingPunct="1">
              <a:lnSpc>
                <a:spcPct val="130000"/>
              </a:lnSpc>
              <a:buFont typeface="Wingdings" panose="05000000000000000000" pitchFamily="2" charset="2"/>
              <a:buNone/>
            </a:pPr>
            <a:r>
              <a:rPr lang="en-US" altLang="zh-CN" sz="2000" dirty="0"/>
              <a:t>FRMR</a:t>
            </a:r>
            <a:r>
              <a:rPr lang="zh-CN" altLang="en-US" sz="2000" dirty="0"/>
              <a:t>（帧拒绝）</a:t>
            </a:r>
          </a:p>
          <a:p>
            <a:pPr algn="l" eaLnBrk="1" hangingPunct="1">
              <a:lnSpc>
                <a:spcPct val="130000"/>
              </a:lnSpc>
              <a:buFont typeface="Wingdings" panose="05000000000000000000" pitchFamily="2" charset="2"/>
              <a:buNone/>
            </a:pPr>
            <a:r>
              <a:rPr lang="en-US" altLang="zh-CN" sz="2000" dirty="0"/>
              <a:t>DISC</a:t>
            </a:r>
            <a:r>
              <a:rPr lang="zh-CN" altLang="en-US" sz="2000" dirty="0"/>
              <a:t>（拆除连线）</a:t>
            </a:r>
          </a:p>
          <a:p>
            <a:pPr algn="l" eaLnBrk="1" hangingPunct="1">
              <a:lnSpc>
                <a:spcPct val="130000"/>
              </a:lnSpc>
              <a:buFont typeface="Wingdings" panose="05000000000000000000" pitchFamily="2" charset="2"/>
              <a:buNone/>
            </a:pPr>
            <a:r>
              <a:rPr lang="en-US" altLang="zh-CN" sz="2000" dirty="0"/>
              <a:t>RESET(</a:t>
            </a:r>
            <a:r>
              <a:rPr lang="zh-CN" altLang="en-US" sz="2000" dirty="0"/>
              <a:t>复位</a:t>
            </a:r>
            <a:r>
              <a:rPr lang="en-US" altLang="zh-CN" sz="2000" dirty="0"/>
              <a:t>)</a:t>
            </a:r>
            <a:r>
              <a:rPr lang="zh-CN" altLang="en-US" sz="2000" dirty="0"/>
              <a:t>等。</a:t>
            </a:r>
          </a:p>
        </p:txBody>
      </p:sp>
      <p:sp>
        <p:nvSpPr>
          <p:cNvPr id="743432" name="Rectangle 8">
            <a:extLst>
              <a:ext uri="{FF2B5EF4-FFF2-40B4-BE49-F238E27FC236}">
                <a16:creationId xmlns:a16="http://schemas.microsoft.com/office/drawing/2014/main" id="{4AEFE976-13D4-4E9D-817F-DAD83ADAC13E}"/>
              </a:ext>
            </a:extLst>
          </p:cNvPr>
          <p:cNvSpPr>
            <a:spLocks noChangeArrowheads="1"/>
          </p:cNvSpPr>
          <p:nvPr/>
        </p:nvSpPr>
        <p:spPr bwMode="auto">
          <a:xfrm>
            <a:off x="1042988" y="2565400"/>
            <a:ext cx="1098550"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2400"/>
              <a:t>帧类型</a:t>
            </a:r>
          </a:p>
        </p:txBody>
      </p:sp>
      <p:sp>
        <p:nvSpPr>
          <p:cNvPr id="743433" name="AutoShape 9">
            <a:extLst>
              <a:ext uri="{FF2B5EF4-FFF2-40B4-BE49-F238E27FC236}">
                <a16:creationId xmlns:a16="http://schemas.microsoft.com/office/drawing/2014/main" id="{F30CB953-AAD6-4D3D-8B2F-BB7ACAECD823}"/>
              </a:ext>
            </a:extLst>
          </p:cNvPr>
          <p:cNvSpPr>
            <a:spLocks/>
          </p:cNvSpPr>
          <p:nvPr/>
        </p:nvSpPr>
        <p:spPr bwMode="auto">
          <a:xfrm>
            <a:off x="2193925" y="2205038"/>
            <a:ext cx="215900" cy="1584325"/>
          </a:xfrm>
          <a:prstGeom prst="leftBrace">
            <a:avLst>
              <a:gd name="adj1" fmla="val 61152"/>
              <a:gd name="adj2" fmla="val 47662"/>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endParaRPr lang="zh-CN" altLang="en-US" sz="2400"/>
          </a:p>
        </p:txBody>
      </p:sp>
      <p:sp>
        <p:nvSpPr>
          <p:cNvPr id="743434" name="Rectangle 10">
            <a:extLst>
              <a:ext uri="{FF2B5EF4-FFF2-40B4-BE49-F238E27FC236}">
                <a16:creationId xmlns:a16="http://schemas.microsoft.com/office/drawing/2014/main" id="{66A07357-6B6C-4FF8-8889-8B7A06FE1E2F}"/>
              </a:ext>
            </a:extLst>
          </p:cNvPr>
          <p:cNvSpPr>
            <a:spLocks noChangeArrowheads="1"/>
          </p:cNvSpPr>
          <p:nvPr/>
        </p:nvSpPr>
        <p:spPr bwMode="auto">
          <a:xfrm>
            <a:off x="2482850" y="3429000"/>
            <a:ext cx="1708150"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2400"/>
              <a:t>无编号帧：</a:t>
            </a:r>
          </a:p>
        </p:txBody>
      </p:sp>
      <p:sp>
        <p:nvSpPr>
          <p:cNvPr id="743435" name="AutoShape 11">
            <a:extLst>
              <a:ext uri="{FF2B5EF4-FFF2-40B4-BE49-F238E27FC236}">
                <a16:creationId xmlns:a16="http://schemas.microsoft.com/office/drawing/2014/main" id="{F09FB87C-A3F9-4B9F-A3A3-EFEDD513DD33}"/>
              </a:ext>
            </a:extLst>
          </p:cNvPr>
          <p:cNvSpPr>
            <a:spLocks/>
          </p:cNvSpPr>
          <p:nvPr/>
        </p:nvSpPr>
        <p:spPr bwMode="auto">
          <a:xfrm>
            <a:off x="3778250" y="3573463"/>
            <a:ext cx="288925" cy="2376487"/>
          </a:xfrm>
          <a:prstGeom prst="leftBrace">
            <a:avLst>
              <a:gd name="adj1" fmla="val 68544"/>
              <a:gd name="adj2" fmla="val 47662"/>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endParaRPr lang="zh-CN"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34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343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34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4342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4343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4343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4343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434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27" grpId="0" build="p"/>
      <p:bldP spid="743429" grpId="0"/>
      <p:bldP spid="743430" grpId="0"/>
      <p:bldP spid="743431" grpId="0"/>
      <p:bldP spid="743432" grpId="0"/>
      <p:bldP spid="743433" grpId="0" animBg="1"/>
      <p:bldP spid="743434" grpId="0"/>
      <p:bldP spid="74343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E53EAAE6-86FC-461A-8E07-8DF3197EFA79}"/>
              </a:ext>
            </a:extLst>
          </p:cNvPr>
          <p:cNvSpPr>
            <a:spLocks noGrp="1" noChangeArrowheads="1"/>
          </p:cNvSpPr>
          <p:nvPr>
            <p:ph type="title"/>
          </p:nvPr>
        </p:nvSpPr>
        <p:spPr/>
        <p:txBody>
          <a:bodyPr/>
          <a:lstStyle/>
          <a:p>
            <a:pPr eaLnBrk="1" hangingPunct="1"/>
            <a:r>
              <a:rPr lang="zh-CN" altLang="en-US"/>
              <a:t>控制字段的格式</a:t>
            </a:r>
          </a:p>
        </p:txBody>
      </p:sp>
      <p:graphicFrame>
        <p:nvGraphicFramePr>
          <p:cNvPr id="744555" name="Group 107">
            <a:extLst>
              <a:ext uri="{FF2B5EF4-FFF2-40B4-BE49-F238E27FC236}">
                <a16:creationId xmlns:a16="http://schemas.microsoft.com/office/drawing/2014/main" id="{8E74386B-2DDF-4088-AC0D-43C570A684EA}"/>
              </a:ext>
            </a:extLst>
          </p:cNvPr>
          <p:cNvGraphicFramePr>
            <a:graphicFrameLocks noGrp="1"/>
          </p:cNvGraphicFramePr>
          <p:nvPr>
            <p:ph sz="half" idx="1"/>
          </p:nvPr>
        </p:nvGraphicFramePr>
        <p:xfrm>
          <a:off x="1201738" y="1306513"/>
          <a:ext cx="4881562" cy="536575"/>
        </p:xfrm>
        <a:graphic>
          <a:graphicData uri="http://schemas.openxmlformats.org/drawingml/2006/table">
            <a:tbl>
              <a:tblPr/>
              <a:tblGrid>
                <a:gridCol w="720725">
                  <a:extLst>
                    <a:ext uri="{9D8B030D-6E8A-4147-A177-3AD203B41FA5}">
                      <a16:colId xmlns:a16="http://schemas.microsoft.com/office/drawing/2014/main" val="20000"/>
                    </a:ext>
                  </a:extLst>
                </a:gridCol>
                <a:gridCol w="1712912">
                  <a:extLst>
                    <a:ext uri="{9D8B030D-6E8A-4147-A177-3AD203B41FA5}">
                      <a16:colId xmlns:a16="http://schemas.microsoft.com/office/drawing/2014/main" val="20001"/>
                    </a:ext>
                  </a:extLst>
                </a:gridCol>
                <a:gridCol w="654050">
                  <a:extLst>
                    <a:ext uri="{9D8B030D-6E8A-4147-A177-3AD203B41FA5}">
                      <a16:colId xmlns:a16="http://schemas.microsoft.com/office/drawing/2014/main" val="20002"/>
                    </a:ext>
                  </a:extLst>
                </a:gridCol>
                <a:gridCol w="1793875">
                  <a:extLst>
                    <a:ext uri="{9D8B030D-6E8A-4147-A177-3AD203B41FA5}">
                      <a16:colId xmlns:a16="http://schemas.microsoft.com/office/drawing/2014/main" val="20003"/>
                    </a:ext>
                  </a:extLst>
                </a:gridCol>
              </a:tblGrid>
              <a:tr h="536575">
                <a:tc>
                  <a:txBody>
                    <a:bodyPr/>
                    <a:lstStyle/>
                    <a:p>
                      <a:pPr marL="195263" marR="0" lvl="0" indent="-195263" algn="l" defTabSz="914400" rtl="0" eaLnBrk="1" fontAlgn="base" latinLnBrk="0" hangingPunct="1">
                        <a:lnSpc>
                          <a:spcPct val="100000"/>
                        </a:lnSpc>
                        <a:spcBef>
                          <a:spcPct val="0"/>
                        </a:spcBef>
                        <a:spcAft>
                          <a:spcPct val="0"/>
                        </a:spcAft>
                        <a:buClrTx/>
                        <a:buSzTx/>
                        <a:buFontTx/>
                        <a:buNone/>
                        <a:tabLst>
                          <a:tab pos="990600" algn="l"/>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0  </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l" defTabSz="914400" rtl="0" eaLnBrk="1" fontAlgn="base" latinLnBrk="0" hangingPunct="1">
                        <a:lnSpc>
                          <a:spcPct val="100000"/>
                        </a:lnSpc>
                        <a:spcBef>
                          <a:spcPct val="0"/>
                        </a:spcBef>
                        <a:spcAft>
                          <a:spcPct val="0"/>
                        </a:spcAft>
                        <a:buClrTx/>
                        <a:buSzTx/>
                        <a:buFontTx/>
                        <a:buNone/>
                        <a:tabLst>
                          <a:tab pos="990600" algn="l"/>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N(S)</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l" defTabSz="914400" rtl="0" eaLnBrk="1" fontAlgn="base" latinLnBrk="0" hangingPunct="1">
                        <a:lnSpc>
                          <a:spcPct val="100000"/>
                        </a:lnSpc>
                        <a:spcBef>
                          <a:spcPct val="0"/>
                        </a:spcBef>
                        <a:spcAft>
                          <a:spcPct val="0"/>
                        </a:spcAft>
                        <a:buClrTx/>
                        <a:buSzTx/>
                        <a:buFontTx/>
                        <a:buNone/>
                        <a:tabLst>
                          <a:tab pos="990600" algn="l"/>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P/F</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l" defTabSz="914400" rtl="0" eaLnBrk="1" fontAlgn="base" latinLnBrk="0" hangingPunct="1">
                        <a:lnSpc>
                          <a:spcPct val="100000"/>
                        </a:lnSpc>
                        <a:spcBef>
                          <a:spcPct val="0"/>
                        </a:spcBef>
                        <a:spcAft>
                          <a:spcPct val="0"/>
                        </a:spcAft>
                        <a:buClrTx/>
                        <a:buSzTx/>
                        <a:buFontTx/>
                        <a:buNone/>
                        <a:tabLst>
                          <a:tab pos="990600" algn="l"/>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N(R)          </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44554" name="Group 106">
            <a:extLst>
              <a:ext uri="{FF2B5EF4-FFF2-40B4-BE49-F238E27FC236}">
                <a16:creationId xmlns:a16="http://schemas.microsoft.com/office/drawing/2014/main" id="{BA6DB072-2FE4-497A-AEBB-DAC5C4B1C5BC}"/>
              </a:ext>
            </a:extLst>
          </p:cNvPr>
          <p:cNvGraphicFramePr>
            <a:graphicFrameLocks noGrp="1"/>
          </p:cNvGraphicFramePr>
          <p:nvPr>
            <p:ph sz="quarter" idx="2"/>
          </p:nvPr>
        </p:nvGraphicFramePr>
        <p:xfrm>
          <a:off x="1258888" y="2924175"/>
          <a:ext cx="4824412" cy="503238"/>
        </p:xfrm>
        <a:graphic>
          <a:graphicData uri="http://schemas.openxmlformats.org/drawingml/2006/table">
            <a:tbl>
              <a:tblPr/>
              <a:tblGrid>
                <a:gridCol w="690562">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1152525">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1800225">
                  <a:extLst>
                    <a:ext uri="{9D8B030D-6E8A-4147-A177-3AD203B41FA5}">
                      <a16:colId xmlns:a16="http://schemas.microsoft.com/office/drawing/2014/main" val="20004"/>
                    </a:ext>
                  </a:extLst>
                </a:gridCol>
              </a:tblGrid>
              <a:tr h="503238">
                <a:tc>
                  <a:txBody>
                    <a:bodyPr/>
                    <a:lstStyle/>
                    <a:p>
                      <a:pPr marL="195263" marR="0" lvl="0" indent="-195263" algn="l" defTabSz="914400" rtl="0" eaLnBrk="1" fontAlgn="base" latinLnBrk="0" hangingPunct="1">
                        <a:lnSpc>
                          <a:spcPct val="100000"/>
                        </a:lnSpc>
                        <a:spcBef>
                          <a:spcPct val="0"/>
                        </a:spcBef>
                        <a:spcAft>
                          <a:spcPct val="0"/>
                        </a:spcAft>
                        <a:buClrTx/>
                        <a:buSzTx/>
                        <a:buFontTx/>
                        <a:buNone/>
                        <a:tabLst>
                          <a:tab pos="990600" algn="l"/>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l" defTabSz="914400" rtl="0" eaLnBrk="1" fontAlgn="base" latinLnBrk="0" hangingPunct="1">
                        <a:lnSpc>
                          <a:spcPct val="100000"/>
                        </a:lnSpc>
                        <a:spcBef>
                          <a:spcPct val="0"/>
                        </a:spcBef>
                        <a:spcAft>
                          <a:spcPct val="0"/>
                        </a:spcAft>
                        <a:buClrTx/>
                        <a:buSzTx/>
                        <a:buFontTx/>
                        <a:buNone/>
                        <a:tabLst>
                          <a:tab pos="990600" algn="l"/>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1</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l" defTabSz="914400" rtl="0" eaLnBrk="1" fontAlgn="base" latinLnBrk="0" hangingPunct="1">
                        <a:lnSpc>
                          <a:spcPct val="100000"/>
                        </a:lnSpc>
                        <a:spcBef>
                          <a:spcPct val="0"/>
                        </a:spcBef>
                        <a:spcAft>
                          <a:spcPct val="0"/>
                        </a:spcAft>
                        <a:buClrTx/>
                        <a:buSzTx/>
                        <a:buFontTx/>
                        <a:buNone/>
                        <a:tabLst>
                          <a:tab pos="990600" algn="l"/>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M</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l" defTabSz="914400" rtl="0" eaLnBrk="1" fontAlgn="base" latinLnBrk="0" hangingPunct="1">
                        <a:lnSpc>
                          <a:spcPct val="100000"/>
                        </a:lnSpc>
                        <a:spcBef>
                          <a:spcPct val="0"/>
                        </a:spcBef>
                        <a:spcAft>
                          <a:spcPct val="0"/>
                        </a:spcAft>
                        <a:buClrTx/>
                        <a:buSzTx/>
                        <a:buFontTx/>
                        <a:buNone/>
                        <a:tabLst>
                          <a:tab pos="990600" algn="l"/>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P/F</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l" defTabSz="914400" rtl="0" eaLnBrk="1" fontAlgn="base" latinLnBrk="0" hangingPunct="1">
                        <a:lnSpc>
                          <a:spcPct val="100000"/>
                        </a:lnSpc>
                        <a:spcBef>
                          <a:spcPct val="0"/>
                        </a:spcBef>
                        <a:spcAft>
                          <a:spcPct val="0"/>
                        </a:spcAft>
                        <a:buClrTx/>
                        <a:buSzTx/>
                        <a:buFontTx/>
                        <a:buNone/>
                        <a:tabLst>
                          <a:tab pos="990600" algn="l"/>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44556" name="Group 108">
            <a:extLst>
              <a:ext uri="{FF2B5EF4-FFF2-40B4-BE49-F238E27FC236}">
                <a16:creationId xmlns:a16="http://schemas.microsoft.com/office/drawing/2014/main" id="{42D6206B-EAA0-4EF7-9D4E-F8DB0DD66730}"/>
              </a:ext>
            </a:extLst>
          </p:cNvPr>
          <p:cNvGraphicFramePr>
            <a:graphicFrameLocks noGrp="1"/>
          </p:cNvGraphicFramePr>
          <p:nvPr>
            <p:ph sz="quarter" idx="3"/>
          </p:nvPr>
        </p:nvGraphicFramePr>
        <p:xfrm>
          <a:off x="1258888" y="2132013"/>
          <a:ext cx="4824412" cy="639996"/>
        </p:xfrm>
        <a:graphic>
          <a:graphicData uri="http://schemas.openxmlformats.org/drawingml/2006/table">
            <a:tbl>
              <a:tblPr/>
              <a:tblGrid>
                <a:gridCol w="679450">
                  <a:extLst>
                    <a:ext uri="{9D8B030D-6E8A-4147-A177-3AD203B41FA5}">
                      <a16:colId xmlns:a16="http://schemas.microsoft.com/office/drawing/2014/main" val="20000"/>
                    </a:ext>
                  </a:extLst>
                </a:gridCol>
                <a:gridCol w="544512">
                  <a:extLst>
                    <a:ext uri="{9D8B030D-6E8A-4147-A177-3AD203B41FA5}">
                      <a16:colId xmlns:a16="http://schemas.microsoft.com/office/drawing/2014/main" val="20001"/>
                    </a:ext>
                  </a:extLst>
                </a:gridCol>
                <a:gridCol w="1152525">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1800225">
                  <a:extLst>
                    <a:ext uri="{9D8B030D-6E8A-4147-A177-3AD203B41FA5}">
                      <a16:colId xmlns:a16="http://schemas.microsoft.com/office/drawing/2014/main" val="20004"/>
                    </a:ext>
                  </a:extLst>
                </a:gridCol>
              </a:tblGrid>
              <a:tr h="639762">
                <a:tc>
                  <a:txBody>
                    <a:bodyPr/>
                    <a:lstStyle/>
                    <a:p>
                      <a:pPr marL="195263" marR="0" lvl="0" indent="-195263" algn="l" defTabSz="914400" rtl="0" eaLnBrk="1" fontAlgn="base" latinLnBrk="0" hangingPunct="1">
                        <a:lnSpc>
                          <a:spcPct val="100000"/>
                        </a:lnSpc>
                        <a:spcBef>
                          <a:spcPct val="0"/>
                        </a:spcBef>
                        <a:spcAft>
                          <a:spcPct val="0"/>
                        </a:spcAft>
                        <a:buClrTx/>
                        <a:buSzTx/>
                        <a:buFontTx/>
                        <a:buNone/>
                        <a:tabLst>
                          <a:tab pos="990600" algn="l"/>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45678" marB="4567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l" defTabSz="914400" rtl="0" eaLnBrk="1" fontAlgn="base" latinLnBrk="0" hangingPunct="1">
                        <a:lnSpc>
                          <a:spcPct val="100000"/>
                        </a:lnSpc>
                        <a:spcBef>
                          <a:spcPct val="0"/>
                        </a:spcBef>
                        <a:spcAft>
                          <a:spcPct val="0"/>
                        </a:spcAft>
                        <a:buClrTx/>
                        <a:buSzTx/>
                        <a:buFontTx/>
                        <a:buNone/>
                        <a:tabLst>
                          <a:tab pos="990600" algn="l"/>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45678" marB="4567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l" defTabSz="914400" rtl="0" eaLnBrk="1" fontAlgn="base" latinLnBrk="0" hangingPunct="1">
                        <a:lnSpc>
                          <a:spcPct val="100000"/>
                        </a:lnSpc>
                        <a:spcBef>
                          <a:spcPct val="0"/>
                        </a:spcBef>
                        <a:spcAft>
                          <a:spcPct val="0"/>
                        </a:spcAft>
                        <a:buClrTx/>
                        <a:buSzTx/>
                        <a:buFontTx/>
                        <a:buNone/>
                        <a:tabLst>
                          <a:tab pos="990600" algn="l"/>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S</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45678" marB="4567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l" defTabSz="914400" rtl="0" eaLnBrk="1" fontAlgn="base" latinLnBrk="0" hangingPunct="1">
                        <a:lnSpc>
                          <a:spcPct val="100000"/>
                        </a:lnSpc>
                        <a:spcBef>
                          <a:spcPct val="0"/>
                        </a:spcBef>
                        <a:spcAft>
                          <a:spcPct val="0"/>
                        </a:spcAft>
                        <a:buClrTx/>
                        <a:buSzTx/>
                        <a:buFontTx/>
                        <a:buNone/>
                        <a:tabLst>
                          <a:tab pos="990600" algn="l"/>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P/F</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45678" marB="4567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l" defTabSz="914400" rtl="0" eaLnBrk="1" fontAlgn="base" latinLnBrk="0" hangingPunct="1">
                        <a:lnSpc>
                          <a:spcPct val="100000"/>
                        </a:lnSpc>
                        <a:spcBef>
                          <a:spcPct val="0"/>
                        </a:spcBef>
                        <a:spcAft>
                          <a:spcPct val="0"/>
                        </a:spcAft>
                        <a:buClrTx/>
                        <a:buSzTx/>
                        <a:buFontTx/>
                        <a:buNone/>
                        <a:tabLst>
                          <a:tab pos="990600" algn="l"/>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N(R)</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p>
                      <a:pPr marL="195263" marR="0" lvl="0" indent="-195263" algn="l" defTabSz="914400" rtl="0" eaLnBrk="1" fontAlgn="base" latinLnBrk="0" hangingPunct="1">
                        <a:lnSpc>
                          <a:spcPct val="100000"/>
                        </a:lnSpc>
                        <a:spcBef>
                          <a:spcPct val="0"/>
                        </a:spcBef>
                        <a:spcAft>
                          <a:spcPct val="0"/>
                        </a:spcAft>
                        <a:buClrTx/>
                        <a:buSzTx/>
                        <a:buFontTx/>
                        <a:buNone/>
                        <a:tabLst>
                          <a:tab pos="990600" algn="l"/>
                        </a:tabLst>
                      </a:pP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45678" marB="4567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44540" name="Rectangle 92">
            <a:extLst>
              <a:ext uri="{FF2B5EF4-FFF2-40B4-BE49-F238E27FC236}">
                <a16:creationId xmlns:a16="http://schemas.microsoft.com/office/drawing/2014/main" id="{D48424E6-F099-469E-B8A8-0B21B0EC2B61}"/>
              </a:ext>
            </a:extLst>
          </p:cNvPr>
          <p:cNvSpPr>
            <a:spLocks noChangeArrowheads="1"/>
          </p:cNvSpPr>
          <p:nvPr/>
        </p:nvSpPr>
        <p:spPr bwMode="auto">
          <a:xfrm>
            <a:off x="1403350" y="950913"/>
            <a:ext cx="475297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tabLst>
                <a:tab pos="457200"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457200"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457200"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457200"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457200"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457200"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457200"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457200"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457200"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1800">
                <a:latin typeface="Times New Roman" panose="02020603050405020304" pitchFamily="18" charset="0"/>
              </a:rPr>
              <a:t>1        2        3       4         5         6      7       8</a:t>
            </a:r>
          </a:p>
        </p:txBody>
      </p:sp>
      <p:sp>
        <p:nvSpPr>
          <p:cNvPr id="744541" name="Rectangle 93">
            <a:extLst>
              <a:ext uri="{FF2B5EF4-FFF2-40B4-BE49-F238E27FC236}">
                <a16:creationId xmlns:a16="http://schemas.microsoft.com/office/drawing/2014/main" id="{34A380A8-E436-4F98-914F-F835F05923F8}"/>
              </a:ext>
            </a:extLst>
          </p:cNvPr>
          <p:cNvSpPr>
            <a:spLocks noChangeArrowheads="1"/>
          </p:cNvSpPr>
          <p:nvPr/>
        </p:nvSpPr>
        <p:spPr bwMode="auto">
          <a:xfrm>
            <a:off x="6443663" y="1368396"/>
            <a:ext cx="2117887"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dirty="0"/>
              <a:t>信息帧“</a:t>
            </a:r>
            <a:r>
              <a:rPr lang="en-US" altLang="zh-CN" sz="2000" dirty="0"/>
              <a:t>0”</a:t>
            </a:r>
            <a:r>
              <a:rPr lang="zh-CN" altLang="en-US" sz="2000" dirty="0"/>
              <a:t>开始 </a:t>
            </a:r>
          </a:p>
        </p:txBody>
      </p:sp>
      <p:sp>
        <p:nvSpPr>
          <p:cNvPr id="744542" name="Rectangle 94">
            <a:extLst>
              <a:ext uri="{FF2B5EF4-FFF2-40B4-BE49-F238E27FC236}">
                <a16:creationId xmlns:a16="http://schemas.microsoft.com/office/drawing/2014/main" id="{E768AE0B-8F14-427A-A4C8-33BCF859B7E6}"/>
              </a:ext>
            </a:extLst>
          </p:cNvPr>
          <p:cNvSpPr>
            <a:spLocks noChangeArrowheads="1"/>
          </p:cNvSpPr>
          <p:nvPr/>
        </p:nvSpPr>
        <p:spPr bwMode="auto">
          <a:xfrm>
            <a:off x="6372225" y="2317721"/>
            <a:ext cx="2260555"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dirty="0"/>
              <a:t>监督帧“</a:t>
            </a:r>
            <a:r>
              <a:rPr lang="en-US" altLang="zh-CN" sz="2000" dirty="0"/>
              <a:t>10”</a:t>
            </a:r>
            <a:r>
              <a:rPr lang="zh-CN" altLang="en-US" sz="2000" dirty="0"/>
              <a:t>开始 </a:t>
            </a:r>
          </a:p>
        </p:txBody>
      </p:sp>
      <p:sp>
        <p:nvSpPr>
          <p:cNvPr id="744543" name="Rectangle 95">
            <a:extLst>
              <a:ext uri="{FF2B5EF4-FFF2-40B4-BE49-F238E27FC236}">
                <a16:creationId xmlns:a16="http://schemas.microsoft.com/office/drawing/2014/main" id="{C1F5F106-FEC9-47BD-9491-98B90E11203F}"/>
              </a:ext>
            </a:extLst>
          </p:cNvPr>
          <p:cNvSpPr>
            <a:spLocks noChangeArrowheads="1"/>
          </p:cNvSpPr>
          <p:nvPr/>
        </p:nvSpPr>
        <p:spPr bwMode="auto">
          <a:xfrm>
            <a:off x="6372225" y="2965421"/>
            <a:ext cx="2504468"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dirty="0"/>
              <a:t>无编号帧“</a:t>
            </a:r>
            <a:r>
              <a:rPr lang="en-US" altLang="zh-CN" sz="2000" dirty="0"/>
              <a:t>11”</a:t>
            </a:r>
            <a:r>
              <a:rPr lang="zh-CN" altLang="en-US" sz="2000" dirty="0"/>
              <a:t>开始 </a:t>
            </a:r>
          </a:p>
        </p:txBody>
      </p:sp>
      <p:sp>
        <p:nvSpPr>
          <p:cNvPr id="744544" name="Rectangle 96">
            <a:extLst>
              <a:ext uri="{FF2B5EF4-FFF2-40B4-BE49-F238E27FC236}">
                <a16:creationId xmlns:a16="http://schemas.microsoft.com/office/drawing/2014/main" id="{C3169900-74D1-433D-BF52-FCE70C0EA6DF}"/>
              </a:ext>
            </a:extLst>
          </p:cNvPr>
          <p:cNvSpPr>
            <a:spLocks noChangeArrowheads="1"/>
          </p:cNvSpPr>
          <p:nvPr/>
        </p:nvSpPr>
        <p:spPr bwMode="auto">
          <a:xfrm>
            <a:off x="439738" y="3573463"/>
            <a:ext cx="8524875" cy="166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indent="285750" algn="just">
              <a:spcBef>
                <a:spcPct val="20000"/>
              </a:spcBef>
              <a:buClr>
                <a:schemeClr val="accent2"/>
              </a:buClr>
              <a:buSzPct val="70000"/>
              <a:buFont typeface="Wingdings" panose="05000000000000000000" pitchFamily="2" charset="2"/>
              <a:buBlip>
                <a:blip r:embed="rId2"/>
              </a:buBlip>
              <a:tabLst>
                <a:tab pos="990600"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990600"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990600"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990600"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990600"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990600"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990600"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990600"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990600"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en-US" altLang="zh-CN" sz="2400"/>
              <a:t>N(S):</a:t>
            </a:r>
            <a:r>
              <a:rPr lang="zh-CN" altLang="en-US" sz="2400"/>
              <a:t>表示信息帧的帧序号</a:t>
            </a:r>
            <a:r>
              <a:rPr lang="en-US" altLang="zh-CN" sz="2400"/>
              <a:t>0-7</a:t>
            </a:r>
            <a:r>
              <a:rPr lang="zh-CN" altLang="en-US" sz="2400"/>
              <a:t>，以便标识信息帧的发送顺序。</a:t>
            </a:r>
          </a:p>
          <a:p>
            <a:pPr algn="l" eaLnBrk="1" hangingPunct="1">
              <a:lnSpc>
                <a:spcPct val="130000"/>
              </a:lnSpc>
              <a:buFont typeface="Wingdings" panose="05000000000000000000" pitchFamily="2" charset="2"/>
              <a:buNone/>
            </a:pPr>
            <a:r>
              <a:rPr lang="en-US" altLang="zh-CN" sz="2400"/>
              <a:t>N(R):</a:t>
            </a:r>
            <a:r>
              <a:rPr lang="zh-CN" altLang="en-US" sz="2400"/>
              <a:t>接收端期望接收的下一帧的序号。</a:t>
            </a:r>
          </a:p>
          <a:p>
            <a:pPr algn="l" eaLnBrk="1" hangingPunct="1">
              <a:lnSpc>
                <a:spcPct val="130000"/>
              </a:lnSpc>
              <a:buFont typeface="Wingdings" panose="05000000000000000000" pitchFamily="2" charset="2"/>
              <a:buNone/>
            </a:pPr>
            <a:r>
              <a:rPr lang="en-US" altLang="zh-CN" sz="2400"/>
              <a:t>P/F</a:t>
            </a:r>
            <a:r>
              <a:rPr lang="zh-CN" altLang="en-US" sz="2400"/>
              <a:t>：轮询</a:t>
            </a:r>
            <a:r>
              <a:rPr lang="en-US" altLang="zh-CN" sz="2400"/>
              <a:t>/</a:t>
            </a:r>
            <a:r>
              <a:rPr lang="zh-CN" altLang="en-US" sz="2400"/>
              <a:t>结束位，用于多点轮询访问方式。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45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4455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454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4455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4454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4455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4454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445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4540" grpId="0"/>
      <p:bldP spid="744541" grpId="0"/>
      <p:bldP spid="744542" grpId="0"/>
      <p:bldP spid="744543" grpId="0"/>
      <p:bldP spid="74454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4">
            <a:extLst>
              <a:ext uri="{FF2B5EF4-FFF2-40B4-BE49-F238E27FC236}">
                <a16:creationId xmlns:a16="http://schemas.microsoft.com/office/drawing/2014/main" id="{ACA48139-9206-4BD8-9E52-7F5D9F32AF79}"/>
              </a:ext>
            </a:extLst>
          </p:cNvPr>
          <p:cNvSpPr>
            <a:spLocks noChangeArrowheads="1"/>
          </p:cNvSpPr>
          <p:nvPr/>
        </p:nvSpPr>
        <p:spPr bwMode="auto">
          <a:xfrm>
            <a:off x="6836781" y="1637499"/>
            <a:ext cx="2011362" cy="1828800"/>
          </a:xfrm>
          <a:prstGeom prst="rect">
            <a:avLst/>
          </a:prstGeom>
          <a:solidFill>
            <a:srgbClr val="CCFFFF"/>
          </a:solidFill>
          <a:ln w="12700">
            <a:solidFill>
              <a:schemeClr val="tx1"/>
            </a:solidFill>
            <a:miter lim="800000"/>
          </a:ln>
          <a:effectLst>
            <a:outerShdw dist="53882"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endParaRPr lang="zh-CN" altLang="en-US" sz="2000">
              <a:solidFill>
                <a:srgbClr val="000000"/>
              </a:solidFill>
              <a:latin typeface="Tahoma" panose="020B0604030504040204" pitchFamily="34" charset="0"/>
              <a:ea typeface="宋体" panose="02010600030101010101" pitchFamily="2" charset="-122"/>
            </a:endParaRPr>
          </a:p>
        </p:txBody>
      </p:sp>
      <p:sp>
        <p:nvSpPr>
          <p:cNvPr id="82" name="Rectangle 5">
            <a:extLst>
              <a:ext uri="{FF2B5EF4-FFF2-40B4-BE49-F238E27FC236}">
                <a16:creationId xmlns:a16="http://schemas.microsoft.com/office/drawing/2014/main" id="{1D08CBBA-E832-494A-8594-1F6A05332AF9}"/>
              </a:ext>
            </a:extLst>
          </p:cNvPr>
          <p:cNvSpPr>
            <a:spLocks noChangeArrowheads="1"/>
          </p:cNvSpPr>
          <p:nvPr/>
        </p:nvSpPr>
        <p:spPr bwMode="auto">
          <a:xfrm>
            <a:off x="6855831" y="2247099"/>
            <a:ext cx="1981200" cy="609600"/>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Tahoma" panose="020B0604030504040204" pitchFamily="34" charset="0"/>
              <a:ea typeface="宋体" panose="02010600030101010101" pitchFamily="2" charset="-122"/>
            </a:endParaRPr>
          </a:p>
        </p:txBody>
      </p:sp>
      <p:sp>
        <p:nvSpPr>
          <p:cNvPr id="83" name="Line 6">
            <a:extLst>
              <a:ext uri="{FF2B5EF4-FFF2-40B4-BE49-F238E27FC236}">
                <a16:creationId xmlns:a16="http://schemas.microsoft.com/office/drawing/2014/main" id="{C41C1C18-4271-4B09-991F-43D24C7895A2}"/>
              </a:ext>
            </a:extLst>
          </p:cNvPr>
          <p:cNvSpPr>
            <a:spLocks noChangeShapeType="1"/>
          </p:cNvSpPr>
          <p:nvPr/>
        </p:nvSpPr>
        <p:spPr bwMode="auto">
          <a:xfrm>
            <a:off x="6836781" y="2245511"/>
            <a:ext cx="2008187" cy="15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84" name="Rectangle 7">
            <a:extLst>
              <a:ext uri="{FF2B5EF4-FFF2-40B4-BE49-F238E27FC236}">
                <a16:creationId xmlns:a16="http://schemas.microsoft.com/office/drawing/2014/main" id="{D51DB03A-A585-4E7C-B400-37429876C9AF}"/>
              </a:ext>
            </a:extLst>
          </p:cNvPr>
          <p:cNvSpPr>
            <a:spLocks noChangeArrowheads="1"/>
          </p:cNvSpPr>
          <p:nvPr/>
        </p:nvSpPr>
        <p:spPr bwMode="auto">
          <a:xfrm>
            <a:off x="7143168" y="2399499"/>
            <a:ext cx="1390650" cy="304800"/>
          </a:xfrm>
          <a:prstGeom prst="rect">
            <a:avLst/>
          </a:prstGeom>
          <a:solidFill>
            <a:schemeClr val="bg1"/>
          </a:solidFill>
          <a:ln w="12700">
            <a:solidFill>
              <a:schemeClr val="tx1"/>
            </a:solidFill>
            <a:miter lim="800000"/>
          </a:ln>
          <a:effectLst>
            <a:outerShdw dist="35921"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762000" eaLnBrk="0" fontAlgn="base" hangingPunct="0">
              <a:spcBef>
                <a:spcPct val="0"/>
              </a:spcBef>
              <a:spcAft>
                <a:spcPct val="0"/>
              </a:spcAft>
              <a:defRPr/>
            </a:pPr>
            <a:endParaRPr kumimoji="1" lang="zh-CN" altLang="zh-CN">
              <a:solidFill>
                <a:srgbClr val="3333CC"/>
              </a:solidFill>
            </a:endParaRPr>
          </a:p>
        </p:txBody>
      </p:sp>
      <p:sp>
        <p:nvSpPr>
          <p:cNvPr id="85" name="Line 8">
            <a:extLst>
              <a:ext uri="{FF2B5EF4-FFF2-40B4-BE49-F238E27FC236}">
                <a16:creationId xmlns:a16="http://schemas.microsoft.com/office/drawing/2014/main" id="{F496D821-B712-4B0D-A3DC-04E01FC468E4}"/>
              </a:ext>
            </a:extLst>
          </p:cNvPr>
          <p:cNvSpPr>
            <a:spLocks noChangeShapeType="1"/>
          </p:cNvSpPr>
          <p:nvPr/>
        </p:nvSpPr>
        <p:spPr bwMode="auto">
          <a:xfrm>
            <a:off x="6836781" y="2855111"/>
            <a:ext cx="2008187" cy="15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86" name="Rectangle 9">
            <a:extLst>
              <a:ext uri="{FF2B5EF4-FFF2-40B4-BE49-F238E27FC236}">
                <a16:creationId xmlns:a16="http://schemas.microsoft.com/office/drawing/2014/main" id="{939906EC-9C3D-4A11-9188-AFE8F82FB887}"/>
              </a:ext>
            </a:extLst>
          </p:cNvPr>
          <p:cNvSpPr>
            <a:spLocks noChangeArrowheads="1"/>
          </p:cNvSpPr>
          <p:nvPr/>
        </p:nvSpPr>
        <p:spPr bwMode="auto">
          <a:xfrm>
            <a:off x="7347956" y="1789899"/>
            <a:ext cx="990600" cy="304800"/>
          </a:xfrm>
          <a:prstGeom prst="rect">
            <a:avLst/>
          </a:prstGeom>
          <a:solidFill>
            <a:srgbClr val="DDDDDD"/>
          </a:solidFill>
          <a:ln w="12700">
            <a:solidFill>
              <a:schemeClr val="tx1"/>
            </a:solidFill>
            <a:miter lim="800000"/>
          </a:ln>
          <a:effectLst>
            <a:outerShdw dist="35921"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762000" eaLnBrk="0" fontAlgn="base" hangingPunct="0">
              <a:spcBef>
                <a:spcPct val="0"/>
              </a:spcBef>
              <a:spcAft>
                <a:spcPct val="0"/>
              </a:spcAft>
              <a:defRPr/>
            </a:pPr>
            <a:r>
              <a:rPr kumimoji="1" lang="en-US" altLang="zh-CN">
                <a:solidFill>
                  <a:srgbClr val="3333CC"/>
                </a:solidFill>
              </a:rPr>
              <a:t>IP </a:t>
            </a:r>
            <a:r>
              <a:rPr kumimoji="1" lang="zh-CN" altLang="en-US">
                <a:solidFill>
                  <a:srgbClr val="3333CC"/>
                </a:solidFill>
              </a:rPr>
              <a:t>数据报</a:t>
            </a:r>
          </a:p>
        </p:txBody>
      </p:sp>
      <p:sp>
        <p:nvSpPr>
          <p:cNvPr id="87" name="Rectangle 10">
            <a:extLst>
              <a:ext uri="{FF2B5EF4-FFF2-40B4-BE49-F238E27FC236}">
                <a16:creationId xmlns:a16="http://schemas.microsoft.com/office/drawing/2014/main" id="{7F90B2CF-D397-4AC1-BD43-A37E97AA9744}"/>
              </a:ext>
            </a:extLst>
          </p:cNvPr>
          <p:cNvSpPr>
            <a:spLocks noChangeArrowheads="1"/>
          </p:cNvSpPr>
          <p:nvPr/>
        </p:nvSpPr>
        <p:spPr bwMode="auto">
          <a:xfrm>
            <a:off x="7136818" y="3009099"/>
            <a:ext cx="1403350" cy="304800"/>
          </a:xfrm>
          <a:prstGeom prst="rect">
            <a:avLst/>
          </a:prstGeom>
          <a:solidFill>
            <a:schemeClr val="bg1"/>
          </a:solidFill>
          <a:ln w="12700">
            <a:solidFill>
              <a:schemeClr val="tx1"/>
            </a:solidFill>
            <a:miter lim="800000"/>
          </a:ln>
          <a:effectLst>
            <a:outerShdw dist="35921"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762000" eaLnBrk="0" fontAlgn="base" hangingPunct="0">
              <a:spcBef>
                <a:spcPct val="0"/>
              </a:spcBef>
              <a:spcAft>
                <a:spcPct val="0"/>
              </a:spcAft>
              <a:defRPr/>
            </a:pPr>
            <a:endParaRPr kumimoji="1" lang="zh-CN" altLang="zh-CN">
              <a:solidFill>
                <a:srgbClr val="3333CC"/>
              </a:solidFill>
            </a:endParaRPr>
          </a:p>
        </p:txBody>
      </p:sp>
      <p:sp>
        <p:nvSpPr>
          <p:cNvPr id="88" name="Rectangle 11">
            <a:extLst>
              <a:ext uri="{FF2B5EF4-FFF2-40B4-BE49-F238E27FC236}">
                <a16:creationId xmlns:a16="http://schemas.microsoft.com/office/drawing/2014/main" id="{10479178-5CAD-4D11-B27E-87493E5CE2F1}"/>
              </a:ext>
            </a:extLst>
          </p:cNvPr>
          <p:cNvSpPr>
            <a:spLocks noChangeArrowheads="1"/>
          </p:cNvSpPr>
          <p:nvPr/>
        </p:nvSpPr>
        <p:spPr bwMode="auto">
          <a:xfrm>
            <a:off x="7073318" y="3021799"/>
            <a:ext cx="1603375"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2000" eaLnBrk="0" fontAlgn="base" hangingPunct="0">
              <a:lnSpc>
                <a:spcPct val="85000"/>
              </a:lnSpc>
              <a:spcBef>
                <a:spcPct val="0"/>
              </a:spcBef>
              <a:spcAft>
                <a:spcPct val="0"/>
              </a:spcAft>
            </a:pPr>
            <a:r>
              <a:rPr kumimoji="1" lang="en-US" altLang="zh-CN" sz="1600">
                <a:solidFill>
                  <a:srgbClr val="3333CC"/>
                </a:solidFill>
              </a:rPr>
              <a:t>1010…  …0110</a:t>
            </a:r>
          </a:p>
        </p:txBody>
      </p:sp>
      <p:sp>
        <p:nvSpPr>
          <p:cNvPr id="89" name="AutoShape 12">
            <a:extLst>
              <a:ext uri="{FF2B5EF4-FFF2-40B4-BE49-F238E27FC236}">
                <a16:creationId xmlns:a16="http://schemas.microsoft.com/office/drawing/2014/main" id="{D36482F9-82B5-49F7-AC41-B24DF69DA9EE}"/>
              </a:ext>
            </a:extLst>
          </p:cNvPr>
          <p:cNvSpPr>
            <a:spLocks noChangeArrowheads="1"/>
          </p:cNvSpPr>
          <p:nvPr/>
        </p:nvSpPr>
        <p:spPr bwMode="auto">
          <a:xfrm flipV="1">
            <a:off x="7708318" y="2751924"/>
            <a:ext cx="304800" cy="334962"/>
          </a:xfrm>
          <a:prstGeom prst="downArrow">
            <a:avLst>
              <a:gd name="adj1" fmla="val 50000"/>
              <a:gd name="adj2" fmla="val 43231"/>
            </a:avLst>
          </a:prstGeom>
          <a:solidFill>
            <a:schemeClr val="bg1"/>
          </a:solidFill>
          <a:ln w="12700">
            <a:solidFill>
              <a:schemeClr val="tx1"/>
            </a:solidFill>
            <a:miter lim="800000"/>
          </a:ln>
        </p:spPr>
        <p:txBody>
          <a:bodyPr vert="eaVert"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Tahoma" panose="020B0604030504040204" pitchFamily="34" charset="0"/>
              <a:ea typeface="宋体" panose="02010600030101010101" pitchFamily="2" charset="-122"/>
            </a:endParaRPr>
          </a:p>
        </p:txBody>
      </p:sp>
      <p:sp>
        <p:nvSpPr>
          <p:cNvPr id="90" name="Rectangle 13">
            <a:extLst>
              <a:ext uri="{FF2B5EF4-FFF2-40B4-BE49-F238E27FC236}">
                <a16:creationId xmlns:a16="http://schemas.microsoft.com/office/drawing/2014/main" id="{7D14DC92-4532-4EEF-BB22-2B1DDD1E5AD4}"/>
              </a:ext>
            </a:extLst>
          </p:cNvPr>
          <p:cNvSpPr>
            <a:spLocks noChangeArrowheads="1"/>
          </p:cNvSpPr>
          <p:nvPr/>
        </p:nvSpPr>
        <p:spPr bwMode="auto">
          <a:xfrm>
            <a:off x="7341606" y="2409024"/>
            <a:ext cx="990600" cy="280987"/>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Tahoma" panose="020B0604030504040204" pitchFamily="34" charset="0"/>
              <a:ea typeface="宋体" panose="02010600030101010101" pitchFamily="2" charset="-122"/>
            </a:endParaRPr>
          </a:p>
        </p:txBody>
      </p:sp>
      <p:sp>
        <p:nvSpPr>
          <p:cNvPr id="91" name="AutoShape 14">
            <a:extLst>
              <a:ext uri="{FF2B5EF4-FFF2-40B4-BE49-F238E27FC236}">
                <a16:creationId xmlns:a16="http://schemas.microsoft.com/office/drawing/2014/main" id="{C0471FFC-0FDF-4F73-B6CC-3845884DE486}"/>
              </a:ext>
            </a:extLst>
          </p:cNvPr>
          <p:cNvSpPr>
            <a:spLocks noChangeArrowheads="1"/>
          </p:cNvSpPr>
          <p:nvPr/>
        </p:nvSpPr>
        <p:spPr bwMode="auto">
          <a:xfrm flipV="1">
            <a:off x="7338431" y="2040724"/>
            <a:ext cx="990600" cy="369887"/>
          </a:xfrm>
          <a:prstGeom prst="downArrow">
            <a:avLst>
              <a:gd name="adj1" fmla="val 65389"/>
              <a:gd name="adj2" fmla="val 39394"/>
            </a:avLst>
          </a:prstGeom>
          <a:solidFill>
            <a:schemeClr val="accent2"/>
          </a:solidFill>
          <a:ln w="12700">
            <a:solidFill>
              <a:schemeClr val="tx1"/>
            </a:solidFill>
            <a:miter lim="800000"/>
          </a:ln>
          <a:effectLst>
            <a:outerShdw dist="35921" dir="2700000" algn="ctr" rotWithShape="0">
              <a:schemeClr val="bg2"/>
            </a:outerShdw>
          </a:effectLst>
        </p:spPr>
        <p:txBody>
          <a:bodyPr vert="eaVert"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endParaRPr lang="zh-CN" altLang="en-US" sz="2000">
              <a:solidFill>
                <a:srgbClr val="000000"/>
              </a:solidFill>
              <a:latin typeface="Tahoma" panose="020B0604030504040204" pitchFamily="34" charset="0"/>
              <a:ea typeface="宋体" panose="02010600030101010101" pitchFamily="2" charset="-122"/>
            </a:endParaRPr>
          </a:p>
        </p:txBody>
      </p:sp>
      <p:sp>
        <p:nvSpPr>
          <p:cNvPr id="92" name="Text Box 15">
            <a:extLst>
              <a:ext uri="{FF2B5EF4-FFF2-40B4-BE49-F238E27FC236}">
                <a16:creationId xmlns:a16="http://schemas.microsoft.com/office/drawing/2014/main" id="{F4F89291-3F8E-49A6-BC89-F46AED0C3F31}"/>
              </a:ext>
            </a:extLst>
          </p:cNvPr>
          <p:cNvSpPr txBox="1">
            <a:spLocks noChangeArrowheads="1"/>
          </p:cNvSpPr>
          <p:nvPr/>
        </p:nvSpPr>
        <p:spPr bwMode="auto">
          <a:xfrm>
            <a:off x="6805031" y="2353461"/>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kumimoji="1" lang="zh-CN" altLang="en-US">
                <a:solidFill>
                  <a:srgbClr val="3333CC"/>
                </a:solidFill>
                <a:ea typeface="黑体" panose="02010609060101010101" pitchFamily="2" charset="-122"/>
              </a:rPr>
              <a:t>帧</a:t>
            </a:r>
          </a:p>
        </p:txBody>
      </p:sp>
      <p:sp>
        <p:nvSpPr>
          <p:cNvPr id="93" name="Rectangle 16">
            <a:extLst>
              <a:ext uri="{FF2B5EF4-FFF2-40B4-BE49-F238E27FC236}">
                <a16:creationId xmlns:a16="http://schemas.microsoft.com/office/drawing/2014/main" id="{F62CD7F1-928E-4337-B8BC-A2DC9934055B}"/>
              </a:ext>
            </a:extLst>
          </p:cNvPr>
          <p:cNvSpPr>
            <a:spLocks noChangeArrowheads="1"/>
          </p:cNvSpPr>
          <p:nvPr/>
        </p:nvSpPr>
        <p:spPr bwMode="auto">
          <a:xfrm>
            <a:off x="7547981" y="2067711"/>
            <a:ext cx="638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2000" eaLnBrk="0" fontAlgn="base" hangingPunct="0">
              <a:spcBef>
                <a:spcPct val="0"/>
              </a:spcBef>
              <a:spcAft>
                <a:spcPct val="0"/>
              </a:spcAft>
            </a:pPr>
            <a:r>
              <a:rPr kumimoji="1" lang="zh-CN" altLang="en-US">
                <a:solidFill>
                  <a:srgbClr val="3333CC"/>
                </a:solidFill>
              </a:rPr>
              <a:t>取出</a:t>
            </a:r>
          </a:p>
        </p:txBody>
      </p:sp>
      <p:sp>
        <p:nvSpPr>
          <p:cNvPr id="94" name="Line 17">
            <a:extLst>
              <a:ext uri="{FF2B5EF4-FFF2-40B4-BE49-F238E27FC236}">
                <a16:creationId xmlns:a16="http://schemas.microsoft.com/office/drawing/2014/main" id="{AFEB8BC0-7C2A-4220-8BE6-1AA9538D0CBA}"/>
              </a:ext>
            </a:extLst>
          </p:cNvPr>
          <p:cNvSpPr>
            <a:spLocks noChangeShapeType="1"/>
          </p:cNvSpPr>
          <p:nvPr/>
        </p:nvSpPr>
        <p:spPr bwMode="auto">
          <a:xfrm>
            <a:off x="7336843" y="2404261"/>
            <a:ext cx="0" cy="28575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95" name="Line 18">
            <a:extLst>
              <a:ext uri="{FF2B5EF4-FFF2-40B4-BE49-F238E27FC236}">
                <a16:creationId xmlns:a16="http://schemas.microsoft.com/office/drawing/2014/main" id="{89E91498-D0E1-4A60-ACDE-F66B33FB6755}"/>
              </a:ext>
            </a:extLst>
          </p:cNvPr>
          <p:cNvSpPr>
            <a:spLocks noChangeShapeType="1"/>
          </p:cNvSpPr>
          <p:nvPr/>
        </p:nvSpPr>
        <p:spPr bwMode="auto">
          <a:xfrm>
            <a:off x="8327443" y="2405849"/>
            <a:ext cx="0" cy="28575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96" name="Freeform 19">
            <a:extLst>
              <a:ext uri="{FF2B5EF4-FFF2-40B4-BE49-F238E27FC236}">
                <a16:creationId xmlns:a16="http://schemas.microsoft.com/office/drawing/2014/main" id="{01B8F039-A98C-4282-96C3-71026A3ECD8A}"/>
              </a:ext>
            </a:extLst>
          </p:cNvPr>
          <p:cNvSpPr/>
          <p:nvPr/>
        </p:nvSpPr>
        <p:spPr bwMode="auto">
          <a:xfrm>
            <a:off x="3064086" y="5587778"/>
            <a:ext cx="4765675" cy="4763"/>
          </a:xfrm>
          <a:custGeom>
            <a:avLst/>
            <a:gdLst>
              <a:gd name="T0" fmla="*/ 0 w 3002"/>
              <a:gd name="T1" fmla="*/ 0 h 3"/>
              <a:gd name="T2" fmla="*/ 3002 w 3002"/>
              <a:gd name="T3" fmla="*/ 3 h 3"/>
              <a:gd name="T4" fmla="*/ 0 60000 65536"/>
              <a:gd name="T5" fmla="*/ 0 60000 65536"/>
              <a:gd name="T6" fmla="*/ 0 w 3002"/>
              <a:gd name="T7" fmla="*/ 0 h 3"/>
              <a:gd name="T8" fmla="*/ 3002 w 3002"/>
              <a:gd name="T9" fmla="*/ 3 h 3"/>
            </a:gdLst>
            <a:ahLst/>
            <a:cxnLst>
              <a:cxn ang="T4">
                <a:pos x="T0" y="T1"/>
              </a:cxn>
              <a:cxn ang="T5">
                <a:pos x="T2" y="T3"/>
              </a:cxn>
            </a:cxnLst>
            <a:rect l="T6" t="T7" r="T8" b="T9"/>
            <a:pathLst>
              <a:path w="3002" h="3">
                <a:moveTo>
                  <a:pt x="0" y="0"/>
                </a:moveTo>
                <a:lnTo>
                  <a:pt x="3002" y="3"/>
                </a:lnTo>
              </a:path>
            </a:pathLst>
          </a:custGeom>
          <a:noFill/>
          <a:ln w="28575" cap="flat" cmpd="sng">
            <a:solidFill>
              <a:schemeClr val="tx1"/>
            </a:solidFill>
            <a:prstDash val="solid"/>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97" name="Rectangle 20">
            <a:extLst>
              <a:ext uri="{FF2B5EF4-FFF2-40B4-BE49-F238E27FC236}">
                <a16:creationId xmlns:a16="http://schemas.microsoft.com/office/drawing/2014/main" id="{54987C3F-11B0-4C55-94A6-D1E1052C3F85}"/>
              </a:ext>
            </a:extLst>
          </p:cNvPr>
          <p:cNvSpPr>
            <a:spLocks noChangeArrowheads="1"/>
          </p:cNvSpPr>
          <p:nvPr/>
        </p:nvSpPr>
        <p:spPr bwMode="auto">
          <a:xfrm>
            <a:off x="6885198" y="4973416"/>
            <a:ext cx="2011363" cy="758825"/>
          </a:xfrm>
          <a:prstGeom prst="rect">
            <a:avLst/>
          </a:prstGeom>
          <a:solidFill>
            <a:srgbClr val="CCFFFF"/>
          </a:solidFill>
          <a:ln w="12700">
            <a:solidFill>
              <a:schemeClr val="tx1"/>
            </a:solidFill>
            <a:miter lim="800000"/>
          </a:ln>
          <a:effectLst>
            <a:outerShdw dist="53882"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endParaRPr lang="zh-CN" altLang="en-US" sz="2000">
              <a:solidFill>
                <a:srgbClr val="000000"/>
              </a:solidFill>
              <a:latin typeface="Tahoma" panose="020B0604030504040204" pitchFamily="34" charset="0"/>
              <a:ea typeface="宋体" panose="02010600030101010101" pitchFamily="2" charset="-122"/>
            </a:endParaRPr>
          </a:p>
        </p:txBody>
      </p:sp>
      <p:sp>
        <p:nvSpPr>
          <p:cNvPr id="98" name="Freeform 21">
            <a:extLst>
              <a:ext uri="{FF2B5EF4-FFF2-40B4-BE49-F238E27FC236}">
                <a16:creationId xmlns:a16="http://schemas.microsoft.com/office/drawing/2014/main" id="{B768BAF5-8106-470B-8BF9-5AB4C38D963C}"/>
              </a:ext>
            </a:extLst>
          </p:cNvPr>
          <p:cNvSpPr/>
          <p:nvPr/>
        </p:nvSpPr>
        <p:spPr bwMode="auto">
          <a:xfrm>
            <a:off x="2066343" y="3298024"/>
            <a:ext cx="5791200" cy="609600"/>
          </a:xfrm>
          <a:custGeom>
            <a:avLst/>
            <a:gdLst>
              <a:gd name="T0" fmla="*/ 0 w 2736"/>
              <a:gd name="T1" fmla="*/ 0 h 480"/>
              <a:gd name="T2" fmla="*/ 0 w 2736"/>
              <a:gd name="T3" fmla="*/ 480 h 480"/>
              <a:gd name="T4" fmla="*/ 2736 w 2736"/>
              <a:gd name="T5" fmla="*/ 480 h 480"/>
              <a:gd name="T6" fmla="*/ 2736 w 2736"/>
              <a:gd name="T7" fmla="*/ 0 h 480"/>
              <a:gd name="T8" fmla="*/ 0 60000 65536"/>
              <a:gd name="T9" fmla="*/ 0 60000 65536"/>
              <a:gd name="T10" fmla="*/ 0 60000 65536"/>
              <a:gd name="T11" fmla="*/ 0 60000 65536"/>
              <a:gd name="T12" fmla="*/ 0 w 2736"/>
              <a:gd name="T13" fmla="*/ 0 h 480"/>
              <a:gd name="T14" fmla="*/ 2736 w 2736"/>
              <a:gd name="T15" fmla="*/ 480 h 480"/>
            </a:gdLst>
            <a:ahLst/>
            <a:cxnLst>
              <a:cxn ang="T8">
                <a:pos x="T0" y="T1"/>
              </a:cxn>
              <a:cxn ang="T9">
                <a:pos x="T2" y="T3"/>
              </a:cxn>
              <a:cxn ang="T10">
                <a:pos x="T4" y="T5"/>
              </a:cxn>
              <a:cxn ang="T11">
                <a:pos x="T6" y="T7"/>
              </a:cxn>
            </a:cxnLst>
            <a:rect l="T12" t="T13" r="T14" b="T15"/>
            <a:pathLst>
              <a:path w="2736" h="480">
                <a:moveTo>
                  <a:pt x="0" y="0"/>
                </a:moveTo>
                <a:lnTo>
                  <a:pt x="0" y="480"/>
                </a:lnTo>
                <a:lnTo>
                  <a:pt x="2736" y="480"/>
                </a:lnTo>
                <a:lnTo>
                  <a:pt x="2736" y="0"/>
                </a:lnTo>
              </a:path>
            </a:pathLst>
          </a:custGeom>
          <a:noFill/>
          <a:ln w="28575" cap="flat" cmpd="sng">
            <a:solidFill>
              <a:schemeClr val="tx1"/>
            </a:solidFill>
            <a:prstDash val="solid"/>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99" name="Rectangle 22">
            <a:extLst>
              <a:ext uri="{FF2B5EF4-FFF2-40B4-BE49-F238E27FC236}">
                <a16:creationId xmlns:a16="http://schemas.microsoft.com/office/drawing/2014/main" id="{F9CE0481-19F5-482B-82F4-5919E1F055CD}"/>
              </a:ext>
            </a:extLst>
          </p:cNvPr>
          <p:cNvSpPr>
            <a:spLocks noChangeArrowheads="1"/>
          </p:cNvSpPr>
          <p:nvPr/>
        </p:nvSpPr>
        <p:spPr bwMode="auto">
          <a:xfrm>
            <a:off x="32756" y="2169311"/>
            <a:ext cx="866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762000" eaLnBrk="0" fontAlgn="base" hangingPunct="0">
              <a:spcBef>
                <a:spcPct val="0"/>
              </a:spcBef>
              <a:spcAft>
                <a:spcPct val="0"/>
              </a:spcAft>
            </a:pPr>
            <a:r>
              <a:rPr kumimoji="1" lang="zh-CN" altLang="en-US" dirty="0">
                <a:solidFill>
                  <a:srgbClr val="3333CC"/>
                </a:solidFill>
              </a:rPr>
              <a:t>数据</a:t>
            </a:r>
          </a:p>
          <a:p>
            <a:pPr algn="ctr" defTabSz="762000" eaLnBrk="0" fontAlgn="base" hangingPunct="0">
              <a:spcBef>
                <a:spcPct val="0"/>
              </a:spcBef>
              <a:spcAft>
                <a:spcPct val="0"/>
              </a:spcAft>
            </a:pPr>
            <a:r>
              <a:rPr kumimoji="1" lang="zh-CN" altLang="en-US" dirty="0">
                <a:solidFill>
                  <a:srgbClr val="3333CC"/>
                </a:solidFill>
              </a:rPr>
              <a:t>链路层</a:t>
            </a:r>
          </a:p>
        </p:txBody>
      </p:sp>
      <p:sp>
        <p:nvSpPr>
          <p:cNvPr id="100" name="Rectangle 23">
            <a:extLst>
              <a:ext uri="{FF2B5EF4-FFF2-40B4-BE49-F238E27FC236}">
                <a16:creationId xmlns:a16="http://schemas.microsoft.com/office/drawing/2014/main" id="{903DC4F7-BF7D-4F2C-96D9-24F45F7A9E39}"/>
              </a:ext>
            </a:extLst>
          </p:cNvPr>
          <p:cNvSpPr>
            <a:spLocks noChangeArrowheads="1"/>
          </p:cNvSpPr>
          <p:nvPr/>
        </p:nvSpPr>
        <p:spPr bwMode="auto">
          <a:xfrm>
            <a:off x="20056" y="1774024"/>
            <a:ext cx="866775"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2000" eaLnBrk="0" fontAlgn="base" hangingPunct="0">
              <a:lnSpc>
                <a:spcPct val="85000"/>
              </a:lnSpc>
              <a:spcBef>
                <a:spcPct val="0"/>
              </a:spcBef>
              <a:spcAft>
                <a:spcPct val="0"/>
              </a:spcAft>
            </a:pPr>
            <a:r>
              <a:rPr kumimoji="1" lang="zh-CN" altLang="en-US">
                <a:solidFill>
                  <a:srgbClr val="3333CC"/>
                </a:solidFill>
              </a:rPr>
              <a:t>网络层</a:t>
            </a:r>
          </a:p>
        </p:txBody>
      </p:sp>
      <p:sp>
        <p:nvSpPr>
          <p:cNvPr id="101" name="Rectangle 24">
            <a:extLst>
              <a:ext uri="{FF2B5EF4-FFF2-40B4-BE49-F238E27FC236}">
                <a16:creationId xmlns:a16="http://schemas.microsoft.com/office/drawing/2014/main" id="{697F466C-AB3E-4DE1-AE44-28E5A489BFD8}"/>
              </a:ext>
            </a:extLst>
          </p:cNvPr>
          <p:cNvSpPr>
            <a:spLocks noChangeArrowheads="1"/>
          </p:cNvSpPr>
          <p:nvPr/>
        </p:nvSpPr>
        <p:spPr bwMode="auto">
          <a:xfrm>
            <a:off x="4677926" y="3391687"/>
            <a:ext cx="6381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2000" eaLnBrk="0" fontAlgn="base" hangingPunct="0">
              <a:spcBef>
                <a:spcPct val="0"/>
              </a:spcBef>
              <a:spcAft>
                <a:spcPct val="0"/>
              </a:spcAft>
            </a:pPr>
            <a:r>
              <a:rPr kumimoji="1" lang="zh-CN" altLang="en-US">
                <a:solidFill>
                  <a:srgbClr val="3333CC"/>
                </a:solidFill>
              </a:rPr>
              <a:t>链路</a:t>
            </a:r>
          </a:p>
        </p:txBody>
      </p:sp>
      <p:sp>
        <p:nvSpPr>
          <p:cNvPr id="102" name="Rectangle 25">
            <a:extLst>
              <a:ext uri="{FF2B5EF4-FFF2-40B4-BE49-F238E27FC236}">
                <a16:creationId xmlns:a16="http://schemas.microsoft.com/office/drawing/2014/main" id="{329F84B7-5494-4410-B24E-F235057A210C}"/>
              </a:ext>
            </a:extLst>
          </p:cNvPr>
          <p:cNvSpPr>
            <a:spLocks noChangeArrowheads="1"/>
          </p:cNvSpPr>
          <p:nvPr/>
        </p:nvSpPr>
        <p:spPr bwMode="auto">
          <a:xfrm>
            <a:off x="1685343" y="1288249"/>
            <a:ext cx="8540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2000" eaLnBrk="0" fontAlgn="base" hangingPunct="0">
              <a:spcBef>
                <a:spcPct val="0"/>
              </a:spcBef>
              <a:spcAft>
                <a:spcPct val="0"/>
              </a:spcAft>
            </a:pPr>
            <a:r>
              <a:rPr kumimoji="1" lang="zh-CN" altLang="en-US">
                <a:solidFill>
                  <a:srgbClr val="3333CC"/>
                </a:solidFill>
              </a:rPr>
              <a:t>结点 </a:t>
            </a:r>
            <a:r>
              <a:rPr kumimoji="1" lang="en-US" altLang="zh-CN">
                <a:solidFill>
                  <a:srgbClr val="3333CC"/>
                </a:solidFill>
              </a:rPr>
              <a:t>A</a:t>
            </a:r>
          </a:p>
        </p:txBody>
      </p:sp>
      <p:sp>
        <p:nvSpPr>
          <p:cNvPr id="103" name="Rectangle 26">
            <a:extLst>
              <a:ext uri="{FF2B5EF4-FFF2-40B4-BE49-F238E27FC236}">
                <a16:creationId xmlns:a16="http://schemas.microsoft.com/office/drawing/2014/main" id="{46A83793-96B2-430A-B1C5-6293B0A7F775}"/>
              </a:ext>
            </a:extLst>
          </p:cNvPr>
          <p:cNvSpPr>
            <a:spLocks noChangeArrowheads="1"/>
          </p:cNvSpPr>
          <p:nvPr/>
        </p:nvSpPr>
        <p:spPr bwMode="auto">
          <a:xfrm>
            <a:off x="7463843" y="1288249"/>
            <a:ext cx="8540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2000" eaLnBrk="0" fontAlgn="base" hangingPunct="0">
              <a:spcBef>
                <a:spcPct val="0"/>
              </a:spcBef>
              <a:spcAft>
                <a:spcPct val="0"/>
              </a:spcAft>
            </a:pPr>
            <a:r>
              <a:rPr kumimoji="1" lang="zh-CN" altLang="en-US">
                <a:solidFill>
                  <a:srgbClr val="3333CC"/>
                </a:solidFill>
              </a:rPr>
              <a:t>结点 </a:t>
            </a:r>
            <a:r>
              <a:rPr kumimoji="1" lang="en-US" altLang="zh-CN">
                <a:solidFill>
                  <a:srgbClr val="3333CC"/>
                </a:solidFill>
              </a:rPr>
              <a:t>B</a:t>
            </a:r>
          </a:p>
        </p:txBody>
      </p:sp>
      <p:sp>
        <p:nvSpPr>
          <p:cNvPr id="104" name="Rectangle 27">
            <a:extLst>
              <a:ext uri="{FF2B5EF4-FFF2-40B4-BE49-F238E27FC236}">
                <a16:creationId xmlns:a16="http://schemas.microsoft.com/office/drawing/2014/main" id="{E6CDECD1-ACFC-494B-9F65-E40EFC985304}"/>
              </a:ext>
            </a:extLst>
          </p:cNvPr>
          <p:cNvSpPr>
            <a:spLocks noChangeArrowheads="1"/>
          </p:cNvSpPr>
          <p:nvPr/>
        </p:nvSpPr>
        <p:spPr bwMode="auto">
          <a:xfrm>
            <a:off x="20056" y="2993224"/>
            <a:ext cx="866775"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2000" eaLnBrk="0" fontAlgn="base" hangingPunct="0">
              <a:lnSpc>
                <a:spcPct val="85000"/>
              </a:lnSpc>
              <a:spcBef>
                <a:spcPct val="0"/>
              </a:spcBef>
              <a:spcAft>
                <a:spcPct val="0"/>
              </a:spcAft>
            </a:pPr>
            <a:r>
              <a:rPr kumimoji="1" lang="zh-CN" altLang="en-US">
                <a:solidFill>
                  <a:srgbClr val="3333CC"/>
                </a:solidFill>
              </a:rPr>
              <a:t>物理层</a:t>
            </a:r>
          </a:p>
        </p:txBody>
      </p:sp>
      <p:sp>
        <p:nvSpPr>
          <p:cNvPr id="105" name="Rectangle 28">
            <a:extLst>
              <a:ext uri="{FF2B5EF4-FFF2-40B4-BE49-F238E27FC236}">
                <a16:creationId xmlns:a16="http://schemas.microsoft.com/office/drawing/2014/main" id="{95C14BFD-B113-4648-8070-7A61766D9646}"/>
              </a:ext>
            </a:extLst>
          </p:cNvPr>
          <p:cNvSpPr>
            <a:spLocks noChangeArrowheads="1"/>
          </p:cNvSpPr>
          <p:nvPr/>
        </p:nvSpPr>
        <p:spPr bwMode="auto">
          <a:xfrm>
            <a:off x="2142543" y="3679024"/>
            <a:ext cx="76200" cy="152400"/>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Tahoma" panose="020B0604030504040204" pitchFamily="34" charset="0"/>
              <a:ea typeface="宋体" panose="02010600030101010101" pitchFamily="2" charset="-122"/>
            </a:endParaRPr>
          </a:p>
        </p:txBody>
      </p:sp>
      <p:sp>
        <p:nvSpPr>
          <p:cNvPr id="106" name="Rectangle 29">
            <a:extLst>
              <a:ext uri="{FF2B5EF4-FFF2-40B4-BE49-F238E27FC236}">
                <a16:creationId xmlns:a16="http://schemas.microsoft.com/office/drawing/2014/main" id="{BC3B64AB-5046-4107-ABDF-EA3BED62B2F0}"/>
              </a:ext>
            </a:extLst>
          </p:cNvPr>
          <p:cNvSpPr>
            <a:spLocks noChangeArrowheads="1"/>
          </p:cNvSpPr>
          <p:nvPr/>
        </p:nvSpPr>
        <p:spPr bwMode="auto">
          <a:xfrm>
            <a:off x="2294943" y="3679024"/>
            <a:ext cx="76200" cy="152400"/>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Tahoma" panose="020B0604030504040204" pitchFamily="34" charset="0"/>
              <a:ea typeface="宋体" panose="02010600030101010101" pitchFamily="2" charset="-122"/>
            </a:endParaRPr>
          </a:p>
        </p:txBody>
      </p:sp>
      <p:sp>
        <p:nvSpPr>
          <p:cNvPr id="107" name="Rectangle 30">
            <a:extLst>
              <a:ext uri="{FF2B5EF4-FFF2-40B4-BE49-F238E27FC236}">
                <a16:creationId xmlns:a16="http://schemas.microsoft.com/office/drawing/2014/main" id="{8D541F6E-5664-4FA9-ADFF-94A86A2428FA}"/>
              </a:ext>
            </a:extLst>
          </p:cNvPr>
          <p:cNvSpPr>
            <a:spLocks noChangeArrowheads="1"/>
          </p:cNvSpPr>
          <p:nvPr/>
        </p:nvSpPr>
        <p:spPr bwMode="auto">
          <a:xfrm>
            <a:off x="3666543" y="3679024"/>
            <a:ext cx="76200" cy="152400"/>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Tahoma" panose="020B0604030504040204" pitchFamily="34" charset="0"/>
              <a:ea typeface="宋体" panose="02010600030101010101" pitchFamily="2" charset="-122"/>
            </a:endParaRPr>
          </a:p>
        </p:txBody>
      </p:sp>
      <p:sp>
        <p:nvSpPr>
          <p:cNvPr id="108" name="Rectangle 31">
            <a:extLst>
              <a:ext uri="{FF2B5EF4-FFF2-40B4-BE49-F238E27FC236}">
                <a16:creationId xmlns:a16="http://schemas.microsoft.com/office/drawing/2014/main" id="{139C404C-2F1F-4CC1-8786-AD20C1E30B29}"/>
              </a:ext>
            </a:extLst>
          </p:cNvPr>
          <p:cNvSpPr>
            <a:spLocks noChangeArrowheads="1"/>
          </p:cNvSpPr>
          <p:nvPr/>
        </p:nvSpPr>
        <p:spPr bwMode="auto">
          <a:xfrm>
            <a:off x="3818943" y="3679024"/>
            <a:ext cx="76200" cy="152400"/>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Tahoma" panose="020B0604030504040204" pitchFamily="34" charset="0"/>
              <a:ea typeface="宋体" panose="02010600030101010101" pitchFamily="2" charset="-122"/>
            </a:endParaRPr>
          </a:p>
        </p:txBody>
      </p:sp>
      <p:sp>
        <p:nvSpPr>
          <p:cNvPr id="109" name="Rectangle 32">
            <a:extLst>
              <a:ext uri="{FF2B5EF4-FFF2-40B4-BE49-F238E27FC236}">
                <a16:creationId xmlns:a16="http://schemas.microsoft.com/office/drawing/2014/main" id="{2FD3E84D-C963-47C1-8AA8-D46952050253}"/>
              </a:ext>
            </a:extLst>
          </p:cNvPr>
          <p:cNvSpPr>
            <a:spLocks noChangeArrowheads="1"/>
          </p:cNvSpPr>
          <p:nvPr/>
        </p:nvSpPr>
        <p:spPr bwMode="auto">
          <a:xfrm>
            <a:off x="5571543" y="3679024"/>
            <a:ext cx="76200" cy="152400"/>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Tahoma" panose="020B0604030504040204" pitchFamily="34" charset="0"/>
              <a:ea typeface="宋体" panose="02010600030101010101" pitchFamily="2" charset="-122"/>
            </a:endParaRPr>
          </a:p>
        </p:txBody>
      </p:sp>
      <p:sp>
        <p:nvSpPr>
          <p:cNvPr id="110" name="Rectangle 33">
            <a:extLst>
              <a:ext uri="{FF2B5EF4-FFF2-40B4-BE49-F238E27FC236}">
                <a16:creationId xmlns:a16="http://schemas.microsoft.com/office/drawing/2014/main" id="{EA2C737E-6A66-4128-8C54-107B04019583}"/>
              </a:ext>
            </a:extLst>
          </p:cNvPr>
          <p:cNvSpPr>
            <a:spLocks noChangeArrowheads="1"/>
          </p:cNvSpPr>
          <p:nvPr/>
        </p:nvSpPr>
        <p:spPr bwMode="auto">
          <a:xfrm>
            <a:off x="5723943" y="3679024"/>
            <a:ext cx="76200" cy="152400"/>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Tahoma" panose="020B0604030504040204" pitchFamily="34" charset="0"/>
              <a:ea typeface="宋体" panose="02010600030101010101" pitchFamily="2" charset="-122"/>
            </a:endParaRPr>
          </a:p>
        </p:txBody>
      </p:sp>
      <p:sp>
        <p:nvSpPr>
          <p:cNvPr id="111" name="Rectangle 34">
            <a:extLst>
              <a:ext uri="{FF2B5EF4-FFF2-40B4-BE49-F238E27FC236}">
                <a16:creationId xmlns:a16="http://schemas.microsoft.com/office/drawing/2014/main" id="{7946823F-4467-441A-807D-C71C6BF0422F}"/>
              </a:ext>
            </a:extLst>
          </p:cNvPr>
          <p:cNvSpPr>
            <a:spLocks noChangeArrowheads="1"/>
          </p:cNvSpPr>
          <p:nvPr/>
        </p:nvSpPr>
        <p:spPr bwMode="auto">
          <a:xfrm>
            <a:off x="7247943" y="3679024"/>
            <a:ext cx="76200" cy="152400"/>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Tahoma" panose="020B0604030504040204" pitchFamily="34" charset="0"/>
              <a:ea typeface="宋体" panose="02010600030101010101" pitchFamily="2" charset="-122"/>
            </a:endParaRPr>
          </a:p>
        </p:txBody>
      </p:sp>
      <p:sp>
        <p:nvSpPr>
          <p:cNvPr id="112" name="Rectangle 35">
            <a:extLst>
              <a:ext uri="{FF2B5EF4-FFF2-40B4-BE49-F238E27FC236}">
                <a16:creationId xmlns:a16="http://schemas.microsoft.com/office/drawing/2014/main" id="{BDB689C0-CC82-4A0E-8CC3-80894F0D6EFA}"/>
              </a:ext>
            </a:extLst>
          </p:cNvPr>
          <p:cNvSpPr>
            <a:spLocks noChangeArrowheads="1"/>
          </p:cNvSpPr>
          <p:nvPr/>
        </p:nvSpPr>
        <p:spPr bwMode="auto">
          <a:xfrm>
            <a:off x="7400343" y="3679024"/>
            <a:ext cx="76200" cy="152400"/>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Tahoma" panose="020B0604030504040204" pitchFamily="34" charset="0"/>
              <a:ea typeface="宋体" panose="02010600030101010101" pitchFamily="2" charset="-122"/>
            </a:endParaRPr>
          </a:p>
        </p:txBody>
      </p:sp>
      <p:sp>
        <p:nvSpPr>
          <p:cNvPr id="113" name="Rectangle 36">
            <a:extLst>
              <a:ext uri="{FF2B5EF4-FFF2-40B4-BE49-F238E27FC236}">
                <a16:creationId xmlns:a16="http://schemas.microsoft.com/office/drawing/2014/main" id="{209B64E4-EACE-49E4-9C41-02022AAB9E5D}"/>
              </a:ext>
            </a:extLst>
          </p:cNvPr>
          <p:cNvSpPr>
            <a:spLocks noChangeArrowheads="1"/>
          </p:cNvSpPr>
          <p:nvPr/>
        </p:nvSpPr>
        <p:spPr bwMode="auto">
          <a:xfrm>
            <a:off x="7552743" y="3679024"/>
            <a:ext cx="76200" cy="152400"/>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Tahoma" panose="020B0604030504040204" pitchFamily="34" charset="0"/>
              <a:ea typeface="宋体" panose="02010600030101010101" pitchFamily="2" charset="-122"/>
            </a:endParaRPr>
          </a:p>
        </p:txBody>
      </p:sp>
      <p:sp>
        <p:nvSpPr>
          <p:cNvPr id="114" name="Rectangle 37">
            <a:extLst>
              <a:ext uri="{FF2B5EF4-FFF2-40B4-BE49-F238E27FC236}">
                <a16:creationId xmlns:a16="http://schemas.microsoft.com/office/drawing/2014/main" id="{A4E839D4-A7BC-43D9-9E79-1600693A3F3B}"/>
              </a:ext>
            </a:extLst>
          </p:cNvPr>
          <p:cNvSpPr>
            <a:spLocks noChangeArrowheads="1"/>
          </p:cNvSpPr>
          <p:nvPr/>
        </p:nvSpPr>
        <p:spPr bwMode="auto">
          <a:xfrm>
            <a:off x="7705143" y="3679024"/>
            <a:ext cx="76200" cy="152400"/>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Tahoma" panose="020B0604030504040204" pitchFamily="34" charset="0"/>
              <a:ea typeface="宋体" panose="02010600030101010101" pitchFamily="2" charset="-122"/>
            </a:endParaRPr>
          </a:p>
        </p:txBody>
      </p:sp>
      <p:sp>
        <p:nvSpPr>
          <p:cNvPr id="115" name="Line 38">
            <a:extLst>
              <a:ext uri="{FF2B5EF4-FFF2-40B4-BE49-F238E27FC236}">
                <a16:creationId xmlns:a16="http://schemas.microsoft.com/office/drawing/2014/main" id="{6910D354-30A8-4921-8135-A52FBF11995C}"/>
              </a:ext>
            </a:extLst>
          </p:cNvPr>
          <p:cNvSpPr>
            <a:spLocks noChangeShapeType="1"/>
          </p:cNvSpPr>
          <p:nvPr/>
        </p:nvSpPr>
        <p:spPr bwMode="auto">
          <a:xfrm>
            <a:off x="3971343" y="3755224"/>
            <a:ext cx="304800" cy="0"/>
          </a:xfrm>
          <a:prstGeom prst="line">
            <a:avLst/>
          </a:prstGeom>
          <a:noFill/>
          <a:ln w="12700">
            <a:solidFill>
              <a:schemeClr val="tx1"/>
            </a:solidFill>
            <a:round/>
            <a:tailEnd type="triangle" w="sm" len="me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116" name="Line 39">
            <a:extLst>
              <a:ext uri="{FF2B5EF4-FFF2-40B4-BE49-F238E27FC236}">
                <a16:creationId xmlns:a16="http://schemas.microsoft.com/office/drawing/2014/main" id="{BD84376E-D2DC-48A5-B62A-E70AECB45BCB}"/>
              </a:ext>
            </a:extLst>
          </p:cNvPr>
          <p:cNvSpPr>
            <a:spLocks noChangeShapeType="1"/>
          </p:cNvSpPr>
          <p:nvPr/>
        </p:nvSpPr>
        <p:spPr bwMode="auto">
          <a:xfrm rot="5400000">
            <a:off x="2028243" y="3488524"/>
            <a:ext cx="304800" cy="0"/>
          </a:xfrm>
          <a:prstGeom prst="line">
            <a:avLst/>
          </a:prstGeom>
          <a:noFill/>
          <a:ln w="12700">
            <a:solidFill>
              <a:schemeClr val="tx1"/>
            </a:solidFill>
            <a:round/>
            <a:tailEnd type="triangle" w="sm" len="me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117" name="Line 40">
            <a:extLst>
              <a:ext uri="{FF2B5EF4-FFF2-40B4-BE49-F238E27FC236}">
                <a16:creationId xmlns:a16="http://schemas.microsoft.com/office/drawing/2014/main" id="{9627F1CB-ECDF-4FBC-B039-9202BFCFF6B7}"/>
              </a:ext>
            </a:extLst>
          </p:cNvPr>
          <p:cNvSpPr>
            <a:spLocks noChangeShapeType="1"/>
          </p:cNvSpPr>
          <p:nvPr/>
        </p:nvSpPr>
        <p:spPr bwMode="auto">
          <a:xfrm rot="16200000" flipV="1">
            <a:off x="7590843" y="3526624"/>
            <a:ext cx="304800" cy="0"/>
          </a:xfrm>
          <a:prstGeom prst="line">
            <a:avLst/>
          </a:prstGeom>
          <a:noFill/>
          <a:ln w="12700">
            <a:solidFill>
              <a:schemeClr val="tx1"/>
            </a:solidFill>
            <a:round/>
            <a:tailEnd type="triangle" w="sm" len="me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grpSp>
        <p:nvGrpSpPr>
          <p:cNvPr id="118" name="Group 41">
            <a:extLst>
              <a:ext uri="{FF2B5EF4-FFF2-40B4-BE49-F238E27FC236}">
                <a16:creationId xmlns:a16="http://schemas.microsoft.com/office/drawing/2014/main" id="{62D2F4F2-7DE1-4444-8FE1-A28AAABD6D0B}"/>
              </a:ext>
            </a:extLst>
          </p:cNvPr>
          <p:cNvGrpSpPr/>
          <p:nvPr/>
        </p:nvGrpSpPr>
        <p:grpSpPr bwMode="auto">
          <a:xfrm>
            <a:off x="2447343" y="2232136"/>
            <a:ext cx="1066800" cy="96"/>
            <a:chOff x="1344" y="912"/>
            <a:chExt cx="672" cy="96"/>
          </a:xfrm>
        </p:grpSpPr>
        <p:sp>
          <p:nvSpPr>
            <p:cNvPr id="156" name="Line 42">
              <a:extLst>
                <a:ext uri="{FF2B5EF4-FFF2-40B4-BE49-F238E27FC236}">
                  <a16:creationId xmlns:a16="http://schemas.microsoft.com/office/drawing/2014/main" id="{AFBD0F15-FE89-477A-B199-13040EDD1BF6}"/>
                </a:ext>
              </a:extLst>
            </p:cNvPr>
            <p:cNvSpPr>
              <a:spLocks noChangeShapeType="1"/>
            </p:cNvSpPr>
            <p:nvPr/>
          </p:nvSpPr>
          <p:spPr bwMode="auto">
            <a:xfrm>
              <a:off x="1344" y="960"/>
              <a:ext cx="672" cy="0"/>
            </a:xfrm>
            <a:prstGeom prst="line">
              <a:avLst/>
            </a:prstGeom>
            <a:noFill/>
            <a:ln w="12700">
              <a:solidFill>
                <a:schemeClr val="tx1"/>
              </a:solidFill>
              <a:round/>
              <a:headEnd type="none" w="sm" len="lg"/>
              <a:tailEnd type="none" w="sm" len="lg"/>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157" name="Freeform 43">
              <a:extLst>
                <a:ext uri="{FF2B5EF4-FFF2-40B4-BE49-F238E27FC236}">
                  <a16:creationId xmlns:a16="http://schemas.microsoft.com/office/drawing/2014/main" id="{F7AD37A5-7000-422C-92CE-600DAF4DC5B8}"/>
                </a:ext>
              </a:extLst>
            </p:cNvPr>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6"/>
                <a:gd name="T40" fmla="*/ 0 h 192"/>
                <a:gd name="T41" fmla="*/ 576 w 576"/>
                <a:gd name="T42" fmla="*/ 192 h 19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solidFill>
              <a:srgbClr val="808080"/>
            </a:solidFill>
            <a:ln w="12700" cap="flat" cmpd="sng">
              <a:solidFill>
                <a:schemeClr val="tx1"/>
              </a:solidFill>
              <a:prstDash val="solid"/>
              <a:round/>
              <a:headEnd type="none" w="sm" len="lg"/>
              <a:tailEnd type="none" w="sm" len="lg"/>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grpSp>
      <p:sp>
        <p:nvSpPr>
          <p:cNvPr id="120" name="Rectangle 47">
            <a:extLst>
              <a:ext uri="{FF2B5EF4-FFF2-40B4-BE49-F238E27FC236}">
                <a16:creationId xmlns:a16="http://schemas.microsoft.com/office/drawing/2014/main" id="{A2BBA2B1-231F-4F54-84E3-A4EE7DE20BC3}"/>
              </a:ext>
            </a:extLst>
          </p:cNvPr>
          <p:cNvSpPr>
            <a:spLocks noChangeArrowheads="1"/>
          </p:cNvSpPr>
          <p:nvPr/>
        </p:nvSpPr>
        <p:spPr bwMode="auto">
          <a:xfrm>
            <a:off x="108161" y="4949603"/>
            <a:ext cx="866775"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762000" eaLnBrk="0" fontAlgn="base" hangingPunct="0">
              <a:spcBef>
                <a:spcPct val="0"/>
              </a:spcBef>
              <a:spcAft>
                <a:spcPct val="0"/>
              </a:spcAft>
            </a:pPr>
            <a:r>
              <a:rPr kumimoji="1" lang="zh-CN" altLang="en-US">
                <a:solidFill>
                  <a:srgbClr val="3333CC"/>
                </a:solidFill>
              </a:rPr>
              <a:t>数据</a:t>
            </a:r>
          </a:p>
          <a:p>
            <a:pPr algn="ctr" defTabSz="762000" eaLnBrk="0" fontAlgn="base" hangingPunct="0">
              <a:spcBef>
                <a:spcPct val="0"/>
              </a:spcBef>
              <a:spcAft>
                <a:spcPct val="0"/>
              </a:spcAft>
            </a:pPr>
            <a:r>
              <a:rPr kumimoji="1" lang="zh-CN" altLang="en-US">
                <a:solidFill>
                  <a:srgbClr val="3333CC"/>
                </a:solidFill>
              </a:rPr>
              <a:t>链路层</a:t>
            </a:r>
          </a:p>
        </p:txBody>
      </p:sp>
      <p:sp>
        <p:nvSpPr>
          <p:cNvPr id="121" name="Rectangle 48">
            <a:extLst>
              <a:ext uri="{FF2B5EF4-FFF2-40B4-BE49-F238E27FC236}">
                <a16:creationId xmlns:a16="http://schemas.microsoft.com/office/drawing/2014/main" id="{030EE245-A12E-4E53-9E2E-D8993E9F0BD7}"/>
              </a:ext>
            </a:extLst>
          </p:cNvPr>
          <p:cNvSpPr>
            <a:spLocks noChangeArrowheads="1"/>
          </p:cNvSpPr>
          <p:nvPr/>
        </p:nvSpPr>
        <p:spPr bwMode="auto">
          <a:xfrm>
            <a:off x="1151148" y="4973416"/>
            <a:ext cx="2011363" cy="758825"/>
          </a:xfrm>
          <a:prstGeom prst="rect">
            <a:avLst/>
          </a:prstGeom>
          <a:solidFill>
            <a:srgbClr val="CCFFFF"/>
          </a:solidFill>
          <a:ln w="12700">
            <a:solidFill>
              <a:schemeClr val="tx1"/>
            </a:solidFill>
            <a:miter lim="800000"/>
          </a:ln>
          <a:effectLst>
            <a:outerShdw dist="53882"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endParaRPr lang="zh-CN" altLang="en-US" sz="2000">
              <a:solidFill>
                <a:srgbClr val="000000"/>
              </a:solidFill>
              <a:latin typeface="Tahoma" panose="020B0604030504040204" pitchFamily="34" charset="0"/>
              <a:ea typeface="宋体" panose="02010600030101010101" pitchFamily="2" charset="-122"/>
            </a:endParaRPr>
          </a:p>
        </p:txBody>
      </p:sp>
      <p:sp>
        <p:nvSpPr>
          <p:cNvPr id="122" name="Rectangle 49">
            <a:extLst>
              <a:ext uri="{FF2B5EF4-FFF2-40B4-BE49-F238E27FC236}">
                <a16:creationId xmlns:a16="http://schemas.microsoft.com/office/drawing/2014/main" id="{E4304B53-26D0-4BFB-813D-65037A949818}"/>
              </a:ext>
            </a:extLst>
          </p:cNvPr>
          <p:cNvSpPr>
            <a:spLocks noChangeArrowheads="1"/>
          </p:cNvSpPr>
          <p:nvPr/>
        </p:nvSpPr>
        <p:spPr bwMode="auto">
          <a:xfrm>
            <a:off x="1760748" y="4606703"/>
            <a:ext cx="854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2000" eaLnBrk="0" fontAlgn="base" hangingPunct="0">
              <a:spcBef>
                <a:spcPct val="0"/>
              </a:spcBef>
              <a:spcAft>
                <a:spcPct val="0"/>
              </a:spcAft>
            </a:pPr>
            <a:r>
              <a:rPr kumimoji="1" lang="zh-CN" altLang="en-US">
                <a:solidFill>
                  <a:srgbClr val="3333CC"/>
                </a:solidFill>
              </a:rPr>
              <a:t>结点 </a:t>
            </a:r>
            <a:r>
              <a:rPr kumimoji="1" lang="en-US" altLang="zh-CN">
                <a:solidFill>
                  <a:srgbClr val="3333CC"/>
                </a:solidFill>
              </a:rPr>
              <a:t>A</a:t>
            </a:r>
          </a:p>
        </p:txBody>
      </p:sp>
      <p:sp>
        <p:nvSpPr>
          <p:cNvPr id="123" name="Rectangle 50">
            <a:extLst>
              <a:ext uri="{FF2B5EF4-FFF2-40B4-BE49-F238E27FC236}">
                <a16:creationId xmlns:a16="http://schemas.microsoft.com/office/drawing/2014/main" id="{20508624-5A89-42AC-A3BF-A5A1CFA678A5}"/>
              </a:ext>
            </a:extLst>
          </p:cNvPr>
          <p:cNvSpPr>
            <a:spLocks noChangeArrowheads="1"/>
          </p:cNvSpPr>
          <p:nvPr/>
        </p:nvSpPr>
        <p:spPr bwMode="auto">
          <a:xfrm>
            <a:off x="7539248" y="4606703"/>
            <a:ext cx="854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2000" eaLnBrk="0" fontAlgn="base" hangingPunct="0">
              <a:spcBef>
                <a:spcPct val="0"/>
              </a:spcBef>
              <a:spcAft>
                <a:spcPct val="0"/>
              </a:spcAft>
            </a:pPr>
            <a:r>
              <a:rPr kumimoji="1" lang="zh-CN" altLang="en-US">
                <a:solidFill>
                  <a:srgbClr val="3333CC"/>
                </a:solidFill>
              </a:rPr>
              <a:t>结点 </a:t>
            </a:r>
            <a:r>
              <a:rPr kumimoji="1" lang="en-US" altLang="zh-CN">
                <a:solidFill>
                  <a:srgbClr val="3333CC"/>
                </a:solidFill>
              </a:rPr>
              <a:t>B</a:t>
            </a:r>
          </a:p>
        </p:txBody>
      </p:sp>
      <p:grpSp>
        <p:nvGrpSpPr>
          <p:cNvPr id="124" name="Group 51">
            <a:extLst>
              <a:ext uri="{FF2B5EF4-FFF2-40B4-BE49-F238E27FC236}">
                <a16:creationId xmlns:a16="http://schemas.microsoft.com/office/drawing/2014/main" id="{7E88A913-E66E-4EA2-8675-83D7698375D9}"/>
              </a:ext>
            </a:extLst>
          </p:cNvPr>
          <p:cNvGrpSpPr/>
          <p:nvPr/>
        </p:nvGrpSpPr>
        <p:grpSpPr bwMode="auto">
          <a:xfrm>
            <a:off x="2632289" y="5167103"/>
            <a:ext cx="977901" cy="366713"/>
            <a:chOff x="1701" y="2666"/>
            <a:chExt cx="616" cy="231"/>
          </a:xfrm>
        </p:grpSpPr>
        <p:grpSp>
          <p:nvGrpSpPr>
            <p:cNvPr id="150" name="Group 52">
              <a:extLst>
                <a:ext uri="{FF2B5EF4-FFF2-40B4-BE49-F238E27FC236}">
                  <a16:creationId xmlns:a16="http://schemas.microsoft.com/office/drawing/2014/main" id="{A192C9B9-4D5E-49E5-93A5-C6E3AE362A8F}"/>
                </a:ext>
              </a:extLst>
            </p:cNvPr>
            <p:cNvGrpSpPr/>
            <p:nvPr/>
          </p:nvGrpSpPr>
          <p:grpSpPr bwMode="auto">
            <a:xfrm>
              <a:off x="1701" y="2694"/>
              <a:ext cx="616" cy="192"/>
              <a:chOff x="1701" y="2694"/>
              <a:chExt cx="616" cy="192"/>
            </a:xfrm>
          </p:grpSpPr>
          <p:sp>
            <p:nvSpPr>
              <p:cNvPr id="152" name="AutoShape 53">
                <a:extLst>
                  <a:ext uri="{FF2B5EF4-FFF2-40B4-BE49-F238E27FC236}">
                    <a16:creationId xmlns:a16="http://schemas.microsoft.com/office/drawing/2014/main" id="{DB5E10BE-D7E9-4AF0-95CD-5D7F9CE04BA0}"/>
                  </a:ext>
                </a:extLst>
              </p:cNvPr>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Tahoma" panose="020B0604030504040204" pitchFamily="34" charset="0"/>
                  <a:ea typeface="宋体" panose="02010600030101010101" pitchFamily="2" charset="-122"/>
                </a:endParaRPr>
              </a:p>
            </p:txBody>
          </p:sp>
          <p:sp>
            <p:nvSpPr>
              <p:cNvPr id="153" name="Rectangle 54">
                <a:extLst>
                  <a:ext uri="{FF2B5EF4-FFF2-40B4-BE49-F238E27FC236}">
                    <a16:creationId xmlns:a16="http://schemas.microsoft.com/office/drawing/2014/main" id="{FB3D2912-6DB7-4860-AEF5-A8D763DA3BA5}"/>
                  </a:ext>
                </a:extLst>
              </p:cNvPr>
              <p:cNvSpPr>
                <a:spLocks noChangeArrowheads="1"/>
              </p:cNvSpPr>
              <p:nvPr/>
            </p:nvSpPr>
            <p:spPr bwMode="auto">
              <a:xfrm>
                <a:off x="1701" y="2694"/>
                <a:ext cx="408" cy="192"/>
              </a:xfrm>
              <a:prstGeom prst="rect">
                <a:avLst/>
              </a:prstGeom>
              <a:solidFill>
                <a:srgbClr val="DDDDDD"/>
              </a:solidFill>
              <a:ln w="12700">
                <a:solidFill>
                  <a:schemeClr val="tx1"/>
                </a:solidFill>
                <a:miter lim="800000"/>
              </a:ln>
              <a:effectLst>
                <a:outerShdw dist="35921"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762000" eaLnBrk="0" fontAlgn="base" hangingPunct="0">
                  <a:spcBef>
                    <a:spcPct val="0"/>
                  </a:spcBef>
                  <a:spcAft>
                    <a:spcPct val="0"/>
                  </a:spcAft>
                  <a:defRPr/>
                </a:pPr>
                <a:endParaRPr kumimoji="1" lang="zh-CN" altLang="zh-CN">
                  <a:solidFill>
                    <a:srgbClr val="3333CC"/>
                  </a:solidFill>
                </a:endParaRPr>
              </a:p>
            </p:txBody>
          </p:sp>
        </p:grpSp>
        <p:sp>
          <p:nvSpPr>
            <p:cNvPr id="151" name="Text Box 55">
              <a:extLst>
                <a:ext uri="{FF2B5EF4-FFF2-40B4-BE49-F238E27FC236}">
                  <a16:creationId xmlns:a16="http://schemas.microsoft.com/office/drawing/2014/main" id="{ACCE0EB0-09C8-4638-8180-4233F6C443A3}"/>
                </a:ext>
              </a:extLst>
            </p:cNvPr>
            <p:cNvSpPr txBox="1">
              <a:spLocks noChangeArrowheads="1"/>
            </p:cNvSpPr>
            <p:nvPr/>
          </p:nvSpPr>
          <p:spPr bwMode="auto">
            <a:xfrm>
              <a:off x="1784" y="2666"/>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kumimoji="1" lang="zh-CN" altLang="en-US">
                  <a:solidFill>
                    <a:srgbClr val="3333CC"/>
                  </a:solidFill>
                  <a:ea typeface="黑体" panose="02010609060101010101" pitchFamily="2" charset="-122"/>
                </a:rPr>
                <a:t>帧</a:t>
              </a:r>
            </a:p>
          </p:txBody>
        </p:sp>
      </p:grpSp>
      <p:sp>
        <p:nvSpPr>
          <p:cNvPr id="126" name="Rectangle 58">
            <a:extLst>
              <a:ext uri="{FF2B5EF4-FFF2-40B4-BE49-F238E27FC236}">
                <a16:creationId xmlns:a16="http://schemas.microsoft.com/office/drawing/2014/main" id="{21E6085A-188F-4A9F-AC30-F6E9AEA076DB}"/>
              </a:ext>
            </a:extLst>
          </p:cNvPr>
          <p:cNvSpPr>
            <a:spLocks noChangeArrowheads="1"/>
          </p:cNvSpPr>
          <p:nvPr/>
        </p:nvSpPr>
        <p:spPr bwMode="auto">
          <a:xfrm>
            <a:off x="3208548" y="4868641"/>
            <a:ext cx="6381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2000" eaLnBrk="0" fontAlgn="base" hangingPunct="0">
              <a:spcBef>
                <a:spcPct val="0"/>
              </a:spcBef>
              <a:spcAft>
                <a:spcPct val="0"/>
              </a:spcAft>
            </a:pPr>
            <a:r>
              <a:rPr kumimoji="1" lang="zh-CN" altLang="en-US">
                <a:solidFill>
                  <a:srgbClr val="3333CC"/>
                </a:solidFill>
              </a:rPr>
              <a:t>发送</a:t>
            </a:r>
          </a:p>
        </p:txBody>
      </p:sp>
      <p:grpSp>
        <p:nvGrpSpPr>
          <p:cNvPr id="127" name="Group 59">
            <a:extLst>
              <a:ext uri="{FF2B5EF4-FFF2-40B4-BE49-F238E27FC236}">
                <a16:creationId xmlns:a16="http://schemas.microsoft.com/office/drawing/2014/main" id="{5C578B2B-91BA-44E0-ABB1-D2B7F5B7205A}"/>
              </a:ext>
            </a:extLst>
          </p:cNvPr>
          <p:cNvGrpSpPr/>
          <p:nvPr/>
        </p:nvGrpSpPr>
        <p:grpSpPr bwMode="auto">
          <a:xfrm>
            <a:off x="6478801" y="5167103"/>
            <a:ext cx="977901" cy="366713"/>
            <a:chOff x="1701" y="2666"/>
            <a:chExt cx="616" cy="231"/>
          </a:xfrm>
        </p:grpSpPr>
        <p:grpSp>
          <p:nvGrpSpPr>
            <p:cNvPr id="146" name="Group 60">
              <a:extLst>
                <a:ext uri="{FF2B5EF4-FFF2-40B4-BE49-F238E27FC236}">
                  <a16:creationId xmlns:a16="http://schemas.microsoft.com/office/drawing/2014/main" id="{91634C36-898D-4CD1-A632-9ADF9E8F5CFB}"/>
                </a:ext>
              </a:extLst>
            </p:cNvPr>
            <p:cNvGrpSpPr/>
            <p:nvPr/>
          </p:nvGrpSpPr>
          <p:grpSpPr bwMode="auto">
            <a:xfrm>
              <a:off x="1701" y="2694"/>
              <a:ext cx="616" cy="192"/>
              <a:chOff x="1701" y="2694"/>
              <a:chExt cx="616" cy="192"/>
            </a:xfrm>
          </p:grpSpPr>
          <p:sp>
            <p:nvSpPr>
              <p:cNvPr id="148" name="AutoShape 61">
                <a:extLst>
                  <a:ext uri="{FF2B5EF4-FFF2-40B4-BE49-F238E27FC236}">
                    <a16:creationId xmlns:a16="http://schemas.microsoft.com/office/drawing/2014/main" id="{A639FE9A-020D-43E7-93CA-74284C91CE4D}"/>
                  </a:ext>
                </a:extLst>
              </p:cNvPr>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Tahoma" panose="020B0604030504040204" pitchFamily="34" charset="0"/>
                  <a:ea typeface="宋体" panose="02010600030101010101" pitchFamily="2" charset="-122"/>
                </a:endParaRPr>
              </a:p>
            </p:txBody>
          </p:sp>
          <p:sp>
            <p:nvSpPr>
              <p:cNvPr id="149" name="Rectangle 62">
                <a:extLst>
                  <a:ext uri="{FF2B5EF4-FFF2-40B4-BE49-F238E27FC236}">
                    <a16:creationId xmlns:a16="http://schemas.microsoft.com/office/drawing/2014/main" id="{9C2CE4C7-008E-4846-BA2C-FED744580B26}"/>
                  </a:ext>
                </a:extLst>
              </p:cNvPr>
              <p:cNvSpPr>
                <a:spLocks noChangeArrowheads="1"/>
              </p:cNvSpPr>
              <p:nvPr/>
            </p:nvSpPr>
            <p:spPr bwMode="auto">
              <a:xfrm>
                <a:off x="1701" y="2694"/>
                <a:ext cx="408" cy="192"/>
              </a:xfrm>
              <a:prstGeom prst="rect">
                <a:avLst/>
              </a:prstGeom>
              <a:solidFill>
                <a:srgbClr val="DDDDDD"/>
              </a:solidFill>
              <a:ln w="12700">
                <a:solidFill>
                  <a:schemeClr val="tx1"/>
                </a:solidFill>
                <a:miter lim="800000"/>
              </a:ln>
              <a:effectLst>
                <a:outerShdw dist="35921"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762000" eaLnBrk="0" fontAlgn="base" hangingPunct="0">
                  <a:spcBef>
                    <a:spcPct val="0"/>
                  </a:spcBef>
                  <a:spcAft>
                    <a:spcPct val="0"/>
                  </a:spcAft>
                  <a:defRPr/>
                </a:pPr>
                <a:endParaRPr kumimoji="1" lang="zh-CN" altLang="zh-CN">
                  <a:solidFill>
                    <a:srgbClr val="3333CC"/>
                  </a:solidFill>
                </a:endParaRPr>
              </a:p>
            </p:txBody>
          </p:sp>
        </p:grpSp>
        <p:sp>
          <p:nvSpPr>
            <p:cNvPr id="147" name="Text Box 63">
              <a:extLst>
                <a:ext uri="{FF2B5EF4-FFF2-40B4-BE49-F238E27FC236}">
                  <a16:creationId xmlns:a16="http://schemas.microsoft.com/office/drawing/2014/main" id="{7FEBBC63-E5B0-4979-B3A4-996693C8CF7D}"/>
                </a:ext>
              </a:extLst>
            </p:cNvPr>
            <p:cNvSpPr txBox="1">
              <a:spLocks noChangeArrowheads="1"/>
            </p:cNvSpPr>
            <p:nvPr/>
          </p:nvSpPr>
          <p:spPr bwMode="auto">
            <a:xfrm>
              <a:off x="1784" y="2666"/>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kumimoji="1" lang="zh-CN" altLang="en-US">
                  <a:solidFill>
                    <a:srgbClr val="3333CC"/>
                  </a:solidFill>
                  <a:ea typeface="黑体" panose="02010609060101010101" pitchFamily="2" charset="-122"/>
                </a:rPr>
                <a:t>帧</a:t>
              </a:r>
            </a:p>
          </p:txBody>
        </p:sp>
      </p:grpSp>
      <p:sp>
        <p:nvSpPr>
          <p:cNvPr id="128" name="Rectangle 64">
            <a:extLst>
              <a:ext uri="{FF2B5EF4-FFF2-40B4-BE49-F238E27FC236}">
                <a16:creationId xmlns:a16="http://schemas.microsoft.com/office/drawing/2014/main" id="{0C6C67C7-3956-42CB-8B98-0043554540CB}"/>
              </a:ext>
            </a:extLst>
          </p:cNvPr>
          <p:cNvSpPr>
            <a:spLocks noChangeArrowheads="1"/>
          </p:cNvSpPr>
          <p:nvPr/>
        </p:nvSpPr>
        <p:spPr bwMode="auto">
          <a:xfrm>
            <a:off x="6221623" y="4868641"/>
            <a:ext cx="6381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2000" eaLnBrk="0" fontAlgn="base" hangingPunct="0">
              <a:spcBef>
                <a:spcPct val="0"/>
              </a:spcBef>
              <a:spcAft>
                <a:spcPct val="0"/>
              </a:spcAft>
            </a:pPr>
            <a:r>
              <a:rPr kumimoji="1" lang="zh-CN" altLang="en-US">
                <a:solidFill>
                  <a:srgbClr val="3333CC"/>
                </a:solidFill>
              </a:rPr>
              <a:t>接收</a:t>
            </a:r>
          </a:p>
        </p:txBody>
      </p:sp>
      <p:sp>
        <p:nvSpPr>
          <p:cNvPr id="129" name="Rectangle 65">
            <a:extLst>
              <a:ext uri="{FF2B5EF4-FFF2-40B4-BE49-F238E27FC236}">
                <a16:creationId xmlns:a16="http://schemas.microsoft.com/office/drawing/2014/main" id="{1A0A9554-CBF6-4903-ABDB-B8ADB3985ECF}"/>
              </a:ext>
            </a:extLst>
          </p:cNvPr>
          <p:cNvSpPr>
            <a:spLocks noChangeArrowheads="1"/>
          </p:cNvSpPr>
          <p:nvPr/>
        </p:nvSpPr>
        <p:spPr bwMode="auto">
          <a:xfrm>
            <a:off x="4469263" y="5179317"/>
            <a:ext cx="111248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2000" eaLnBrk="0" fontAlgn="base" hangingPunct="0">
              <a:spcBef>
                <a:spcPct val="0"/>
              </a:spcBef>
              <a:spcAft>
                <a:spcPct val="0"/>
              </a:spcAft>
            </a:pPr>
            <a:r>
              <a:rPr kumimoji="1" lang="zh-CN" altLang="en-US" dirty="0">
                <a:solidFill>
                  <a:srgbClr val="3333CC"/>
                </a:solidFill>
              </a:rPr>
              <a:t>数据链路</a:t>
            </a:r>
          </a:p>
        </p:txBody>
      </p:sp>
      <p:sp>
        <p:nvSpPr>
          <p:cNvPr id="130" name="Rectangle 67">
            <a:extLst>
              <a:ext uri="{FF2B5EF4-FFF2-40B4-BE49-F238E27FC236}">
                <a16:creationId xmlns:a16="http://schemas.microsoft.com/office/drawing/2014/main" id="{47D872FB-9BBD-45D7-BB9D-A5875206F6BB}"/>
              </a:ext>
            </a:extLst>
          </p:cNvPr>
          <p:cNvSpPr>
            <a:spLocks noChangeArrowheads="1"/>
          </p:cNvSpPr>
          <p:nvPr/>
        </p:nvSpPr>
        <p:spPr bwMode="auto">
          <a:xfrm>
            <a:off x="1075743" y="1621624"/>
            <a:ext cx="2011363" cy="1828800"/>
          </a:xfrm>
          <a:prstGeom prst="rect">
            <a:avLst/>
          </a:prstGeom>
          <a:solidFill>
            <a:srgbClr val="CCFFFF"/>
          </a:solidFill>
          <a:ln w="12700">
            <a:solidFill>
              <a:schemeClr val="tx1"/>
            </a:solidFill>
            <a:miter lim="800000"/>
          </a:ln>
          <a:effectLst>
            <a:outerShdw dist="53882"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endParaRPr lang="zh-CN" altLang="en-US" sz="2000">
              <a:solidFill>
                <a:srgbClr val="000000"/>
              </a:solidFill>
              <a:latin typeface="Tahoma" panose="020B0604030504040204" pitchFamily="34" charset="0"/>
              <a:ea typeface="宋体" panose="02010600030101010101" pitchFamily="2" charset="-122"/>
            </a:endParaRPr>
          </a:p>
        </p:txBody>
      </p:sp>
      <p:sp>
        <p:nvSpPr>
          <p:cNvPr id="131" name="Rectangle 68">
            <a:extLst>
              <a:ext uri="{FF2B5EF4-FFF2-40B4-BE49-F238E27FC236}">
                <a16:creationId xmlns:a16="http://schemas.microsoft.com/office/drawing/2014/main" id="{5D1C23B1-7E10-4D2E-88E1-3D72FABEB1CD}"/>
              </a:ext>
            </a:extLst>
          </p:cNvPr>
          <p:cNvSpPr>
            <a:spLocks noChangeArrowheads="1"/>
          </p:cNvSpPr>
          <p:nvPr/>
        </p:nvSpPr>
        <p:spPr bwMode="auto">
          <a:xfrm>
            <a:off x="1094793" y="2231224"/>
            <a:ext cx="1981200" cy="609600"/>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Tahoma" panose="020B0604030504040204" pitchFamily="34" charset="0"/>
              <a:ea typeface="宋体" panose="02010600030101010101" pitchFamily="2" charset="-122"/>
            </a:endParaRPr>
          </a:p>
        </p:txBody>
      </p:sp>
      <p:sp>
        <p:nvSpPr>
          <p:cNvPr id="132" name="Line 69">
            <a:extLst>
              <a:ext uri="{FF2B5EF4-FFF2-40B4-BE49-F238E27FC236}">
                <a16:creationId xmlns:a16="http://schemas.microsoft.com/office/drawing/2014/main" id="{D7AC03DE-7C69-4B1F-B17A-51D1A411219D}"/>
              </a:ext>
            </a:extLst>
          </p:cNvPr>
          <p:cNvSpPr>
            <a:spLocks noChangeShapeType="1"/>
          </p:cNvSpPr>
          <p:nvPr/>
        </p:nvSpPr>
        <p:spPr bwMode="auto">
          <a:xfrm>
            <a:off x="1075743" y="2229636"/>
            <a:ext cx="2008188" cy="15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133" name="Rectangle 70">
            <a:extLst>
              <a:ext uri="{FF2B5EF4-FFF2-40B4-BE49-F238E27FC236}">
                <a16:creationId xmlns:a16="http://schemas.microsoft.com/office/drawing/2014/main" id="{742C9869-EB79-418B-ADCB-7FC47CB29039}"/>
              </a:ext>
            </a:extLst>
          </p:cNvPr>
          <p:cNvSpPr>
            <a:spLocks noChangeArrowheads="1"/>
          </p:cNvSpPr>
          <p:nvPr/>
        </p:nvSpPr>
        <p:spPr bwMode="auto">
          <a:xfrm>
            <a:off x="1382131" y="2383624"/>
            <a:ext cx="1390650" cy="304800"/>
          </a:xfrm>
          <a:prstGeom prst="rect">
            <a:avLst/>
          </a:prstGeom>
          <a:solidFill>
            <a:schemeClr val="bg1"/>
          </a:solidFill>
          <a:ln w="12700">
            <a:solidFill>
              <a:schemeClr val="tx1"/>
            </a:solidFill>
            <a:miter lim="800000"/>
          </a:ln>
          <a:effectLst>
            <a:outerShdw dist="35921"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762000" eaLnBrk="0" fontAlgn="base" hangingPunct="0">
              <a:spcBef>
                <a:spcPct val="0"/>
              </a:spcBef>
              <a:spcAft>
                <a:spcPct val="0"/>
              </a:spcAft>
              <a:defRPr/>
            </a:pPr>
            <a:endParaRPr kumimoji="1" lang="zh-CN" altLang="zh-CN">
              <a:solidFill>
                <a:srgbClr val="3333CC"/>
              </a:solidFill>
            </a:endParaRPr>
          </a:p>
        </p:txBody>
      </p:sp>
      <p:sp>
        <p:nvSpPr>
          <p:cNvPr id="134" name="Line 71">
            <a:extLst>
              <a:ext uri="{FF2B5EF4-FFF2-40B4-BE49-F238E27FC236}">
                <a16:creationId xmlns:a16="http://schemas.microsoft.com/office/drawing/2014/main" id="{63B504A7-DA09-4420-9554-0C4DF3E8630A}"/>
              </a:ext>
            </a:extLst>
          </p:cNvPr>
          <p:cNvSpPr>
            <a:spLocks noChangeShapeType="1"/>
          </p:cNvSpPr>
          <p:nvPr/>
        </p:nvSpPr>
        <p:spPr bwMode="auto">
          <a:xfrm>
            <a:off x="1075743" y="2839236"/>
            <a:ext cx="2008188" cy="15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135" name="Rectangle 72">
            <a:extLst>
              <a:ext uri="{FF2B5EF4-FFF2-40B4-BE49-F238E27FC236}">
                <a16:creationId xmlns:a16="http://schemas.microsoft.com/office/drawing/2014/main" id="{DF8D05F8-BFBB-4D77-9EA5-8BB87E011A65}"/>
              </a:ext>
            </a:extLst>
          </p:cNvPr>
          <p:cNvSpPr>
            <a:spLocks noChangeArrowheads="1"/>
          </p:cNvSpPr>
          <p:nvPr/>
        </p:nvSpPr>
        <p:spPr bwMode="auto">
          <a:xfrm>
            <a:off x="1586918" y="1774024"/>
            <a:ext cx="990600" cy="304800"/>
          </a:xfrm>
          <a:prstGeom prst="rect">
            <a:avLst/>
          </a:prstGeom>
          <a:solidFill>
            <a:srgbClr val="DDDDDD"/>
          </a:solidFill>
          <a:ln w="12700">
            <a:solidFill>
              <a:schemeClr val="tx1"/>
            </a:solidFill>
            <a:miter lim="800000"/>
          </a:ln>
          <a:effectLst>
            <a:outerShdw dist="35921"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762000" eaLnBrk="0" fontAlgn="base" hangingPunct="0">
              <a:spcBef>
                <a:spcPct val="0"/>
              </a:spcBef>
              <a:spcAft>
                <a:spcPct val="0"/>
              </a:spcAft>
              <a:defRPr/>
            </a:pPr>
            <a:r>
              <a:rPr kumimoji="1" lang="en-US" altLang="zh-CN" dirty="0">
                <a:solidFill>
                  <a:srgbClr val="3333CC"/>
                </a:solidFill>
              </a:rPr>
              <a:t>IP </a:t>
            </a:r>
            <a:r>
              <a:rPr kumimoji="1" lang="zh-CN" altLang="en-US" dirty="0">
                <a:solidFill>
                  <a:srgbClr val="3333CC"/>
                </a:solidFill>
              </a:rPr>
              <a:t>数据报</a:t>
            </a:r>
          </a:p>
        </p:txBody>
      </p:sp>
      <p:sp>
        <p:nvSpPr>
          <p:cNvPr id="136" name="Rectangle 73">
            <a:extLst>
              <a:ext uri="{FF2B5EF4-FFF2-40B4-BE49-F238E27FC236}">
                <a16:creationId xmlns:a16="http://schemas.microsoft.com/office/drawing/2014/main" id="{E2AE3316-C7C3-4533-B594-18D495DC96EC}"/>
              </a:ext>
            </a:extLst>
          </p:cNvPr>
          <p:cNvSpPr>
            <a:spLocks noChangeArrowheads="1"/>
          </p:cNvSpPr>
          <p:nvPr/>
        </p:nvSpPr>
        <p:spPr bwMode="auto">
          <a:xfrm>
            <a:off x="1375781" y="2993224"/>
            <a:ext cx="1403350" cy="304800"/>
          </a:xfrm>
          <a:prstGeom prst="rect">
            <a:avLst/>
          </a:prstGeom>
          <a:solidFill>
            <a:schemeClr val="bg1"/>
          </a:solidFill>
          <a:ln w="12700">
            <a:solidFill>
              <a:schemeClr val="tx1"/>
            </a:solidFill>
            <a:miter lim="800000"/>
          </a:ln>
          <a:effectLst>
            <a:outerShdw dist="35921"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762000" eaLnBrk="0" fontAlgn="base" hangingPunct="0">
              <a:spcBef>
                <a:spcPct val="0"/>
              </a:spcBef>
              <a:spcAft>
                <a:spcPct val="0"/>
              </a:spcAft>
              <a:defRPr/>
            </a:pPr>
            <a:endParaRPr kumimoji="1" lang="zh-CN" altLang="zh-CN">
              <a:solidFill>
                <a:srgbClr val="3333CC"/>
              </a:solidFill>
            </a:endParaRPr>
          </a:p>
        </p:txBody>
      </p:sp>
      <p:sp>
        <p:nvSpPr>
          <p:cNvPr id="137" name="Rectangle 74">
            <a:extLst>
              <a:ext uri="{FF2B5EF4-FFF2-40B4-BE49-F238E27FC236}">
                <a16:creationId xmlns:a16="http://schemas.microsoft.com/office/drawing/2014/main" id="{12AA5A50-0BD5-449C-BE78-3DAD3518FA26}"/>
              </a:ext>
            </a:extLst>
          </p:cNvPr>
          <p:cNvSpPr>
            <a:spLocks noChangeArrowheads="1"/>
          </p:cNvSpPr>
          <p:nvPr/>
        </p:nvSpPr>
        <p:spPr bwMode="auto">
          <a:xfrm>
            <a:off x="1312281" y="3005924"/>
            <a:ext cx="1603375"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2000" eaLnBrk="0" fontAlgn="base" hangingPunct="0">
              <a:lnSpc>
                <a:spcPct val="85000"/>
              </a:lnSpc>
              <a:spcBef>
                <a:spcPct val="0"/>
              </a:spcBef>
              <a:spcAft>
                <a:spcPct val="0"/>
              </a:spcAft>
            </a:pPr>
            <a:r>
              <a:rPr kumimoji="1" lang="en-US" altLang="zh-CN" sz="1600" dirty="0">
                <a:solidFill>
                  <a:srgbClr val="3333CC"/>
                </a:solidFill>
              </a:rPr>
              <a:t>1010…  …0110</a:t>
            </a:r>
          </a:p>
        </p:txBody>
      </p:sp>
      <p:sp>
        <p:nvSpPr>
          <p:cNvPr id="138" name="AutoShape 75">
            <a:extLst>
              <a:ext uri="{FF2B5EF4-FFF2-40B4-BE49-F238E27FC236}">
                <a16:creationId xmlns:a16="http://schemas.microsoft.com/office/drawing/2014/main" id="{1FA8AD1E-00DF-4133-A146-B65C0B2E4707}"/>
              </a:ext>
            </a:extLst>
          </p:cNvPr>
          <p:cNvSpPr>
            <a:spLocks noChangeArrowheads="1"/>
          </p:cNvSpPr>
          <p:nvPr/>
        </p:nvSpPr>
        <p:spPr bwMode="auto">
          <a:xfrm>
            <a:off x="1928231" y="2840824"/>
            <a:ext cx="304800" cy="334962"/>
          </a:xfrm>
          <a:prstGeom prst="downArrow">
            <a:avLst>
              <a:gd name="adj1" fmla="val 50000"/>
              <a:gd name="adj2" fmla="val 43231"/>
            </a:avLst>
          </a:prstGeom>
          <a:solidFill>
            <a:schemeClr val="bg1"/>
          </a:solidFill>
          <a:ln w="12700">
            <a:solidFill>
              <a:schemeClr val="tx1"/>
            </a:solidFill>
            <a:miter lim="800000"/>
          </a:ln>
        </p:spPr>
        <p:txBody>
          <a:bodyPr vert="eaVert"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Tahoma" panose="020B0604030504040204" pitchFamily="34" charset="0"/>
              <a:ea typeface="宋体" panose="02010600030101010101" pitchFamily="2" charset="-122"/>
            </a:endParaRPr>
          </a:p>
        </p:txBody>
      </p:sp>
      <p:sp>
        <p:nvSpPr>
          <p:cNvPr id="139" name="Rectangle 76">
            <a:extLst>
              <a:ext uri="{FF2B5EF4-FFF2-40B4-BE49-F238E27FC236}">
                <a16:creationId xmlns:a16="http://schemas.microsoft.com/office/drawing/2014/main" id="{54C9A134-0124-4B3F-8857-E669779D1FBF}"/>
              </a:ext>
            </a:extLst>
          </p:cNvPr>
          <p:cNvSpPr>
            <a:spLocks noChangeArrowheads="1"/>
          </p:cNvSpPr>
          <p:nvPr/>
        </p:nvSpPr>
        <p:spPr bwMode="auto">
          <a:xfrm>
            <a:off x="1580568" y="2393149"/>
            <a:ext cx="990600" cy="280987"/>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Tahoma" panose="020B0604030504040204" pitchFamily="34" charset="0"/>
              <a:ea typeface="宋体" panose="02010600030101010101" pitchFamily="2" charset="-122"/>
            </a:endParaRPr>
          </a:p>
        </p:txBody>
      </p:sp>
      <p:sp>
        <p:nvSpPr>
          <p:cNvPr id="140" name="AutoShape 77">
            <a:extLst>
              <a:ext uri="{FF2B5EF4-FFF2-40B4-BE49-F238E27FC236}">
                <a16:creationId xmlns:a16="http://schemas.microsoft.com/office/drawing/2014/main" id="{F417371E-A0DE-450F-8C38-EF6706EB0CC6}"/>
              </a:ext>
            </a:extLst>
          </p:cNvPr>
          <p:cNvSpPr>
            <a:spLocks noChangeArrowheads="1"/>
          </p:cNvSpPr>
          <p:nvPr/>
        </p:nvSpPr>
        <p:spPr bwMode="auto">
          <a:xfrm>
            <a:off x="1586918" y="2088349"/>
            <a:ext cx="990600" cy="369887"/>
          </a:xfrm>
          <a:prstGeom prst="downArrow">
            <a:avLst>
              <a:gd name="adj1" fmla="val 65389"/>
              <a:gd name="adj2" fmla="val 39394"/>
            </a:avLst>
          </a:prstGeom>
          <a:solidFill>
            <a:schemeClr val="accent2"/>
          </a:solidFill>
          <a:ln w="12700">
            <a:solidFill>
              <a:schemeClr val="tx1"/>
            </a:solidFill>
            <a:miter lim="800000"/>
          </a:ln>
          <a:effectLst>
            <a:outerShdw dist="35921" dir="2700000" algn="ctr" rotWithShape="0">
              <a:schemeClr val="bg2"/>
            </a:outerShdw>
          </a:effectLst>
        </p:spPr>
        <p:txBody>
          <a:bodyPr vert="eaVert"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endParaRPr lang="zh-CN" altLang="en-US" sz="2000">
              <a:solidFill>
                <a:srgbClr val="000000"/>
              </a:solidFill>
              <a:latin typeface="Tahoma" panose="020B0604030504040204" pitchFamily="34" charset="0"/>
              <a:ea typeface="宋体" panose="02010600030101010101" pitchFamily="2" charset="-122"/>
            </a:endParaRPr>
          </a:p>
        </p:txBody>
      </p:sp>
      <p:sp>
        <p:nvSpPr>
          <p:cNvPr id="141" name="Text Box 78">
            <a:extLst>
              <a:ext uri="{FF2B5EF4-FFF2-40B4-BE49-F238E27FC236}">
                <a16:creationId xmlns:a16="http://schemas.microsoft.com/office/drawing/2014/main" id="{B787FA55-F5BA-4960-94A1-A94961FFCA70}"/>
              </a:ext>
            </a:extLst>
          </p:cNvPr>
          <p:cNvSpPr txBox="1">
            <a:spLocks noChangeArrowheads="1"/>
          </p:cNvSpPr>
          <p:nvPr/>
        </p:nvSpPr>
        <p:spPr bwMode="auto">
          <a:xfrm>
            <a:off x="1043993" y="2337586"/>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kumimoji="1" lang="zh-CN" altLang="en-US" dirty="0">
                <a:solidFill>
                  <a:srgbClr val="3333CC"/>
                </a:solidFill>
                <a:ea typeface="黑体" panose="02010609060101010101" pitchFamily="2" charset="-122"/>
              </a:rPr>
              <a:t>帧</a:t>
            </a:r>
          </a:p>
        </p:txBody>
      </p:sp>
      <p:sp>
        <p:nvSpPr>
          <p:cNvPr id="142" name="Rectangle 79">
            <a:extLst>
              <a:ext uri="{FF2B5EF4-FFF2-40B4-BE49-F238E27FC236}">
                <a16:creationId xmlns:a16="http://schemas.microsoft.com/office/drawing/2014/main" id="{A89D6D98-4AA0-43CC-AA31-1739124AEC7B}"/>
              </a:ext>
            </a:extLst>
          </p:cNvPr>
          <p:cNvSpPr>
            <a:spLocks noChangeArrowheads="1"/>
          </p:cNvSpPr>
          <p:nvPr/>
        </p:nvSpPr>
        <p:spPr bwMode="auto">
          <a:xfrm>
            <a:off x="1786943" y="2051836"/>
            <a:ext cx="638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2000" eaLnBrk="0" fontAlgn="base" hangingPunct="0">
              <a:spcBef>
                <a:spcPct val="0"/>
              </a:spcBef>
              <a:spcAft>
                <a:spcPct val="0"/>
              </a:spcAft>
            </a:pPr>
            <a:r>
              <a:rPr kumimoji="1" lang="zh-CN" altLang="en-US">
                <a:solidFill>
                  <a:srgbClr val="3333CC"/>
                </a:solidFill>
              </a:rPr>
              <a:t>装入</a:t>
            </a:r>
          </a:p>
        </p:txBody>
      </p:sp>
      <p:sp>
        <p:nvSpPr>
          <p:cNvPr id="143" name="Line 80">
            <a:extLst>
              <a:ext uri="{FF2B5EF4-FFF2-40B4-BE49-F238E27FC236}">
                <a16:creationId xmlns:a16="http://schemas.microsoft.com/office/drawing/2014/main" id="{B15D5A1E-4471-4D3F-A645-F5496683B6DC}"/>
              </a:ext>
            </a:extLst>
          </p:cNvPr>
          <p:cNvSpPr>
            <a:spLocks noChangeShapeType="1"/>
          </p:cNvSpPr>
          <p:nvPr/>
        </p:nvSpPr>
        <p:spPr bwMode="auto">
          <a:xfrm>
            <a:off x="1575806" y="2388386"/>
            <a:ext cx="0" cy="28575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144" name="Line 81">
            <a:extLst>
              <a:ext uri="{FF2B5EF4-FFF2-40B4-BE49-F238E27FC236}">
                <a16:creationId xmlns:a16="http://schemas.microsoft.com/office/drawing/2014/main" id="{32CE90AC-C6B0-4D75-B92D-6B5CDD469E1D}"/>
              </a:ext>
            </a:extLst>
          </p:cNvPr>
          <p:cNvSpPr>
            <a:spLocks noChangeShapeType="1"/>
          </p:cNvSpPr>
          <p:nvPr/>
        </p:nvSpPr>
        <p:spPr bwMode="auto">
          <a:xfrm>
            <a:off x="2566406" y="2389974"/>
            <a:ext cx="0" cy="28575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159" name="文本框 158">
            <a:extLst>
              <a:ext uri="{FF2B5EF4-FFF2-40B4-BE49-F238E27FC236}">
                <a16:creationId xmlns:a16="http://schemas.microsoft.com/office/drawing/2014/main" id="{83F99992-65E1-41DE-942B-BFF8B36BCE0B}"/>
              </a:ext>
            </a:extLst>
          </p:cNvPr>
          <p:cNvSpPr txBox="1"/>
          <p:nvPr/>
        </p:nvSpPr>
        <p:spPr>
          <a:xfrm>
            <a:off x="3303929" y="1087884"/>
            <a:ext cx="3284295" cy="461665"/>
          </a:xfrm>
          <a:prstGeom prst="rect">
            <a:avLst/>
          </a:prstGeom>
          <a:noFill/>
        </p:spPr>
        <p:txBody>
          <a:bodyPr wrap="square">
            <a:spAutoFit/>
          </a:bodyPr>
          <a:lstStyle/>
          <a:p>
            <a:pPr fontAlgn="base">
              <a:spcBef>
                <a:spcPct val="0"/>
              </a:spcBef>
              <a:spcAft>
                <a:spcPct val="0"/>
              </a:spcAft>
              <a:defRPr/>
            </a:pPr>
            <a:r>
              <a:rPr lang="zh-CN" altLang="en-US" sz="2400" dirty="0">
                <a:latin typeface="Tahoma" panose="020B0604030504040204" pitchFamily="34" charset="0"/>
              </a:rPr>
              <a:t>数据链路层传送的是</a:t>
            </a:r>
            <a:r>
              <a:rPr lang="zh-CN" altLang="en-US" sz="2400" dirty="0">
                <a:solidFill>
                  <a:srgbClr val="FF0000"/>
                </a:solidFill>
                <a:latin typeface="Tahoma" panose="020B0604030504040204" pitchFamily="34" charset="0"/>
              </a:rPr>
              <a:t>帧</a:t>
            </a:r>
          </a:p>
        </p:txBody>
      </p:sp>
    </p:spTree>
    <p:extLst>
      <p:ext uri="{BB962C8B-B14F-4D97-AF65-F5344CB8AC3E}">
        <p14:creationId xmlns:p14="http://schemas.microsoft.com/office/powerpoint/2010/main" val="316228685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D84AAD3B-8B10-4463-BB5F-BE6AF4DC5F8C}"/>
              </a:ext>
            </a:extLst>
          </p:cNvPr>
          <p:cNvSpPr>
            <a:spLocks noGrp="1" noChangeArrowheads="1"/>
          </p:cNvSpPr>
          <p:nvPr>
            <p:ph type="title"/>
          </p:nvPr>
        </p:nvSpPr>
        <p:spPr/>
        <p:txBody>
          <a:bodyPr/>
          <a:lstStyle/>
          <a:p>
            <a:pPr eaLnBrk="1" hangingPunct="1"/>
            <a:r>
              <a:rPr lang="en-US" altLang="zh-CN"/>
              <a:t>HDLC</a:t>
            </a:r>
            <a:r>
              <a:rPr lang="zh-CN" altLang="en-US"/>
              <a:t>帧格式</a:t>
            </a:r>
          </a:p>
        </p:txBody>
      </p:sp>
      <p:sp>
        <p:nvSpPr>
          <p:cNvPr id="56323" name="AutoShape 4">
            <a:extLst>
              <a:ext uri="{FF2B5EF4-FFF2-40B4-BE49-F238E27FC236}">
                <a16:creationId xmlns:a16="http://schemas.microsoft.com/office/drawing/2014/main" id="{B03E715D-8194-4889-BBA9-543D47FC8EB8}"/>
              </a:ext>
            </a:extLst>
          </p:cNvPr>
          <p:cNvSpPr>
            <a:spLocks/>
          </p:cNvSpPr>
          <p:nvPr/>
        </p:nvSpPr>
        <p:spPr bwMode="auto">
          <a:xfrm>
            <a:off x="1042988" y="1341438"/>
            <a:ext cx="142875" cy="985837"/>
          </a:xfrm>
          <a:prstGeom prst="leftBrace">
            <a:avLst>
              <a:gd name="adj1" fmla="val 5750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endParaRPr lang="zh-CN" altLang="en-US" sz="2400"/>
          </a:p>
        </p:txBody>
      </p:sp>
      <p:sp>
        <p:nvSpPr>
          <p:cNvPr id="56324" name="Rectangle 6">
            <a:extLst>
              <a:ext uri="{FF2B5EF4-FFF2-40B4-BE49-F238E27FC236}">
                <a16:creationId xmlns:a16="http://schemas.microsoft.com/office/drawing/2014/main" id="{9F15748E-9640-4995-93D3-93BFEDCE5C3E}"/>
              </a:ext>
            </a:extLst>
          </p:cNvPr>
          <p:cNvSpPr>
            <a:spLocks noChangeArrowheads="1"/>
          </p:cNvSpPr>
          <p:nvPr/>
        </p:nvSpPr>
        <p:spPr bwMode="auto">
          <a:xfrm>
            <a:off x="1187450" y="1052513"/>
            <a:ext cx="8210550" cy="155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tabLst>
                <a:tab pos="990600"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990600"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990600"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990600"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990600"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990600"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990600"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990600"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990600"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00:</a:t>
            </a:r>
            <a:r>
              <a:rPr lang="zh-CN" altLang="en-US" sz="2400">
                <a:latin typeface="Times New Roman" panose="02020603050405020304" pitchFamily="18" charset="0"/>
                <a:cs typeface="Times New Roman" panose="02020603050405020304" pitchFamily="18" charset="0"/>
              </a:rPr>
              <a:t>确认以前各帧，准备接受后继帧。</a:t>
            </a:r>
            <a:endParaRPr lang="zh-CN" altLang="en-US" sz="2400"/>
          </a:p>
          <a:p>
            <a:pPr algn="l">
              <a:spcBef>
                <a:spcPct val="0"/>
              </a:spcBef>
              <a:buClrTx/>
              <a:buSzTx/>
              <a:buFontTx/>
              <a:buNone/>
            </a:pPr>
            <a:r>
              <a:rPr lang="en-US" altLang="zh-CN" sz="2400">
                <a:latin typeface="Times New Roman" panose="02020603050405020304" pitchFamily="18" charset="0"/>
                <a:cs typeface="Times New Roman" panose="02020603050405020304" pitchFamily="18" charset="0"/>
              </a:rPr>
              <a:t>10:</a:t>
            </a:r>
            <a:r>
              <a:rPr lang="zh-CN" altLang="en-US" sz="2400">
                <a:latin typeface="Times New Roman" panose="02020603050405020304" pitchFamily="18" charset="0"/>
                <a:cs typeface="Times New Roman" panose="02020603050405020304" pitchFamily="18" charset="0"/>
              </a:rPr>
              <a:t>确认以前各帧，但暂停接收</a:t>
            </a:r>
            <a:r>
              <a:rPr lang="zh-CN" altLang="en-US" sz="2400"/>
              <a:t>后继</a:t>
            </a:r>
            <a:r>
              <a:rPr lang="zh-CN" altLang="en-US" sz="2400">
                <a:latin typeface="Times New Roman" panose="02020603050405020304" pitchFamily="18" charset="0"/>
                <a:cs typeface="Times New Roman" panose="02020603050405020304" pitchFamily="18" charset="0"/>
              </a:rPr>
              <a:t>帧，用来进行流量控制。</a:t>
            </a:r>
            <a:endParaRPr lang="zh-CN" altLang="en-US" sz="2400"/>
          </a:p>
          <a:p>
            <a:pPr algn="l">
              <a:spcBef>
                <a:spcPct val="0"/>
              </a:spcBef>
              <a:buClrTx/>
              <a:buSzTx/>
              <a:buFontTx/>
              <a:buNone/>
            </a:pPr>
            <a:r>
              <a:rPr lang="en-US" altLang="zh-CN" sz="2400">
                <a:latin typeface="Times New Roman" panose="02020603050405020304" pitchFamily="18" charset="0"/>
                <a:cs typeface="Times New Roman" panose="02020603050405020304" pitchFamily="18" charset="0"/>
              </a:rPr>
              <a:t>01:</a:t>
            </a:r>
            <a:r>
              <a:rPr lang="zh-CN" altLang="en-US" sz="2400">
                <a:latin typeface="Times New Roman" panose="02020603050405020304" pitchFamily="18" charset="0"/>
                <a:cs typeface="Times New Roman" panose="02020603050405020304" pitchFamily="18" charset="0"/>
              </a:rPr>
              <a:t>否认</a:t>
            </a:r>
            <a:r>
              <a:rPr lang="en-US" altLang="zh-CN" sz="2400">
                <a:latin typeface="Times New Roman" panose="02020603050405020304" pitchFamily="18" charset="0"/>
                <a:cs typeface="Times New Roman" panose="02020603050405020304" pitchFamily="18" charset="0"/>
              </a:rPr>
              <a:t>N(R) </a:t>
            </a:r>
            <a:r>
              <a:rPr lang="zh-CN" altLang="en-US" sz="2400">
                <a:latin typeface="Times New Roman" panose="02020603050405020304" pitchFamily="18" charset="0"/>
                <a:cs typeface="Times New Roman" panose="02020603050405020304" pitchFamily="18" charset="0"/>
              </a:rPr>
              <a:t>起的各帧，请求重发从</a:t>
            </a:r>
            <a:r>
              <a:rPr lang="en-US" altLang="zh-CN" sz="2400">
                <a:latin typeface="Times New Roman" panose="02020603050405020304" pitchFamily="18" charset="0"/>
                <a:cs typeface="Times New Roman" panose="02020603050405020304" pitchFamily="18" charset="0"/>
              </a:rPr>
              <a:t>N(R)</a:t>
            </a:r>
            <a:r>
              <a:rPr lang="zh-CN" altLang="en-US" sz="2400">
                <a:latin typeface="Times New Roman" panose="02020603050405020304" pitchFamily="18" charset="0"/>
                <a:cs typeface="Times New Roman" panose="02020603050405020304" pitchFamily="18" charset="0"/>
              </a:rPr>
              <a:t>开始的各帧。</a:t>
            </a:r>
            <a:endParaRPr lang="zh-CN" altLang="en-US" sz="2400"/>
          </a:p>
          <a:p>
            <a:pPr algn="l">
              <a:spcBef>
                <a:spcPct val="0"/>
              </a:spcBef>
              <a:buClrTx/>
              <a:buSzTx/>
              <a:buFontTx/>
              <a:buNone/>
            </a:pPr>
            <a:r>
              <a:rPr lang="en-US" altLang="zh-CN" sz="2400">
                <a:latin typeface="Times New Roman" panose="02020603050405020304" pitchFamily="18" charset="0"/>
                <a:cs typeface="Times New Roman" panose="02020603050405020304" pitchFamily="18" charset="0"/>
              </a:rPr>
              <a:t>11:</a:t>
            </a:r>
            <a:r>
              <a:rPr lang="zh-CN" altLang="en-US" sz="2400">
                <a:latin typeface="Times New Roman" panose="02020603050405020304" pitchFamily="18" charset="0"/>
                <a:cs typeface="Times New Roman" panose="02020603050405020304" pitchFamily="18" charset="0"/>
              </a:rPr>
              <a:t>仅否认 </a:t>
            </a:r>
            <a:r>
              <a:rPr lang="en-US" altLang="zh-CN" sz="2400">
                <a:latin typeface="Times New Roman" panose="02020603050405020304" pitchFamily="18" charset="0"/>
                <a:cs typeface="Times New Roman" panose="02020603050405020304" pitchFamily="18" charset="0"/>
              </a:rPr>
              <a:t>N(R)</a:t>
            </a:r>
            <a:r>
              <a:rPr lang="zh-CN" altLang="en-US" sz="2400">
                <a:latin typeface="Times New Roman" panose="02020603050405020304" pitchFamily="18" charset="0"/>
                <a:cs typeface="Times New Roman" panose="02020603050405020304" pitchFamily="18" charset="0"/>
              </a:rPr>
              <a:t>帧，请求重发</a:t>
            </a:r>
            <a:r>
              <a:rPr lang="en-US" altLang="zh-CN" sz="2400">
                <a:latin typeface="Times New Roman" panose="02020603050405020304" pitchFamily="18" charset="0"/>
                <a:cs typeface="Times New Roman" panose="02020603050405020304" pitchFamily="18" charset="0"/>
              </a:rPr>
              <a:t>N(R)</a:t>
            </a:r>
            <a:r>
              <a:rPr lang="zh-CN" altLang="en-US" sz="2400">
                <a:latin typeface="Times New Roman" panose="02020603050405020304" pitchFamily="18" charset="0"/>
                <a:cs typeface="Times New Roman" panose="02020603050405020304" pitchFamily="18" charset="0"/>
              </a:rPr>
              <a:t>那一帧。</a:t>
            </a:r>
          </a:p>
        </p:txBody>
      </p:sp>
      <p:sp>
        <p:nvSpPr>
          <p:cNvPr id="56325" name="Rectangle 7">
            <a:extLst>
              <a:ext uri="{FF2B5EF4-FFF2-40B4-BE49-F238E27FC236}">
                <a16:creationId xmlns:a16="http://schemas.microsoft.com/office/drawing/2014/main" id="{99A7B344-6D37-4CD7-9084-3AAB7E59C4E5}"/>
              </a:ext>
            </a:extLst>
          </p:cNvPr>
          <p:cNvSpPr>
            <a:spLocks noChangeArrowheads="1"/>
          </p:cNvSpPr>
          <p:nvPr/>
        </p:nvSpPr>
        <p:spPr bwMode="auto">
          <a:xfrm>
            <a:off x="684213" y="1484313"/>
            <a:ext cx="387350" cy="566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en-US" altLang="zh-CN" sz="2400"/>
              <a:t>S</a:t>
            </a:r>
          </a:p>
        </p:txBody>
      </p:sp>
      <p:sp>
        <p:nvSpPr>
          <p:cNvPr id="748552" name="Rectangle 8">
            <a:extLst>
              <a:ext uri="{FF2B5EF4-FFF2-40B4-BE49-F238E27FC236}">
                <a16:creationId xmlns:a16="http://schemas.microsoft.com/office/drawing/2014/main" id="{6231ACB2-ACED-4CC8-952B-7DACAD42F3C3}"/>
              </a:ext>
            </a:extLst>
          </p:cNvPr>
          <p:cNvSpPr>
            <a:spLocks noChangeArrowheads="1"/>
          </p:cNvSpPr>
          <p:nvPr/>
        </p:nvSpPr>
        <p:spPr bwMode="auto">
          <a:xfrm>
            <a:off x="684213" y="2708275"/>
            <a:ext cx="8208962" cy="2136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tabLst>
                <a:tab pos="990600"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990600"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990600"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990600"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990600"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990600"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990600"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990600"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990600"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en-US" altLang="zh-CN" sz="2400"/>
              <a:t>M</a:t>
            </a:r>
            <a:r>
              <a:rPr lang="zh-CN" altLang="en-US" sz="2400"/>
              <a:t>：共</a:t>
            </a:r>
            <a:r>
              <a:rPr lang="en-US" altLang="zh-CN" sz="2400"/>
              <a:t>5</a:t>
            </a:r>
            <a:r>
              <a:rPr lang="zh-CN" altLang="en-US" sz="2400"/>
              <a:t>位，表示</a:t>
            </a:r>
            <a:r>
              <a:rPr lang="en-US" altLang="zh-CN" sz="2400"/>
              <a:t>2</a:t>
            </a:r>
            <a:r>
              <a:rPr lang="en-US" altLang="zh-CN" sz="2400" baseline="30000"/>
              <a:t>5</a:t>
            </a:r>
            <a:r>
              <a:rPr lang="en-US" altLang="zh-CN" sz="2400"/>
              <a:t>=32</a:t>
            </a:r>
            <a:r>
              <a:rPr lang="zh-CN" altLang="en-US" sz="2400"/>
              <a:t>种控制功能。</a:t>
            </a:r>
          </a:p>
          <a:p>
            <a:pPr algn="l" eaLnBrk="1" hangingPunct="1">
              <a:lnSpc>
                <a:spcPct val="130000"/>
              </a:lnSpc>
              <a:buFont typeface="Wingdings" panose="05000000000000000000" pitchFamily="2" charset="2"/>
              <a:buNone/>
            </a:pPr>
            <a:r>
              <a:rPr lang="zh-CN" altLang="en-US" sz="2400"/>
              <a:t>数据：要传输的数据，可以是任意二进制位的组合，即高层的报文分组。</a:t>
            </a:r>
          </a:p>
          <a:p>
            <a:pPr algn="l" eaLnBrk="1" hangingPunct="1">
              <a:lnSpc>
                <a:spcPct val="130000"/>
              </a:lnSpc>
              <a:buFont typeface="Wingdings" panose="05000000000000000000" pitchFamily="2" charset="2"/>
              <a:buNone/>
            </a:pPr>
            <a:r>
              <a:rPr lang="zh-CN" altLang="en-US" sz="2400"/>
              <a:t>帧校验：</a:t>
            </a:r>
            <a:r>
              <a:rPr lang="en-US" altLang="zh-CN" sz="2400"/>
              <a:t>16</a:t>
            </a:r>
            <a:r>
              <a:rPr lang="zh-CN" altLang="en-US" sz="2400"/>
              <a:t>位</a:t>
            </a:r>
            <a:r>
              <a:rPr lang="en-US" altLang="zh-CN" sz="2400"/>
              <a:t>CRC</a:t>
            </a:r>
            <a:r>
              <a:rPr lang="zh-CN" altLang="en-US" sz="2400"/>
              <a:t>码，</a:t>
            </a:r>
            <a:r>
              <a:rPr lang="en-US" altLang="zh-CN" sz="2400"/>
              <a:t>G(X)=CRC-CCITT= x</a:t>
            </a:r>
            <a:r>
              <a:rPr lang="en-US" altLang="zh-CN" sz="2400" baseline="30000"/>
              <a:t>16</a:t>
            </a:r>
            <a:r>
              <a:rPr lang="en-US" altLang="zh-CN" sz="2400"/>
              <a:t>+x</a:t>
            </a:r>
            <a:r>
              <a:rPr lang="en-US" altLang="zh-CN" sz="2400" baseline="30000"/>
              <a:t>12</a:t>
            </a:r>
            <a:r>
              <a:rPr lang="en-US" altLang="zh-CN" sz="2400"/>
              <a:t>+x</a:t>
            </a:r>
            <a:r>
              <a:rPr lang="en-US" altLang="zh-CN" sz="2400" baseline="30000"/>
              <a:t>5</a:t>
            </a:r>
            <a:r>
              <a:rPr lang="en-US" altLang="zh-CN" sz="2400"/>
              <a:t>+1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855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4855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EBFB304D-D48E-4B47-864F-542AB8FC06D7}"/>
              </a:ext>
            </a:extLst>
          </p:cNvPr>
          <p:cNvSpPr>
            <a:spLocks noGrp="1" noChangeArrowheads="1"/>
          </p:cNvSpPr>
          <p:nvPr>
            <p:ph type="title"/>
          </p:nvPr>
        </p:nvSpPr>
        <p:spPr/>
        <p:txBody>
          <a:bodyPr/>
          <a:lstStyle/>
          <a:p>
            <a:pPr eaLnBrk="1" hangingPunct="1"/>
            <a:r>
              <a:rPr lang="en-US" altLang="zh-CN"/>
              <a:t>HDLC</a:t>
            </a:r>
            <a:r>
              <a:rPr lang="zh-CN" altLang="en-US"/>
              <a:t>工作原理 </a:t>
            </a:r>
          </a:p>
        </p:txBody>
      </p:sp>
      <p:sp>
        <p:nvSpPr>
          <p:cNvPr id="749571" name="Rectangle 3">
            <a:extLst>
              <a:ext uri="{FF2B5EF4-FFF2-40B4-BE49-F238E27FC236}">
                <a16:creationId xmlns:a16="http://schemas.microsoft.com/office/drawing/2014/main" id="{B91F0215-A5DB-4527-AE03-85C9C8B9FD72}"/>
              </a:ext>
            </a:extLst>
          </p:cNvPr>
          <p:cNvSpPr>
            <a:spLocks noGrp="1" noChangeArrowheads="1"/>
          </p:cNvSpPr>
          <p:nvPr>
            <p:ph type="body" idx="1"/>
          </p:nvPr>
        </p:nvSpPr>
        <p:spPr>
          <a:xfrm>
            <a:off x="1042988" y="1052513"/>
            <a:ext cx="7489825" cy="4029075"/>
          </a:xfrm>
        </p:spPr>
        <p:txBody>
          <a:bodyPr/>
          <a:lstStyle/>
          <a:p>
            <a:pPr eaLnBrk="1" hangingPunct="1">
              <a:buFont typeface="Wingdings" panose="05000000000000000000" pitchFamily="2" charset="2"/>
              <a:buNone/>
            </a:pPr>
            <a:r>
              <a:rPr lang="zh-CN" altLang="en-US" dirty="0"/>
              <a:t>分三个阶段</a:t>
            </a:r>
            <a:r>
              <a:rPr lang="en-US" altLang="zh-CN" dirty="0"/>
              <a:t>:</a:t>
            </a:r>
          </a:p>
          <a:p>
            <a:pPr eaLnBrk="1" hangingPunct="1"/>
            <a:r>
              <a:rPr lang="zh-CN" altLang="en-US" dirty="0"/>
              <a:t>建立数据链路连接 </a:t>
            </a:r>
          </a:p>
          <a:p>
            <a:pPr eaLnBrk="1" hangingPunct="1"/>
            <a:r>
              <a:rPr lang="zh-CN" altLang="en-US" dirty="0"/>
              <a:t>传输数据帧</a:t>
            </a:r>
          </a:p>
          <a:p>
            <a:pPr lvl="1" eaLnBrk="1" hangingPunct="1"/>
            <a:r>
              <a:rPr lang="zh-CN" altLang="en-US" dirty="0"/>
              <a:t>当数据链路建立完毕，发送</a:t>
            </a:r>
            <a:r>
              <a:rPr lang="en-US" altLang="zh-CN" dirty="0"/>
              <a:t>/</a:t>
            </a:r>
            <a:r>
              <a:rPr lang="zh-CN" altLang="en-US" dirty="0"/>
              <a:t>接收方按照某种流量控制策略发送和接收数据帧，并允许捎带应答。 </a:t>
            </a:r>
          </a:p>
          <a:p>
            <a:pPr eaLnBrk="1" hangingPunct="1"/>
            <a:r>
              <a:rPr lang="zh-CN" altLang="en-US" dirty="0"/>
              <a:t>拆除链路连线</a:t>
            </a:r>
          </a:p>
          <a:p>
            <a:pPr lvl="1" eaLnBrk="1" hangingPunct="1"/>
            <a:r>
              <a:rPr lang="zh-CN" altLang="en-US" dirty="0"/>
              <a:t>全部数据发送完毕，发送方发出</a:t>
            </a:r>
            <a:r>
              <a:rPr lang="en-US" altLang="zh-CN" dirty="0"/>
              <a:t>DISC</a:t>
            </a:r>
            <a:r>
              <a:rPr lang="zh-CN" altLang="en-US" dirty="0"/>
              <a:t>（拆除连接）无编号帧，接收方返回</a:t>
            </a:r>
            <a:r>
              <a:rPr lang="en-US" altLang="zh-CN" dirty="0"/>
              <a:t>UA</a:t>
            </a:r>
            <a:r>
              <a:rPr lang="zh-CN" altLang="en-US" dirty="0"/>
              <a:t>作为响应，此时释放链路层实体占用的资源。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95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4957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4957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74957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495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9">
            <a:extLst>
              <a:ext uri="{FF2B5EF4-FFF2-40B4-BE49-F238E27FC236}">
                <a16:creationId xmlns:a16="http://schemas.microsoft.com/office/drawing/2014/main" id="{D3729F35-BEE3-4B17-83CD-C53B81669C30}"/>
              </a:ext>
            </a:extLst>
          </p:cNvPr>
          <p:cNvSpPr>
            <a:spLocks noChangeArrowheads="1"/>
          </p:cNvSpPr>
          <p:nvPr/>
        </p:nvSpPr>
        <p:spPr bwMode="auto">
          <a:xfrm>
            <a:off x="3132138" y="1795463"/>
            <a:ext cx="857250"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en-US" altLang="zh-CN" sz="1800">
                <a:latin typeface="Times New Roman" panose="02020603050405020304" pitchFamily="18" charset="0"/>
              </a:rPr>
              <a:t>SNRM</a:t>
            </a:r>
          </a:p>
        </p:txBody>
      </p:sp>
      <p:sp>
        <p:nvSpPr>
          <p:cNvPr id="58371" name="Rectangle 7">
            <a:extLst>
              <a:ext uri="{FF2B5EF4-FFF2-40B4-BE49-F238E27FC236}">
                <a16:creationId xmlns:a16="http://schemas.microsoft.com/office/drawing/2014/main" id="{E9C2173E-DE17-460B-A516-31AE68E86754}"/>
              </a:ext>
            </a:extLst>
          </p:cNvPr>
          <p:cNvSpPr>
            <a:spLocks noChangeArrowheads="1"/>
          </p:cNvSpPr>
          <p:nvPr/>
        </p:nvSpPr>
        <p:spPr bwMode="auto">
          <a:xfrm>
            <a:off x="1403350" y="1196975"/>
            <a:ext cx="925513" cy="458788"/>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zh-CN" altLang="en-US" sz="1800">
                <a:latin typeface="Times New Roman" panose="02020603050405020304" pitchFamily="18" charset="0"/>
              </a:rPr>
              <a:t>网络层</a:t>
            </a:r>
            <a:endParaRPr lang="zh-CN" altLang="en-US" sz="1800"/>
          </a:p>
        </p:txBody>
      </p:sp>
      <p:sp>
        <p:nvSpPr>
          <p:cNvPr id="58372" name="Line 8">
            <a:extLst>
              <a:ext uri="{FF2B5EF4-FFF2-40B4-BE49-F238E27FC236}">
                <a16:creationId xmlns:a16="http://schemas.microsoft.com/office/drawing/2014/main" id="{0480758D-27F4-40F5-AA81-FEFD3C39170E}"/>
              </a:ext>
            </a:extLst>
          </p:cNvPr>
          <p:cNvSpPr>
            <a:spLocks noChangeShapeType="1"/>
          </p:cNvSpPr>
          <p:nvPr/>
        </p:nvSpPr>
        <p:spPr bwMode="auto">
          <a:xfrm>
            <a:off x="2328863" y="1501775"/>
            <a:ext cx="4259262" cy="0"/>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73" name="Rectangle 9">
            <a:extLst>
              <a:ext uri="{FF2B5EF4-FFF2-40B4-BE49-F238E27FC236}">
                <a16:creationId xmlns:a16="http://schemas.microsoft.com/office/drawing/2014/main" id="{FC6C948C-0DD2-4B31-BC08-636C96257E96}"/>
              </a:ext>
            </a:extLst>
          </p:cNvPr>
          <p:cNvSpPr>
            <a:spLocks noChangeArrowheads="1"/>
          </p:cNvSpPr>
          <p:nvPr/>
        </p:nvSpPr>
        <p:spPr bwMode="auto">
          <a:xfrm>
            <a:off x="6588125" y="1196975"/>
            <a:ext cx="1111250" cy="458788"/>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zh-CN" altLang="en-US" sz="1800">
                <a:latin typeface="Times New Roman" panose="02020603050405020304" pitchFamily="18" charset="0"/>
              </a:rPr>
              <a:t>网络层</a:t>
            </a:r>
            <a:endParaRPr lang="zh-CN" altLang="en-US" sz="1800"/>
          </a:p>
        </p:txBody>
      </p:sp>
      <p:sp>
        <p:nvSpPr>
          <p:cNvPr id="58374" name="Line 10">
            <a:extLst>
              <a:ext uri="{FF2B5EF4-FFF2-40B4-BE49-F238E27FC236}">
                <a16:creationId xmlns:a16="http://schemas.microsoft.com/office/drawing/2014/main" id="{E5668BC8-9AD5-42C1-ADDD-C2491B93922A}"/>
              </a:ext>
            </a:extLst>
          </p:cNvPr>
          <p:cNvSpPr>
            <a:spLocks noChangeShapeType="1"/>
          </p:cNvSpPr>
          <p:nvPr/>
        </p:nvSpPr>
        <p:spPr bwMode="auto">
          <a:xfrm flipV="1">
            <a:off x="1773238" y="1655763"/>
            <a:ext cx="0" cy="642937"/>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75" name="Rectangle 11">
            <a:extLst>
              <a:ext uri="{FF2B5EF4-FFF2-40B4-BE49-F238E27FC236}">
                <a16:creationId xmlns:a16="http://schemas.microsoft.com/office/drawing/2014/main" id="{C158CE5A-DA8D-4B39-8979-38F7EC1587B6}"/>
              </a:ext>
            </a:extLst>
          </p:cNvPr>
          <p:cNvSpPr>
            <a:spLocks noChangeArrowheads="1"/>
          </p:cNvSpPr>
          <p:nvPr/>
        </p:nvSpPr>
        <p:spPr bwMode="auto">
          <a:xfrm>
            <a:off x="1403350" y="2254250"/>
            <a:ext cx="925513" cy="457200"/>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zh-CN" altLang="en-US" sz="1800">
                <a:latin typeface="Times New Roman" panose="02020603050405020304" pitchFamily="18" charset="0"/>
              </a:rPr>
              <a:t>链路层</a:t>
            </a:r>
            <a:endParaRPr lang="zh-CN" altLang="en-US" sz="1800"/>
          </a:p>
        </p:txBody>
      </p:sp>
      <p:sp>
        <p:nvSpPr>
          <p:cNvPr id="58376" name="Rectangle 12">
            <a:extLst>
              <a:ext uri="{FF2B5EF4-FFF2-40B4-BE49-F238E27FC236}">
                <a16:creationId xmlns:a16="http://schemas.microsoft.com/office/drawing/2014/main" id="{6B157BDA-DB39-4120-A21B-9B131E40A6B8}"/>
              </a:ext>
            </a:extLst>
          </p:cNvPr>
          <p:cNvSpPr>
            <a:spLocks noChangeArrowheads="1"/>
          </p:cNvSpPr>
          <p:nvPr/>
        </p:nvSpPr>
        <p:spPr bwMode="auto">
          <a:xfrm>
            <a:off x="6588125" y="2100263"/>
            <a:ext cx="1111250" cy="611187"/>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zh-CN" altLang="en-US" sz="1800">
                <a:latin typeface="Times New Roman" panose="02020603050405020304" pitchFamily="18" charset="0"/>
              </a:rPr>
              <a:t>链路层</a:t>
            </a:r>
            <a:endParaRPr lang="zh-CN" altLang="en-US" sz="1800"/>
          </a:p>
        </p:txBody>
      </p:sp>
      <p:sp>
        <p:nvSpPr>
          <p:cNvPr id="58377" name="Line 13">
            <a:extLst>
              <a:ext uri="{FF2B5EF4-FFF2-40B4-BE49-F238E27FC236}">
                <a16:creationId xmlns:a16="http://schemas.microsoft.com/office/drawing/2014/main" id="{13CA9077-F498-45AF-834E-77F8967F36AD}"/>
              </a:ext>
            </a:extLst>
          </p:cNvPr>
          <p:cNvSpPr>
            <a:spLocks noChangeShapeType="1"/>
          </p:cNvSpPr>
          <p:nvPr/>
        </p:nvSpPr>
        <p:spPr bwMode="auto">
          <a:xfrm flipH="1">
            <a:off x="2328863" y="2406650"/>
            <a:ext cx="4073525" cy="0"/>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78" name="Line 14">
            <a:extLst>
              <a:ext uri="{FF2B5EF4-FFF2-40B4-BE49-F238E27FC236}">
                <a16:creationId xmlns:a16="http://schemas.microsoft.com/office/drawing/2014/main" id="{7D6D63CC-9758-48C6-BD7B-C184CFCC931F}"/>
              </a:ext>
            </a:extLst>
          </p:cNvPr>
          <p:cNvSpPr>
            <a:spLocks noChangeShapeType="1"/>
          </p:cNvSpPr>
          <p:nvPr/>
        </p:nvSpPr>
        <p:spPr bwMode="auto">
          <a:xfrm>
            <a:off x="3779838" y="2276475"/>
            <a:ext cx="1111250"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79" name="Line 15">
            <a:extLst>
              <a:ext uri="{FF2B5EF4-FFF2-40B4-BE49-F238E27FC236}">
                <a16:creationId xmlns:a16="http://schemas.microsoft.com/office/drawing/2014/main" id="{2296B2D7-B40F-4EA4-922E-3F409124A7D0}"/>
              </a:ext>
            </a:extLst>
          </p:cNvPr>
          <p:cNvSpPr>
            <a:spLocks noChangeShapeType="1"/>
          </p:cNvSpPr>
          <p:nvPr/>
        </p:nvSpPr>
        <p:spPr bwMode="auto">
          <a:xfrm flipH="1">
            <a:off x="4500563" y="2565400"/>
            <a:ext cx="1296987" cy="0"/>
          </a:xfrm>
          <a:prstGeom prst="line">
            <a:avLst/>
          </a:prstGeom>
          <a:noFill/>
          <a:ln w="9525">
            <a:solidFill>
              <a:srgbClr val="000000"/>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80" name="Line 16">
            <a:extLst>
              <a:ext uri="{FF2B5EF4-FFF2-40B4-BE49-F238E27FC236}">
                <a16:creationId xmlns:a16="http://schemas.microsoft.com/office/drawing/2014/main" id="{EB478207-34F9-48A6-848E-F3E3D11030FE}"/>
              </a:ext>
            </a:extLst>
          </p:cNvPr>
          <p:cNvSpPr>
            <a:spLocks noChangeShapeType="1"/>
          </p:cNvSpPr>
          <p:nvPr/>
        </p:nvSpPr>
        <p:spPr bwMode="auto">
          <a:xfrm flipV="1">
            <a:off x="1773238" y="2711450"/>
            <a:ext cx="0" cy="561975"/>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81" name="Rectangle 17">
            <a:extLst>
              <a:ext uri="{FF2B5EF4-FFF2-40B4-BE49-F238E27FC236}">
                <a16:creationId xmlns:a16="http://schemas.microsoft.com/office/drawing/2014/main" id="{CCF31E2D-5BD9-4F7F-B240-27C29ADD7A3A}"/>
              </a:ext>
            </a:extLst>
          </p:cNvPr>
          <p:cNvSpPr>
            <a:spLocks noChangeArrowheads="1"/>
          </p:cNvSpPr>
          <p:nvPr/>
        </p:nvSpPr>
        <p:spPr bwMode="auto">
          <a:xfrm>
            <a:off x="1403350" y="3276600"/>
            <a:ext cx="925513" cy="458788"/>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zh-CN" altLang="en-US" sz="1800">
                <a:latin typeface="Times New Roman" panose="02020603050405020304" pitchFamily="18" charset="0"/>
              </a:rPr>
              <a:t>物理层</a:t>
            </a:r>
            <a:endParaRPr lang="zh-CN" altLang="en-US" sz="1800"/>
          </a:p>
        </p:txBody>
      </p:sp>
      <p:sp>
        <p:nvSpPr>
          <p:cNvPr id="58382" name="Rectangle 18">
            <a:extLst>
              <a:ext uri="{FF2B5EF4-FFF2-40B4-BE49-F238E27FC236}">
                <a16:creationId xmlns:a16="http://schemas.microsoft.com/office/drawing/2014/main" id="{574B8B0E-D532-46AB-8D27-CFC14E802363}"/>
              </a:ext>
            </a:extLst>
          </p:cNvPr>
          <p:cNvSpPr>
            <a:spLocks noChangeArrowheads="1"/>
          </p:cNvSpPr>
          <p:nvPr/>
        </p:nvSpPr>
        <p:spPr bwMode="auto">
          <a:xfrm>
            <a:off x="6588125" y="3284538"/>
            <a:ext cx="1111250" cy="458787"/>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zh-CN" altLang="en-US" sz="1800">
                <a:latin typeface="Times New Roman" panose="02020603050405020304" pitchFamily="18" charset="0"/>
              </a:rPr>
              <a:t>物理层</a:t>
            </a:r>
            <a:endParaRPr lang="zh-CN" altLang="en-US" sz="1800"/>
          </a:p>
        </p:txBody>
      </p:sp>
      <p:sp>
        <p:nvSpPr>
          <p:cNvPr id="58383" name="Line 19">
            <a:extLst>
              <a:ext uri="{FF2B5EF4-FFF2-40B4-BE49-F238E27FC236}">
                <a16:creationId xmlns:a16="http://schemas.microsoft.com/office/drawing/2014/main" id="{A2A9B804-155F-4160-8634-368191428D3D}"/>
              </a:ext>
            </a:extLst>
          </p:cNvPr>
          <p:cNvSpPr>
            <a:spLocks noChangeShapeType="1"/>
          </p:cNvSpPr>
          <p:nvPr/>
        </p:nvSpPr>
        <p:spPr bwMode="auto">
          <a:xfrm flipV="1">
            <a:off x="7143750" y="2711450"/>
            <a:ext cx="0" cy="561975"/>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84" name="Line 20">
            <a:extLst>
              <a:ext uri="{FF2B5EF4-FFF2-40B4-BE49-F238E27FC236}">
                <a16:creationId xmlns:a16="http://schemas.microsoft.com/office/drawing/2014/main" id="{E6A6DEC3-8F4E-4B9E-9640-F0CBDA3D7E02}"/>
              </a:ext>
            </a:extLst>
          </p:cNvPr>
          <p:cNvSpPr>
            <a:spLocks noChangeShapeType="1"/>
          </p:cNvSpPr>
          <p:nvPr/>
        </p:nvSpPr>
        <p:spPr bwMode="auto">
          <a:xfrm flipH="1" flipV="1">
            <a:off x="7143750" y="1655763"/>
            <a:ext cx="20638" cy="59055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85" name="Line 21">
            <a:extLst>
              <a:ext uri="{FF2B5EF4-FFF2-40B4-BE49-F238E27FC236}">
                <a16:creationId xmlns:a16="http://schemas.microsoft.com/office/drawing/2014/main" id="{427CD619-BEBF-4266-97B9-36773C03C34E}"/>
              </a:ext>
            </a:extLst>
          </p:cNvPr>
          <p:cNvSpPr>
            <a:spLocks noChangeShapeType="1"/>
          </p:cNvSpPr>
          <p:nvPr/>
        </p:nvSpPr>
        <p:spPr bwMode="auto">
          <a:xfrm flipH="1">
            <a:off x="3810000" y="3429000"/>
            <a:ext cx="12969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86" name="Line 22">
            <a:extLst>
              <a:ext uri="{FF2B5EF4-FFF2-40B4-BE49-F238E27FC236}">
                <a16:creationId xmlns:a16="http://schemas.microsoft.com/office/drawing/2014/main" id="{6A815B7C-2BA5-4838-833C-3EC75BA8917D}"/>
              </a:ext>
            </a:extLst>
          </p:cNvPr>
          <p:cNvSpPr>
            <a:spLocks noChangeShapeType="1"/>
          </p:cNvSpPr>
          <p:nvPr/>
        </p:nvSpPr>
        <p:spPr bwMode="auto">
          <a:xfrm flipH="1">
            <a:off x="2328863" y="3581400"/>
            <a:ext cx="4259262"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87" name="Line 23">
            <a:extLst>
              <a:ext uri="{FF2B5EF4-FFF2-40B4-BE49-F238E27FC236}">
                <a16:creationId xmlns:a16="http://schemas.microsoft.com/office/drawing/2014/main" id="{C7386847-022F-4952-8409-51A282E85A89}"/>
              </a:ext>
            </a:extLst>
          </p:cNvPr>
          <p:cNvSpPr>
            <a:spLocks noChangeShapeType="1"/>
          </p:cNvSpPr>
          <p:nvPr/>
        </p:nvSpPr>
        <p:spPr bwMode="auto">
          <a:xfrm>
            <a:off x="4500563" y="3789363"/>
            <a:ext cx="92551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88" name="Line 24">
            <a:extLst>
              <a:ext uri="{FF2B5EF4-FFF2-40B4-BE49-F238E27FC236}">
                <a16:creationId xmlns:a16="http://schemas.microsoft.com/office/drawing/2014/main" id="{BED7E881-4E75-48F9-80C1-8378A76A09EF}"/>
              </a:ext>
            </a:extLst>
          </p:cNvPr>
          <p:cNvSpPr>
            <a:spLocks noChangeShapeType="1"/>
          </p:cNvSpPr>
          <p:nvPr/>
        </p:nvSpPr>
        <p:spPr bwMode="auto">
          <a:xfrm flipV="1">
            <a:off x="7380288" y="2708275"/>
            <a:ext cx="0" cy="4587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89" name="Line 30">
            <a:extLst>
              <a:ext uri="{FF2B5EF4-FFF2-40B4-BE49-F238E27FC236}">
                <a16:creationId xmlns:a16="http://schemas.microsoft.com/office/drawing/2014/main" id="{532656C7-AD06-46AE-832D-91BE3F069EB4}"/>
              </a:ext>
            </a:extLst>
          </p:cNvPr>
          <p:cNvSpPr>
            <a:spLocks noChangeShapeType="1"/>
          </p:cNvSpPr>
          <p:nvPr/>
        </p:nvSpPr>
        <p:spPr bwMode="auto">
          <a:xfrm>
            <a:off x="1619250" y="2947988"/>
            <a:ext cx="0" cy="29686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90" name="Rectangle 34">
            <a:extLst>
              <a:ext uri="{FF2B5EF4-FFF2-40B4-BE49-F238E27FC236}">
                <a16:creationId xmlns:a16="http://schemas.microsoft.com/office/drawing/2014/main" id="{6695C84E-061C-4F90-9D20-26B271C0D685}"/>
              </a:ext>
            </a:extLst>
          </p:cNvPr>
          <p:cNvSpPr>
            <a:spLocks noChangeArrowheads="1"/>
          </p:cNvSpPr>
          <p:nvPr/>
        </p:nvSpPr>
        <p:spPr bwMode="auto">
          <a:xfrm>
            <a:off x="7380288" y="2708275"/>
            <a:ext cx="857250"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en-US" altLang="zh-CN" sz="1800">
                <a:latin typeface="Times New Roman" panose="02020603050405020304" pitchFamily="18" charset="0"/>
              </a:rPr>
              <a:t>SNRM</a:t>
            </a:r>
          </a:p>
        </p:txBody>
      </p:sp>
      <p:sp>
        <p:nvSpPr>
          <p:cNvPr id="58391" name="Rectangle 36">
            <a:extLst>
              <a:ext uri="{FF2B5EF4-FFF2-40B4-BE49-F238E27FC236}">
                <a16:creationId xmlns:a16="http://schemas.microsoft.com/office/drawing/2014/main" id="{628909A2-EE09-437F-85B7-4A48EA1807D4}"/>
              </a:ext>
            </a:extLst>
          </p:cNvPr>
          <p:cNvSpPr>
            <a:spLocks noChangeArrowheads="1"/>
          </p:cNvSpPr>
          <p:nvPr/>
        </p:nvSpPr>
        <p:spPr bwMode="auto">
          <a:xfrm>
            <a:off x="5435600" y="2468563"/>
            <a:ext cx="514350"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en-US" altLang="zh-CN" sz="1800">
                <a:latin typeface="Times New Roman" panose="02020603050405020304" pitchFamily="18" charset="0"/>
              </a:rPr>
              <a:t>UA</a:t>
            </a:r>
          </a:p>
        </p:txBody>
      </p:sp>
      <p:sp>
        <p:nvSpPr>
          <p:cNvPr id="58392" name="Rectangle 37">
            <a:extLst>
              <a:ext uri="{FF2B5EF4-FFF2-40B4-BE49-F238E27FC236}">
                <a16:creationId xmlns:a16="http://schemas.microsoft.com/office/drawing/2014/main" id="{05ED352E-7DA2-4EBE-84D6-F9744DAA6B0A}"/>
              </a:ext>
            </a:extLst>
          </p:cNvPr>
          <p:cNvSpPr>
            <a:spLocks noChangeArrowheads="1"/>
          </p:cNvSpPr>
          <p:nvPr/>
        </p:nvSpPr>
        <p:spPr bwMode="auto">
          <a:xfrm>
            <a:off x="4818063" y="3070225"/>
            <a:ext cx="974725"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en-US" altLang="zh-CN" sz="1800">
                <a:latin typeface="Times New Roman" panose="02020603050405020304" pitchFamily="18" charset="0"/>
              </a:rPr>
              <a:t>UA</a:t>
            </a:r>
            <a:r>
              <a:rPr lang="zh-CN" altLang="en-US" sz="1800">
                <a:latin typeface="Times New Roman" panose="02020603050405020304" pitchFamily="18" charset="0"/>
              </a:rPr>
              <a:t>位流</a:t>
            </a:r>
          </a:p>
        </p:txBody>
      </p:sp>
      <p:sp>
        <p:nvSpPr>
          <p:cNvPr id="58393" name="Rectangle 38">
            <a:extLst>
              <a:ext uri="{FF2B5EF4-FFF2-40B4-BE49-F238E27FC236}">
                <a16:creationId xmlns:a16="http://schemas.microsoft.com/office/drawing/2014/main" id="{C662F7B6-2E36-40DA-92F8-3D07B90163C2}"/>
              </a:ext>
            </a:extLst>
          </p:cNvPr>
          <p:cNvSpPr>
            <a:spLocks noChangeArrowheads="1"/>
          </p:cNvSpPr>
          <p:nvPr/>
        </p:nvSpPr>
        <p:spPr bwMode="auto">
          <a:xfrm>
            <a:off x="4500563" y="3716338"/>
            <a:ext cx="1317625"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en-US" altLang="zh-CN" sz="1800">
                <a:latin typeface="Times New Roman" panose="02020603050405020304" pitchFamily="18" charset="0"/>
              </a:rPr>
              <a:t>SNRM</a:t>
            </a:r>
            <a:r>
              <a:rPr lang="zh-CN" altLang="en-US" sz="1800">
                <a:latin typeface="Times New Roman" panose="02020603050405020304" pitchFamily="18" charset="0"/>
              </a:rPr>
              <a:t>位流</a:t>
            </a:r>
          </a:p>
        </p:txBody>
      </p:sp>
      <p:sp>
        <p:nvSpPr>
          <p:cNvPr id="58394" name="Rectangle 39">
            <a:extLst>
              <a:ext uri="{FF2B5EF4-FFF2-40B4-BE49-F238E27FC236}">
                <a16:creationId xmlns:a16="http://schemas.microsoft.com/office/drawing/2014/main" id="{F57EAE4C-D03A-456C-9E87-89910DA22684}"/>
              </a:ext>
            </a:extLst>
          </p:cNvPr>
          <p:cNvSpPr>
            <a:spLocks noChangeArrowheads="1"/>
          </p:cNvSpPr>
          <p:nvPr/>
        </p:nvSpPr>
        <p:spPr bwMode="auto">
          <a:xfrm>
            <a:off x="611188" y="2852738"/>
            <a:ext cx="857250"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en-US" altLang="zh-CN" sz="1800">
                <a:latin typeface="Times New Roman" panose="02020603050405020304" pitchFamily="18" charset="0"/>
              </a:rPr>
              <a:t>SNRM</a:t>
            </a:r>
          </a:p>
        </p:txBody>
      </p:sp>
      <p:sp>
        <p:nvSpPr>
          <p:cNvPr id="58395" name="Rectangle 42">
            <a:extLst>
              <a:ext uri="{FF2B5EF4-FFF2-40B4-BE49-F238E27FC236}">
                <a16:creationId xmlns:a16="http://schemas.microsoft.com/office/drawing/2014/main" id="{AB1B2B01-4D0A-48F5-A1B6-8479C7A026AB}"/>
              </a:ext>
            </a:extLst>
          </p:cNvPr>
          <p:cNvSpPr>
            <a:spLocks noGrp="1" noChangeArrowheads="1"/>
          </p:cNvSpPr>
          <p:nvPr>
            <p:ph type="title"/>
          </p:nvPr>
        </p:nvSpPr>
        <p:spPr>
          <a:noFill/>
        </p:spPr>
        <p:txBody>
          <a:bodyPr/>
          <a:lstStyle/>
          <a:p>
            <a:pPr eaLnBrk="1" hangingPunct="1"/>
            <a:r>
              <a:rPr lang="zh-CN" altLang="en-US"/>
              <a:t>建立数据链路连接</a:t>
            </a:r>
          </a:p>
        </p:txBody>
      </p:sp>
      <p:sp>
        <p:nvSpPr>
          <p:cNvPr id="58396" name="Text Box 43">
            <a:extLst>
              <a:ext uri="{FF2B5EF4-FFF2-40B4-BE49-F238E27FC236}">
                <a16:creationId xmlns:a16="http://schemas.microsoft.com/office/drawing/2014/main" id="{B22B5F2B-0B1B-4287-8FBA-2D70B6AF8A44}"/>
              </a:ext>
            </a:extLst>
          </p:cNvPr>
          <p:cNvSpPr txBox="1">
            <a:spLocks noChangeArrowheads="1"/>
          </p:cNvSpPr>
          <p:nvPr/>
        </p:nvSpPr>
        <p:spPr bwMode="auto">
          <a:xfrm>
            <a:off x="1116013" y="4221163"/>
            <a:ext cx="5616575" cy="1881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spcBef>
                <a:spcPct val="50000"/>
              </a:spcBef>
              <a:buFont typeface="Wingdings" panose="05000000000000000000" pitchFamily="2" charset="2"/>
              <a:buChar char="Ø"/>
            </a:pPr>
            <a:r>
              <a:rPr lang="zh-CN" altLang="en-US" sz="2400" dirty="0"/>
              <a:t>请求建立物理连接</a:t>
            </a:r>
          </a:p>
          <a:p>
            <a:pPr algn="l" eaLnBrk="1" hangingPunct="1">
              <a:lnSpc>
                <a:spcPct val="130000"/>
              </a:lnSpc>
              <a:spcBef>
                <a:spcPct val="50000"/>
              </a:spcBef>
              <a:buFont typeface="Wingdings" panose="05000000000000000000" pitchFamily="2" charset="2"/>
              <a:buChar char="Ø"/>
            </a:pPr>
            <a:r>
              <a:rPr lang="zh-CN" altLang="en-US" sz="2400" dirty="0"/>
              <a:t>请求建立链路连接，即发送</a:t>
            </a:r>
          </a:p>
          <a:p>
            <a:pPr algn="l" eaLnBrk="1" hangingPunct="1">
              <a:lnSpc>
                <a:spcPct val="130000"/>
              </a:lnSpc>
              <a:spcBef>
                <a:spcPct val="50000"/>
              </a:spcBef>
              <a:buFont typeface="Wingdings" panose="05000000000000000000" pitchFamily="2" charset="2"/>
              <a:buChar char="Ø"/>
            </a:pPr>
            <a:r>
              <a:rPr lang="zh-CN" altLang="en-US" sz="2400" dirty="0"/>
              <a:t>接收方同意建立链路连接，即发送</a:t>
            </a:r>
          </a:p>
        </p:txBody>
      </p:sp>
      <p:sp>
        <p:nvSpPr>
          <p:cNvPr id="58397" name="Rectangle 44">
            <a:extLst>
              <a:ext uri="{FF2B5EF4-FFF2-40B4-BE49-F238E27FC236}">
                <a16:creationId xmlns:a16="http://schemas.microsoft.com/office/drawing/2014/main" id="{164D20BC-75BB-480C-B4C6-68723316F11D}"/>
              </a:ext>
            </a:extLst>
          </p:cNvPr>
          <p:cNvSpPr>
            <a:spLocks noChangeArrowheads="1"/>
          </p:cNvSpPr>
          <p:nvPr/>
        </p:nvSpPr>
        <p:spPr bwMode="auto">
          <a:xfrm>
            <a:off x="5135563" y="4913313"/>
            <a:ext cx="1092200" cy="46037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en-US" altLang="zh-CN" sz="2400"/>
              <a:t>SNRM</a:t>
            </a:r>
          </a:p>
        </p:txBody>
      </p:sp>
      <p:sp>
        <p:nvSpPr>
          <p:cNvPr id="58398" name="Rectangle 45">
            <a:extLst>
              <a:ext uri="{FF2B5EF4-FFF2-40B4-BE49-F238E27FC236}">
                <a16:creationId xmlns:a16="http://schemas.microsoft.com/office/drawing/2014/main" id="{CC36012A-9686-485A-BFDC-110956D8F9FE}"/>
              </a:ext>
            </a:extLst>
          </p:cNvPr>
          <p:cNvSpPr>
            <a:spLocks noChangeArrowheads="1"/>
          </p:cNvSpPr>
          <p:nvPr/>
        </p:nvSpPr>
        <p:spPr bwMode="auto">
          <a:xfrm>
            <a:off x="6024563" y="5589588"/>
            <a:ext cx="635000" cy="46037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en-US" altLang="zh-CN" sz="2400"/>
              <a:t>UA</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10280DEC-CEF3-46F7-839D-74E79C98D049}"/>
              </a:ext>
            </a:extLst>
          </p:cNvPr>
          <p:cNvSpPr>
            <a:spLocks noGrp="1" noChangeArrowheads="1"/>
          </p:cNvSpPr>
          <p:nvPr>
            <p:ph type="title"/>
          </p:nvPr>
        </p:nvSpPr>
        <p:spPr/>
        <p:txBody>
          <a:bodyPr/>
          <a:lstStyle/>
          <a:p>
            <a:pPr marL="609600" indent="-609600" eaLnBrk="1" hangingPunct="1"/>
            <a:r>
              <a:rPr lang="en-US" altLang="zh-CN" dirty="0"/>
              <a:t>4.4.2 PPP</a:t>
            </a:r>
            <a:r>
              <a:rPr lang="zh-CN" altLang="en-US" dirty="0"/>
              <a:t>协议</a:t>
            </a:r>
          </a:p>
        </p:txBody>
      </p:sp>
      <p:sp>
        <p:nvSpPr>
          <p:cNvPr id="5" name="内容占位符 4">
            <a:extLst>
              <a:ext uri="{FF2B5EF4-FFF2-40B4-BE49-F238E27FC236}">
                <a16:creationId xmlns:a16="http://schemas.microsoft.com/office/drawing/2014/main" id="{BAA87EB9-DF6E-42C1-A392-68EED586BC68}"/>
              </a:ext>
            </a:extLst>
          </p:cNvPr>
          <p:cNvSpPr>
            <a:spLocks noGrp="1"/>
          </p:cNvSpPr>
          <p:nvPr>
            <p:ph idx="1"/>
          </p:nvPr>
        </p:nvSpPr>
        <p:spPr>
          <a:xfrm>
            <a:off x="876300" y="2708920"/>
            <a:ext cx="7391400" cy="2825389"/>
          </a:xfrm>
        </p:spPr>
        <p:txBody>
          <a:bodyPr/>
          <a:lstStyle/>
          <a:p>
            <a:r>
              <a:rPr lang="zh-CN" altLang="en-US" sz="2400" dirty="0">
                <a:latin typeface="+mn-ea"/>
              </a:rPr>
              <a:t>随着通信线路通信质量的提升，特别是光纤媒介的大规模普及的前提下，数据链路层协议取消了可靠传输服务，使数据链路层协议变得更加简单。</a:t>
            </a:r>
            <a:endParaRPr lang="en-US" altLang="zh-CN" sz="2400" dirty="0">
              <a:latin typeface="+mn-ea"/>
            </a:endParaRPr>
          </a:p>
          <a:p>
            <a:r>
              <a:rPr lang="zh-CN" altLang="en-US" sz="2400" dirty="0">
                <a:latin typeface="+mn-ea"/>
              </a:rPr>
              <a:t>可靠传输和流量控制等任务均交予上层协议（如运输层</a:t>
            </a:r>
            <a:r>
              <a:rPr lang="en-US" altLang="zh-CN" sz="2400" dirty="0">
                <a:latin typeface="+mn-ea"/>
              </a:rPr>
              <a:t>TCP</a:t>
            </a:r>
            <a:r>
              <a:rPr lang="zh-CN" altLang="en-US" sz="2400" dirty="0">
                <a:latin typeface="+mn-ea"/>
              </a:rPr>
              <a:t>协议）完成。</a:t>
            </a:r>
            <a:endParaRPr lang="en-US" altLang="zh-CN" sz="2400" dirty="0">
              <a:latin typeface="+mn-ea"/>
            </a:endParaRPr>
          </a:p>
          <a:p>
            <a:r>
              <a:rPr lang="zh-CN" altLang="en-US" sz="2400" dirty="0">
                <a:latin typeface="+mn-ea"/>
              </a:rPr>
              <a:t>点对点（</a:t>
            </a:r>
            <a:r>
              <a:rPr lang="en-US" altLang="zh-CN" sz="2400" dirty="0">
                <a:latin typeface="+mn-ea"/>
              </a:rPr>
              <a:t>Point to Point Protocol</a:t>
            </a:r>
            <a:r>
              <a:rPr lang="zh-CN" altLang="en-US" sz="2400" dirty="0">
                <a:latin typeface="+mn-ea"/>
              </a:rPr>
              <a:t>，</a:t>
            </a:r>
            <a:r>
              <a:rPr lang="en-US" altLang="zh-CN" sz="2400" dirty="0">
                <a:latin typeface="+mn-ea"/>
              </a:rPr>
              <a:t>PPP</a:t>
            </a:r>
            <a:r>
              <a:rPr lang="zh-CN" altLang="en-US" sz="2400" dirty="0">
                <a:latin typeface="+mn-ea"/>
              </a:rPr>
              <a:t>）协议就是一个比</a:t>
            </a:r>
            <a:r>
              <a:rPr lang="en-US" altLang="zh-CN" sz="2400" dirty="0">
                <a:latin typeface="+mn-ea"/>
              </a:rPr>
              <a:t>HDLC</a:t>
            </a:r>
            <a:r>
              <a:rPr lang="zh-CN" altLang="en-US" sz="2400" dirty="0">
                <a:latin typeface="+mn-ea"/>
              </a:rPr>
              <a:t>协议简单的数据链路层协议。</a:t>
            </a:r>
          </a:p>
        </p:txBody>
      </p:sp>
      <p:sp>
        <p:nvSpPr>
          <p:cNvPr id="36" name="文本框 35">
            <a:extLst>
              <a:ext uri="{FF2B5EF4-FFF2-40B4-BE49-F238E27FC236}">
                <a16:creationId xmlns:a16="http://schemas.microsoft.com/office/drawing/2014/main" id="{A05E433D-78FD-4677-8458-C7A56A3762C4}"/>
              </a:ext>
            </a:extLst>
          </p:cNvPr>
          <p:cNvSpPr txBox="1"/>
          <p:nvPr/>
        </p:nvSpPr>
        <p:spPr>
          <a:xfrm>
            <a:off x="1088218" y="1228908"/>
            <a:ext cx="7179482" cy="1200329"/>
          </a:xfrm>
          <a:prstGeom prst="rect">
            <a:avLst/>
          </a:prstGeom>
          <a:noFill/>
        </p:spPr>
        <p:txBody>
          <a:bodyPr wrap="square">
            <a:spAutoFit/>
          </a:bodyPr>
          <a:lstStyle/>
          <a:p>
            <a:r>
              <a:rPr lang="zh-CN" altLang="en-US" b="0" dirty="0">
                <a:latin typeface="+mn-ea"/>
                <a:ea typeface="+mn-ea"/>
              </a:rPr>
              <a:t>根据</a:t>
            </a:r>
            <a:r>
              <a:rPr lang="en-US" altLang="zh-CN" b="0" dirty="0">
                <a:latin typeface="+mn-ea"/>
                <a:ea typeface="+mn-ea"/>
              </a:rPr>
              <a:t>OSI/RM</a:t>
            </a:r>
            <a:r>
              <a:rPr lang="zh-CN" altLang="en-US" b="0" dirty="0">
                <a:latin typeface="+mn-ea"/>
                <a:ea typeface="+mn-ea"/>
              </a:rPr>
              <a:t>模型，数据链路层应该向网络层提供可靠的传输服务，因此在数据链路层的传输协议中要求有</a:t>
            </a:r>
            <a:r>
              <a:rPr lang="zh-CN" altLang="en-US" b="0" dirty="0">
                <a:solidFill>
                  <a:srgbClr val="FF0000"/>
                </a:solidFill>
                <a:latin typeface="+mn-ea"/>
                <a:ea typeface="+mn-ea"/>
              </a:rPr>
              <a:t>帧编号</a:t>
            </a:r>
            <a:r>
              <a:rPr lang="zh-CN" altLang="en-US" b="0" dirty="0">
                <a:latin typeface="+mn-ea"/>
                <a:ea typeface="+mn-ea"/>
              </a:rPr>
              <a:t>、</a:t>
            </a:r>
            <a:r>
              <a:rPr lang="zh-CN" altLang="en-US" b="0" dirty="0">
                <a:solidFill>
                  <a:srgbClr val="FF0000"/>
                </a:solidFill>
                <a:latin typeface="+mn-ea"/>
                <a:ea typeface="+mn-ea"/>
              </a:rPr>
              <a:t>确认帧</a:t>
            </a:r>
            <a:r>
              <a:rPr lang="zh-CN" altLang="en-US" b="0" dirty="0">
                <a:latin typeface="+mn-ea"/>
                <a:ea typeface="+mn-ea"/>
              </a:rPr>
              <a:t>、</a:t>
            </a:r>
            <a:r>
              <a:rPr lang="zh-CN" altLang="en-US" b="0" dirty="0">
                <a:solidFill>
                  <a:srgbClr val="FF0000"/>
                </a:solidFill>
                <a:latin typeface="+mn-ea"/>
                <a:ea typeface="+mn-ea"/>
              </a:rPr>
              <a:t>重传机制</a:t>
            </a:r>
            <a:r>
              <a:rPr lang="zh-CN" altLang="en-US" b="0" dirty="0">
                <a:latin typeface="+mn-ea"/>
                <a:ea typeface="+mn-ea"/>
              </a:rPr>
              <a:t>等（如</a:t>
            </a:r>
            <a:r>
              <a:rPr lang="en-US" altLang="zh-CN" b="0" dirty="0">
                <a:latin typeface="+mn-ea"/>
                <a:ea typeface="+mn-ea"/>
              </a:rPr>
              <a:t>HDLC</a:t>
            </a:r>
            <a:r>
              <a:rPr lang="zh-CN" altLang="en-US" b="0" dirty="0">
                <a:latin typeface="+mn-ea"/>
                <a:ea typeface="+mn-ea"/>
              </a:rPr>
              <a:t>）。</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05C41-43CE-44C7-B80C-AD9F74D6D084}"/>
              </a:ext>
            </a:extLst>
          </p:cNvPr>
          <p:cNvSpPr>
            <a:spLocks noGrp="1"/>
          </p:cNvSpPr>
          <p:nvPr>
            <p:ph type="title"/>
          </p:nvPr>
        </p:nvSpPr>
        <p:spPr/>
        <p:txBody>
          <a:bodyPr/>
          <a:lstStyle/>
          <a:p>
            <a:r>
              <a:rPr lang="en-US" altLang="zh-CN" dirty="0"/>
              <a:t>4.4.2 PPP</a:t>
            </a:r>
            <a:r>
              <a:rPr lang="zh-CN" altLang="en-US" dirty="0"/>
              <a:t>协议</a:t>
            </a:r>
          </a:p>
        </p:txBody>
      </p:sp>
      <p:sp>
        <p:nvSpPr>
          <p:cNvPr id="3" name="内容占位符 2">
            <a:extLst>
              <a:ext uri="{FF2B5EF4-FFF2-40B4-BE49-F238E27FC236}">
                <a16:creationId xmlns:a16="http://schemas.microsoft.com/office/drawing/2014/main" id="{D1170C1D-A9BD-408F-80A9-011D723FDF4C}"/>
              </a:ext>
            </a:extLst>
          </p:cNvPr>
          <p:cNvSpPr>
            <a:spLocks noGrp="1"/>
          </p:cNvSpPr>
          <p:nvPr>
            <p:ph idx="1"/>
          </p:nvPr>
        </p:nvSpPr>
        <p:spPr>
          <a:xfrm>
            <a:off x="1141945" y="1209583"/>
            <a:ext cx="7391400" cy="2456057"/>
          </a:xfrm>
        </p:spPr>
        <p:txBody>
          <a:bodyPr/>
          <a:lstStyle/>
          <a:p>
            <a:r>
              <a:rPr lang="en-US" altLang="zh-CN" sz="2400" dirty="0">
                <a:latin typeface="+mn-ea"/>
              </a:rPr>
              <a:t>PPP</a:t>
            </a:r>
            <a:r>
              <a:rPr lang="zh-CN" altLang="en-US" sz="2400" dirty="0">
                <a:latin typeface="+mn-ea"/>
              </a:rPr>
              <a:t>：一个得到广泛应用的广域网及接入网中主流的数据链路层传输协议 。</a:t>
            </a:r>
            <a:endParaRPr lang="en-US" altLang="zh-CN" sz="2400" dirty="0">
              <a:latin typeface="+mn-ea"/>
            </a:endParaRPr>
          </a:p>
          <a:p>
            <a:r>
              <a:rPr lang="zh-CN" altLang="en-US" sz="2400" dirty="0">
                <a:latin typeface="+mn-ea"/>
              </a:rPr>
              <a:t>面向字符、全双工、按照顺序传递数据包的协议。</a:t>
            </a:r>
            <a:endParaRPr lang="en-US" altLang="zh-CN" sz="2400" dirty="0">
              <a:latin typeface="+mn-ea"/>
            </a:endParaRPr>
          </a:p>
          <a:p>
            <a:r>
              <a:rPr lang="zh-CN" altLang="en-US" sz="2400" dirty="0">
                <a:latin typeface="+mn-ea"/>
              </a:rPr>
              <a:t>目的：通过拨号或专线方式建立点对点的连接和通信，为各种主机、网桥和路由器之间简单连接提供一种共通的标准解决方案。</a:t>
            </a:r>
          </a:p>
        </p:txBody>
      </p:sp>
      <p:grpSp>
        <p:nvGrpSpPr>
          <p:cNvPr id="9" name="组合 8">
            <a:extLst>
              <a:ext uri="{FF2B5EF4-FFF2-40B4-BE49-F238E27FC236}">
                <a16:creationId xmlns:a16="http://schemas.microsoft.com/office/drawing/2014/main" id="{D3C83EB5-ACFD-4668-AB07-758A53C17D80}"/>
              </a:ext>
            </a:extLst>
          </p:cNvPr>
          <p:cNvGrpSpPr/>
          <p:nvPr/>
        </p:nvGrpSpPr>
        <p:grpSpPr>
          <a:xfrm>
            <a:off x="583029" y="3761900"/>
            <a:ext cx="7920880" cy="1912278"/>
            <a:chOff x="583029" y="3761900"/>
            <a:chExt cx="7920880" cy="1912278"/>
          </a:xfrm>
        </p:grpSpPr>
        <p:pic>
          <p:nvPicPr>
            <p:cNvPr id="4" name="图片 3">
              <a:extLst>
                <a:ext uri="{FF2B5EF4-FFF2-40B4-BE49-F238E27FC236}">
                  <a16:creationId xmlns:a16="http://schemas.microsoft.com/office/drawing/2014/main" id="{1373E8FE-90ED-4DB2-A7C4-DD5A2861FFD9}"/>
                </a:ext>
              </a:extLst>
            </p:cNvPr>
            <p:cNvPicPr>
              <a:picLocks noChangeAspect="1"/>
            </p:cNvPicPr>
            <p:nvPr/>
          </p:nvPicPr>
          <p:blipFill>
            <a:blip r:embed="rId2"/>
            <a:stretch>
              <a:fillRect/>
            </a:stretch>
          </p:blipFill>
          <p:spPr>
            <a:xfrm>
              <a:off x="583029" y="3761900"/>
              <a:ext cx="4514117" cy="1584176"/>
            </a:xfrm>
            <a:prstGeom prst="rect">
              <a:avLst/>
            </a:prstGeom>
          </p:spPr>
        </p:pic>
        <p:pic>
          <p:nvPicPr>
            <p:cNvPr id="5" name="图片 4">
              <a:extLst>
                <a:ext uri="{FF2B5EF4-FFF2-40B4-BE49-F238E27FC236}">
                  <a16:creationId xmlns:a16="http://schemas.microsoft.com/office/drawing/2014/main" id="{423FF7FA-DF1C-46E1-8E49-781EB31E0A26}"/>
                </a:ext>
              </a:extLst>
            </p:cNvPr>
            <p:cNvPicPr>
              <a:picLocks noChangeAspect="1"/>
            </p:cNvPicPr>
            <p:nvPr/>
          </p:nvPicPr>
          <p:blipFill>
            <a:blip r:embed="rId3"/>
            <a:stretch>
              <a:fillRect/>
            </a:stretch>
          </p:blipFill>
          <p:spPr>
            <a:xfrm>
              <a:off x="5767605" y="4337964"/>
              <a:ext cx="2736304" cy="655464"/>
            </a:xfrm>
            <a:prstGeom prst="rect">
              <a:avLst/>
            </a:prstGeom>
          </p:spPr>
        </p:pic>
        <p:sp>
          <p:nvSpPr>
            <p:cNvPr id="6" name="文本框 5">
              <a:extLst>
                <a:ext uri="{FF2B5EF4-FFF2-40B4-BE49-F238E27FC236}">
                  <a16:creationId xmlns:a16="http://schemas.microsoft.com/office/drawing/2014/main" id="{B3A2D74F-A911-4C2C-A19E-9F905BF82786}"/>
                </a:ext>
              </a:extLst>
            </p:cNvPr>
            <p:cNvSpPr txBox="1"/>
            <p:nvPr/>
          </p:nvSpPr>
          <p:spPr>
            <a:xfrm>
              <a:off x="1663149" y="5274068"/>
              <a:ext cx="2016224" cy="400110"/>
            </a:xfrm>
            <a:prstGeom prst="rect">
              <a:avLst/>
            </a:prstGeom>
            <a:noFill/>
          </p:spPr>
          <p:txBody>
            <a:bodyPr wrap="square" rtlCol="0">
              <a:spAutoFit/>
            </a:bodyPr>
            <a:lstStyle/>
            <a:p>
              <a:r>
                <a:rPr lang="zh-CN" altLang="en-US" sz="2000" dirty="0">
                  <a:latin typeface="+mn-ea"/>
                  <a:ea typeface="+mn-ea"/>
                </a:rPr>
                <a:t>（</a:t>
              </a:r>
              <a:r>
                <a:rPr lang="en-US" altLang="zh-CN" sz="2000" dirty="0">
                  <a:latin typeface="+mn-ea"/>
                  <a:ea typeface="+mn-ea"/>
                </a:rPr>
                <a:t>a</a:t>
              </a:r>
              <a:r>
                <a:rPr lang="zh-CN" altLang="en-US" sz="2000" dirty="0">
                  <a:latin typeface="+mn-ea"/>
                  <a:ea typeface="+mn-ea"/>
                </a:rPr>
                <a:t>）拨号方式</a:t>
              </a:r>
            </a:p>
          </p:txBody>
        </p:sp>
        <p:sp>
          <p:nvSpPr>
            <p:cNvPr id="7" name="文本框 6">
              <a:extLst>
                <a:ext uri="{FF2B5EF4-FFF2-40B4-BE49-F238E27FC236}">
                  <a16:creationId xmlns:a16="http://schemas.microsoft.com/office/drawing/2014/main" id="{A72BFE83-E62D-473B-92F0-42F0EB1BE27E}"/>
                </a:ext>
              </a:extLst>
            </p:cNvPr>
            <p:cNvSpPr txBox="1"/>
            <p:nvPr/>
          </p:nvSpPr>
          <p:spPr>
            <a:xfrm>
              <a:off x="6127645" y="5274068"/>
              <a:ext cx="2016224" cy="400110"/>
            </a:xfrm>
            <a:prstGeom prst="rect">
              <a:avLst/>
            </a:prstGeom>
            <a:noFill/>
          </p:spPr>
          <p:txBody>
            <a:bodyPr wrap="square" rtlCol="0">
              <a:spAutoFit/>
            </a:bodyPr>
            <a:lstStyle/>
            <a:p>
              <a:r>
                <a:rPr lang="zh-CN" altLang="en-US" sz="2000" dirty="0">
                  <a:latin typeface="+mn-ea"/>
                  <a:ea typeface="+mn-ea"/>
                </a:rPr>
                <a:t>（</a:t>
              </a:r>
              <a:r>
                <a:rPr lang="en-US" altLang="zh-CN" sz="2000" dirty="0">
                  <a:latin typeface="+mn-ea"/>
                  <a:ea typeface="+mn-ea"/>
                </a:rPr>
                <a:t>b</a:t>
              </a:r>
              <a:r>
                <a:rPr lang="zh-CN" altLang="en-US" sz="2000" dirty="0">
                  <a:latin typeface="+mn-ea"/>
                  <a:ea typeface="+mn-ea"/>
                </a:rPr>
                <a:t>）专线方式</a:t>
              </a:r>
            </a:p>
          </p:txBody>
        </p:sp>
      </p:grpSp>
      <p:sp>
        <p:nvSpPr>
          <p:cNvPr id="8" name="Rectangle 3">
            <a:extLst>
              <a:ext uri="{FF2B5EF4-FFF2-40B4-BE49-F238E27FC236}">
                <a16:creationId xmlns:a16="http://schemas.microsoft.com/office/drawing/2014/main" id="{DA4DAAC2-7FF1-4E42-8632-D5DC0AC1A647}"/>
              </a:ext>
            </a:extLst>
          </p:cNvPr>
          <p:cNvSpPr txBox="1">
            <a:spLocks noChangeArrowheads="1"/>
          </p:cNvSpPr>
          <p:nvPr/>
        </p:nvSpPr>
        <p:spPr bwMode="auto">
          <a:xfrm>
            <a:off x="3563888" y="5758843"/>
            <a:ext cx="252028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4"/>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pPr marL="533400" indent="-533400" eaLnBrk="1" hangingPunct="1">
              <a:buFont typeface="Wingdings" panose="05000000000000000000" pitchFamily="2" charset="2"/>
              <a:buNone/>
            </a:pPr>
            <a:r>
              <a:rPr lang="en-US" altLang="zh-CN" kern="0" dirty="0">
                <a:solidFill>
                  <a:schemeClr val="accent2"/>
                </a:solidFill>
              </a:rPr>
              <a:t>PPP</a:t>
            </a:r>
            <a:r>
              <a:rPr lang="zh-CN" altLang="en-US" kern="0" dirty="0">
                <a:solidFill>
                  <a:schemeClr val="accent2"/>
                </a:solidFill>
              </a:rPr>
              <a:t>应用场合</a:t>
            </a:r>
          </a:p>
        </p:txBody>
      </p:sp>
    </p:spTree>
    <p:extLst>
      <p:ext uri="{BB962C8B-B14F-4D97-AF65-F5344CB8AC3E}">
        <p14:creationId xmlns:p14="http://schemas.microsoft.com/office/powerpoint/2010/main" val="13485827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05E083-8787-46EB-B10E-8CA25B00F025}"/>
              </a:ext>
            </a:extLst>
          </p:cNvPr>
          <p:cNvSpPr>
            <a:spLocks noGrp="1"/>
          </p:cNvSpPr>
          <p:nvPr>
            <p:ph type="title"/>
          </p:nvPr>
        </p:nvSpPr>
        <p:spPr/>
        <p:txBody>
          <a:bodyPr/>
          <a:lstStyle/>
          <a:p>
            <a:r>
              <a:rPr lang="zh-CN" altLang="en-US" dirty="0"/>
              <a:t>一、</a:t>
            </a:r>
            <a:r>
              <a:rPr lang="en-US" altLang="zh-CN" dirty="0"/>
              <a:t>PPP</a:t>
            </a:r>
            <a:r>
              <a:rPr lang="zh-CN" altLang="en-US" dirty="0"/>
              <a:t>协议组成</a:t>
            </a:r>
          </a:p>
        </p:txBody>
      </p:sp>
      <p:sp>
        <p:nvSpPr>
          <p:cNvPr id="3" name="内容占位符 2">
            <a:extLst>
              <a:ext uri="{FF2B5EF4-FFF2-40B4-BE49-F238E27FC236}">
                <a16:creationId xmlns:a16="http://schemas.microsoft.com/office/drawing/2014/main" id="{DA66E316-A7C5-44BD-90F2-9F01E9192AC0}"/>
              </a:ext>
            </a:extLst>
          </p:cNvPr>
          <p:cNvSpPr>
            <a:spLocks noGrp="1"/>
          </p:cNvSpPr>
          <p:nvPr>
            <p:ph idx="1"/>
          </p:nvPr>
        </p:nvSpPr>
        <p:spPr>
          <a:xfrm>
            <a:off x="971550" y="1772816"/>
            <a:ext cx="7391400" cy="2246769"/>
          </a:xfrm>
        </p:spPr>
        <p:txBody>
          <a:bodyPr/>
          <a:lstStyle/>
          <a:p>
            <a:r>
              <a:rPr lang="zh-CN" altLang="en-US" sz="2400" dirty="0">
                <a:latin typeface="+mn-ea"/>
              </a:rPr>
              <a:t>一个将</a:t>
            </a:r>
            <a:r>
              <a:rPr lang="en-US" altLang="zh-CN" sz="2400" dirty="0">
                <a:latin typeface="+mn-ea"/>
              </a:rPr>
              <a:t>IP</a:t>
            </a:r>
            <a:r>
              <a:rPr lang="zh-CN" altLang="en-US" sz="2400" dirty="0">
                <a:latin typeface="+mn-ea"/>
              </a:rPr>
              <a:t>数据报封装到串行链路的方法。</a:t>
            </a:r>
            <a:endParaRPr lang="en-US" altLang="zh-CN" sz="2400" dirty="0">
              <a:latin typeface="+mn-ea"/>
            </a:endParaRPr>
          </a:p>
          <a:p>
            <a:pPr lvl="1"/>
            <a:r>
              <a:rPr lang="en-US" altLang="zh-CN" sz="2000" dirty="0">
                <a:latin typeface="+mn-ea"/>
              </a:rPr>
              <a:t>PPP</a:t>
            </a:r>
            <a:r>
              <a:rPr lang="zh-CN" altLang="en-US" sz="2000" dirty="0">
                <a:latin typeface="+mn-ea"/>
              </a:rPr>
              <a:t>在点对点链路上使用与</a:t>
            </a:r>
            <a:r>
              <a:rPr lang="en-US" altLang="zh-CN" sz="2000" dirty="0">
                <a:latin typeface="+mn-ea"/>
              </a:rPr>
              <a:t>HDLC</a:t>
            </a:r>
            <a:r>
              <a:rPr lang="zh-CN" altLang="en-US" sz="2000" dirty="0">
                <a:latin typeface="+mn-ea"/>
              </a:rPr>
              <a:t>极为类似的格式封装数据，仅做了很少的改动。</a:t>
            </a:r>
            <a:endParaRPr lang="en-US" altLang="zh-CN" sz="2000" dirty="0">
              <a:latin typeface="+mn-ea"/>
            </a:endParaRPr>
          </a:p>
          <a:p>
            <a:pPr lvl="1"/>
            <a:r>
              <a:rPr lang="en-US" altLang="zh-CN" sz="2000" dirty="0">
                <a:latin typeface="+mn-ea"/>
              </a:rPr>
              <a:t>PPP</a:t>
            </a:r>
            <a:r>
              <a:rPr lang="zh-CN" altLang="en-US" sz="2000" dirty="0">
                <a:latin typeface="+mn-ea"/>
              </a:rPr>
              <a:t>既支持异步链路也支持面向比特的同步链路。</a:t>
            </a:r>
            <a:endParaRPr lang="en-US" altLang="zh-CN" sz="2000" dirty="0">
              <a:latin typeface="+mn-ea"/>
            </a:endParaRPr>
          </a:p>
          <a:p>
            <a:pPr lvl="1"/>
            <a:r>
              <a:rPr lang="en-US" altLang="zh-CN" sz="2000" dirty="0">
                <a:latin typeface="+mn-ea"/>
              </a:rPr>
              <a:t>IP</a:t>
            </a:r>
            <a:r>
              <a:rPr lang="zh-CN" altLang="en-US" sz="2000" dirty="0">
                <a:latin typeface="+mn-ea"/>
              </a:rPr>
              <a:t>数据报被作为数据封装在</a:t>
            </a:r>
            <a:r>
              <a:rPr lang="en-US" altLang="zh-CN" sz="2000" dirty="0">
                <a:latin typeface="+mn-ea"/>
              </a:rPr>
              <a:t>PPP</a:t>
            </a:r>
            <a:r>
              <a:rPr lang="zh-CN" altLang="en-US" sz="2000" dirty="0">
                <a:latin typeface="+mn-ea"/>
              </a:rPr>
              <a:t>帧中。</a:t>
            </a:r>
            <a:endParaRPr lang="en-US" altLang="zh-CN" sz="2000" dirty="0">
              <a:latin typeface="+mn-ea"/>
            </a:endParaRPr>
          </a:p>
          <a:p>
            <a:pPr lvl="1"/>
            <a:r>
              <a:rPr lang="en-US" altLang="zh-CN" sz="2000" dirty="0">
                <a:latin typeface="+mn-ea"/>
              </a:rPr>
              <a:t>PPP</a:t>
            </a:r>
            <a:r>
              <a:rPr lang="zh-CN" altLang="en-US" sz="2000" dirty="0">
                <a:latin typeface="+mn-ea"/>
              </a:rPr>
              <a:t>的数据长度受最大传送单元</a:t>
            </a:r>
            <a:r>
              <a:rPr lang="en-US" altLang="zh-CN" sz="2000" dirty="0">
                <a:latin typeface="+mn-ea"/>
              </a:rPr>
              <a:t>MTU</a:t>
            </a:r>
            <a:r>
              <a:rPr lang="zh-CN" altLang="en-US" sz="2000" dirty="0">
                <a:latin typeface="+mn-ea"/>
              </a:rPr>
              <a:t>的限制。        </a:t>
            </a:r>
            <a:endParaRPr lang="en-US" altLang="zh-CN" sz="2000" dirty="0">
              <a:latin typeface="+mn-ea"/>
            </a:endParaRPr>
          </a:p>
        </p:txBody>
      </p:sp>
      <p:sp>
        <p:nvSpPr>
          <p:cNvPr id="6" name="文本框 5">
            <a:extLst>
              <a:ext uri="{FF2B5EF4-FFF2-40B4-BE49-F238E27FC236}">
                <a16:creationId xmlns:a16="http://schemas.microsoft.com/office/drawing/2014/main" id="{51A7FEC5-E5D4-41EE-9BF2-D6CB07675A0E}"/>
              </a:ext>
            </a:extLst>
          </p:cNvPr>
          <p:cNvSpPr txBox="1"/>
          <p:nvPr/>
        </p:nvSpPr>
        <p:spPr>
          <a:xfrm>
            <a:off x="876088" y="1217612"/>
            <a:ext cx="4594450" cy="461665"/>
          </a:xfrm>
          <a:prstGeom prst="rect">
            <a:avLst/>
          </a:prstGeom>
          <a:noFill/>
        </p:spPr>
        <p:txBody>
          <a:bodyPr wrap="square">
            <a:spAutoFit/>
          </a:bodyPr>
          <a:lstStyle/>
          <a:p>
            <a:r>
              <a:rPr lang="en-US" altLang="zh-CN" dirty="0">
                <a:latin typeface="+mn-ea"/>
                <a:ea typeface="+mn-ea"/>
              </a:rPr>
              <a:t>PPP</a:t>
            </a:r>
            <a:r>
              <a:rPr lang="zh-CN" altLang="en-US" dirty="0">
                <a:latin typeface="+mn-ea"/>
                <a:ea typeface="+mn-ea"/>
              </a:rPr>
              <a:t>协议由以下几部分构成：</a:t>
            </a:r>
          </a:p>
        </p:txBody>
      </p:sp>
    </p:spTree>
    <p:extLst>
      <p:ext uri="{BB962C8B-B14F-4D97-AF65-F5344CB8AC3E}">
        <p14:creationId xmlns:p14="http://schemas.microsoft.com/office/powerpoint/2010/main" val="3293035574"/>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1D9CB7-BC55-48B0-A019-64F226EB0A2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285CC20-7446-4838-87D6-3872AA4A40DE}"/>
              </a:ext>
            </a:extLst>
          </p:cNvPr>
          <p:cNvSpPr>
            <a:spLocks noGrp="1"/>
          </p:cNvSpPr>
          <p:nvPr>
            <p:ph idx="1"/>
          </p:nvPr>
        </p:nvSpPr>
        <p:spPr>
          <a:xfrm>
            <a:off x="914400" y="1524000"/>
            <a:ext cx="7391400" cy="2788456"/>
          </a:xfrm>
        </p:spPr>
        <p:txBody>
          <a:bodyPr/>
          <a:lstStyle/>
          <a:p>
            <a:r>
              <a:rPr lang="zh-CN" altLang="en-US" dirty="0"/>
              <a:t>一个用来建立、配置和测试数据链路连接的链路控制协议 </a:t>
            </a:r>
            <a:r>
              <a:rPr lang="en-US" altLang="zh-CN" dirty="0"/>
              <a:t>( Link Control Protocol</a:t>
            </a:r>
            <a:r>
              <a:rPr lang="zh-CN" altLang="en-US" dirty="0"/>
              <a:t>，</a:t>
            </a:r>
            <a:r>
              <a:rPr lang="en-US" altLang="zh-CN" dirty="0"/>
              <a:t>LCP)</a:t>
            </a:r>
            <a:r>
              <a:rPr lang="zh-CN" altLang="en-US" dirty="0"/>
              <a:t>。</a:t>
            </a:r>
            <a:endParaRPr lang="en-US" altLang="zh-CN" dirty="0"/>
          </a:p>
          <a:p>
            <a:pPr lvl="1"/>
            <a:r>
              <a:rPr lang="zh-CN" altLang="en-US" dirty="0"/>
              <a:t>通信的双方可协商一些选项。</a:t>
            </a:r>
            <a:endParaRPr lang="en-US" altLang="zh-CN" dirty="0"/>
          </a:p>
          <a:p>
            <a:pPr lvl="1"/>
            <a:r>
              <a:rPr lang="zh-CN" altLang="en-US" dirty="0"/>
              <a:t>在</a:t>
            </a:r>
            <a:r>
              <a:rPr lang="en-US" altLang="zh-CN" dirty="0"/>
              <a:t>RFC1661</a:t>
            </a:r>
            <a:r>
              <a:rPr lang="zh-CN" altLang="en-US" dirty="0"/>
              <a:t>中定义了</a:t>
            </a:r>
            <a:r>
              <a:rPr lang="en-US" altLang="zh-CN" dirty="0"/>
              <a:t>11</a:t>
            </a:r>
            <a:r>
              <a:rPr lang="zh-CN" altLang="en-US" dirty="0"/>
              <a:t>种类型的</a:t>
            </a:r>
            <a:r>
              <a:rPr lang="en-US" altLang="zh-CN" dirty="0"/>
              <a:t>LCP</a:t>
            </a:r>
            <a:r>
              <a:rPr lang="zh-CN" altLang="en-US" dirty="0"/>
              <a:t>分组。        </a:t>
            </a:r>
          </a:p>
          <a:p>
            <a:endParaRPr lang="zh-CN" altLang="en-US" dirty="0"/>
          </a:p>
        </p:txBody>
      </p:sp>
    </p:spTree>
    <p:extLst>
      <p:ext uri="{BB962C8B-B14F-4D97-AF65-F5344CB8AC3E}">
        <p14:creationId xmlns:p14="http://schemas.microsoft.com/office/powerpoint/2010/main" val="3622991695"/>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D29336-AD1E-4FA4-8E8F-2E3BC4C19DA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83D09E0-0851-46A8-8A35-21820FBFE02E}"/>
              </a:ext>
            </a:extLst>
          </p:cNvPr>
          <p:cNvSpPr>
            <a:spLocks noGrp="1"/>
          </p:cNvSpPr>
          <p:nvPr>
            <p:ph idx="1"/>
          </p:nvPr>
        </p:nvSpPr>
        <p:spPr>
          <a:xfrm>
            <a:off x="914400" y="1524000"/>
            <a:ext cx="7391400" cy="4142673"/>
          </a:xfrm>
        </p:spPr>
        <p:txBody>
          <a:bodyPr/>
          <a:lstStyle/>
          <a:p>
            <a:r>
              <a:rPr lang="zh-CN" altLang="en-US" dirty="0"/>
              <a:t>一套网络控制协议 </a:t>
            </a:r>
            <a:r>
              <a:rPr lang="en-US" altLang="zh-CN" dirty="0"/>
              <a:t>( Network Control protocol </a:t>
            </a:r>
            <a:r>
              <a:rPr lang="zh-CN" altLang="en-US" dirty="0"/>
              <a:t>，</a:t>
            </a:r>
            <a:r>
              <a:rPr lang="en-US" altLang="zh-CN" dirty="0"/>
              <a:t>NCP)</a:t>
            </a:r>
            <a:r>
              <a:rPr lang="zh-CN" altLang="en-US" dirty="0"/>
              <a:t>。</a:t>
            </a:r>
            <a:endParaRPr lang="en-US" altLang="zh-CN" dirty="0"/>
          </a:p>
          <a:p>
            <a:pPr lvl="1"/>
            <a:r>
              <a:rPr lang="zh-CN" altLang="en-US" dirty="0"/>
              <a:t>协商链路上传输的数据包格式与类型，建立、配置不同的网络层协议，从而可以支持不同的网络层协议</a:t>
            </a:r>
            <a:r>
              <a:rPr lang="en-US" altLang="zh-CN" dirty="0"/>
              <a:t>,</a:t>
            </a:r>
            <a:r>
              <a:rPr lang="zh-CN" altLang="en-US" dirty="0"/>
              <a:t>如</a:t>
            </a:r>
            <a:r>
              <a:rPr lang="en-US" altLang="zh-CN" dirty="0"/>
              <a:t>IP</a:t>
            </a:r>
            <a:r>
              <a:rPr lang="zh-CN" altLang="en-US" dirty="0"/>
              <a:t>、</a:t>
            </a:r>
            <a:r>
              <a:rPr lang="en-US" altLang="zh-CN" dirty="0" err="1"/>
              <a:t>Decnet</a:t>
            </a:r>
            <a:r>
              <a:rPr lang="zh-CN" altLang="en-US" dirty="0"/>
              <a:t>、</a:t>
            </a:r>
            <a:r>
              <a:rPr lang="en-US" altLang="zh-CN" dirty="0" err="1"/>
              <a:t>Appletalk</a:t>
            </a:r>
            <a:r>
              <a:rPr lang="zh-CN" altLang="en-US" dirty="0"/>
              <a:t>等。</a:t>
            </a:r>
            <a:endParaRPr lang="en-US" altLang="zh-CN" dirty="0"/>
          </a:p>
          <a:p>
            <a:pPr lvl="1"/>
            <a:r>
              <a:rPr lang="zh-CN" altLang="en-US" dirty="0"/>
              <a:t> 针对上层不同的协议，使用不同的</a:t>
            </a:r>
            <a:r>
              <a:rPr lang="en-US" altLang="zh-CN" dirty="0"/>
              <a:t>NCP</a:t>
            </a:r>
            <a:r>
              <a:rPr lang="zh-CN" altLang="en-US" dirty="0"/>
              <a:t>组件。</a:t>
            </a:r>
            <a:endParaRPr lang="en-US" altLang="zh-CN" dirty="0"/>
          </a:p>
          <a:p>
            <a:pPr lvl="2"/>
            <a:r>
              <a:rPr lang="zh-CN" altLang="en-US" dirty="0"/>
              <a:t>如果是</a:t>
            </a:r>
            <a:r>
              <a:rPr lang="en-US" altLang="zh-CN" dirty="0" err="1"/>
              <a:t>ip</a:t>
            </a:r>
            <a:r>
              <a:rPr lang="zh-CN" altLang="en-US" dirty="0"/>
              <a:t>，则提供</a:t>
            </a:r>
            <a:r>
              <a:rPr lang="en-US" altLang="zh-CN" dirty="0" err="1"/>
              <a:t>ipcp</a:t>
            </a:r>
            <a:r>
              <a:rPr lang="zh-CN" altLang="en-US" dirty="0"/>
              <a:t>接口；</a:t>
            </a:r>
            <a:endParaRPr lang="en-US" altLang="zh-CN" dirty="0"/>
          </a:p>
          <a:p>
            <a:pPr lvl="2"/>
            <a:r>
              <a:rPr lang="zh-CN" altLang="en-US" dirty="0"/>
              <a:t>如果是</a:t>
            </a:r>
            <a:r>
              <a:rPr lang="en-US" altLang="zh-CN" dirty="0" err="1"/>
              <a:t>ipx</a:t>
            </a:r>
            <a:r>
              <a:rPr lang="en-US" altLang="zh-CN" dirty="0"/>
              <a:t> </a:t>
            </a:r>
            <a:r>
              <a:rPr lang="zh-CN" altLang="en-US" dirty="0"/>
              <a:t>则提供</a:t>
            </a:r>
            <a:r>
              <a:rPr lang="en-US" altLang="zh-CN" dirty="0" err="1"/>
              <a:t>ipxcp</a:t>
            </a:r>
            <a:r>
              <a:rPr lang="zh-CN" altLang="en-US" dirty="0"/>
              <a:t>接口；如果是</a:t>
            </a:r>
            <a:r>
              <a:rPr lang="en-US" altLang="zh-CN" dirty="0" err="1"/>
              <a:t>appletalk</a:t>
            </a:r>
            <a:r>
              <a:rPr lang="en-US" altLang="zh-CN" dirty="0"/>
              <a:t> </a:t>
            </a:r>
            <a:r>
              <a:rPr lang="zh-CN" altLang="en-US" dirty="0"/>
              <a:t>则提供</a:t>
            </a:r>
            <a:r>
              <a:rPr lang="en-US" altLang="zh-CN" dirty="0" err="1"/>
              <a:t>atcp</a:t>
            </a:r>
            <a:r>
              <a:rPr lang="zh-CN" altLang="en-US" dirty="0"/>
              <a:t>接口。</a:t>
            </a:r>
          </a:p>
          <a:p>
            <a:endParaRPr lang="zh-CN" altLang="en-US" dirty="0"/>
          </a:p>
        </p:txBody>
      </p:sp>
    </p:spTree>
    <p:extLst>
      <p:ext uri="{BB962C8B-B14F-4D97-AF65-F5344CB8AC3E}">
        <p14:creationId xmlns:p14="http://schemas.microsoft.com/office/powerpoint/2010/main" val="3964139806"/>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0F28C2B-EEA3-431D-9B5F-5DBABCCFB787}"/>
              </a:ext>
            </a:extLst>
          </p:cNvPr>
          <p:cNvSpPr>
            <a:spLocks noGrp="1"/>
          </p:cNvSpPr>
          <p:nvPr>
            <p:ph type="title"/>
          </p:nvPr>
        </p:nvSpPr>
        <p:spPr/>
        <p:txBody>
          <a:bodyPr/>
          <a:lstStyle/>
          <a:p>
            <a:r>
              <a:rPr lang="zh-CN" altLang="en-US" dirty="0"/>
              <a:t>二、</a:t>
            </a:r>
            <a:r>
              <a:rPr lang="en-US" altLang="zh-CN" dirty="0"/>
              <a:t>PPP</a:t>
            </a:r>
            <a:r>
              <a:rPr lang="zh-CN" altLang="en-US" dirty="0"/>
              <a:t>协议分层体系结构</a:t>
            </a:r>
          </a:p>
        </p:txBody>
      </p:sp>
      <p:sp>
        <p:nvSpPr>
          <p:cNvPr id="11" name="内容占位符 10">
            <a:extLst>
              <a:ext uri="{FF2B5EF4-FFF2-40B4-BE49-F238E27FC236}">
                <a16:creationId xmlns:a16="http://schemas.microsoft.com/office/drawing/2014/main" id="{94C536E9-2534-4A7C-968A-885472DECC93}"/>
              </a:ext>
            </a:extLst>
          </p:cNvPr>
          <p:cNvSpPr>
            <a:spLocks noGrp="1"/>
          </p:cNvSpPr>
          <p:nvPr>
            <p:ph idx="1"/>
          </p:nvPr>
        </p:nvSpPr>
        <p:spPr>
          <a:xfrm>
            <a:off x="1187624" y="4221088"/>
            <a:ext cx="7391400" cy="1274195"/>
          </a:xfrm>
        </p:spPr>
        <p:txBody>
          <a:bodyPr/>
          <a:lstStyle/>
          <a:p>
            <a:r>
              <a:rPr lang="en-US" altLang="zh-CN" sz="2400" dirty="0">
                <a:latin typeface="+mn-ea"/>
              </a:rPr>
              <a:t>LCP</a:t>
            </a:r>
            <a:r>
              <a:rPr lang="zh-CN" altLang="en-US" sz="2400" dirty="0">
                <a:latin typeface="+mn-ea"/>
              </a:rPr>
              <a:t>子层：主要负责数据链路的建立、配置和测试。</a:t>
            </a:r>
            <a:endParaRPr lang="en-US" altLang="zh-CN" sz="2400" dirty="0">
              <a:latin typeface="+mn-ea"/>
            </a:endParaRPr>
          </a:p>
          <a:p>
            <a:r>
              <a:rPr lang="en-US" altLang="zh-CN" sz="2400" dirty="0">
                <a:latin typeface="+mn-ea"/>
              </a:rPr>
              <a:t>NCP</a:t>
            </a:r>
            <a:r>
              <a:rPr lang="zh-CN" altLang="en-US" sz="2400" dirty="0">
                <a:latin typeface="+mn-ea"/>
              </a:rPr>
              <a:t>子层：根据网络层的不同协议互相交换特定的 控制报文 、配置不同上层协议。</a:t>
            </a:r>
          </a:p>
        </p:txBody>
      </p:sp>
      <p:sp>
        <p:nvSpPr>
          <p:cNvPr id="6" name="文本框 5">
            <a:extLst>
              <a:ext uri="{FF2B5EF4-FFF2-40B4-BE49-F238E27FC236}">
                <a16:creationId xmlns:a16="http://schemas.microsoft.com/office/drawing/2014/main" id="{C784C769-E198-4CA5-B35B-4E7C04C6A430}"/>
              </a:ext>
            </a:extLst>
          </p:cNvPr>
          <p:cNvSpPr txBox="1"/>
          <p:nvPr/>
        </p:nvSpPr>
        <p:spPr>
          <a:xfrm>
            <a:off x="1187624" y="1268760"/>
            <a:ext cx="7560840" cy="830997"/>
          </a:xfrm>
          <a:prstGeom prst="rect">
            <a:avLst/>
          </a:prstGeom>
          <a:noFill/>
        </p:spPr>
        <p:txBody>
          <a:bodyPr wrap="square">
            <a:spAutoFit/>
          </a:bodyPr>
          <a:lstStyle/>
          <a:p>
            <a:r>
              <a:rPr lang="en-US" altLang="zh-CN" dirty="0">
                <a:latin typeface="+mn-ea"/>
                <a:ea typeface="+mn-ea"/>
              </a:rPr>
              <a:t>PPP</a:t>
            </a:r>
            <a:r>
              <a:rPr lang="zh-CN" altLang="en-US" dirty="0">
                <a:latin typeface="+mn-ea"/>
                <a:ea typeface="+mn-ea"/>
              </a:rPr>
              <a:t>协体系结构分为</a:t>
            </a:r>
            <a:r>
              <a:rPr lang="en-US" altLang="zh-CN" dirty="0">
                <a:latin typeface="+mn-ea"/>
                <a:ea typeface="+mn-ea"/>
              </a:rPr>
              <a:t>LCP</a:t>
            </a:r>
            <a:r>
              <a:rPr lang="zh-CN" altLang="en-US" dirty="0">
                <a:latin typeface="+mn-ea"/>
                <a:ea typeface="+mn-ea"/>
              </a:rPr>
              <a:t>和</a:t>
            </a:r>
            <a:r>
              <a:rPr lang="en-US" altLang="zh-CN" dirty="0">
                <a:latin typeface="+mn-ea"/>
                <a:ea typeface="+mn-ea"/>
              </a:rPr>
              <a:t>NCP</a:t>
            </a:r>
            <a:r>
              <a:rPr lang="zh-CN" altLang="en-US" dirty="0">
                <a:latin typeface="+mn-ea"/>
                <a:ea typeface="+mn-ea"/>
              </a:rPr>
              <a:t>子层，</a:t>
            </a:r>
            <a:r>
              <a:rPr lang="en-US" altLang="zh-CN" dirty="0">
                <a:latin typeface="+mn-ea"/>
                <a:ea typeface="+mn-ea"/>
              </a:rPr>
              <a:t>LCP</a:t>
            </a:r>
            <a:r>
              <a:rPr lang="zh-CN" altLang="en-US" dirty="0">
                <a:latin typeface="+mn-ea"/>
                <a:ea typeface="+mn-ea"/>
              </a:rPr>
              <a:t>主要作用于数据链路层中，</a:t>
            </a:r>
            <a:r>
              <a:rPr lang="en-US" altLang="zh-CN" dirty="0">
                <a:latin typeface="+mn-ea"/>
                <a:ea typeface="+mn-ea"/>
              </a:rPr>
              <a:t>NCP</a:t>
            </a:r>
            <a:r>
              <a:rPr lang="zh-CN" altLang="en-US" dirty="0">
                <a:latin typeface="+mn-ea"/>
                <a:ea typeface="+mn-ea"/>
              </a:rPr>
              <a:t>介于网络层和数据链路层之间起作用。</a:t>
            </a:r>
          </a:p>
        </p:txBody>
      </p:sp>
      <p:pic>
        <p:nvPicPr>
          <p:cNvPr id="10" name="图片 9">
            <a:extLst>
              <a:ext uri="{FF2B5EF4-FFF2-40B4-BE49-F238E27FC236}">
                <a16:creationId xmlns:a16="http://schemas.microsoft.com/office/drawing/2014/main" id="{1FC1B927-C884-4F1B-A384-A8B28403E168}"/>
              </a:ext>
            </a:extLst>
          </p:cNvPr>
          <p:cNvPicPr>
            <a:picLocks noChangeAspect="1"/>
          </p:cNvPicPr>
          <p:nvPr/>
        </p:nvPicPr>
        <p:blipFill>
          <a:blip r:embed="rId2"/>
          <a:stretch>
            <a:fillRect/>
          </a:stretch>
        </p:blipFill>
        <p:spPr>
          <a:xfrm>
            <a:off x="2627784" y="2238049"/>
            <a:ext cx="3772057" cy="1728019"/>
          </a:xfrm>
          <a:prstGeom prst="rect">
            <a:avLst/>
          </a:prstGeom>
        </p:spPr>
      </p:pic>
    </p:spTree>
    <p:extLst>
      <p:ext uri="{BB962C8B-B14F-4D97-AF65-F5344CB8AC3E}">
        <p14:creationId xmlns:p14="http://schemas.microsoft.com/office/powerpoint/2010/main" val="1668590963"/>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28978B-3C59-408F-8FB1-DAE36E9B7B8E}"/>
              </a:ext>
            </a:extLst>
          </p:cNvPr>
          <p:cNvSpPr>
            <a:spLocks noGrp="1"/>
          </p:cNvSpPr>
          <p:nvPr>
            <p:ph type="title"/>
          </p:nvPr>
        </p:nvSpPr>
        <p:spPr/>
        <p:txBody>
          <a:bodyPr/>
          <a:lstStyle/>
          <a:p>
            <a:r>
              <a:rPr lang="zh-CN" altLang="en-US" dirty="0"/>
              <a:t>三、</a:t>
            </a:r>
            <a:r>
              <a:rPr lang="en-US" altLang="zh-CN" dirty="0"/>
              <a:t>PPP</a:t>
            </a:r>
            <a:r>
              <a:rPr lang="zh-CN" altLang="en-US" dirty="0"/>
              <a:t>协议的帧格式</a:t>
            </a:r>
          </a:p>
        </p:txBody>
      </p:sp>
      <p:sp>
        <p:nvSpPr>
          <p:cNvPr id="3" name="内容占位符 2">
            <a:extLst>
              <a:ext uri="{FF2B5EF4-FFF2-40B4-BE49-F238E27FC236}">
                <a16:creationId xmlns:a16="http://schemas.microsoft.com/office/drawing/2014/main" id="{EC36A8E0-A0D0-4264-AFD6-EA6D7A7B4C7B}"/>
              </a:ext>
            </a:extLst>
          </p:cNvPr>
          <p:cNvSpPr>
            <a:spLocks noGrp="1"/>
          </p:cNvSpPr>
          <p:nvPr>
            <p:ph idx="1"/>
          </p:nvPr>
        </p:nvSpPr>
        <p:spPr>
          <a:xfrm>
            <a:off x="914400" y="1524000"/>
            <a:ext cx="7391400" cy="523220"/>
          </a:xfrm>
        </p:spPr>
        <p:txBody>
          <a:bodyPr/>
          <a:lstStyle/>
          <a:p>
            <a:r>
              <a:rPr lang="en-US" altLang="zh-CN" dirty="0"/>
              <a:t>PPP</a:t>
            </a:r>
            <a:r>
              <a:rPr lang="zh-CN" altLang="en-US" dirty="0"/>
              <a:t>协议的帧格式如下：</a:t>
            </a:r>
          </a:p>
        </p:txBody>
      </p:sp>
      <p:sp>
        <p:nvSpPr>
          <p:cNvPr id="49" name="Rectangle 4">
            <a:extLst>
              <a:ext uri="{FF2B5EF4-FFF2-40B4-BE49-F238E27FC236}">
                <a16:creationId xmlns:a16="http://schemas.microsoft.com/office/drawing/2014/main" id="{947B2870-5E46-45DD-921F-9144052C01A9}"/>
              </a:ext>
            </a:extLst>
          </p:cNvPr>
          <p:cNvSpPr>
            <a:spLocks noChangeArrowheads="1"/>
          </p:cNvSpPr>
          <p:nvPr/>
        </p:nvSpPr>
        <p:spPr bwMode="auto">
          <a:xfrm>
            <a:off x="3961557" y="2624948"/>
            <a:ext cx="2898775" cy="465137"/>
          </a:xfrm>
          <a:prstGeom prst="rect">
            <a:avLst/>
          </a:prstGeom>
          <a:solidFill>
            <a:srgbClr val="FFCCFF"/>
          </a:solidFill>
          <a:ln w="9525">
            <a:solidFill>
              <a:srgbClr val="3333CC"/>
            </a:solidFill>
            <a:miter lim="800000"/>
            <a:headEnd/>
            <a:tailEnd/>
          </a:ln>
          <a:effectLst>
            <a:outerShdw dist="35921" dir="2700000" algn="ctr" rotWithShape="0">
              <a:srgbClr val="1C1C1C"/>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a:ea typeface="黑体"/>
              </a:rPr>
              <a:t>IP </a:t>
            </a:r>
            <a:r>
              <a:rPr kumimoji="0" lang="zh-CN" altLang="en-US" sz="2000" b="0" i="0" u="none" strike="noStrike" kern="0" cap="none" spc="0" normalizeH="0" baseline="0" noProof="0">
                <a:ln>
                  <a:noFill/>
                </a:ln>
                <a:solidFill>
                  <a:srgbClr val="333399"/>
                </a:solidFill>
                <a:effectLst/>
                <a:uLnTx/>
                <a:uFillTx/>
                <a:latin typeface="Arial"/>
                <a:ea typeface="黑体"/>
              </a:rPr>
              <a:t>数据报</a:t>
            </a:r>
          </a:p>
        </p:txBody>
      </p:sp>
      <p:sp>
        <p:nvSpPr>
          <p:cNvPr id="50" name="Text Box 9">
            <a:extLst>
              <a:ext uri="{FF2B5EF4-FFF2-40B4-BE49-F238E27FC236}">
                <a16:creationId xmlns:a16="http://schemas.microsoft.com/office/drawing/2014/main" id="{163D624B-51F7-4E21-9D9D-6E99EE89D821}"/>
              </a:ext>
            </a:extLst>
          </p:cNvPr>
          <p:cNvSpPr txBox="1">
            <a:spLocks noChangeArrowheads="1"/>
          </p:cNvSpPr>
          <p:nvPr/>
        </p:nvSpPr>
        <p:spPr bwMode="auto">
          <a:xfrm>
            <a:off x="1334245" y="4060048"/>
            <a:ext cx="32543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1</a:t>
            </a:r>
          </a:p>
        </p:txBody>
      </p:sp>
      <p:sp>
        <p:nvSpPr>
          <p:cNvPr id="51" name="Text Box 10">
            <a:extLst>
              <a:ext uri="{FF2B5EF4-FFF2-40B4-BE49-F238E27FC236}">
                <a16:creationId xmlns:a16="http://schemas.microsoft.com/office/drawing/2014/main" id="{7F640497-5983-45EE-8D76-A452B9FEA05C}"/>
              </a:ext>
            </a:extLst>
          </p:cNvPr>
          <p:cNvSpPr txBox="1">
            <a:spLocks noChangeArrowheads="1"/>
          </p:cNvSpPr>
          <p:nvPr/>
        </p:nvSpPr>
        <p:spPr bwMode="auto">
          <a:xfrm>
            <a:off x="3328145" y="4060048"/>
            <a:ext cx="32543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2</a:t>
            </a:r>
          </a:p>
        </p:txBody>
      </p:sp>
      <p:sp>
        <p:nvSpPr>
          <p:cNvPr id="52" name="Text Box 11">
            <a:extLst>
              <a:ext uri="{FF2B5EF4-FFF2-40B4-BE49-F238E27FC236}">
                <a16:creationId xmlns:a16="http://schemas.microsoft.com/office/drawing/2014/main" id="{AA806025-EF94-4ED9-8F73-E662FC976B8C}"/>
              </a:ext>
            </a:extLst>
          </p:cNvPr>
          <p:cNvSpPr txBox="1">
            <a:spLocks noChangeArrowheads="1"/>
          </p:cNvSpPr>
          <p:nvPr/>
        </p:nvSpPr>
        <p:spPr bwMode="auto">
          <a:xfrm>
            <a:off x="1878757" y="4060048"/>
            <a:ext cx="325438"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1</a:t>
            </a:r>
          </a:p>
        </p:txBody>
      </p:sp>
      <p:sp>
        <p:nvSpPr>
          <p:cNvPr id="53" name="Text Box 12">
            <a:extLst>
              <a:ext uri="{FF2B5EF4-FFF2-40B4-BE49-F238E27FC236}">
                <a16:creationId xmlns:a16="http://schemas.microsoft.com/office/drawing/2014/main" id="{4F9D174B-EC9F-4957-99EF-A57FE728ED2E}"/>
              </a:ext>
            </a:extLst>
          </p:cNvPr>
          <p:cNvSpPr txBox="1">
            <a:spLocks noChangeArrowheads="1"/>
          </p:cNvSpPr>
          <p:nvPr/>
        </p:nvSpPr>
        <p:spPr bwMode="auto">
          <a:xfrm>
            <a:off x="8127157" y="4060048"/>
            <a:ext cx="325438"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1</a:t>
            </a:r>
          </a:p>
        </p:txBody>
      </p:sp>
      <p:sp>
        <p:nvSpPr>
          <p:cNvPr id="54" name="Text Box 13">
            <a:extLst>
              <a:ext uri="{FF2B5EF4-FFF2-40B4-BE49-F238E27FC236}">
                <a16:creationId xmlns:a16="http://schemas.microsoft.com/office/drawing/2014/main" id="{C599F4BB-81B2-475F-804A-68688E61134A}"/>
              </a:ext>
            </a:extLst>
          </p:cNvPr>
          <p:cNvSpPr txBox="1">
            <a:spLocks noChangeArrowheads="1"/>
          </p:cNvSpPr>
          <p:nvPr/>
        </p:nvSpPr>
        <p:spPr bwMode="auto">
          <a:xfrm>
            <a:off x="519857" y="4060048"/>
            <a:ext cx="69215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b="0">
                <a:solidFill>
                  <a:srgbClr val="333399"/>
                </a:solidFill>
                <a:ea typeface="黑体" pitchFamily="49" charset="-122"/>
              </a:rPr>
              <a:t>字节</a:t>
            </a:r>
          </a:p>
        </p:txBody>
      </p:sp>
      <p:sp>
        <p:nvSpPr>
          <p:cNvPr id="55" name="Text Box 18">
            <a:extLst>
              <a:ext uri="{FF2B5EF4-FFF2-40B4-BE49-F238E27FC236}">
                <a16:creationId xmlns:a16="http://schemas.microsoft.com/office/drawing/2014/main" id="{6278C0B6-F91A-417B-9E8C-B82D0DF4DEC6}"/>
              </a:ext>
            </a:extLst>
          </p:cNvPr>
          <p:cNvSpPr txBox="1">
            <a:spLocks noChangeArrowheads="1"/>
          </p:cNvSpPr>
          <p:nvPr/>
        </p:nvSpPr>
        <p:spPr bwMode="auto">
          <a:xfrm>
            <a:off x="2421682" y="4060048"/>
            <a:ext cx="32385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1</a:t>
            </a:r>
          </a:p>
        </p:txBody>
      </p:sp>
      <p:sp>
        <p:nvSpPr>
          <p:cNvPr id="56" name="Text Box 23">
            <a:extLst>
              <a:ext uri="{FF2B5EF4-FFF2-40B4-BE49-F238E27FC236}">
                <a16:creationId xmlns:a16="http://schemas.microsoft.com/office/drawing/2014/main" id="{1709DBDA-F6EE-4DD6-9DBF-BAAED70E68E8}"/>
              </a:ext>
            </a:extLst>
          </p:cNvPr>
          <p:cNvSpPr txBox="1">
            <a:spLocks noChangeArrowheads="1"/>
          </p:cNvSpPr>
          <p:nvPr/>
        </p:nvSpPr>
        <p:spPr bwMode="auto">
          <a:xfrm>
            <a:off x="7222282" y="4060048"/>
            <a:ext cx="325438"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2</a:t>
            </a:r>
          </a:p>
        </p:txBody>
      </p:sp>
      <p:sp>
        <p:nvSpPr>
          <p:cNvPr id="57" name="Line 26">
            <a:extLst>
              <a:ext uri="{FF2B5EF4-FFF2-40B4-BE49-F238E27FC236}">
                <a16:creationId xmlns:a16="http://schemas.microsoft.com/office/drawing/2014/main" id="{4C22BBA6-7B3E-4097-8EE4-B4C75784701B}"/>
              </a:ext>
            </a:extLst>
          </p:cNvPr>
          <p:cNvSpPr>
            <a:spLocks noChangeShapeType="1"/>
          </p:cNvSpPr>
          <p:nvPr/>
        </p:nvSpPr>
        <p:spPr bwMode="auto">
          <a:xfrm>
            <a:off x="3961557" y="2612248"/>
            <a:ext cx="17463" cy="92392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8" name="Line 27">
            <a:extLst>
              <a:ext uri="{FF2B5EF4-FFF2-40B4-BE49-F238E27FC236}">
                <a16:creationId xmlns:a16="http://schemas.microsoft.com/office/drawing/2014/main" id="{AA2C747C-AA86-421B-BB15-8DAA257FC5C0}"/>
              </a:ext>
            </a:extLst>
          </p:cNvPr>
          <p:cNvSpPr>
            <a:spLocks noChangeShapeType="1"/>
          </p:cNvSpPr>
          <p:nvPr/>
        </p:nvSpPr>
        <p:spPr bwMode="auto">
          <a:xfrm>
            <a:off x="6860332" y="2612248"/>
            <a:ext cx="0" cy="88900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9" name="Text Box 31">
            <a:extLst>
              <a:ext uri="{FF2B5EF4-FFF2-40B4-BE49-F238E27FC236}">
                <a16:creationId xmlns:a16="http://schemas.microsoft.com/office/drawing/2014/main" id="{3F55F82F-3EEB-4D51-B13A-27724A4BBA33}"/>
              </a:ext>
            </a:extLst>
          </p:cNvPr>
          <p:cNvSpPr txBox="1">
            <a:spLocks noChangeArrowheads="1"/>
          </p:cNvSpPr>
          <p:nvPr/>
        </p:nvSpPr>
        <p:spPr bwMode="auto">
          <a:xfrm>
            <a:off x="4323507" y="4060048"/>
            <a:ext cx="21590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b="0">
                <a:solidFill>
                  <a:srgbClr val="333399"/>
                </a:solidFill>
                <a:ea typeface="黑体" pitchFamily="49" charset="-122"/>
              </a:rPr>
              <a:t>不超过 </a:t>
            </a:r>
            <a:r>
              <a:rPr lang="en-US" altLang="zh-CN" sz="2000" b="0">
                <a:solidFill>
                  <a:srgbClr val="333399"/>
                </a:solidFill>
                <a:ea typeface="黑体" pitchFamily="49" charset="-122"/>
              </a:rPr>
              <a:t>1500 </a:t>
            </a:r>
            <a:r>
              <a:rPr lang="zh-CN" altLang="en-US" sz="2000" b="0">
                <a:solidFill>
                  <a:srgbClr val="333399"/>
                </a:solidFill>
                <a:ea typeface="黑体" pitchFamily="49" charset="-122"/>
              </a:rPr>
              <a:t>字节</a:t>
            </a:r>
          </a:p>
        </p:txBody>
      </p:sp>
      <p:sp>
        <p:nvSpPr>
          <p:cNvPr id="60" name="Line 32">
            <a:extLst>
              <a:ext uri="{FF2B5EF4-FFF2-40B4-BE49-F238E27FC236}">
                <a16:creationId xmlns:a16="http://schemas.microsoft.com/office/drawing/2014/main" id="{8A26CFF0-957F-422A-87B7-A13F890CE20F}"/>
              </a:ext>
            </a:extLst>
          </p:cNvPr>
          <p:cNvSpPr>
            <a:spLocks noChangeShapeType="1"/>
          </p:cNvSpPr>
          <p:nvPr/>
        </p:nvSpPr>
        <p:spPr bwMode="auto">
          <a:xfrm>
            <a:off x="1259632" y="4609323"/>
            <a:ext cx="7335838"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pPr eaLnBrk="1" hangingPunct="1"/>
            <a:endParaRPr kumimoji="0" lang="zh-CN" altLang="en-US" sz="1800" b="0">
              <a:solidFill>
                <a:srgbClr val="000000"/>
              </a:solidFill>
              <a:latin typeface="Arial"/>
            </a:endParaRPr>
          </a:p>
        </p:txBody>
      </p:sp>
      <p:sp>
        <p:nvSpPr>
          <p:cNvPr id="61" name="Text Box 33">
            <a:extLst>
              <a:ext uri="{FF2B5EF4-FFF2-40B4-BE49-F238E27FC236}">
                <a16:creationId xmlns:a16="http://schemas.microsoft.com/office/drawing/2014/main" id="{78651866-A0FA-47BC-9FF8-63606575EACD}"/>
              </a:ext>
            </a:extLst>
          </p:cNvPr>
          <p:cNvSpPr txBox="1">
            <a:spLocks noChangeArrowheads="1"/>
          </p:cNvSpPr>
          <p:nvPr/>
        </p:nvSpPr>
        <p:spPr bwMode="auto">
          <a:xfrm>
            <a:off x="4285407" y="4387073"/>
            <a:ext cx="1017588" cy="396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pitchFamily="34" charset="0"/>
                <a:ea typeface="黑体" pitchFamily="49" charset="-122"/>
              </a:rPr>
              <a:t>PPP </a:t>
            </a:r>
            <a:r>
              <a:rPr kumimoji="0" lang="zh-CN" altLang="en-US" sz="2000" b="0" i="0" u="none" strike="noStrike" kern="0" cap="none" spc="0" normalizeH="0" baseline="0" noProof="0">
                <a:ln>
                  <a:noFill/>
                </a:ln>
                <a:solidFill>
                  <a:srgbClr val="333399"/>
                </a:solidFill>
                <a:effectLst/>
                <a:uLnTx/>
                <a:uFillTx/>
                <a:latin typeface="Arial" pitchFamily="34" charset="0"/>
                <a:ea typeface="黑体" pitchFamily="49" charset="-122"/>
              </a:rPr>
              <a:t>帧</a:t>
            </a:r>
          </a:p>
        </p:txBody>
      </p:sp>
      <p:sp>
        <p:nvSpPr>
          <p:cNvPr id="62" name="Text Box 39">
            <a:extLst>
              <a:ext uri="{FF2B5EF4-FFF2-40B4-BE49-F238E27FC236}">
                <a16:creationId xmlns:a16="http://schemas.microsoft.com/office/drawing/2014/main" id="{1734B66C-197B-44E4-9583-A577BDFBE0B2}"/>
              </a:ext>
            </a:extLst>
          </p:cNvPr>
          <p:cNvSpPr txBox="1">
            <a:spLocks noChangeArrowheads="1"/>
          </p:cNvSpPr>
          <p:nvPr/>
        </p:nvSpPr>
        <p:spPr bwMode="auto">
          <a:xfrm>
            <a:off x="313482" y="2874185"/>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b="0">
                <a:solidFill>
                  <a:srgbClr val="333399"/>
                </a:solidFill>
                <a:ea typeface="黑体" pitchFamily="49" charset="-122"/>
              </a:rPr>
              <a:t>先发送</a:t>
            </a:r>
          </a:p>
        </p:txBody>
      </p:sp>
      <p:sp>
        <p:nvSpPr>
          <p:cNvPr id="63" name="Rectangle 5">
            <a:extLst>
              <a:ext uri="{FF2B5EF4-FFF2-40B4-BE49-F238E27FC236}">
                <a16:creationId xmlns:a16="http://schemas.microsoft.com/office/drawing/2014/main" id="{B92F2626-3F03-48B6-89B5-12820A5B278E}"/>
              </a:ext>
            </a:extLst>
          </p:cNvPr>
          <p:cNvSpPr>
            <a:spLocks noChangeArrowheads="1"/>
          </p:cNvSpPr>
          <p:nvPr/>
        </p:nvSpPr>
        <p:spPr bwMode="auto">
          <a:xfrm>
            <a:off x="1243757" y="3459973"/>
            <a:ext cx="7335838" cy="566737"/>
          </a:xfrm>
          <a:prstGeom prst="rect">
            <a:avLst/>
          </a:prstGeom>
          <a:solidFill>
            <a:srgbClr val="FFFFCC"/>
          </a:solidFill>
          <a:ln w="9525">
            <a:solidFill>
              <a:srgbClr val="3333CC"/>
            </a:solidFill>
            <a:miter lim="800000"/>
            <a:headEnd/>
            <a:tailEnd/>
          </a:ln>
          <a:effectLst>
            <a:outerShdw dist="35921" dir="2700000" algn="ctr" rotWithShape="0">
              <a:srgbClr val="1C1C1C"/>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2000" b="0" i="0" u="none" strike="noStrike" kern="0" cap="none" spc="0" normalizeH="0" baseline="0" noProof="0">
              <a:ln>
                <a:noFill/>
              </a:ln>
              <a:solidFill>
                <a:srgbClr val="333399"/>
              </a:solidFill>
              <a:effectLst/>
              <a:uLnTx/>
              <a:uFillTx/>
              <a:latin typeface="Arial"/>
              <a:ea typeface="黑体"/>
            </a:endParaRPr>
          </a:p>
        </p:txBody>
      </p:sp>
      <p:sp>
        <p:nvSpPr>
          <p:cNvPr id="64" name="Line 6">
            <a:extLst>
              <a:ext uri="{FF2B5EF4-FFF2-40B4-BE49-F238E27FC236}">
                <a16:creationId xmlns:a16="http://schemas.microsoft.com/office/drawing/2014/main" id="{602A1789-8788-4FFD-A9CC-BE5D1C49066F}"/>
              </a:ext>
            </a:extLst>
          </p:cNvPr>
          <p:cNvSpPr>
            <a:spLocks noChangeShapeType="1"/>
          </p:cNvSpPr>
          <p:nvPr/>
        </p:nvSpPr>
        <p:spPr bwMode="auto">
          <a:xfrm>
            <a:off x="1788270" y="3459973"/>
            <a:ext cx="0" cy="5667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65" name="Line 7">
            <a:extLst>
              <a:ext uri="{FF2B5EF4-FFF2-40B4-BE49-F238E27FC236}">
                <a16:creationId xmlns:a16="http://schemas.microsoft.com/office/drawing/2014/main" id="{8B44A540-02D6-48CD-85BA-D7273B2A30C1}"/>
              </a:ext>
            </a:extLst>
          </p:cNvPr>
          <p:cNvSpPr>
            <a:spLocks noChangeShapeType="1"/>
          </p:cNvSpPr>
          <p:nvPr/>
        </p:nvSpPr>
        <p:spPr bwMode="auto">
          <a:xfrm>
            <a:off x="7946182" y="3471085"/>
            <a:ext cx="0" cy="5556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66" name="Text Box 8">
            <a:extLst>
              <a:ext uri="{FF2B5EF4-FFF2-40B4-BE49-F238E27FC236}">
                <a16:creationId xmlns:a16="http://schemas.microsoft.com/office/drawing/2014/main" id="{150AEE12-8870-4A82-BA5C-EE6550FAB69F}"/>
              </a:ext>
            </a:extLst>
          </p:cNvPr>
          <p:cNvSpPr txBox="1">
            <a:spLocks noChangeArrowheads="1"/>
          </p:cNvSpPr>
          <p:nvPr/>
        </p:nvSpPr>
        <p:spPr bwMode="auto">
          <a:xfrm>
            <a:off x="1240582" y="3663173"/>
            <a:ext cx="495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a:solidFill>
                  <a:srgbClr val="333399"/>
                </a:solidFill>
                <a:ea typeface="黑体" pitchFamily="49" charset="-122"/>
              </a:rPr>
              <a:t>7E</a:t>
            </a:r>
          </a:p>
        </p:txBody>
      </p:sp>
      <p:sp>
        <p:nvSpPr>
          <p:cNvPr id="67" name="Line 14">
            <a:extLst>
              <a:ext uri="{FF2B5EF4-FFF2-40B4-BE49-F238E27FC236}">
                <a16:creationId xmlns:a16="http://schemas.microsoft.com/office/drawing/2014/main" id="{C685106F-B546-4194-AFCA-CE1E2B776FBB}"/>
              </a:ext>
            </a:extLst>
          </p:cNvPr>
          <p:cNvSpPr>
            <a:spLocks noChangeShapeType="1"/>
          </p:cNvSpPr>
          <p:nvPr/>
        </p:nvSpPr>
        <p:spPr bwMode="auto">
          <a:xfrm>
            <a:off x="2331195" y="3471085"/>
            <a:ext cx="0" cy="5556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68" name="Line 15">
            <a:extLst>
              <a:ext uri="{FF2B5EF4-FFF2-40B4-BE49-F238E27FC236}">
                <a16:creationId xmlns:a16="http://schemas.microsoft.com/office/drawing/2014/main" id="{062D3660-3651-42C2-A78C-33D4645706CD}"/>
              </a:ext>
            </a:extLst>
          </p:cNvPr>
          <p:cNvSpPr>
            <a:spLocks noChangeShapeType="1"/>
          </p:cNvSpPr>
          <p:nvPr/>
        </p:nvSpPr>
        <p:spPr bwMode="auto">
          <a:xfrm>
            <a:off x="2874120" y="3459973"/>
            <a:ext cx="0" cy="5667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69" name="Text Box 16">
            <a:extLst>
              <a:ext uri="{FF2B5EF4-FFF2-40B4-BE49-F238E27FC236}">
                <a16:creationId xmlns:a16="http://schemas.microsoft.com/office/drawing/2014/main" id="{7A9D3B17-E164-4C64-A671-E0A1017FEC0E}"/>
              </a:ext>
            </a:extLst>
          </p:cNvPr>
          <p:cNvSpPr txBox="1">
            <a:spLocks noChangeArrowheads="1"/>
          </p:cNvSpPr>
          <p:nvPr/>
        </p:nvSpPr>
        <p:spPr bwMode="auto">
          <a:xfrm>
            <a:off x="1783507" y="3663173"/>
            <a:ext cx="495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a:solidFill>
                  <a:srgbClr val="333399"/>
                </a:solidFill>
                <a:ea typeface="黑体" pitchFamily="49" charset="-122"/>
              </a:rPr>
              <a:t>FF</a:t>
            </a:r>
          </a:p>
        </p:txBody>
      </p:sp>
      <p:sp>
        <p:nvSpPr>
          <p:cNvPr id="70" name="Text Box 17">
            <a:extLst>
              <a:ext uri="{FF2B5EF4-FFF2-40B4-BE49-F238E27FC236}">
                <a16:creationId xmlns:a16="http://schemas.microsoft.com/office/drawing/2014/main" id="{30FE1988-AC37-4D6C-9FD0-0111A174B988}"/>
              </a:ext>
            </a:extLst>
          </p:cNvPr>
          <p:cNvSpPr txBox="1">
            <a:spLocks noChangeArrowheads="1"/>
          </p:cNvSpPr>
          <p:nvPr/>
        </p:nvSpPr>
        <p:spPr bwMode="auto">
          <a:xfrm>
            <a:off x="2320082" y="3663173"/>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a:solidFill>
                  <a:srgbClr val="333399"/>
                </a:solidFill>
                <a:ea typeface="黑体" pitchFamily="49" charset="-122"/>
              </a:rPr>
              <a:t>03</a:t>
            </a:r>
          </a:p>
        </p:txBody>
      </p:sp>
      <p:sp>
        <p:nvSpPr>
          <p:cNvPr id="71" name="Text Box 19">
            <a:extLst>
              <a:ext uri="{FF2B5EF4-FFF2-40B4-BE49-F238E27FC236}">
                <a16:creationId xmlns:a16="http://schemas.microsoft.com/office/drawing/2014/main" id="{A9FB30AC-E1BA-4633-99DA-475164889F82}"/>
              </a:ext>
            </a:extLst>
          </p:cNvPr>
          <p:cNvSpPr txBox="1">
            <a:spLocks noChangeArrowheads="1"/>
          </p:cNvSpPr>
          <p:nvPr/>
        </p:nvSpPr>
        <p:spPr bwMode="auto">
          <a:xfrm>
            <a:off x="1316782" y="3426635"/>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F</a:t>
            </a:r>
          </a:p>
        </p:txBody>
      </p:sp>
      <p:sp>
        <p:nvSpPr>
          <p:cNvPr id="72" name="Text Box 20">
            <a:extLst>
              <a:ext uri="{FF2B5EF4-FFF2-40B4-BE49-F238E27FC236}">
                <a16:creationId xmlns:a16="http://schemas.microsoft.com/office/drawing/2014/main" id="{152DFC10-9455-41FD-87A1-AC7B791CF252}"/>
              </a:ext>
            </a:extLst>
          </p:cNvPr>
          <p:cNvSpPr txBox="1">
            <a:spLocks noChangeArrowheads="1"/>
          </p:cNvSpPr>
          <p:nvPr/>
        </p:nvSpPr>
        <p:spPr bwMode="auto">
          <a:xfrm>
            <a:off x="1824782" y="3425048"/>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A</a:t>
            </a:r>
          </a:p>
        </p:txBody>
      </p:sp>
      <p:sp>
        <p:nvSpPr>
          <p:cNvPr id="73" name="Text Box 21">
            <a:extLst>
              <a:ext uri="{FF2B5EF4-FFF2-40B4-BE49-F238E27FC236}">
                <a16:creationId xmlns:a16="http://schemas.microsoft.com/office/drawing/2014/main" id="{AA8DE234-2633-4C5A-830A-047CFE33D3CB}"/>
              </a:ext>
            </a:extLst>
          </p:cNvPr>
          <p:cNvSpPr txBox="1">
            <a:spLocks noChangeArrowheads="1"/>
          </p:cNvSpPr>
          <p:nvPr/>
        </p:nvSpPr>
        <p:spPr bwMode="auto">
          <a:xfrm>
            <a:off x="2334370" y="3426635"/>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C</a:t>
            </a:r>
          </a:p>
        </p:txBody>
      </p:sp>
      <p:sp>
        <p:nvSpPr>
          <p:cNvPr id="74" name="Text Box 22">
            <a:extLst>
              <a:ext uri="{FF2B5EF4-FFF2-40B4-BE49-F238E27FC236}">
                <a16:creationId xmlns:a16="http://schemas.microsoft.com/office/drawing/2014/main" id="{0B5A7A83-2E40-412F-B66A-1FF1DD068B3C}"/>
              </a:ext>
            </a:extLst>
          </p:cNvPr>
          <p:cNvSpPr txBox="1">
            <a:spLocks noChangeArrowheads="1"/>
          </p:cNvSpPr>
          <p:nvPr/>
        </p:nvSpPr>
        <p:spPr bwMode="auto">
          <a:xfrm>
            <a:off x="7060357" y="3525060"/>
            <a:ext cx="693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FCS</a:t>
            </a:r>
          </a:p>
        </p:txBody>
      </p:sp>
      <p:sp>
        <p:nvSpPr>
          <p:cNvPr id="75" name="Text Box 24">
            <a:extLst>
              <a:ext uri="{FF2B5EF4-FFF2-40B4-BE49-F238E27FC236}">
                <a16:creationId xmlns:a16="http://schemas.microsoft.com/office/drawing/2014/main" id="{F99BA9FF-CDFE-4E82-BC12-DD3633C480C4}"/>
              </a:ext>
            </a:extLst>
          </p:cNvPr>
          <p:cNvSpPr txBox="1">
            <a:spLocks noChangeArrowheads="1"/>
          </p:cNvSpPr>
          <p:nvPr/>
        </p:nvSpPr>
        <p:spPr bwMode="auto">
          <a:xfrm>
            <a:off x="8063657" y="3447273"/>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F</a:t>
            </a:r>
          </a:p>
        </p:txBody>
      </p:sp>
      <p:sp>
        <p:nvSpPr>
          <p:cNvPr id="76" name="Text Box 25">
            <a:extLst>
              <a:ext uri="{FF2B5EF4-FFF2-40B4-BE49-F238E27FC236}">
                <a16:creationId xmlns:a16="http://schemas.microsoft.com/office/drawing/2014/main" id="{98701A11-3A41-4760-B1EA-FD4640AA2E2D}"/>
              </a:ext>
            </a:extLst>
          </p:cNvPr>
          <p:cNvSpPr txBox="1">
            <a:spLocks noChangeArrowheads="1"/>
          </p:cNvSpPr>
          <p:nvPr/>
        </p:nvSpPr>
        <p:spPr bwMode="auto">
          <a:xfrm>
            <a:off x="8003332" y="3663173"/>
            <a:ext cx="495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a:solidFill>
                  <a:srgbClr val="333399"/>
                </a:solidFill>
                <a:ea typeface="黑体" pitchFamily="49" charset="-122"/>
              </a:rPr>
              <a:t>7E</a:t>
            </a:r>
          </a:p>
        </p:txBody>
      </p:sp>
      <p:sp>
        <p:nvSpPr>
          <p:cNvPr id="77" name="Rectangle 28">
            <a:extLst>
              <a:ext uri="{FF2B5EF4-FFF2-40B4-BE49-F238E27FC236}">
                <a16:creationId xmlns:a16="http://schemas.microsoft.com/office/drawing/2014/main" id="{973F9B19-54EF-4AC6-9EDD-BCF18EB49BAC}"/>
              </a:ext>
            </a:extLst>
          </p:cNvPr>
          <p:cNvSpPr>
            <a:spLocks noChangeArrowheads="1"/>
          </p:cNvSpPr>
          <p:nvPr/>
        </p:nvSpPr>
        <p:spPr bwMode="auto">
          <a:xfrm>
            <a:off x="3961557" y="3486960"/>
            <a:ext cx="2898775" cy="519113"/>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kumimoji="0" lang="zh-CN" altLang="en-US" sz="2000" b="0">
              <a:solidFill>
                <a:srgbClr val="000000"/>
              </a:solidFill>
              <a:latin typeface="Tahoma" pitchFamily="34" charset="0"/>
            </a:endParaRPr>
          </a:p>
        </p:txBody>
      </p:sp>
      <p:sp>
        <p:nvSpPr>
          <p:cNvPr id="78" name="Text Box 29">
            <a:extLst>
              <a:ext uri="{FF2B5EF4-FFF2-40B4-BE49-F238E27FC236}">
                <a16:creationId xmlns:a16="http://schemas.microsoft.com/office/drawing/2014/main" id="{DB4C1208-5C1E-4924-A1C8-01E15CE60368}"/>
              </a:ext>
            </a:extLst>
          </p:cNvPr>
          <p:cNvSpPr txBox="1">
            <a:spLocks noChangeArrowheads="1"/>
          </p:cNvSpPr>
          <p:nvPr/>
        </p:nvSpPr>
        <p:spPr bwMode="auto">
          <a:xfrm>
            <a:off x="3021757" y="3509185"/>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b="0">
                <a:solidFill>
                  <a:srgbClr val="333399"/>
                </a:solidFill>
                <a:ea typeface="黑体" pitchFamily="49" charset="-122"/>
              </a:rPr>
              <a:t>协议</a:t>
            </a:r>
          </a:p>
        </p:txBody>
      </p:sp>
      <p:sp>
        <p:nvSpPr>
          <p:cNvPr id="79" name="Text Box 30">
            <a:extLst>
              <a:ext uri="{FF2B5EF4-FFF2-40B4-BE49-F238E27FC236}">
                <a16:creationId xmlns:a16="http://schemas.microsoft.com/office/drawing/2014/main" id="{CB18E068-0DB8-4D17-BA00-5F8320FEE7D9}"/>
              </a:ext>
            </a:extLst>
          </p:cNvPr>
          <p:cNvSpPr txBox="1">
            <a:spLocks noChangeArrowheads="1"/>
          </p:cNvSpPr>
          <p:nvPr/>
        </p:nvSpPr>
        <p:spPr bwMode="auto">
          <a:xfrm>
            <a:off x="4323507" y="3532998"/>
            <a:ext cx="2038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b="0">
                <a:solidFill>
                  <a:srgbClr val="333399"/>
                </a:solidFill>
                <a:ea typeface="黑体" pitchFamily="49" charset="-122"/>
              </a:rPr>
              <a:t>信    息    部    分</a:t>
            </a:r>
          </a:p>
        </p:txBody>
      </p:sp>
      <p:sp>
        <p:nvSpPr>
          <p:cNvPr id="80" name="AutoShape 34">
            <a:extLst>
              <a:ext uri="{FF2B5EF4-FFF2-40B4-BE49-F238E27FC236}">
                <a16:creationId xmlns:a16="http://schemas.microsoft.com/office/drawing/2014/main" id="{739F80C1-1B94-43E2-A09B-567B4EF1DD01}"/>
              </a:ext>
            </a:extLst>
          </p:cNvPr>
          <p:cNvSpPr>
            <a:spLocks/>
          </p:cNvSpPr>
          <p:nvPr/>
        </p:nvSpPr>
        <p:spPr bwMode="auto">
          <a:xfrm rot="5400000">
            <a:off x="2514550" y="2012967"/>
            <a:ext cx="176213" cy="2717800"/>
          </a:xfrm>
          <a:prstGeom prst="leftBrace">
            <a:avLst>
              <a:gd name="adj1" fmla="val 128528"/>
              <a:gd name="adj2" fmla="val 50069"/>
            </a:avLst>
          </a:prstGeom>
          <a:noFill/>
          <a:ln w="9525">
            <a:solidFill>
              <a:srgbClr val="33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81" name="AutoShape 35">
            <a:extLst>
              <a:ext uri="{FF2B5EF4-FFF2-40B4-BE49-F238E27FC236}">
                <a16:creationId xmlns:a16="http://schemas.microsoft.com/office/drawing/2014/main" id="{2B9865A0-68B4-402E-AFE9-902AD1139875}"/>
              </a:ext>
            </a:extLst>
          </p:cNvPr>
          <p:cNvSpPr>
            <a:spLocks/>
          </p:cNvSpPr>
          <p:nvPr/>
        </p:nvSpPr>
        <p:spPr bwMode="auto">
          <a:xfrm rot="5400000">
            <a:off x="7639001" y="2519379"/>
            <a:ext cx="161925" cy="1719263"/>
          </a:xfrm>
          <a:prstGeom prst="leftBrace">
            <a:avLst>
              <a:gd name="adj1" fmla="val 8848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82" name="Text Box 36">
            <a:extLst>
              <a:ext uri="{FF2B5EF4-FFF2-40B4-BE49-F238E27FC236}">
                <a16:creationId xmlns:a16="http://schemas.microsoft.com/office/drawing/2014/main" id="{0D884CDE-B429-4D29-85A3-5964FCF4F8C0}"/>
              </a:ext>
            </a:extLst>
          </p:cNvPr>
          <p:cNvSpPr txBox="1">
            <a:spLocks noChangeArrowheads="1"/>
          </p:cNvSpPr>
          <p:nvPr/>
        </p:nvSpPr>
        <p:spPr bwMode="auto">
          <a:xfrm>
            <a:off x="2240707" y="2955148"/>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b="0">
                <a:solidFill>
                  <a:srgbClr val="333399"/>
                </a:solidFill>
                <a:ea typeface="黑体" pitchFamily="49" charset="-122"/>
              </a:rPr>
              <a:t>首部</a:t>
            </a:r>
          </a:p>
        </p:txBody>
      </p:sp>
      <p:sp>
        <p:nvSpPr>
          <p:cNvPr id="83" name="Text Box 37">
            <a:extLst>
              <a:ext uri="{FF2B5EF4-FFF2-40B4-BE49-F238E27FC236}">
                <a16:creationId xmlns:a16="http://schemas.microsoft.com/office/drawing/2014/main" id="{5C57EADB-1E99-45EB-B24C-7D8FBA838323}"/>
              </a:ext>
            </a:extLst>
          </p:cNvPr>
          <p:cNvSpPr txBox="1">
            <a:spLocks noChangeArrowheads="1"/>
          </p:cNvSpPr>
          <p:nvPr/>
        </p:nvSpPr>
        <p:spPr bwMode="auto">
          <a:xfrm>
            <a:off x="7365157" y="2955148"/>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b="0">
                <a:solidFill>
                  <a:srgbClr val="333399"/>
                </a:solidFill>
                <a:ea typeface="黑体" pitchFamily="49" charset="-122"/>
              </a:rPr>
              <a:t>尾部</a:t>
            </a:r>
          </a:p>
        </p:txBody>
      </p:sp>
      <p:sp>
        <p:nvSpPr>
          <p:cNvPr id="84" name="Line 38">
            <a:extLst>
              <a:ext uri="{FF2B5EF4-FFF2-40B4-BE49-F238E27FC236}">
                <a16:creationId xmlns:a16="http://schemas.microsoft.com/office/drawing/2014/main" id="{FB72D1E9-A62F-45B8-A1CA-BD4A9D09B0FD}"/>
              </a:ext>
            </a:extLst>
          </p:cNvPr>
          <p:cNvSpPr>
            <a:spLocks noChangeShapeType="1"/>
          </p:cNvSpPr>
          <p:nvPr/>
        </p:nvSpPr>
        <p:spPr bwMode="auto">
          <a:xfrm>
            <a:off x="1243757" y="2891648"/>
            <a:ext cx="0" cy="485775"/>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pPr eaLnBrk="1" hangingPunct="1"/>
            <a:endParaRPr kumimoji="0" lang="zh-CN" altLang="en-US" sz="1800" b="0">
              <a:solidFill>
                <a:srgbClr val="000000"/>
              </a:solidFill>
              <a:latin typeface="Arial"/>
            </a:endParaRPr>
          </a:p>
        </p:txBody>
      </p:sp>
      <p:sp>
        <p:nvSpPr>
          <p:cNvPr id="85" name="Line 40">
            <a:extLst>
              <a:ext uri="{FF2B5EF4-FFF2-40B4-BE49-F238E27FC236}">
                <a16:creationId xmlns:a16="http://schemas.microsoft.com/office/drawing/2014/main" id="{0B77A46E-9348-479E-8181-7D2103C44C30}"/>
              </a:ext>
            </a:extLst>
          </p:cNvPr>
          <p:cNvSpPr>
            <a:spLocks noChangeShapeType="1"/>
          </p:cNvSpPr>
          <p:nvPr/>
        </p:nvSpPr>
        <p:spPr bwMode="auto">
          <a:xfrm>
            <a:off x="6860332" y="3431398"/>
            <a:ext cx="0" cy="595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86" name="Line 41">
            <a:extLst>
              <a:ext uri="{FF2B5EF4-FFF2-40B4-BE49-F238E27FC236}">
                <a16:creationId xmlns:a16="http://schemas.microsoft.com/office/drawing/2014/main" id="{78A8437A-33C2-452B-94C6-61299B239E7B}"/>
              </a:ext>
            </a:extLst>
          </p:cNvPr>
          <p:cNvSpPr>
            <a:spLocks noChangeShapeType="1"/>
          </p:cNvSpPr>
          <p:nvPr/>
        </p:nvSpPr>
        <p:spPr bwMode="auto">
          <a:xfrm>
            <a:off x="3961557" y="3471085"/>
            <a:ext cx="0" cy="5556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87" name="AutoShape 42">
            <a:extLst>
              <a:ext uri="{FF2B5EF4-FFF2-40B4-BE49-F238E27FC236}">
                <a16:creationId xmlns:a16="http://schemas.microsoft.com/office/drawing/2014/main" id="{8814F73F-9259-48E9-A900-4A4977641861}"/>
              </a:ext>
            </a:extLst>
          </p:cNvPr>
          <p:cNvSpPr>
            <a:spLocks noChangeArrowheads="1"/>
          </p:cNvSpPr>
          <p:nvPr/>
        </p:nvSpPr>
        <p:spPr bwMode="auto">
          <a:xfrm>
            <a:off x="5229970" y="3028173"/>
            <a:ext cx="271462" cy="566737"/>
          </a:xfrm>
          <a:prstGeom prst="downArrow">
            <a:avLst>
              <a:gd name="adj1" fmla="val 50000"/>
              <a:gd name="adj2" fmla="val 78290"/>
            </a:avLst>
          </a:prstGeom>
          <a:solidFill>
            <a:srgbClr val="00E4A8"/>
          </a:solidFill>
          <a:ln w="19050">
            <a:solidFill>
              <a:srgbClr val="000000"/>
            </a:solidFill>
            <a:miter lim="800000"/>
            <a:headEnd/>
            <a:tailEnd/>
          </a:ln>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Tree>
    <p:extLst>
      <p:ext uri="{BB962C8B-B14F-4D97-AF65-F5344CB8AC3E}">
        <p14:creationId xmlns:p14="http://schemas.microsoft.com/office/powerpoint/2010/main" val="175937785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4ED2D47-FC4A-4ED6-AEF1-B80D67D58286}"/>
              </a:ext>
            </a:extLst>
          </p:cNvPr>
          <p:cNvSpPr txBox="1"/>
          <p:nvPr/>
        </p:nvSpPr>
        <p:spPr>
          <a:xfrm>
            <a:off x="1115616" y="1233099"/>
            <a:ext cx="4392488" cy="461665"/>
          </a:xfrm>
          <a:prstGeom prst="rect">
            <a:avLst/>
          </a:prstGeom>
          <a:noFill/>
        </p:spPr>
        <p:txBody>
          <a:bodyPr wrap="square" rtlCol="0">
            <a:spAutoFit/>
          </a:bodyPr>
          <a:lstStyle/>
          <a:p>
            <a:r>
              <a:rPr lang="zh-CN" altLang="en-US" dirty="0"/>
              <a:t>二、为网络层提供的主要服务</a:t>
            </a:r>
          </a:p>
        </p:txBody>
      </p:sp>
      <p:sp>
        <p:nvSpPr>
          <p:cNvPr id="6" name="文本框 5">
            <a:extLst>
              <a:ext uri="{FF2B5EF4-FFF2-40B4-BE49-F238E27FC236}">
                <a16:creationId xmlns:a16="http://schemas.microsoft.com/office/drawing/2014/main" id="{8E333245-14E8-4F31-9104-77FF76CDF90A}"/>
              </a:ext>
            </a:extLst>
          </p:cNvPr>
          <p:cNvSpPr txBox="1"/>
          <p:nvPr/>
        </p:nvSpPr>
        <p:spPr>
          <a:xfrm>
            <a:off x="992028" y="1844824"/>
            <a:ext cx="7612420" cy="830997"/>
          </a:xfrm>
          <a:prstGeom prst="rect">
            <a:avLst/>
          </a:prstGeom>
          <a:noFill/>
        </p:spPr>
        <p:txBody>
          <a:bodyPr wrap="square">
            <a:spAutoFit/>
          </a:bodyPr>
          <a:lstStyle/>
          <a:p>
            <a:r>
              <a:rPr lang="zh-CN" altLang="en-US" dirty="0"/>
              <a:t>为上层提供可靠、无差错的节点间数据传输链路。实际的服务随系统的不同而不同，有以下三种形式：</a:t>
            </a:r>
          </a:p>
        </p:txBody>
      </p:sp>
      <p:sp>
        <p:nvSpPr>
          <p:cNvPr id="10" name="文本框 9">
            <a:extLst>
              <a:ext uri="{FF2B5EF4-FFF2-40B4-BE49-F238E27FC236}">
                <a16:creationId xmlns:a16="http://schemas.microsoft.com/office/drawing/2014/main" id="{C73C1082-9BAE-4D35-82D6-61E0B9F8FA94}"/>
              </a:ext>
            </a:extLst>
          </p:cNvPr>
          <p:cNvSpPr txBox="1"/>
          <p:nvPr/>
        </p:nvSpPr>
        <p:spPr>
          <a:xfrm>
            <a:off x="1331640" y="2912907"/>
            <a:ext cx="3456384" cy="461665"/>
          </a:xfrm>
          <a:prstGeom prst="rect">
            <a:avLst/>
          </a:prstGeom>
          <a:noFill/>
        </p:spPr>
        <p:txBody>
          <a:bodyPr wrap="square" rtlCol="0">
            <a:spAutoFit/>
          </a:bodyPr>
          <a:lstStyle/>
          <a:p>
            <a:r>
              <a:rPr lang="en-US" altLang="zh-CN" dirty="0"/>
              <a:t>1.</a:t>
            </a:r>
            <a:r>
              <a:rPr lang="zh-CN" altLang="en-US" sz="2400" dirty="0"/>
              <a:t>无确认的无连接服务</a:t>
            </a:r>
          </a:p>
        </p:txBody>
      </p:sp>
      <p:sp>
        <p:nvSpPr>
          <p:cNvPr id="12" name="内容占位符 11">
            <a:extLst>
              <a:ext uri="{FF2B5EF4-FFF2-40B4-BE49-F238E27FC236}">
                <a16:creationId xmlns:a16="http://schemas.microsoft.com/office/drawing/2014/main" id="{5611E4DB-EF1F-4B0A-A7BC-E2550ED5A80D}"/>
              </a:ext>
            </a:extLst>
          </p:cNvPr>
          <p:cNvSpPr>
            <a:spLocks noGrp="1"/>
          </p:cNvSpPr>
          <p:nvPr>
            <p:ph idx="1"/>
          </p:nvPr>
        </p:nvSpPr>
        <p:spPr>
          <a:xfrm>
            <a:off x="966202" y="3398406"/>
            <a:ext cx="7638246" cy="2973122"/>
          </a:xfrm>
        </p:spPr>
        <p:txBody>
          <a:bodyPr/>
          <a:lstStyle/>
          <a:p>
            <a:r>
              <a:rPr lang="zh-CN" altLang="en-US" sz="2400" b="0" dirty="0">
                <a:latin typeface="+mn-ea"/>
              </a:rPr>
              <a:t>在发送数据帧之前源结点与目标结点无需建立连接，事后也无需释放连接。</a:t>
            </a:r>
            <a:endParaRPr lang="en-US" altLang="zh-CN" sz="2400" b="0" dirty="0">
              <a:latin typeface="+mn-ea"/>
            </a:endParaRPr>
          </a:p>
          <a:p>
            <a:r>
              <a:rPr lang="zh-CN" altLang="en-US" sz="2400" b="0" dirty="0">
                <a:latin typeface="+mn-ea"/>
              </a:rPr>
              <a:t>源结点只负责发送数据帧，其余一概不关心。</a:t>
            </a:r>
            <a:endParaRPr lang="en-US" altLang="zh-CN" sz="2400" b="0" dirty="0">
              <a:latin typeface="+mn-ea"/>
            </a:endParaRPr>
          </a:p>
          <a:p>
            <a:r>
              <a:rPr lang="zh-CN" altLang="en-US" sz="2400" b="0" dirty="0">
                <a:latin typeface="+mn-ea"/>
              </a:rPr>
              <a:t>目标结点只接收数据帧，并不进行确认。接收的数据若有错则丢弃，不通知源结点。</a:t>
            </a:r>
            <a:endParaRPr lang="en-US" altLang="zh-CN" sz="2400" b="0" dirty="0">
              <a:latin typeface="+mn-ea"/>
            </a:endParaRPr>
          </a:p>
          <a:p>
            <a:r>
              <a:rPr lang="zh-CN" altLang="en-US" sz="2400" b="0" dirty="0">
                <a:latin typeface="+mn-ea"/>
              </a:rPr>
              <a:t>传输可靠性由高层完成。</a:t>
            </a:r>
            <a:endParaRPr lang="en-US" altLang="zh-CN" sz="2400" b="0" dirty="0">
              <a:latin typeface="+mn-ea"/>
            </a:endParaRPr>
          </a:p>
          <a:p>
            <a:r>
              <a:rPr lang="zh-CN" altLang="en-US" sz="2400" b="0" dirty="0">
                <a:latin typeface="+mn-ea"/>
              </a:rPr>
              <a:t>一般用于有较可靠的网络中。是以太网的主要方式。</a:t>
            </a:r>
            <a:endParaRPr lang="en-US" altLang="zh-CN" sz="2400" b="0" dirty="0">
              <a:latin typeface="+mn-ea"/>
            </a:endParaRPr>
          </a:p>
        </p:txBody>
      </p:sp>
    </p:spTree>
    <p:extLst>
      <p:ext uri="{BB962C8B-B14F-4D97-AF65-F5344CB8AC3E}">
        <p14:creationId xmlns:p14="http://schemas.microsoft.com/office/powerpoint/2010/main" val="540424879"/>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791C647C-32B4-4386-B89B-77CE4A9219E1}"/>
              </a:ext>
            </a:extLst>
          </p:cNvPr>
          <p:cNvGraphicFramePr>
            <a:graphicFrameLocks noGrp="1"/>
          </p:cNvGraphicFramePr>
          <p:nvPr>
            <p:extLst>
              <p:ext uri="{D42A27DB-BD31-4B8C-83A1-F6EECF244321}">
                <p14:modId xmlns:p14="http://schemas.microsoft.com/office/powerpoint/2010/main" val="1901938765"/>
              </p:ext>
            </p:extLst>
          </p:nvPr>
        </p:nvGraphicFramePr>
        <p:xfrm>
          <a:off x="1187624" y="1124744"/>
          <a:ext cx="7344817" cy="5262880"/>
        </p:xfrm>
        <a:graphic>
          <a:graphicData uri="http://schemas.openxmlformats.org/drawingml/2006/table">
            <a:tbl>
              <a:tblPr firstRow="1" bandRow="1">
                <a:tableStyleId>{5C22544A-7EE6-4342-B048-85BDC9FD1C3A}</a:tableStyleId>
              </a:tblPr>
              <a:tblGrid>
                <a:gridCol w="1080120">
                  <a:extLst>
                    <a:ext uri="{9D8B030D-6E8A-4147-A177-3AD203B41FA5}">
                      <a16:colId xmlns:a16="http://schemas.microsoft.com/office/drawing/2014/main" val="4046717689"/>
                    </a:ext>
                  </a:extLst>
                </a:gridCol>
                <a:gridCol w="864096">
                  <a:extLst>
                    <a:ext uri="{9D8B030D-6E8A-4147-A177-3AD203B41FA5}">
                      <a16:colId xmlns:a16="http://schemas.microsoft.com/office/drawing/2014/main" val="965591178"/>
                    </a:ext>
                  </a:extLst>
                </a:gridCol>
                <a:gridCol w="1152128">
                  <a:extLst>
                    <a:ext uri="{9D8B030D-6E8A-4147-A177-3AD203B41FA5}">
                      <a16:colId xmlns:a16="http://schemas.microsoft.com/office/drawing/2014/main" val="3882002819"/>
                    </a:ext>
                  </a:extLst>
                </a:gridCol>
                <a:gridCol w="4248473">
                  <a:extLst>
                    <a:ext uri="{9D8B030D-6E8A-4147-A177-3AD203B41FA5}">
                      <a16:colId xmlns:a16="http://schemas.microsoft.com/office/drawing/2014/main" val="4152205483"/>
                    </a:ext>
                  </a:extLst>
                </a:gridCol>
              </a:tblGrid>
              <a:tr h="370840">
                <a:tc>
                  <a:txBody>
                    <a:bodyPr/>
                    <a:lstStyle/>
                    <a:p>
                      <a:r>
                        <a:rPr lang="zh-CN" altLang="en-US" dirty="0"/>
                        <a:t>字段</a:t>
                      </a:r>
                    </a:p>
                  </a:txBody>
                  <a:tcPr/>
                </a:tc>
                <a:tc>
                  <a:txBody>
                    <a:bodyPr/>
                    <a:lstStyle/>
                    <a:p>
                      <a:r>
                        <a:rPr lang="zh-CN" altLang="en-US" dirty="0"/>
                        <a:t>长度</a:t>
                      </a:r>
                    </a:p>
                  </a:txBody>
                  <a:tcPr/>
                </a:tc>
                <a:tc>
                  <a:txBody>
                    <a:bodyPr/>
                    <a:lstStyle/>
                    <a:p>
                      <a:r>
                        <a:rPr lang="zh-CN" altLang="en-US" dirty="0"/>
                        <a:t>取值范围</a:t>
                      </a:r>
                    </a:p>
                  </a:txBody>
                  <a:tcPr/>
                </a:tc>
                <a:tc>
                  <a:txBody>
                    <a:bodyPr/>
                    <a:lstStyle/>
                    <a:p>
                      <a:r>
                        <a:rPr lang="zh-CN" altLang="en-US" dirty="0"/>
                        <a:t>说明</a:t>
                      </a:r>
                    </a:p>
                  </a:txBody>
                  <a:tcPr/>
                </a:tc>
                <a:extLst>
                  <a:ext uri="{0D108BD9-81ED-4DB2-BD59-A6C34878D82A}">
                    <a16:rowId xmlns:a16="http://schemas.microsoft.com/office/drawing/2014/main" val="1576461513"/>
                  </a:ext>
                </a:extLst>
              </a:tr>
              <a:tr h="370840">
                <a:tc>
                  <a:txBody>
                    <a:bodyPr/>
                    <a:lstStyle/>
                    <a:p>
                      <a:r>
                        <a:rPr lang="en-US" altLang="zh-CN" dirty="0"/>
                        <a:t>F</a:t>
                      </a:r>
                      <a:endParaRPr lang="zh-CN" altLang="en-US" dirty="0"/>
                    </a:p>
                  </a:txBody>
                  <a:tcPr/>
                </a:tc>
                <a:tc>
                  <a:txBody>
                    <a:bodyPr/>
                    <a:lstStyle/>
                    <a:p>
                      <a:r>
                        <a:rPr lang="en-US" altLang="zh-CN" dirty="0"/>
                        <a:t>1</a:t>
                      </a:r>
                      <a:r>
                        <a:rPr lang="zh-CN" altLang="en-US" dirty="0"/>
                        <a:t>字节</a:t>
                      </a:r>
                    </a:p>
                  </a:txBody>
                  <a:tcPr/>
                </a:tc>
                <a:tc>
                  <a:txBody>
                    <a:bodyPr/>
                    <a:lstStyle/>
                    <a:p>
                      <a:r>
                        <a:rPr lang="en-US" altLang="zh-CN" dirty="0"/>
                        <a:t>0x7E</a:t>
                      </a:r>
                      <a:endParaRPr lang="zh-CN" altLang="en-US" dirty="0"/>
                    </a:p>
                  </a:txBody>
                  <a:tcPr/>
                </a:tc>
                <a:tc>
                  <a:txBody>
                    <a:bodyPr/>
                    <a:lstStyle/>
                    <a:p>
                      <a:r>
                        <a:rPr lang="zh-CN" altLang="en-US" dirty="0"/>
                        <a:t>标志一个帧的开始或结束。连续</a:t>
                      </a:r>
                      <a:r>
                        <a:rPr lang="en-US" altLang="zh-CN" dirty="0"/>
                        <a:t>2</a:t>
                      </a:r>
                      <a:r>
                        <a:rPr lang="zh-CN" altLang="en-US" dirty="0"/>
                        <a:t>个帧之间只需一个标志字段，如果出现连续两个标志字段，表示这是一个空帧。</a:t>
                      </a:r>
                    </a:p>
                  </a:txBody>
                  <a:tcPr/>
                </a:tc>
                <a:extLst>
                  <a:ext uri="{0D108BD9-81ED-4DB2-BD59-A6C34878D82A}">
                    <a16:rowId xmlns:a16="http://schemas.microsoft.com/office/drawing/2014/main" val="836782357"/>
                  </a:ext>
                </a:extLst>
              </a:tr>
              <a:tr h="370840">
                <a:tc>
                  <a:txBody>
                    <a:bodyPr/>
                    <a:lstStyle/>
                    <a:p>
                      <a:r>
                        <a:rPr lang="en-US" altLang="zh-CN" dirty="0"/>
                        <a:t>A</a:t>
                      </a:r>
                      <a:endParaRPr lang="zh-CN" altLang="en-US" dirty="0"/>
                    </a:p>
                  </a:txBody>
                  <a:tcPr/>
                </a:tc>
                <a:tc>
                  <a:txBody>
                    <a:bodyPr/>
                    <a:lstStyle/>
                    <a:p>
                      <a:r>
                        <a:rPr lang="en-US" altLang="zh-CN" dirty="0"/>
                        <a:t>1</a:t>
                      </a:r>
                      <a:r>
                        <a:rPr lang="zh-CN" altLang="en-US" dirty="0"/>
                        <a:t>字节</a:t>
                      </a:r>
                    </a:p>
                  </a:txBody>
                  <a:tcPr/>
                </a:tc>
                <a:tc>
                  <a:txBody>
                    <a:bodyPr/>
                    <a:lstStyle/>
                    <a:p>
                      <a:r>
                        <a:rPr lang="en-US" altLang="zh-CN" dirty="0"/>
                        <a:t>0xFF</a:t>
                      </a:r>
                      <a:endParaRPr lang="zh-CN" altLang="en-US" dirty="0"/>
                    </a:p>
                  </a:txBody>
                  <a:tcPr/>
                </a:tc>
                <a:tc>
                  <a:txBody>
                    <a:bodyPr/>
                    <a:lstStyle/>
                    <a:p>
                      <a:r>
                        <a:rPr lang="zh-CN" altLang="en-US" dirty="0"/>
                        <a:t>固定不变，没有实际意义。</a:t>
                      </a:r>
                    </a:p>
                  </a:txBody>
                  <a:tcPr/>
                </a:tc>
                <a:extLst>
                  <a:ext uri="{0D108BD9-81ED-4DB2-BD59-A6C34878D82A}">
                    <a16:rowId xmlns:a16="http://schemas.microsoft.com/office/drawing/2014/main" val="1308439746"/>
                  </a:ext>
                </a:extLst>
              </a:tr>
              <a:tr h="370840">
                <a:tc>
                  <a:txBody>
                    <a:bodyPr/>
                    <a:lstStyle/>
                    <a:p>
                      <a:r>
                        <a:rPr lang="en-US" altLang="zh-CN" dirty="0"/>
                        <a:t>C</a:t>
                      </a:r>
                      <a:endParaRPr lang="zh-CN" altLang="en-US" dirty="0"/>
                    </a:p>
                  </a:txBody>
                  <a:tcPr/>
                </a:tc>
                <a:tc>
                  <a:txBody>
                    <a:bodyPr/>
                    <a:lstStyle/>
                    <a:p>
                      <a:r>
                        <a:rPr lang="en-US" altLang="zh-CN" dirty="0"/>
                        <a:t>1</a:t>
                      </a:r>
                      <a:r>
                        <a:rPr lang="zh-CN" altLang="en-US" dirty="0"/>
                        <a:t>字节</a:t>
                      </a:r>
                    </a:p>
                  </a:txBody>
                  <a:tcPr/>
                </a:tc>
                <a:tc>
                  <a:txBody>
                    <a:bodyPr/>
                    <a:lstStyle/>
                    <a:p>
                      <a:r>
                        <a:rPr lang="en-US" altLang="zh-CN" dirty="0"/>
                        <a:t>0x03</a:t>
                      </a:r>
                      <a:endParaRPr lang="zh-CN" altLang="en-US" dirty="0"/>
                    </a:p>
                  </a:txBody>
                  <a:tcPr/>
                </a:tc>
                <a:tc>
                  <a:txBody>
                    <a:bodyPr/>
                    <a:lstStyle/>
                    <a:p>
                      <a:r>
                        <a:rPr lang="zh-CN" altLang="en-US" dirty="0"/>
                        <a:t>固定不变，没有实际意义。</a:t>
                      </a:r>
                    </a:p>
                  </a:txBody>
                  <a:tcPr/>
                </a:tc>
                <a:extLst>
                  <a:ext uri="{0D108BD9-81ED-4DB2-BD59-A6C34878D82A}">
                    <a16:rowId xmlns:a16="http://schemas.microsoft.com/office/drawing/2014/main" val="971782324"/>
                  </a:ext>
                </a:extLst>
              </a:tr>
              <a:tr h="370840">
                <a:tc rowSpan="6">
                  <a:txBody>
                    <a:bodyPr/>
                    <a:lstStyle/>
                    <a:p>
                      <a:pPr algn="ctr"/>
                      <a:endParaRPr lang="en-US" altLang="zh-CN" dirty="0"/>
                    </a:p>
                    <a:p>
                      <a:pPr algn="ctr"/>
                      <a:endParaRPr lang="en-US" altLang="zh-CN" dirty="0"/>
                    </a:p>
                    <a:p>
                      <a:pPr algn="ctr"/>
                      <a:endParaRPr lang="en-US" altLang="zh-CN" dirty="0"/>
                    </a:p>
                    <a:p>
                      <a:pPr algn="ctr"/>
                      <a:r>
                        <a:rPr lang="zh-CN" altLang="en-US" dirty="0"/>
                        <a:t>协议</a:t>
                      </a:r>
                    </a:p>
                  </a:txBody>
                  <a:tcPr/>
                </a:tc>
                <a:tc rowSpan="6">
                  <a:txBody>
                    <a:bodyPr/>
                    <a:lstStyle/>
                    <a:p>
                      <a:endParaRPr lang="en-US" altLang="zh-CN" dirty="0"/>
                    </a:p>
                    <a:p>
                      <a:endParaRPr lang="en-US" altLang="zh-CN" dirty="0"/>
                    </a:p>
                    <a:p>
                      <a:endParaRPr lang="en-US" altLang="zh-CN" dirty="0"/>
                    </a:p>
                    <a:p>
                      <a:r>
                        <a:rPr lang="en-US" altLang="zh-CN" dirty="0"/>
                        <a:t>2</a:t>
                      </a:r>
                      <a:r>
                        <a:rPr lang="zh-CN" altLang="en-US" dirty="0"/>
                        <a:t>字节</a:t>
                      </a:r>
                    </a:p>
                  </a:txBody>
                  <a:tcPr/>
                </a:tc>
                <a:tc>
                  <a:txBody>
                    <a:bodyPr/>
                    <a:lstStyle/>
                    <a:p>
                      <a:r>
                        <a:rPr lang="en-US" altLang="zh-CN" dirty="0"/>
                        <a:t>0x0021</a:t>
                      </a:r>
                      <a:endParaRPr lang="zh-CN" altLang="en-US" dirty="0"/>
                    </a:p>
                  </a:txBody>
                  <a:tcPr/>
                </a:tc>
                <a:tc>
                  <a:txBody>
                    <a:bodyPr/>
                    <a:lstStyle/>
                    <a:p>
                      <a:r>
                        <a:rPr lang="zh-CN" altLang="en-US" dirty="0"/>
                        <a:t>信息字段是</a:t>
                      </a:r>
                      <a:r>
                        <a:rPr lang="en-US" altLang="zh-CN" dirty="0"/>
                        <a:t>IP</a:t>
                      </a:r>
                      <a:r>
                        <a:rPr lang="zh-CN" altLang="en-US" dirty="0"/>
                        <a:t>数据报</a:t>
                      </a:r>
                    </a:p>
                  </a:txBody>
                  <a:tcPr/>
                </a:tc>
                <a:extLst>
                  <a:ext uri="{0D108BD9-81ED-4DB2-BD59-A6C34878D82A}">
                    <a16:rowId xmlns:a16="http://schemas.microsoft.com/office/drawing/2014/main" val="4173160708"/>
                  </a:ext>
                </a:extLst>
              </a:tr>
              <a:tr h="370840">
                <a:tc vMerge="1">
                  <a:txBody>
                    <a:bodyPr/>
                    <a:lstStyle/>
                    <a:p>
                      <a:endParaRPr lang="zh-CN" altLang="en-US" dirty="0"/>
                    </a:p>
                  </a:txBody>
                  <a:tcPr/>
                </a:tc>
                <a:tc vMerge="1">
                  <a:txBody>
                    <a:bodyPr/>
                    <a:lstStyle/>
                    <a:p>
                      <a:endParaRPr lang="zh-CN" altLang="en-US" dirty="0"/>
                    </a:p>
                  </a:txBody>
                  <a:tcPr/>
                </a:tc>
                <a:tc>
                  <a:txBody>
                    <a:bodyPr/>
                    <a:lstStyle/>
                    <a:p>
                      <a:r>
                        <a:rPr lang="en-US" altLang="zh-CN" dirty="0"/>
                        <a:t>0xC021</a:t>
                      </a:r>
                    </a:p>
                  </a:txBody>
                  <a:tcPr/>
                </a:tc>
                <a:tc>
                  <a:txBody>
                    <a:bodyPr/>
                    <a:lstStyle/>
                    <a:p>
                      <a:r>
                        <a:rPr lang="zh-CN" altLang="en-US" dirty="0"/>
                        <a:t>信息字段是链路控制数据</a:t>
                      </a:r>
                      <a:r>
                        <a:rPr lang="en-US" altLang="zh-CN" dirty="0"/>
                        <a:t>LCP</a:t>
                      </a:r>
                    </a:p>
                  </a:txBody>
                  <a:tcPr/>
                </a:tc>
                <a:extLst>
                  <a:ext uri="{0D108BD9-81ED-4DB2-BD59-A6C34878D82A}">
                    <a16:rowId xmlns:a16="http://schemas.microsoft.com/office/drawing/2014/main" val="2658426816"/>
                  </a:ext>
                </a:extLst>
              </a:tr>
              <a:tr h="370840">
                <a:tc vMerge="1">
                  <a:txBody>
                    <a:bodyPr/>
                    <a:lstStyle/>
                    <a:p>
                      <a:endParaRPr lang="zh-CN" altLang="en-US" dirty="0"/>
                    </a:p>
                  </a:txBody>
                  <a:tcPr/>
                </a:tc>
                <a:tc vMerge="1">
                  <a:txBody>
                    <a:bodyPr/>
                    <a:lstStyle/>
                    <a:p>
                      <a:endParaRPr lang="zh-CN" altLang="en-US" dirty="0"/>
                    </a:p>
                  </a:txBody>
                  <a:tcPr/>
                </a:tc>
                <a:tc>
                  <a:txBody>
                    <a:bodyPr/>
                    <a:lstStyle/>
                    <a:p>
                      <a:r>
                        <a:rPr lang="en-US" altLang="zh-CN" dirty="0"/>
                        <a:t>0x8021</a:t>
                      </a:r>
                      <a:endParaRPr lang="zh-CN" altLang="en-US" dirty="0"/>
                    </a:p>
                  </a:txBody>
                  <a:tcPr/>
                </a:tc>
                <a:tc>
                  <a:txBody>
                    <a:bodyPr/>
                    <a:lstStyle/>
                    <a:p>
                      <a:r>
                        <a:rPr lang="zh-CN" altLang="en-US" dirty="0"/>
                        <a:t>信息字段是网络控制数据</a:t>
                      </a:r>
                      <a:r>
                        <a:rPr lang="en-US" altLang="zh-CN" dirty="0"/>
                        <a:t>NCP</a:t>
                      </a:r>
                    </a:p>
                  </a:txBody>
                  <a:tcPr/>
                </a:tc>
                <a:extLst>
                  <a:ext uri="{0D108BD9-81ED-4DB2-BD59-A6C34878D82A}">
                    <a16:rowId xmlns:a16="http://schemas.microsoft.com/office/drawing/2014/main" val="3556966272"/>
                  </a:ext>
                </a:extLst>
              </a:tr>
              <a:tr h="370840">
                <a:tc vMerge="1">
                  <a:txBody>
                    <a:bodyPr/>
                    <a:lstStyle/>
                    <a:p>
                      <a:endParaRPr lang="zh-CN" altLang="en-US" dirty="0"/>
                    </a:p>
                  </a:txBody>
                  <a:tcPr/>
                </a:tc>
                <a:tc vMerge="1">
                  <a:txBody>
                    <a:bodyPr/>
                    <a:lstStyle/>
                    <a:p>
                      <a:endParaRPr lang="zh-CN" altLang="en-US" dirty="0"/>
                    </a:p>
                  </a:txBody>
                  <a:tcPr/>
                </a:tc>
                <a:tc>
                  <a:txBody>
                    <a:bodyPr/>
                    <a:lstStyle/>
                    <a:p>
                      <a:r>
                        <a:rPr lang="en-US" altLang="zh-CN" dirty="0"/>
                        <a:t>0xC023</a:t>
                      </a:r>
                      <a:endParaRPr lang="zh-CN" altLang="en-US" dirty="0"/>
                    </a:p>
                  </a:txBody>
                  <a:tcPr/>
                </a:tc>
                <a:tc>
                  <a:txBody>
                    <a:bodyPr/>
                    <a:lstStyle/>
                    <a:p>
                      <a:r>
                        <a:rPr lang="zh-CN" altLang="en-US" dirty="0"/>
                        <a:t>信息字段是安全性认证</a:t>
                      </a:r>
                      <a:r>
                        <a:rPr lang="en-US" altLang="zh-CN" dirty="0"/>
                        <a:t>PAP</a:t>
                      </a:r>
                      <a:endParaRPr lang="zh-CN" altLang="en-US" dirty="0"/>
                    </a:p>
                  </a:txBody>
                  <a:tcPr/>
                </a:tc>
                <a:extLst>
                  <a:ext uri="{0D108BD9-81ED-4DB2-BD59-A6C34878D82A}">
                    <a16:rowId xmlns:a16="http://schemas.microsoft.com/office/drawing/2014/main" val="1522786033"/>
                  </a:ext>
                </a:extLst>
              </a:tr>
              <a:tr h="370840">
                <a:tc vMerge="1">
                  <a:txBody>
                    <a:bodyPr/>
                    <a:lstStyle/>
                    <a:p>
                      <a:endParaRPr lang="zh-CN" altLang="en-US" dirty="0"/>
                    </a:p>
                  </a:txBody>
                  <a:tcPr/>
                </a:tc>
                <a:tc vMerge="1">
                  <a:txBody>
                    <a:bodyPr/>
                    <a:lstStyle/>
                    <a:p>
                      <a:endParaRPr lang="zh-CN" altLang="en-US" dirty="0"/>
                    </a:p>
                  </a:txBody>
                  <a:tcPr/>
                </a:tc>
                <a:tc>
                  <a:txBody>
                    <a:bodyPr/>
                    <a:lstStyle/>
                    <a:p>
                      <a:r>
                        <a:rPr lang="en-US" altLang="zh-CN" dirty="0"/>
                        <a:t>0xC025</a:t>
                      </a:r>
                      <a:endParaRPr lang="zh-CN" altLang="en-US" dirty="0"/>
                    </a:p>
                  </a:txBody>
                  <a:tcPr/>
                </a:tc>
                <a:tc>
                  <a:txBody>
                    <a:bodyPr/>
                    <a:lstStyle/>
                    <a:p>
                      <a:r>
                        <a:rPr lang="zh-CN" altLang="en-US" dirty="0"/>
                        <a:t>信息字段是链路质量报告</a:t>
                      </a:r>
                      <a:r>
                        <a:rPr lang="en-US" altLang="zh-CN" dirty="0"/>
                        <a:t>LQR</a:t>
                      </a:r>
                    </a:p>
                  </a:txBody>
                  <a:tcPr/>
                </a:tc>
                <a:extLst>
                  <a:ext uri="{0D108BD9-81ED-4DB2-BD59-A6C34878D82A}">
                    <a16:rowId xmlns:a16="http://schemas.microsoft.com/office/drawing/2014/main" val="143317525"/>
                  </a:ext>
                </a:extLst>
              </a:tr>
              <a:tr h="370840">
                <a:tc vMerge="1">
                  <a:txBody>
                    <a:bodyPr/>
                    <a:lstStyle/>
                    <a:p>
                      <a:endParaRPr lang="zh-CN" altLang="en-US" dirty="0"/>
                    </a:p>
                  </a:txBody>
                  <a:tcPr/>
                </a:tc>
                <a:tc vMerge="1">
                  <a:txBody>
                    <a:bodyPr/>
                    <a:lstStyle/>
                    <a:p>
                      <a:endParaRPr lang="zh-CN" altLang="en-US" dirty="0"/>
                    </a:p>
                  </a:txBody>
                  <a:tcPr/>
                </a:tc>
                <a:tc>
                  <a:txBody>
                    <a:bodyPr/>
                    <a:lstStyle/>
                    <a:p>
                      <a:r>
                        <a:rPr lang="en-US" altLang="zh-CN" dirty="0"/>
                        <a:t>0xC223</a:t>
                      </a:r>
                      <a:endParaRPr lang="zh-CN" altLang="en-US" dirty="0"/>
                    </a:p>
                  </a:txBody>
                  <a:tcPr/>
                </a:tc>
                <a:tc>
                  <a:txBody>
                    <a:bodyPr/>
                    <a:lstStyle/>
                    <a:p>
                      <a:r>
                        <a:rPr lang="zh-CN" altLang="en-US" dirty="0"/>
                        <a:t>信息字段是安全性认证</a:t>
                      </a:r>
                      <a:r>
                        <a:rPr lang="en-US" altLang="zh-CN" dirty="0"/>
                        <a:t>CHAP</a:t>
                      </a:r>
                      <a:endParaRPr lang="zh-CN" altLang="en-US" dirty="0"/>
                    </a:p>
                  </a:txBody>
                  <a:tcPr/>
                </a:tc>
                <a:extLst>
                  <a:ext uri="{0D108BD9-81ED-4DB2-BD59-A6C34878D82A}">
                    <a16:rowId xmlns:a16="http://schemas.microsoft.com/office/drawing/2014/main" val="3464636478"/>
                  </a:ext>
                </a:extLst>
              </a:tr>
              <a:tr h="370840">
                <a:tc>
                  <a:txBody>
                    <a:bodyPr/>
                    <a:lstStyle/>
                    <a:p>
                      <a:pPr algn="ctr"/>
                      <a:r>
                        <a:rPr lang="zh-CN" altLang="en-US" dirty="0"/>
                        <a:t>信息</a:t>
                      </a:r>
                      <a:endParaRPr lang="en-US" altLang="zh-CN" dirty="0"/>
                    </a:p>
                    <a:p>
                      <a:pPr algn="ctr"/>
                      <a:r>
                        <a:rPr lang="zh-CN" altLang="en-US" dirty="0"/>
                        <a:t>部分</a:t>
                      </a:r>
                    </a:p>
                  </a:txBody>
                  <a:tcPr/>
                </a:tc>
                <a:tc>
                  <a:txBody>
                    <a:bodyPr/>
                    <a:lstStyle/>
                    <a:p>
                      <a:r>
                        <a:rPr lang="en-US" altLang="zh-CN" dirty="0"/>
                        <a:t>1500</a:t>
                      </a:r>
                      <a:r>
                        <a:rPr lang="zh-CN" altLang="en-US" dirty="0"/>
                        <a:t>字节</a:t>
                      </a:r>
                    </a:p>
                  </a:txBody>
                  <a:tcPr/>
                </a:tc>
                <a:tc>
                  <a:txBody>
                    <a:bodyPr/>
                    <a:lstStyle/>
                    <a:p>
                      <a:endParaRPr lang="zh-CN" altLang="en-US" dirty="0"/>
                    </a:p>
                  </a:txBody>
                  <a:tcPr/>
                </a:tc>
                <a:tc>
                  <a:txBody>
                    <a:bodyPr/>
                    <a:lstStyle/>
                    <a:p>
                      <a:pPr algn="l">
                        <a:spcBef>
                          <a:spcPts val="600"/>
                        </a:spcBef>
                      </a:pPr>
                      <a:r>
                        <a:rPr lang="zh-CN" altLang="en-US" dirty="0"/>
                        <a:t>不超过</a:t>
                      </a:r>
                      <a:r>
                        <a:rPr lang="en-US" altLang="zh-CN" dirty="0"/>
                        <a:t>1500</a:t>
                      </a:r>
                      <a:r>
                        <a:rPr lang="zh-CN" altLang="en-US" dirty="0"/>
                        <a:t>字节，不足</a:t>
                      </a:r>
                      <a:r>
                        <a:rPr lang="en-US" altLang="zh-CN" dirty="0"/>
                        <a:t>1500</a:t>
                      </a:r>
                      <a:r>
                        <a:rPr lang="zh-CN" altLang="en-US" dirty="0"/>
                        <a:t>字节时填充</a:t>
                      </a:r>
                    </a:p>
                  </a:txBody>
                  <a:tcPr anchor="ctr"/>
                </a:tc>
                <a:extLst>
                  <a:ext uri="{0D108BD9-81ED-4DB2-BD59-A6C34878D82A}">
                    <a16:rowId xmlns:a16="http://schemas.microsoft.com/office/drawing/2014/main" val="4098599421"/>
                  </a:ext>
                </a:extLst>
              </a:tr>
              <a:tr h="370840">
                <a:tc>
                  <a:txBody>
                    <a:bodyPr/>
                    <a:lstStyle/>
                    <a:p>
                      <a:pPr algn="ctr"/>
                      <a:r>
                        <a:rPr lang="en-US" altLang="zh-CN" dirty="0"/>
                        <a:t>FCS</a:t>
                      </a:r>
                      <a:endParaRPr lang="zh-CN" altLang="en-US" dirty="0"/>
                    </a:p>
                  </a:txBody>
                  <a:tcPr/>
                </a:tc>
                <a:tc>
                  <a:txBody>
                    <a:bodyPr/>
                    <a:lstStyle/>
                    <a:p>
                      <a:r>
                        <a:rPr lang="en-US" altLang="zh-CN" dirty="0"/>
                        <a:t>2</a:t>
                      </a:r>
                      <a:r>
                        <a:rPr lang="zh-CN" altLang="en-US" dirty="0"/>
                        <a:t>字节</a:t>
                      </a:r>
                    </a:p>
                  </a:txBody>
                  <a:tcPr/>
                </a:tc>
                <a:tc>
                  <a:txBody>
                    <a:bodyPr/>
                    <a:lstStyle/>
                    <a:p>
                      <a:r>
                        <a:rPr lang="en-US" altLang="zh-CN" dirty="0"/>
                        <a:t>CRC</a:t>
                      </a:r>
                      <a:r>
                        <a:rPr lang="zh-CN" altLang="en-US" dirty="0"/>
                        <a:t>码</a:t>
                      </a:r>
                    </a:p>
                  </a:txBody>
                  <a:tcPr/>
                </a:tc>
                <a:tc>
                  <a:txBody>
                    <a:bodyPr/>
                    <a:lstStyle/>
                    <a:p>
                      <a:r>
                        <a:rPr lang="zh-CN" altLang="en-US" dirty="0"/>
                        <a:t>使用</a:t>
                      </a:r>
                      <a:r>
                        <a:rPr lang="en-US" altLang="zh-CN" dirty="0"/>
                        <a:t>CRC</a:t>
                      </a:r>
                      <a:r>
                        <a:rPr lang="zh-CN" altLang="en-US" dirty="0"/>
                        <a:t>的帧校验序列</a:t>
                      </a:r>
                    </a:p>
                  </a:txBody>
                  <a:tcPr/>
                </a:tc>
                <a:extLst>
                  <a:ext uri="{0D108BD9-81ED-4DB2-BD59-A6C34878D82A}">
                    <a16:rowId xmlns:a16="http://schemas.microsoft.com/office/drawing/2014/main" val="1030255760"/>
                  </a:ext>
                </a:extLst>
              </a:tr>
            </a:tbl>
          </a:graphicData>
        </a:graphic>
      </p:graphicFrame>
    </p:spTree>
    <p:extLst>
      <p:ext uri="{BB962C8B-B14F-4D97-AF65-F5344CB8AC3E}">
        <p14:creationId xmlns:p14="http://schemas.microsoft.com/office/powerpoint/2010/main" val="2993698279"/>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69C3B07-4EFB-4266-9DB2-58D0704A3C9E}"/>
              </a:ext>
            </a:extLst>
          </p:cNvPr>
          <p:cNvSpPr>
            <a:spLocks noGrp="1"/>
          </p:cNvSpPr>
          <p:nvPr>
            <p:ph idx="1"/>
          </p:nvPr>
        </p:nvSpPr>
        <p:spPr>
          <a:xfrm>
            <a:off x="886172" y="2714078"/>
            <a:ext cx="7391400" cy="2825389"/>
          </a:xfrm>
        </p:spPr>
        <p:txBody>
          <a:bodyPr/>
          <a:lstStyle/>
          <a:p>
            <a:r>
              <a:rPr lang="en-US" altLang="zh-CN" sz="2400" dirty="0">
                <a:latin typeface="+mn-ea"/>
              </a:rPr>
              <a:t>PPP </a:t>
            </a:r>
            <a:r>
              <a:rPr lang="zh-CN" altLang="en-US" sz="2400" dirty="0">
                <a:latin typeface="+mn-ea"/>
              </a:rPr>
              <a:t>协议用在 </a:t>
            </a:r>
            <a:r>
              <a:rPr lang="en-US" altLang="zh-CN" sz="2400" dirty="0">
                <a:latin typeface="+mn-ea"/>
              </a:rPr>
              <a:t>SONET/SDH </a:t>
            </a:r>
            <a:r>
              <a:rPr lang="zh-CN" altLang="en-US" sz="2400" dirty="0">
                <a:latin typeface="+mn-ea"/>
              </a:rPr>
              <a:t>链路时，采样用同步传输方式。这时 </a:t>
            </a:r>
            <a:r>
              <a:rPr lang="en-US" altLang="zh-CN" sz="2400" dirty="0">
                <a:latin typeface="+mn-ea"/>
              </a:rPr>
              <a:t>PPP </a:t>
            </a:r>
            <a:r>
              <a:rPr lang="zh-CN" altLang="en-US" sz="2400" dirty="0">
                <a:latin typeface="+mn-ea"/>
              </a:rPr>
              <a:t>协议采用零比特填充方法来实现透明传输。</a:t>
            </a:r>
          </a:p>
          <a:p>
            <a:r>
              <a:rPr lang="zh-CN" altLang="en-US" sz="2400" dirty="0">
                <a:latin typeface="+mn-ea"/>
              </a:rPr>
              <a:t>在发送端，只要发现有 </a:t>
            </a:r>
            <a:r>
              <a:rPr lang="en-US" altLang="zh-CN" sz="2400" dirty="0">
                <a:latin typeface="+mn-ea"/>
              </a:rPr>
              <a:t>5 </a:t>
            </a:r>
            <a:r>
              <a:rPr lang="zh-CN" altLang="en-US" sz="2400" dirty="0">
                <a:latin typeface="+mn-ea"/>
              </a:rPr>
              <a:t>个连续的 </a:t>
            </a:r>
            <a:r>
              <a:rPr lang="en-US" altLang="zh-CN" sz="2400" dirty="0">
                <a:latin typeface="+mn-ea"/>
              </a:rPr>
              <a:t>1</a:t>
            </a:r>
            <a:r>
              <a:rPr lang="zh-CN" altLang="en-US" sz="2400" dirty="0">
                <a:latin typeface="+mn-ea"/>
              </a:rPr>
              <a:t>，则立即填入一个 </a:t>
            </a:r>
            <a:r>
              <a:rPr lang="en-US" altLang="zh-CN" sz="2400" dirty="0">
                <a:latin typeface="+mn-ea"/>
              </a:rPr>
              <a:t>0</a:t>
            </a:r>
            <a:r>
              <a:rPr lang="zh-CN" altLang="en-US" sz="2400" dirty="0">
                <a:latin typeface="+mn-ea"/>
              </a:rPr>
              <a:t>。</a:t>
            </a:r>
            <a:endParaRPr lang="en-US" altLang="zh-CN" sz="2400" dirty="0">
              <a:latin typeface="+mn-ea"/>
            </a:endParaRPr>
          </a:p>
          <a:p>
            <a:r>
              <a:rPr lang="zh-CN" altLang="en-US" sz="2400" dirty="0">
                <a:latin typeface="+mn-ea"/>
              </a:rPr>
              <a:t>接收端对帧中的比特流进行扫描。每当发现 </a:t>
            </a:r>
            <a:r>
              <a:rPr lang="en-US" altLang="zh-CN" sz="2400" dirty="0">
                <a:latin typeface="+mn-ea"/>
              </a:rPr>
              <a:t>5 </a:t>
            </a:r>
            <a:r>
              <a:rPr lang="zh-CN" altLang="en-US" sz="2400" dirty="0">
                <a:latin typeface="+mn-ea"/>
              </a:rPr>
              <a:t>个连续</a:t>
            </a:r>
            <a:r>
              <a:rPr lang="en-US" altLang="zh-CN" sz="2400" dirty="0">
                <a:latin typeface="+mn-ea"/>
              </a:rPr>
              <a:t>1</a:t>
            </a:r>
            <a:r>
              <a:rPr lang="zh-CN" altLang="en-US" sz="2400" dirty="0">
                <a:latin typeface="+mn-ea"/>
              </a:rPr>
              <a:t>时，就把这 </a:t>
            </a:r>
            <a:r>
              <a:rPr lang="en-US" altLang="zh-CN" sz="2400" dirty="0">
                <a:latin typeface="+mn-ea"/>
              </a:rPr>
              <a:t>5 </a:t>
            </a:r>
            <a:r>
              <a:rPr lang="zh-CN" altLang="en-US" sz="2400" dirty="0">
                <a:latin typeface="+mn-ea"/>
              </a:rPr>
              <a:t>个连续 </a:t>
            </a:r>
            <a:r>
              <a:rPr lang="en-US" altLang="zh-CN" sz="2400" dirty="0">
                <a:latin typeface="+mn-ea"/>
              </a:rPr>
              <a:t>1 </a:t>
            </a:r>
            <a:r>
              <a:rPr lang="zh-CN" altLang="en-US" sz="2400" dirty="0">
                <a:latin typeface="+mn-ea"/>
              </a:rPr>
              <a:t>后的一个 </a:t>
            </a:r>
            <a:r>
              <a:rPr lang="en-US" altLang="zh-CN" sz="2400" dirty="0">
                <a:latin typeface="+mn-ea"/>
              </a:rPr>
              <a:t>0 </a:t>
            </a:r>
            <a:r>
              <a:rPr lang="zh-CN" altLang="en-US" sz="2400" dirty="0">
                <a:latin typeface="+mn-ea"/>
              </a:rPr>
              <a:t>删除。</a:t>
            </a:r>
          </a:p>
        </p:txBody>
      </p:sp>
      <p:sp>
        <p:nvSpPr>
          <p:cNvPr id="4" name="文本框 3">
            <a:extLst>
              <a:ext uri="{FF2B5EF4-FFF2-40B4-BE49-F238E27FC236}">
                <a16:creationId xmlns:a16="http://schemas.microsoft.com/office/drawing/2014/main" id="{20738EEA-BB86-49B3-BD91-7DEBA6836CFE}"/>
              </a:ext>
            </a:extLst>
          </p:cNvPr>
          <p:cNvSpPr txBox="1"/>
          <p:nvPr/>
        </p:nvSpPr>
        <p:spPr>
          <a:xfrm>
            <a:off x="876300" y="1213316"/>
            <a:ext cx="3119636" cy="461665"/>
          </a:xfrm>
          <a:prstGeom prst="rect">
            <a:avLst/>
          </a:prstGeom>
          <a:noFill/>
        </p:spPr>
        <p:txBody>
          <a:bodyPr wrap="square">
            <a:spAutoFit/>
          </a:bodyPr>
          <a:lstStyle/>
          <a:p>
            <a:r>
              <a:rPr lang="en-US" altLang="zh-CN" dirty="0">
                <a:latin typeface="+mn-ea"/>
                <a:ea typeface="+mn-ea"/>
              </a:rPr>
              <a:t>1</a:t>
            </a:r>
            <a:r>
              <a:rPr lang="zh-CN" altLang="en-US" dirty="0">
                <a:latin typeface="+mn-ea"/>
                <a:ea typeface="+mn-ea"/>
              </a:rPr>
              <a:t>、同步方式中的透传</a:t>
            </a:r>
          </a:p>
        </p:txBody>
      </p:sp>
      <p:sp>
        <p:nvSpPr>
          <p:cNvPr id="5" name="标题 1">
            <a:extLst>
              <a:ext uri="{FF2B5EF4-FFF2-40B4-BE49-F238E27FC236}">
                <a16:creationId xmlns:a16="http://schemas.microsoft.com/office/drawing/2014/main" id="{8823CD50-F174-453A-B879-1AA277EC520C}"/>
              </a:ext>
            </a:extLst>
          </p:cNvPr>
          <p:cNvSpPr>
            <a:spLocks noGrp="1"/>
          </p:cNvSpPr>
          <p:nvPr>
            <p:ph type="title"/>
          </p:nvPr>
        </p:nvSpPr>
        <p:spPr>
          <a:xfrm>
            <a:off x="971550" y="222250"/>
            <a:ext cx="7086600" cy="685800"/>
          </a:xfrm>
        </p:spPr>
        <p:txBody>
          <a:bodyPr/>
          <a:lstStyle/>
          <a:p>
            <a:r>
              <a:rPr lang="zh-CN" altLang="en-US" dirty="0"/>
              <a:t>四、</a:t>
            </a:r>
            <a:r>
              <a:rPr lang="en-US" altLang="zh-CN" dirty="0"/>
              <a:t>PPP</a:t>
            </a:r>
            <a:r>
              <a:rPr lang="zh-CN" altLang="en-US" dirty="0"/>
              <a:t>协议的透明传输</a:t>
            </a:r>
          </a:p>
        </p:txBody>
      </p:sp>
      <p:sp>
        <p:nvSpPr>
          <p:cNvPr id="7" name="文本框 6">
            <a:extLst>
              <a:ext uri="{FF2B5EF4-FFF2-40B4-BE49-F238E27FC236}">
                <a16:creationId xmlns:a16="http://schemas.microsoft.com/office/drawing/2014/main" id="{20665F49-924D-45F3-90DE-8D01968B576E}"/>
              </a:ext>
            </a:extLst>
          </p:cNvPr>
          <p:cNvSpPr txBox="1"/>
          <p:nvPr/>
        </p:nvSpPr>
        <p:spPr>
          <a:xfrm>
            <a:off x="876300" y="1772816"/>
            <a:ext cx="7391400" cy="830997"/>
          </a:xfrm>
          <a:prstGeom prst="rect">
            <a:avLst/>
          </a:prstGeom>
          <a:noFill/>
        </p:spPr>
        <p:txBody>
          <a:bodyPr wrap="square">
            <a:spAutoFit/>
          </a:bodyPr>
          <a:lstStyle/>
          <a:p>
            <a:r>
              <a:rPr lang="zh-CN" altLang="en-US" dirty="0"/>
              <a:t>在同步传输链路中，当 </a:t>
            </a:r>
            <a:r>
              <a:rPr lang="en-US" altLang="zh-CN" dirty="0"/>
              <a:t>PPP</a:t>
            </a:r>
            <a:r>
              <a:rPr lang="zh-CN" altLang="en-US" dirty="0"/>
              <a:t>协议规定采用硬件完成比特填充（和 </a:t>
            </a:r>
            <a:r>
              <a:rPr lang="en-US" altLang="zh-CN" dirty="0"/>
              <a:t>HDLC </a:t>
            </a:r>
            <a:r>
              <a:rPr lang="zh-CN" altLang="en-US" dirty="0"/>
              <a:t>的做法一样）。 </a:t>
            </a:r>
          </a:p>
        </p:txBody>
      </p:sp>
    </p:spTree>
    <p:extLst>
      <p:ext uri="{BB962C8B-B14F-4D97-AF65-F5344CB8AC3E}">
        <p14:creationId xmlns:p14="http://schemas.microsoft.com/office/powerpoint/2010/main" val="372969863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0">
            <a:extLst>
              <a:ext uri="{FF2B5EF4-FFF2-40B4-BE49-F238E27FC236}">
                <a16:creationId xmlns:a16="http://schemas.microsoft.com/office/drawing/2014/main" id="{B6146359-AE6D-4586-A1CA-014C9B81E2A7}"/>
              </a:ext>
            </a:extLst>
          </p:cNvPr>
          <p:cNvSpPr>
            <a:spLocks noChangeArrowheads="1"/>
          </p:cNvSpPr>
          <p:nvPr/>
        </p:nvSpPr>
        <p:spPr bwMode="auto">
          <a:xfrm>
            <a:off x="4878512" y="5140672"/>
            <a:ext cx="2305050" cy="431800"/>
          </a:xfrm>
          <a:prstGeom prst="roundRect">
            <a:avLst>
              <a:gd name="adj" fmla="val 16667"/>
            </a:avLst>
          </a:prstGeom>
          <a:solidFill>
            <a:srgbClr val="CCFFFF"/>
          </a:solidFill>
          <a:ln>
            <a:noFill/>
          </a:ln>
          <a:extLst>
            <a:ext uri="{91240B29-F687-4F45-9708-019B960494DF}">
              <a14:hiddenLine xmlns:a14="http://schemas.microsoft.com/office/drawing/2010/main" w="12700">
                <a:solidFill>
                  <a:srgbClr val="000000"/>
                </a:solidFill>
                <a:prstDash val="dash"/>
                <a:round/>
                <a:headEnd/>
                <a:tailEnd/>
              </a14:hiddenLine>
            </a:ext>
          </a:extLst>
        </p:spPr>
        <p:txBody>
          <a:bodyPr wrap="none" anchor="ctr"/>
          <a:lstStyle/>
          <a:p>
            <a:pPr eaLnBrk="1" hangingPunct="1"/>
            <a:endParaRPr kumimoji="0" lang="zh-CN" altLang="en-US" sz="2000" b="0">
              <a:solidFill>
                <a:srgbClr val="000000"/>
              </a:solidFill>
              <a:latin typeface="Tahoma" pitchFamily="34" charset="0"/>
            </a:endParaRPr>
          </a:p>
        </p:txBody>
      </p:sp>
      <p:sp>
        <p:nvSpPr>
          <p:cNvPr id="5" name="AutoShape 5">
            <a:extLst>
              <a:ext uri="{FF2B5EF4-FFF2-40B4-BE49-F238E27FC236}">
                <a16:creationId xmlns:a16="http://schemas.microsoft.com/office/drawing/2014/main" id="{8309F53C-4490-4909-80C2-F4E5E313D012}"/>
              </a:ext>
            </a:extLst>
          </p:cNvPr>
          <p:cNvSpPr>
            <a:spLocks noChangeArrowheads="1"/>
          </p:cNvSpPr>
          <p:nvPr/>
        </p:nvSpPr>
        <p:spPr bwMode="auto">
          <a:xfrm>
            <a:off x="6651749" y="5170834"/>
            <a:ext cx="242888" cy="350838"/>
          </a:xfrm>
          <a:prstGeom prst="roundRect">
            <a:avLst>
              <a:gd name="adj" fmla="val 16667"/>
            </a:avLst>
          </a:prstGeom>
          <a:solidFill>
            <a:srgbClr val="FFCF01"/>
          </a:solidFill>
          <a:ln>
            <a:noFill/>
          </a:ln>
          <a:extLst>
            <a:ext uri="{91240B29-F687-4F45-9708-019B960494DF}">
              <a14:hiddenLine xmlns:a14="http://schemas.microsoft.com/office/drawing/2010/main" w="12700">
                <a:solidFill>
                  <a:srgbClr val="000000"/>
                </a:solidFill>
                <a:prstDash val="dash"/>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6" name="Rectangle 17">
            <a:extLst>
              <a:ext uri="{FF2B5EF4-FFF2-40B4-BE49-F238E27FC236}">
                <a16:creationId xmlns:a16="http://schemas.microsoft.com/office/drawing/2014/main" id="{D941E4FD-92C8-456F-A476-787FDA5040E3}"/>
              </a:ext>
            </a:extLst>
          </p:cNvPr>
          <p:cNvSpPr>
            <a:spLocks noChangeArrowheads="1"/>
          </p:cNvSpPr>
          <p:nvPr/>
        </p:nvSpPr>
        <p:spPr bwMode="auto">
          <a:xfrm>
            <a:off x="4322887" y="5107334"/>
            <a:ext cx="46688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b="0">
                <a:solidFill>
                  <a:srgbClr val="3333CC"/>
                </a:solidFill>
                <a:latin typeface="Arial"/>
                <a:ea typeface="黑体"/>
              </a:rPr>
              <a:t>0 1 0 0 1 1 1 1 1 0 1 0 0 0 1 0 1 0</a:t>
            </a:r>
          </a:p>
        </p:txBody>
      </p:sp>
      <p:sp>
        <p:nvSpPr>
          <p:cNvPr id="7" name="AutoShape 19">
            <a:extLst>
              <a:ext uri="{FF2B5EF4-FFF2-40B4-BE49-F238E27FC236}">
                <a16:creationId xmlns:a16="http://schemas.microsoft.com/office/drawing/2014/main" id="{0E92037A-E82F-42DE-8CCE-558D46F69967}"/>
              </a:ext>
            </a:extLst>
          </p:cNvPr>
          <p:cNvSpPr>
            <a:spLocks noChangeArrowheads="1"/>
          </p:cNvSpPr>
          <p:nvPr/>
        </p:nvSpPr>
        <p:spPr bwMode="auto">
          <a:xfrm>
            <a:off x="5042024" y="3523009"/>
            <a:ext cx="2305050" cy="431800"/>
          </a:xfrm>
          <a:prstGeom prst="roundRect">
            <a:avLst>
              <a:gd name="adj" fmla="val 16667"/>
            </a:avLst>
          </a:prstGeom>
          <a:solidFill>
            <a:srgbClr val="CCFFFF"/>
          </a:solidFill>
          <a:ln>
            <a:noFill/>
          </a:ln>
          <a:extLst>
            <a:ext uri="{91240B29-F687-4F45-9708-019B960494DF}">
              <a14:hiddenLine xmlns:a14="http://schemas.microsoft.com/office/drawing/2010/main" w="12700">
                <a:solidFill>
                  <a:srgbClr val="000000"/>
                </a:solidFill>
                <a:prstDash val="dash"/>
                <a:round/>
                <a:headEnd/>
                <a:tailEnd/>
              </a14:hiddenLine>
            </a:ext>
          </a:extLst>
        </p:spPr>
        <p:txBody>
          <a:bodyPr wrap="none" anchor="ctr"/>
          <a:lstStyle/>
          <a:p>
            <a:pPr eaLnBrk="1" hangingPunct="1"/>
            <a:endParaRPr kumimoji="0" lang="zh-CN" altLang="en-US" sz="2000" b="0">
              <a:solidFill>
                <a:srgbClr val="000000"/>
              </a:solidFill>
              <a:latin typeface="Tahoma" pitchFamily="34" charset="0"/>
            </a:endParaRPr>
          </a:p>
        </p:txBody>
      </p:sp>
      <p:sp>
        <p:nvSpPr>
          <p:cNvPr id="8" name="AutoShape 6">
            <a:extLst>
              <a:ext uri="{FF2B5EF4-FFF2-40B4-BE49-F238E27FC236}">
                <a16:creationId xmlns:a16="http://schemas.microsoft.com/office/drawing/2014/main" id="{993EDD5A-4C14-4973-A7DE-60A3754A6873}"/>
              </a:ext>
            </a:extLst>
          </p:cNvPr>
          <p:cNvSpPr>
            <a:spLocks noChangeArrowheads="1"/>
          </p:cNvSpPr>
          <p:nvPr/>
        </p:nvSpPr>
        <p:spPr bwMode="auto">
          <a:xfrm>
            <a:off x="5015037" y="1867247"/>
            <a:ext cx="2043112" cy="431800"/>
          </a:xfrm>
          <a:prstGeom prst="roundRect">
            <a:avLst>
              <a:gd name="adj" fmla="val 16667"/>
            </a:avLst>
          </a:prstGeom>
          <a:solidFill>
            <a:srgbClr val="CCFFFF"/>
          </a:solidFill>
          <a:ln>
            <a:noFill/>
          </a:ln>
          <a:extLst>
            <a:ext uri="{91240B29-F687-4F45-9708-019B960494DF}">
              <a14:hiddenLine xmlns:a14="http://schemas.microsoft.com/office/drawing/2010/main" w="12700">
                <a:solidFill>
                  <a:srgbClr val="000000"/>
                </a:solidFill>
                <a:prstDash val="dash"/>
                <a:round/>
                <a:headEnd/>
                <a:tailEnd/>
              </a14:hiddenLine>
            </a:ext>
          </a:extLst>
        </p:spPr>
        <p:txBody>
          <a:bodyPr wrap="none" anchor="ctr"/>
          <a:lstStyle/>
          <a:p>
            <a:pPr eaLnBrk="1" hangingPunct="1"/>
            <a:endParaRPr kumimoji="0" lang="zh-CN" altLang="en-US" sz="2000" b="0">
              <a:solidFill>
                <a:srgbClr val="000000"/>
              </a:solidFill>
              <a:latin typeface="Tahoma" pitchFamily="34" charset="0"/>
            </a:endParaRPr>
          </a:p>
        </p:txBody>
      </p:sp>
      <p:sp>
        <p:nvSpPr>
          <p:cNvPr id="9" name="Rectangle 8">
            <a:extLst>
              <a:ext uri="{FF2B5EF4-FFF2-40B4-BE49-F238E27FC236}">
                <a16:creationId xmlns:a16="http://schemas.microsoft.com/office/drawing/2014/main" id="{A96B751D-81AD-4C66-B947-2F182AA168C0}"/>
              </a:ext>
            </a:extLst>
          </p:cNvPr>
          <p:cNvSpPr>
            <a:spLocks noChangeArrowheads="1"/>
          </p:cNvSpPr>
          <p:nvPr/>
        </p:nvSpPr>
        <p:spPr bwMode="auto">
          <a:xfrm>
            <a:off x="4227637" y="1867247"/>
            <a:ext cx="44148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b="0">
                <a:solidFill>
                  <a:srgbClr val="3333CC"/>
                </a:solidFill>
                <a:latin typeface="Arial"/>
                <a:ea typeface="黑体"/>
              </a:rPr>
              <a:t>0 1 0 0 1 1 1 1 1 1 0 0 0 1 0 1 0</a:t>
            </a:r>
          </a:p>
        </p:txBody>
      </p:sp>
      <p:sp>
        <p:nvSpPr>
          <p:cNvPr id="10" name="AutoShape 4">
            <a:extLst>
              <a:ext uri="{FF2B5EF4-FFF2-40B4-BE49-F238E27FC236}">
                <a16:creationId xmlns:a16="http://schemas.microsoft.com/office/drawing/2014/main" id="{4D0DF907-7BE9-4B74-AB09-624E941405BD}"/>
              </a:ext>
            </a:extLst>
          </p:cNvPr>
          <p:cNvSpPr>
            <a:spLocks noChangeArrowheads="1"/>
          </p:cNvSpPr>
          <p:nvPr/>
        </p:nvSpPr>
        <p:spPr bwMode="auto">
          <a:xfrm>
            <a:off x="6599362" y="3554759"/>
            <a:ext cx="242887" cy="371475"/>
          </a:xfrm>
          <a:prstGeom prst="roundRect">
            <a:avLst>
              <a:gd name="adj" fmla="val 16667"/>
            </a:avLst>
          </a:prstGeom>
          <a:solidFill>
            <a:srgbClr val="FFCF01"/>
          </a:solidFill>
          <a:ln>
            <a:noFill/>
          </a:ln>
          <a:extLst>
            <a:ext uri="{91240B29-F687-4F45-9708-019B960494DF}">
              <a14:hiddenLine xmlns:a14="http://schemas.microsoft.com/office/drawing/2010/main" w="12700">
                <a:solidFill>
                  <a:srgbClr val="000000"/>
                </a:solidFill>
                <a:prstDash val="dash"/>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11" name="Rectangle 16">
            <a:extLst>
              <a:ext uri="{FF2B5EF4-FFF2-40B4-BE49-F238E27FC236}">
                <a16:creationId xmlns:a16="http://schemas.microsoft.com/office/drawing/2014/main" id="{323047C4-7C54-4147-AFD0-5D61C342A042}"/>
              </a:ext>
            </a:extLst>
          </p:cNvPr>
          <p:cNvSpPr>
            <a:spLocks noChangeArrowheads="1"/>
          </p:cNvSpPr>
          <p:nvPr/>
        </p:nvSpPr>
        <p:spPr bwMode="auto">
          <a:xfrm>
            <a:off x="4262562" y="3518247"/>
            <a:ext cx="46688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b="0">
                <a:solidFill>
                  <a:srgbClr val="3333CC"/>
                </a:solidFill>
                <a:latin typeface="Arial"/>
                <a:ea typeface="黑体"/>
              </a:rPr>
              <a:t>0 1 0 0 1 1 1 1 1 0 1 0 0 0 1 0 1 0</a:t>
            </a:r>
          </a:p>
        </p:txBody>
      </p:sp>
      <p:sp>
        <p:nvSpPr>
          <p:cNvPr id="12" name="Rectangle 7">
            <a:extLst>
              <a:ext uri="{FF2B5EF4-FFF2-40B4-BE49-F238E27FC236}">
                <a16:creationId xmlns:a16="http://schemas.microsoft.com/office/drawing/2014/main" id="{455BD85C-E4FB-4A77-A61F-520DA35006B7}"/>
              </a:ext>
            </a:extLst>
          </p:cNvPr>
          <p:cNvSpPr>
            <a:spLocks noChangeArrowheads="1"/>
          </p:cNvSpPr>
          <p:nvPr/>
        </p:nvSpPr>
        <p:spPr bwMode="auto">
          <a:xfrm>
            <a:off x="422399" y="1832322"/>
            <a:ext cx="2973388"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a:r>
              <a:rPr lang="zh-CN" altLang="en-US" b="0">
                <a:solidFill>
                  <a:srgbClr val="3333CC"/>
                </a:solidFill>
                <a:latin typeface="Arial"/>
                <a:ea typeface="黑体"/>
              </a:rPr>
              <a:t>信息字段中出现了和</a:t>
            </a:r>
          </a:p>
          <a:p>
            <a:pPr algn="ctr" defTabSz="762000"/>
            <a:r>
              <a:rPr lang="zh-CN" altLang="en-US" b="0">
                <a:solidFill>
                  <a:srgbClr val="3333CC"/>
                </a:solidFill>
                <a:latin typeface="Arial"/>
                <a:ea typeface="黑体"/>
              </a:rPr>
              <a:t>标志字段 </a:t>
            </a:r>
            <a:r>
              <a:rPr lang="en-US" altLang="zh-CN" b="0">
                <a:solidFill>
                  <a:srgbClr val="3333CC"/>
                </a:solidFill>
                <a:latin typeface="Arial"/>
                <a:ea typeface="黑体"/>
              </a:rPr>
              <a:t>F </a:t>
            </a:r>
            <a:r>
              <a:rPr lang="zh-CN" altLang="en-US" b="0">
                <a:solidFill>
                  <a:srgbClr val="3333CC"/>
                </a:solidFill>
                <a:latin typeface="Arial"/>
                <a:ea typeface="黑体"/>
              </a:rPr>
              <a:t>完全一样</a:t>
            </a:r>
          </a:p>
          <a:p>
            <a:pPr algn="ctr" defTabSz="762000"/>
            <a:r>
              <a:rPr lang="zh-CN" altLang="en-US" b="0">
                <a:solidFill>
                  <a:srgbClr val="3333CC"/>
                </a:solidFill>
                <a:latin typeface="Arial"/>
                <a:ea typeface="黑体"/>
              </a:rPr>
              <a:t>的 </a:t>
            </a:r>
            <a:r>
              <a:rPr lang="en-US" altLang="zh-CN" b="0">
                <a:solidFill>
                  <a:srgbClr val="3333CC"/>
                </a:solidFill>
                <a:latin typeface="Arial"/>
                <a:ea typeface="黑体"/>
              </a:rPr>
              <a:t>8 </a:t>
            </a:r>
            <a:r>
              <a:rPr lang="zh-CN" altLang="en-US" b="0">
                <a:solidFill>
                  <a:srgbClr val="3333CC"/>
                </a:solidFill>
                <a:latin typeface="Arial"/>
                <a:ea typeface="黑体"/>
              </a:rPr>
              <a:t>比特组合</a:t>
            </a:r>
          </a:p>
        </p:txBody>
      </p:sp>
      <p:sp>
        <p:nvSpPr>
          <p:cNvPr id="13" name="Rectangle 9">
            <a:extLst>
              <a:ext uri="{FF2B5EF4-FFF2-40B4-BE49-F238E27FC236}">
                <a16:creationId xmlns:a16="http://schemas.microsoft.com/office/drawing/2014/main" id="{A509325A-6694-4463-A50A-F237BF0303E9}"/>
              </a:ext>
            </a:extLst>
          </p:cNvPr>
          <p:cNvSpPr>
            <a:spLocks noChangeArrowheads="1"/>
          </p:cNvSpPr>
          <p:nvPr/>
        </p:nvSpPr>
        <p:spPr bwMode="auto">
          <a:xfrm>
            <a:off x="217612" y="3670647"/>
            <a:ext cx="32956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b="0">
                <a:solidFill>
                  <a:srgbClr val="3333CC"/>
                </a:solidFill>
                <a:latin typeface="Arial"/>
                <a:ea typeface="黑体"/>
              </a:rPr>
              <a:t>发送端在 </a:t>
            </a:r>
            <a:r>
              <a:rPr lang="en-US" altLang="zh-CN" b="0">
                <a:solidFill>
                  <a:srgbClr val="3333CC"/>
                </a:solidFill>
                <a:latin typeface="Arial"/>
                <a:ea typeface="黑体"/>
              </a:rPr>
              <a:t>5 </a:t>
            </a:r>
            <a:r>
              <a:rPr lang="zh-CN" altLang="en-US" b="0">
                <a:solidFill>
                  <a:srgbClr val="3333CC"/>
                </a:solidFill>
                <a:latin typeface="Arial"/>
                <a:ea typeface="黑体"/>
              </a:rPr>
              <a:t>个连 </a:t>
            </a:r>
            <a:r>
              <a:rPr lang="en-US" altLang="zh-CN" b="0">
                <a:solidFill>
                  <a:srgbClr val="3333CC"/>
                </a:solidFill>
                <a:latin typeface="Arial"/>
                <a:ea typeface="黑体"/>
              </a:rPr>
              <a:t>1 </a:t>
            </a:r>
            <a:r>
              <a:rPr lang="zh-CN" altLang="en-US" b="0">
                <a:solidFill>
                  <a:srgbClr val="3333CC"/>
                </a:solidFill>
                <a:latin typeface="Arial"/>
                <a:ea typeface="黑体"/>
              </a:rPr>
              <a:t>之后</a:t>
            </a:r>
          </a:p>
          <a:p>
            <a:pPr defTabSz="762000"/>
            <a:r>
              <a:rPr lang="zh-CN" altLang="en-US" b="0">
                <a:solidFill>
                  <a:srgbClr val="3333CC"/>
                </a:solidFill>
                <a:latin typeface="Arial"/>
                <a:ea typeface="黑体"/>
              </a:rPr>
              <a:t>填入 </a:t>
            </a:r>
            <a:r>
              <a:rPr lang="en-US" altLang="zh-CN" b="0">
                <a:solidFill>
                  <a:srgbClr val="3333CC"/>
                </a:solidFill>
                <a:latin typeface="Arial"/>
                <a:ea typeface="黑体"/>
              </a:rPr>
              <a:t>0 </a:t>
            </a:r>
            <a:r>
              <a:rPr lang="zh-CN" altLang="en-US" b="0">
                <a:solidFill>
                  <a:srgbClr val="3333CC"/>
                </a:solidFill>
                <a:latin typeface="Arial"/>
                <a:ea typeface="黑体"/>
              </a:rPr>
              <a:t>比特再发送出去</a:t>
            </a:r>
          </a:p>
        </p:txBody>
      </p:sp>
      <p:sp>
        <p:nvSpPr>
          <p:cNvPr id="14" name="Rectangle 10">
            <a:extLst>
              <a:ext uri="{FF2B5EF4-FFF2-40B4-BE49-F238E27FC236}">
                <a16:creationId xmlns:a16="http://schemas.microsoft.com/office/drawing/2014/main" id="{952BC495-355B-4A75-B147-E5E7133FEDCD}"/>
              </a:ext>
            </a:extLst>
          </p:cNvPr>
          <p:cNvSpPr>
            <a:spLocks noChangeArrowheads="1"/>
          </p:cNvSpPr>
          <p:nvPr/>
        </p:nvSpPr>
        <p:spPr bwMode="auto">
          <a:xfrm>
            <a:off x="452562" y="5253384"/>
            <a:ext cx="2906712"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a:r>
              <a:rPr lang="zh-CN" altLang="en-US" b="0">
                <a:solidFill>
                  <a:srgbClr val="3333CC"/>
                </a:solidFill>
                <a:latin typeface="Arial"/>
                <a:ea typeface="黑体"/>
              </a:rPr>
              <a:t>在接收端把 </a:t>
            </a:r>
            <a:r>
              <a:rPr lang="en-US" altLang="zh-CN" b="0">
                <a:solidFill>
                  <a:srgbClr val="3333CC"/>
                </a:solidFill>
                <a:latin typeface="Arial"/>
                <a:ea typeface="黑体"/>
              </a:rPr>
              <a:t>5 </a:t>
            </a:r>
            <a:r>
              <a:rPr lang="zh-CN" altLang="en-US" b="0">
                <a:solidFill>
                  <a:srgbClr val="3333CC"/>
                </a:solidFill>
                <a:latin typeface="Arial"/>
                <a:ea typeface="黑体"/>
              </a:rPr>
              <a:t>个连 </a:t>
            </a:r>
            <a:r>
              <a:rPr lang="en-US" altLang="zh-CN" b="0">
                <a:solidFill>
                  <a:srgbClr val="3333CC"/>
                </a:solidFill>
                <a:latin typeface="Arial"/>
                <a:ea typeface="黑体"/>
              </a:rPr>
              <a:t>1</a:t>
            </a:r>
          </a:p>
          <a:p>
            <a:pPr algn="ctr" defTabSz="762000"/>
            <a:r>
              <a:rPr lang="zh-CN" altLang="en-US" b="0">
                <a:solidFill>
                  <a:srgbClr val="3333CC"/>
                </a:solidFill>
                <a:latin typeface="Arial"/>
                <a:ea typeface="黑体"/>
              </a:rPr>
              <a:t>之后的 </a:t>
            </a:r>
            <a:r>
              <a:rPr lang="en-US" altLang="zh-CN" b="0">
                <a:solidFill>
                  <a:srgbClr val="3333CC"/>
                </a:solidFill>
                <a:latin typeface="Arial"/>
                <a:ea typeface="黑体"/>
              </a:rPr>
              <a:t>0 </a:t>
            </a:r>
            <a:r>
              <a:rPr lang="zh-CN" altLang="en-US" b="0">
                <a:solidFill>
                  <a:srgbClr val="3333CC"/>
                </a:solidFill>
                <a:latin typeface="Arial"/>
                <a:ea typeface="黑体"/>
              </a:rPr>
              <a:t>比特删除</a:t>
            </a:r>
          </a:p>
        </p:txBody>
      </p:sp>
      <p:sp>
        <p:nvSpPr>
          <p:cNvPr id="15" name="Rectangle 11">
            <a:extLst>
              <a:ext uri="{FF2B5EF4-FFF2-40B4-BE49-F238E27FC236}">
                <a16:creationId xmlns:a16="http://schemas.microsoft.com/office/drawing/2014/main" id="{48C45D96-7A72-4752-B0AA-8108037DF8E8}"/>
              </a:ext>
            </a:extLst>
          </p:cNvPr>
          <p:cNvSpPr>
            <a:spLocks noChangeArrowheads="1"/>
          </p:cNvSpPr>
          <p:nvPr/>
        </p:nvSpPr>
        <p:spPr bwMode="auto">
          <a:xfrm>
            <a:off x="4483224" y="2637184"/>
            <a:ext cx="35829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b="0">
                <a:solidFill>
                  <a:srgbClr val="3333CC"/>
                </a:solidFill>
                <a:latin typeface="Arial"/>
                <a:ea typeface="黑体"/>
              </a:rPr>
              <a:t>会被误认为是标志字段 </a:t>
            </a:r>
            <a:r>
              <a:rPr lang="en-US" altLang="zh-CN" b="0">
                <a:solidFill>
                  <a:srgbClr val="3333CC"/>
                </a:solidFill>
                <a:latin typeface="Arial"/>
                <a:ea typeface="黑体"/>
              </a:rPr>
              <a:t>F </a:t>
            </a:r>
          </a:p>
        </p:txBody>
      </p:sp>
      <p:sp>
        <p:nvSpPr>
          <p:cNvPr id="16" name="AutoShape 12">
            <a:extLst>
              <a:ext uri="{FF2B5EF4-FFF2-40B4-BE49-F238E27FC236}">
                <a16:creationId xmlns:a16="http://schemas.microsoft.com/office/drawing/2014/main" id="{8CE5F504-D6C9-45D5-B07F-9AE3FED66BEA}"/>
              </a:ext>
            </a:extLst>
          </p:cNvPr>
          <p:cNvSpPr>
            <a:spLocks noChangeArrowheads="1"/>
          </p:cNvSpPr>
          <p:nvPr/>
        </p:nvSpPr>
        <p:spPr bwMode="auto">
          <a:xfrm rot="-5400000">
            <a:off x="6529512" y="4002434"/>
            <a:ext cx="327025" cy="155575"/>
          </a:xfrm>
          <a:prstGeom prst="rightArrow">
            <a:avLst>
              <a:gd name="adj1" fmla="val 50000"/>
              <a:gd name="adj2" fmla="val 105112"/>
            </a:avLst>
          </a:prstGeom>
          <a:solidFill>
            <a:srgbClr val="FF0000"/>
          </a:solidFill>
          <a:ln w="12700">
            <a:solidFill>
              <a:srgbClr val="FF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17" name="Rectangle 13">
            <a:extLst>
              <a:ext uri="{FF2B5EF4-FFF2-40B4-BE49-F238E27FC236}">
                <a16:creationId xmlns:a16="http://schemas.microsoft.com/office/drawing/2014/main" id="{84BB0599-6BD4-4A5E-9991-DD97F1422B0B}"/>
              </a:ext>
            </a:extLst>
          </p:cNvPr>
          <p:cNvSpPr>
            <a:spLocks noChangeArrowheads="1"/>
          </p:cNvSpPr>
          <p:nvPr/>
        </p:nvSpPr>
        <p:spPr bwMode="auto">
          <a:xfrm>
            <a:off x="4837237" y="4221509"/>
            <a:ext cx="26527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b="0">
                <a:solidFill>
                  <a:srgbClr val="3333CC"/>
                </a:solidFill>
                <a:latin typeface="Arial"/>
                <a:ea typeface="黑体"/>
              </a:rPr>
              <a:t>发送端填入 </a:t>
            </a:r>
            <a:r>
              <a:rPr lang="en-US" altLang="zh-CN" b="0">
                <a:solidFill>
                  <a:srgbClr val="3333CC"/>
                </a:solidFill>
                <a:latin typeface="Arial"/>
                <a:ea typeface="黑体"/>
              </a:rPr>
              <a:t>0 </a:t>
            </a:r>
            <a:r>
              <a:rPr lang="zh-CN" altLang="en-US" b="0">
                <a:solidFill>
                  <a:srgbClr val="3333CC"/>
                </a:solidFill>
                <a:latin typeface="Arial"/>
                <a:ea typeface="黑体"/>
              </a:rPr>
              <a:t>比特</a:t>
            </a:r>
          </a:p>
        </p:txBody>
      </p:sp>
      <p:sp>
        <p:nvSpPr>
          <p:cNvPr id="18" name="AutoShape 14">
            <a:extLst>
              <a:ext uri="{FF2B5EF4-FFF2-40B4-BE49-F238E27FC236}">
                <a16:creationId xmlns:a16="http://schemas.microsoft.com/office/drawing/2014/main" id="{091048FB-9B3D-4DAF-AC23-E94D72A6E6F3}"/>
              </a:ext>
            </a:extLst>
          </p:cNvPr>
          <p:cNvSpPr>
            <a:spLocks noChangeArrowheads="1"/>
          </p:cNvSpPr>
          <p:nvPr/>
        </p:nvSpPr>
        <p:spPr bwMode="auto">
          <a:xfrm rot="5400000" flipV="1">
            <a:off x="6607299" y="5566122"/>
            <a:ext cx="365125" cy="155575"/>
          </a:xfrm>
          <a:prstGeom prst="rightArrow">
            <a:avLst>
              <a:gd name="adj1" fmla="val 50000"/>
              <a:gd name="adj2" fmla="val 117358"/>
            </a:avLst>
          </a:prstGeom>
          <a:solidFill>
            <a:srgbClr val="FF0000"/>
          </a:solidFill>
          <a:ln w="12700">
            <a:solidFill>
              <a:srgbClr val="FF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19" name="Rectangle 15">
            <a:extLst>
              <a:ext uri="{FF2B5EF4-FFF2-40B4-BE49-F238E27FC236}">
                <a16:creationId xmlns:a16="http://schemas.microsoft.com/office/drawing/2014/main" id="{BD5FBC7A-627F-4C06-A89C-3257728C2E77}"/>
              </a:ext>
            </a:extLst>
          </p:cNvPr>
          <p:cNvSpPr>
            <a:spLocks noChangeArrowheads="1"/>
          </p:cNvSpPr>
          <p:nvPr/>
        </p:nvSpPr>
        <p:spPr bwMode="auto">
          <a:xfrm>
            <a:off x="4788024" y="5877272"/>
            <a:ext cx="35671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b="0">
                <a:solidFill>
                  <a:srgbClr val="3333CC"/>
                </a:solidFill>
                <a:latin typeface="Arial"/>
                <a:ea typeface="黑体"/>
              </a:rPr>
              <a:t>接收端删除填入的 </a:t>
            </a:r>
            <a:r>
              <a:rPr lang="en-US" altLang="zh-CN" b="0">
                <a:solidFill>
                  <a:srgbClr val="3333CC"/>
                </a:solidFill>
                <a:latin typeface="Arial"/>
                <a:ea typeface="黑体"/>
              </a:rPr>
              <a:t>0 </a:t>
            </a:r>
            <a:r>
              <a:rPr lang="zh-CN" altLang="en-US" b="0">
                <a:solidFill>
                  <a:srgbClr val="3333CC"/>
                </a:solidFill>
                <a:latin typeface="Arial"/>
                <a:ea typeface="黑体"/>
              </a:rPr>
              <a:t>比特</a:t>
            </a:r>
          </a:p>
        </p:txBody>
      </p:sp>
      <p:sp>
        <p:nvSpPr>
          <p:cNvPr id="20" name="AutoShape 18">
            <a:extLst>
              <a:ext uri="{FF2B5EF4-FFF2-40B4-BE49-F238E27FC236}">
                <a16:creationId xmlns:a16="http://schemas.microsoft.com/office/drawing/2014/main" id="{8CD3F1B8-ADEA-496E-BAE3-C14B3983BCF1}"/>
              </a:ext>
            </a:extLst>
          </p:cNvPr>
          <p:cNvSpPr>
            <a:spLocks/>
          </p:cNvSpPr>
          <p:nvPr/>
        </p:nvSpPr>
        <p:spPr bwMode="auto">
          <a:xfrm rot="-5400000">
            <a:off x="5865937" y="1465609"/>
            <a:ext cx="296862" cy="1944688"/>
          </a:xfrm>
          <a:prstGeom prst="leftBrace">
            <a:avLst>
              <a:gd name="adj1" fmla="val 54590"/>
              <a:gd name="adj2" fmla="val 500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21" name="Text Box 21">
            <a:extLst>
              <a:ext uri="{FF2B5EF4-FFF2-40B4-BE49-F238E27FC236}">
                <a16:creationId xmlns:a16="http://schemas.microsoft.com/office/drawing/2014/main" id="{F3A92CCA-656D-4C0D-8CD2-5F18AB45E720}"/>
              </a:ext>
            </a:extLst>
          </p:cNvPr>
          <p:cNvSpPr txBox="1">
            <a:spLocks noChangeArrowheads="1"/>
          </p:cNvSpPr>
          <p:nvPr/>
        </p:nvSpPr>
        <p:spPr bwMode="auto">
          <a:xfrm>
            <a:off x="3059832" y="934690"/>
            <a:ext cx="2724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zh-CN" altLang="en-US" sz="4000" b="0">
                <a:solidFill>
                  <a:srgbClr val="333399"/>
                </a:solidFill>
                <a:latin typeface="Tahoma" pitchFamily="34" charset="0"/>
                <a:ea typeface="黑体" pitchFamily="49" charset="-122"/>
              </a:rPr>
              <a:t>零比特填充</a:t>
            </a:r>
          </a:p>
        </p:txBody>
      </p:sp>
    </p:spTree>
    <p:extLst>
      <p:ext uri="{BB962C8B-B14F-4D97-AF65-F5344CB8AC3E}">
        <p14:creationId xmlns:p14="http://schemas.microsoft.com/office/powerpoint/2010/main" val="3337572979"/>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B79AA5-53A1-4716-944C-075ECFA2C16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D3C48FD-1278-46C0-B671-AABD8F646745}"/>
              </a:ext>
            </a:extLst>
          </p:cNvPr>
          <p:cNvSpPr>
            <a:spLocks noGrp="1"/>
          </p:cNvSpPr>
          <p:nvPr>
            <p:ph idx="1"/>
          </p:nvPr>
        </p:nvSpPr>
        <p:spPr>
          <a:xfrm>
            <a:off x="971550" y="2476332"/>
            <a:ext cx="7391400" cy="3194721"/>
          </a:xfrm>
        </p:spPr>
        <p:txBody>
          <a:bodyPr/>
          <a:lstStyle/>
          <a:p>
            <a:r>
              <a:rPr lang="zh-CN" altLang="en-US" sz="2400" dirty="0">
                <a:latin typeface="+mn-ea"/>
              </a:rPr>
              <a:t>将信息字段中出现的每个 </a:t>
            </a:r>
            <a:r>
              <a:rPr lang="en-US" altLang="zh-CN" sz="2400" dirty="0">
                <a:latin typeface="+mn-ea"/>
              </a:rPr>
              <a:t>0x7E </a:t>
            </a:r>
            <a:r>
              <a:rPr lang="zh-CN" altLang="en-US" sz="2400" dirty="0">
                <a:latin typeface="+mn-ea"/>
              </a:rPr>
              <a:t>字节转变成为 </a:t>
            </a:r>
            <a:r>
              <a:rPr lang="en-US" altLang="zh-CN" sz="2400" dirty="0">
                <a:latin typeface="+mn-ea"/>
              </a:rPr>
              <a:t>2 </a:t>
            </a:r>
            <a:r>
              <a:rPr lang="zh-CN" altLang="en-US" sz="2400" dirty="0">
                <a:latin typeface="+mn-ea"/>
              </a:rPr>
              <a:t>字节序列</a:t>
            </a:r>
            <a:r>
              <a:rPr lang="en-US" altLang="zh-CN" sz="2400" dirty="0">
                <a:latin typeface="+mn-ea"/>
              </a:rPr>
              <a:t>(0x7D, 0x5E)</a:t>
            </a:r>
            <a:r>
              <a:rPr lang="zh-CN" altLang="en-US" sz="2400" dirty="0">
                <a:latin typeface="+mn-ea"/>
              </a:rPr>
              <a:t>。 </a:t>
            </a:r>
          </a:p>
          <a:p>
            <a:r>
              <a:rPr lang="zh-CN" altLang="en-US" sz="2400" dirty="0">
                <a:latin typeface="+mn-ea"/>
              </a:rPr>
              <a:t>若信息字段中出现一个 </a:t>
            </a:r>
            <a:r>
              <a:rPr lang="en-US" altLang="zh-CN" sz="2400" dirty="0">
                <a:latin typeface="+mn-ea"/>
              </a:rPr>
              <a:t>0x7D </a:t>
            </a:r>
            <a:r>
              <a:rPr lang="zh-CN" altLang="en-US" sz="2400" dirty="0">
                <a:latin typeface="+mn-ea"/>
              </a:rPr>
              <a:t>的字节</a:t>
            </a:r>
            <a:r>
              <a:rPr lang="en-US" altLang="zh-CN" sz="2400" dirty="0">
                <a:latin typeface="+mn-ea"/>
              </a:rPr>
              <a:t>, </a:t>
            </a:r>
            <a:r>
              <a:rPr lang="zh-CN" altLang="en-US" sz="2400" dirty="0">
                <a:latin typeface="+mn-ea"/>
              </a:rPr>
              <a:t>则将其转变成为 </a:t>
            </a:r>
            <a:r>
              <a:rPr lang="en-US" altLang="zh-CN" sz="2400" dirty="0">
                <a:latin typeface="+mn-ea"/>
              </a:rPr>
              <a:t>2 </a:t>
            </a:r>
            <a:r>
              <a:rPr lang="zh-CN" altLang="en-US" sz="2400" dirty="0">
                <a:latin typeface="+mn-ea"/>
              </a:rPr>
              <a:t>字节序列</a:t>
            </a:r>
            <a:r>
              <a:rPr lang="en-US" altLang="zh-CN" sz="2400" dirty="0">
                <a:latin typeface="+mn-ea"/>
              </a:rPr>
              <a:t>(0x7D, 0x5D)</a:t>
            </a:r>
            <a:r>
              <a:rPr lang="zh-CN" altLang="en-US" sz="2400" dirty="0">
                <a:latin typeface="+mn-ea"/>
              </a:rPr>
              <a:t>。</a:t>
            </a:r>
          </a:p>
          <a:p>
            <a:r>
              <a:rPr lang="zh-CN" altLang="en-US" sz="2400" dirty="0">
                <a:latin typeface="+mn-ea"/>
              </a:rPr>
              <a:t>若信息字段中出现 </a:t>
            </a:r>
            <a:r>
              <a:rPr lang="en-US" altLang="zh-CN" sz="2400" dirty="0">
                <a:latin typeface="+mn-ea"/>
              </a:rPr>
              <a:t>ASCII </a:t>
            </a:r>
            <a:r>
              <a:rPr lang="zh-CN" altLang="en-US" sz="2400" dirty="0">
                <a:latin typeface="+mn-ea"/>
              </a:rPr>
              <a:t>码的控制字符（即数值小于 </a:t>
            </a:r>
            <a:r>
              <a:rPr lang="en-US" altLang="zh-CN" sz="2400" dirty="0">
                <a:latin typeface="+mn-ea"/>
              </a:rPr>
              <a:t>0x20 </a:t>
            </a:r>
            <a:r>
              <a:rPr lang="zh-CN" altLang="en-US" sz="2400" dirty="0">
                <a:latin typeface="+mn-ea"/>
              </a:rPr>
              <a:t>的字符），则在该字符前面要加入一个 </a:t>
            </a:r>
            <a:r>
              <a:rPr lang="en-US" altLang="zh-CN" sz="2400" dirty="0">
                <a:latin typeface="+mn-ea"/>
              </a:rPr>
              <a:t>0x7D </a:t>
            </a:r>
            <a:r>
              <a:rPr lang="zh-CN" altLang="en-US" sz="2400" dirty="0">
                <a:latin typeface="+mn-ea"/>
              </a:rPr>
              <a:t>字节，同时将该字符改为与与</a:t>
            </a:r>
            <a:r>
              <a:rPr lang="en-US" altLang="zh-CN" sz="2400" dirty="0">
                <a:latin typeface="+mn-ea"/>
              </a:rPr>
              <a:t>0x20</a:t>
            </a:r>
            <a:r>
              <a:rPr lang="zh-CN" altLang="en-US" sz="2400" dirty="0">
                <a:latin typeface="+mn-ea"/>
              </a:rPr>
              <a:t>异或后的编码。 如</a:t>
            </a:r>
            <a:r>
              <a:rPr lang="en-US" altLang="zh-CN" sz="2400" dirty="0">
                <a:latin typeface="+mn-ea"/>
              </a:rPr>
              <a:t>0x04</a:t>
            </a:r>
            <a:r>
              <a:rPr lang="zh-CN" altLang="en-US" sz="2400" dirty="0">
                <a:latin typeface="+mn-ea"/>
              </a:rPr>
              <a:t>，改为</a:t>
            </a:r>
            <a:r>
              <a:rPr lang="en-US" altLang="zh-CN" sz="2400" dirty="0">
                <a:latin typeface="+mn-ea"/>
              </a:rPr>
              <a:t>0x24.</a:t>
            </a:r>
            <a:endParaRPr lang="zh-CN" altLang="en-US" sz="2400" dirty="0">
              <a:latin typeface="+mn-ea"/>
            </a:endParaRPr>
          </a:p>
        </p:txBody>
      </p:sp>
      <p:sp>
        <p:nvSpPr>
          <p:cNvPr id="4" name="文本框 3">
            <a:extLst>
              <a:ext uri="{FF2B5EF4-FFF2-40B4-BE49-F238E27FC236}">
                <a16:creationId xmlns:a16="http://schemas.microsoft.com/office/drawing/2014/main" id="{23361DCE-B7A9-4E72-87B4-D343B603C2EF}"/>
              </a:ext>
            </a:extLst>
          </p:cNvPr>
          <p:cNvSpPr txBox="1"/>
          <p:nvPr/>
        </p:nvSpPr>
        <p:spPr>
          <a:xfrm>
            <a:off x="876300" y="1213316"/>
            <a:ext cx="3119636" cy="461665"/>
          </a:xfrm>
          <a:prstGeom prst="rect">
            <a:avLst/>
          </a:prstGeom>
          <a:noFill/>
        </p:spPr>
        <p:txBody>
          <a:bodyPr wrap="square">
            <a:spAutoFit/>
          </a:bodyPr>
          <a:lstStyle/>
          <a:p>
            <a:r>
              <a:rPr lang="en-US" altLang="zh-CN" dirty="0">
                <a:latin typeface="+mn-ea"/>
                <a:ea typeface="+mn-ea"/>
              </a:rPr>
              <a:t>2</a:t>
            </a:r>
            <a:r>
              <a:rPr lang="zh-CN" altLang="en-US" dirty="0">
                <a:latin typeface="+mn-ea"/>
                <a:ea typeface="+mn-ea"/>
              </a:rPr>
              <a:t>、异步方式中的透传</a:t>
            </a:r>
          </a:p>
        </p:txBody>
      </p:sp>
      <p:sp>
        <p:nvSpPr>
          <p:cNvPr id="6" name="文本框 5">
            <a:extLst>
              <a:ext uri="{FF2B5EF4-FFF2-40B4-BE49-F238E27FC236}">
                <a16:creationId xmlns:a16="http://schemas.microsoft.com/office/drawing/2014/main" id="{45BBB9EE-5668-47D1-BC14-E3D45FBE663B}"/>
              </a:ext>
            </a:extLst>
          </p:cNvPr>
          <p:cNvSpPr txBox="1"/>
          <p:nvPr/>
        </p:nvSpPr>
        <p:spPr>
          <a:xfrm>
            <a:off x="876300" y="1844824"/>
            <a:ext cx="7728149" cy="461665"/>
          </a:xfrm>
          <a:prstGeom prst="rect">
            <a:avLst/>
          </a:prstGeom>
          <a:noFill/>
        </p:spPr>
        <p:txBody>
          <a:bodyPr wrap="square">
            <a:spAutoFit/>
          </a:bodyPr>
          <a:lstStyle/>
          <a:p>
            <a:r>
              <a:rPr lang="zh-CN" altLang="en-US" dirty="0"/>
              <a:t>在异步传输时，</a:t>
            </a:r>
            <a:r>
              <a:rPr lang="en-US" altLang="zh-CN" dirty="0"/>
              <a:t>PPP</a:t>
            </a:r>
            <a:r>
              <a:rPr lang="zh-CN" altLang="en-US" dirty="0"/>
              <a:t>协议使用一种特殊的字符填充法。 </a:t>
            </a:r>
          </a:p>
        </p:txBody>
      </p:sp>
    </p:spTree>
    <p:extLst>
      <p:ext uri="{BB962C8B-B14F-4D97-AF65-F5344CB8AC3E}">
        <p14:creationId xmlns:p14="http://schemas.microsoft.com/office/powerpoint/2010/main" val="2447861345"/>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39387-6D8B-43FE-A241-1F326716A2C4}"/>
              </a:ext>
            </a:extLst>
          </p:cNvPr>
          <p:cNvSpPr>
            <a:spLocks noGrp="1"/>
          </p:cNvSpPr>
          <p:nvPr>
            <p:ph type="title"/>
          </p:nvPr>
        </p:nvSpPr>
        <p:spPr/>
        <p:txBody>
          <a:bodyPr/>
          <a:lstStyle/>
          <a:p>
            <a:r>
              <a:rPr lang="zh-CN" altLang="en-US" dirty="0"/>
              <a:t>五、</a:t>
            </a:r>
            <a:r>
              <a:rPr lang="en-US" altLang="zh-CN" dirty="0"/>
              <a:t>PPP</a:t>
            </a:r>
            <a:r>
              <a:rPr lang="zh-CN" altLang="en-US" dirty="0"/>
              <a:t>协议运行阶段</a:t>
            </a:r>
          </a:p>
        </p:txBody>
      </p:sp>
      <p:sp>
        <p:nvSpPr>
          <p:cNvPr id="10" name="内容占位符 9">
            <a:extLst>
              <a:ext uri="{FF2B5EF4-FFF2-40B4-BE49-F238E27FC236}">
                <a16:creationId xmlns:a16="http://schemas.microsoft.com/office/drawing/2014/main" id="{ABA96C2D-028C-430A-9E4C-088BA736261F}"/>
              </a:ext>
            </a:extLst>
          </p:cNvPr>
          <p:cNvSpPr txBox="1">
            <a:spLocks noGrp="1"/>
          </p:cNvSpPr>
          <p:nvPr>
            <p:ph idx="1"/>
          </p:nvPr>
        </p:nvSpPr>
        <p:spPr>
          <a:xfrm>
            <a:off x="995094" y="1942439"/>
            <a:ext cx="7681362" cy="2677656"/>
          </a:xfrm>
          <a:prstGeom prst="rect">
            <a:avLst/>
          </a:prstGeom>
          <a:noFill/>
        </p:spPr>
        <p:txBody>
          <a:bodyPr wrap="square">
            <a:spAutoFit/>
          </a:bodyPr>
          <a:lstStyle/>
          <a:p>
            <a:r>
              <a:rPr lang="zh-CN" altLang="en-US" sz="2400" dirty="0">
                <a:latin typeface="+mn-ea"/>
              </a:rPr>
              <a:t>链路不可用阶段：初始阶段。</a:t>
            </a:r>
            <a:endParaRPr lang="en-US" altLang="zh-CN" sz="2400" dirty="0">
              <a:latin typeface="+mn-ea"/>
            </a:endParaRPr>
          </a:p>
          <a:p>
            <a:r>
              <a:rPr lang="zh-CN" altLang="en-US" sz="2400" dirty="0">
                <a:latin typeface="+mn-ea"/>
              </a:rPr>
              <a:t>链路建立阶段： </a:t>
            </a:r>
            <a:r>
              <a:rPr lang="en-US" altLang="zh-CN" sz="2400" dirty="0">
                <a:latin typeface="+mn-ea"/>
              </a:rPr>
              <a:t>LCP</a:t>
            </a:r>
            <a:r>
              <a:rPr lang="zh-CN" altLang="en-US" sz="2400" dirty="0">
                <a:latin typeface="+mn-ea"/>
              </a:rPr>
              <a:t>协商，包括协商认证方式等。</a:t>
            </a:r>
            <a:endParaRPr lang="en-US" altLang="zh-CN" sz="2400" dirty="0">
              <a:latin typeface="+mn-ea"/>
            </a:endParaRPr>
          </a:p>
          <a:p>
            <a:r>
              <a:rPr lang="zh-CN" altLang="en-US" sz="2400" dirty="0">
                <a:latin typeface="+mn-ea"/>
              </a:rPr>
              <a:t>验证阶段（可选）：</a:t>
            </a:r>
            <a:r>
              <a:rPr lang="en-US" altLang="zh-CN" sz="2400" dirty="0">
                <a:latin typeface="+mn-ea"/>
              </a:rPr>
              <a:t>PAP/CHAP</a:t>
            </a:r>
            <a:r>
              <a:rPr lang="zh-CN" altLang="en-US" sz="2400" dirty="0">
                <a:latin typeface="+mn-ea"/>
              </a:rPr>
              <a:t>验证</a:t>
            </a:r>
            <a:endParaRPr lang="en-US" altLang="zh-CN" sz="2400" dirty="0">
              <a:latin typeface="+mn-ea"/>
            </a:endParaRPr>
          </a:p>
          <a:p>
            <a:r>
              <a:rPr lang="zh-CN" altLang="en-US" sz="2400" dirty="0">
                <a:latin typeface="+mn-ea"/>
              </a:rPr>
              <a:t>网络层协议阶段：</a:t>
            </a:r>
            <a:r>
              <a:rPr lang="en-US" altLang="zh-CN" sz="2400" dirty="0">
                <a:latin typeface="+mn-ea"/>
              </a:rPr>
              <a:t>NCP</a:t>
            </a:r>
            <a:r>
              <a:rPr lang="zh-CN" altLang="en-US" sz="2400" dirty="0">
                <a:latin typeface="+mn-ea"/>
              </a:rPr>
              <a:t>协商</a:t>
            </a:r>
            <a:endParaRPr lang="en-US" altLang="zh-CN" sz="2400" dirty="0">
              <a:latin typeface="+mn-ea"/>
            </a:endParaRPr>
          </a:p>
          <a:p>
            <a:r>
              <a:rPr lang="zh-CN" altLang="en-US" sz="2400" dirty="0">
                <a:latin typeface="+mn-ea"/>
              </a:rPr>
              <a:t>维持阶段：维持</a:t>
            </a:r>
            <a:r>
              <a:rPr lang="en-US" altLang="zh-CN" sz="2400" dirty="0">
                <a:latin typeface="+mn-ea"/>
              </a:rPr>
              <a:t>PPP</a:t>
            </a:r>
            <a:r>
              <a:rPr lang="zh-CN" altLang="en-US" sz="2400" dirty="0">
                <a:latin typeface="+mn-ea"/>
              </a:rPr>
              <a:t>会话，传输数据、定时测试链路。</a:t>
            </a:r>
            <a:endParaRPr lang="en-US" altLang="zh-CN" sz="2400" dirty="0">
              <a:latin typeface="+mn-ea"/>
            </a:endParaRPr>
          </a:p>
          <a:p>
            <a:r>
              <a:rPr lang="zh-CN" altLang="en-US" sz="2400" dirty="0">
                <a:latin typeface="+mn-ea"/>
              </a:rPr>
              <a:t>网络终止阶段：终止</a:t>
            </a:r>
            <a:r>
              <a:rPr lang="en-US" altLang="zh-CN" sz="2400" dirty="0">
                <a:latin typeface="+mn-ea"/>
              </a:rPr>
              <a:t>PPP</a:t>
            </a:r>
            <a:r>
              <a:rPr lang="zh-CN" altLang="en-US" sz="2400" dirty="0">
                <a:latin typeface="+mn-ea"/>
              </a:rPr>
              <a:t>会话，回到链路不可用阶段。</a:t>
            </a:r>
          </a:p>
        </p:txBody>
      </p:sp>
      <p:sp>
        <p:nvSpPr>
          <p:cNvPr id="5" name="文本框 4">
            <a:extLst>
              <a:ext uri="{FF2B5EF4-FFF2-40B4-BE49-F238E27FC236}">
                <a16:creationId xmlns:a16="http://schemas.microsoft.com/office/drawing/2014/main" id="{E59DDD92-C055-4415-9C1F-41C7439C01A6}"/>
              </a:ext>
            </a:extLst>
          </p:cNvPr>
          <p:cNvSpPr txBox="1"/>
          <p:nvPr/>
        </p:nvSpPr>
        <p:spPr>
          <a:xfrm>
            <a:off x="971550" y="1335294"/>
            <a:ext cx="6696794" cy="461665"/>
          </a:xfrm>
          <a:prstGeom prst="rect">
            <a:avLst/>
          </a:prstGeom>
          <a:noFill/>
        </p:spPr>
        <p:txBody>
          <a:bodyPr wrap="square">
            <a:spAutoFit/>
          </a:bodyPr>
          <a:lstStyle/>
          <a:p>
            <a:r>
              <a:rPr lang="en-US" altLang="zh-CN" dirty="0"/>
              <a:t>PPP</a:t>
            </a:r>
            <a:r>
              <a:rPr lang="zh-CN" altLang="en-US" dirty="0"/>
              <a:t>协议运行过程的几个工作阶段：</a:t>
            </a:r>
          </a:p>
        </p:txBody>
      </p:sp>
      <p:grpSp>
        <p:nvGrpSpPr>
          <p:cNvPr id="47" name="组合 46">
            <a:extLst>
              <a:ext uri="{FF2B5EF4-FFF2-40B4-BE49-F238E27FC236}">
                <a16:creationId xmlns:a16="http://schemas.microsoft.com/office/drawing/2014/main" id="{9CFC1A02-E2E4-4611-99A1-B2B8792CBAF1}"/>
              </a:ext>
            </a:extLst>
          </p:cNvPr>
          <p:cNvGrpSpPr/>
          <p:nvPr/>
        </p:nvGrpSpPr>
        <p:grpSpPr>
          <a:xfrm>
            <a:off x="1282780" y="4781248"/>
            <a:ext cx="528817" cy="1080120"/>
            <a:chOff x="1282780" y="4781248"/>
            <a:chExt cx="528817" cy="1080120"/>
          </a:xfrm>
        </p:grpSpPr>
        <p:sp>
          <p:nvSpPr>
            <p:cNvPr id="4" name="矩形: 圆角 3">
              <a:extLst>
                <a:ext uri="{FF2B5EF4-FFF2-40B4-BE49-F238E27FC236}">
                  <a16:creationId xmlns:a16="http://schemas.microsoft.com/office/drawing/2014/main" id="{27B4DCFB-C6E7-49B6-B307-F904B19C6B9D}"/>
                </a:ext>
              </a:extLst>
            </p:cNvPr>
            <p:cNvSpPr/>
            <p:nvPr/>
          </p:nvSpPr>
          <p:spPr bwMode="auto">
            <a:xfrm>
              <a:off x="1282780" y="4781248"/>
              <a:ext cx="504056" cy="1080120"/>
            </a:xfrm>
            <a:prstGeom prst="roundRect">
              <a:avLst/>
            </a:prstGeom>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sp>
          <p:nvSpPr>
            <p:cNvPr id="6" name="文本框 5">
              <a:extLst>
                <a:ext uri="{FF2B5EF4-FFF2-40B4-BE49-F238E27FC236}">
                  <a16:creationId xmlns:a16="http://schemas.microsoft.com/office/drawing/2014/main" id="{770C8B72-95ED-4874-9D9F-B6D631A936D9}"/>
                </a:ext>
              </a:extLst>
            </p:cNvPr>
            <p:cNvSpPr txBox="1"/>
            <p:nvPr/>
          </p:nvSpPr>
          <p:spPr>
            <a:xfrm>
              <a:off x="1307962" y="4925264"/>
              <a:ext cx="503635" cy="792088"/>
            </a:xfrm>
            <a:prstGeom prst="rect">
              <a:avLst/>
            </a:prstGeom>
            <a:noFill/>
          </p:spPr>
          <p:txBody>
            <a:bodyPr vert="eaVert" wrap="square" rtlCol="0">
              <a:spAutoFit/>
            </a:bodyPr>
            <a:lstStyle/>
            <a:p>
              <a:r>
                <a:rPr lang="zh-CN" altLang="en-US" dirty="0"/>
                <a:t>静止</a:t>
              </a:r>
            </a:p>
          </p:txBody>
        </p:sp>
      </p:grpSp>
      <p:grpSp>
        <p:nvGrpSpPr>
          <p:cNvPr id="48" name="组合 47">
            <a:extLst>
              <a:ext uri="{FF2B5EF4-FFF2-40B4-BE49-F238E27FC236}">
                <a16:creationId xmlns:a16="http://schemas.microsoft.com/office/drawing/2014/main" id="{ED84728F-92D2-4110-89DD-FBF01BC6011B}"/>
              </a:ext>
            </a:extLst>
          </p:cNvPr>
          <p:cNvGrpSpPr/>
          <p:nvPr/>
        </p:nvGrpSpPr>
        <p:grpSpPr>
          <a:xfrm>
            <a:off x="2481267" y="4781248"/>
            <a:ext cx="553998" cy="1080120"/>
            <a:chOff x="2481267" y="4781248"/>
            <a:chExt cx="553998" cy="1080120"/>
          </a:xfrm>
        </p:grpSpPr>
        <p:sp>
          <p:nvSpPr>
            <p:cNvPr id="8" name="矩形: 圆角 7">
              <a:extLst>
                <a:ext uri="{FF2B5EF4-FFF2-40B4-BE49-F238E27FC236}">
                  <a16:creationId xmlns:a16="http://schemas.microsoft.com/office/drawing/2014/main" id="{3C460FD8-CA1A-4129-AA28-2C87D74B3C0B}"/>
                </a:ext>
              </a:extLst>
            </p:cNvPr>
            <p:cNvSpPr/>
            <p:nvPr/>
          </p:nvSpPr>
          <p:spPr bwMode="auto">
            <a:xfrm>
              <a:off x="2506448" y="4781248"/>
              <a:ext cx="504056" cy="1080120"/>
            </a:xfrm>
            <a:prstGeom prst="roundRect">
              <a:avLst/>
            </a:prstGeom>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sp>
          <p:nvSpPr>
            <p:cNvPr id="9" name="文本框 8">
              <a:extLst>
                <a:ext uri="{FF2B5EF4-FFF2-40B4-BE49-F238E27FC236}">
                  <a16:creationId xmlns:a16="http://schemas.microsoft.com/office/drawing/2014/main" id="{E25E60BE-2F21-4997-95DF-0BA576BBCF8E}"/>
                </a:ext>
              </a:extLst>
            </p:cNvPr>
            <p:cNvSpPr txBox="1"/>
            <p:nvPr/>
          </p:nvSpPr>
          <p:spPr>
            <a:xfrm>
              <a:off x="2481267" y="4925264"/>
              <a:ext cx="553998" cy="792088"/>
            </a:xfrm>
            <a:prstGeom prst="rect">
              <a:avLst/>
            </a:prstGeom>
            <a:noFill/>
          </p:spPr>
          <p:txBody>
            <a:bodyPr vert="eaVert" wrap="square" rtlCol="0">
              <a:spAutoFit/>
            </a:bodyPr>
            <a:lstStyle/>
            <a:p>
              <a:r>
                <a:rPr lang="zh-CN" altLang="en-US" dirty="0"/>
                <a:t>建立</a:t>
              </a:r>
            </a:p>
          </p:txBody>
        </p:sp>
      </p:grpSp>
      <p:grpSp>
        <p:nvGrpSpPr>
          <p:cNvPr id="49" name="组合 48">
            <a:extLst>
              <a:ext uri="{FF2B5EF4-FFF2-40B4-BE49-F238E27FC236}">
                <a16:creationId xmlns:a16="http://schemas.microsoft.com/office/drawing/2014/main" id="{23AA23E5-FB51-4CDB-B357-AB902D18D0BB}"/>
              </a:ext>
            </a:extLst>
          </p:cNvPr>
          <p:cNvGrpSpPr/>
          <p:nvPr/>
        </p:nvGrpSpPr>
        <p:grpSpPr>
          <a:xfrm>
            <a:off x="3704935" y="4781248"/>
            <a:ext cx="553998" cy="1080120"/>
            <a:chOff x="3704935" y="4781248"/>
            <a:chExt cx="553998" cy="1080120"/>
          </a:xfrm>
        </p:grpSpPr>
        <p:sp>
          <p:nvSpPr>
            <p:cNvPr id="11" name="矩形: 圆角 10">
              <a:extLst>
                <a:ext uri="{FF2B5EF4-FFF2-40B4-BE49-F238E27FC236}">
                  <a16:creationId xmlns:a16="http://schemas.microsoft.com/office/drawing/2014/main" id="{7C31A0F9-DAD8-4456-A2CB-D31F147A53AA}"/>
                </a:ext>
              </a:extLst>
            </p:cNvPr>
            <p:cNvSpPr/>
            <p:nvPr/>
          </p:nvSpPr>
          <p:spPr bwMode="auto">
            <a:xfrm>
              <a:off x="3730116" y="4781248"/>
              <a:ext cx="504056" cy="1080120"/>
            </a:xfrm>
            <a:prstGeom prst="roundRect">
              <a:avLst/>
            </a:prstGeom>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sp>
          <p:nvSpPr>
            <p:cNvPr id="12" name="文本框 11">
              <a:extLst>
                <a:ext uri="{FF2B5EF4-FFF2-40B4-BE49-F238E27FC236}">
                  <a16:creationId xmlns:a16="http://schemas.microsoft.com/office/drawing/2014/main" id="{623B2240-FD5A-4D89-A81E-8801EDF8FB92}"/>
                </a:ext>
              </a:extLst>
            </p:cNvPr>
            <p:cNvSpPr txBox="1"/>
            <p:nvPr/>
          </p:nvSpPr>
          <p:spPr>
            <a:xfrm>
              <a:off x="3704935" y="4925264"/>
              <a:ext cx="553998" cy="792088"/>
            </a:xfrm>
            <a:prstGeom prst="rect">
              <a:avLst/>
            </a:prstGeom>
            <a:noFill/>
          </p:spPr>
          <p:txBody>
            <a:bodyPr vert="eaVert" wrap="square" rtlCol="0">
              <a:spAutoFit/>
            </a:bodyPr>
            <a:lstStyle/>
            <a:p>
              <a:r>
                <a:rPr lang="zh-CN" altLang="en-US" dirty="0"/>
                <a:t>认证</a:t>
              </a:r>
            </a:p>
          </p:txBody>
        </p:sp>
      </p:grpSp>
      <p:grpSp>
        <p:nvGrpSpPr>
          <p:cNvPr id="50" name="组合 49">
            <a:extLst>
              <a:ext uri="{FF2B5EF4-FFF2-40B4-BE49-F238E27FC236}">
                <a16:creationId xmlns:a16="http://schemas.microsoft.com/office/drawing/2014/main" id="{EACC2176-D6A5-4FB8-ABE2-55C16B072546}"/>
              </a:ext>
            </a:extLst>
          </p:cNvPr>
          <p:cNvGrpSpPr/>
          <p:nvPr/>
        </p:nvGrpSpPr>
        <p:grpSpPr>
          <a:xfrm>
            <a:off x="4980373" y="4781248"/>
            <a:ext cx="553998" cy="1080120"/>
            <a:chOff x="4980373" y="4781248"/>
            <a:chExt cx="553998" cy="1080120"/>
          </a:xfrm>
        </p:grpSpPr>
        <p:sp>
          <p:nvSpPr>
            <p:cNvPr id="13" name="矩形: 圆角 12">
              <a:extLst>
                <a:ext uri="{FF2B5EF4-FFF2-40B4-BE49-F238E27FC236}">
                  <a16:creationId xmlns:a16="http://schemas.microsoft.com/office/drawing/2014/main" id="{03CCA10C-FEC5-43C0-B256-16876E72773D}"/>
                </a:ext>
              </a:extLst>
            </p:cNvPr>
            <p:cNvSpPr/>
            <p:nvPr/>
          </p:nvSpPr>
          <p:spPr bwMode="auto">
            <a:xfrm>
              <a:off x="5005554" y="4781248"/>
              <a:ext cx="504056" cy="1080120"/>
            </a:xfrm>
            <a:prstGeom prst="roundRect">
              <a:avLst/>
            </a:prstGeom>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sp>
          <p:nvSpPr>
            <p:cNvPr id="14" name="文本框 13">
              <a:extLst>
                <a:ext uri="{FF2B5EF4-FFF2-40B4-BE49-F238E27FC236}">
                  <a16:creationId xmlns:a16="http://schemas.microsoft.com/office/drawing/2014/main" id="{8BC3FD40-500A-4A00-B9E7-78A5876B590F}"/>
                </a:ext>
              </a:extLst>
            </p:cNvPr>
            <p:cNvSpPr txBox="1"/>
            <p:nvPr/>
          </p:nvSpPr>
          <p:spPr>
            <a:xfrm>
              <a:off x="4980373" y="4925264"/>
              <a:ext cx="553998" cy="792088"/>
            </a:xfrm>
            <a:prstGeom prst="rect">
              <a:avLst/>
            </a:prstGeom>
            <a:noFill/>
          </p:spPr>
          <p:txBody>
            <a:bodyPr vert="eaVert" wrap="square" rtlCol="0">
              <a:spAutoFit/>
            </a:bodyPr>
            <a:lstStyle/>
            <a:p>
              <a:r>
                <a:rPr lang="zh-CN" altLang="en-US" dirty="0"/>
                <a:t>协商</a:t>
              </a:r>
            </a:p>
          </p:txBody>
        </p:sp>
      </p:grpSp>
      <p:grpSp>
        <p:nvGrpSpPr>
          <p:cNvPr id="51" name="组合 50">
            <a:extLst>
              <a:ext uri="{FF2B5EF4-FFF2-40B4-BE49-F238E27FC236}">
                <a16:creationId xmlns:a16="http://schemas.microsoft.com/office/drawing/2014/main" id="{A8117F23-3EAD-43F8-AC60-C4E3CA218F7A}"/>
              </a:ext>
            </a:extLst>
          </p:cNvPr>
          <p:cNvGrpSpPr/>
          <p:nvPr/>
        </p:nvGrpSpPr>
        <p:grpSpPr>
          <a:xfrm>
            <a:off x="6203003" y="4765575"/>
            <a:ext cx="553998" cy="1080120"/>
            <a:chOff x="6203003" y="4765575"/>
            <a:chExt cx="553998" cy="1080120"/>
          </a:xfrm>
        </p:grpSpPr>
        <p:sp>
          <p:nvSpPr>
            <p:cNvPr id="15" name="矩形: 圆角 14">
              <a:extLst>
                <a:ext uri="{FF2B5EF4-FFF2-40B4-BE49-F238E27FC236}">
                  <a16:creationId xmlns:a16="http://schemas.microsoft.com/office/drawing/2014/main" id="{874BD5F8-ADDD-4A53-9F51-F1321C1AEA60}"/>
                </a:ext>
              </a:extLst>
            </p:cNvPr>
            <p:cNvSpPr/>
            <p:nvPr/>
          </p:nvSpPr>
          <p:spPr bwMode="auto">
            <a:xfrm>
              <a:off x="6228184" y="4765575"/>
              <a:ext cx="504056" cy="1080120"/>
            </a:xfrm>
            <a:prstGeom prst="roundRect">
              <a:avLst/>
            </a:prstGeom>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sp>
          <p:nvSpPr>
            <p:cNvPr id="16" name="文本框 15">
              <a:extLst>
                <a:ext uri="{FF2B5EF4-FFF2-40B4-BE49-F238E27FC236}">
                  <a16:creationId xmlns:a16="http://schemas.microsoft.com/office/drawing/2014/main" id="{4CCF6B82-D58C-4959-A24E-6690D45D2C6E}"/>
                </a:ext>
              </a:extLst>
            </p:cNvPr>
            <p:cNvSpPr txBox="1"/>
            <p:nvPr/>
          </p:nvSpPr>
          <p:spPr>
            <a:xfrm>
              <a:off x="6203003" y="4909591"/>
              <a:ext cx="553998" cy="792088"/>
            </a:xfrm>
            <a:prstGeom prst="rect">
              <a:avLst/>
            </a:prstGeom>
            <a:noFill/>
          </p:spPr>
          <p:txBody>
            <a:bodyPr vert="eaVert" wrap="square" rtlCol="0">
              <a:spAutoFit/>
            </a:bodyPr>
            <a:lstStyle/>
            <a:p>
              <a:r>
                <a:rPr lang="zh-CN" altLang="en-US" dirty="0"/>
                <a:t>维持</a:t>
              </a:r>
            </a:p>
          </p:txBody>
        </p:sp>
      </p:grpSp>
      <p:grpSp>
        <p:nvGrpSpPr>
          <p:cNvPr id="52" name="组合 51">
            <a:extLst>
              <a:ext uri="{FF2B5EF4-FFF2-40B4-BE49-F238E27FC236}">
                <a16:creationId xmlns:a16="http://schemas.microsoft.com/office/drawing/2014/main" id="{91909829-3F1F-44AF-B9DE-193E06C2DA93}"/>
              </a:ext>
            </a:extLst>
          </p:cNvPr>
          <p:cNvGrpSpPr/>
          <p:nvPr/>
        </p:nvGrpSpPr>
        <p:grpSpPr>
          <a:xfrm>
            <a:off x="7381947" y="4781248"/>
            <a:ext cx="553998" cy="1080120"/>
            <a:chOff x="7381947" y="4781248"/>
            <a:chExt cx="553998" cy="1080120"/>
          </a:xfrm>
        </p:grpSpPr>
        <p:sp>
          <p:nvSpPr>
            <p:cNvPr id="17" name="矩形: 圆角 16">
              <a:extLst>
                <a:ext uri="{FF2B5EF4-FFF2-40B4-BE49-F238E27FC236}">
                  <a16:creationId xmlns:a16="http://schemas.microsoft.com/office/drawing/2014/main" id="{6AF4A970-5D2D-45FB-9D35-50D7D101804A}"/>
                </a:ext>
              </a:extLst>
            </p:cNvPr>
            <p:cNvSpPr/>
            <p:nvPr/>
          </p:nvSpPr>
          <p:spPr bwMode="auto">
            <a:xfrm>
              <a:off x="7407128" y="4781248"/>
              <a:ext cx="504056" cy="1080120"/>
            </a:xfrm>
            <a:prstGeom prst="roundRect">
              <a:avLst/>
            </a:prstGeom>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sp>
          <p:nvSpPr>
            <p:cNvPr id="18" name="文本框 17">
              <a:extLst>
                <a:ext uri="{FF2B5EF4-FFF2-40B4-BE49-F238E27FC236}">
                  <a16:creationId xmlns:a16="http://schemas.microsoft.com/office/drawing/2014/main" id="{2C419D71-6078-404B-8FC7-AD354BF989DE}"/>
                </a:ext>
              </a:extLst>
            </p:cNvPr>
            <p:cNvSpPr txBox="1"/>
            <p:nvPr/>
          </p:nvSpPr>
          <p:spPr>
            <a:xfrm>
              <a:off x="7381947" y="4925264"/>
              <a:ext cx="553998" cy="792088"/>
            </a:xfrm>
            <a:prstGeom prst="rect">
              <a:avLst/>
            </a:prstGeom>
            <a:noFill/>
          </p:spPr>
          <p:txBody>
            <a:bodyPr vert="eaVert" wrap="square" rtlCol="0">
              <a:spAutoFit/>
            </a:bodyPr>
            <a:lstStyle/>
            <a:p>
              <a:r>
                <a:rPr lang="zh-CN" altLang="en-US" dirty="0"/>
                <a:t>终止</a:t>
              </a:r>
            </a:p>
          </p:txBody>
        </p:sp>
      </p:grpSp>
      <p:cxnSp>
        <p:nvCxnSpPr>
          <p:cNvPr id="19" name="直接箭头连接符 18">
            <a:extLst>
              <a:ext uri="{FF2B5EF4-FFF2-40B4-BE49-F238E27FC236}">
                <a16:creationId xmlns:a16="http://schemas.microsoft.com/office/drawing/2014/main" id="{F2C2CA4A-B65A-4987-87A0-EAA1A942BF11}"/>
              </a:ext>
            </a:extLst>
          </p:cNvPr>
          <p:cNvCxnSpPr>
            <a:stCxn id="6" idx="3"/>
            <a:endCxn id="9" idx="1"/>
          </p:cNvCxnSpPr>
          <p:nvPr/>
        </p:nvCxnSpPr>
        <p:spPr bwMode="auto">
          <a:xfrm>
            <a:off x="1811597" y="5321308"/>
            <a:ext cx="669670"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A46E11B4-AE30-491C-8412-5FED5BDB3CB9}"/>
              </a:ext>
            </a:extLst>
          </p:cNvPr>
          <p:cNvCxnSpPr/>
          <p:nvPr/>
        </p:nvCxnSpPr>
        <p:spPr bwMode="auto">
          <a:xfrm>
            <a:off x="3035265" y="5309239"/>
            <a:ext cx="669670"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A2D7EAE3-0A84-4A7D-AE94-A8ED9E9984CD}"/>
              </a:ext>
            </a:extLst>
          </p:cNvPr>
          <p:cNvCxnSpPr>
            <a:cxnSpLocks/>
            <a:endCxn id="14" idx="1"/>
          </p:cNvCxnSpPr>
          <p:nvPr/>
        </p:nvCxnSpPr>
        <p:spPr bwMode="auto">
          <a:xfrm>
            <a:off x="4258933" y="5321308"/>
            <a:ext cx="721440"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a:extLst>
              <a:ext uri="{FF2B5EF4-FFF2-40B4-BE49-F238E27FC236}">
                <a16:creationId xmlns:a16="http://schemas.microsoft.com/office/drawing/2014/main" id="{2DF426C6-FE89-43E0-B3AA-308D5DCF2E2E}"/>
              </a:ext>
            </a:extLst>
          </p:cNvPr>
          <p:cNvCxnSpPr>
            <a:cxnSpLocks/>
            <a:endCxn id="16" idx="1"/>
          </p:cNvCxnSpPr>
          <p:nvPr/>
        </p:nvCxnSpPr>
        <p:spPr bwMode="auto">
          <a:xfrm flipV="1">
            <a:off x="5533333" y="5305635"/>
            <a:ext cx="669670" cy="360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a:extLst>
              <a:ext uri="{FF2B5EF4-FFF2-40B4-BE49-F238E27FC236}">
                <a16:creationId xmlns:a16="http://schemas.microsoft.com/office/drawing/2014/main" id="{1B2B745C-4658-4E6C-AB3C-019BFE6C1593}"/>
              </a:ext>
            </a:extLst>
          </p:cNvPr>
          <p:cNvCxnSpPr/>
          <p:nvPr/>
        </p:nvCxnSpPr>
        <p:spPr bwMode="auto">
          <a:xfrm>
            <a:off x="6757001" y="5305635"/>
            <a:ext cx="669670"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7" name="直接连接符 26">
            <a:extLst>
              <a:ext uri="{FF2B5EF4-FFF2-40B4-BE49-F238E27FC236}">
                <a16:creationId xmlns:a16="http://schemas.microsoft.com/office/drawing/2014/main" id="{DE7C702C-2607-47D7-80EE-49D9A8D71500}"/>
              </a:ext>
            </a:extLst>
          </p:cNvPr>
          <p:cNvCxnSpPr>
            <a:cxnSpLocks/>
            <a:stCxn id="17" idx="2"/>
          </p:cNvCxnSpPr>
          <p:nvPr/>
        </p:nvCxnSpPr>
        <p:spPr bwMode="auto">
          <a:xfrm flipH="1">
            <a:off x="7658946" y="5861368"/>
            <a:ext cx="210" cy="447952"/>
          </a:xfrm>
          <a:prstGeom prst="line">
            <a:avLst/>
          </a:prstGeom>
          <a:ln w="76200"/>
        </p:spPr>
        <p:style>
          <a:lnRef idx="1">
            <a:schemeClr val="dk1"/>
          </a:lnRef>
          <a:fillRef idx="0">
            <a:schemeClr val="dk1"/>
          </a:fillRef>
          <a:effectRef idx="0">
            <a:schemeClr val="dk1"/>
          </a:effectRef>
          <a:fontRef idx="minor">
            <a:schemeClr val="tx1"/>
          </a:fontRef>
        </p:style>
      </p:cxnSp>
      <p:cxnSp>
        <p:nvCxnSpPr>
          <p:cNvPr id="30" name="直接连接符 29">
            <a:extLst>
              <a:ext uri="{FF2B5EF4-FFF2-40B4-BE49-F238E27FC236}">
                <a16:creationId xmlns:a16="http://schemas.microsoft.com/office/drawing/2014/main" id="{3CDD7E15-8EB0-4042-93A2-BA5421A73BF5}"/>
              </a:ext>
            </a:extLst>
          </p:cNvPr>
          <p:cNvCxnSpPr>
            <a:cxnSpLocks/>
          </p:cNvCxnSpPr>
          <p:nvPr/>
        </p:nvCxnSpPr>
        <p:spPr bwMode="auto">
          <a:xfrm flipH="1">
            <a:off x="1534808" y="6309320"/>
            <a:ext cx="615825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33" name="直接箭头连接符 32">
            <a:extLst>
              <a:ext uri="{FF2B5EF4-FFF2-40B4-BE49-F238E27FC236}">
                <a16:creationId xmlns:a16="http://schemas.microsoft.com/office/drawing/2014/main" id="{CD494F5B-6B8F-4AB3-895B-7CA832BF3C0F}"/>
              </a:ext>
            </a:extLst>
          </p:cNvPr>
          <p:cNvCxnSpPr>
            <a:cxnSpLocks/>
            <a:endCxn id="4" idx="2"/>
          </p:cNvCxnSpPr>
          <p:nvPr/>
        </p:nvCxnSpPr>
        <p:spPr bwMode="auto">
          <a:xfrm flipV="1">
            <a:off x="1534808" y="5861368"/>
            <a:ext cx="0" cy="447952"/>
          </a:xfrm>
          <a:prstGeom prst="straightConnector1">
            <a:avLst/>
          </a:prstGeom>
          <a:ln w="76200">
            <a:tailEnd type="triangle"/>
          </a:ln>
        </p:spPr>
        <p:style>
          <a:lnRef idx="3">
            <a:schemeClr val="accent4"/>
          </a:lnRef>
          <a:fillRef idx="0">
            <a:schemeClr val="accent4"/>
          </a:fillRef>
          <a:effectRef idx="2">
            <a:schemeClr val="accent4"/>
          </a:effectRef>
          <a:fontRef idx="minor">
            <a:schemeClr val="tx1"/>
          </a:fontRef>
        </p:style>
      </p:cxnSp>
      <p:cxnSp>
        <p:nvCxnSpPr>
          <p:cNvPr id="53" name="直接连接符 52">
            <a:extLst>
              <a:ext uri="{FF2B5EF4-FFF2-40B4-BE49-F238E27FC236}">
                <a16:creationId xmlns:a16="http://schemas.microsoft.com/office/drawing/2014/main" id="{0A742E86-CD31-4F6E-92EF-2BDBF7ED37D1}"/>
              </a:ext>
            </a:extLst>
          </p:cNvPr>
          <p:cNvCxnSpPr>
            <a:cxnSpLocks/>
          </p:cNvCxnSpPr>
          <p:nvPr/>
        </p:nvCxnSpPr>
        <p:spPr bwMode="auto">
          <a:xfrm>
            <a:off x="2767972" y="5846964"/>
            <a:ext cx="8532" cy="318340"/>
          </a:xfrm>
          <a:prstGeom prst="line">
            <a:avLst/>
          </a:prstGeom>
          <a:ln w="76200"/>
        </p:spPr>
        <p:style>
          <a:lnRef idx="1">
            <a:schemeClr val="dk1"/>
          </a:lnRef>
          <a:fillRef idx="0">
            <a:schemeClr val="dk1"/>
          </a:fillRef>
          <a:effectRef idx="0">
            <a:schemeClr val="dk1"/>
          </a:effectRef>
          <a:fontRef idx="minor">
            <a:schemeClr val="tx1"/>
          </a:fontRef>
        </p:style>
      </p:cxnSp>
      <p:cxnSp>
        <p:nvCxnSpPr>
          <p:cNvPr id="56" name="直接连接符 55">
            <a:extLst>
              <a:ext uri="{FF2B5EF4-FFF2-40B4-BE49-F238E27FC236}">
                <a16:creationId xmlns:a16="http://schemas.microsoft.com/office/drawing/2014/main" id="{E315F629-8222-49D5-AB09-C2D7B333EBF7}"/>
              </a:ext>
            </a:extLst>
          </p:cNvPr>
          <p:cNvCxnSpPr>
            <a:cxnSpLocks/>
          </p:cNvCxnSpPr>
          <p:nvPr/>
        </p:nvCxnSpPr>
        <p:spPr bwMode="auto">
          <a:xfrm flipH="1">
            <a:off x="2776504" y="6165304"/>
            <a:ext cx="2480868"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58" name="直接箭头连接符 57">
            <a:extLst>
              <a:ext uri="{FF2B5EF4-FFF2-40B4-BE49-F238E27FC236}">
                <a16:creationId xmlns:a16="http://schemas.microsoft.com/office/drawing/2014/main" id="{CBD5A02B-DEAB-4584-BFEB-6902E1897C81}"/>
              </a:ext>
            </a:extLst>
          </p:cNvPr>
          <p:cNvCxnSpPr>
            <a:cxnSpLocks/>
          </p:cNvCxnSpPr>
          <p:nvPr/>
        </p:nvCxnSpPr>
        <p:spPr bwMode="auto">
          <a:xfrm flipV="1">
            <a:off x="5257372" y="5845695"/>
            <a:ext cx="0" cy="319609"/>
          </a:xfrm>
          <a:prstGeom prst="straightConnector1">
            <a:avLst/>
          </a:prstGeom>
          <a:ln w="76200">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0790635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wipe(left)">
                                      <p:cBhvr>
                                        <p:cTn id="15" dur="500"/>
                                        <p:tgtEl>
                                          <p:spTgt spid="48"/>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par>
                                <p:cTn id="20" presetID="22" presetClass="entr" presetSubtype="1" fill="hold" nodeType="with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wipe(up)">
                                      <p:cBhvr>
                                        <p:cTn id="22" dur="500"/>
                                        <p:tgtEl>
                                          <p:spTgt spid="53"/>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wipe(left)">
                                      <p:cBhvr>
                                        <p:cTn id="26" dur="500"/>
                                        <p:tgtEl>
                                          <p:spTgt spid="49"/>
                                        </p:tgtEl>
                                      </p:cBhvr>
                                    </p:animEffect>
                                  </p:childTnLst>
                                </p:cTn>
                              </p:par>
                              <p:par>
                                <p:cTn id="27" presetID="22" presetClass="entr" presetSubtype="2" fill="hold" nodeType="withEffect">
                                  <p:stCondLst>
                                    <p:cond delay="0"/>
                                  </p:stCondLst>
                                  <p:childTnLst>
                                    <p:set>
                                      <p:cBhvr>
                                        <p:cTn id="28" dur="1" fill="hold">
                                          <p:stCondLst>
                                            <p:cond delay="0"/>
                                          </p:stCondLst>
                                        </p:cTn>
                                        <p:tgtEl>
                                          <p:spTgt spid="56"/>
                                        </p:tgtEl>
                                        <p:attrNameLst>
                                          <p:attrName>style.visibility</p:attrName>
                                        </p:attrNameLst>
                                      </p:cBhvr>
                                      <p:to>
                                        <p:strVal val="visible"/>
                                      </p:to>
                                    </p:set>
                                    <p:animEffect transition="in" filter="wipe(right)">
                                      <p:cBhvr>
                                        <p:cTn id="29" dur="500"/>
                                        <p:tgtEl>
                                          <p:spTgt spid="56"/>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left)">
                                      <p:cBhvr>
                                        <p:cTn id="33" dur="500"/>
                                        <p:tgtEl>
                                          <p:spTgt spid="21"/>
                                        </p:tgtEl>
                                      </p:cBhvr>
                                    </p:animEffect>
                                  </p:childTnLst>
                                </p:cTn>
                              </p:par>
                              <p:par>
                                <p:cTn id="34" presetID="22" presetClass="entr" presetSubtype="4" fill="hold" nodeType="withEffect">
                                  <p:stCondLst>
                                    <p:cond delay="0"/>
                                  </p:stCondLst>
                                  <p:childTnLst>
                                    <p:set>
                                      <p:cBhvr>
                                        <p:cTn id="35" dur="1" fill="hold">
                                          <p:stCondLst>
                                            <p:cond delay="0"/>
                                          </p:stCondLst>
                                        </p:cTn>
                                        <p:tgtEl>
                                          <p:spTgt spid="58"/>
                                        </p:tgtEl>
                                        <p:attrNameLst>
                                          <p:attrName>style.visibility</p:attrName>
                                        </p:attrNameLst>
                                      </p:cBhvr>
                                      <p:to>
                                        <p:strVal val="visible"/>
                                      </p:to>
                                    </p:set>
                                    <p:animEffect transition="in" filter="wipe(down)">
                                      <p:cBhvr>
                                        <p:cTn id="36" dur="500"/>
                                        <p:tgtEl>
                                          <p:spTgt spid="58"/>
                                        </p:tgtEl>
                                      </p:cBhvr>
                                    </p:animEffect>
                                  </p:childTnLst>
                                </p:cTn>
                              </p:par>
                            </p:childTnLst>
                          </p:cTn>
                        </p:par>
                        <p:par>
                          <p:cTn id="37" fill="hold">
                            <p:stCondLst>
                              <p:cond delay="3000"/>
                            </p:stCondLst>
                            <p:childTnLst>
                              <p:par>
                                <p:cTn id="38" presetID="22" presetClass="entr" presetSubtype="8" fill="hold" nodeType="after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wipe(left)">
                                      <p:cBhvr>
                                        <p:cTn id="40" dur="500"/>
                                        <p:tgtEl>
                                          <p:spTgt spid="50"/>
                                        </p:tgtEl>
                                      </p:cBhvr>
                                    </p:animEffect>
                                  </p:childTnLst>
                                </p:cTn>
                              </p:par>
                            </p:childTnLst>
                          </p:cTn>
                        </p:par>
                        <p:par>
                          <p:cTn id="41" fill="hold">
                            <p:stCondLst>
                              <p:cond delay="3500"/>
                            </p:stCondLst>
                            <p:childTnLst>
                              <p:par>
                                <p:cTn id="42" presetID="22" presetClass="entr" presetSubtype="8" fill="hold" nodeType="after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left)">
                                      <p:cBhvr>
                                        <p:cTn id="44" dur="500"/>
                                        <p:tgtEl>
                                          <p:spTgt spid="23"/>
                                        </p:tgtEl>
                                      </p:cBhvr>
                                    </p:animEffect>
                                  </p:childTnLst>
                                </p:cTn>
                              </p:par>
                            </p:childTnLst>
                          </p:cTn>
                        </p:par>
                        <p:par>
                          <p:cTn id="45" fill="hold">
                            <p:stCondLst>
                              <p:cond delay="4000"/>
                            </p:stCondLst>
                            <p:childTnLst>
                              <p:par>
                                <p:cTn id="46" presetID="22" presetClass="entr" presetSubtype="8" fill="hold" nodeType="afterEffect">
                                  <p:stCondLst>
                                    <p:cond delay="0"/>
                                  </p:stCondLst>
                                  <p:childTnLst>
                                    <p:set>
                                      <p:cBhvr>
                                        <p:cTn id="47" dur="1" fill="hold">
                                          <p:stCondLst>
                                            <p:cond delay="0"/>
                                          </p:stCondLst>
                                        </p:cTn>
                                        <p:tgtEl>
                                          <p:spTgt spid="51"/>
                                        </p:tgtEl>
                                        <p:attrNameLst>
                                          <p:attrName>style.visibility</p:attrName>
                                        </p:attrNameLst>
                                      </p:cBhvr>
                                      <p:to>
                                        <p:strVal val="visible"/>
                                      </p:to>
                                    </p:set>
                                    <p:animEffect transition="in" filter="wipe(left)">
                                      <p:cBhvr>
                                        <p:cTn id="48" dur="500"/>
                                        <p:tgtEl>
                                          <p:spTgt spid="51"/>
                                        </p:tgtEl>
                                      </p:cBhvr>
                                    </p:animEffect>
                                  </p:childTnLst>
                                </p:cTn>
                              </p:par>
                            </p:childTnLst>
                          </p:cTn>
                        </p:par>
                        <p:par>
                          <p:cTn id="49" fill="hold">
                            <p:stCondLst>
                              <p:cond delay="4500"/>
                            </p:stCondLst>
                            <p:childTnLst>
                              <p:par>
                                <p:cTn id="50" presetID="22" presetClass="entr" presetSubtype="8" fill="hold" nodeType="after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left)">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2"/>
                                        </p:tgtEl>
                                        <p:attrNameLst>
                                          <p:attrName>style.visibility</p:attrName>
                                        </p:attrNameLst>
                                      </p:cBhvr>
                                      <p:to>
                                        <p:strVal val="visible"/>
                                      </p:to>
                                    </p:set>
                                    <p:animEffect transition="in" filter="wipe(left)">
                                      <p:cBhvr>
                                        <p:cTn id="57" dur="500"/>
                                        <p:tgtEl>
                                          <p:spTgt spid="52"/>
                                        </p:tgtEl>
                                      </p:cBhvr>
                                    </p:animEffect>
                                  </p:childTnLst>
                                </p:cTn>
                              </p:par>
                            </p:childTnLst>
                          </p:cTn>
                        </p:par>
                        <p:par>
                          <p:cTn id="58" fill="hold">
                            <p:stCondLst>
                              <p:cond delay="500"/>
                            </p:stCondLst>
                            <p:childTnLst>
                              <p:par>
                                <p:cTn id="59" presetID="22" presetClass="entr" presetSubtype="1" fill="hold" nodeType="after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wipe(up)">
                                      <p:cBhvr>
                                        <p:cTn id="61" dur="500"/>
                                        <p:tgtEl>
                                          <p:spTgt spid="27"/>
                                        </p:tgtEl>
                                      </p:cBhvr>
                                    </p:animEffect>
                                  </p:childTnLst>
                                </p:cTn>
                              </p:par>
                            </p:childTnLst>
                          </p:cTn>
                        </p:par>
                        <p:par>
                          <p:cTn id="62" fill="hold">
                            <p:stCondLst>
                              <p:cond delay="1000"/>
                            </p:stCondLst>
                            <p:childTnLst>
                              <p:par>
                                <p:cTn id="63" presetID="22" presetClass="entr" presetSubtype="2" fill="hold" nodeType="after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wipe(right)">
                                      <p:cBhvr>
                                        <p:cTn id="65" dur="500"/>
                                        <p:tgtEl>
                                          <p:spTgt spid="30"/>
                                        </p:tgtEl>
                                      </p:cBhvr>
                                    </p:animEffect>
                                  </p:childTnLst>
                                </p:cTn>
                              </p:par>
                            </p:childTnLst>
                          </p:cTn>
                        </p:par>
                        <p:par>
                          <p:cTn id="66" fill="hold">
                            <p:stCondLst>
                              <p:cond delay="1500"/>
                            </p:stCondLst>
                            <p:childTnLst>
                              <p:par>
                                <p:cTn id="67" presetID="22" presetClass="entr" presetSubtype="4" fill="hold" nodeType="after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wipe(down)">
                                      <p:cBhvr>
                                        <p:cTn id="6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8FC579-9108-481E-928B-1900AFE3ACF0}"/>
              </a:ext>
            </a:extLst>
          </p:cNvPr>
          <p:cNvSpPr>
            <a:spLocks noGrp="1"/>
          </p:cNvSpPr>
          <p:nvPr>
            <p:ph type="title"/>
          </p:nvPr>
        </p:nvSpPr>
        <p:spPr/>
        <p:txBody>
          <a:bodyPr/>
          <a:lstStyle/>
          <a:p>
            <a:r>
              <a:rPr lang="zh-CN" altLang="en-US" dirty="0"/>
              <a:t>六、</a:t>
            </a:r>
            <a:r>
              <a:rPr lang="en-US" altLang="zh-CN" dirty="0"/>
              <a:t>LCP</a:t>
            </a:r>
            <a:endParaRPr lang="zh-CN" altLang="en-US" dirty="0"/>
          </a:p>
        </p:txBody>
      </p:sp>
      <p:sp>
        <p:nvSpPr>
          <p:cNvPr id="6" name="文本框 5">
            <a:extLst>
              <a:ext uri="{FF2B5EF4-FFF2-40B4-BE49-F238E27FC236}">
                <a16:creationId xmlns:a16="http://schemas.microsoft.com/office/drawing/2014/main" id="{206F85DF-AEA3-45B2-9C77-395AFBF9B3BA}"/>
              </a:ext>
            </a:extLst>
          </p:cNvPr>
          <p:cNvSpPr txBox="1"/>
          <p:nvPr/>
        </p:nvSpPr>
        <p:spPr>
          <a:xfrm>
            <a:off x="971550" y="1331628"/>
            <a:ext cx="7704906" cy="1200329"/>
          </a:xfrm>
          <a:prstGeom prst="rect">
            <a:avLst/>
          </a:prstGeom>
          <a:noFill/>
        </p:spPr>
        <p:txBody>
          <a:bodyPr wrap="square">
            <a:spAutoFit/>
          </a:bodyPr>
          <a:lstStyle/>
          <a:p>
            <a:r>
              <a:rPr lang="zh-CN" altLang="en-US" dirty="0"/>
              <a:t>链路控制协议（</a:t>
            </a:r>
            <a:r>
              <a:rPr lang="en-US" altLang="zh-CN" dirty="0"/>
              <a:t>Link Control Protocol</a:t>
            </a:r>
            <a:r>
              <a:rPr lang="zh-CN" altLang="en-US" dirty="0"/>
              <a:t>，</a:t>
            </a:r>
            <a:r>
              <a:rPr lang="en-US" altLang="zh-CN" dirty="0"/>
              <a:t>LCP</a:t>
            </a:r>
            <a:r>
              <a:rPr lang="zh-CN" altLang="en-US" dirty="0"/>
              <a:t>）是</a:t>
            </a:r>
            <a:r>
              <a:rPr lang="en-US" altLang="zh-CN" dirty="0"/>
              <a:t>PPP</a:t>
            </a:r>
            <a:r>
              <a:rPr lang="zh-CN" altLang="en-US" dirty="0"/>
              <a:t>协议的一个子集，用于点对点通信时发送端和接收端协商确定一系列必要的信息。</a:t>
            </a:r>
          </a:p>
        </p:txBody>
      </p:sp>
      <p:sp>
        <p:nvSpPr>
          <p:cNvPr id="7" name="内容占位符 2">
            <a:extLst>
              <a:ext uri="{FF2B5EF4-FFF2-40B4-BE49-F238E27FC236}">
                <a16:creationId xmlns:a16="http://schemas.microsoft.com/office/drawing/2014/main" id="{D1CECB1C-13AD-4B4A-980C-756792E6D407}"/>
              </a:ext>
            </a:extLst>
          </p:cNvPr>
          <p:cNvSpPr txBox="1">
            <a:spLocks/>
          </p:cNvSpPr>
          <p:nvPr/>
        </p:nvSpPr>
        <p:spPr bwMode="auto">
          <a:xfrm>
            <a:off x="969504" y="3379112"/>
            <a:ext cx="7391400" cy="1348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r>
              <a:rPr lang="zh-CN" altLang="en-US" sz="2400" kern="0" dirty="0">
                <a:latin typeface="+mn-ea"/>
              </a:rPr>
              <a:t>链路配置报文：建立和配置一条链路</a:t>
            </a:r>
          </a:p>
          <a:p>
            <a:r>
              <a:rPr lang="zh-CN" altLang="en-US" sz="2400" kern="0" dirty="0">
                <a:latin typeface="+mn-ea"/>
              </a:rPr>
              <a:t>链路维护报文：维护和调试链路</a:t>
            </a:r>
          </a:p>
          <a:p>
            <a:r>
              <a:rPr lang="zh-CN" altLang="en-US" sz="2400" kern="0" dirty="0">
                <a:latin typeface="+mn-ea"/>
              </a:rPr>
              <a:t>链路终止报文：终止一条链路</a:t>
            </a:r>
          </a:p>
        </p:txBody>
      </p:sp>
      <p:sp>
        <p:nvSpPr>
          <p:cNvPr id="8" name="文本框 7">
            <a:extLst>
              <a:ext uri="{FF2B5EF4-FFF2-40B4-BE49-F238E27FC236}">
                <a16:creationId xmlns:a16="http://schemas.microsoft.com/office/drawing/2014/main" id="{E4EB6F67-4650-4351-9484-2EDEFBFA7949}"/>
              </a:ext>
            </a:extLst>
          </p:cNvPr>
          <p:cNvSpPr txBox="1"/>
          <p:nvPr/>
        </p:nvSpPr>
        <p:spPr>
          <a:xfrm>
            <a:off x="969504" y="2724702"/>
            <a:ext cx="7609520" cy="461665"/>
          </a:xfrm>
          <a:prstGeom prst="rect">
            <a:avLst/>
          </a:prstGeom>
          <a:noFill/>
        </p:spPr>
        <p:txBody>
          <a:bodyPr wrap="square">
            <a:spAutoFit/>
          </a:bodyPr>
          <a:lstStyle/>
          <a:p>
            <a:r>
              <a:rPr lang="zh-CN" altLang="en-US" dirty="0"/>
              <a:t>针对不同的工作，</a:t>
            </a:r>
            <a:r>
              <a:rPr lang="en-US" altLang="zh-CN" dirty="0"/>
              <a:t>LCP</a:t>
            </a:r>
            <a:r>
              <a:rPr lang="zh-CN" altLang="en-US" dirty="0"/>
              <a:t>协议有三种不同类型的帧：</a:t>
            </a:r>
          </a:p>
        </p:txBody>
      </p:sp>
    </p:spTree>
    <p:extLst>
      <p:ext uri="{BB962C8B-B14F-4D97-AF65-F5344CB8AC3E}">
        <p14:creationId xmlns:p14="http://schemas.microsoft.com/office/powerpoint/2010/main" val="38775690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2CAD64C-023D-49BA-9EA7-FA712A013935}"/>
              </a:ext>
            </a:extLst>
          </p:cNvPr>
          <p:cNvSpPr txBox="1"/>
          <p:nvPr/>
        </p:nvSpPr>
        <p:spPr>
          <a:xfrm>
            <a:off x="3419872" y="332656"/>
            <a:ext cx="2952328" cy="461665"/>
          </a:xfrm>
          <a:prstGeom prst="rect">
            <a:avLst/>
          </a:prstGeom>
          <a:noFill/>
        </p:spPr>
        <p:txBody>
          <a:bodyPr wrap="square" rtlCol="0">
            <a:spAutoFit/>
          </a:bodyPr>
          <a:lstStyle/>
          <a:p>
            <a:r>
              <a:rPr lang="en-US" altLang="zh-CN" dirty="0"/>
              <a:t>1</a:t>
            </a:r>
            <a:r>
              <a:rPr lang="zh-CN" altLang="en-US" dirty="0"/>
              <a:t>、</a:t>
            </a:r>
            <a:r>
              <a:rPr lang="en-US" altLang="zh-CN" dirty="0"/>
              <a:t>LCP</a:t>
            </a:r>
            <a:r>
              <a:rPr lang="zh-CN" altLang="en-US" dirty="0"/>
              <a:t>协议格式</a:t>
            </a:r>
          </a:p>
        </p:txBody>
      </p:sp>
      <p:pic>
        <p:nvPicPr>
          <p:cNvPr id="9" name="图片 8">
            <a:extLst>
              <a:ext uri="{FF2B5EF4-FFF2-40B4-BE49-F238E27FC236}">
                <a16:creationId xmlns:a16="http://schemas.microsoft.com/office/drawing/2014/main" id="{3F6C8087-F362-46C3-83E1-4F27A78C08B5}"/>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107504" y="3598130"/>
            <a:ext cx="8928992" cy="1111594"/>
          </a:xfrm>
          <a:prstGeom prst="rect">
            <a:avLst/>
          </a:prstGeom>
        </p:spPr>
      </p:pic>
      <p:sp>
        <p:nvSpPr>
          <p:cNvPr id="10" name="文本框 9">
            <a:extLst>
              <a:ext uri="{FF2B5EF4-FFF2-40B4-BE49-F238E27FC236}">
                <a16:creationId xmlns:a16="http://schemas.microsoft.com/office/drawing/2014/main" id="{535D2792-6AA5-4B11-895A-9163D6D78D83}"/>
              </a:ext>
            </a:extLst>
          </p:cNvPr>
          <p:cNvSpPr txBox="1"/>
          <p:nvPr/>
        </p:nvSpPr>
        <p:spPr>
          <a:xfrm>
            <a:off x="539552" y="1580798"/>
            <a:ext cx="8208912" cy="830997"/>
          </a:xfrm>
          <a:prstGeom prst="rect">
            <a:avLst/>
          </a:prstGeom>
          <a:noFill/>
        </p:spPr>
        <p:txBody>
          <a:bodyPr wrap="square" rtlCol="0">
            <a:spAutoFit/>
          </a:bodyPr>
          <a:lstStyle/>
          <a:p>
            <a:r>
              <a:rPr lang="en-US" altLang="zh-CN" dirty="0"/>
              <a:t>LCP</a:t>
            </a:r>
            <a:r>
              <a:rPr lang="zh-CN" altLang="en-US" dirty="0"/>
              <a:t>是</a:t>
            </a:r>
            <a:r>
              <a:rPr lang="en-US" altLang="zh-CN" dirty="0"/>
              <a:t>PPP</a:t>
            </a:r>
            <a:r>
              <a:rPr lang="zh-CN" altLang="en-US" dirty="0"/>
              <a:t>的子协议，嵌入在</a:t>
            </a:r>
            <a:r>
              <a:rPr lang="en-US" altLang="zh-CN" dirty="0"/>
              <a:t>PPP</a:t>
            </a:r>
            <a:r>
              <a:rPr lang="zh-CN" altLang="en-US" dirty="0"/>
              <a:t>的信息部分。当</a:t>
            </a:r>
            <a:r>
              <a:rPr lang="en-US" altLang="zh-CN" dirty="0"/>
              <a:t>PPP</a:t>
            </a:r>
            <a:r>
              <a:rPr lang="zh-CN" altLang="en-US" dirty="0"/>
              <a:t>的协议字段的值为</a:t>
            </a:r>
            <a:r>
              <a:rPr lang="en-US" altLang="zh-CN" dirty="0"/>
              <a:t>0xC021</a:t>
            </a:r>
            <a:r>
              <a:rPr lang="zh-CN" altLang="en-US" dirty="0"/>
              <a:t>时，表示其信息部分为</a:t>
            </a:r>
            <a:r>
              <a:rPr lang="en-US" altLang="zh-CN" dirty="0"/>
              <a:t>LCP</a:t>
            </a:r>
            <a:r>
              <a:rPr lang="zh-CN" altLang="en-US" dirty="0"/>
              <a:t>协议。</a:t>
            </a:r>
            <a:endParaRPr lang="en-US" altLang="zh-CN" dirty="0"/>
          </a:p>
        </p:txBody>
      </p:sp>
      <p:sp>
        <p:nvSpPr>
          <p:cNvPr id="12" name="文本框 11">
            <a:extLst>
              <a:ext uri="{FF2B5EF4-FFF2-40B4-BE49-F238E27FC236}">
                <a16:creationId xmlns:a16="http://schemas.microsoft.com/office/drawing/2014/main" id="{1ADB7420-655A-48AB-9A5C-38A071EFD2E5}"/>
              </a:ext>
            </a:extLst>
          </p:cNvPr>
          <p:cNvSpPr txBox="1"/>
          <p:nvPr/>
        </p:nvSpPr>
        <p:spPr>
          <a:xfrm>
            <a:off x="410394" y="3042876"/>
            <a:ext cx="4592594" cy="461665"/>
          </a:xfrm>
          <a:prstGeom prst="rect">
            <a:avLst/>
          </a:prstGeom>
          <a:noFill/>
        </p:spPr>
        <p:txBody>
          <a:bodyPr wrap="square">
            <a:spAutoFit/>
          </a:bodyPr>
          <a:lstStyle/>
          <a:p>
            <a:r>
              <a:rPr lang="en-US" altLang="zh-CN" dirty="0"/>
              <a:t>LCP</a:t>
            </a:r>
            <a:r>
              <a:rPr lang="zh-CN" altLang="en-US" dirty="0"/>
              <a:t>协议的格式如下：</a:t>
            </a:r>
          </a:p>
        </p:txBody>
      </p:sp>
      <p:sp>
        <p:nvSpPr>
          <p:cNvPr id="14" name="文本框 13">
            <a:extLst>
              <a:ext uri="{FF2B5EF4-FFF2-40B4-BE49-F238E27FC236}">
                <a16:creationId xmlns:a16="http://schemas.microsoft.com/office/drawing/2014/main" id="{ECBB49B1-52E4-4C5A-92F4-8ACCB8D74E98}"/>
              </a:ext>
            </a:extLst>
          </p:cNvPr>
          <p:cNvSpPr txBox="1"/>
          <p:nvPr/>
        </p:nvSpPr>
        <p:spPr>
          <a:xfrm>
            <a:off x="394005" y="4815537"/>
            <a:ext cx="8208912" cy="461665"/>
          </a:xfrm>
          <a:prstGeom prst="rect">
            <a:avLst/>
          </a:prstGeom>
          <a:noFill/>
        </p:spPr>
        <p:txBody>
          <a:bodyPr wrap="square">
            <a:spAutoFit/>
          </a:bodyPr>
          <a:lstStyle/>
          <a:p>
            <a:r>
              <a:rPr lang="en-US" altLang="zh-CN" dirty="0"/>
              <a:t>LCP</a:t>
            </a:r>
            <a:r>
              <a:rPr lang="zh-CN" altLang="en-US" dirty="0"/>
              <a:t>帧有四个字段：</a:t>
            </a:r>
            <a:r>
              <a:rPr lang="en-US" altLang="zh-CN" dirty="0"/>
              <a:t>Code</a:t>
            </a:r>
            <a:r>
              <a:rPr lang="zh-CN" altLang="en-US" dirty="0"/>
              <a:t>、</a:t>
            </a:r>
            <a:r>
              <a:rPr lang="en-US" altLang="zh-CN" dirty="0"/>
              <a:t>Ident</a:t>
            </a:r>
            <a:r>
              <a:rPr lang="zh-CN" altLang="en-US" dirty="0"/>
              <a:t>、</a:t>
            </a:r>
            <a:r>
              <a:rPr lang="en-US" altLang="zh-CN" dirty="0"/>
              <a:t>Length</a:t>
            </a:r>
            <a:r>
              <a:rPr lang="zh-CN" altLang="en-US" dirty="0"/>
              <a:t>、</a:t>
            </a:r>
            <a:r>
              <a:rPr lang="en-US" altLang="zh-CN" dirty="0"/>
              <a:t>LCP Data</a:t>
            </a:r>
            <a:r>
              <a:rPr lang="zh-CN" altLang="en-US" dirty="0"/>
              <a:t>。</a:t>
            </a:r>
          </a:p>
        </p:txBody>
      </p:sp>
    </p:spTree>
    <p:extLst>
      <p:ext uri="{BB962C8B-B14F-4D97-AF65-F5344CB8AC3E}">
        <p14:creationId xmlns:p14="http://schemas.microsoft.com/office/powerpoint/2010/main" val="231628170"/>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861109E-E6CE-422D-9590-8685370079E6}"/>
              </a:ext>
            </a:extLst>
          </p:cNvPr>
          <p:cNvSpPr>
            <a:spLocks noGrp="1"/>
          </p:cNvSpPr>
          <p:nvPr>
            <p:ph idx="1"/>
          </p:nvPr>
        </p:nvSpPr>
        <p:spPr>
          <a:xfrm>
            <a:off x="971550" y="1412776"/>
            <a:ext cx="7391400" cy="830997"/>
          </a:xfrm>
        </p:spPr>
        <p:txBody>
          <a:bodyPr/>
          <a:lstStyle/>
          <a:p>
            <a:r>
              <a:rPr lang="en-US" altLang="zh-CN" sz="2400" dirty="0">
                <a:latin typeface="+mn-ea"/>
              </a:rPr>
              <a:t>Code</a:t>
            </a:r>
            <a:r>
              <a:rPr lang="zh-CN" altLang="en-US" sz="2400" dirty="0">
                <a:latin typeface="+mn-ea"/>
              </a:rPr>
              <a:t>字段：标识</a:t>
            </a:r>
            <a:r>
              <a:rPr lang="en-US" altLang="zh-CN" sz="2400" dirty="0">
                <a:latin typeface="+mn-ea"/>
              </a:rPr>
              <a:t>LCP</a:t>
            </a:r>
            <a:r>
              <a:rPr lang="zh-CN" altLang="en-US" sz="2400" dirty="0">
                <a:latin typeface="+mn-ea"/>
              </a:rPr>
              <a:t>数据报文（</a:t>
            </a:r>
            <a:r>
              <a:rPr lang="en-US" altLang="zh-CN" sz="2400" dirty="0">
                <a:latin typeface="+mn-ea"/>
              </a:rPr>
              <a:t>Request</a:t>
            </a:r>
            <a:r>
              <a:rPr lang="zh-CN" altLang="en-US" sz="2400" dirty="0">
                <a:latin typeface="+mn-ea"/>
              </a:rPr>
              <a:t>或</a:t>
            </a:r>
            <a:r>
              <a:rPr lang="en-US" altLang="zh-CN" sz="2400" dirty="0">
                <a:latin typeface="+mn-ea"/>
              </a:rPr>
              <a:t>Reply</a:t>
            </a:r>
            <a:r>
              <a:rPr lang="zh-CN" altLang="en-US" sz="2400" dirty="0">
                <a:latin typeface="+mn-ea"/>
              </a:rPr>
              <a:t>）类型。值如下：</a:t>
            </a:r>
          </a:p>
        </p:txBody>
      </p:sp>
      <p:pic>
        <p:nvPicPr>
          <p:cNvPr id="7" name="图片 6">
            <a:extLst>
              <a:ext uri="{FF2B5EF4-FFF2-40B4-BE49-F238E27FC236}">
                <a16:creationId xmlns:a16="http://schemas.microsoft.com/office/drawing/2014/main" id="{054901B9-0ED5-444C-A02F-41A83ABFF79B}"/>
              </a:ext>
            </a:extLst>
          </p:cNvPr>
          <p:cNvPicPr>
            <a:picLocks noChangeAspect="1"/>
          </p:cNvPicPr>
          <p:nvPr/>
        </p:nvPicPr>
        <p:blipFill>
          <a:blip r:embed="rId2"/>
          <a:stretch>
            <a:fillRect/>
          </a:stretch>
        </p:blipFill>
        <p:spPr>
          <a:xfrm>
            <a:off x="0" y="2276872"/>
            <a:ext cx="9144000" cy="4102752"/>
          </a:xfrm>
          <a:prstGeom prst="rect">
            <a:avLst/>
          </a:prstGeom>
        </p:spPr>
      </p:pic>
    </p:spTree>
    <p:extLst>
      <p:ext uri="{BB962C8B-B14F-4D97-AF65-F5344CB8AC3E}">
        <p14:creationId xmlns:p14="http://schemas.microsoft.com/office/powerpoint/2010/main" val="3418147490"/>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1F2E080-D87F-45B2-9196-49B319A29AE9}"/>
              </a:ext>
            </a:extLst>
          </p:cNvPr>
          <p:cNvSpPr>
            <a:spLocks noGrp="1"/>
          </p:cNvSpPr>
          <p:nvPr>
            <p:ph idx="1"/>
          </p:nvPr>
        </p:nvSpPr>
        <p:spPr>
          <a:xfrm>
            <a:off x="978034" y="1484784"/>
            <a:ext cx="7391400" cy="3207032"/>
          </a:xfrm>
        </p:spPr>
        <p:txBody>
          <a:bodyPr/>
          <a:lstStyle/>
          <a:p>
            <a:r>
              <a:rPr lang="en-US" altLang="zh-CN" sz="2400" dirty="0">
                <a:latin typeface="+mn-ea"/>
              </a:rPr>
              <a:t>Ident</a:t>
            </a:r>
            <a:r>
              <a:rPr lang="zh-CN" altLang="en-US" sz="2400" dirty="0">
                <a:latin typeface="+mn-ea"/>
              </a:rPr>
              <a:t>字段：</a:t>
            </a:r>
            <a:r>
              <a:rPr lang="en-US" altLang="zh-CN" sz="2400" dirty="0">
                <a:latin typeface="+mn-ea"/>
              </a:rPr>
              <a:t>LCP</a:t>
            </a:r>
            <a:r>
              <a:rPr lang="zh-CN" altLang="en-US" sz="2400" dirty="0">
                <a:latin typeface="+mn-ea"/>
              </a:rPr>
              <a:t>报文序列号，用于匹配</a:t>
            </a:r>
            <a:r>
              <a:rPr lang="en-US" altLang="zh-CN" sz="2400" dirty="0">
                <a:latin typeface="+mn-ea"/>
              </a:rPr>
              <a:t>Request</a:t>
            </a:r>
            <a:r>
              <a:rPr lang="zh-CN" altLang="en-US" sz="2400" dirty="0">
                <a:latin typeface="+mn-ea"/>
              </a:rPr>
              <a:t>和</a:t>
            </a:r>
            <a:r>
              <a:rPr lang="en-US" altLang="zh-CN" sz="2400" dirty="0">
                <a:latin typeface="+mn-ea"/>
              </a:rPr>
              <a:t>Reply</a:t>
            </a:r>
            <a:r>
              <a:rPr lang="zh-CN" altLang="en-US" sz="2400" dirty="0">
                <a:latin typeface="+mn-ea"/>
              </a:rPr>
              <a:t>报文。</a:t>
            </a:r>
            <a:endParaRPr lang="en-US" altLang="zh-CN" sz="2400" dirty="0">
              <a:latin typeface="+mn-ea"/>
            </a:endParaRPr>
          </a:p>
          <a:p>
            <a:pPr lvl="1"/>
            <a:r>
              <a:rPr lang="en-US" altLang="zh-CN" sz="2000" dirty="0">
                <a:latin typeface="+mn-ea"/>
              </a:rPr>
              <a:t>Request</a:t>
            </a:r>
            <a:r>
              <a:rPr lang="zh-CN" altLang="en-US" sz="2000" dirty="0">
                <a:latin typeface="+mn-ea"/>
              </a:rPr>
              <a:t>帧的发送端生成，保持递增。</a:t>
            </a:r>
            <a:endParaRPr lang="en-US" altLang="zh-CN" sz="2000" dirty="0">
              <a:latin typeface="+mn-ea"/>
            </a:endParaRPr>
          </a:p>
          <a:p>
            <a:pPr lvl="1"/>
            <a:r>
              <a:rPr lang="zh-CN" altLang="en-US" sz="2000" dirty="0">
                <a:latin typeface="+mn-ea"/>
              </a:rPr>
              <a:t>应答报文的</a:t>
            </a:r>
            <a:r>
              <a:rPr lang="en-US" altLang="zh-CN" sz="2000" dirty="0">
                <a:latin typeface="+mn-ea"/>
              </a:rPr>
              <a:t>Ident</a:t>
            </a:r>
            <a:r>
              <a:rPr lang="zh-CN" altLang="en-US" sz="2000" dirty="0">
                <a:latin typeface="+mn-ea"/>
              </a:rPr>
              <a:t>值直接</a:t>
            </a:r>
            <a:r>
              <a:rPr lang="en-US" altLang="zh-CN" sz="2000" dirty="0">
                <a:latin typeface="+mn-ea"/>
              </a:rPr>
              <a:t>Request</a:t>
            </a:r>
            <a:r>
              <a:rPr lang="zh-CN" altLang="en-US" sz="2000" dirty="0">
                <a:latin typeface="+mn-ea"/>
              </a:rPr>
              <a:t>报文的</a:t>
            </a:r>
            <a:r>
              <a:rPr lang="en-US" altLang="zh-CN" sz="2000" dirty="0">
                <a:latin typeface="+mn-ea"/>
              </a:rPr>
              <a:t>Ident</a:t>
            </a:r>
            <a:r>
              <a:rPr lang="zh-CN" altLang="en-US" sz="2000" dirty="0">
                <a:latin typeface="+mn-ea"/>
              </a:rPr>
              <a:t>的值，以帮助对端识别匹配。</a:t>
            </a:r>
            <a:endParaRPr lang="en-US" altLang="zh-CN" sz="2000" dirty="0">
              <a:latin typeface="+mn-ea"/>
            </a:endParaRPr>
          </a:p>
          <a:p>
            <a:r>
              <a:rPr lang="en-US" altLang="zh-CN" sz="2400" dirty="0">
                <a:latin typeface="+mn-ea"/>
              </a:rPr>
              <a:t>Length: LCP</a:t>
            </a:r>
            <a:r>
              <a:rPr lang="zh-CN" altLang="en-US" sz="2400" dirty="0">
                <a:latin typeface="+mn-ea"/>
              </a:rPr>
              <a:t>报文的长度，以字节为单位。</a:t>
            </a:r>
            <a:endParaRPr lang="en-US" altLang="zh-CN" sz="2400" dirty="0">
              <a:latin typeface="+mn-ea"/>
            </a:endParaRPr>
          </a:p>
          <a:p>
            <a:pPr lvl="1"/>
            <a:r>
              <a:rPr lang="zh-CN" altLang="en-US" sz="2000" dirty="0">
                <a:latin typeface="+mn-ea"/>
              </a:rPr>
              <a:t> </a:t>
            </a:r>
            <a:r>
              <a:rPr lang="en-US" altLang="zh-CN" sz="2000" dirty="0" err="1">
                <a:latin typeface="+mn-ea"/>
              </a:rPr>
              <a:t>Code+Ident+Length+LCP</a:t>
            </a:r>
            <a:r>
              <a:rPr lang="en-US" altLang="zh-CN" sz="2000" dirty="0">
                <a:latin typeface="+mn-ea"/>
              </a:rPr>
              <a:t> Data</a:t>
            </a:r>
            <a:endParaRPr lang="zh-CN" altLang="en-US" sz="2000" dirty="0">
              <a:latin typeface="+mn-ea"/>
            </a:endParaRPr>
          </a:p>
          <a:p>
            <a:r>
              <a:rPr lang="en-US" altLang="zh-CN" sz="2400" dirty="0">
                <a:latin typeface="+mn-ea"/>
              </a:rPr>
              <a:t>LCP Data</a:t>
            </a:r>
            <a:r>
              <a:rPr lang="zh-CN" altLang="en-US" sz="2400" dirty="0">
                <a:latin typeface="+mn-ea"/>
              </a:rPr>
              <a:t>： </a:t>
            </a:r>
            <a:r>
              <a:rPr lang="en-US" altLang="zh-CN" sz="2400" dirty="0">
                <a:latin typeface="+mn-ea"/>
              </a:rPr>
              <a:t>LCP</a:t>
            </a:r>
            <a:r>
              <a:rPr lang="zh-CN" altLang="en-US" sz="2400" dirty="0">
                <a:latin typeface="+mn-ea"/>
              </a:rPr>
              <a:t>数据报文。</a:t>
            </a:r>
          </a:p>
        </p:txBody>
      </p:sp>
    </p:spTree>
    <p:extLst>
      <p:ext uri="{BB962C8B-B14F-4D97-AF65-F5344CB8AC3E}">
        <p14:creationId xmlns:p14="http://schemas.microsoft.com/office/powerpoint/2010/main" val="3278428213"/>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CD65391-F357-4F79-A26F-D5A8B5A84DB6}"/>
              </a:ext>
            </a:extLst>
          </p:cNvPr>
          <p:cNvSpPr>
            <a:spLocks noGrp="1"/>
          </p:cNvSpPr>
          <p:nvPr>
            <p:ph idx="1"/>
          </p:nvPr>
        </p:nvSpPr>
        <p:spPr>
          <a:xfrm>
            <a:off x="832151" y="1922832"/>
            <a:ext cx="7628281" cy="3268587"/>
          </a:xfrm>
        </p:spPr>
        <p:txBody>
          <a:bodyPr/>
          <a:lstStyle/>
          <a:p>
            <a:r>
              <a:rPr lang="en-US" altLang="zh-CN" sz="2400" dirty="0">
                <a:latin typeface="+mn-ea"/>
              </a:rPr>
              <a:t>Config-Request</a:t>
            </a:r>
            <a:r>
              <a:rPr lang="zh-CN" altLang="en-US" sz="2400" dirty="0">
                <a:latin typeface="+mn-ea"/>
              </a:rPr>
              <a:t>：代码为</a:t>
            </a:r>
            <a:r>
              <a:rPr lang="en-US" altLang="zh-CN" sz="2400" dirty="0">
                <a:latin typeface="+mn-ea"/>
              </a:rPr>
              <a:t>0x01</a:t>
            </a:r>
            <a:r>
              <a:rPr lang="zh-CN" altLang="en-US" sz="2400" dirty="0">
                <a:latin typeface="+mn-ea"/>
              </a:rPr>
              <a:t>，启用链路以及配置请求报文。链路两端结点均可根据需要主动发出。</a:t>
            </a:r>
            <a:endParaRPr lang="en-US" altLang="zh-CN" sz="2400" dirty="0">
              <a:latin typeface="+mn-ea"/>
            </a:endParaRPr>
          </a:p>
          <a:p>
            <a:r>
              <a:rPr lang="en-US" altLang="zh-CN" sz="2400" dirty="0">
                <a:latin typeface="+mn-ea"/>
              </a:rPr>
              <a:t>Config-Ack</a:t>
            </a:r>
            <a:r>
              <a:rPr lang="zh-CN" altLang="en-US" sz="2400" dirty="0">
                <a:latin typeface="+mn-ea"/>
              </a:rPr>
              <a:t>：代码</a:t>
            </a:r>
            <a:r>
              <a:rPr lang="en-US" altLang="zh-CN" sz="2400" dirty="0">
                <a:latin typeface="+mn-ea"/>
              </a:rPr>
              <a:t>0x02</a:t>
            </a:r>
            <a:r>
              <a:rPr lang="zh-CN" altLang="en-US" sz="2400" dirty="0">
                <a:latin typeface="+mn-ea"/>
              </a:rPr>
              <a:t>，收到请求报文后的接受请求应答。</a:t>
            </a:r>
            <a:endParaRPr lang="en-US" altLang="zh-CN" sz="2400" dirty="0">
              <a:latin typeface="+mn-ea"/>
            </a:endParaRPr>
          </a:p>
          <a:p>
            <a:r>
              <a:rPr lang="en-US" altLang="zh-CN" sz="2400" dirty="0">
                <a:latin typeface="+mn-ea"/>
              </a:rPr>
              <a:t>Config-</a:t>
            </a:r>
            <a:r>
              <a:rPr lang="en-US" altLang="zh-CN" sz="2400" dirty="0" err="1">
                <a:latin typeface="+mn-ea"/>
              </a:rPr>
              <a:t>Nak</a:t>
            </a:r>
            <a:r>
              <a:rPr lang="zh-CN" altLang="en-US" sz="2400" dirty="0">
                <a:latin typeface="+mn-ea"/>
              </a:rPr>
              <a:t>：代码</a:t>
            </a:r>
            <a:r>
              <a:rPr lang="en-US" altLang="zh-CN" sz="2400" dirty="0">
                <a:latin typeface="+mn-ea"/>
              </a:rPr>
              <a:t>0x03</a:t>
            </a:r>
            <a:r>
              <a:rPr lang="zh-CN" altLang="en-US" sz="2400" dirty="0">
                <a:latin typeface="+mn-ea"/>
              </a:rPr>
              <a:t>，收到请求报文后部分拒绝请求应答。</a:t>
            </a:r>
            <a:endParaRPr lang="en-US" altLang="zh-CN" sz="2400" dirty="0">
              <a:latin typeface="+mn-ea"/>
            </a:endParaRPr>
          </a:p>
          <a:p>
            <a:r>
              <a:rPr lang="en-US" altLang="zh-CN" sz="2400" dirty="0">
                <a:latin typeface="+mn-ea"/>
              </a:rPr>
              <a:t>Config-Reject</a:t>
            </a:r>
            <a:r>
              <a:rPr lang="zh-CN" altLang="en-US" sz="2400" dirty="0">
                <a:latin typeface="+mn-ea"/>
              </a:rPr>
              <a:t>：代码</a:t>
            </a:r>
            <a:r>
              <a:rPr lang="en-US" altLang="zh-CN" sz="2400" dirty="0">
                <a:latin typeface="+mn-ea"/>
              </a:rPr>
              <a:t>0x04</a:t>
            </a:r>
            <a:r>
              <a:rPr lang="zh-CN" altLang="en-US" sz="2400" dirty="0">
                <a:latin typeface="+mn-ea"/>
              </a:rPr>
              <a:t>，收到请求报文后全部拒绝请求应答。</a:t>
            </a:r>
          </a:p>
        </p:txBody>
      </p:sp>
      <p:sp>
        <p:nvSpPr>
          <p:cNvPr id="4" name="文本框 3">
            <a:extLst>
              <a:ext uri="{FF2B5EF4-FFF2-40B4-BE49-F238E27FC236}">
                <a16:creationId xmlns:a16="http://schemas.microsoft.com/office/drawing/2014/main" id="{5071F034-9131-43FC-9ADB-0D84E9C8C60D}"/>
              </a:ext>
            </a:extLst>
          </p:cNvPr>
          <p:cNvSpPr txBox="1"/>
          <p:nvPr/>
        </p:nvSpPr>
        <p:spPr>
          <a:xfrm>
            <a:off x="3278590" y="336138"/>
            <a:ext cx="2952328" cy="461665"/>
          </a:xfrm>
          <a:prstGeom prst="rect">
            <a:avLst/>
          </a:prstGeom>
          <a:noFill/>
        </p:spPr>
        <p:txBody>
          <a:bodyPr wrap="square" rtlCol="0">
            <a:spAutoFit/>
          </a:bodyPr>
          <a:lstStyle/>
          <a:p>
            <a:r>
              <a:rPr lang="en-US" altLang="zh-CN" dirty="0"/>
              <a:t>2</a:t>
            </a:r>
            <a:r>
              <a:rPr lang="zh-CN" altLang="en-US" dirty="0"/>
              <a:t>、</a:t>
            </a:r>
            <a:r>
              <a:rPr lang="en-US" altLang="zh-CN" dirty="0"/>
              <a:t>LCP</a:t>
            </a:r>
            <a:r>
              <a:rPr lang="zh-CN" altLang="en-US" dirty="0"/>
              <a:t>帧的用途</a:t>
            </a:r>
          </a:p>
        </p:txBody>
      </p:sp>
      <p:sp>
        <p:nvSpPr>
          <p:cNvPr id="6" name="文本框 5">
            <a:extLst>
              <a:ext uri="{FF2B5EF4-FFF2-40B4-BE49-F238E27FC236}">
                <a16:creationId xmlns:a16="http://schemas.microsoft.com/office/drawing/2014/main" id="{F3660E73-EB41-4165-8FCA-448BD1E29CD4}"/>
              </a:ext>
            </a:extLst>
          </p:cNvPr>
          <p:cNvSpPr txBox="1"/>
          <p:nvPr/>
        </p:nvSpPr>
        <p:spPr>
          <a:xfrm>
            <a:off x="832151" y="1341084"/>
            <a:ext cx="3245790" cy="461665"/>
          </a:xfrm>
          <a:prstGeom prst="rect">
            <a:avLst/>
          </a:prstGeom>
          <a:noFill/>
        </p:spPr>
        <p:txBody>
          <a:bodyPr wrap="square">
            <a:spAutoFit/>
          </a:bodyPr>
          <a:lstStyle/>
          <a:p>
            <a:r>
              <a:rPr lang="zh-CN" altLang="en-US" dirty="0"/>
              <a:t>（</a:t>
            </a:r>
            <a:r>
              <a:rPr lang="en-US" altLang="zh-CN" dirty="0"/>
              <a:t>1</a:t>
            </a:r>
            <a:r>
              <a:rPr lang="zh-CN" altLang="en-US" dirty="0"/>
              <a:t>）链路配置报文</a:t>
            </a:r>
          </a:p>
        </p:txBody>
      </p:sp>
      <p:sp>
        <p:nvSpPr>
          <p:cNvPr id="8" name="文本框 7">
            <a:extLst>
              <a:ext uri="{FF2B5EF4-FFF2-40B4-BE49-F238E27FC236}">
                <a16:creationId xmlns:a16="http://schemas.microsoft.com/office/drawing/2014/main" id="{49248CCE-6C4A-45D7-8C5D-AB9C67522024}"/>
              </a:ext>
            </a:extLst>
          </p:cNvPr>
          <p:cNvSpPr txBox="1"/>
          <p:nvPr/>
        </p:nvSpPr>
        <p:spPr>
          <a:xfrm>
            <a:off x="659320" y="5308725"/>
            <a:ext cx="8142372" cy="830997"/>
          </a:xfrm>
          <a:prstGeom prst="rect">
            <a:avLst/>
          </a:prstGeom>
          <a:noFill/>
        </p:spPr>
        <p:txBody>
          <a:bodyPr wrap="square">
            <a:spAutoFit/>
          </a:bodyPr>
          <a:lstStyle/>
          <a:p>
            <a:r>
              <a:rPr lang="en-US" altLang="zh-CN" dirty="0"/>
              <a:t>LCP</a:t>
            </a:r>
            <a:r>
              <a:rPr lang="zh-CN" altLang="en-US" dirty="0"/>
              <a:t>的配置选项都是一些</a:t>
            </a:r>
            <a:r>
              <a:rPr lang="en-US" altLang="zh-CN" dirty="0"/>
              <a:t>TLV</a:t>
            </a:r>
            <a:r>
              <a:rPr lang="zh-CN" altLang="en-US" dirty="0"/>
              <a:t>（</a:t>
            </a:r>
            <a:r>
              <a:rPr lang="en-US" altLang="zh-CN" dirty="0"/>
              <a:t>Type</a:t>
            </a:r>
            <a:r>
              <a:rPr lang="zh-CN" altLang="en-US" dirty="0"/>
              <a:t>、</a:t>
            </a:r>
            <a:r>
              <a:rPr lang="en-US" altLang="zh-CN" dirty="0"/>
              <a:t>Length</a:t>
            </a:r>
            <a:r>
              <a:rPr lang="zh-CN" altLang="en-US" dirty="0"/>
              <a:t>、</a:t>
            </a:r>
            <a:r>
              <a:rPr lang="en-US" altLang="zh-CN" dirty="0"/>
              <a:t>Value</a:t>
            </a:r>
            <a:r>
              <a:rPr lang="zh-CN" altLang="en-US" dirty="0"/>
              <a:t>）组。只要不超过</a:t>
            </a:r>
            <a:r>
              <a:rPr lang="en-US" altLang="zh-CN" dirty="0"/>
              <a:t>MTU</a:t>
            </a:r>
            <a:r>
              <a:rPr lang="zh-CN" altLang="en-US" dirty="0"/>
              <a:t>，一个</a:t>
            </a:r>
            <a:r>
              <a:rPr lang="en-US" altLang="zh-CN" dirty="0"/>
              <a:t>LCP</a:t>
            </a:r>
            <a:r>
              <a:rPr lang="zh-CN" altLang="en-US" dirty="0"/>
              <a:t>报文可以携带多个</a:t>
            </a:r>
            <a:r>
              <a:rPr lang="en-US" altLang="zh-CN" dirty="0"/>
              <a:t>TLV</a:t>
            </a:r>
            <a:r>
              <a:rPr lang="zh-CN" altLang="en-US" dirty="0"/>
              <a:t>组。</a:t>
            </a:r>
          </a:p>
        </p:txBody>
      </p:sp>
    </p:spTree>
    <p:extLst>
      <p:ext uri="{BB962C8B-B14F-4D97-AF65-F5344CB8AC3E}">
        <p14:creationId xmlns:p14="http://schemas.microsoft.com/office/powerpoint/2010/main" val="270557649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1074B56-6DF1-4183-B221-64A4EB782159}"/>
              </a:ext>
            </a:extLst>
          </p:cNvPr>
          <p:cNvSpPr>
            <a:spLocks noGrp="1"/>
          </p:cNvSpPr>
          <p:nvPr>
            <p:ph idx="1"/>
          </p:nvPr>
        </p:nvSpPr>
        <p:spPr>
          <a:xfrm>
            <a:off x="819150" y="2091135"/>
            <a:ext cx="7391400" cy="2160591"/>
          </a:xfrm>
        </p:spPr>
        <p:txBody>
          <a:bodyPr/>
          <a:lstStyle/>
          <a:p>
            <a:r>
              <a:rPr lang="zh-CN" altLang="en-US" sz="2400" b="0" dirty="0">
                <a:latin typeface="+mn-ea"/>
              </a:rPr>
              <a:t>源结点按照顺序对每个数据帧进行编号再发送。</a:t>
            </a:r>
            <a:endParaRPr lang="en-US" altLang="zh-CN" sz="2400" b="0" dirty="0">
              <a:latin typeface="+mn-ea"/>
            </a:endParaRPr>
          </a:p>
          <a:p>
            <a:r>
              <a:rPr lang="zh-CN" altLang="en-US" sz="2400" b="0" dirty="0">
                <a:latin typeface="+mn-ea"/>
              </a:rPr>
              <a:t>目的结点收到数据帧向源结点发出确认帧。</a:t>
            </a:r>
            <a:endParaRPr lang="en-US" altLang="zh-CN" sz="2400" b="0" dirty="0">
              <a:latin typeface="+mn-ea"/>
            </a:endParaRPr>
          </a:p>
          <a:p>
            <a:r>
              <a:rPr lang="zh-CN" altLang="en-US" sz="2400" b="0" dirty="0">
                <a:latin typeface="+mn-ea"/>
              </a:rPr>
              <a:t>如果在规定的时间内源结点未收到相应数据帧的确认帧，则认为已经丢失，重新发送数据帧。</a:t>
            </a:r>
            <a:endParaRPr lang="en-US" altLang="zh-CN" sz="2400" b="0" dirty="0">
              <a:latin typeface="+mn-ea"/>
            </a:endParaRPr>
          </a:p>
          <a:p>
            <a:r>
              <a:rPr lang="zh-CN" altLang="en-US" sz="2400" b="0" dirty="0">
                <a:latin typeface="+mn-ea"/>
              </a:rPr>
              <a:t>主要用于不可靠信道，如无线通信系统。</a:t>
            </a:r>
          </a:p>
        </p:txBody>
      </p:sp>
      <p:sp>
        <p:nvSpPr>
          <p:cNvPr id="4" name="文本框 3">
            <a:extLst>
              <a:ext uri="{FF2B5EF4-FFF2-40B4-BE49-F238E27FC236}">
                <a16:creationId xmlns:a16="http://schemas.microsoft.com/office/drawing/2014/main" id="{37130EEB-BE54-4DED-A424-B4753F275909}"/>
              </a:ext>
            </a:extLst>
          </p:cNvPr>
          <p:cNvSpPr txBox="1"/>
          <p:nvPr/>
        </p:nvSpPr>
        <p:spPr>
          <a:xfrm>
            <a:off x="819150" y="1268760"/>
            <a:ext cx="3456384" cy="461665"/>
          </a:xfrm>
          <a:prstGeom prst="rect">
            <a:avLst/>
          </a:prstGeom>
          <a:noFill/>
        </p:spPr>
        <p:txBody>
          <a:bodyPr wrap="square" rtlCol="0">
            <a:spAutoFit/>
          </a:bodyPr>
          <a:lstStyle/>
          <a:p>
            <a:r>
              <a:rPr lang="en-US" altLang="zh-CN" dirty="0"/>
              <a:t>2.</a:t>
            </a:r>
            <a:r>
              <a:rPr lang="zh-CN" altLang="en-US" dirty="0"/>
              <a:t>有</a:t>
            </a:r>
            <a:r>
              <a:rPr lang="zh-CN" altLang="en-US" sz="2400" dirty="0"/>
              <a:t>确认的无连接服务</a:t>
            </a:r>
          </a:p>
        </p:txBody>
      </p:sp>
    </p:spTree>
    <p:extLst>
      <p:ext uri="{BB962C8B-B14F-4D97-AF65-F5344CB8AC3E}">
        <p14:creationId xmlns:p14="http://schemas.microsoft.com/office/powerpoint/2010/main" val="2671674183"/>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7785524-0659-4B83-AFEB-11DA9713AC36}"/>
              </a:ext>
            </a:extLst>
          </p:cNvPr>
          <p:cNvSpPr>
            <a:spLocks noGrp="1"/>
          </p:cNvSpPr>
          <p:nvPr>
            <p:ph idx="1"/>
          </p:nvPr>
        </p:nvSpPr>
        <p:spPr>
          <a:xfrm>
            <a:off x="1084621" y="2924944"/>
            <a:ext cx="7391400" cy="3564053"/>
          </a:xfrm>
        </p:spPr>
        <p:txBody>
          <a:bodyPr/>
          <a:lstStyle/>
          <a:p>
            <a:r>
              <a:rPr lang="zh-CN" altLang="en-US" sz="2400" dirty="0">
                <a:latin typeface="+mn-ea"/>
              </a:rPr>
              <a:t>最大接收单元</a:t>
            </a:r>
            <a:r>
              <a:rPr lang="en-US" altLang="zh-CN" sz="2400" dirty="0">
                <a:latin typeface="+mn-ea"/>
              </a:rPr>
              <a:t>(Maximum-Receive-Unit, MRU</a:t>
            </a:r>
            <a:r>
              <a:rPr lang="zh-CN" altLang="en-US" sz="2400" dirty="0">
                <a:latin typeface="+mn-ea"/>
              </a:rPr>
              <a:t>）：通知对方可以接收的最大数据包长度。</a:t>
            </a:r>
            <a:endParaRPr lang="en-US" altLang="zh-CN" sz="2400" dirty="0">
              <a:latin typeface="+mn-ea"/>
            </a:endParaRPr>
          </a:p>
          <a:p>
            <a:r>
              <a:rPr lang="zh-CN" altLang="en-US" sz="2400" dirty="0">
                <a:latin typeface="+mn-ea"/>
              </a:rPr>
              <a:t>异步控制字符映射</a:t>
            </a:r>
            <a:r>
              <a:rPr lang="en-US" altLang="zh-CN" sz="2400" dirty="0">
                <a:latin typeface="+mn-ea"/>
              </a:rPr>
              <a:t>(Asynchronous-Control-Character-Map, ACCM)</a:t>
            </a:r>
            <a:r>
              <a:rPr lang="zh-CN" altLang="en-US" sz="2400" dirty="0">
                <a:latin typeface="+mn-ea"/>
              </a:rPr>
              <a:t>：通知对方哪些控制字符需要转义（映射）。用</a:t>
            </a:r>
            <a:r>
              <a:rPr lang="en-US" altLang="zh-CN" sz="2400" dirty="0">
                <a:latin typeface="+mn-ea"/>
              </a:rPr>
              <a:t>32</a:t>
            </a:r>
            <a:r>
              <a:rPr lang="zh-CN" altLang="en-US" sz="2400" dirty="0">
                <a:latin typeface="+mn-ea"/>
              </a:rPr>
              <a:t>位整数，相应的位数表示</a:t>
            </a:r>
            <a:r>
              <a:rPr lang="en-US" altLang="zh-CN" sz="2400" dirty="0">
                <a:latin typeface="+mn-ea"/>
              </a:rPr>
              <a:t>ASCII</a:t>
            </a:r>
            <a:r>
              <a:rPr lang="zh-CN" altLang="en-US" sz="2400" dirty="0">
                <a:latin typeface="+mn-ea"/>
              </a:rPr>
              <a:t>表中第几个字符需要转义。</a:t>
            </a:r>
            <a:r>
              <a:rPr lang="en-US" altLang="zh-CN" sz="2400" dirty="0">
                <a:latin typeface="+mn-ea"/>
              </a:rPr>
              <a:t>0</a:t>
            </a:r>
            <a:r>
              <a:rPr lang="zh-CN" altLang="en-US" sz="2400" dirty="0">
                <a:latin typeface="+mn-ea"/>
              </a:rPr>
              <a:t>表示不需要转义，</a:t>
            </a:r>
            <a:r>
              <a:rPr lang="en-US" altLang="zh-CN" sz="2400" dirty="0">
                <a:latin typeface="+mn-ea"/>
              </a:rPr>
              <a:t>1</a:t>
            </a:r>
            <a:r>
              <a:rPr lang="zh-CN" altLang="en-US" sz="2400" dirty="0">
                <a:latin typeface="+mn-ea"/>
              </a:rPr>
              <a:t>表示需要转义。第</a:t>
            </a:r>
            <a:r>
              <a:rPr lang="en-US" altLang="zh-CN" sz="2400" dirty="0">
                <a:latin typeface="+mn-ea"/>
              </a:rPr>
              <a:t>0</a:t>
            </a:r>
            <a:r>
              <a:rPr lang="zh-CN" altLang="en-US" sz="2400" dirty="0">
                <a:latin typeface="+mn-ea"/>
              </a:rPr>
              <a:t>位对应的是</a:t>
            </a:r>
            <a:r>
              <a:rPr lang="en-US" altLang="zh-CN" sz="2400" dirty="0">
                <a:latin typeface="+mn-ea"/>
              </a:rPr>
              <a:t>ASCII </a:t>
            </a:r>
            <a:r>
              <a:rPr lang="zh-CN" altLang="en-US" sz="2400" dirty="0">
                <a:latin typeface="+mn-ea"/>
              </a:rPr>
              <a:t>码 </a:t>
            </a:r>
            <a:r>
              <a:rPr lang="en-US" altLang="zh-CN" sz="2400" dirty="0">
                <a:latin typeface="+mn-ea"/>
              </a:rPr>
              <a:t>NUL</a:t>
            </a:r>
            <a:r>
              <a:rPr lang="zh-CN" altLang="en-US" sz="2400" dirty="0">
                <a:latin typeface="+mn-ea"/>
              </a:rPr>
              <a:t>。</a:t>
            </a:r>
            <a:endParaRPr lang="en-US" altLang="zh-CN" sz="2400" dirty="0">
              <a:latin typeface="+mn-ea"/>
            </a:endParaRPr>
          </a:p>
          <a:p>
            <a:r>
              <a:rPr lang="zh-CN" altLang="en-US" sz="2400" dirty="0">
                <a:latin typeface="+mn-ea"/>
              </a:rPr>
              <a:t>认证协议（</a:t>
            </a:r>
            <a:r>
              <a:rPr lang="en-US" altLang="zh-CN" sz="2400" dirty="0">
                <a:latin typeface="+mn-ea"/>
              </a:rPr>
              <a:t>Authentication-Protocol</a:t>
            </a:r>
            <a:r>
              <a:rPr lang="zh-CN" altLang="en-US" sz="2400" dirty="0">
                <a:latin typeface="+mn-ea"/>
              </a:rPr>
              <a:t>）：协商认证协议，默认不认证。</a:t>
            </a:r>
          </a:p>
        </p:txBody>
      </p:sp>
      <p:sp>
        <p:nvSpPr>
          <p:cNvPr id="4" name="文本框 3">
            <a:extLst>
              <a:ext uri="{FF2B5EF4-FFF2-40B4-BE49-F238E27FC236}">
                <a16:creationId xmlns:a16="http://schemas.microsoft.com/office/drawing/2014/main" id="{92F79727-BCC7-4FC8-ABA5-1F103308B39A}"/>
              </a:ext>
            </a:extLst>
          </p:cNvPr>
          <p:cNvSpPr txBox="1"/>
          <p:nvPr/>
        </p:nvSpPr>
        <p:spPr>
          <a:xfrm>
            <a:off x="1084621" y="1268760"/>
            <a:ext cx="6984776" cy="1569660"/>
          </a:xfrm>
          <a:prstGeom prst="rect">
            <a:avLst/>
          </a:prstGeom>
          <a:noFill/>
        </p:spPr>
        <p:txBody>
          <a:bodyPr wrap="square" rtlCol="0">
            <a:spAutoFit/>
          </a:bodyPr>
          <a:lstStyle/>
          <a:p>
            <a:r>
              <a:rPr lang="en-US" altLang="zh-CN" dirty="0"/>
              <a:t>LCP </a:t>
            </a:r>
            <a:r>
              <a:rPr lang="zh-CN" altLang="en-US" dirty="0"/>
              <a:t>配置选项包括：最大接收单元，异步控制字符映射、链路鉴权协议等。如果一个配置选项没有在配置请求数据包中出现，那么该配置选项将使用默认值。</a:t>
            </a:r>
          </a:p>
        </p:txBody>
      </p:sp>
    </p:spTree>
    <p:extLst>
      <p:ext uri="{BB962C8B-B14F-4D97-AF65-F5344CB8AC3E}">
        <p14:creationId xmlns:p14="http://schemas.microsoft.com/office/powerpoint/2010/main" val="3457818860"/>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A0016CA-7663-4EC3-AE2B-588D2B9BBC1C}"/>
              </a:ext>
            </a:extLst>
          </p:cNvPr>
          <p:cNvSpPr>
            <a:spLocks noGrp="1"/>
          </p:cNvSpPr>
          <p:nvPr>
            <p:ph idx="1"/>
          </p:nvPr>
        </p:nvSpPr>
        <p:spPr>
          <a:xfrm>
            <a:off x="914400" y="1524000"/>
            <a:ext cx="7618040" cy="4290405"/>
          </a:xfrm>
        </p:spPr>
        <p:txBody>
          <a:bodyPr/>
          <a:lstStyle/>
          <a:p>
            <a:r>
              <a:rPr lang="zh-CN" altLang="en-US" sz="2200" dirty="0">
                <a:latin typeface="+mn-ea"/>
              </a:rPr>
              <a:t>魔术数</a:t>
            </a:r>
            <a:r>
              <a:rPr lang="en-US" altLang="zh-CN" sz="2200" dirty="0">
                <a:latin typeface="+mn-ea"/>
              </a:rPr>
              <a:t>(Magic-Number</a:t>
            </a:r>
            <a:r>
              <a:rPr lang="zh-CN" altLang="en-US" sz="2200" dirty="0">
                <a:latin typeface="+mn-ea"/>
              </a:rPr>
              <a:t>）：测试链路是否存在环的检测方法。若接收方发现本次请求报中的魔术数与上次的相同，则认为可能存在环，并发送一个携带不同魔术数的</a:t>
            </a:r>
            <a:r>
              <a:rPr lang="en-US" altLang="zh-CN" sz="2200" dirty="0" err="1">
                <a:latin typeface="+mn-ea"/>
              </a:rPr>
              <a:t>Nak</a:t>
            </a:r>
            <a:r>
              <a:rPr lang="zh-CN" altLang="en-US" sz="2200" dirty="0">
                <a:latin typeface="+mn-ea"/>
              </a:rPr>
              <a:t>报文，以进一步检测。</a:t>
            </a:r>
            <a:endParaRPr lang="en-US" altLang="zh-CN" sz="2200" dirty="0">
              <a:latin typeface="+mn-ea"/>
            </a:endParaRPr>
          </a:p>
          <a:p>
            <a:r>
              <a:rPr lang="zh-CN" altLang="en-US" sz="2200" dirty="0">
                <a:latin typeface="+mn-ea"/>
              </a:rPr>
              <a:t>协议域压缩</a:t>
            </a:r>
            <a:r>
              <a:rPr lang="en-US" altLang="zh-CN" sz="2200" dirty="0">
                <a:latin typeface="+mn-ea"/>
              </a:rPr>
              <a:t>(Protocol-Field-Compression)</a:t>
            </a:r>
            <a:r>
              <a:rPr lang="zh-CN" altLang="en-US" sz="2200" dirty="0">
                <a:latin typeface="+mn-ea"/>
              </a:rPr>
              <a:t>：标准的</a:t>
            </a:r>
            <a:r>
              <a:rPr lang="en-US" altLang="zh-CN" sz="2200" dirty="0">
                <a:latin typeface="+mn-ea"/>
              </a:rPr>
              <a:t>PPP</a:t>
            </a:r>
            <a:r>
              <a:rPr lang="zh-CN" altLang="en-US" sz="2200" dirty="0">
                <a:latin typeface="+mn-ea"/>
              </a:rPr>
              <a:t>中，协议编号为两个字节，经过协商后，可以把编号小于</a:t>
            </a:r>
            <a:r>
              <a:rPr lang="en-US" altLang="zh-CN" sz="2200" dirty="0">
                <a:latin typeface="+mn-ea"/>
              </a:rPr>
              <a:t>256</a:t>
            </a:r>
            <a:r>
              <a:rPr lang="zh-CN" altLang="en-US" sz="2200" dirty="0">
                <a:latin typeface="+mn-ea"/>
              </a:rPr>
              <a:t>的协议压缩为一个字节传输，但是编号大于</a:t>
            </a:r>
            <a:r>
              <a:rPr lang="en-US" altLang="zh-CN" sz="2200" dirty="0">
                <a:latin typeface="+mn-ea"/>
              </a:rPr>
              <a:t>256</a:t>
            </a:r>
            <a:r>
              <a:rPr lang="zh-CN" altLang="en-US" sz="2200" dirty="0">
                <a:latin typeface="+mn-ea"/>
              </a:rPr>
              <a:t>的协议无法压缩。默认不使用协议压缩。</a:t>
            </a:r>
            <a:endParaRPr lang="en-US" altLang="zh-CN" sz="2200" dirty="0">
              <a:latin typeface="+mn-ea"/>
            </a:endParaRPr>
          </a:p>
          <a:p>
            <a:r>
              <a:rPr lang="zh-CN" altLang="en-US" sz="2200" dirty="0">
                <a:latin typeface="+mn-ea"/>
              </a:rPr>
              <a:t> 地址和控制域压缩</a:t>
            </a:r>
            <a:r>
              <a:rPr lang="en-US" altLang="zh-CN" sz="2200" dirty="0">
                <a:latin typeface="+mn-ea"/>
              </a:rPr>
              <a:t>(Address-and-Control-Field-Compression</a:t>
            </a:r>
            <a:r>
              <a:rPr lang="zh-CN" altLang="en-US" sz="2200" dirty="0">
                <a:latin typeface="+mn-ea"/>
              </a:rPr>
              <a:t>）：标准</a:t>
            </a:r>
            <a:r>
              <a:rPr lang="en-US" altLang="zh-CN" sz="2200" dirty="0">
                <a:latin typeface="+mn-ea"/>
              </a:rPr>
              <a:t>PPP</a:t>
            </a:r>
            <a:r>
              <a:rPr lang="zh-CN" altLang="en-US" sz="2200" dirty="0">
                <a:latin typeface="+mn-ea"/>
              </a:rPr>
              <a:t>中须发送地址和控制域。但在点对点中，这些是固定值。在接收过程中，如果没有接收到 </a:t>
            </a:r>
            <a:r>
              <a:rPr lang="en-US" altLang="zh-CN" sz="2200" dirty="0">
                <a:latin typeface="+mn-ea"/>
              </a:rPr>
              <a:t>FF</a:t>
            </a:r>
            <a:r>
              <a:rPr lang="zh-CN" altLang="en-US" sz="2200" dirty="0">
                <a:latin typeface="+mn-ea"/>
              </a:rPr>
              <a:t>则认为进行了地址和控制域压缩。</a:t>
            </a:r>
            <a:endParaRPr lang="en-US" altLang="zh-CN" sz="2200" dirty="0">
              <a:latin typeface="+mn-ea"/>
            </a:endParaRPr>
          </a:p>
        </p:txBody>
      </p:sp>
    </p:spTree>
    <p:extLst>
      <p:ext uri="{BB962C8B-B14F-4D97-AF65-F5344CB8AC3E}">
        <p14:creationId xmlns:p14="http://schemas.microsoft.com/office/powerpoint/2010/main" val="848438854"/>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702A121-AEC4-4440-BADE-70F4B23DD2FE}"/>
              </a:ext>
            </a:extLst>
          </p:cNvPr>
          <p:cNvSpPr>
            <a:spLocks noGrp="1"/>
          </p:cNvSpPr>
          <p:nvPr>
            <p:ph idx="1"/>
          </p:nvPr>
        </p:nvSpPr>
        <p:spPr>
          <a:xfrm>
            <a:off x="971600" y="1916832"/>
            <a:ext cx="7391400" cy="2308324"/>
          </a:xfrm>
        </p:spPr>
        <p:txBody>
          <a:bodyPr/>
          <a:lstStyle/>
          <a:p>
            <a:r>
              <a:rPr lang="en-US" altLang="zh-CN" sz="2000" dirty="0">
                <a:latin typeface="+mn-ea"/>
              </a:rPr>
              <a:t>Terminate-Request</a:t>
            </a:r>
            <a:r>
              <a:rPr lang="zh-CN" altLang="en-US" sz="2000" dirty="0">
                <a:latin typeface="+mn-ea"/>
              </a:rPr>
              <a:t>报文：关闭一个点对点的连接，</a:t>
            </a:r>
            <a:r>
              <a:rPr lang="en-US" altLang="zh-CN" sz="2000" dirty="0">
                <a:latin typeface="+mn-ea"/>
              </a:rPr>
              <a:t>PPP</a:t>
            </a:r>
            <a:r>
              <a:rPr lang="zh-CN" altLang="en-US" sz="2000" dirty="0">
                <a:latin typeface="+mn-ea"/>
              </a:rPr>
              <a:t>的任意一个端点都可以发出此报文。主动终止链路的一端持续发送</a:t>
            </a:r>
            <a:r>
              <a:rPr lang="en-US" altLang="zh-CN" sz="2000" dirty="0">
                <a:latin typeface="+mn-ea"/>
              </a:rPr>
              <a:t>Terminate-Request</a:t>
            </a:r>
            <a:r>
              <a:rPr lang="zh-CN" altLang="en-US" sz="2000" dirty="0">
                <a:latin typeface="+mn-ea"/>
              </a:rPr>
              <a:t>报文，直到收到一个</a:t>
            </a:r>
            <a:r>
              <a:rPr lang="en-US" altLang="zh-CN" sz="2000" dirty="0">
                <a:latin typeface="+mn-ea"/>
              </a:rPr>
              <a:t>Terminate-Reply</a:t>
            </a:r>
            <a:r>
              <a:rPr lang="zh-CN" altLang="en-US" sz="2000" dirty="0">
                <a:latin typeface="+mn-ea"/>
              </a:rPr>
              <a:t>。</a:t>
            </a:r>
            <a:endParaRPr lang="en-US" altLang="zh-CN" sz="2000" dirty="0">
              <a:latin typeface="+mn-ea"/>
            </a:endParaRPr>
          </a:p>
          <a:p>
            <a:r>
              <a:rPr lang="en-US" altLang="zh-CN" sz="2000" dirty="0">
                <a:latin typeface="+mn-ea"/>
              </a:rPr>
              <a:t>Terminate-Reply</a:t>
            </a:r>
            <a:r>
              <a:rPr lang="zh-CN" altLang="en-US" sz="2000" dirty="0">
                <a:latin typeface="+mn-ea"/>
              </a:rPr>
              <a:t>报文：应答链路终止请求。当收到一个</a:t>
            </a:r>
            <a:r>
              <a:rPr lang="en-US" altLang="zh-CN" sz="2000" dirty="0">
                <a:latin typeface="+mn-ea"/>
              </a:rPr>
              <a:t>Terminate-Request</a:t>
            </a:r>
            <a:r>
              <a:rPr lang="zh-CN" altLang="en-US" sz="2000" dirty="0">
                <a:latin typeface="+mn-ea"/>
              </a:rPr>
              <a:t>报文后，接收方必须回应一个</a:t>
            </a:r>
            <a:r>
              <a:rPr lang="en-US" altLang="zh-CN" sz="2000" dirty="0">
                <a:latin typeface="+mn-ea"/>
              </a:rPr>
              <a:t>Terminate-Reply</a:t>
            </a:r>
            <a:r>
              <a:rPr lang="zh-CN" altLang="en-US" sz="2000" dirty="0">
                <a:latin typeface="+mn-ea"/>
              </a:rPr>
              <a:t>报文，同时等待对端先将链路断开后，再完成本端的所有断开的操作。</a:t>
            </a:r>
          </a:p>
        </p:txBody>
      </p:sp>
      <p:sp>
        <p:nvSpPr>
          <p:cNvPr id="4" name="文本框 3">
            <a:extLst>
              <a:ext uri="{FF2B5EF4-FFF2-40B4-BE49-F238E27FC236}">
                <a16:creationId xmlns:a16="http://schemas.microsoft.com/office/drawing/2014/main" id="{B8AEA44E-07D2-4BD4-8F36-D49179BD0E3B}"/>
              </a:ext>
            </a:extLst>
          </p:cNvPr>
          <p:cNvSpPr txBox="1"/>
          <p:nvPr/>
        </p:nvSpPr>
        <p:spPr>
          <a:xfrm>
            <a:off x="755576" y="1307474"/>
            <a:ext cx="3245790" cy="461665"/>
          </a:xfrm>
          <a:prstGeom prst="rect">
            <a:avLst/>
          </a:prstGeom>
          <a:noFill/>
        </p:spPr>
        <p:txBody>
          <a:bodyPr wrap="square">
            <a:spAutoFit/>
          </a:bodyPr>
          <a:lstStyle/>
          <a:p>
            <a:r>
              <a:rPr lang="zh-CN" altLang="en-US" dirty="0"/>
              <a:t>（</a:t>
            </a:r>
            <a:r>
              <a:rPr lang="en-US" altLang="zh-CN" dirty="0"/>
              <a:t>2</a:t>
            </a:r>
            <a:r>
              <a:rPr lang="zh-CN" altLang="en-US" dirty="0"/>
              <a:t>）链路终止报文</a:t>
            </a:r>
          </a:p>
        </p:txBody>
      </p:sp>
      <p:sp>
        <p:nvSpPr>
          <p:cNvPr id="5" name="文本框 4">
            <a:extLst>
              <a:ext uri="{FF2B5EF4-FFF2-40B4-BE49-F238E27FC236}">
                <a16:creationId xmlns:a16="http://schemas.microsoft.com/office/drawing/2014/main" id="{9384B7F4-E408-4F96-BA20-EA99FA35DA3B}"/>
              </a:ext>
            </a:extLst>
          </p:cNvPr>
          <p:cNvSpPr txBox="1"/>
          <p:nvPr/>
        </p:nvSpPr>
        <p:spPr>
          <a:xfrm>
            <a:off x="755576" y="4372849"/>
            <a:ext cx="3245790" cy="461665"/>
          </a:xfrm>
          <a:prstGeom prst="rect">
            <a:avLst/>
          </a:prstGeom>
          <a:noFill/>
        </p:spPr>
        <p:txBody>
          <a:bodyPr wrap="square">
            <a:spAutoFit/>
          </a:bodyPr>
          <a:lstStyle/>
          <a:p>
            <a:r>
              <a:rPr lang="zh-CN" altLang="en-US" dirty="0"/>
              <a:t>（</a:t>
            </a:r>
            <a:r>
              <a:rPr lang="en-US" altLang="zh-CN" dirty="0"/>
              <a:t>3</a:t>
            </a:r>
            <a:r>
              <a:rPr lang="zh-CN" altLang="en-US" dirty="0"/>
              <a:t>）链路维护报文</a:t>
            </a:r>
          </a:p>
        </p:txBody>
      </p:sp>
      <p:sp>
        <p:nvSpPr>
          <p:cNvPr id="7" name="文本框 6">
            <a:extLst>
              <a:ext uri="{FF2B5EF4-FFF2-40B4-BE49-F238E27FC236}">
                <a16:creationId xmlns:a16="http://schemas.microsoft.com/office/drawing/2014/main" id="{1D8C17A5-A4DF-4D11-BEC1-D781D8468E4D}"/>
              </a:ext>
            </a:extLst>
          </p:cNvPr>
          <p:cNvSpPr txBox="1"/>
          <p:nvPr/>
        </p:nvSpPr>
        <p:spPr>
          <a:xfrm>
            <a:off x="755576" y="4951694"/>
            <a:ext cx="7607424" cy="1200329"/>
          </a:xfrm>
          <a:prstGeom prst="rect">
            <a:avLst/>
          </a:prstGeom>
          <a:noFill/>
        </p:spPr>
        <p:txBody>
          <a:bodyPr wrap="square">
            <a:spAutoFit/>
          </a:bodyPr>
          <a:lstStyle/>
          <a:p>
            <a:r>
              <a:rPr lang="zh-CN" altLang="en-US" dirty="0">
                <a:latin typeface="+mn-ea"/>
                <a:ea typeface="+mn-ea"/>
              </a:rPr>
              <a:t>链路维护报文内容比较杂。如，定时进行</a:t>
            </a:r>
            <a:r>
              <a:rPr lang="en-US" altLang="zh-CN" dirty="0">
                <a:latin typeface="+mn-ea"/>
                <a:ea typeface="+mn-ea"/>
              </a:rPr>
              <a:t>PPP</a:t>
            </a:r>
            <a:r>
              <a:rPr lang="zh-CN" altLang="en-US" dirty="0">
                <a:latin typeface="+mn-ea"/>
                <a:ea typeface="+mn-ea"/>
              </a:rPr>
              <a:t>保活的报文，链路两端分别发送</a:t>
            </a:r>
            <a:r>
              <a:rPr lang="en-US" altLang="zh-CN" dirty="0">
                <a:latin typeface="+mn-ea"/>
                <a:ea typeface="+mn-ea"/>
              </a:rPr>
              <a:t>Echo Request</a:t>
            </a:r>
            <a:r>
              <a:rPr lang="zh-CN" altLang="en-US" dirty="0">
                <a:latin typeface="+mn-ea"/>
                <a:ea typeface="+mn-ea"/>
              </a:rPr>
              <a:t>报文，如果对方回复了</a:t>
            </a:r>
            <a:r>
              <a:rPr lang="en-US" altLang="zh-CN" dirty="0">
                <a:latin typeface="+mn-ea"/>
                <a:ea typeface="+mn-ea"/>
              </a:rPr>
              <a:t>Echo Reply</a:t>
            </a:r>
            <a:r>
              <a:rPr lang="zh-CN" altLang="en-US" dirty="0">
                <a:latin typeface="+mn-ea"/>
                <a:ea typeface="+mn-ea"/>
              </a:rPr>
              <a:t>报文，则表示链路仍在活跃状态。</a:t>
            </a:r>
          </a:p>
        </p:txBody>
      </p:sp>
    </p:spTree>
    <p:extLst>
      <p:ext uri="{BB962C8B-B14F-4D97-AF65-F5344CB8AC3E}">
        <p14:creationId xmlns:p14="http://schemas.microsoft.com/office/powerpoint/2010/main" val="4286250106"/>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E27609F-DA88-44CB-B2AD-5C3EE908B881}"/>
              </a:ext>
            </a:extLst>
          </p:cNvPr>
          <p:cNvSpPr txBox="1"/>
          <p:nvPr/>
        </p:nvSpPr>
        <p:spPr>
          <a:xfrm>
            <a:off x="3347864" y="332656"/>
            <a:ext cx="2952328" cy="461665"/>
          </a:xfrm>
          <a:prstGeom prst="rect">
            <a:avLst/>
          </a:prstGeom>
          <a:noFill/>
        </p:spPr>
        <p:txBody>
          <a:bodyPr wrap="square" rtlCol="0">
            <a:spAutoFit/>
          </a:bodyPr>
          <a:lstStyle/>
          <a:p>
            <a:r>
              <a:rPr lang="en-US" altLang="zh-CN" dirty="0"/>
              <a:t>3</a:t>
            </a:r>
            <a:r>
              <a:rPr lang="zh-CN" altLang="en-US" dirty="0"/>
              <a:t>、</a:t>
            </a:r>
            <a:r>
              <a:rPr lang="en-US" altLang="zh-CN" dirty="0"/>
              <a:t>LCP</a:t>
            </a:r>
            <a:r>
              <a:rPr lang="zh-CN" altLang="en-US" dirty="0"/>
              <a:t>协商过程</a:t>
            </a:r>
          </a:p>
        </p:txBody>
      </p:sp>
      <p:sp>
        <p:nvSpPr>
          <p:cNvPr id="5" name="内容占位符 2">
            <a:extLst>
              <a:ext uri="{FF2B5EF4-FFF2-40B4-BE49-F238E27FC236}">
                <a16:creationId xmlns:a16="http://schemas.microsoft.com/office/drawing/2014/main" id="{C6566CCF-C202-45EB-AD0E-5742FFB73C9B}"/>
              </a:ext>
            </a:extLst>
          </p:cNvPr>
          <p:cNvSpPr txBox="1">
            <a:spLocks/>
          </p:cNvSpPr>
          <p:nvPr/>
        </p:nvSpPr>
        <p:spPr bwMode="auto">
          <a:xfrm>
            <a:off x="1002678" y="3192418"/>
            <a:ext cx="7466454" cy="245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r>
              <a:rPr lang="en-US" altLang="zh-CN" sz="2400" kern="0" dirty="0">
                <a:latin typeface="+mn-ea"/>
              </a:rPr>
              <a:t>Config-Ack</a:t>
            </a:r>
            <a:r>
              <a:rPr lang="zh-CN" altLang="en-US" sz="2400" kern="0" dirty="0">
                <a:latin typeface="+mn-ea"/>
              </a:rPr>
              <a:t>：接收方能识别并接受对方全部请求项目，发送此报文并携带全部配置参数。</a:t>
            </a:r>
            <a:endParaRPr lang="en-US" altLang="zh-CN" sz="2400" kern="0" dirty="0">
              <a:latin typeface="+mn-ea"/>
            </a:endParaRPr>
          </a:p>
          <a:p>
            <a:r>
              <a:rPr lang="en-US" altLang="zh-CN" sz="2400" kern="0" dirty="0">
                <a:latin typeface="+mn-ea"/>
              </a:rPr>
              <a:t>Config-</a:t>
            </a:r>
            <a:r>
              <a:rPr lang="en-US" altLang="zh-CN" sz="2400" kern="0" dirty="0" err="1">
                <a:latin typeface="+mn-ea"/>
              </a:rPr>
              <a:t>Nak</a:t>
            </a:r>
            <a:r>
              <a:rPr lang="zh-CN" altLang="en-US" sz="2400" kern="0" dirty="0">
                <a:latin typeface="+mn-ea"/>
              </a:rPr>
              <a:t>：接收方能识别全部请求并只接受部分配置参数，发送此报文并携带自己认可的配置参数。</a:t>
            </a:r>
            <a:endParaRPr lang="en-US" altLang="zh-CN" sz="2400" kern="0" dirty="0">
              <a:latin typeface="+mn-ea"/>
            </a:endParaRPr>
          </a:p>
          <a:p>
            <a:r>
              <a:rPr lang="en-US" altLang="zh-CN" sz="2400" kern="0" dirty="0">
                <a:latin typeface="+mn-ea"/>
              </a:rPr>
              <a:t>Config-Reject</a:t>
            </a:r>
            <a:r>
              <a:rPr lang="zh-CN" altLang="en-US" sz="2400" kern="0" dirty="0">
                <a:latin typeface="+mn-ea"/>
              </a:rPr>
              <a:t>：接收方无法识别所有配置，发送此报文并携带请求报文中全部配置参数。</a:t>
            </a:r>
          </a:p>
        </p:txBody>
      </p:sp>
      <p:sp>
        <p:nvSpPr>
          <p:cNvPr id="7" name="文本框 6">
            <a:extLst>
              <a:ext uri="{FF2B5EF4-FFF2-40B4-BE49-F238E27FC236}">
                <a16:creationId xmlns:a16="http://schemas.microsoft.com/office/drawing/2014/main" id="{2635AEFD-B805-44C4-BFB7-9D0A3840AE23}"/>
              </a:ext>
            </a:extLst>
          </p:cNvPr>
          <p:cNvSpPr txBox="1"/>
          <p:nvPr/>
        </p:nvSpPr>
        <p:spPr>
          <a:xfrm>
            <a:off x="1006564" y="1227530"/>
            <a:ext cx="7466454" cy="1938992"/>
          </a:xfrm>
          <a:prstGeom prst="rect">
            <a:avLst/>
          </a:prstGeom>
          <a:noFill/>
        </p:spPr>
        <p:txBody>
          <a:bodyPr wrap="square">
            <a:spAutoFit/>
          </a:bodyPr>
          <a:lstStyle/>
          <a:p>
            <a:r>
              <a:rPr lang="en-US" altLang="zh-CN" dirty="0"/>
              <a:t>LCP </a:t>
            </a:r>
            <a:r>
              <a:rPr lang="zh-CN" altLang="en-US" dirty="0"/>
              <a:t>两端通过发送请求和应答帧的方式进行交互协商各种配置选项。 发送</a:t>
            </a:r>
            <a:r>
              <a:rPr lang="en-US" altLang="zh-CN" dirty="0"/>
              <a:t>LCP Config-Request</a:t>
            </a:r>
            <a:r>
              <a:rPr lang="zh-CN" altLang="en-US" dirty="0"/>
              <a:t>的一方向另一方提出自己需要的选项。</a:t>
            </a:r>
            <a:endParaRPr lang="en-US" altLang="zh-CN" dirty="0"/>
          </a:p>
          <a:p>
            <a:r>
              <a:rPr lang="zh-CN" altLang="en-US" dirty="0"/>
              <a:t>接收</a:t>
            </a:r>
            <a:r>
              <a:rPr lang="en-US" altLang="zh-CN" dirty="0"/>
              <a:t>Config-Request</a:t>
            </a:r>
            <a:r>
              <a:rPr lang="zh-CN" altLang="en-US" dirty="0"/>
              <a:t>报文的一方根据自身情况选择下列三种报文之一进行应答：</a:t>
            </a:r>
          </a:p>
        </p:txBody>
      </p:sp>
    </p:spTree>
    <p:extLst>
      <p:ext uri="{BB962C8B-B14F-4D97-AF65-F5344CB8AC3E}">
        <p14:creationId xmlns:p14="http://schemas.microsoft.com/office/powerpoint/2010/main" val="1297874178"/>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0C608B-5387-4019-B98E-5271F0197A6B}"/>
              </a:ext>
            </a:extLst>
          </p:cNvPr>
          <p:cNvSpPr>
            <a:spLocks noGrp="1"/>
          </p:cNvSpPr>
          <p:nvPr>
            <p:ph type="title"/>
          </p:nvPr>
        </p:nvSpPr>
        <p:spPr/>
        <p:txBody>
          <a:bodyPr/>
          <a:lstStyle/>
          <a:p>
            <a:r>
              <a:rPr lang="zh-CN" altLang="en-US" dirty="0"/>
              <a:t>七、</a:t>
            </a:r>
            <a:r>
              <a:rPr lang="en-US" altLang="zh-CN" dirty="0"/>
              <a:t>PPP</a:t>
            </a:r>
            <a:r>
              <a:rPr lang="zh-CN" altLang="en-US" dirty="0"/>
              <a:t>协议的认证</a:t>
            </a:r>
          </a:p>
        </p:txBody>
      </p:sp>
      <p:sp>
        <p:nvSpPr>
          <p:cNvPr id="3" name="内容占位符 2">
            <a:extLst>
              <a:ext uri="{FF2B5EF4-FFF2-40B4-BE49-F238E27FC236}">
                <a16:creationId xmlns:a16="http://schemas.microsoft.com/office/drawing/2014/main" id="{9B5EB070-1ED1-46F8-8880-47CFAEAC5C94}"/>
              </a:ext>
            </a:extLst>
          </p:cNvPr>
          <p:cNvSpPr>
            <a:spLocks noGrp="1"/>
          </p:cNvSpPr>
          <p:nvPr>
            <p:ph idx="1"/>
          </p:nvPr>
        </p:nvSpPr>
        <p:spPr>
          <a:xfrm>
            <a:off x="971550" y="4153979"/>
            <a:ext cx="7391400" cy="904863"/>
          </a:xfrm>
        </p:spPr>
        <p:txBody>
          <a:bodyPr/>
          <a:lstStyle/>
          <a:p>
            <a:r>
              <a:rPr lang="en-US" altLang="zh-CN" sz="2400" dirty="0">
                <a:latin typeface="+mn-ea"/>
              </a:rPr>
              <a:t>RFC1334</a:t>
            </a:r>
            <a:r>
              <a:rPr lang="zh-CN" altLang="en-US" sz="2400" dirty="0">
                <a:latin typeface="+mn-ea"/>
              </a:rPr>
              <a:t>定义，一种简单的用户名</a:t>
            </a:r>
            <a:r>
              <a:rPr lang="en-US" altLang="zh-CN" sz="2400" dirty="0">
                <a:latin typeface="+mn-ea"/>
              </a:rPr>
              <a:t>/</a:t>
            </a:r>
            <a:r>
              <a:rPr lang="zh-CN" altLang="en-US" sz="2400" dirty="0">
                <a:latin typeface="+mn-ea"/>
              </a:rPr>
              <a:t>口令认证方式。</a:t>
            </a:r>
            <a:endParaRPr lang="en-US" altLang="zh-CN" sz="2400" dirty="0">
              <a:latin typeface="+mn-ea"/>
            </a:endParaRPr>
          </a:p>
          <a:p>
            <a:r>
              <a:rPr lang="zh-CN" altLang="en-US" sz="2400" dirty="0">
                <a:latin typeface="+mn-ea"/>
              </a:rPr>
              <a:t>明文方式传输用户名和口令，安全性差。</a:t>
            </a:r>
            <a:endParaRPr lang="zh-CN" altLang="en-US" sz="2000" dirty="0">
              <a:latin typeface="+mn-ea"/>
            </a:endParaRPr>
          </a:p>
        </p:txBody>
      </p:sp>
      <p:sp>
        <p:nvSpPr>
          <p:cNvPr id="4" name="文本框 3">
            <a:extLst>
              <a:ext uri="{FF2B5EF4-FFF2-40B4-BE49-F238E27FC236}">
                <a16:creationId xmlns:a16="http://schemas.microsoft.com/office/drawing/2014/main" id="{411D55FB-0491-4C59-9671-644E80ADA0C2}"/>
              </a:ext>
            </a:extLst>
          </p:cNvPr>
          <p:cNvSpPr txBox="1"/>
          <p:nvPr/>
        </p:nvSpPr>
        <p:spPr>
          <a:xfrm>
            <a:off x="971550" y="1364579"/>
            <a:ext cx="7728149" cy="830997"/>
          </a:xfrm>
          <a:prstGeom prst="rect">
            <a:avLst/>
          </a:prstGeom>
          <a:noFill/>
        </p:spPr>
        <p:txBody>
          <a:bodyPr wrap="square">
            <a:spAutoFit/>
          </a:bodyPr>
          <a:lstStyle/>
          <a:p>
            <a:r>
              <a:rPr lang="zh-CN" altLang="en-US" dirty="0"/>
              <a:t>认证是</a:t>
            </a:r>
            <a:r>
              <a:rPr lang="en-US" altLang="zh-CN" dirty="0"/>
              <a:t>PPP</a:t>
            </a:r>
            <a:r>
              <a:rPr lang="zh-CN" altLang="en-US" dirty="0"/>
              <a:t>协议的选择项。在建立</a:t>
            </a:r>
            <a:r>
              <a:rPr lang="en-US" altLang="zh-CN" dirty="0"/>
              <a:t>LCP</a:t>
            </a:r>
            <a:r>
              <a:rPr lang="zh-CN" altLang="en-US" dirty="0"/>
              <a:t>连接过程中，可以选择认证通信对端。 </a:t>
            </a:r>
            <a:r>
              <a:rPr lang="en-US" altLang="zh-CN" dirty="0"/>
              <a:t>PPP</a:t>
            </a:r>
            <a:r>
              <a:rPr lang="zh-CN" altLang="en-US" dirty="0"/>
              <a:t>协议有两种认证方式：</a:t>
            </a:r>
          </a:p>
        </p:txBody>
      </p:sp>
      <p:sp>
        <p:nvSpPr>
          <p:cNvPr id="6" name="文本框 5">
            <a:extLst>
              <a:ext uri="{FF2B5EF4-FFF2-40B4-BE49-F238E27FC236}">
                <a16:creationId xmlns:a16="http://schemas.microsoft.com/office/drawing/2014/main" id="{4B8F6FA5-6BFA-4BA5-930D-5BEA063B2B4F}"/>
              </a:ext>
            </a:extLst>
          </p:cNvPr>
          <p:cNvSpPr txBox="1"/>
          <p:nvPr/>
        </p:nvSpPr>
        <p:spPr>
          <a:xfrm>
            <a:off x="971550" y="2255465"/>
            <a:ext cx="2592338" cy="461665"/>
          </a:xfrm>
          <a:prstGeom prst="rect">
            <a:avLst/>
          </a:prstGeom>
          <a:noFill/>
        </p:spPr>
        <p:txBody>
          <a:bodyPr wrap="square">
            <a:spAutoFit/>
          </a:bodyPr>
          <a:lstStyle/>
          <a:p>
            <a:r>
              <a:rPr lang="en-US" altLang="zh-CN" sz="2400" dirty="0">
                <a:latin typeface="+mn-ea"/>
              </a:rPr>
              <a:t>1</a:t>
            </a:r>
            <a:r>
              <a:rPr lang="zh-CN" altLang="en-US" sz="2400" dirty="0">
                <a:latin typeface="+mn-ea"/>
              </a:rPr>
              <a:t>、口令认证协议</a:t>
            </a:r>
            <a:endParaRPr lang="zh-CN" altLang="en-US" dirty="0"/>
          </a:p>
        </p:txBody>
      </p:sp>
      <p:sp>
        <p:nvSpPr>
          <p:cNvPr id="8" name="文本框 7">
            <a:extLst>
              <a:ext uri="{FF2B5EF4-FFF2-40B4-BE49-F238E27FC236}">
                <a16:creationId xmlns:a16="http://schemas.microsoft.com/office/drawing/2014/main" id="{323927B0-906F-4586-B23D-6424A190BAE7}"/>
              </a:ext>
            </a:extLst>
          </p:cNvPr>
          <p:cNvSpPr txBox="1"/>
          <p:nvPr/>
        </p:nvSpPr>
        <p:spPr>
          <a:xfrm>
            <a:off x="971551" y="2777019"/>
            <a:ext cx="7728148" cy="1200329"/>
          </a:xfrm>
          <a:prstGeom prst="rect">
            <a:avLst/>
          </a:prstGeom>
          <a:noFill/>
        </p:spPr>
        <p:txBody>
          <a:bodyPr wrap="square">
            <a:spAutoFit/>
          </a:bodyPr>
          <a:lstStyle/>
          <a:p>
            <a:r>
              <a:rPr lang="en-US" altLang="zh-CN" sz="2400" dirty="0">
                <a:latin typeface="+mn-ea"/>
              </a:rPr>
              <a:t>Password Authentication Protocol(PAP</a:t>
            </a:r>
            <a:r>
              <a:rPr lang="zh-CN" altLang="en-US" sz="2400" dirty="0">
                <a:latin typeface="+mn-ea"/>
              </a:rPr>
              <a:t>），是</a:t>
            </a:r>
            <a:r>
              <a:rPr lang="en-US" altLang="zh-CN" sz="2400" dirty="0">
                <a:latin typeface="+mn-ea"/>
              </a:rPr>
              <a:t>PPP</a:t>
            </a:r>
            <a:r>
              <a:rPr lang="zh-CN" altLang="en-US" sz="2400" dirty="0">
                <a:latin typeface="+mn-ea"/>
              </a:rPr>
              <a:t>中最基本认证协议。由链路的一端向另一端发送用户名和密码，另一端以收到的用户名和密码判断是否建立连接。</a:t>
            </a:r>
            <a:endParaRPr lang="en-US" altLang="zh-CN" sz="2400" dirty="0">
              <a:latin typeface="+mn-ea"/>
            </a:endParaRPr>
          </a:p>
        </p:txBody>
      </p:sp>
      <p:pic>
        <p:nvPicPr>
          <p:cNvPr id="10" name="图片 9">
            <a:extLst>
              <a:ext uri="{FF2B5EF4-FFF2-40B4-BE49-F238E27FC236}">
                <a16:creationId xmlns:a16="http://schemas.microsoft.com/office/drawing/2014/main" id="{F2C2DA7B-2C05-40F6-9343-63D1756CEFC8}"/>
              </a:ext>
            </a:extLst>
          </p:cNvPr>
          <p:cNvPicPr>
            <a:picLocks noChangeAspect="1"/>
          </p:cNvPicPr>
          <p:nvPr/>
        </p:nvPicPr>
        <p:blipFill>
          <a:blip r:embed="rId2"/>
          <a:stretch>
            <a:fillRect/>
          </a:stretch>
        </p:blipFill>
        <p:spPr>
          <a:xfrm>
            <a:off x="1752191" y="5166444"/>
            <a:ext cx="1368508" cy="1088131"/>
          </a:xfrm>
          <a:prstGeom prst="rect">
            <a:avLst/>
          </a:prstGeom>
        </p:spPr>
      </p:pic>
      <p:pic>
        <p:nvPicPr>
          <p:cNvPr id="11" name="图片 10">
            <a:extLst>
              <a:ext uri="{FF2B5EF4-FFF2-40B4-BE49-F238E27FC236}">
                <a16:creationId xmlns:a16="http://schemas.microsoft.com/office/drawing/2014/main" id="{2E42AA51-D11F-4220-B104-0FE93DFE673C}"/>
              </a:ext>
            </a:extLst>
          </p:cNvPr>
          <p:cNvPicPr>
            <a:picLocks noChangeAspect="1"/>
          </p:cNvPicPr>
          <p:nvPr/>
        </p:nvPicPr>
        <p:blipFill>
          <a:blip r:embed="rId3"/>
          <a:stretch>
            <a:fillRect/>
          </a:stretch>
        </p:blipFill>
        <p:spPr>
          <a:xfrm>
            <a:off x="6216687" y="5166444"/>
            <a:ext cx="1365622" cy="1085182"/>
          </a:xfrm>
          <a:prstGeom prst="rect">
            <a:avLst/>
          </a:prstGeom>
        </p:spPr>
      </p:pic>
      <p:cxnSp>
        <p:nvCxnSpPr>
          <p:cNvPr id="13" name="直接箭头连接符 12">
            <a:extLst>
              <a:ext uri="{FF2B5EF4-FFF2-40B4-BE49-F238E27FC236}">
                <a16:creationId xmlns:a16="http://schemas.microsoft.com/office/drawing/2014/main" id="{E0FF341F-70B7-4909-8C46-3AD837A90F01}"/>
              </a:ext>
            </a:extLst>
          </p:cNvPr>
          <p:cNvCxnSpPr>
            <a:cxnSpLocks/>
          </p:cNvCxnSpPr>
          <p:nvPr/>
        </p:nvCxnSpPr>
        <p:spPr bwMode="auto">
          <a:xfrm>
            <a:off x="3264359" y="5550762"/>
            <a:ext cx="2880320" cy="0"/>
          </a:xfrm>
          <a:prstGeom prst="straightConnector1">
            <a:avLst/>
          </a:prstGeom>
          <a:ln w="38100">
            <a:solidFill>
              <a:schemeClr val="tx2"/>
            </a:solidFill>
            <a:headEnd type="none" w="med" len="med"/>
            <a:tailEnd type="triangle" w="med" len="med"/>
          </a:ln>
        </p:spPr>
        <p:style>
          <a:lnRef idx="1">
            <a:schemeClr val="accent2"/>
          </a:lnRef>
          <a:fillRef idx="0">
            <a:schemeClr val="accent2"/>
          </a:fillRef>
          <a:effectRef idx="0">
            <a:schemeClr val="accent2"/>
          </a:effectRef>
          <a:fontRef idx="minor">
            <a:schemeClr val="tx1"/>
          </a:fontRef>
        </p:style>
      </p:cxnSp>
      <p:pic>
        <p:nvPicPr>
          <p:cNvPr id="15" name="图片 14">
            <a:extLst>
              <a:ext uri="{FF2B5EF4-FFF2-40B4-BE49-F238E27FC236}">
                <a16:creationId xmlns:a16="http://schemas.microsoft.com/office/drawing/2014/main" id="{A2A67878-CB7A-4EAB-9F4B-C4B40026BC28}"/>
              </a:ext>
            </a:extLst>
          </p:cNvPr>
          <p:cNvPicPr>
            <a:picLocks noChangeAspect="1"/>
          </p:cNvPicPr>
          <p:nvPr/>
        </p:nvPicPr>
        <p:blipFill>
          <a:blip r:embed="rId4"/>
          <a:stretch>
            <a:fillRect/>
          </a:stretch>
        </p:blipFill>
        <p:spPr>
          <a:xfrm rot="10800000">
            <a:off x="3120699" y="5795507"/>
            <a:ext cx="2993395" cy="231668"/>
          </a:xfrm>
          <a:prstGeom prst="rect">
            <a:avLst/>
          </a:prstGeom>
        </p:spPr>
      </p:pic>
      <p:sp>
        <p:nvSpPr>
          <p:cNvPr id="16" name="文本框 15">
            <a:extLst>
              <a:ext uri="{FF2B5EF4-FFF2-40B4-BE49-F238E27FC236}">
                <a16:creationId xmlns:a16="http://schemas.microsoft.com/office/drawing/2014/main" id="{B763F081-EA2B-45B0-90FB-89FEE357843B}"/>
              </a:ext>
            </a:extLst>
          </p:cNvPr>
          <p:cNvSpPr txBox="1"/>
          <p:nvPr/>
        </p:nvSpPr>
        <p:spPr>
          <a:xfrm>
            <a:off x="3624755" y="5058842"/>
            <a:ext cx="2087876" cy="461665"/>
          </a:xfrm>
          <a:prstGeom prst="rect">
            <a:avLst/>
          </a:prstGeom>
          <a:noFill/>
        </p:spPr>
        <p:txBody>
          <a:bodyPr wrap="square" rtlCol="0">
            <a:spAutoFit/>
          </a:bodyPr>
          <a:lstStyle/>
          <a:p>
            <a:r>
              <a:rPr lang="zh-CN" altLang="en-US" dirty="0"/>
              <a:t>用户名、口令</a:t>
            </a:r>
          </a:p>
        </p:txBody>
      </p:sp>
      <p:sp>
        <p:nvSpPr>
          <p:cNvPr id="17" name="文本框 16">
            <a:extLst>
              <a:ext uri="{FF2B5EF4-FFF2-40B4-BE49-F238E27FC236}">
                <a16:creationId xmlns:a16="http://schemas.microsoft.com/office/drawing/2014/main" id="{25466474-3362-43E9-895B-CD4437D2544B}"/>
              </a:ext>
            </a:extLst>
          </p:cNvPr>
          <p:cNvSpPr txBox="1"/>
          <p:nvPr/>
        </p:nvSpPr>
        <p:spPr>
          <a:xfrm>
            <a:off x="3624755" y="5945330"/>
            <a:ext cx="2087876" cy="461665"/>
          </a:xfrm>
          <a:prstGeom prst="rect">
            <a:avLst/>
          </a:prstGeom>
          <a:noFill/>
        </p:spPr>
        <p:txBody>
          <a:bodyPr wrap="square" rtlCol="0">
            <a:spAutoFit/>
          </a:bodyPr>
          <a:lstStyle/>
          <a:p>
            <a:r>
              <a:rPr lang="zh-CN" altLang="en-US" dirty="0"/>
              <a:t>接受或拒绝</a:t>
            </a:r>
          </a:p>
        </p:txBody>
      </p:sp>
    </p:spTree>
    <p:extLst>
      <p:ext uri="{BB962C8B-B14F-4D97-AF65-F5344CB8AC3E}">
        <p14:creationId xmlns:p14="http://schemas.microsoft.com/office/powerpoint/2010/main" val="14512245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par>
                                <p:cTn id="16" presetID="22" presetClass="entr" presetSubtype="8"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right)">
                                      <p:cBhvr>
                                        <p:cTn id="23" dur="500"/>
                                        <p:tgtEl>
                                          <p:spTgt spid="17"/>
                                        </p:tgtEl>
                                      </p:cBhvr>
                                    </p:animEffect>
                                  </p:childTnLst>
                                </p:cTn>
                              </p:par>
                              <p:par>
                                <p:cTn id="24" presetID="22" presetClass="entr" presetSubtype="2"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right)">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80D5EDF-771E-449A-A76A-3E41537D8F4F}"/>
              </a:ext>
            </a:extLst>
          </p:cNvPr>
          <p:cNvSpPr>
            <a:spLocks noGrp="1"/>
          </p:cNvSpPr>
          <p:nvPr>
            <p:ph idx="1"/>
          </p:nvPr>
        </p:nvSpPr>
        <p:spPr>
          <a:xfrm>
            <a:off x="1043608" y="3861048"/>
            <a:ext cx="7391400" cy="904863"/>
          </a:xfrm>
        </p:spPr>
        <p:txBody>
          <a:bodyPr/>
          <a:lstStyle/>
          <a:p>
            <a:r>
              <a:rPr lang="en-US" altLang="zh-CN" sz="2400" dirty="0">
                <a:latin typeface="+mn-ea"/>
              </a:rPr>
              <a:t>RFC1994</a:t>
            </a:r>
            <a:r>
              <a:rPr lang="zh-CN" altLang="en-US" sz="2400" dirty="0">
                <a:latin typeface="+mn-ea"/>
              </a:rPr>
              <a:t>中定义，一种挑战响应式协议</a:t>
            </a:r>
            <a:endParaRPr lang="en-US" altLang="zh-CN" sz="2400" dirty="0">
              <a:latin typeface="+mn-ea"/>
            </a:endParaRPr>
          </a:p>
          <a:p>
            <a:r>
              <a:rPr lang="zh-CN" altLang="en-US" sz="2400" dirty="0">
                <a:latin typeface="+mn-ea"/>
              </a:rPr>
              <a:t>不用传送口令信息，安全性较高</a:t>
            </a:r>
          </a:p>
        </p:txBody>
      </p:sp>
      <p:sp>
        <p:nvSpPr>
          <p:cNvPr id="4" name="文本框 3">
            <a:extLst>
              <a:ext uri="{FF2B5EF4-FFF2-40B4-BE49-F238E27FC236}">
                <a16:creationId xmlns:a16="http://schemas.microsoft.com/office/drawing/2014/main" id="{BD996A30-D4F9-466A-BA48-A18120C12A79}"/>
              </a:ext>
            </a:extLst>
          </p:cNvPr>
          <p:cNvSpPr txBox="1"/>
          <p:nvPr/>
        </p:nvSpPr>
        <p:spPr>
          <a:xfrm>
            <a:off x="899592" y="1268760"/>
            <a:ext cx="3168352" cy="461665"/>
          </a:xfrm>
          <a:prstGeom prst="rect">
            <a:avLst/>
          </a:prstGeom>
          <a:noFill/>
        </p:spPr>
        <p:txBody>
          <a:bodyPr wrap="square">
            <a:spAutoFit/>
          </a:bodyPr>
          <a:lstStyle/>
          <a:p>
            <a:r>
              <a:rPr lang="en-US" altLang="zh-CN" dirty="0">
                <a:latin typeface="+mn-ea"/>
              </a:rPr>
              <a:t>2</a:t>
            </a:r>
            <a:r>
              <a:rPr lang="zh-CN" altLang="en-US" sz="2400" dirty="0">
                <a:latin typeface="+mn-ea"/>
              </a:rPr>
              <a:t>、</a:t>
            </a:r>
            <a:r>
              <a:rPr lang="zh-CN" altLang="en-US" dirty="0"/>
              <a:t>挑战握手认证协议</a:t>
            </a:r>
          </a:p>
        </p:txBody>
      </p:sp>
      <p:sp>
        <p:nvSpPr>
          <p:cNvPr id="6" name="文本框 5">
            <a:extLst>
              <a:ext uri="{FF2B5EF4-FFF2-40B4-BE49-F238E27FC236}">
                <a16:creationId xmlns:a16="http://schemas.microsoft.com/office/drawing/2014/main" id="{CF63354D-0E2A-4810-B769-E8F5D15CBC05}"/>
              </a:ext>
            </a:extLst>
          </p:cNvPr>
          <p:cNvSpPr txBox="1"/>
          <p:nvPr/>
        </p:nvSpPr>
        <p:spPr>
          <a:xfrm>
            <a:off x="899592" y="1848369"/>
            <a:ext cx="7704477" cy="1938992"/>
          </a:xfrm>
          <a:prstGeom prst="rect">
            <a:avLst/>
          </a:prstGeom>
          <a:noFill/>
        </p:spPr>
        <p:txBody>
          <a:bodyPr wrap="square">
            <a:spAutoFit/>
          </a:bodyPr>
          <a:lstStyle/>
          <a:p>
            <a:r>
              <a:rPr lang="en-US" altLang="zh-CN" dirty="0">
                <a:latin typeface="+mn-ea"/>
                <a:ea typeface="+mn-ea"/>
              </a:rPr>
              <a:t>Challenge Handshake Authentication Protocol (CHAP)</a:t>
            </a:r>
            <a:r>
              <a:rPr lang="zh-CN" altLang="en-US" dirty="0">
                <a:latin typeface="+mn-ea"/>
                <a:ea typeface="+mn-ea"/>
              </a:rPr>
              <a:t>，是</a:t>
            </a:r>
            <a:r>
              <a:rPr lang="en-US" altLang="zh-CN" dirty="0">
                <a:latin typeface="+mn-ea"/>
                <a:ea typeface="+mn-ea"/>
              </a:rPr>
              <a:t>PPP</a:t>
            </a:r>
            <a:r>
              <a:rPr lang="zh-CN" altLang="en-US" dirty="0">
                <a:latin typeface="+mn-ea"/>
                <a:ea typeface="+mn-ea"/>
              </a:rPr>
              <a:t>协议中安全性较高的认证协议。由认证端小被认证端发出挑战“</a:t>
            </a:r>
            <a:r>
              <a:rPr lang="en-US" altLang="zh-CN" dirty="0">
                <a:latin typeface="+mn-ea"/>
                <a:ea typeface="+mn-ea"/>
              </a:rPr>
              <a:t>challenge”</a:t>
            </a:r>
            <a:r>
              <a:rPr lang="zh-CN" altLang="en-US" dirty="0">
                <a:latin typeface="+mn-ea"/>
                <a:ea typeface="+mn-ea"/>
              </a:rPr>
              <a:t>信息，通常是要求用户名和密码，被认证端将挑战应答的</a:t>
            </a:r>
            <a:r>
              <a:rPr lang="en-US" altLang="zh-CN" dirty="0">
                <a:latin typeface="+mn-ea"/>
                <a:ea typeface="+mn-ea"/>
              </a:rPr>
              <a:t>hash</a:t>
            </a:r>
            <a:r>
              <a:rPr lang="zh-CN" altLang="en-US" dirty="0">
                <a:latin typeface="+mn-ea"/>
                <a:ea typeface="+mn-ea"/>
              </a:rPr>
              <a:t>函数值发送给认证端。认证端根据收到的响应决定是否建立连接。</a:t>
            </a:r>
          </a:p>
        </p:txBody>
      </p:sp>
      <p:pic>
        <p:nvPicPr>
          <p:cNvPr id="8" name="图片 7">
            <a:extLst>
              <a:ext uri="{FF2B5EF4-FFF2-40B4-BE49-F238E27FC236}">
                <a16:creationId xmlns:a16="http://schemas.microsoft.com/office/drawing/2014/main" id="{4D91959E-C0F1-4148-9963-3CC7C864E307}"/>
              </a:ext>
            </a:extLst>
          </p:cNvPr>
          <p:cNvPicPr>
            <a:picLocks noChangeAspect="1"/>
          </p:cNvPicPr>
          <p:nvPr/>
        </p:nvPicPr>
        <p:blipFill>
          <a:blip r:embed="rId2"/>
          <a:stretch>
            <a:fillRect/>
          </a:stretch>
        </p:blipFill>
        <p:spPr>
          <a:xfrm>
            <a:off x="1763688" y="4910131"/>
            <a:ext cx="1368508" cy="1088131"/>
          </a:xfrm>
          <a:prstGeom prst="rect">
            <a:avLst/>
          </a:prstGeom>
        </p:spPr>
      </p:pic>
      <p:pic>
        <p:nvPicPr>
          <p:cNvPr id="9" name="图片 8">
            <a:extLst>
              <a:ext uri="{FF2B5EF4-FFF2-40B4-BE49-F238E27FC236}">
                <a16:creationId xmlns:a16="http://schemas.microsoft.com/office/drawing/2014/main" id="{2B98E06C-24F0-497A-ABED-9F04365A9DA7}"/>
              </a:ext>
            </a:extLst>
          </p:cNvPr>
          <p:cNvPicPr>
            <a:picLocks noChangeAspect="1"/>
          </p:cNvPicPr>
          <p:nvPr/>
        </p:nvPicPr>
        <p:blipFill>
          <a:blip r:embed="rId3"/>
          <a:stretch>
            <a:fillRect/>
          </a:stretch>
        </p:blipFill>
        <p:spPr>
          <a:xfrm>
            <a:off x="6228184" y="4910131"/>
            <a:ext cx="1365622" cy="1085182"/>
          </a:xfrm>
          <a:prstGeom prst="rect">
            <a:avLst/>
          </a:prstGeom>
        </p:spPr>
      </p:pic>
      <p:cxnSp>
        <p:nvCxnSpPr>
          <p:cNvPr id="10" name="直接箭头连接符 9">
            <a:extLst>
              <a:ext uri="{FF2B5EF4-FFF2-40B4-BE49-F238E27FC236}">
                <a16:creationId xmlns:a16="http://schemas.microsoft.com/office/drawing/2014/main" id="{33B30D50-E933-4552-944D-57036AA1AA4B}"/>
              </a:ext>
            </a:extLst>
          </p:cNvPr>
          <p:cNvCxnSpPr>
            <a:cxnSpLocks/>
          </p:cNvCxnSpPr>
          <p:nvPr/>
        </p:nvCxnSpPr>
        <p:spPr bwMode="auto">
          <a:xfrm>
            <a:off x="3299148" y="5140963"/>
            <a:ext cx="2880320" cy="0"/>
          </a:xfrm>
          <a:prstGeom prst="straightConnector1">
            <a:avLst/>
          </a:prstGeom>
          <a:ln w="38100">
            <a:solidFill>
              <a:schemeClr val="tx2"/>
            </a:solidFill>
            <a:headEnd type="none" w="med" len="med"/>
            <a:tailEnd type="triangle" w="med" len="med"/>
          </a:ln>
        </p:spPr>
        <p:style>
          <a:lnRef idx="1">
            <a:schemeClr val="accent2"/>
          </a:lnRef>
          <a:fillRef idx="0">
            <a:schemeClr val="accent2"/>
          </a:fillRef>
          <a:effectRef idx="0">
            <a:schemeClr val="accent2"/>
          </a:effectRef>
          <a:fontRef idx="minor">
            <a:schemeClr val="tx1"/>
          </a:fontRef>
        </p:style>
      </p:cxnSp>
      <p:pic>
        <p:nvPicPr>
          <p:cNvPr id="11" name="图片 10">
            <a:extLst>
              <a:ext uri="{FF2B5EF4-FFF2-40B4-BE49-F238E27FC236}">
                <a16:creationId xmlns:a16="http://schemas.microsoft.com/office/drawing/2014/main" id="{93F72E02-2930-4876-95E0-19A3DFB99263}"/>
              </a:ext>
            </a:extLst>
          </p:cNvPr>
          <p:cNvPicPr>
            <a:picLocks noChangeAspect="1"/>
          </p:cNvPicPr>
          <p:nvPr/>
        </p:nvPicPr>
        <p:blipFill>
          <a:blip r:embed="rId4"/>
          <a:stretch>
            <a:fillRect/>
          </a:stretch>
        </p:blipFill>
        <p:spPr>
          <a:xfrm rot="10800000">
            <a:off x="3141518" y="5483456"/>
            <a:ext cx="2993395" cy="231668"/>
          </a:xfrm>
          <a:prstGeom prst="rect">
            <a:avLst/>
          </a:prstGeom>
        </p:spPr>
      </p:pic>
      <p:sp>
        <p:nvSpPr>
          <p:cNvPr id="12" name="文本框 11">
            <a:extLst>
              <a:ext uri="{FF2B5EF4-FFF2-40B4-BE49-F238E27FC236}">
                <a16:creationId xmlns:a16="http://schemas.microsoft.com/office/drawing/2014/main" id="{EEFFF186-126B-4392-AE87-B8E0F7FFCB7F}"/>
              </a:ext>
            </a:extLst>
          </p:cNvPr>
          <p:cNvSpPr txBox="1"/>
          <p:nvPr/>
        </p:nvSpPr>
        <p:spPr>
          <a:xfrm>
            <a:off x="4283956" y="4679298"/>
            <a:ext cx="935748" cy="461665"/>
          </a:xfrm>
          <a:prstGeom prst="rect">
            <a:avLst/>
          </a:prstGeom>
          <a:noFill/>
        </p:spPr>
        <p:txBody>
          <a:bodyPr wrap="square" rtlCol="0">
            <a:spAutoFit/>
          </a:bodyPr>
          <a:lstStyle/>
          <a:p>
            <a:r>
              <a:rPr lang="zh-CN" altLang="en-US" dirty="0"/>
              <a:t>询问</a:t>
            </a:r>
          </a:p>
        </p:txBody>
      </p:sp>
      <p:sp>
        <p:nvSpPr>
          <p:cNvPr id="13" name="文本框 12">
            <a:extLst>
              <a:ext uri="{FF2B5EF4-FFF2-40B4-BE49-F238E27FC236}">
                <a16:creationId xmlns:a16="http://schemas.microsoft.com/office/drawing/2014/main" id="{5DE322C0-740A-4241-907E-E07739104C69}"/>
              </a:ext>
            </a:extLst>
          </p:cNvPr>
          <p:cNvSpPr txBox="1"/>
          <p:nvPr/>
        </p:nvSpPr>
        <p:spPr>
          <a:xfrm>
            <a:off x="4295615" y="5126263"/>
            <a:ext cx="922358" cy="461665"/>
          </a:xfrm>
          <a:prstGeom prst="rect">
            <a:avLst/>
          </a:prstGeom>
          <a:noFill/>
        </p:spPr>
        <p:txBody>
          <a:bodyPr wrap="square" rtlCol="0">
            <a:spAutoFit/>
          </a:bodyPr>
          <a:lstStyle/>
          <a:p>
            <a:r>
              <a:rPr lang="zh-CN" altLang="en-US" dirty="0"/>
              <a:t>响应</a:t>
            </a:r>
          </a:p>
        </p:txBody>
      </p:sp>
      <p:cxnSp>
        <p:nvCxnSpPr>
          <p:cNvPr id="14" name="直接箭头连接符 13">
            <a:extLst>
              <a:ext uri="{FF2B5EF4-FFF2-40B4-BE49-F238E27FC236}">
                <a16:creationId xmlns:a16="http://schemas.microsoft.com/office/drawing/2014/main" id="{C637F0A6-5799-4A4E-998F-67B5532157BB}"/>
              </a:ext>
            </a:extLst>
          </p:cNvPr>
          <p:cNvCxnSpPr>
            <a:cxnSpLocks/>
          </p:cNvCxnSpPr>
          <p:nvPr/>
        </p:nvCxnSpPr>
        <p:spPr bwMode="auto">
          <a:xfrm>
            <a:off x="3280607" y="5995313"/>
            <a:ext cx="2880320" cy="0"/>
          </a:xfrm>
          <a:prstGeom prst="straightConnector1">
            <a:avLst/>
          </a:prstGeom>
          <a:ln w="38100">
            <a:solidFill>
              <a:schemeClr val="tx2"/>
            </a:solidFill>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15" name="文本框 14">
            <a:extLst>
              <a:ext uri="{FF2B5EF4-FFF2-40B4-BE49-F238E27FC236}">
                <a16:creationId xmlns:a16="http://schemas.microsoft.com/office/drawing/2014/main" id="{1080FFDC-596D-40E8-9D00-6221FCDCB785}"/>
              </a:ext>
            </a:extLst>
          </p:cNvPr>
          <p:cNvSpPr txBox="1"/>
          <p:nvPr/>
        </p:nvSpPr>
        <p:spPr>
          <a:xfrm>
            <a:off x="4012138" y="5578634"/>
            <a:ext cx="1730935" cy="461665"/>
          </a:xfrm>
          <a:prstGeom prst="rect">
            <a:avLst/>
          </a:prstGeom>
          <a:noFill/>
        </p:spPr>
        <p:txBody>
          <a:bodyPr wrap="square" rtlCol="0">
            <a:spAutoFit/>
          </a:bodyPr>
          <a:lstStyle/>
          <a:p>
            <a:r>
              <a:rPr lang="zh-CN" altLang="en-US" dirty="0"/>
              <a:t>接受或拒绝</a:t>
            </a:r>
          </a:p>
        </p:txBody>
      </p:sp>
    </p:spTree>
    <p:extLst>
      <p:ext uri="{BB962C8B-B14F-4D97-AF65-F5344CB8AC3E}">
        <p14:creationId xmlns:p14="http://schemas.microsoft.com/office/powerpoint/2010/main" val="2900421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500"/>
                                        <p:tgtEl>
                                          <p:spTgt spid="13"/>
                                        </p:tgtEl>
                                      </p:cBhvr>
                                    </p:animEffect>
                                  </p:childTnLst>
                                </p:cTn>
                              </p:par>
                              <p:par>
                                <p:cTn id="24" presetID="22" presetClass="entr" presetSubtype="2"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right)">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par>
                                <p:cTn id="32" presetID="22" presetClass="entr" presetSubtype="8"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left)">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A44C4A-D979-40B5-99BA-2638ED6B7B72}"/>
              </a:ext>
            </a:extLst>
          </p:cNvPr>
          <p:cNvSpPr>
            <a:spLocks noGrp="1"/>
          </p:cNvSpPr>
          <p:nvPr>
            <p:ph type="title"/>
          </p:nvPr>
        </p:nvSpPr>
        <p:spPr/>
        <p:txBody>
          <a:bodyPr/>
          <a:lstStyle/>
          <a:p>
            <a:r>
              <a:rPr lang="zh-CN" altLang="en-US" dirty="0"/>
              <a:t>八、</a:t>
            </a:r>
            <a:r>
              <a:rPr lang="en-US" altLang="zh-CN" dirty="0"/>
              <a:t>NCP</a:t>
            </a:r>
            <a:endParaRPr lang="zh-CN" altLang="en-US" dirty="0"/>
          </a:p>
        </p:txBody>
      </p:sp>
      <p:sp>
        <p:nvSpPr>
          <p:cNvPr id="12" name="内容占位符 11">
            <a:extLst>
              <a:ext uri="{FF2B5EF4-FFF2-40B4-BE49-F238E27FC236}">
                <a16:creationId xmlns:a16="http://schemas.microsoft.com/office/drawing/2014/main" id="{B2CAB35E-8512-4F1E-B6D1-98F67C175E92}"/>
              </a:ext>
            </a:extLst>
          </p:cNvPr>
          <p:cNvSpPr>
            <a:spLocks noGrp="1"/>
          </p:cNvSpPr>
          <p:nvPr>
            <p:ph idx="1"/>
          </p:nvPr>
        </p:nvSpPr>
        <p:spPr>
          <a:xfrm>
            <a:off x="974320" y="2625008"/>
            <a:ext cx="7391400" cy="1452064"/>
          </a:xfrm>
        </p:spPr>
        <p:txBody>
          <a:bodyPr/>
          <a:lstStyle/>
          <a:p>
            <a:r>
              <a:rPr lang="zh-CN" altLang="en-US" sz="2400" dirty="0">
                <a:latin typeface="+mn-ea"/>
              </a:rPr>
              <a:t>当链路建立后，</a:t>
            </a:r>
            <a:r>
              <a:rPr lang="en-US" altLang="zh-CN" sz="2400" dirty="0">
                <a:latin typeface="+mn-ea"/>
              </a:rPr>
              <a:t>LCP</a:t>
            </a:r>
            <a:r>
              <a:rPr lang="zh-CN" altLang="en-US" sz="2400" dirty="0">
                <a:latin typeface="+mn-ea"/>
              </a:rPr>
              <a:t>将控制权交给适当的</a:t>
            </a:r>
            <a:r>
              <a:rPr lang="en-US" altLang="zh-CN" sz="2400" dirty="0">
                <a:latin typeface="+mn-ea"/>
              </a:rPr>
              <a:t>NCP</a:t>
            </a:r>
            <a:r>
              <a:rPr lang="zh-CN" altLang="en-US" sz="2400" dirty="0">
                <a:latin typeface="+mn-ea"/>
              </a:rPr>
              <a:t>。</a:t>
            </a:r>
            <a:endParaRPr lang="en-US" altLang="zh-CN" sz="2400" dirty="0">
              <a:latin typeface="+mn-ea"/>
            </a:endParaRPr>
          </a:p>
          <a:p>
            <a:r>
              <a:rPr lang="en-US" altLang="zh-CN" sz="2400" dirty="0">
                <a:latin typeface="+mn-ea"/>
              </a:rPr>
              <a:t>NCP</a:t>
            </a:r>
            <a:r>
              <a:rPr lang="zh-CN" altLang="en-US" sz="2400" dirty="0">
                <a:latin typeface="+mn-ea"/>
              </a:rPr>
              <a:t>与</a:t>
            </a:r>
            <a:r>
              <a:rPr lang="en-US" altLang="zh-CN" sz="2400" dirty="0">
                <a:latin typeface="+mn-ea"/>
              </a:rPr>
              <a:t>LCP</a:t>
            </a:r>
            <a:r>
              <a:rPr lang="zh-CN" altLang="en-US" sz="2400" dirty="0">
                <a:latin typeface="+mn-ea"/>
              </a:rPr>
              <a:t>相同的协议格式。</a:t>
            </a:r>
            <a:endParaRPr lang="en-US" altLang="zh-CN" sz="2400" dirty="0">
              <a:latin typeface="+mn-ea"/>
            </a:endParaRPr>
          </a:p>
          <a:p>
            <a:r>
              <a:rPr lang="en-US" altLang="zh-CN" sz="2400" dirty="0">
                <a:latin typeface="+mn-ea"/>
              </a:rPr>
              <a:t>IP</a:t>
            </a:r>
            <a:r>
              <a:rPr lang="zh-CN" altLang="en-US" sz="2400" dirty="0">
                <a:latin typeface="+mn-ea"/>
              </a:rPr>
              <a:t>、</a:t>
            </a:r>
            <a:r>
              <a:rPr lang="en-US" altLang="zh-CN" sz="2400" dirty="0">
                <a:latin typeface="+mn-ea"/>
              </a:rPr>
              <a:t>IPX</a:t>
            </a:r>
            <a:r>
              <a:rPr lang="zh-CN" altLang="en-US" sz="2400" dirty="0">
                <a:latin typeface="+mn-ea"/>
              </a:rPr>
              <a:t>、</a:t>
            </a:r>
            <a:r>
              <a:rPr lang="en-US" altLang="zh-CN" sz="2400" dirty="0">
                <a:latin typeface="+mn-ea"/>
              </a:rPr>
              <a:t>AppleTalk</a:t>
            </a:r>
            <a:r>
              <a:rPr lang="zh-CN" altLang="en-US" sz="2400" dirty="0">
                <a:latin typeface="+mn-ea"/>
              </a:rPr>
              <a:t>等都拥有各自的</a:t>
            </a:r>
            <a:r>
              <a:rPr lang="en-US" altLang="zh-CN" sz="2400" dirty="0">
                <a:latin typeface="+mn-ea"/>
              </a:rPr>
              <a:t>NCP</a:t>
            </a:r>
            <a:r>
              <a:rPr lang="zh-CN" altLang="en-US" sz="2400" dirty="0">
                <a:latin typeface="+mn-ea"/>
              </a:rPr>
              <a:t>。</a:t>
            </a:r>
          </a:p>
          <a:p>
            <a:endParaRPr lang="zh-CN" altLang="en-US" sz="2400" dirty="0">
              <a:latin typeface="+mn-ea"/>
            </a:endParaRPr>
          </a:p>
        </p:txBody>
      </p:sp>
      <p:sp>
        <p:nvSpPr>
          <p:cNvPr id="9" name="文本框 8">
            <a:extLst>
              <a:ext uri="{FF2B5EF4-FFF2-40B4-BE49-F238E27FC236}">
                <a16:creationId xmlns:a16="http://schemas.microsoft.com/office/drawing/2014/main" id="{C59BE046-4D01-4C58-8ECE-B51A1D19B657}"/>
              </a:ext>
            </a:extLst>
          </p:cNvPr>
          <p:cNvSpPr txBox="1"/>
          <p:nvPr/>
        </p:nvSpPr>
        <p:spPr>
          <a:xfrm>
            <a:off x="961558" y="1268760"/>
            <a:ext cx="7632898" cy="1200329"/>
          </a:xfrm>
          <a:prstGeom prst="rect">
            <a:avLst/>
          </a:prstGeom>
          <a:noFill/>
        </p:spPr>
        <p:txBody>
          <a:bodyPr wrap="square">
            <a:spAutoFit/>
          </a:bodyPr>
          <a:lstStyle/>
          <a:p>
            <a:r>
              <a:rPr lang="zh-CN" altLang="en-US" dirty="0"/>
              <a:t>网络控制协议</a:t>
            </a:r>
            <a:r>
              <a:rPr lang="en-US" altLang="zh-CN" dirty="0"/>
              <a:t>(Network Control Protocol</a:t>
            </a:r>
            <a:r>
              <a:rPr lang="zh-CN" altLang="en-US" dirty="0"/>
              <a:t>，</a:t>
            </a:r>
            <a:r>
              <a:rPr lang="en-US" altLang="zh-CN" dirty="0"/>
              <a:t>NCP)</a:t>
            </a:r>
            <a:r>
              <a:rPr lang="zh-CN" altLang="en-US" dirty="0"/>
              <a:t>实际上是一套协议。每个子协议都是为处理相应网络层协议所需的错综复杂的配置而存在。</a:t>
            </a:r>
            <a:endParaRPr lang="en-US" altLang="zh-CN" dirty="0"/>
          </a:p>
        </p:txBody>
      </p:sp>
      <p:sp>
        <p:nvSpPr>
          <p:cNvPr id="11" name="文本框 10">
            <a:extLst>
              <a:ext uri="{FF2B5EF4-FFF2-40B4-BE49-F238E27FC236}">
                <a16:creationId xmlns:a16="http://schemas.microsoft.com/office/drawing/2014/main" id="{B41F88A7-C684-477B-894F-7CF7B73A4896}"/>
              </a:ext>
            </a:extLst>
          </p:cNvPr>
          <p:cNvSpPr txBox="1"/>
          <p:nvPr/>
        </p:nvSpPr>
        <p:spPr>
          <a:xfrm>
            <a:off x="971550" y="4232991"/>
            <a:ext cx="7848872" cy="1200329"/>
          </a:xfrm>
          <a:prstGeom prst="rect">
            <a:avLst/>
          </a:prstGeom>
          <a:noFill/>
        </p:spPr>
        <p:txBody>
          <a:bodyPr wrap="square">
            <a:spAutoFit/>
          </a:bodyPr>
          <a:lstStyle/>
          <a:p>
            <a:r>
              <a:rPr lang="zh-CN" altLang="en-US" dirty="0"/>
              <a:t>在 </a:t>
            </a:r>
            <a:r>
              <a:rPr lang="en-US" altLang="zh-CN" dirty="0"/>
              <a:t>NCP </a:t>
            </a:r>
            <a:r>
              <a:rPr lang="zh-CN" altLang="en-US" dirty="0"/>
              <a:t>成功配置网络层协议之后，在已建立的 </a:t>
            </a:r>
            <a:r>
              <a:rPr lang="en-US" altLang="zh-CN" dirty="0"/>
              <a:t>LCP </a:t>
            </a:r>
            <a:r>
              <a:rPr lang="zh-CN" altLang="en-US" dirty="0"/>
              <a:t>链路上，网络层协议处于开启状态。此时，</a:t>
            </a:r>
            <a:r>
              <a:rPr lang="en-US" altLang="zh-CN" dirty="0"/>
              <a:t>PPP </a:t>
            </a:r>
            <a:r>
              <a:rPr lang="zh-CN" altLang="en-US" dirty="0"/>
              <a:t>可以传输相应的网络层协议数据包。</a:t>
            </a:r>
          </a:p>
        </p:txBody>
      </p:sp>
    </p:spTree>
    <p:extLst>
      <p:ext uri="{BB962C8B-B14F-4D97-AF65-F5344CB8AC3E}">
        <p14:creationId xmlns:p14="http://schemas.microsoft.com/office/powerpoint/2010/main" val="2870164987"/>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C3A8CA-8111-4E19-BDE4-2DF521C23786}"/>
              </a:ext>
            </a:extLst>
          </p:cNvPr>
          <p:cNvSpPr>
            <a:spLocks noGrp="1"/>
          </p:cNvSpPr>
          <p:nvPr>
            <p:ph type="title"/>
          </p:nvPr>
        </p:nvSpPr>
        <p:spPr/>
        <p:txBody>
          <a:bodyPr/>
          <a:lstStyle/>
          <a:p>
            <a:r>
              <a:rPr lang="en-US" altLang="zh-CN" dirty="0"/>
              <a:t>IPCP </a:t>
            </a:r>
            <a:r>
              <a:rPr lang="zh-CN" altLang="en-US" dirty="0"/>
              <a:t>示例</a:t>
            </a:r>
          </a:p>
        </p:txBody>
      </p:sp>
      <p:sp>
        <p:nvSpPr>
          <p:cNvPr id="5" name="文本框 4">
            <a:extLst>
              <a:ext uri="{FF2B5EF4-FFF2-40B4-BE49-F238E27FC236}">
                <a16:creationId xmlns:a16="http://schemas.microsoft.com/office/drawing/2014/main" id="{ADA988C5-67FC-4CD2-B7C1-D526E34A0B71}"/>
              </a:ext>
            </a:extLst>
          </p:cNvPr>
          <p:cNvSpPr txBox="1"/>
          <p:nvPr/>
        </p:nvSpPr>
        <p:spPr>
          <a:xfrm>
            <a:off x="971550" y="1225351"/>
            <a:ext cx="7488882" cy="1200329"/>
          </a:xfrm>
          <a:prstGeom prst="rect">
            <a:avLst/>
          </a:prstGeom>
          <a:noFill/>
        </p:spPr>
        <p:txBody>
          <a:bodyPr wrap="square">
            <a:spAutoFit/>
          </a:bodyPr>
          <a:lstStyle/>
          <a:p>
            <a:r>
              <a:rPr lang="en-US" altLang="zh-CN" dirty="0"/>
              <a:t>IP</a:t>
            </a:r>
            <a:r>
              <a:rPr lang="zh-CN" altLang="en-US" dirty="0"/>
              <a:t>控制协议（</a:t>
            </a:r>
            <a:r>
              <a:rPr lang="en-US" altLang="zh-CN" dirty="0"/>
              <a:t>IPCP</a:t>
            </a:r>
            <a:r>
              <a:rPr lang="zh-CN" altLang="en-US" dirty="0"/>
              <a:t>）是</a:t>
            </a:r>
            <a:r>
              <a:rPr lang="en-US" altLang="zh-CN" dirty="0"/>
              <a:t>PPP</a:t>
            </a:r>
            <a:r>
              <a:rPr lang="zh-CN" altLang="en-US" dirty="0"/>
              <a:t>协议中负责配置和激活网络层</a:t>
            </a:r>
            <a:r>
              <a:rPr lang="en-US" altLang="zh-CN" dirty="0"/>
              <a:t>IP</a:t>
            </a:r>
            <a:r>
              <a:rPr lang="zh-CN" altLang="en-US" dirty="0"/>
              <a:t>协议传输的</a:t>
            </a:r>
            <a:r>
              <a:rPr lang="en-US" altLang="zh-CN" dirty="0"/>
              <a:t>NCP</a:t>
            </a:r>
            <a:r>
              <a:rPr lang="zh-CN" altLang="en-US" dirty="0"/>
              <a:t>子协议。</a:t>
            </a:r>
            <a:endParaRPr lang="en-US" altLang="zh-CN" dirty="0"/>
          </a:p>
          <a:p>
            <a:r>
              <a:rPr lang="en-US" altLang="zh-CN" dirty="0"/>
              <a:t>IPCP</a:t>
            </a:r>
            <a:r>
              <a:rPr lang="zh-CN" altLang="en-US" dirty="0"/>
              <a:t>使用和链路控制协议（</a:t>
            </a:r>
            <a:r>
              <a:rPr lang="en-US" altLang="zh-CN" dirty="0"/>
              <a:t>LCP</a:t>
            </a:r>
            <a:r>
              <a:rPr lang="zh-CN" altLang="en-US" dirty="0"/>
              <a:t>）同样的机制。</a:t>
            </a:r>
          </a:p>
        </p:txBody>
      </p:sp>
      <p:sp>
        <p:nvSpPr>
          <p:cNvPr id="13" name="内容占位符 12">
            <a:extLst>
              <a:ext uri="{FF2B5EF4-FFF2-40B4-BE49-F238E27FC236}">
                <a16:creationId xmlns:a16="http://schemas.microsoft.com/office/drawing/2014/main" id="{A26A236A-137D-4415-A1A4-539B1F52D5E3}"/>
              </a:ext>
            </a:extLst>
          </p:cNvPr>
          <p:cNvSpPr>
            <a:spLocks noGrp="1"/>
          </p:cNvSpPr>
          <p:nvPr>
            <p:ph idx="1"/>
          </p:nvPr>
        </p:nvSpPr>
        <p:spPr>
          <a:xfrm>
            <a:off x="971550" y="2776297"/>
            <a:ext cx="7391400" cy="2259080"/>
          </a:xfrm>
        </p:spPr>
        <p:txBody>
          <a:bodyPr/>
          <a:lstStyle/>
          <a:p>
            <a:r>
              <a:rPr lang="en-US" altLang="zh-CN" sz="2400" dirty="0">
                <a:latin typeface="+mn-ea"/>
              </a:rPr>
              <a:t>PPP</a:t>
            </a:r>
            <a:r>
              <a:rPr lang="zh-CN" altLang="en-US" sz="2400" dirty="0">
                <a:latin typeface="+mn-ea"/>
              </a:rPr>
              <a:t>的协议域：</a:t>
            </a:r>
            <a:r>
              <a:rPr lang="en-US" altLang="zh-CN" sz="2400" dirty="0">
                <a:latin typeface="+mn-ea"/>
              </a:rPr>
              <a:t>0x8021</a:t>
            </a:r>
          </a:p>
          <a:p>
            <a:r>
              <a:rPr lang="en-US" altLang="zh-CN" sz="2400" dirty="0">
                <a:latin typeface="+mn-ea"/>
              </a:rPr>
              <a:t>IPCP</a:t>
            </a:r>
            <a:r>
              <a:rPr lang="zh-CN" altLang="en-US" sz="2400" dirty="0">
                <a:latin typeface="+mn-ea"/>
              </a:rPr>
              <a:t>的</a:t>
            </a:r>
            <a:r>
              <a:rPr lang="en-US" altLang="zh-CN" sz="2400" dirty="0">
                <a:latin typeface="+mn-ea"/>
              </a:rPr>
              <a:t>Code</a:t>
            </a:r>
            <a:r>
              <a:rPr lang="zh-CN" altLang="en-US" sz="2400" dirty="0">
                <a:latin typeface="+mn-ea"/>
              </a:rPr>
              <a:t>域：取值范围是</a:t>
            </a:r>
            <a:r>
              <a:rPr lang="en-US" altLang="zh-CN" sz="2400" dirty="0">
                <a:latin typeface="+mn-ea"/>
              </a:rPr>
              <a:t>1-7</a:t>
            </a:r>
          </a:p>
          <a:p>
            <a:pPr lvl="1"/>
            <a:r>
              <a:rPr lang="en-US" altLang="zh-CN" sz="2000" dirty="0">
                <a:latin typeface="+mn-ea"/>
              </a:rPr>
              <a:t>Configure-Request</a:t>
            </a:r>
            <a:r>
              <a:rPr lang="zh-CN" altLang="en-US" sz="2000" dirty="0">
                <a:latin typeface="+mn-ea"/>
              </a:rPr>
              <a:t>，</a:t>
            </a:r>
            <a:r>
              <a:rPr lang="en-US" altLang="zh-CN" sz="2000" dirty="0">
                <a:latin typeface="+mn-ea"/>
              </a:rPr>
              <a:t>Configure-Ack</a:t>
            </a:r>
            <a:r>
              <a:rPr lang="zh-CN" altLang="en-US" sz="2000" dirty="0">
                <a:latin typeface="+mn-ea"/>
              </a:rPr>
              <a:t>，</a:t>
            </a:r>
            <a:r>
              <a:rPr lang="en-US" altLang="zh-CN" sz="2000" dirty="0">
                <a:latin typeface="+mn-ea"/>
              </a:rPr>
              <a:t>Configure-</a:t>
            </a:r>
            <a:r>
              <a:rPr lang="en-US" altLang="zh-CN" sz="2000" dirty="0" err="1">
                <a:latin typeface="+mn-ea"/>
              </a:rPr>
              <a:t>Nak</a:t>
            </a:r>
            <a:r>
              <a:rPr lang="zh-CN" altLang="en-US" sz="2000" dirty="0">
                <a:latin typeface="+mn-ea"/>
              </a:rPr>
              <a:t>，</a:t>
            </a:r>
            <a:r>
              <a:rPr lang="en-US" altLang="zh-CN" sz="2000" dirty="0">
                <a:latin typeface="+mn-ea"/>
              </a:rPr>
              <a:t>Configure-Reject</a:t>
            </a:r>
            <a:r>
              <a:rPr lang="zh-CN" altLang="en-US" sz="2000" dirty="0">
                <a:latin typeface="+mn-ea"/>
              </a:rPr>
              <a:t>，</a:t>
            </a:r>
            <a:r>
              <a:rPr lang="en-US" altLang="zh-CN" sz="2000" dirty="0">
                <a:latin typeface="+mn-ea"/>
              </a:rPr>
              <a:t>Terminate-Request</a:t>
            </a:r>
            <a:r>
              <a:rPr lang="zh-CN" altLang="en-US" sz="2000" dirty="0">
                <a:latin typeface="+mn-ea"/>
              </a:rPr>
              <a:t>，</a:t>
            </a:r>
            <a:r>
              <a:rPr lang="en-US" altLang="zh-CN" sz="2000" dirty="0">
                <a:latin typeface="+mn-ea"/>
              </a:rPr>
              <a:t>Terminate-Ack</a:t>
            </a:r>
            <a:r>
              <a:rPr lang="zh-CN" altLang="en-US" sz="2000" dirty="0">
                <a:latin typeface="+mn-ea"/>
              </a:rPr>
              <a:t>和</a:t>
            </a:r>
            <a:r>
              <a:rPr lang="en-US" altLang="zh-CN" sz="2000" dirty="0">
                <a:latin typeface="+mn-ea"/>
              </a:rPr>
              <a:t>Code-Reject</a:t>
            </a:r>
          </a:p>
          <a:p>
            <a:pPr lvl="1"/>
            <a:r>
              <a:rPr lang="zh-CN" altLang="en-US" sz="2000" dirty="0">
                <a:latin typeface="+mn-ea"/>
              </a:rPr>
              <a:t>其他取值会导致</a:t>
            </a:r>
            <a:r>
              <a:rPr lang="en-US" altLang="zh-CN" sz="2000" dirty="0">
                <a:latin typeface="+mn-ea"/>
              </a:rPr>
              <a:t>Code-Rejects</a:t>
            </a:r>
            <a:endParaRPr lang="zh-CN" altLang="en-US" sz="2000" dirty="0">
              <a:latin typeface="+mn-ea"/>
            </a:endParaRPr>
          </a:p>
        </p:txBody>
      </p:sp>
    </p:spTree>
    <p:extLst>
      <p:ext uri="{BB962C8B-B14F-4D97-AF65-F5344CB8AC3E}">
        <p14:creationId xmlns:p14="http://schemas.microsoft.com/office/powerpoint/2010/main" val="3876259839"/>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9A93525-4FD8-46F6-8AFF-2057EE9CBE9D}"/>
              </a:ext>
            </a:extLst>
          </p:cNvPr>
          <p:cNvSpPr>
            <a:spLocks noGrp="1"/>
          </p:cNvSpPr>
          <p:nvPr>
            <p:ph idx="1"/>
          </p:nvPr>
        </p:nvSpPr>
        <p:spPr>
          <a:xfrm>
            <a:off x="992568" y="1846547"/>
            <a:ext cx="7391400" cy="4241161"/>
          </a:xfrm>
        </p:spPr>
        <p:txBody>
          <a:bodyPr/>
          <a:lstStyle/>
          <a:p>
            <a:r>
              <a:rPr lang="en-US" altLang="zh-CN" sz="2400" dirty="0">
                <a:latin typeface="+mn-ea"/>
              </a:rPr>
              <a:t>IP-Compression-Protocol</a:t>
            </a:r>
            <a:r>
              <a:rPr lang="zh-CN" altLang="en-US" sz="2400" dirty="0">
                <a:latin typeface="+mn-ea"/>
              </a:rPr>
              <a:t>：协商使用指定的压缩协议，默认不使用压缩选项。</a:t>
            </a:r>
            <a:endParaRPr lang="en-US" altLang="zh-CN" sz="2400" dirty="0">
              <a:latin typeface="+mn-ea"/>
            </a:endParaRPr>
          </a:p>
          <a:p>
            <a:pPr lvl="1"/>
            <a:r>
              <a:rPr lang="en-US" altLang="zh-CN" sz="2000" dirty="0">
                <a:latin typeface="+mn-ea"/>
              </a:rPr>
              <a:t>Van Jacobson TCP/IP </a:t>
            </a:r>
            <a:r>
              <a:rPr lang="zh-CN" altLang="en-US" sz="2000" dirty="0">
                <a:latin typeface="+mn-ea"/>
              </a:rPr>
              <a:t>报头压缩技术可以将 </a:t>
            </a:r>
            <a:r>
              <a:rPr lang="en-US" altLang="zh-CN" sz="2000" dirty="0">
                <a:latin typeface="+mn-ea"/>
              </a:rPr>
              <a:t>TCP/IP </a:t>
            </a:r>
            <a:r>
              <a:rPr lang="zh-CN" altLang="en-US" sz="2000" dirty="0">
                <a:latin typeface="+mn-ea"/>
              </a:rPr>
              <a:t>报头的大小降低至 </a:t>
            </a:r>
            <a:r>
              <a:rPr lang="en-US" altLang="zh-CN" sz="2000" dirty="0">
                <a:latin typeface="+mn-ea"/>
              </a:rPr>
              <a:t>3 </a:t>
            </a:r>
            <a:r>
              <a:rPr lang="zh-CN" altLang="en-US" sz="2000" dirty="0">
                <a:latin typeface="+mn-ea"/>
              </a:rPr>
              <a:t>字节。</a:t>
            </a:r>
            <a:endParaRPr lang="en-US" altLang="zh-CN" sz="2000" dirty="0">
              <a:latin typeface="+mn-ea"/>
            </a:endParaRPr>
          </a:p>
          <a:p>
            <a:r>
              <a:rPr lang="en-US" altLang="zh-CN" sz="2400" dirty="0">
                <a:latin typeface="+mn-ea"/>
              </a:rPr>
              <a:t>IP-Address</a:t>
            </a:r>
            <a:r>
              <a:rPr lang="zh-CN" altLang="en-US" sz="2400" dirty="0">
                <a:latin typeface="+mn-ea"/>
              </a:rPr>
              <a:t>：协商本地使用的</a:t>
            </a:r>
            <a:r>
              <a:rPr lang="en-US" altLang="zh-CN" sz="2400" dirty="0">
                <a:latin typeface="+mn-ea"/>
              </a:rPr>
              <a:t>IP</a:t>
            </a:r>
            <a:r>
              <a:rPr lang="zh-CN" altLang="en-US" sz="2400" dirty="0">
                <a:latin typeface="+mn-ea"/>
              </a:rPr>
              <a:t>地址。</a:t>
            </a:r>
            <a:endParaRPr lang="en-US" altLang="zh-CN" sz="2400" dirty="0">
              <a:latin typeface="+mn-ea"/>
            </a:endParaRPr>
          </a:p>
          <a:p>
            <a:pPr lvl="1"/>
            <a:r>
              <a:rPr lang="zh-CN" altLang="en-US" sz="2000" dirty="0">
                <a:latin typeface="+mn-ea"/>
              </a:rPr>
              <a:t>一个合法的</a:t>
            </a:r>
            <a:r>
              <a:rPr lang="en-US" altLang="zh-CN" sz="2000" dirty="0">
                <a:latin typeface="+mn-ea"/>
              </a:rPr>
              <a:t>IP</a:t>
            </a:r>
            <a:r>
              <a:rPr lang="zh-CN" altLang="en-US" sz="2000" dirty="0">
                <a:latin typeface="+mn-ea"/>
              </a:rPr>
              <a:t>地址，</a:t>
            </a:r>
            <a:endParaRPr lang="en-US" altLang="zh-CN" sz="2000" dirty="0">
              <a:latin typeface="+mn-ea"/>
            </a:endParaRPr>
          </a:p>
          <a:p>
            <a:pPr lvl="1"/>
            <a:r>
              <a:rPr lang="zh-CN" altLang="en-US" sz="2000" dirty="0">
                <a:latin typeface="+mn-ea"/>
              </a:rPr>
              <a:t>全</a:t>
            </a:r>
            <a:r>
              <a:rPr lang="en-US" altLang="zh-CN" sz="2000" dirty="0">
                <a:latin typeface="+mn-ea"/>
              </a:rPr>
              <a:t>0</a:t>
            </a:r>
            <a:r>
              <a:rPr lang="zh-CN" altLang="en-US" sz="2000" dirty="0">
                <a:latin typeface="+mn-ea"/>
              </a:rPr>
              <a:t>的</a:t>
            </a:r>
            <a:r>
              <a:rPr lang="en-US" altLang="zh-CN" sz="2000" dirty="0">
                <a:latin typeface="+mn-ea"/>
              </a:rPr>
              <a:t>IP</a:t>
            </a:r>
            <a:r>
              <a:rPr lang="zh-CN" altLang="en-US" sz="2000" dirty="0">
                <a:latin typeface="+mn-ea"/>
              </a:rPr>
              <a:t>地址：要求对方分配一个</a:t>
            </a:r>
            <a:r>
              <a:rPr lang="en-US" altLang="zh-CN" sz="2000" dirty="0">
                <a:latin typeface="+mn-ea"/>
              </a:rPr>
              <a:t>IP</a:t>
            </a:r>
            <a:r>
              <a:rPr lang="zh-CN" altLang="en-US" sz="2000" dirty="0">
                <a:latin typeface="+mn-ea"/>
              </a:rPr>
              <a:t>地址。</a:t>
            </a:r>
            <a:endParaRPr lang="en-US" altLang="zh-CN" sz="2000" dirty="0">
              <a:latin typeface="+mn-ea"/>
            </a:endParaRPr>
          </a:p>
          <a:p>
            <a:r>
              <a:rPr lang="en-US" altLang="zh-CN" sz="2400" dirty="0">
                <a:latin typeface="+mn-ea"/>
              </a:rPr>
              <a:t>Primary DNS Server Address/Secondary </a:t>
            </a:r>
            <a:r>
              <a:rPr lang="en-US" altLang="zh-CN" sz="2400" dirty="0" err="1">
                <a:latin typeface="+mn-ea"/>
              </a:rPr>
              <a:t>DNSServer</a:t>
            </a:r>
            <a:r>
              <a:rPr lang="en-US" altLang="zh-CN" sz="2400" dirty="0">
                <a:latin typeface="+mn-ea"/>
              </a:rPr>
              <a:t> Address</a:t>
            </a:r>
            <a:r>
              <a:rPr lang="zh-CN" altLang="en-US" sz="2400" dirty="0">
                <a:latin typeface="+mn-ea"/>
              </a:rPr>
              <a:t>：协商远端的主、次 </a:t>
            </a:r>
            <a:r>
              <a:rPr lang="en-US" altLang="zh-CN" sz="2400" dirty="0">
                <a:latin typeface="+mn-ea"/>
              </a:rPr>
              <a:t>DNS(Domain Name System,</a:t>
            </a:r>
            <a:r>
              <a:rPr lang="zh-CN" altLang="en-US" sz="2400" dirty="0">
                <a:latin typeface="+mn-ea"/>
              </a:rPr>
              <a:t>域名服务器地址。</a:t>
            </a:r>
            <a:endParaRPr lang="en-US" altLang="zh-CN" sz="2400" dirty="0">
              <a:latin typeface="+mn-ea"/>
            </a:endParaRPr>
          </a:p>
          <a:p>
            <a:pPr lvl="1"/>
            <a:r>
              <a:rPr lang="zh-CN" altLang="en-US" sz="2000" dirty="0">
                <a:latin typeface="+mn-ea"/>
              </a:rPr>
              <a:t>全</a:t>
            </a:r>
            <a:r>
              <a:rPr lang="en-US" altLang="zh-CN" sz="2000" dirty="0">
                <a:latin typeface="+mn-ea"/>
              </a:rPr>
              <a:t>0</a:t>
            </a:r>
            <a:r>
              <a:rPr lang="zh-CN" altLang="en-US" sz="2000" dirty="0">
                <a:latin typeface="+mn-ea"/>
              </a:rPr>
              <a:t>表示要求对方提供 </a:t>
            </a:r>
            <a:r>
              <a:rPr lang="en-US" altLang="zh-CN" sz="2000" dirty="0">
                <a:latin typeface="+mn-ea"/>
              </a:rPr>
              <a:t>DNS </a:t>
            </a:r>
            <a:r>
              <a:rPr lang="zh-CN" altLang="en-US" sz="2000" dirty="0">
                <a:latin typeface="+mn-ea"/>
              </a:rPr>
              <a:t>地址。</a:t>
            </a:r>
          </a:p>
        </p:txBody>
      </p:sp>
      <p:sp>
        <p:nvSpPr>
          <p:cNvPr id="6" name="文本框 5">
            <a:extLst>
              <a:ext uri="{FF2B5EF4-FFF2-40B4-BE49-F238E27FC236}">
                <a16:creationId xmlns:a16="http://schemas.microsoft.com/office/drawing/2014/main" id="{4353F2F1-2CF9-44CD-98F1-2B88E37EA0B8}"/>
              </a:ext>
            </a:extLst>
          </p:cNvPr>
          <p:cNvSpPr txBox="1"/>
          <p:nvPr/>
        </p:nvSpPr>
        <p:spPr>
          <a:xfrm>
            <a:off x="992568" y="1382823"/>
            <a:ext cx="2283288" cy="461665"/>
          </a:xfrm>
          <a:prstGeom prst="rect">
            <a:avLst/>
          </a:prstGeom>
          <a:noFill/>
        </p:spPr>
        <p:txBody>
          <a:bodyPr wrap="square">
            <a:spAutoFit/>
          </a:bodyPr>
          <a:lstStyle/>
          <a:p>
            <a:r>
              <a:rPr lang="zh-CN" altLang="en-US" dirty="0"/>
              <a:t>协商的内容：</a:t>
            </a:r>
          </a:p>
        </p:txBody>
      </p:sp>
    </p:spTree>
    <p:extLst>
      <p:ext uri="{BB962C8B-B14F-4D97-AF65-F5344CB8AC3E}">
        <p14:creationId xmlns:p14="http://schemas.microsoft.com/office/powerpoint/2010/main" val="147538565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4BF79F-0617-464C-9AB8-C5A699553D1D}"/>
              </a:ext>
            </a:extLst>
          </p:cNvPr>
          <p:cNvSpPr>
            <a:spLocks noGrp="1"/>
          </p:cNvSpPr>
          <p:nvPr>
            <p:ph type="title"/>
          </p:nvPr>
        </p:nvSpPr>
        <p:spPr/>
        <p:txBody>
          <a:bodyPr/>
          <a:lstStyle/>
          <a:p>
            <a:r>
              <a:rPr lang="zh-CN" altLang="en-US" dirty="0"/>
              <a:t>九、</a:t>
            </a:r>
            <a:r>
              <a:rPr lang="en-US" altLang="zh-CN" dirty="0"/>
              <a:t>PPP</a:t>
            </a:r>
            <a:r>
              <a:rPr lang="zh-CN" altLang="en-US" dirty="0"/>
              <a:t>状态转换</a:t>
            </a:r>
          </a:p>
        </p:txBody>
      </p:sp>
      <p:pic>
        <p:nvPicPr>
          <p:cNvPr id="3" name="图片 2">
            <a:extLst>
              <a:ext uri="{FF2B5EF4-FFF2-40B4-BE49-F238E27FC236}">
                <a16:creationId xmlns:a16="http://schemas.microsoft.com/office/drawing/2014/main" id="{7649774A-3CF9-4528-BFC9-868CDD95AC85}"/>
              </a:ext>
            </a:extLst>
          </p:cNvPr>
          <p:cNvPicPr>
            <a:picLocks noChangeAspect="1"/>
          </p:cNvPicPr>
          <p:nvPr/>
        </p:nvPicPr>
        <p:blipFill>
          <a:blip r:embed="rId2"/>
          <a:stretch>
            <a:fillRect/>
          </a:stretch>
        </p:blipFill>
        <p:spPr>
          <a:xfrm>
            <a:off x="462940" y="1917061"/>
            <a:ext cx="8218120" cy="3023878"/>
          </a:xfrm>
          <a:prstGeom prst="rect">
            <a:avLst/>
          </a:prstGeom>
        </p:spPr>
      </p:pic>
    </p:spTree>
    <p:extLst>
      <p:ext uri="{BB962C8B-B14F-4D97-AF65-F5344CB8AC3E}">
        <p14:creationId xmlns:p14="http://schemas.microsoft.com/office/powerpoint/2010/main" val="45690416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0BE2B68-1015-4B3F-82EA-9775AC4D05B6}"/>
              </a:ext>
            </a:extLst>
          </p:cNvPr>
          <p:cNvSpPr>
            <a:spLocks noGrp="1"/>
          </p:cNvSpPr>
          <p:nvPr>
            <p:ph idx="1"/>
          </p:nvPr>
        </p:nvSpPr>
        <p:spPr>
          <a:xfrm>
            <a:off x="939183" y="2060848"/>
            <a:ext cx="7391400" cy="3711785"/>
          </a:xfrm>
        </p:spPr>
        <p:txBody>
          <a:bodyPr/>
          <a:lstStyle/>
          <a:p>
            <a:r>
              <a:rPr lang="zh-CN" altLang="en-US" sz="2400" b="0" dirty="0">
                <a:latin typeface="+mn-ea"/>
              </a:rPr>
              <a:t>源结点和目标结点在传输数据之前需要先建立一个连接，只有连接建立后才能传输数据帧，且传输完成后要释放连接。</a:t>
            </a:r>
            <a:endParaRPr lang="en-US" altLang="zh-CN" sz="2400" b="0" dirty="0">
              <a:latin typeface="+mn-ea"/>
            </a:endParaRPr>
          </a:p>
          <a:p>
            <a:r>
              <a:rPr lang="zh-CN" altLang="en-US" sz="2400" b="0" dirty="0">
                <a:latin typeface="+mn-ea"/>
              </a:rPr>
              <a:t>源结点对每一个数据帧均进行编号，并按照编号顺序发送。若在规定时间内未收到确认帧，则重新发送。</a:t>
            </a:r>
            <a:endParaRPr lang="en-US" altLang="zh-CN" sz="2400" b="0" dirty="0">
              <a:latin typeface="+mn-ea"/>
            </a:endParaRPr>
          </a:p>
          <a:p>
            <a:r>
              <a:rPr lang="zh-CN" altLang="en-US" sz="2400" b="0" dirty="0">
                <a:latin typeface="+mn-ea"/>
              </a:rPr>
              <a:t>每收到一个数据帧，目标结点会向源结点发确认帧。</a:t>
            </a:r>
            <a:endParaRPr lang="en-US" altLang="zh-CN" sz="2400" b="0" dirty="0">
              <a:latin typeface="+mn-ea"/>
            </a:endParaRPr>
          </a:p>
          <a:p>
            <a:r>
              <a:rPr lang="zh-CN" altLang="en-US" sz="2400" b="0" dirty="0">
                <a:latin typeface="+mn-ea"/>
              </a:rPr>
              <a:t>有明显的：数据链路建立、数据传输、数据链路释放等三个阶段。</a:t>
            </a:r>
            <a:endParaRPr lang="en-US" altLang="zh-CN" sz="2400" b="0" dirty="0">
              <a:latin typeface="+mn-ea"/>
            </a:endParaRPr>
          </a:p>
          <a:p>
            <a:r>
              <a:rPr lang="zh-CN" altLang="en-US" sz="2400" b="0" dirty="0">
                <a:latin typeface="+mn-ea"/>
              </a:rPr>
              <a:t>通常用于广域网的通信子网。</a:t>
            </a:r>
          </a:p>
        </p:txBody>
      </p:sp>
      <p:sp>
        <p:nvSpPr>
          <p:cNvPr id="4" name="文本框 3">
            <a:extLst>
              <a:ext uri="{FF2B5EF4-FFF2-40B4-BE49-F238E27FC236}">
                <a16:creationId xmlns:a16="http://schemas.microsoft.com/office/drawing/2014/main" id="{B717C935-C3BA-46C4-87FD-CB63C85AE936}"/>
              </a:ext>
            </a:extLst>
          </p:cNvPr>
          <p:cNvSpPr txBox="1"/>
          <p:nvPr/>
        </p:nvSpPr>
        <p:spPr>
          <a:xfrm>
            <a:off x="882033" y="1336244"/>
            <a:ext cx="3752850" cy="461665"/>
          </a:xfrm>
          <a:prstGeom prst="rect">
            <a:avLst/>
          </a:prstGeom>
          <a:noFill/>
        </p:spPr>
        <p:txBody>
          <a:bodyPr wrap="square" rtlCol="0">
            <a:spAutoFit/>
          </a:bodyPr>
          <a:lstStyle/>
          <a:p>
            <a:r>
              <a:rPr lang="en-US" altLang="zh-CN" dirty="0"/>
              <a:t>3.</a:t>
            </a:r>
            <a:r>
              <a:rPr lang="zh-CN" altLang="en-US" dirty="0"/>
              <a:t>有</a:t>
            </a:r>
            <a:r>
              <a:rPr lang="zh-CN" altLang="en-US" sz="2400" dirty="0"/>
              <a:t>确认的面向连接服务</a:t>
            </a:r>
          </a:p>
        </p:txBody>
      </p:sp>
    </p:spTree>
    <p:extLst>
      <p:ext uri="{BB962C8B-B14F-4D97-AF65-F5344CB8AC3E}">
        <p14:creationId xmlns:p14="http://schemas.microsoft.com/office/powerpoint/2010/main" val="1254729686"/>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C0AE94-E546-4C47-82D6-7B26E29877A9}"/>
              </a:ext>
            </a:extLst>
          </p:cNvPr>
          <p:cNvSpPr>
            <a:spLocks noGrp="1"/>
          </p:cNvSpPr>
          <p:nvPr>
            <p:ph type="title"/>
          </p:nvPr>
        </p:nvSpPr>
        <p:spPr/>
        <p:txBody>
          <a:bodyPr/>
          <a:lstStyle/>
          <a:p>
            <a:r>
              <a:rPr lang="en-US" altLang="zh-CN" dirty="0"/>
              <a:t>4.5 </a:t>
            </a:r>
            <a:r>
              <a:rPr lang="zh-CN" altLang="en-US" dirty="0"/>
              <a:t>广播信道数据链路层</a:t>
            </a:r>
          </a:p>
        </p:txBody>
      </p:sp>
      <p:sp>
        <p:nvSpPr>
          <p:cNvPr id="3" name="内容占位符 2">
            <a:extLst>
              <a:ext uri="{FF2B5EF4-FFF2-40B4-BE49-F238E27FC236}">
                <a16:creationId xmlns:a16="http://schemas.microsoft.com/office/drawing/2014/main" id="{06DAF0E7-2E92-444D-86C4-566EC8D8D98B}"/>
              </a:ext>
            </a:extLst>
          </p:cNvPr>
          <p:cNvSpPr>
            <a:spLocks noGrp="1"/>
          </p:cNvSpPr>
          <p:nvPr>
            <p:ph idx="1"/>
          </p:nvPr>
        </p:nvSpPr>
        <p:spPr>
          <a:xfrm>
            <a:off x="1115616" y="1628800"/>
            <a:ext cx="7391400" cy="3268587"/>
          </a:xfrm>
        </p:spPr>
        <p:txBody>
          <a:bodyPr/>
          <a:lstStyle/>
          <a:p>
            <a:r>
              <a:rPr lang="zh-CN" altLang="en-US" sz="2400" dirty="0">
                <a:latin typeface="+mn-ea"/>
              </a:rPr>
              <a:t>广播信道</a:t>
            </a:r>
            <a:r>
              <a:rPr lang="en-US" altLang="zh-CN" sz="2400" dirty="0">
                <a:latin typeface="+mn-ea"/>
              </a:rPr>
              <a:t>(Broadcasting information channel)</a:t>
            </a:r>
            <a:r>
              <a:rPr lang="zh-CN" altLang="en-US" sz="2400" dirty="0">
                <a:latin typeface="+mn-ea"/>
              </a:rPr>
              <a:t>是一种可以通过广播方式传输信息的信息通道。</a:t>
            </a:r>
            <a:endParaRPr lang="en-US" altLang="zh-CN" sz="2400" dirty="0">
              <a:latin typeface="+mn-ea"/>
            </a:endParaRPr>
          </a:p>
          <a:p>
            <a:r>
              <a:rPr lang="zh-CN" altLang="en-US" sz="2400" dirty="0">
                <a:latin typeface="+mn-ea"/>
              </a:rPr>
              <a:t>通过广播信道，可以实现一对多的通信。</a:t>
            </a:r>
          </a:p>
          <a:p>
            <a:r>
              <a:rPr lang="zh-CN" altLang="en-US" sz="2400" dirty="0">
                <a:latin typeface="+mn-ea"/>
              </a:rPr>
              <a:t>使用广播信道是一个公共信道，必须制定某种机制保证通信有序进行。</a:t>
            </a:r>
            <a:endParaRPr lang="en-US" altLang="zh-CN" sz="2400" dirty="0">
              <a:latin typeface="+mn-ea"/>
            </a:endParaRPr>
          </a:p>
          <a:p>
            <a:r>
              <a:rPr lang="zh-CN" altLang="en-US" sz="2400" dirty="0">
                <a:latin typeface="+mn-ea"/>
              </a:rPr>
              <a:t>这种机制被称为媒介共享技术，也称为多址接入控制（</a:t>
            </a:r>
            <a:r>
              <a:rPr lang="en-US" altLang="zh-CN" sz="2400" dirty="0">
                <a:latin typeface="+mn-ea"/>
              </a:rPr>
              <a:t>Multiple Access Control</a:t>
            </a:r>
            <a:r>
              <a:rPr lang="zh-CN" altLang="en-US" sz="2400" dirty="0">
                <a:latin typeface="+mn-ea"/>
              </a:rPr>
              <a:t>，</a:t>
            </a:r>
            <a:r>
              <a:rPr lang="en-US" altLang="zh-CN" sz="2400" dirty="0">
                <a:latin typeface="+mn-ea"/>
              </a:rPr>
              <a:t>MAC</a:t>
            </a:r>
            <a:r>
              <a:rPr lang="zh-CN" altLang="en-US" sz="2400" dirty="0">
                <a:latin typeface="+mn-ea"/>
              </a:rPr>
              <a:t>）或媒介访问控制（</a:t>
            </a:r>
            <a:r>
              <a:rPr lang="en-US" altLang="zh-CN" sz="2400" dirty="0">
                <a:latin typeface="+mn-ea"/>
              </a:rPr>
              <a:t>Medium Access Control</a:t>
            </a:r>
            <a:r>
              <a:rPr lang="zh-CN" altLang="en-US" sz="2400" dirty="0">
                <a:latin typeface="+mn-ea"/>
              </a:rPr>
              <a:t>，</a:t>
            </a:r>
            <a:r>
              <a:rPr lang="en-US" altLang="zh-CN" sz="2400" dirty="0">
                <a:latin typeface="+mn-ea"/>
              </a:rPr>
              <a:t>MAC</a:t>
            </a:r>
            <a:r>
              <a:rPr lang="zh-CN" altLang="en-US" sz="2400" dirty="0">
                <a:latin typeface="+mn-ea"/>
              </a:rPr>
              <a:t>）技术。</a:t>
            </a:r>
          </a:p>
        </p:txBody>
      </p:sp>
    </p:spTree>
    <p:extLst>
      <p:ext uri="{BB962C8B-B14F-4D97-AF65-F5344CB8AC3E}">
        <p14:creationId xmlns:p14="http://schemas.microsoft.com/office/powerpoint/2010/main" val="84913966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8E5DFEA-410A-4EEF-B771-06773C90C898}"/>
              </a:ext>
            </a:extLst>
          </p:cNvPr>
          <p:cNvSpPr>
            <a:spLocks noGrp="1"/>
          </p:cNvSpPr>
          <p:nvPr>
            <p:ph idx="1"/>
          </p:nvPr>
        </p:nvSpPr>
        <p:spPr>
          <a:xfrm>
            <a:off x="899592" y="3717032"/>
            <a:ext cx="5110109" cy="1938992"/>
          </a:xfrm>
        </p:spPr>
        <p:txBody>
          <a:bodyPr/>
          <a:lstStyle/>
          <a:p>
            <a:r>
              <a:rPr lang="en-US" altLang="zh-CN" sz="2400" dirty="0">
                <a:latin typeface="+mn-ea"/>
              </a:rPr>
              <a:t>MAC</a:t>
            </a:r>
            <a:r>
              <a:rPr lang="zh-CN" altLang="en-US" sz="2400" dirty="0">
                <a:latin typeface="+mn-ea"/>
              </a:rPr>
              <a:t>层在分享有限的信道资源时，需要满足：</a:t>
            </a:r>
            <a:endParaRPr lang="en-US" altLang="zh-CN" sz="2400" dirty="0">
              <a:latin typeface="+mn-ea"/>
            </a:endParaRPr>
          </a:p>
          <a:p>
            <a:pPr lvl="1"/>
            <a:r>
              <a:rPr lang="zh-CN" altLang="en-US" sz="2000" dirty="0">
                <a:latin typeface="+mn-ea"/>
              </a:rPr>
              <a:t>公平的在多个用户间分配信道资源</a:t>
            </a:r>
            <a:endParaRPr lang="en-US" altLang="zh-CN" sz="2000" dirty="0">
              <a:latin typeface="+mn-ea"/>
            </a:endParaRPr>
          </a:p>
          <a:p>
            <a:pPr lvl="1"/>
            <a:r>
              <a:rPr lang="zh-CN" altLang="en-US" sz="2000" dirty="0">
                <a:latin typeface="+mn-ea"/>
              </a:rPr>
              <a:t>高效的使用信道资源；</a:t>
            </a:r>
            <a:endParaRPr lang="en-US" altLang="zh-CN" sz="2000" dirty="0">
              <a:latin typeface="+mn-ea"/>
            </a:endParaRPr>
          </a:p>
          <a:p>
            <a:pPr lvl="1"/>
            <a:r>
              <a:rPr lang="zh-CN" altLang="en-US" sz="2000" dirty="0">
                <a:latin typeface="+mn-ea"/>
              </a:rPr>
              <a:t>各用户之间具有良好的连通性，</a:t>
            </a:r>
            <a:endParaRPr lang="en-US" altLang="zh-CN" sz="2000" dirty="0">
              <a:latin typeface="+mn-ea"/>
            </a:endParaRPr>
          </a:p>
          <a:p>
            <a:pPr lvl="1"/>
            <a:r>
              <a:rPr lang="zh-CN" altLang="en-US" sz="2000" dirty="0">
                <a:latin typeface="+mn-ea"/>
              </a:rPr>
              <a:t>尽可能高的系统吞吐量、尽可能低的系统时延。</a:t>
            </a:r>
          </a:p>
        </p:txBody>
      </p:sp>
      <p:sp>
        <p:nvSpPr>
          <p:cNvPr id="5" name="文本框 4">
            <a:extLst>
              <a:ext uri="{FF2B5EF4-FFF2-40B4-BE49-F238E27FC236}">
                <a16:creationId xmlns:a16="http://schemas.microsoft.com/office/drawing/2014/main" id="{10A5EBD0-982A-44F1-A5B3-00FE71799755}"/>
              </a:ext>
            </a:extLst>
          </p:cNvPr>
          <p:cNvSpPr txBox="1"/>
          <p:nvPr/>
        </p:nvSpPr>
        <p:spPr>
          <a:xfrm>
            <a:off x="899592" y="1268760"/>
            <a:ext cx="7391400" cy="830997"/>
          </a:xfrm>
          <a:prstGeom prst="rect">
            <a:avLst/>
          </a:prstGeom>
          <a:noFill/>
        </p:spPr>
        <p:txBody>
          <a:bodyPr wrap="square">
            <a:spAutoFit/>
          </a:bodyPr>
          <a:lstStyle/>
          <a:p>
            <a:r>
              <a:rPr lang="en-US" altLang="zh-CN" dirty="0"/>
              <a:t>MAC</a:t>
            </a:r>
            <a:r>
              <a:rPr lang="zh-CN" altLang="en-US" dirty="0"/>
              <a:t>技术用于解决公共信道使用产生竞争时，如何分配信道使用权的问题。</a:t>
            </a:r>
          </a:p>
        </p:txBody>
      </p:sp>
      <p:pic>
        <p:nvPicPr>
          <p:cNvPr id="8" name="图片 7">
            <a:extLst>
              <a:ext uri="{FF2B5EF4-FFF2-40B4-BE49-F238E27FC236}">
                <a16:creationId xmlns:a16="http://schemas.microsoft.com/office/drawing/2014/main" id="{2AB9A893-D046-41A8-913B-964B7C82FCBC}"/>
              </a:ext>
            </a:extLst>
          </p:cNvPr>
          <p:cNvPicPr>
            <a:picLocks noChangeAspect="1"/>
          </p:cNvPicPr>
          <p:nvPr/>
        </p:nvPicPr>
        <p:blipFill rotWithShape="1">
          <a:blip r:embed="rId2"/>
          <a:srcRect l="17615" r="19639"/>
          <a:stretch/>
        </p:blipFill>
        <p:spPr>
          <a:xfrm>
            <a:off x="5940152" y="4077072"/>
            <a:ext cx="3172099" cy="1800200"/>
          </a:xfrm>
          <a:prstGeom prst="rect">
            <a:avLst/>
          </a:prstGeom>
        </p:spPr>
      </p:pic>
      <p:sp>
        <p:nvSpPr>
          <p:cNvPr id="9" name="内容占位符 2">
            <a:extLst>
              <a:ext uri="{FF2B5EF4-FFF2-40B4-BE49-F238E27FC236}">
                <a16:creationId xmlns:a16="http://schemas.microsoft.com/office/drawing/2014/main" id="{EF3A7F33-13A4-4D3C-9D58-CD0671188DAE}"/>
              </a:ext>
            </a:extLst>
          </p:cNvPr>
          <p:cNvSpPr txBox="1">
            <a:spLocks/>
          </p:cNvSpPr>
          <p:nvPr/>
        </p:nvSpPr>
        <p:spPr bwMode="auto">
          <a:xfrm>
            <a:off x="899592" y="2168021"/>
            <a:ext cx="7920880" cy="164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3"/>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r>
              <a:rPr lang="zh-CN" altLang="en-US" sz="2400" kern="0" dirty="0">
                <a:latin typeface="+mn-ea"/>
              </a:rPr>
              <a:t>在</a:t>
            </a:r>
            <a:r>
              <a:rPr lang="en-US" altLang="zh-CN" sz="2400" kern="0" dirty="0">
                <a:latin typeface="+mn-ea"/>
              </a:rPr>
              <a:t>IEEE802</a:t>
            </a:r>
            <a:r>
              <a:rPr lang="zh-CN" altLang="en-US" sz="2400" kern="0" dirty="0">
                <a:latin typeface="+mn-ea"/>
              </a:rPr>
              <a:t>标准中，</a:t>
            </a:r>
            <a:r>
              <a:rPr lang="en-US" altLang="zh-CN" sz="2400" kern="0" dirty="0">
                <a:latin typeface="+mn-ea"/>
              </a:rPr>
              <a:t>MAC</a:t>
            </a:r>
            <a:r>
              <a:rPr lang="zh-CN" altLang="en-US" sz="2400" kern="0" dirty="0">
                <a:latin typeface="+mn-ea"/>
              </a:rPr>
              <a:t>层是数据链路层的一个子层，处于数据链路逻辑控制层（</a:t>
            </a:r>
            <a:r>
              <a:rPr lang="en-US" altLang="zh-CN" sz="2400" kern="0" dirty="0">
                <a:latin typeface="+mn-ea"/>
              </a:rPr>
              <a:t>LLC</a:t>
            </a:r>
            <a:r>
              <a:rPr lang="zh-CN" altLang="en-US" sz="2400" kern="0" dirty="0">
                <a:latin typeface="+mn-ea"/>
              </a:rPr>
              <a:t>）与物理层之间。</a:t>
            </a:r>
            <a:endParaRPr lang="en-US" altLang="zh-CN" sz="2400" kern="0" dirty="0">
              <a:latin typeface="+mn-ea"/>
            </a:endParaRPr>
          </a:p>
          <a:p>
            <a:r>
              <a:rPr lang="en-US" altLang="zh-CN" sz="2400" kern="0" dirty="0">
                <a:latin typeface="+mn-ea"/>
              </a:rPr>
              <a:t>LLC</a:t>
            </a:r>
            <a:r>
              <a:rPr lang="zh-CN" altLang="en-US" sz="2400" kern="0" dirty="0">
                <a:latin typeface="+mn-ea"/>
              </a:rPr>
              <a:t>层负责提供本结点到其他相邻结点的“链路”，</a:t>
            </a:r>
            <a:r>
              <a:rPr lang="en-US" altLang="zh-CN" sz="2400" kern="0" dirty="0">
                <a:latin typeface="+mn-ea"/>
              </a:rPr>
              <a:t>MAC</a:t>
            </a:r>
            <a:r>
              <a:rPr lang="zh-CN" altLang="en-US" sz="2400" kern="0" dirty="0">
                <a:latin typeface="+mn-ea"/>
              </a:rPr>
              <a:t>层负责实现本结点与其他结点有序、高效的共享信道。</a:t>
            </a:r>
          </a:p>
        </p:txBody>
      </p:sp>
      <p:sp>
        <p:nvSpPr>
          <p:cNvPr id="11" name="标题 1">
            <a:extLst>
              <a:ext uri="{FF2B5EF4-FFF2-40B4-BE49-F238E27FC236}">
                <a16:creationId xmlns:a16="http://schemas.microsoft.com/office/drawing/2014/main" id="{823659A8-03FD-4C07-9090-B536E1BC049E}"/>
              </a:ext>
            </a:extLst>
          </p:cNvPr>
          <p:cNvSpPr>
            <a:spLocks noGrp="1"/>
          </p:cNvSpPr>
          <p:nvPr>
            <p:ph type="title"/>
          </p:nvPr>
        </p:nvSpPr>
        <p:spPr>
          <a:xfrm>
            <a:off x="971550" y="222250"/>
            <a:ext cx="7086600" cy="685800"/>
          </a:xfrm>
        </p:spPr>
        <p:txBody>
          <a:bodyPr/>
          <a:lstStyle/>
          <a:p>
            <a:r>
              <a:rPr lang="en-US" altLang="zh-CN" dirty="0"/>
              <a:t>4.5.1 </a:t>
            </a:r>
            <a:r>
              <a:rPr lang="zh-CN" altLang="en-US" dirty="0"/>
              <a:t>概述</a:t>
            </a:r>
          </a:p>
        </p:txBody>
      </p:sp>
    </p:spTree>
    <p:extLst>
      <p:ext uri="{BB962C8B-B14F-4D97-AF65-F5344CB8AC3E}">
        <p14:creationId xmlns:p14="http://schemas.microsoft.com/office/powerpoint/2010/main" val="1112417183"/>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0CDABE-2DD8-4898-BBF0-BF5A2F137FB0}"/>
              </a:ext>
            </a:extLst>
          </p:cNvPr>
          <p:cNvSpPr>
            <a:spLocks noGrp="1"/>
          </p:cNvSpPr>
          <p:nvPr>
            <p:ph type="title"/>
          </p:nvPr>
        </p:nvSpPr>
        <p:spPr/>
        <p:txBody>
          <a:bodyPr/>
          <a:lstStyle/>
          <a:p>
            <a:endParaRPr lang="zh-CN" altLang="en-US"/>
          </a:p>
        </p:txBody>
      </p:sp>
      <p:sp>
        <p:nvSpPr>
          <p:cNvPr id="5" name="文本框 4">
            <a:extLst>
              <a:ext uri="{FF2B5EF4-FFF2-40B4-BE49-F238E27FC236}">
                <a16:creationId xmlns:a16="http://schemas.microsoft.com/office/drawing/2014/main" id="{B6DE59C1-235D-4AF5-AE73-FE2E5D39D3C9}"/>
              </a:ext>
            </a:extLst>
          </p:cNvPr>
          <p:cNvSpPr txBox="1"/>
          <p:nvPr/>
        </p:nvSpPr>
        <p:spPr>
          <a:xfrm>
            <a:off x="827584" y="1268760"/>
            <a:ext cx="7848872" cy="830997"/>
          </a:xfrm>
          <a:prstGeom prst="rect">
            <a:avLst/>
          </a:prstGeom>
          <a:noFill/>
        </p:spPr>
        <p:txBody>
          <a:bodyPr wrap="square">
            <a:spAutoFit/>
          </a:bodyPr>
          <a:lstStyle/>
          <a:p>
            <a:r>
              <a:rPr lang="zh-CN" altLang="en-US" dirty="0"/>
              <a:t>按照信道访问权限的控制方式，媒介访问控制协议通常分为以下几类：</a:t>
            </a:r>
          </a:p>
        </p:txBody>
      </p:sp>
      <p:grpSp>
        <p:nvGrpSpPr>
          <p:cNvPr id="34" name="组合 33">
            <a:extLst>
              <a:ext uri="{FF2B5EF4-FFF2-40B4-BE49-F238E27FC236}">
                <a16:creationId xmlns:a16="http://schemas.microsoft.com/office/drawing/2014/main" id="{BEC786E2-C4E5-4A64-9FA6-565944E38935}"/>
              </a:ext>
            </a:extLst>
          </p:cNvPr>
          <p:cNvGrpSpPr/>
          <p:nvPr/>
        </p:nvGrpSpPr>
        <p:grpSpPr>
          <a:xfrm>
            <a:off x="3347865" y="2147664"/>
            <a:ext cx="2304256" cy="432048"/>
            <a:chOff x="3203848" y="2348880"/>
            <a:chExt cx="2304256" cy="432048"/>
          </a:xfrm>
        </p:grpSpPr>
        <p:sp>
          <p:nvSpPr>
            <p:cNvPr id="6" name="矩形: 圆角 5">
              <a:extLst>
                <a:ext uri="{FF2B5EF4-FFF2-40B4-BE49-F238E27FC236}">
                  <a16:creationId xmlns:a16="http://schemas.microsoft.com/office/drawing/2014/main" id="{D9F9A0F3-1172-4E07-8C67-0D6A1CA91E96}"/>
                </a:ext>
              </a:extLst>
            </p:cNvPr>
            <p:cNvSpPr/>
            <p:nvPr/>
          </p:nvSpPr>
          <p:spPr bwMode="auto">
            <a:xfrm>
              <a:off x="3203848" y="2348880"/>
              <a:ext cx="2304256" cy="432048"/>
            </a:xfrm>
            <a:prstGeom prst="roundRect">
              <a:avLst/>
            </a:prstGeom>
            <a:noFill/>
            <a:ln w="381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sp>
          <p:nvSpPr>
            <p:cNvPr id="8" name="文本框 7">
              <a:extLst>
                <a:ext uri="{FF2B5EF4-FFF2-40B4-BE49-F238E27FC236}">
                  <a16:creationId xmlns:a16="http://schemas.microsoft.com/office/drawing/2014/main" id="{F2824436-D3A6-41B7-B8E8-28FFA0E3CA8A}"/>
                </a:ext>
              </a:extLst>
            </p:cNvPr>
            <p:cNvSpPr txBox="1"/>
            <p:nvPr/>
          </p:nvSpPr>
          <p:spPr>
            <a:xfrm>
              <a:off x="3347864" y="2380238"/>
              <a:ext cx="2088232" cy="369332"/>
            </a:xfrm>
            <a:prstGeom prst="rect">
              <a:avLst/>
            </a:prstGeom>
            <a:noFill/>
          </p:spPr>
          <p:txBody>
            <a:bodyPr wrap="square">
              <a:spAutoFit/>
            </a:bodyPr>
            <a:lstStyle/>
            <a:p>
              <a:r>
                <a:rPr lang="zh-CN" altLang="en-US" sz="1800" dirty="0"/>
                <a:t>媒介访问控制协议</a:t>
              </a:r>
            </a:p>
          </p:txBody>
        </p:sp>
      </p:grpSp>
      <p:grpSp>
        <p:nvGrpSpPr>
          <p:cNvPr id="35" name="组合 34">
            <a:extLst>
              <a:ext uri="{FF2B5EF4-FFF2-40B4-BE49-F238E27FC236}">
                <a16:creationId xmlns:a16="http://schemas.microsoft.com/office/drawing/2014/main" id="{D37CC798-A655-45A4-BBE0-846E7FFDC5F4}"/>
              </a:ext>
            </a:extLst>
          </p:cNvPr>
          <p:cNvGrpSpPr/>
          <p:nvPr/>
        </p:nvGrpSpPr>
        <p:grpSpPr>
          <a:xfrm>
            <a:off x="1331640" y="2976253"/>
            <a:ext cx="2304256" cy="432048"/>
            <a:chOff x="1403648" y="3429512"/>
            <a:chExt cx="2304256" cy="432048"/>
          </a:xfrm>
        </p:grpSpPr>
        <p:sp>
          <p:nvSpPr>
            <p:cNvPr id="9" name="矩形: 圆角 8">
              <a:extLst>
                <a:ext uri="{FF2B5EF4-FFF2-40B4-BE49-F238E27FC236}">
                  <a16:creationId xmlns:a16="http://schemas.microsoft.com/office/drawing/2014/main" id="{F11C9B26-9308-4500-BA9E-9497ECB8C782}"/>
                </a:ext>
              </a:extLst>
            </p:cNvPr>
            <p:cNvSpPr/>
            <p:nvPr/>
          </p:nvSpPr>
          <p:spPr bwMode="auto">
            <a:xfrm>
              <a:off x="1403648" y="3429512"/>
              <a:ext cx="2304256" cy="432048"/>
            </a:xfrm>
            <a:prstGeom prst="roundRect">
              <a:avLst/>
            </a:prstGeom>
            <a:noFill/>
            <a:ln w="28575"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sp>
          <p:nvSpPr>
            <p:cNvPr id="10" name="文本框 9">
              <a:extLst>
                <a:ext uri="{FF2B5EF4-FFF2-40B4-BE49-F238E27FC236}">
                  <a16:creationId xmlns:a16="http://schemas.microsoft.com/office/drawing/2014/main" id="{54157CEC-A2EE-47CC-B4E5-98E823033B82}"/>
                </a:ext>
              </a:extLst>
            </p:cNvPr>
            <p:cNvSpPr txBox="1"/>
            <p:nvPr/>
          </p:nvSpPr>
          <p:spPr>
            <a:xfrm>
              <a:off x="1547664" y="3460870"/>
              <a:ext cx="2088232" cy="369332"/>
            </a:xfrm>
            <a:prstGeom prst="rect">
              <a:avLst/>
            </a:prstGeom>
            <a:noFill/>
          </p:spPr>
          <p:txBody>
            <a:bodyPr wrap="square">
              <a:spAutoFit/>
            </a:bodyPr>
            <a:lstStyle/>
            <a:p>
              <a:r>
                <a:rPr lang="zh-CN" altLang="en-US" sz="1800" dirty="0"/>
                <a:t>静态信道分配方式</a:t>
              </a:r>
            </a:p>
          </p:txBody>
        </p:sp>
      </p:grpSp>
      <p:grpSp>
        <p:nvGrpSpPr>
          <p:cNvPr id="36" name="组合 35">
            <a:extLst>
              <a:ext uri="{FF2B5EF4-FFF2-40B4-BE49-F238E27FC236}">
                <a16:creationId xmlns:a16="http://schemas.microsoft.com/office/drawing/2014/main" id="{BE8A19D4-22D6-46A7-80E5-7C620BA3EB06}"/>
              </a:ext>
            </a:extLst>
          </p:cNvPr>
          <p:cNvGrpSpPr/>
          <p:nvPr/>
        </p:nvGrpSpPr>
        <p:grpSpPr>
          <a:xfrm>
            <a:off x="5345274" y="3001930"/>
            <a:ext cx="2304256" cy="432048"/>
            <a:chOff x="5004048" y="3398154"/>
            <a:chExt cx="2304256" cy="432048"/>
          </a:xfrm>
        </p:grpSpPr>
        <p:sp>
          <p:nvSpPr>
            <p:cNvPr id="11" name="矩形: 圆角 10">
              <a:extLst>
                <a:ext uri="{FF2B5EF4-FFF2-40B4-BE49-F238E27FC236}">
                  <a16:creationId xmlns:a16="http://schemas.microsoft.com/office/drawing/2014/main" id="{838E0A07-799B-4347-A7B9-CA5F6ACC4633}"/>
                </a:ext>
              </a:extLst>
            </p:cNvPr>
            <p:cNvSpPr/>
            <p:nvPr/>
          </p:nvSpPr>
          <p:spPr bwMode="auto">
            <a:xfrm>
              <a:off x="5004048" y="3398154"/>
              <a:ext cx="2304256" cy="432048"/>
            </a:xfrm>
            <a:prstGeom prst="roundRect">
              <a:avLst/>
            </a:prstGeom>
            <a:noFill/>
            <a:ln w="28575"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sp>
          <p:nvSpPr>
            <p:cNvPr id="12" name="文本框 11">
              <a:extLst>
                <a:ext uri="{FF2B5EF4-FFF2-40B4-BE49-F238E27FC236}">
                  <a16:creationId xmlns:a16="http://schemas.microsoft.com/office/drawing/2014/main" id="{32724100-2DAE-4548-B981-3F044B2700BC}"/>
                </a:ext>
              </a:extLst>
            </p:cNvPr>
            <p:cNvSpPr txBox="1"/>
            <p:nvPr/>
          </p:nvSpPr>
          <p:spPr>
            <a:xfrm>
              <a:off x="5148064" y="3429512"/>
              <a:ext cx="2088232" cy="369332"/>
            </a:xfrm>
            <a:prstGeom prst="rect">
              <a:avLst/>
            </a:prstGeom>
            <a:noFill/>
          </p:spPr>
          <p:txBody>
            <a:bodyPr wrap="square">
              <a:spAutoFit/>
            </a:bodyPr>
            <a:lstStyle/>
            <a:p>
              <a:r>
                <a:rPr lang="zh-CN" altLang="en-US" sz="1800" dirty="0"/>
                <a:t>动态接入分配方式</a:t>
              </a:r>
            </a:p>
          </p:txBody>
        </p:sp>
      </p:grpSp>
      <p:grpSp>
        <p:nvGrpSpPr>
          <p:cNvPr id="87" name="组合 86">
            <a:extLst>
              <a:ext uri="{FF2B5EF4-FFF2-40B4-BE49-F238E27FC236}">
                <a16:creationId xmlns:a16="http://schemas.microsoft.com/office/drawing/2014/main" id="{DF9C9C65-0DB3-400C-8F34-50C3639AECEE}"/>
              </a:ext>
            </a:extLst>
          </p:cNvPr>
          <p:cNvGrpSpPr/>
          <p:nvPr/>
        </p:nvGrpSpPr>
        <p:grpSpPr>
          <a:xfrm>
            <a:off x="1354521" y="4509120"/>
            <a:ext cx="393904" cy="1368152"/>
            <a:chOff x="1354521" y="4509120"/>
            <a:chExt cx="393904" cy="1368152"/>
          </a:xfrm>
        </p:grpSpPr>
        <p:sp>
          <p:nvSpPr>
            <p:cNvPr id="13" name="矩形: 圆角 12">
              <a:extLst>
                <a:ext uri="{FF2B5EF4-FFF2-40B4-BE49-F238E27FC236}">
                  <a16:creationId xmlns:a16="http://schemas.microsoft.com/office/drawing/2014/main" id="{460EA2BB-5EF2-4BCA-91D1-D56C6A422865}"/>
                </a:ext>
              </a:extLst>
            </p:cNvPr>
            <p:cNvSpPr/>
            <p:nvPr/>
          </p:nvSpPr>
          <p:spPr bwMode="auto">
            <a:xfrm>
              <a:off x="1388385" y="4509120"/>
              <a:ext cx="360040" cy="1368152"/>
            </a:xfrm>
            <a:prstGeom prst="roundRect">
              <a:avLst/>
            </a:prstGeom>
            <a:noFill/>
            <a:ln w="28575"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sp>
          <p:nvSpPr>
            <p:cNvPr id="15" name="文本框 14">
              <a:extLst>
                <a:ext uri="{FF2B5EF4-FFF2-40B4-BE49-F238E27FC236}">
                  <a16:creationId xmlns:a16="http://schemas.microsoft.com/office/drawing/2014/main" id="{7B34BAEF-F584-408D-8A6F-D7DDD8061249}"/>
                </a:ext>
              </a:extLst>
            </p:cNvPr>
            <p:cNvSpPr txBox="1"/>
            <p:nvPr/>
          </p:nvSpPr>
          <p:spPr>
            <a:xfrm>
              <a:off x="1354521" y="4593031"/>
              <a:ext cx="360040" cy="1200329"/>
            </a:xfrm>
            <a:prstGeom prst="rect">
              <a:avLst/>
            </a:prstGeom>
            <a:noFill/>
          </p:spPr>
          <p:txBody>
            <a:bodyPr wrap="square">
              <a:spAutoFit/>
            </a:bodyPr>
            <a:lstStyle/>
            <a:p>
              <a:r>
                <a:rPr lang="zh-CN" altLang="en-US" sz="1800" dirty="0"/>
                <a:t>频分复用</a:t>
              </a:r>
            </a:p>
          </p:txBody>
        </p:sp>
      </p:grpSp>
      <p:grpSp>
        <p:nvGrpSpPr>
          <p:cNvPr id="88" name="组合 87">
            <a:extLst>
              <a:ext uri="{FF2B5EF4-FFF2-40B4-BE49-F238E27FC236}">
                <a16:creationId xmlns:a16="http://schemas.microsoft.com/office/drawing/2014/main" id="{C843E4A9-BA38-4FF3-9627-D4DB1BE55F5D}"/>
              </a:ext>
            </a:extLst>
          </p:cNvPr>
          <p:cNvGrpSpPr/>
          <p:nvPr/>
        </p:nvGrpSpPr>
        <p:grpSpPr>
          <a:xfrm>
            <a:off x="2002593" y="4509120"/>
            <a:ext cx="392992" cy="1368152"/>
            <a:chOff x="2002593" y="4509120"/>
            <a:chExt cx="392992" cy="1368152"/>
          </a:xfrm>
        </p:grpSpPr>
        <p:sp>
          <p:nvSpPr>
            <p:cNvPr id="16" name="矩形: 圆角 15">
              <a:extLst>
                <a:ext uri="{FF2B5EF4-FFF2-40B4-BE49-F238E27FC236}">
                  <a16:creationId xmlns:a16="http://schemas.microsoft.com/office/drawing/2014/main" id="{A31E029D-F620-4552-80F7-2AF645A71B3F}"/>
                </a:ext>
              </a:extLst>
            </p:cNvPr>
            <p:cNvSpPr/>
            <p:nvPr/>
          </p:nvSpPr>
          <p:spPr bwMode="auto">
            <a:xfrm>
              <a:off x="2035545" y="4509120"/>
              <a:ext cx="360040" cy="1368152"/>
            </a:xfrm>
            <a:prstGeom prst="roundRect">
              <a:avLst/>
            </a:prstGeom>
            <a:noFill/>
            <a:ln w="28575"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sp>
          <p:nvSpPr>
            <p:cNvPr id="17" name="文本框 16">
              <a:extLst>
                <a:ext uri="{FF2B5EF4-FFF2-40B4-BE49-F238E27FC236}">
                  <a16:creationId xmlns:a16="http://schemas.microsoft.com/office/drawing/2014/main" id="{2F8631B1-6B7A-44B8-8906-E3E56B922D1D}"/>
                </a:ext>
              </a:extLst>
            </p:cNvPr>
            <p:cNvSpPr txBox="1"/>
            <p:nvPr/>
          </p:nvSpPr>
          <p:spPr>
            <a:xfrm>
              <a:off x="2002593" y="4593031"/>
              <a:ext cx="360040" cy="1200329"/>
            </a:xfrm>
            <a:prstGeom prst="rect">
              <a:avLst/>
            </a:prstGeom>
            <a:noFill/>
          </p:spPr>
          <p:txBody>
            <a:bodyPr wrap="square">
              <a:spAutoFit/>
            </a:bodyPr>
            <a:lstStyle/>
            <a:p>
              <a:r>
                <a:rPr lang="zh-CN" altLang="en-US" sz="1800" dirty="0"/>
                <a:t>时分复用</a:t>
              </a:r>
            </a:p>
          </p:txBody>
        </p:sp>
      </p:grpSp>
      <p:grpSp>
        <p:nvGrpSpPr>
          <p:cNvPr id="89" name="组合 88">
            <a:extLst>
              <a:ext uri="{FF2B5EF4-FFF2-40B4-BE49-F238E27FC236}">
                <a16:creationId xmlns:a16="http://schemas.microsoft.com/office/drawing/2014/main" id="{26D7840C-F382-4D28-B247-398C0F066A3D}"/>
              </a:ext>
            </a:extLst>
          </p:cNvPr>
          <p:cNvGrpSpPr/>
          <p:nvPr/>
        </p:nvGrpSpPr>
        <p:grpSpPr>
          <a:xfrm>
            <a:off x="2652712" y="4509120"/>
            <a:ext cx="392992" cy="1368152"/>
            <a:chOff x="2652712" y="4509120"/>
            <a:chExt cx="392992" cy="1368152"/>
          </a:xfrm>
        </p:grpSpPr>
        <p:sp>
          <p:nvSpPr>
            <p:cNvPr id="18" name="矩形: 圆角 17">
              <a:extLst>
                <a:ext uri="{FF2B5EF4-FFF2-40B4-BE49-F238E27FC236}">
                  <a16:creationId xmlns:a16="http://schemas.microsoft.com/office/drawing/2014/main" id="{C0D6FFF4-C077-4A9C-AA67-E01957486C40}"/>
                </a:ext>
              </a:extLst>
            </p:cNvPr>
            <p:cNvSpPr/>
            <p:nvPr/>
          </p:nvSpPr>
          <p:spPr bwMode="auto">
            <a:xfrm>
              <a:off x="2685664" y="4509120"/>
              <a:ext cx="360040" cy="1368152"/>
            </a:xfrm>
            <a:prstGeom prst="roundRect">
              <a:avLst/>
            </a:prstGeom>
            <a:noFill/>
            <a:ln w="28575"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sp>
          <p:nvSpPr>
            <p:cNvPr id="19" name="文本框 18">
              <a:extLst>
                <a:ext uri="{FF2B5EF4-FFF2-40B4-BE49-F238E27FC236}">
                  <a16:creationId xmlns:a16="http://schemas.microsoft.com/office/drawing/2014/main" id="{4FAF1D30-B7E6-47B3-AF97-F8988657995C}"/>
                </a:ext>
              </a:extLst>
            </p:cNvPr>
            <p:cNvSpPr txBox="1"/>
            <p:nvPr/>
          </p:nvSpPr>
          <p:spPr>
            <a:xfrm>
              <a:off x="2652712" y="4593031"/>
              <a:ext cx="360040" cy="1200329"/>
            </a:xfrm>
            <a:prstGeom prst="rect">
              <a:avLst/>
            </a:prstGeom>
            <a:noFill/>
          </p:spPr>
          <p:txBody>
            <a:bodyPr wrap="square">
              <a:spAutoFit/>
            </a:bodyPr>
            <a:lstStyle/>
            <a:p>
              <a:r>
                <a:rPr lang="zh-CN" altLang="en-US" sz="1800" dirty="0"/>
                <a:t>码分复用</a:t>
              </a:r>
            </a:p>
          </p:txBody>
        </p:sp>
      </p:grpSp>
      <p:grpSp>
        <p:nvGrpSpPr>
          <p:cNvPr id="90" name="组合 89">
            <a:extLst>
              <a:ext uri="{FF2B5EF4-FFF2-40B4-BE49-F238E27FC236}">
                <a16:creationId xmlns:a16="http://schemas.microsoft.com/office/drawing/2014/main" id="{CC506396-6690-47E2-969C-AA8780A60404}"/>
              </a:ext>
            </a:extLst>
          </p:cNvPr>
          <p:cNvGrpSpPr/>
          <p:nvPr/>
        </p:nvGrpSpPr>
        <p:grpSpPr>
          <a:xfrm>
            <a:off x="3300784" y="4509120"/>
            <a:ext cx="392992" cy="1368152"/>
            <a:chOff x="3300784" y="4509120"/>
            <a:chExt cx="392992" cy="1368152"/>
          </a:xfrm>
        </p:grpSpPr>
        <p:sp>
          <p:nvSpPr>
            <p:cNvPr id="20" name="矩形: 圆角 19">
              <a:extLst>
                <a:ext uri="{FF2B5EF4-FFF2-40B4-BE49-F238E27FC236}">
                  <a16:creationId xmlns:a16="http://schemas.microsoft.com/office/drawing/2014/main" id="{29B7ED04-18AA-49FA-8BCE-FA2CB9ABE89A}"/>
                </a:ext>
              </a:extLst>
            </p:cNvPr>
            <p:cNvSpPr/>
            <p:nvPr/>
          </p:nvSpPr>
          <p:spPr bwMode="auto">
            <a:xfrm>
              <a:off x="3333736" y="4509120"/>
              <a:ext cx="360040" cy="1368152"/>
            </a:xfrm>
            <a:prstGeom prst="roundRect">
              <a:avLst/>
            </a:prstGeom>
            <a:noFill/>
            <a:ln w="28575"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sp>
          <p:nvSpPr>
            <p:cNvPr id="21" name="文本框 20">
              <a:extLst>
                <a:ext uri="{FF2B5EF4-FFF2-40B4-BE49-F238E27FC236}">
                  <a16:creationId xmlns:a16="http://schemas.microsoft.com/office/drawing/2014/main" id="{AA1B9174-53D5-4484-BED5-9193D8182F59}"/>
                </a:ext>
              </a:extLst>
            </p:cNvPr>
            <p:cNvSpPr txBox="1"/>
            <p:nvPr/>
          </p:nvSpPr>
          <p:spPr>
            <a:xfrm>
              <a:off x="3300784" y="4593031"/>
              <a:ext cx="360040" cy="1200329"/>
            </a:xfrm>
            <a:prstGeom prst="rect">
              <a:avLst/>
            </a:prstGeom>
            <a:noFill/>
          </p:spPr>
          <p:txBody>
            <a:bodyPr wrap="square">
              <a:spAutoFit/>
            </a:bodyPr>
            <a:lstStyle/>
            <a:p>
              <a:r>
                <a:rPr lang="zh-CN" altLang="en-US" sz="1800" dirty="0"/>
                <a:t>波分复用</a:t>
              </a:r>
            </a:p>
          </p:txBody>
        </p:sp>
      </p:grpSp>
      <p:grpSp>
        <p:nvGrpSpPr>
          <p:cNvPr id="37" name="组合 36">
            <a:extLst>
              <a:ext uri="{FF2B5EF4-FFF2-40B4-BE49-F238E27FC236}">
                <a16:creationId xmlns:a16="http://schemas.microsoft.com/office/drawing/2014/main" id="{A674E51F-A0D6-4F10-96F7-59CDCA7FA869}"/>
              </a:ext>
            </a:extLst>
          </p:cNvPr>
          <p:cNvGrpSpPr/>
          <p:nvPr/>
        </p:nvGrpSpPr>
        <p:grpSpPr>
          <a:xfrm>
            <a:off x="4370902" y="3770123"/>
            <a:ext cx="1732956" cy="432048"/>
            <a:chOff x="4427984" y="4293096"/>
            <a:chExt cx="1732956" cy="432048"/>
          </a:xfrm>
        </p:grpSpPr>
        <p:sp>
          <p:nvSpPr>
            <p:cNvPr id="22" name="矩形: 圆角 21">
              <a:extLst>
                <a:ext uri="{FF2B5EF4-FFF2-40B4-BE49-F238E27FC236}">
                  <a16:creationId xmlns:a16="http://schemas.microsoft.com/office/drawing/2014/main" id="{394610D5-249D-4BB9-B05E-3C8FD9D0177D}"/>
                </a:ext>
              </a:extLst>
            </p:cNvPr>
            <p:cNvSpPr/>
            <p:nvPr/>
          </p:nvSpPr>
          <p:spPr bwMode="auto">
            <a:xfrm>
              <a:off x="4427984" y="4293096"/>
              <a:ext cx="1660947" cy="432048"/>
            </a:xfrm>
            <a:prstGeom prst="roundRect">
              <a:avLst/>
            </a:prstGeom>
            <a:noFill/>
            <a:ln w="28575"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sp>
          <p:nvSpPr>
            <p:cNvPr id="23" name="文本框 22">
              <a:extLst>
                <a:ext uri="{FF2B5EF4-FFF2-40B4-BE49-F238E27FC236}">
                  <a16:creationId xmlns:a16="http://schemas.microsoft.com/office/drawing/2014/main" id="{2466D271-AB2B-4AC2-B697-537C2AA2DF89}"/>
                </a:ext>
              </a:extLst>
            </p:cNvPr>
            <p:cNvSpPr txBox="1"/>
            <p:nvPr/>
          </p:nvSpPr>
          <p:spPr>
            <a:xfrm>
              <a:off x="4499993" y="4332692"/>
              <a:ext cx="1660947" cy="369332"/>
            </a:xfrm>
            <a:prstGeom prst="rect">
              <a:avLst/>
            </a:prstGeom>
            <a:noFill/>
          </p:spPr>
          <p:txBody>
            <a:bodyPr wrap="square">
              <a:spAutoFit/>
            </a:bodyPr>
            <a:lstStyle/>
            <a:p>
              <a:r>
                <a:rPr lang="zh-CN" altLang="en-US" sz="1800" dirty="0"/>
                <a:t>随机分配方式</a:t>
              </a:r>
            </a:p>
          </p:txBody>
        </p:sp>
      </p:grpSp>
      <p:grpSp>
        <p:nvGrpSpPr>
          <p:cNvPr id="38" name="组合 37">
            <a:extLst>
              <a:ext uri="{FF2B5EF4-FFF2-40B4-BE49-F238E27FC236}">
                <a16:creationId xmlns:a16="http://schemas.microsoft.com/office/drawing/2014/main" id="{26C8AFBA-F2E1-44C9-9A31-585777110FE7}"/>
              </a:ext>
            </a:extLst>
          </p:cNvPr>
          <p:cNvGrpSpPr/>
          <p:nvPr/>
        </p:nvGrpSpPr>
        <p:grpSpPr>
          <a:xfrm>
            <a:off x="6912093" y="3770123"/>
            <a:ext cx="1732956" cy="432048"/>
            <a:chOff x="6405821" y="4293096"/>
            <a:chExt cx="1732956" cy="432048"/>
          </a:xfrm>
        </p:grpSpPr>
        <p:sp>
          <p:nvSpPr>
            <p:cNvPr id="25" name="矩形: 圆角 24">
              <a:extLst>
                <a:ext uri="{FF2B5EF4-FFF2-40B4-BE49-F238E27FC236}">
                  <a16:creationId xmlns:a16="http://schemas.microsoft.com/office/drawing/2014/main" id="{61DD76E6-0450-44A0-BAA7-BDF8B0B311AF}"/>
                </a:ext>
              </a:extLst>
            </p:cNvPr>
            <p:cNvSpPr/>
            <p:nvPr/>
          </p:nvSpPr>
          <p:spPr bwMode="auto">
            <a:xfrm>
              <a:off x="6405821" y="4293096"/>
              <a:ext cx="1660947" cy="432048"/>
            </a:xfrm>
            <a:prstGeom prst="roundRect">
              <a:avLst/>
            </a:prstGeom>
            <a:noFill/>
            <a:ln w="28575"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sp>
          <p:nvSpPr>
            <p:cNvPr id="26" name="文本框 25">
              <a:extLst>
                <a:ext uri="{FF2B5EF4-FFF2-40B4-BE49-F238E27FC236}">
                  <a16:creationId xmlns:a16="http://schemas.microsoft.com/office/drawing/2014/main" id="{BF5A2568-CB43-43CB-8E9E-3774360CD882}"/>
                </a:ext>
              </a:extLst>
            </p:cNvPr>
            <p:cNvSpPr txBox="1"/>
            <p:nvPr/>
          </p:nvSpPr>
          <p:spPr>
            <a:xfrm>
              <a:off x="6477830" y="4332692"/>
              <a:ext cx="1660947" cy="369332"/>
            </a:xfrm>
            <a:prstGeom prst="rect">
              <a:avLst/>
            </a:prstGeom>
            <a:noFill/>
          </p:spPr>
          <p:txBody>
            <a:bodyPr wrap="square">
              <a:spAutoFit/>
            </a:bodyPr>
            <a:lstStyle/>
            <a:p>
              <a:r>
                <a:rPr lang="zh-CN" altLang="en-US" sz="1800" dirty="0"/>
                <a:t>受控分配方式</a:t>
              </a:r>
            </a:p>
          </p:txBody>
        </p:sp>
      </p:grpSp>
      <p:grpSp>
        <p:nvGrpSpPr>
          <p:cNvPr id="91" name="组合 90">
            <a:extLst>
              <a:ext uri="{FF2B5EF4-FFF2-40B4-BE49-F238E27FC236}">
                <a16:creationId xmlns:a16="http://schemas.microsoft.com/office/drawing/2014/main" id="{1E61138F-24E8-41AC-924D-D21FB7578398}"/>
              </a:ext>
            </a:extLst>
          </p:cNvPr>
          <p:cNvGrpSpPr/>
          <p:nvPr/>
        </p:nvGrpSpPr>
        <p:grpSpPr>
          <a:xfrm>
            <a:off x="4371484" y="4509120"/>
            <a:ext cx="392992" cy="1407350"/>
            <a:chOff x="4371484" y="4509120"/>
            <a:chExt cx="392992" cy="1407350"/>
          </a:xfrm>
        </p:grpSpPr>
        <p:sp>
          <p:nvSpPr>
            <p:cNvPr id="27" name="矩形: 圆角 26">
              <a:extLst>
                <a:ext uri="{FF2B5EF4-FFF2-40B4-BE49-F238E27FC236}">
                  <a16:creationId xmlns:a16="http://schemas.microsoft.com/office/drawing/2014/main" id="{158EEC4E-365D-4488-A3F6-A46DB31C6A81}"/>
                </a:ext>
              </a:extLst>
            </p:cNvPr>
            <p:cNvSpPr/>
            <p:nvPr/>
          </p:nvSpPr>
          <p:spPr bwMode="auto">
            <a:xfrm>
              <a:off x="4404436" y="4509120"/>
              <a:ext cx="360040" cy="1368152"/>
            </a:xfrm>
            <a:prstGeom prst="roundRect">
              <a:avLst/>
            </a:prstGeom>
            <a:noFill/>
            <a:ln w="28575"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sp>
          <p:nvSpPr>
            <p:cNvPr id="28" name="文本框 27">
              <a:extLst>
                <a:ext uri="{FF2B5EF4-FFF2-40B4-BE49-F238E27FC236}">
                  <a16:creationId xmlns:a16="http://schemas.microsoft.com/office/drawing/2014/main" id="{84A4CE0A-4E5C-417B-AD35-57311594DD54}"/>
                </a:ext>
              </a:extLst>
            </p:cNvPr>
            <p:cNvSpPr txBox="1"/>
            <p:nvPr/>
          </p:nvSpPr>
          <p:spPr>
            <a:xfrm>
              <a:off x="4371484" y="4593031"/>
              <a:ext cx="360040" cy="1323439"/>
            </a:xfrm>
            <a:prstGeom prst="rect">
              <a:avLst/>
            </a:prstGeom>
            <a:noFill/>
          </p:spPr>
          <p:txBody>
            <a:bodyPr wrap="square">
              <a:spAutoFit/>
            </a:bodyPr>
            <a:lstStyle/>
            <a:p>
              <a:pPr algn="ctr"/>
              <a:r>
                <a:rPr lang="en-US" altLang="zh-CN" sz="1600" dirty="0"/>
                <a:t>ALOHA</a:t>
              </a:r>
              <a:endParaRPr lang="zh-CN" altLang="en-US" sz="1600" dirty="0"/>
            </a:p>
          </p:txBody>
        </p:sp>
      </p:grpSp>
      <p:grpSp>
        <p:nvGrpSpPr>
          <p:cNvPr id="92" name="组合 91">
            <a:extLst>
              <a:ext uri="{FF2B5EF4-FFF2-40B4-BE49-F238E27FC236}">
                <a16:creationId xmlns:a16="http://schemas.microsoft.com/office/drawing/2014/main" id="{C479F48C-1552-4882-B1F0-07A41EAEBB98}"/>
              </a:ext>
            </a:extLst>
          </p:cNvPr>
          <p:cNvGrpSpPr/>
          <p:nvPr/>
        </p:nvGrpSpPr>
        <p:grpSpPr>
          <a:xfrm>
            <a:off x="5048126" y="4509120"/>
            <a:ext cx="392992" cy="1468906"/>
            <a:chOff x="5048126" y="4509120"/>
            <a:chExt cx="392992" cy="1468906"/>
          </a:xfrm>
        </p:grpSpPr>
        <p:sp>
          <p:nvSpPr>
            <p:cNvPr id="29" name="矩形: 圆角 28">
              <a:extLst>
                <a:ext uri="{FF2B5EF4-FFF2-40B4-BE49-F238E27FC236}">
                  <a16:creationId xmlns:a16="http://schemas.microsoft.com/office/drawing/2014/main" id="{9BB8E868-2628-48D9-A5BB-68FD353BF183}"/>
                </a:ext>
              </a:extLst>
            </p:cNvPr>
            <p:cNvSpPr/>
            <p:nvPr/>
          </p:nvSpPr>
          <p:spPr bwMode="auto">
            <a:xfrm>
              <a:off x="5081078" y="4509120"/>
              <a:ext cx="360040" cy="1368152"/>
            </a:xfrm>
            <a:prstGeom prst="roundRect">
              <a:avLst/>
            </a:prstGeom>
            <a:noFill/>
            <a:ln w="28575"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sp>
          <p:nvSpPr>
            <p:cNvPr id="30" name="文本框 29">
              <a:extLst>
                <a:ext uri="{FF2B5EF4-FFF2-40B4-BE49-F238E27FC236}">
                  <a16:creationId xmlns:a16="http://schemas.microsoft.com/office/drawing/2014/main" id="{038C2C6A-1412-4037-A67D-52E88D49EF5C}"/>
                </a:ext>
              </a:extLst>
            </p:cNvPr>
            <p:cNvSpPr txBox="1"/>
            <p:nvPr/>
          </p:nvSpPr>
          <p:spPr>
            <a:xfrm>
              <a:off x="5048126" y="4593031"/>
              <a:ext cx="360040" cy="1384995"/>
            </a:xfrm>
            <a:prstGeom prst="rect">
              <a:avLst/>
            </a:prstGeom>
            <a:noFill/>
          </p:spPr>
          <p:txBody>
            <a:bodyPr wrap="square">
              <a:spAutoFit/>
            </a:bodyPr>
            <a:lstStyle/>
            <a:p>
              <a:pPr algn="ctr"/>
              <a:r>
                <a:rPr lang="en-US" altLang="zh-CN" sz="1200" dirty="0"/>
                <a:t>CSMA</a:t>
              </a:r>
            </a:p>
            <a:p>
              <a:pPr algn="ctr"/>
              <a:r>
                <a:rPr lang="en-US" altLang="zh-CN" sz="1200" dirty="0"/>
                <a:t>/</a:t>
              </a:r>
            </a:p>
            <a:p>
              <a:pPr algn="ctr"/>
              <a:r>
                <a:rPr lang="en-US" altLang="zh-CN" sz="1200" dirty="0"/>
                <a:t>CD</a:t>
              </a:r>
              <a:endParaRPr lang="zh-CN" altLang="en-US" sz="1200" dirty="0"/>
            </a:p>
          </p:txBody>
        </p:sp>
      </p:grpSp>
      <p:grpSp>
        <p:nvGrpSpPr>
          <p:cNvPr id="94" name="组合 93">
            <a:extLst>
              <a:ext uri="{FF2B5EF4-FFF2-40B4-BE49-F238E27FC236}">
                <a16:creationId xmlns:a16="http://schemas.microsoft.com/office/drawing/2014/main" id="{79B7240F-1C58-41C4-B185-773F3B31476E}"/>
              </a:ext>
            </a:extLst>
          </p:cNvPr>
          <p:cNvGrpSpPr/>
          <p:nvPr/>
        </p:nvGrpSpPr>
        <p:grpSpPr>
          <a:xfrm>
            <a:off x="7257854" y="4509120"/>
            <a:ext cx="392992" cy="1368152"/>
            <a:chOff x="7257854" y="4509120"/>
            <a:chExt cx="392992" cy="1368152"/>
          </a:xfrm>
        </p:grpSpPr>
        <p:sp>
          <p:nvSpPr>
            <p:cNvPr id="39" name="矩形: 圆角 38">
              <a:extLst>
                <a:ext uri="{FF2B5EF4-FFF2-40B4-BE49-F238E27FC236}">
                  <a16:creationId xmlns:a16="http://schemas.microsoft.com/office/drawing/2014/main" id="{84E809C8-8BDF-48BD-B917-A20629A57678}"/>
                </a:ext>
              </a:extLst>
            </p:cNvPr>
            <p:cNvSpPr/>
            <p:nvPr/>
          </p:nvSpPr>
          <p:spPr bwMode="auto">
            <a:xfrm>
              <a:off x="7290806" y="4509120"/>
              <a:ext cx="360040" cy="1368152"/>
            </a:xfrm>
            <a:prstGeom prst="roundRect">
              <a:avLst/>
            </a:prstGeom>
            <a:noFill/>
            <a:ln w="28575"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sp>
          <p:nvSpPr>
            <p:cNvPr id="40" name="文本框 39">
              <a:extLst>
                <a:ext uri="{FF2B5EF4-FFF2-40B4-BE49-F238E27FC236}">
                  <a16:creationId xmlns:a16="http://schemas.microsoft.com/office/drawing/2014/main" id="{3B1F985C-ACFE-46C7-B7DD-D10707E40510}"/>
                </a:ext>
              </a:extLst>
            </p:cNvPr>
            <p:cNvSpPr txBox="1"/>
            <p:nvPr/>
          </p:nvSpPr>
          <p:spPr>
            <a:xfrm>
              <a:off x="7257854" y="4593031"/>
              <a:ext cx="360040" cy="1200329"/>
            </a:xfrm>
            <a:prstGeom prst="rect">
              <a:avLst/>
            </a:prstGeom>
            <a:noFill/>
          </p:spPr>
          <p:txBody>
            <a:bodyPr wrap="square">
              <a:spAutoFit/>
            </a:bodyPr>
            <a:lstStyle/>
            <a:p>
              <a:r>
                <a:rPr lang="zh-CN" altLang="en-US" sz="1800" dirty="0"/>
                <a:t>轮询协议</a:t>
              </a:r>
            </a:p>
          </p:txBody>
        </p:sp>
      </p:grpSp>
      <p:grpSp>
        <p:nvGrpSpPr>
          <p:cNvPr id="95" name="组合 94">
            <a:extLst>
              <a:ext uri="{FF2B5EF4-FFF2-40B4-BE49-F238E27FC236}">
                <a16:creationId xmlns:a16="http://schemas.microsoft.com/office/drawing/2014/main" id="{223EF455-2E29-4B36-A49D-378D2B5D93C4}"/>
              </a:ext>
            </a:extLst>
          </p:cNvPr>
          <p:cNvGrpSpPr/>
          <p:nvPr/>
        </p:nvGrpSpPr>
        <p:grpSpPr>
          <a:xfrm>
            <a:off x="7934496" y="4509120"/>
            <a:ext cx="392992" cy="1368152"/>
            <a:chOff x="7934496" y="4509120"/>
            <a:chExt cx="392992" cy="1368152"/>
          </a:xfrm>
        </p:grpSpPr>
        <p:sp>
          <p:nvSpPr>
            <p:cNvPr id="41" name="矩形: 圆角 40">
              <a:extLst>
                <a:ext uri="{FF2B5EF4-FFF2-40B4-BE49-F238E27FC236}">
                  <a16:creationId xmlns:a16="http://schemas.microsoft.com/office/drawing/2014/main" id="{54EAC407-BACE-4F5E-ABAC-665930FB59FC}"/>
                </a:ext>
              </a:extLst>
            </p:cNvPr>
            <p:cNvSpPr/>
            <p:nvPr/>
          </p:nvSpPr>
          <p:spPr bwMode="auto">
            <a:xfrm>
              <a:off x="7967448" y="4509120"/>
              <a:ext cx="360040" cy="1368152"/>
            </a:xfrm>
            <a:prstGeom prst="roundRect">
              <a:avLst/>
            </a:prstGeom>
            <a:noFill/>
            <a:ln w="28575"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sp>
          <p:nvSpPr>
            <p:cNvPr id="42" name="文本框 41">
              <a:extLst>
                <a:ext uri="{FF2B5EF4-FFF2-40B4-BE49-F238E27FC236}">
                  <a16:creationId xmlns:a16="http://schemas.microsoft.com/office/drawing/2014/main" id="{16CF38E4-B24C-4188-B71F-33C9A8ABD1C8}"/>
                </a:ext>
              </a:extLst>
            </p:cNvPr>
            <p:cNvSpPr txBox="1"/>
            <p:nvPr/>
          </p:nvSpPr>
          <p:spPr>
            <a:xfrm>
              <a:off x="7934496" y="4593031"/>
              <a:ext cx="360040" cy="1200329"/>
            </a:xfrm>
            <a:prstGeom prst="rect">
              <a:avLst/>
            </a:prstGeom>
            <a:noFill/>
          </p:spPr>
          <p:txBody>
            <a:bodyPr wrap="square">
              <a:spAutoFit/>
            </a:bodyPr>
            <a:lstStyle/>
            <a:p>
              <a:r>
                <a:rPr lang="zh-CN" altLang="en-US" sz="1800" dirty="0"/>
                <a:t>令牌协议</a:t>
              </a:r>
            </a:p>
          </p:txBody>
        </p:sp>
      </p:grpSp>
      <p:cxnSp>
        <p:nvCxnSpPr>
          <p:cNvPr id="44" name="直接连接符 43">
            <a:extLst>
              <a:ext uri="{FF2B5EF4-FFF2-40B4-BE49-F238E27FC236}">
                <a16:creationId xmlns:a16="http://schemas.microsoft.com/office/drawing/2014/main" id="{EE5B05FE-DD14-47E7-B2E7-3B3605D404B8}"/>
              </a:ext>
            </a:extLst>
          </p:cNvPr>
          <p:cNvCxnSpPr>
            <a:cxnSpLocks/>
            <a:stCxn id="6" idx="2"/>
            <a:endCxn id="9" idx="0"/>
          </p:cNvCxnSpPr>
          <p:nvPr/>
        </p:nvCxnSpPr>
        <p:spPr bwMode="auto">
          <a:xfrm flipH="1">
            <a:off x="2483768" y="2579712"/>
            <a:ext cx="2016225" cy="396541"/>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46" name="直接连接符 45">
            <a:extLst>
              <a:ext uri="{FF2B5EF4-FFF2-40B4-BE49-F238E27FC236}">
                <a16:creationId xmlns:a16="http://schemas.microsoft.com/office/drawing/2014/main" id="{AA1F676E-BF2A-42C1-BFB2-B150DEE05794}"/>
              </a:ext>
            </a:extLst>
          </p:cNvPr>
          <p:cNvCxnSpPr>
            <a:cxnSpLocks/>
            <a:stCxn id="6" idx="2"/>
            <a:endCxn id="11" idx="0"/>
          </p:cNvCxnSpPr>
          <p:nvPr/>
        </p:nvCxnSpPr>
        <p:spPr bwMode="auto">
          <a:xfrm>
            <a:off x="4499993" y="2579712"/>
            <a:ext cx="1997409" cy="422218"/>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50" name="直接连接符 49">
            <a:extLst>
              <a:ext uri="{FF2B5EF4-FFF2-40B4-BE49-F238E27FC236}">
                <a16:creationId xmlns:a16="http://schemas.microsoft.com/office/drawing/2014/main" id="{27CC8110-C88A-4ABE-B1F7-D98957A4E358}"/>
              </a:ext>
            </a:extLst>
          </p:cNvPr>
          <p:cNvCxnSpPr>
            <a:cxnSpLocks/>
            <a:stCxn id="10" idx="2"/>
            <a:endCxn id="13" idx="0"/>
          </p:cNvCxnSpPr>
          <p:nvPr/>
        </p:nvCxnSpPr>
        <p:spPr bwMode="auto">
          <a:xfrm flipH="1">
            <a:off x="1568405" y="3376943"/>
            <a:ext cx="951367" cy="1132177"/>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53" name="直接连接符 52">
            <a:extLst>
              <a:ext uri="{FF2B5EF4-FFF2-40B4-BE49-F238E27FC236}">
                <a16:creationId xmlns:a16="http://schemas.microsoft.com/office/drawing/2014/main" id="{E3DD1CA6-805D-4D20-9BBE-5D5F1F62A6D7}"/>
              </a:ext>
            </a:extLst>
          </p:cNvPr>
          <p:cNvCxnSpPr>
            <a:cxnSpLocks/>
            <a:stCxn id="9" idx="2"/>
            <a:endCxn id="16" idx="0"/>
          </p:cNvCxnSpPr>
          <p:nvPr/>
        </p:nvCxnSpPr>
        <p:spPr bwMode="auto">
          <a:xfrm flipH="1">
            <a:off x="2215565" y="3408301"/>
            <a:ext cx="268203" cy="1100819"/>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56" name="直接连接符 55">
            <a:extLst>
              <a:ext uri="{FF2B5EF4-FFF2-40B4-BE49-F238E27FC236}">
                <a16:creationId xmlns:a16="http://schemas.microsoft.com/office/drawing/2014/main" id="{26C33D27-C12B-4461-8F26-FFC2549472EA}"/>
              </a:ext>
            </a:extLst>
          </p:cNvPr>
          <p:cNvCxnSpPr>
            <a:cxnSpLocks/>
            <a:stCxn id="10" idx="2"/>
          </p:cNvCxnSpPr>
          <p:nvPr/>
        </p:nvCxnSpPr>
        <p:spPr bwMode="auto">
          <a:xfrm>
            <a:off x="2519772" y="3376943"/>
            <a:ext cx="322225" cy="1147855"/>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58" name="直接连接符 57">
            <a:extLst>
              <a:ext uri="{FF2B5EF4-FFF2-40B4-BE49-F238E27FC236}">
                <a16:creationId xmlns:a16="http://schemas.microsoft.com/office/drawing/2014/main" id="{AECEA4BD-3EDF-4EFC-B5CF-07D3569FC34D}"/>
              </a:ext>
            </a:extLst>
          </p:cNvPr>
          <p:cNvCxnSpPr>
            <a:cxnSpLocks/>
            <a:stCxn id="10" idx="2"/>
            <a:endCxn id="20" idx="0"/>
          </p:cNvCxnSpPr>
          <p:nvPr/>
        </p:nvCxnSpPr>
        <p:spPr bwMode="auto">
          <a:xfrm>
            <a:off x="2519772" y="3376943"/>
            <a:ext cx="993984" cy="1132177"/>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61" name="直接连接符 60">
            <a:extLst>
              <a:ext uri="{FF2B5EF4-FFF2-40B4-BE49-F238E27FC236}">
                <a16:creationId xmlns:a16="http://schemas.microsoft.com/office/drawing/2014/main" id="{21A8C079-1B1F-4E2E-A9B2-C474EF935EA3}"/>
              </a:ext>
            </a:extLst>
          </p:cNvPr>
          <p:cNvCxnSpPr>
            <a:cxnSpLocks/>
            <a:stCxn id="12" idx="2"/>
            <a:endCxn id="22" idx="0"/>
          </p:cNvCxnSpPr>
          <p:nvPr/>
        </p:nvCxnSpPr>
        <p:spPr bwMode="auto">
          <a:xfrm flipH="1">
            <a:off x="5201376" y="3402620"/>
            <a:ext cx="1332030" cy="367503"/>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64" name="直接连接符 63">
            <a:extLst>
              <a:ext uri="{FF2B5EF4-FFF2-40B4-BE49-F238E27FC236}">
                <a16:creationId xmlns:a16="http://schemas.microsoft.com/office/drawing/2014/main" id="{66FC36DF-59A4-48FF-A9B3-64E3B1E69683}"/>
              </a:ext>
            </a:extLst>
          </p:cNvPr>
          <p:cNvCxnSpPr>
            <a:cxnSpLocks/>
            <a:stCxn id="12" idx="2"/>
            <a:endCxn id="26" idx="0"/>
          </p:cNvCxnSpPr>
          <p:nvPr/>
        </p:nvCxnSpPr>
        <p:spPr bwMode="auto">
          <a:xfrm>
            <a:off x="6533406" y="3402620"/>
            <a:ext cx="1281170" cy="407099"/>
          </a:xfrm>
          <a:prstGeom prst="line">
            <a:avLst/>
          </a:prstGeom>
          <a:ln w="38100"/>
        </p:spPr>
        <p:style>
          <a:lnRef idx="1">
            <a:schemeClr val="accent2"/>
          </a:lnRef>
          <a:fillRef idx="0">
            <a:schemeClr val="accent2"/>
          </a:fillRef>
          <a:effectRef idx="0">
            <a:schemeClr val="accent2"/>
          </a:effectRef>
          <a:fontRef idx="minor">
            <a:schemeClr val="tx1"/>
          </a:fontRef>
        </p:style>
      </p:cxnSp>
      <p:grpSp>
        <p:nvGrpSpPr>
          <p:cNvPr id="93" name="组合 92">
            <a:extLst>
              <a:ext uri="{FF2B5EF4-FFF2-40B4-BE49-F238E27FC236}">
                <a16:creationId xmlns:a16="http://schemas.microsoft.com/office/drawing/2014/main" id="{E8F594B4-65A9-48D2-8D69-9817DB0397F7}"/>
              </a:ext>
            </a:extLst>
          </p:cNvPr>
          <p:cNvGrpSpPr/>
          <p:nvPr/>
        </p:nvGrpSpPr>
        <p:grpSpPr>
          <a:xfrm>
            <a:off x="5775688" y="4509120"/>
            <a:ext cx="360040" cy="1384995"/>
            <a:chOff x="5775688" y="4509120"/>
            <a:chExt cx="360040" cy="1384995"/>
          </a:xfrm>
        </p:grpSpPr>
        <p:sp>
          <p:nvSpPr>
            <p:cNvPr id="31" name="矩形: 圆角 30">
              <a:extLst>
                <a:ext uri="{FF2B5EF4-FFF2-40B4-BE49-F238E27FC236}">
                  <a16:creationId xmlns:a16="http://schemas.microsoft.com/office/drawing/2014/main" id="{2DB09CBB-9BF2-4BBB-B594-8AEFDBFFE73C}"/>
                </a:ext>
              </a:extLst>
            </p:cNvPr>
            <p:cNvSpPr/>
            <p:nvPr/>
          </p:nvSpPr>
          <p:spPr bwMode="auto">
            <a:xfrm>
              <a:off x="5775688" y="4509120"/>
              <a:ext cx="360040" cy="1368152"/>
            </a:xfrm>
            <a:prstGeom prst="roundRect">
              <a:avLst/>
            </a:prstGeom>
            <a:noFill/>
            <a:ln w="28575"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sp>
          <p:nvSpPr>
            <p:cNvPr id="70" name="文本框 69">
              <a:extLst>
                <a:ext uri="{FF2B5EF4-FFF2-40B4-BE49-F238E27FC236}">
                  <a16:creationId xmlns:a16="http://schemas.microsoft.com/office/drawing/2014/main" id="{2F889FF2-35E0-438B-99CE-17F21DB88418}"/>
                </a:ext>
              </a:extLst>
            </p:cNvPr>
            <p:cNvSpPr txBox="1"/>
            <p:nvPr/>
          </p:nvSpPr>
          <p:spPr>
            <a:xfrm>
              <a:off x="5849313" y="4509120"/>
              <a:ext cx="231713" cy="1384995"/>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12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CSMA/CA</a:t>
              </a:r>
              <a:endParaRPr kumimoji="1" lang="zh-CN" altLang="en-US" sz="12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pSp>
      <p:cxnSp>
        <p:nvCxnSpPr>
          <p:cNvPr id="71" name="直接连接符 70">
            <a:extLst>
              <a:ext uri="{FF2B5EF4-FFF2-40B4-BE49-F238E27FC236}">
                <a16:creationId xmlns:a16="http://schemas.microsoft.com/office/drawing/2014/main" id="{70585E67-8F31-4202-86CC-4FA8D5957865}"/>
              </a:ext>
            </a:extLst>
          </p:cNvPr>
          <p:cNvCxnSpPr>
            <a:cxnSpLocks/>
            <a:stCxn id="23" idx="2"/>
            <a:endCxn id="27" idx="0"/>
          </p:cNvCxnSpPr>
          <p:nvPr/>
        </p:nvCxnSpPr>
        <p:spPr bwMode="auto">
          <a:xfrm flipH="1">
            <a:off x="4584456" y="4179051"/>
            <a:ext cx="688929" cy="330069"/>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4" name="直接连接符 73">
            <a:extLst>
              <a:ext uri="{FF2B5EF4-FFF2-40B4-BE49-F238E27FC236}">
                <a16:creationId xmlns:a16="http://schemas.microsoft.com/office/drawing/2014/main" id="{18F4CC81-86EB-4408-9845-F293E53C9B99}"/>
              </a:ext>
            </a:extLst>
          </p:cNvPr>
          <p:cNvCxnSpPr>
            <a:cxnSpLocks/>
            <a:stCxn id="23" idx="2"/>
            <a:endCxn id="29" idx="0"/>
          </p:cNvCxnSpPr>
          <p:nvPr/>
        </p:nvCxnSpPr>
        <p:spPr bwMode="auto">
          <a:xfrm flipH="1">
            <a:off x="5261098" y="4179051"/>
            <a:ext cx="12287" cy="330069"/>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7" name="直接连接符 76">
            <a:extLst>
              <a:ext uri="{FF2B5EF4-FFF2-40B4-BE49-F238E27FC236}">
                <a16:creationId xmlns:a16="http://schemas.microsoft.com/office/drawing/2014/main" id="{667E480C-681C-48C1-8919-A072D9CA618A}"/>
              </a:ext>
            </a:extLst>
          </p:cNvPr>
          <p:cNvCxnSpPr>
            <a:cxnSpLocks/>
            <a:stCxn id="23" idx="2"/>
            <a:endCxn id="70" idx="0"/>
          </p:cNvCxnSpPr>
          <p:nvPr/>
        </p:nvCxnSpPr>
        <p:spPr bwMode="auto">
          <a:xfrm>
            <a:off x="5273385" y="4179051"/>
            <a:ext cx="691785" cy="330069"/>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80" name="直接连接符 79">
            <a:extLst>
              <a:ext uri="{FF2B5EF4-FFF2-40B4-BE49-F238E27FC236}">
                <a16:creationId xmlns:a16="http://schemas.microsoft.com/office/drawing/2014/main" id="{E1297700-8C25-46AB-ADB4-5F2419F65633}"/>
              </a:ext>
            </a:extLst>
          </p:cNvPr>
          <p:cNvCxnSpPr>
            <a:cxnSpLocks/>
            <a:stCxn id="26" idx="2"/>
            <a:endCxn id="39" idx="0"/>
          </p:cNvCxnSpPr>
          <p:nvPr/>
        </p:nvCxnSpPr>
        <p:spPr bwMode="auto">
          <a:xfrm flipH="1">
            <a:off x="7470826" y="4179051"/>
            <a:ext cx="343750" cy="330069"/>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84" name="直接连接符 83">
            <a:extLst>
              <a:ext uri="{FF2B5EF4-FFF2-40B4-BE49-F238E27FC236}">
                <a16:creationId xmlns:a16="http://schemas.microsoft.com/office/drawing/2014/main" id="{AF0B5410-2C7B-40B9-BEEB-938DA2B90DD8}"/>
              </a:ext>
            </a:extLst>
          </p:cNvPr>
          <p:cNvCxnSpPr>
            <a:cxnSpLocks/>
            <a:stCxn id="26" idx="2"/>
            <a:endCxn id="41" idx="0"/>
          </p:cNvCxnSpPr>
          <p:nvPr/>
        </p:nvCxnSpPr>
        <p:spPr bwMode="auto">
          <a:xfrm>
            <a:off x="7814576" y="4179051"/>
            <a:ext cx="332892" cy="330069"/>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79332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wipe(up)">
                                      <p:cBhvr>
                                        <p:cTn id="11" dur="500"/>
                                        <p:tgtEl>
                                          <p:spTgt spid="44"/>
                                        </p:tgtEl>
                                      </p:cBhvr>
                                    </p:animEffect>
                                  </p:childTnLst>
                                </p:cTn>
                              </p:par>
                              <p:par>
                                <p:cTn id="12" presetID="22" presetClass="entr" presetSubtype="1" fill="hold" nodeType="with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wipe(up)">
                                      <p:cBhvr>
                                        <p:cTn id="14" dur="500"/>
                                        <p:tgtEl>
                                          <p:spTgt spid="46"/>
                                        </p:tgtEl>
                                      </p:cBhvr>
                                    </p:animEffect>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wipe(up)">
                                      <p:cBhvr>
                                        <p:cTn id="18" dur="500"/>
                                        <p:tgtEl>
                                          <p:spTgt spid="35"/>
                                        </p:tgtEl>
                                      </p:cBhvr>
                                    </p:animEffect>
                                  </p:childTnLst>
                                </p:cTn>
                              </p:par>
                              <p:par>
                                <p:cTn id="19" presetID="22" presetClass="entr" presetSubtype="1"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up)">
                                      <p:cBhvr>
                                        <p:cTn id="21" dur="500"/>
                                        <p:tgtEl>
                                          <p:spTgt spid="36"/>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wipe(up)">
                                      <p:cBhvr>
                                        <p:cTn id="25" dur="500"/>
                                        <p:tgtEl>
                                          <p:spTgt spid="61"/>
                                        </p:tgtEl>
                                      </p:cBhvr>
                                    </p:animEffect>
                                  </p:childTnLst>
                                </p:cTn>
                              </p:par>
                              <p:par>
                                <p:cTn id="26" presetID="22" presetClass="entr" presetSubtype="1" fill="hold" nodeType="with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wipe(up)">
                                      <p:cBhvr>
                                        <p:cTn id="28" dur="500"/>
                                        <p:tgtEl>
                                          <p:spTgt spid="64"/>
                                        </p:tgtEl>
                                      </p:cBhvr>
                                    </p:animEffect>
                                  </p:childTnLst>
                                </p:cTn>
                              </p:par>
                            </p:childTnLst>
                          </p:cTn>
                        </p:par>
                        <p:par>
                          <p:cTn id="29" fill="hold">
                            <p:stCondLst>
                              <p:cond delay="2000"/>
                            </p:stCondLst>
                            <p:childTnLst>
                              <p:par>
                                <p:cTn id="30" presetID="22" presetClass="entr" presetSubtype="1" fill="hold" nodeType="after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wipe(up)">
                                      <p:cBhvr>
                                        <p:cTn id="32" dur="500"/>
                                        <p:tgtEl>
                                          <p:spTgt spid="50"/>
                                        </p:tgtEl>
                                      </p:cBhvr>
                                    </p:animEffect>
                                  </p:childTnLst>
                                </p:cTn>
                              </p:par>
                              <p:par>
                                <p:cTn id="33" presetID="22" presetClass="entr" presetSubtype="1" fill="hold"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wipe(up)">
                                      <p:cBhvr>
                                        <p:cTn id="35" dur="500"/>
                                        <p:tgtEl>
                                          <p:spTgt spid="37"/>
                                        </p:tgtEl>
                                      </p:cBhvr>
                                    </p:animEffect>
                                  </p:childTnLst>
                                </p:cTn>
                              </p:par>
                              <p:par>
                                <p:cTn id="36" presetID="22" presetClass="entr" presetSubtype="1" fill="hold" nodeType="with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wipe(up)">
                                      <p:cBhvr>
                                        <p:cTn id="38" dur="500"/>
                                        <p:tgtEl>
                                          <p:spTgt spid="38"/>
                                        </p:tgtEl>
                                      </p:cBhvr>
                                    </p:animEffect>
                                  </p:childTnLst>
                                </p:cTn>
                              </p:par>
                              <p:par>
                                <p:cTn id="39" presetID="22" presetClass="entr" presetSubtype="1"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animEffect transition="in" filter="wipe(up)">
                                      <p:cBhvr>
                                        <p:cTn id="41" dur="500"/>
                                        <p:tgtEl>
                                          <p:spTgt spid="53"/>
                                        </p:tgtEl>
                                      </p:cBhvr>
                                    </p:animEffect>
                                  </p:childTnLst>
                                </p:cTn>
                              </p:par>
                              <p:par>
                                <p:cTn id="42" presetID="22" presetClass="entr" presetSubtype="1" fill="hold" nodeType="with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wipe(up)">
                                      <p:cBhvr>
                                        <p:cTn id="44" dur="500"/>
                                        <p:tgtEl>
                                          <p:spTgt spid="56"/>
                                        </p:tgtEl>
                                      </p:cBhvr>
                                    </p:animEffect>
                                  </p:childTnLst>
                                </p:cTn>
                              </p:par>
                              <p:par>
                                <p:cTn id="45" presetID="22" presetClass="entr" presetSubtype="1" fill="hold" nodeType="with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wipe(up)">
                                      <p:cBhvr>
                                        <p:cTn id="47" dur="500"/>
                                        <p:tgtEl>
                                          <p:spTgt spid="58"/>
                                        </p:tgtEl>
                                      </p:cBhvr>
                                    </p:animEffect>
                                  </p:childTnLst>
                                </p:cTn>
                              </p:par>
                            </p:childTnLst>
                          </p:cTn>
                        </p:par>
                        <p:par>
                          <p:cTn id="48" fill="hold">
                            <p:stCondLst>
                              <p:cond delay="2500"/>
                            </p:stCondLst>
                            <p:childTnLst>
                              <p:par>
                                <p:cTn id="49" presetID="22" presetClass="entr" presetSubtype="1" fill="hold" nodeType="afterEffect">
                                  <p:stCondLst>
                                    <p:cond delay="0"/>
                                  </p:stCondLst>
                                  <p:childTnLst>
                                    <p:set>
                                      <p:cBhvr>
                                        <p:cTn id="50" dur="1" fill="hold">
                                          <p:stCondLst>
                                            <p:cond delay="0"/>
                                          </p:stCondLst>
                                        </p:cTn>
                                        <p:tgtEl>
                                          <p:spTgt spid="71"/>
                                        </p:tgtEl>
                                        <p:attrNameLst>
                                          <p:attrName>style.visibility</p:attrName>
                                        </p:attrNameLst>
                                      </p:cBhvr>
                                      <p:to>
                                        <p:strVal val="visible"/>
                                      </p:to>
                                    </p:set>
                                    <p:animEffect transition="in" filter="wipe(up)">
                                      <p:cBhvr>
                                        <p:cTn id="51" dur="500"/>
                                        <p:tgtEl>
                                          <p:spTgt spid="71"/>
                                        </p:tgtEl>
                                      </p:cBhvr>
                                    </p:animEffect>
                                  </p:childTnLst>
                                </p:cTn>
                              </p:par>
                              <p:par>
                                <p:cTn id="52" presetID="22" presetClass="entr" presetSubtype="1" fill="hold" nodeType="withEffect">
                                  <p:stCondLst>
                                    <p:cond delay="0"/>
                                  </p:stCondLst>
                                  <p:childTnLst>
                                    <p:set>
                                      <p:cBhvr>
                                        <p:cTn id="53" dur="1" fill="hold">
                                          <p:stCondLst>
                                            <p:cond delay="0"/>
                                          </p:stCondLst>
                                        </p:cTn>
                                        <p:tgtEl>
                                          <p:spTgt spid="74"/>
                                        </p:tgtEl>
                                        <p:attrNameLst>
                                          <p:attrName>style.visibility</p:attrName>
                                        </p:attrNameLst>
                                      </p:cBhvr>
                                      <p:to>
                                        <p:strVal val="visible"/>
                                      </p:to>
                                    </p:set>
                                    <p:animEffect transition="in" filter="wipe(up)">
                                      <p:cBhvr>
                                        <p:cTn id="54" dur="500"/>
                                        <p:tgtEl>
                                          <p:spTgt spid="74"/>
                                        </p:tgtEl>
                                      </p:cBhvr>
                                    </p:animEffect>
                                  </p:childTnLst>
                                </p:cTn>
                              </p:par>
                              <p:par>
                                <p:cTn id="55" presetID="22" presetClass="entr" presetSubtype="1" fill="hold" nodeType="withEffect">
                                  <p:stCondLst>
                                    <p:cond delay="0"/>
                                  </p:stCondLst>
                                  <p:childTnLst>
                                    <p:set>
                                      <p:cBhvr>
                                        <p:cTn id="56" dur="1" fill="hold">
                                          <p:stCondLst>
                                            <p:cond delay="0"/>
                                          </p:stCondLst>
                                        </p:cTn>
                                        <p:tgtEl>
                                          <p:spTgt spid="77"/>
                                        </p:tgtEl>
                                        <p:attrNameLst>
                                          <p:attrName>style.visibility</p:attrName>
                                        </p:attrNameLst>
                                      </p:cBhvr>
                                      <p:to>
                                        <p:strVal val="visible"/>
                                      </p:to>
                                    </p:set>
                                    <p:animEffect transition="in" filter="wipe(up)">
                                      <p:cBhvr>
                                        <p:cTn id="57" dur="500"/>
                                        <p:tgtEl>
                                          <p:spTgt spid="77"/>
                                        </p:tgtEl>
                                      </p:cBhvr>
                                    </p:animEffect>
                                  </p:childTnLst>
                                </p:cTn>
                              </p:par>
                              <p:par>
                                <p:cTn id="58" presetID="22" presetClass="entr" presetSubtype="1" fill="hold" nodeType="withEffect">
                                  <p:stCondLst>
                                    <p:cond delay="0"/>
                                  </p:stCondLst>
                                  <p:childTnLst>
                                    <p:set>
                                      <p:cBhvr>
                                        <p:cTn id="59" dur="1" fill="hold">
                                          <p:stCondLst>
                                            <p:cond delay="0"/>
                                          </p:stCondLst>
                                        </p:cTn>
                                        <p:tgtEl>
                                          <p:spTgt spid="80"/>
                                        </p:tgtEl>
                                        <p:attrNameLst>
                                          <p:attrName>style.visibility</p:attrName>
                                        </p:attrNameLst>
                                      </p:cBhvr>
                                      <p:to>
                                        <p:strVal val="visible"/>
                                      </p:to>
                                    </p:set>
                                    <p:animEffect transition="in" filter="wipe(up)">
                                      <p:cBhvr>
                                        <p:cTn id="60" dur="500"/>
                                        <p:tgtEl>
                                          <p:spTgt spid="80"/>
                                        </p:tgtEl>
                                      </p:cBhvr>
                                    </p:animEffect>
                                  </p:childTnLst>
                                </p:cTn>
                              </p:par>
                              <p:par>
                                <p:cTn id="61" presetID="22" presetClass="entr" presetSubtype="1" fill="hold" nodeType="withEffect">
                                  <p:stCondLst>
                                    <p:cond delay="0"/>
                                  </p:stCondLst>
                                  <p:childTnLst>
                                    <p:set>
                                      <p:cBhvr>
                                        <p:cTn id="62" dur="1" fill="hold">
                                          <p:stCondLst>
                                            <p:cond delay="0"/>
                                          </p:stCondLst>
                                        </p:cTn>
                                        <p:tgtEl>
                                          <p:spTgt spid="84"/>
                                        </p:tgtEl>
                                        <p:attrNameLst>
                                          <p:attrName>style.visibility</p:attrName>
                                        </p:attrNameLst>
                                      </p:cBhvr>
                                      <p:to>
                                        <p:strVal val="visible"/>
                                      </p:to>
                                    </p:set>
                                    <p:animEffect transition="in" filter="wipe(up)">
                                      <p:cBhvr>
                                        <p:cTn id="63" dur="500"/>
                                        <p:tgtEl>
                                          <p:spTgt spid="84"/>
                                        </p:tgtEl>
                                      </p:cBhvr>
                                    </p:animEffect>
                                  </p:childTnLst>
                                </p:cTn>
                              </p:par>
                            </p:childTnLst>
                          </p:cTn>
                        </p:par>
                        <p:par>
                          <p:cTn id="64" fill="hold">
                            <p:stCondLst>
                              <p:cond delay="3000"/>
                            </p:stCondLst>
                            <p:childTnLst>
                              <p:par>
                                <p:cTn id="65" presetID="22" presetClass="entr" presetSubtype="1" fill="hold" nodeType="afterEffect">
                                  <p:stCondLst>
                                    <p:cond delay="0"/>
                                  </p:stCondLst>
                                  <p:childTnLst>
                                    <p:set>
                                      <p:cBhvr>
                                        <p:cTn id="66" dur="1" fill="hold">
                                          <p:stCondLst>
                                            <p:cond delay="0"/>
                                          </p:stCondLst>
                                        </p:cTn>
                                        <p:tgtEl>
                                          <p:spTgt spid="87"/>
                                        </p:tgtEl>
                                        <p:attrNameLst>
                                          <p:attrName>style.visibility</p:attrName>
                                        </p:attrNameLst>
                                      </p:cBhvr>
                                      <p:to>
                                        <p:strVal val="visible"/>
                                      </p:to>
                                    </p:set>
                                    <p:animEffect transition="in" filter="wipe(up)">
                                      <p:cBhvr>
                                        <p:cTn id="67" dur="500"/>
                                        <p:tgtEl>
                                          <p:spTgt spid="87"/>
                                        </p:tgtEl>
                                      </p:cBhvr>
                                    </p:animEffect>
                                  </p:childTnLst>
                                </p:cTn>
                              </p:par>
                              <p:par>
                                <p:cTn id="68" presetID="22" presetClass="entr" presetSubtype="1" fill="hold" nodeType="withEffect">
                                  <p:stCondLst>
                                    <p:cond delay="0"/>
                                  </p:stCondLst>
                                  <p:childTnLst>
                                    <p:set>
                                      <p:cBhvr>
                                        <p:cTn id="69" dur="1" fill="hold">
                                          <p:stCondLst>
                                            <p:cond delay="0"/>
                                          </p:stCondLst>
                                        </p:cTn>
                                        <p:tgtEl>
                                          <p:spTgt spid="88"/>
                                        </p:tgtEl>
                                        <p:attrNameLst>
                                          <p:attrName>style.visibility</p:attrName>
                                        </p:attrNameLst>
                                      </p:cBhvr>
                                      <p:to>
                                        <p:strVal val="visible"/>
                                      </p:to>
                                    </p:set>
                                    <p:animEffect transition="in" filter="wipe(up)">
                                      <p:cBhvr>
                                        <p:cTn id="70" dur="500"/>
                                        <p:tgtEl>
                                          <p:spTgt spid="88"/>
                                        </p:tgtEl>
                                      </p:cBhvr>
                                    </p:animEffect>
                                  </p:childTnLst>
                                </p:cTn>
                              </p:par>
                              <p:par>
                                <p:cTn id="71" presetID="22" presetClass="entr" presetSubtype="1" fill="hold" nodeType="withEffect">
                                  <p:stCondLst>
                                    <p:cond delay="0"/>
                                  </p:stCondLst>
                                  <p:childTnLst>
                                    <p:set>
                                      <p:cBhvr>
                                        <p:cTn id="72" dur="1" fill="hold">
                                          <p:stCondLst>
                                            <p:cond delay="0"/>
                                          </p:stCondLst>
                                        </p:cTn>
                                        <p:tgtEl>
                                          <p:spTgt spid="89"/>
                                        </p:tgtEl>
                                        <p:attrNameLst>
                                          <p:attrName>style.visibility</p:attrName>
                                        </p:attrNameLst>
                                      </p:cBhvr>
                                      <p:to>
                                        <p:strVal val="visible"/>
                                      </p:to>
                                    </p:set>
                                    <p:animEffect transition="in" filter="wipe(up)">
                                      <p:cBhvr>
                                        <p:cTn id="73" dur="500"/>
                                        <p:tgtEl>
                                          <p:spTgt spid="89"/>
                                        </p:tgtEl>
                                      </p:cBhvr>
                                    </p:animEffect>
                                  </p:childTnLst>
                                </p:cTn>
                              </p:par>
                              <p:par>
                                <p:cTn id="74" presetID="22" presetClass="entr" presetSubtype="1" fill="hold" nodeType="withEffect">
                                  <p:stCondLst>
                                    <p:cond delay="0"/>
                                  </p:stCondLst>
                                  <p:childTnLst>
                                    <p:set>
                                      <p:cBhvr>
                                        <p:cTn id="75" dur="1" fill="hold">
                                          <p:stCondLst>
                                            <p:cond delay="0"/>
                                          </p:stCondLst>
                                        </p:cTn>
                                        <p:tgtEl>
                                          <p:spTgt spid="90"/>
                                        </p:tgtEl>
                                        <p:attrNameLst>
                                          <p:attrName>style.visibility</p:attrName>
                                        </p:attrNameLst>
                                      </p:cBhvr>
                                      <p:to>
                                        <p:strVal val="visible"/>
                                      </p:to>
                                    </p:set>
                                    <p:animEffect transition="in" filter="wipe(up)">
                                      <p:cBhvr>
                                        <p:cTn id="76" dur="500"/>
                                        <p:tgtEl>
                                          <p:spTgt spid="90"/>
                                        </p:tgtEl>
                                      </p:cBhvr>
                                    </p:animEffect>
                                  </p:childTnLst>
                                </p:cTn>
                              </p:par>
                              <p:par>
                                <p:cTn id="77" presetID="22" presetClass="entr" presetSubtype="1" fill="hold" nodeType="withEffect">
                                  <p:stCondLst>
                                    <p:cond delay="0"/>
                                  </p:stCondLst>
                                  <p:childTnLst>
                                    <p:set>
                                      <p:cBhvr>
                                        <p:cTn id="78" dur="1" fill="hold">
                                          <p:stCondLst>
                                            <p:cond delay="0"/>
                                          </p:stCondLst>
                                        </p:cTn>
                                        <p:tgtEl>
                                          <p:spTgt spid="91"/>
                                        </p:tgtEl>
                                        <p:attrNameLst>
                                          <p:attrName>style.visibility</p:attrName>
                                        </p:attrNameLst>
                                      </p:cBhvr>
                                      <p:to>
                                        <p:strVal val="visible"/>
                                      </p:to>
                                    </p:set>
                                    <p:animEffect transition="in" filter="wipe(up)">
                                      <p:cBhvr>
                                        <p:cTn id="79" dur="500"/>
                                        <p:tgtEl>
                                          <p:spTgt spid="91"/>
                                        </p:tgtEl>
                                      </p:cBhvr>
                                    </p:animEffect>
                                  </p:childTnLst>
                                </p:cTn>
                              </p:par>
                              <p:par>
                                <p:cTn id="80" presetID="22" presetClass="entr" presetSubtype="1" fill="hold" nodeType="withEffect">
                                  <p:stCondLst>
                                    <p:cond delay="0"/>
                                  </p:stCondLst>
                                  <p:childTnLst>
                                    <p:set>
                                      <p:cBhvr>
                                        <p:cTn id="81" dur="1" fill="hold">
                                          <p:stCondLst>
                                            <p:cond delay="0"/>
                                          </p:stCondLst>
                                        </p:cTn>
                                        <p:tgtEl>
                                          <p:spTgt spid="92"/>
                                        </p:tgtEl>
                                        <p:attrNameLst>
                                          <p:attrName>style.visibility</p:attrName>
                                        </p:attrNameLst>
                                      </p:cBhvr>
                                      <p:to>
                                        <p:strVal val="visible"/>
                                      </p:to>
                                    </p:set>
                                    <p:animEffect transition="in" filter="wipe(up)">
                                      <p:cBhvr>
                                        <p:cTn id="82" dur="500"/>
                                        <p:tgtEl>
                                          <p:spTgt spid="92"/>
                                        </p:tgtEl>
                                      </p:cBhvr>
                                    </p:animEffect>
                                  </p:childTnLst>
                                </p:cTn>
                              </p:par>
                              <p:par>
                                <p:cTn id="83" presetID="22" presetClass="entr" presetSubtype="1" fill="hold" nodeType="withEffect">
                                  <p:stCondLst>
                                    <p:cond delay="0"/>
                                  </p:stCondLst>
                                  <p:childTnLst>
                                    <p:set>
                                      <p:cBhvr>
                                        <p:cTn id="84" dur="1" fill="hold">
                                          <p:stCondLst>
                                            <p:cond delay="0"/>
                                          </p:stCondLst>
                                        </p:cTn>
                                        <p:tgtEl>
                                          <p:spTgt spid="93"/>
                                        </p:tgtEl>
                                        <p:attrNameLst>
                                          <p:attrName>style.visibility</p:attrName>
                                        </p:attrNameLst>
                                      </p:cBhvr>
                                      <p:to>
                                        <p:strVal val="visible"/>
                                      </p:to>
                                    </p:set>
                                    <p:animEffect transition="in" filter="wipe(up)">
                                      <p:cBhvr>
                                        <p:cTn id="85" dur="500"/>
                                        <p:tgtEl>
                                          <p:spTgt spid="93"/>
                                        </p:tgtEl>
                                      </p:cBhvr>
                                    </p:animEffect>
                                  </p:childTnLst>
                                </p:cTn>
                              </p:par>
                              <p:par>
                                <p:cTn id="86" presetID="22" presetClass="entr" presetSubtype="1" fill="hold" nodeType="withEffect">
                                  <p:stCondLst>
                                    <p:cond delay="0"/>
                                  </p:stCondLst>
                                  <p:childTnLst>
                                    <p:set>
                                      <p:cBhvr>
                                        <p:cTn id="87" dur="1" fill="hold">
                                          <p:stCondLst>
                                            <p:cond delay="0"/>
                                          </p:stCondLst>
                                        </p:cTn>
                                        <p:tgtEl>
                                          <p:spTgt spid="94"/>
                                        </p:tgtEl>
                                        <p:attrNameLst>
                                          <p:attrName>style.visibility</p:attrName>
                                        </p:attrNameLst>
                                      </p:cBhvr>
                                      <p:to>
                                        <p:strVal val="visible"/>
                                      </p:to>
                                    </p:set>
                                    <p:animEffect transition="in" filter="wipe(up)">
                                      <p:cBhvr>
                                        <p:cTn id="88" dur="500"/>
                                        <p:tgtEl>
                                          <p:spTgt spid="94"/>
                                        </p:tgtEl>
                                      </p:cBhvr>
                                    </p:animEffect>
                                  </p:childTnLst>
                                </p:cTn>
                              </p:par>
                              <p:par>
                                <p:cTn id="89" presetID="22" presetClass="entr" presetSubtype="1" fill="hold" nodeType="withEffect">
                                  <p:stCondLst>
                                    <p:cond delay="0"/>
                                  </p:stCondLst>
                                  <p:childTnLst>
                                    <p:set>
                                      <p:cBhvr>
                                        <p:cTn id="90" dur="1" fill="hold">
                                          <p:stCondLst>
                                            <p:cond delay="0"/>
                                          </p:stCondLst>
                                        </p:cTn>
                                        <p:tgtEl>
                                          <p:spTgt spid="95"/>
                                        </p:tgtEl>
                                        <p:attrNameLst>
                                          <p:attrName>style.visibility</p:attrName>
                                        </p:attrNameLst>
                                      </p:cBhvr>
                                      <p:to>
                                        <p:strVal val="visible"/>
                                      </p:to>
                                    </p:set>
                                    <p:animEffect transition="in" filter="wipe(up)">
                                      <p:cBhvr>
                                        <p:cTn id="91"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BB2D11-44E1-46FF-BFAE-55D30C592C7A}"/>
              </a:ext>
            </a:extLst>
          </p:cNvPr>
          <p:cNvSpPr>
            <a:spLocks noGrp="1"/>
          </p:cNvSpPr>
          <p:nvPr>
            <p:ph type="title"/>
          </p:nvPr>
        </p:nvSpPr>
        <p:spPr/>
        <p:txBody>
          <a:bodyPr/>
          <a:lstStyle/>
          <a:p>
            <a:r>
              <a:rPr lang="en-US" altLang="zh-CN" dirty="0"/>
              <a:t>4.5.2 </a:t>
            </a:r>
            <a:r>
              <a:rPr lang="zh-CN" altLang="en-US" dirty="0"/>
              <a:t>动态接入分配协议</a:t>
            </a:r>
            <a:r>
              <a:rPr lang="en-US" altLang="zh-CN" dirty="0"/>
              <a:t> </a:t>
            </a:r>
            <a:endParaRPr lang="zh-CN" altLang="en-US" dirty="0"/>
          </a:p>
        </p:txBody>
      </p:sp>
      <p:sp>
        <p:nvSpPr>
          <p:cNvPr id="3" name="内容占位符 2">
            <a:extLst>
              <a:ext uri="{FF2B5EF4-FFF2-40B4-BE49-F238E27FC236}">
                <a16:creationId xmlns:a16="http://schemas.microsoft.com/office/drawing/2014/main" id="{C0393C3E-CD3D-4317-8B15-82BE9B3BF106}"/>
              </a:ext>
            </a:extLst>
          </p:cNvPr>
          <p:cNvSpPr>
            <a:spLocks noGrp="1"/>
          </p:cNvSpPr>
          <p:nvPr>
            <p:ph idx="1"/>
          </p:nvPr>
        </p:nvSpPr>
        <p:spPr>
          <a:xfrm>
            <a:off x="971550" y="1484784"/>
            <a:ext cx="7391400" cy="3170099"/>
          </a:xfrm>
        </p:spPr>
        <p:txBody>
          <a:bodyPr/>
          <a:lstStyle/>
          <a:p>
            <a:r>
              <a:rPr lang="en-US" altLang="zh-CN" dirty="0"/>
              <a:t> </a:t>
            </a:r>
            <a:r>
              <a:rPr lang="zh-CN" altLang="en-US" dirty="0"/>
              <a:t>随机接入分配：目前最流行的多址服务技术，在有线网络和无线网络中应用十分广泛。</a:t>
            </a:r>
            <a:endParaRPr lang="en-US" altLang="zh-CN" dirty="0"/>
          </a:p>
          <a:p>
            <a:pPr lvl="1"/>
            <a:r>
              <a:rPr lang="en-US" altLang="zh-CN" dirty="0"/>
              <a:t>ALOHA</a:t>
            </a:r>
            <a:r>
              <a:rPr lang="zh-CN" altLang="en-US" dirty="0"/>
              <a:t>、</a:t>
            </a:r>
            <a:r>
              <a:rPr lang="en-US" altLang="zh-CN" dirty="0"/>
              <a:t>CSMA</a:t>
            </a:r>
            <a:r>
              <a:rPr lang="zh-CN" altLang="en-US" dirty="0"/>
              <a:t>、</a:t>
            </a:r>
            <a:r>
              <a:rPr lang="en-US" altLang="zh-CN" dirty="0"/>
              <a:t>CSMA/CD</a:t>
            </a:r>
            <a:r>
              <a:rPr lang="zh-CN" altLang="en-US" dirty="0"/>
              <a:t>、</a:t>
            </a:r>
            <a:r>
              <a:rPr lang="en-US" altLang="zh-CN" dirty="0"/>
              <a:t>CSMA/CA</a:t>
            </a:r>
            <a:r>
              <a:rPr lang="zh-CN" altLang="en-US" dirty="0"/>
              <a:t>等</a:t>
            </a:r>
            <a:endParaRPr lang="en-US" altLang="zh-CN" dirty="0"/>
          </a:p>
          <a:p>
            <a:r>
              <a:rPr lang="zh-CN" altLang="en-US" dirty="0"/>
              <a:t>受控分配方式：在一些特定的场合使用</a:t>
            </a:r>
            <a:endParaRPr lang="en-US" altLang="zh-CN" dirty="0"/>
          </a:p>
          <a:p>
            <a:pPr lvl="1"/>
            <a:r>
              <a:rPr lang="zh-CN" altLang="en-US" dirty="0"/>
              <a:t>令牌协议：持有令牌的结点才能访问媒介</a:t>
            </a:r>
            <a:endParaRPr lang="en-US" altLang="zh-CN" dirty="0"/>
          </a:p>
          <a:p>
            <a:pPr lvl="1"/>
            <a:r>
              <a:rPr lang="zh-CN" altLang="en-US" dirty="0"/>
              <a:t>轮询协议：由主结点轮询各从属结点并分配媒介访问权。</a:t>
            </a:r>
          </a:p>
        </p:txBody>
      </p:sp>
    </p:spTree>
    <p:extLst>
      <p:ext uri="{BB962C8B-B14F-4D97-AF65-F5344CB8AC3E}">
        <p14:creationId xmlns:p14="http://schemas.microsoft.com/office/powerpoint/2010/main" val="4271747786"/>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D687DE-764C-4605-BC6A-B19C4580E63E}"/>
              </a:ext>
            </a:extLst>
          </p:cNvPr>
          <p:cNvSpPr>
            <a:spLocks noGrp="1"/>
          </p:cNvSpPr>
          <p:nvPr>
            <p:ph type="title"/>
          </p:nvPr>
        </p:nvSpPr>
        <p:spPr/>
        <p:txBody>
          <a:bodyPr/>
          <a:lstStyle/>
          <a:p>
            <a:r>
              <a:rPr lang="zh-CN" altLang="en-US" dirty="0"/>
              <a:t>一、</a:t>
            </a:r>
            <a:r>
              <a:rPr lang="en-US" altLang="zh-CN" dirty="0"/>
              <a:t>ALOHA</a:t>
            </a:r>
            <a:r>
              <a:rPr lang="zh-CN" altLang="en-US" dirty="0"/>
              <a:t>协议</a:t>
            </a:r>
          </a:p>
        </p:txBody>
      </p:sp>
      <p:sp>
        <p:nvSpPr>
          <p:cNvPr id="5" name="文本框 4">
            <a:extLst>
              <a:ext uri="{FF2B5EF4-FFF2-40B4-BE49-F238E27FC236}">
                <a16:creationId xmlns:a16="http://schemas.microsoft.com/office/drawing/2014/main" id="{C1E452C0-7DF5-45B7-B9F1-6508D3FCF93A}"/>
              </a:ext>
            </a:extLst>
          </p:cNvPr>
          <p:cNvSpPr txBox="1"/>
          <p:nvPr/>
        </p:nvSpPr>
        <p:spPr>
          <a:xfrm>
            <a:off x="971550" y="1268760"/>
            <a:ext cx="7359412" cy="1200329"/>
          </a:xfrm>
          <a:prstGeom prst="rect">
            <a:avLst/>
          </a:prstGeom>
          <a:noFill/>
        </p:spPr>
        <p:txBody>
          <a:bodyPr wrap="square">
            <a:spAutoFit/>
          </a:bodyPr>
          <a:lstStyle/>
          <a:p>
            <a:r>
              <a:rPr lang="en-US" altLang="zh-CN" dirty="0"/>
              <a:t>Aloha</a:t>
            </a:r>
            <a:r>
              <a:rPr lang="zh-CN" altLang="en-US" dirty="0"/>
              <a:t>协议，也称</a:t>
            </a:r>
            <a:r>
              <a:rPr lang="en-US" altLang="zh-CN" dirty="0"/>
              <a:t>Aloha</a:t>
            </a:r>
            <a:r>
              <a:rPr lang="zh-CN" altLang="en-US" dirty="0"/>
              <a:t>技术、</a:t>
            </a:r>
            <a:r>
              <a:rPr lang="en-US" altLang="zh-CN" dirty="0"/>
              <a:t>Aloha</a:t>
            </a:r>
            <a:r>
              <a:rPr lang="zh-CN" altLang="en-US" dirty="0"/>
              <a:t>网，是世界上最早的无线电计算机网，由美国夏威夷大学的</a:t>
            </a:r>
            <a:r>
              <a:rPr lang="en-US" altLang="zh-CN" dirty="0"/>
              <a:t>Norman </a:t>
            </a:r>
            <a:r>
              <a:rPr lang="en-US" altLang="zh-CN" dirty="0" err="1"/>
              <a:t>Amramson</a:t>
            </a:r>
            <a:r>
              <a:rPr lang="zh-CN" altLang="en-US" dirty="0"/>
              <a:t>等人于</a:t>
            </a:r>
            <a:r>
              <a:rPr lang="en-US" altLang="zh-CN" dirty="0"/>
              <a:t>1968</a:t>
            </a:r>
            <a:r>
              <a:rPr lang="zh-CN" altLang="en-US" dirty="0"/>
              <a:t>年设计。</a:t>
            </a:r>
          </a:p>
        </p:txBody>
      </p:sp>
      <p:sp>
        <p:nvSpPr>
          <p:cNvPr id="7" name="文本框 6">
            <a:extLst>
              <a:ext uri="{FF2B5EF4-FFF2-40B4-BE49-F238E27FC236}">
                <a16:creationId xmlns:a16="http://schemas.microsoft.com/office/drawing/2014/main" id="{E2613C4C-D919-4CC1-82B7-F5ABE88D26D3}"/>
              </a:ext>
            </a:extLst>
          </p:cNvPr>
          <p:cNvSpPr txBox="1"/>
          <p:nvPr/>
        </p:nvSpPr>
        <p:spPr>
          <a:xfrm>
            <a:off x="1002162" y="2636912"/>
            <a:ext cx="7328799" cy="2308324"/>
          </a:xfrm>
          <a:prstGeom prst="rect">
            <a:avLst/>
          </a:prstGeom>
          <a:noFill/>
        </p:spPr>
        <p:txBody>
          <a:bodyPr wrap="square">
            <a:spAutoFit/>
          </a:bodyPr>
          <a:lstStyle/>
          <a:p>
            <a:r>
              <a:rPr lang="en-US" altLang="zh-CN" dirty="0"/>
              <a:t>Aloha</a:t>
            </a:r>
            <a:r>
              <a:rPr lang="zh-CN" altLang="en-US" dirty="0"/>
              <a:t>的目的是在夏威夷各岛屿之间通过利用低成本的商业无线电设备实现部署在各岛上的计算机系统能够互连。</a:t>
            </a:r>
            <a:endParaRPr lang="en-US" altLang="zh-CN" dirty="0"/>
          </a:p>
          <a:p>
            <a:r>
              <a:rPr lang="en-US" altLang="zh-CN" dirty="0" err="1"/>
              <a:t>ALOHAnet</a:t>
            </a:r>
            <a:r>
              <a:rPr lang="en-US" altLang="zh-CN" dirty="0"/>
              <a:t> </a:t>
            </a:r>
            <a:r>
              <a:rPr lang="zh-CN" altLang="en-US" dirty="0"/>
              <a:t>最重要的贡献在于利用共享介质来进行终端的传输，而不是像</a:t>
            </a:r>
            <a:r>
              <a:rPr lang="en-US" altLang="zh-CN" dirty="0"/>
              <a:t>ARPANET</a:t>
            </a:r>
            <a:r>
              <a:rPr lang="zh-CN" altLang="en-US" dirty="0"/>
              <a:t>那样结点间只能通过一对一的方式通信。</a:t>
            </a:r>
          </a:p>
        </p:txBody>
      </p:sp>
    </p:spTree>
    <p:extLst>
      <p:ext uri="{BB962C8B-B14F-4D97-AF65-F5344CB8AC3E}">
        <p14:creationId xmlns:p14="http://schemas.microsoft.com/office/powerpoint/2010/main" val="1877815355"/>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15C69FE5-190A-45A0-BC5D-0B49AA751C65}"/>
              </a:ext>
            </a:extLst>
          </p:cNvPr>
          <p:cNvSpPr>
            <a:spLocks noGrp="1"/>
          </p:cNvSpPr>
          <p:nvPr>
            <p:ph type="title"/>
          </p:nvPr>
        </p:nvSpPr>
        <p:spPr/>
        <p:txBody>
          <a:bodyPr/>
          <a:lstStyle/>
          <a:p>
            <a:r>
              <a:rPr lang="en-US" altLang="zh-CN" dirty="0"/>
              <a:t>1</a:t>
            </a:r>
            <a:r>
              <a:rPr lang="zh-CN" altLang="en-US" dirty="0"/>
              <a:t>、纯</a:t>
            </a:r>
            <a:r>
              <a:rPr lang="en-US" altLang="zh-CN" dirty="0"/>
              <a:t>ALOHA</a:t>
            </a:r>
            <a:endParaRPr lang="zh-CN" altLang="en-US" dirty="0"/>
          </a:p>
        </p:txBody>
      </p:sp>
      <p:sp>
        <p:nvSpPr>
          <p:cNvPr id="11" name="内容占位符 10">
            <a:extLst>
              <a:ext uri="{FF2B5EF4-FFF2-40B4-BE49-F238E27FC236}">
                <a16:creationId xmlns:a16="http://schemas.microsoft.com/office/drawing/2014/main" id="{5BDCA3F1-2790-452C-A37C-A8FE10EED278}"/>
              </a:ext>
            </a:extLst>
          </p:cNvPr>
          <p:cNvSpPr>
            <a:spLocks noGrp="1"/>
          </p:cNvSpPr>
          <p:nvPr>
            <p:ph idx="1"/>
          </p:nvPr>
        </p:nvSpPr>
        <p:spPr>
          <a:xfrm>
            <a:off x="971550" y="2996952"/>
            <a:ext cx="7391400" cy="3268587"/>
          </a:xfrm>
        </p:spPr>
        <p:txBody>
          <a:bodyPr/>
          <a:lstStyle/>
          <a:p>
            <a:r>
              <a:rPr lang="zh-CN" altLang="en-US" sz="2400" dirty="0">
                <a:latin typeface="+mn-ea"/>
              </a:rPr>
              <a:t>发送端发起传输请求后可立即发送数据，无需等待授权，也不需要检测信道否空闲。</a:t>
            </a:r>
            <a:endParaRPr lang="en-US" altLang="zh-CN" sz="2400" dirty="0">
              <a:latin typeface="+mn-ea"/>
            </a:endParaRPr>
          </a:p>
          <a:p>
            <a:r>
              <a:rPr lang="zh-CN" altLang="en-US" sz="2400" dirty="0">
                <a:latin typeface="+mn-ea"/>
              </a:rPr>
              <a:t>接收端在成功接收数据后返回一个</a:t>
            </a:r>
            <a:r>
              <a:rPr lang="en-US" altLang="zh-CN" sz="2400" dirty="0">
                <a:latin typeface="+mn-ea"/>
              </a:rPr>
              <a:t>ACK</a:t>
            </a:r>
            <a:r>
              <a:rPr lang="zh-CN" altLang="en-US" sz="2400" dirty="0">
                <a:latin typeface="+mn-ea"/>
              </a:rPr>
              <a:t>帧，通知发送端传输成功。</a:t>
            </a:r>
            <a:endParaRPr lang="en-US" altLang="zh-CN" sz="2400" dirty="0">
              <a:latin typeface="+mn-ea"/>
            </a:endParaRPr>
          </a:p>
          <a:p>
            <a:r>
              <a:rPr lang="zh-CN" altLang="en-US" sz="2400" dirty="0">
                <a:latin typeface="+mn-ea"/>
              </a:rPr>
              <a:t>接收端收到的数据校验有错，则不发</a:t>
            </a:r>
            <a:r>
              <a:rPr lang="en-US" altLang="zh-CN" sz="2400" dirty="0">
                <a:latin typeface="+mn-ea"/>
              </a:rPr>
              <a:t>ACK</a:t>
            </a:r>
            <a:r>
              <a:rPr lang="zh-CN" altLang="en-US" sz="2400" dirty="0">
                <a:latin typeface="+mn-ea"/>
              </a:rPr>
              <a:t>帧。</a:t>
            </a:r>
            <a:endParaRPr lang="en-US" altLang="zh-CN" sz="2400" dirty="0">
              <a:latin typeface="+mn-ea"/>
            </a:endParaRPr>
          </a:p>
          <a:p>
            <a:r>
              <a:rPr lang="zh-CN" altLang="en-US" sz="2400" dirty="0">
                <a:latin typeface="+mn-ea"/>
              </a:rPr>
              <a:t>发送端在预定的时间内未收到</a:t>
            </a:r>
            <a:r>
              <a:rPr lang="en-US" altLang="zh-CN" sz="2400" dirty="0">
                <a:latin typeface="+mn-ea"/>
              </a:rPr>
              <a:t>ACK</a:t>
            </a:r>
            <a:r>
              <a:rPr lang="zh-CN" altLang="en-US" sz="2400" dirty="0">
                <a:latin typeface="+mn-ea"/>
              </a:rPr>
              <a:t>帧，则认为发生碰撞，并在一个随机时间后重发。若重发再次碰撞，则再等待一个时间后重发，直到接收到</a:t>
            </a:r>
            <a:r>
              <a:rPr lang="en-US" altLang="zh-CN" sz="2400" dirty="0">
                <a:latin typeface="+mn-ea"/>
              </a:rPr>
              <a:t>ACK</a:t>
            </a:r>
            <a:r>
              <a:rPr lang="zh-CN" altLang="en-US" sz="2400" dirty="0">
                <a:latin typeface="+mn-ea"/>
              </a:rPr>
              <a:t>帧。</a:t>
            </a:r>
          </a:p>
        </p:txBody>
      </p:sp>
      <p:sp>
        <p:nvSpPr>
          <p:cNvPr id="5" name="文本框 4">
            <a:extLst>
              <a:ext uri="{FF2B5EF4-FFF2-40B4-BE49-F238E27FC236}">
                <a16:creationId xmlns:a16="http://schemas.microsoft.com/office/drawing/2014/main" id="{3B55C00F-0481-4094-BB0C-DB0CF93B36E2}"/>
              </a:ext>
            </a:extLst>
          </p:cNvPr>
          <p:cNvSpPr txBox="1"/>
          <p:nvPr/>
        </p:nvSpPr>
        <p:spPr>
          <a:xfrm>
            <a:off x="1050969" y="1959223"/>
            <a:ext cx="5256634" cy="461665"/>
          </a:xfrm>
          <a:prstGeom prst="rect">
            <a:avLst/>
          </a:prstGeom>
          <a:noFill/>
        </p:spPr>
        <p:txBody>
          <a:bodyPr wrap="square">
            <a:spAutoFit/>
          </a:bodyPr>
          <a:lstStyle/>
          <a:p>
            <a:r>
              <a:rPr lang="zh-CN" altLang="en-US" dirty="0"/>
              <a:t>不监听信道，想发就发，随机重发。</a:t>
            </a:r>
          </a:p>
        </p:txBody>
      </p:sp>
      <p:sp>
        <p:nvSpPr>
          <p:cNvPr id="7" name="文本框 6">
            <a:extLst>
              <a:ext uri="{FF2B5EF4-FFF2-40B4-BE49-F238E27FC236}">
                <a16:creationId xmlns:a16="http://schemas.microsoft.com/office/drawing/2014/main" id="{1D512925-4296-4A5C-8FB5-63F0367447AE}"/>
              </a:ext>
            </a:extLst>
          </p:cNvPr>
          <p:cNvSpPr txBox="1"/>
          <p:nvPr/>
        </p:nvSpPr>
        <p:spPr>
          <a:xfrm>
            <a:off x="978911" y="1481173"/>
            <a:ext cx="4592594" cy="461665"/>
          </a:xfrm>
          <a:prstGeom prst="rect">
            <a:avLst/>
          </a:prstGeom>
          <a:noFill/>
        </p:spPr>
        <p:txBody>
          <a:bodyPr wrap="square">
            <a:spAutoFit/>
          </a:bodyPr>
          <a:lstStyle/>
          <a:p>
            <a:r>
              <a:rPr lang="zh-CN" altLang="en-US" dirty="0"/>
              <a:t>（</a:t>
            </a:r>
            <a:r>
              <a:rPr lang="en-US" altLang="zh-CN" dirty="0"/>
              <a:t>1</a:t>
            </a:r>
            <a:r>
              <a:rPr lang="zh-CN" altLang="en-US" dirty="0"/>
              <a:t>）</a:t>
            </a:r>
            <a:r>
              <a:rPr lang="en-US" altLang="zh-CN" dirty="0"/>
              <a:t>ALOHA</a:t>
            </a:r>
            <a:r>
              <a:rPr lang="zh-CN" altLang="en-US" dirty="0"/>
              <a:t>的基本思想</a:t>
            </a:r>
          </a:p>
        </p:txBody>
      </p:sp>
      <p:sp>
        <p:nvSpPr>
          <p:cNvPr id="9" name="文本框 8">
            <a:extLst>
              <a:ext uri="{FF2B5EF4-FFF2-40B4-BE49-F238E27FC236}">
                <a16:creationId xmlns:a16="http://schemas.microsoft.com/office/drawing/2014/main" id="{21BF402A-A60D-4931-B2AD-BB84E7BAA07D}"/>
              </a:ext>
            </a:extLst>
          </p:cNvPr>
          <p:cNvSpPr txBox="1"/>
          <p:nvPr/>
        </p:nvSpPr>
        <p:spPr>
          <a:xfrm>
            <a:off x="971550" y="2564904"/>
            <a:ext cx="3781460" cy="461665"/>
          </a:xfrm>
          <a:prstGeom prst="rect">
            <a:avLst/>
          </a:prstGeom>
          <a:noFill/>
        </p:spPr>
        <p:txBody>
          <a:bodyPr wrap="square">
            <a:spAutoFit/>
          </a:bodyPr>
          <a:lstStyle/>
          <a:p>
            <a:r>
              <a:rPr lang="zh-CN" altLang="en-US" dirty="0"/>
              <a:t>（</a:t>
            </a:r>
            <a:r>
              <a:rPr lang="en-US" altLang="zh-CN" dirty="0"/>
              <a:t>2</a:t>
            </a:r>
            <a:r>
              <a:rPr lang="zh-CN" altLang="en-US" dirty="0"/>
              <a:t>）</a:t>
            </a:r>
            <a:r>
              <a:rPr lang="en-US" altLang="zh-CN" dirty="0"/>
              <a:t>ALOHA</a:t>
            </a:r>
            <a:r>
              <a:rPr lang="zh-CN" altLang="en-US" dirty="0"/>
              <a:t>的传输机制</a:t>
            </a:r>
          </a:p>
        </p:txBody>
      </p:sp>
    </p:spTree>
    <p:extLst>
      <p:ext uri="{BB962C8B-B14F-4D97-AF65-F5344CB8AC3E}">
        <p14:creationId xmlns:p14="http://schemas.microsoft.com/office/powerpoint/2010/main" val="399122554"/>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1DA94E-F2BA-40AB-81E2-A4ECF0B1E539}"/>
              </a:ext>
            </a:extLst>
          </p:cNvPr>
          <p:cNvPicPr>
            <a:picLocks noChangeAspect="1"/>
          </p:cNvPicPr>
          <p:nvPr/>
        </p:nvPicPr>
        <p:blipFill>
          <a:blip r:embed="rId2"/>
          <a:stretch>
            <a:fillRect/>
          </a:stretch>
        </p:blipFill>
        <p:spPr>
          <a:xfrm>
            <a:off x="1115616" y="958416"/>
            <a:ext cx="7344816" cy="4661711"/>
          </a:xfrm>
          <a:prstGeom prst="rect">
            <a:avLst/>
          </a:prstGeom>
        </p:spPr>
      </p:pic>
      <p:sp>
        <p:nvSpPr>
          <p:cNvPr id="7" name="文本框 6">
            <a:extLst>
              <a:ext uri="{FF2B5EF4-FFF2-40B4-BE49-F238E27FC236}">
                <a16:creationId xmlns:a16="http://schemas.microsoft.com/office/drawing/2014/main" id="{CD4E251C-4791-45F7-9FD0-4469DA05F13C}"/>
              </a:ext>
            </a:extLst>
          </p:cNvPr>
          <p:cNvSpPr txBox="1"/>
          <p:nvPr/>
        </p:nvSpPr>
        <p:spPr>
          <a:xfrm>
            <a:off x="683568" y="5605789"/>
            <a:ext cx="7416824" cy="830997"/>
          </a:xfrm>
          <a:prstGeom prst="rect">
            <a:avLst/>
          </a:prstGeom>
          <a:noFill/>
        </p:spPr>
        <p:txBody>
          <a:bodyPr wrap="square">
            <a:spAutoFit/>
          </a:bodyPr>
          <a:lstStyle/>
          <a:p>
            <a:r>
              <a:rPr lang="en-US" altLang="zh-CN" dirty="0"/>
              <a:t>T</a:t>
            </a:r>
            <a:r>
              <a:rPr lang="en-US" altLang="zh-CN" baseline="-25000" dirty="0"/>
              <a:t>0</a:t>
            </a:r>
            <a:r>
              <a:rPr lang="zh-CN" altLang="en-US" dirty="0"/>
              <a:t>：指这个帧的发送时延（传输时延</a:t>
            </a:r>
            <a:r>
              <a:rPr lang="en-US" altLang="zh-CN" dirty="0"/>
              <a:t>+</a:t>
            </a:r>
            <a:r>
              <a:rPr lang="zh-CN" altLang="en-US" dirty="0"/>
              <a:t>传播时延），一个帧从刚开始发送到发送成功的时间。</a:t>
            </a:r>
          </a:p>
        </p:txBody>
      </p:sp>
    </p:spTree>
    <p:extLst>
      <p:ext uri="{BB962C8B-B14F-4D97-AF65-F5344CB8AC3E}">
        <p14:creationId xmlns:p14="http://schemas.microsoft.com/office/powerpoint/2010/main" val="3638031435"/>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50E3D3-C0BF-4CF4-AD58-3BD20D3D3DC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804AF3A-2C17-4F71-B4F6-6582871B0C89}"/>
              </a:ext>
            </a:extLst>
          </p:cNvPr>
          <p:cNvSpPr>
            <a:spLocks noGrp="1"/>
          </p:cNvSpPr>
          <p:nvPr>
            <p:ph idx="1"/>
          </p:nvPr>
        </p:nvSpPr>
        <p:spPr>
          <a:xfrm>
            <a:off x="1043608" y="1196752"/>
            <a:ext cx="7391400" cy="3637919"/>
          </a:xfrm>
        </p:spPr>
        <p:txBody>
          <a:bodyPr/>
          <a:lstStyle/>
          <a:p>
            <a:r>
              <a:rPr lang="zh-CN" altLang="en-US" sz="2400" dirty="0">
                <a:latin typeface="+mn-ea"/>
              </a:rPr>
              <a:t>站</a:t>
            </a:r>
            <a:r>
              <a:rPr lang="en-US" altLang="zh-CN" sz="2400" dirty="0">
                <a:latin typeface="+mn-ea"/>
              </a:rPr>
              <a:t>1</a:t>
            </a:r>
            <a:r>
              <a:rPr lang="zh-CN" altLang="en-US" sz="2400" dirty="0">
                <a:latin typeface="+mn-ea"/>
              </a:rPr>
              <a:t>：第一时间发送</a:t>
            </a:r>
            <a:r>
              <a:rPr lang="en-US" altLang="zh-CN" sz="2400" dirty="0">
                <a:latin typeface="+mn-ea"/>
              </a:rPr>
              <a:t>1</a:t>
            </a:r>
            <a:r>
              <a:rPr lang="zh-CN" altLang="en-US" sz="2400" dirty="0">
                <a:latin typeface="+mn-ea"/>
              </a:rPr>
              <a:t>号帧，在</a:t>
            </a:r>
            <a:r>
              <a:rPr lang="en-US" altLang="zh-CN" sz="2400" dirty="0">
                <a:latin typeface="+mn-ea"/>
              </a:rPr>
              <a:t>T</a:t>
            </a:r>
            <a:r>
              <a:rPr lang="en-US" altLang="zh-CN" sz="2400" baseline="-25000" dirty="0">
                <a:latin typeface="+mn-ea"/>
              </a:rPr>
              <a:t>0</a:t>
            </a:r>
            <a:r>
              <a:rPr lang="zh-CN" altLang="en-US" sz="2400" dirty="0">
                <a:latin typeface="+mn-ea"/>
              </a:rPr>
              <a:t>时间内并未与其他节点发送的数据帧发生冲突，即在这个时间段中只有该数据帧在传送，发送成功。</a:t>
            </a:r>
            <a:endParaRPr lang="en-US" altLang="zh-CN" sz="2400" dirty="0">
              <a:latin typeface="+mn-ea"/>
            </a:endParaRPr>
          </a:p>
          <a:p>
            <a:r>
              <a:rPr lang="zh-CN" altLang="en-US" sz="2400" dirty="0">
                <a:latin typeface="+mn-ea"/>
              </a:rPr>
              <a:t>站</a:t>
            </a:r>
            <a:r>
              <a:rPr lang="en-US" altLang="zh-CN" sz="2400" dirty="0">
                <a:latin typeface="+mn-ea"/>
              </a:rPr>
              <a:t>2</a:t>
            </a:r>
            <a:r>
              <a:rPr lang="zh-CN" altLang="en-US" sz="2400" dirty="0">
                <a:latin typeface="+mn-ea"/>
              </a:rPr>
              <a:t>：发送</a:t>
            </a:r>
            <a:r>
              <a:rPr lang="en-US" altLang="zh-CN" sz="2400" dirty="0">
                <a:latin typeface="+mn-ea"/>
              </a:rPr>
              <a:t>2</a:t>
            </a:r>
            <a:r>
              <a:rPr lang="zh-CN" altLang="en-US" sz="2400" dirty="0">
                <a:latin typeface="+mn-ea"/>
              </a:rPr>
              <a:t>号帧，在</a:t>
            </a:r>
            <a:r>
              <a:rPr lang="en-US" altLang="zh-CN" sz="2400" dirty="0">
                <a:latin typeface="+mn-ea"/>
              </a:rPr>
              <a:t>T</a:t>
            </a:r>
            <a:r>
              <a:rPr lang="en-US" altLang="zh-CN" sz="2400" baseline="-25000" dirty="0">
                <a:latin typeface="+mn-ea"/>
              </a:rPr>
              <a:t>0 </a:t>
            </a:r>
            <a:r>
              <a:rPr lang="zh-CN" altLang="en-US" sz="2400" dirty="0">
                <a:latin typeface="+mn-ea"/>
              </a:rPr>
              <a:t>时间内与站</a:t>
            </a:r>
            <a:r>
              <a:rPr lang="en-US" altLang="zh-CN" sz="2400" dirty="0">
                <a:latin typeface="+mn-ea"/>
              </a:rPr>
              <a:t>N-1</a:t>
            </a:r>
            <a:r>
              <a:rPr lang="zh-CN" altLang="en-US" sz="2400" dirty="0">
                <a:latin typeface="+mn-ea"/>
              </a:rPr>
              <a:t>发送数据帧发生冲突，发送失败。</a:t>
            </a:r>
            <a:endParaRPr lang="en-US" altLang="zh-CN" sz="2400" dirty="0">
              <a:latin typeface="+mn-ea"/>
            </a:endParaRPr>
          </a:p>
          <a:p>
            <a:r>
              <a:rPr lang="zh-CN" altLang="en-US" sz="2400" dirty="0">
                <a:latin typeface="+mn-ea"/>
              </a:rPr>
              <a:t>冲突解决办法：超时后等一个随机时间再重传。</a:t>
            </a:r>
            <a:endParaRPr lang="en-US" altLang="zh-CN" sz="2400" dirty="0">
              <a:latin typeface="+mn-ea"/>
            </a:endParaRPr>
          </a:p>
          <a:p>
            <a:r>
              <a:rPr lang="zh-CN" altLang="en-US" sz="2400" dirty="0">
                <a:latin typeface="+mn-ea"/>
              </a:rPr>
              <a:t>信道利用率：当网络中结点数量较多，且在单位时间内，结点发送帧的数量符合泊松分布时，信道利用率的理论值仅为</a:t>
            </a:r>
            <a:r>
              <a:rPr lang="en-US" altLang="zh-CN" sz="2400" dirty="0">
                <a:latin typeface="+mn-ea"/>
              </a:rPr>
              <a:t>18%</a:t>
            </a:r>
            <a:endParaRPr lang="zh-CN" altLang="en-US" sz="2400" dirty="0">
              <a:latin typeface="+mn-ea"/>
            </a:endParaRPr>
          </a:p>
        </p:txBody>
      </p:sp>
    </p:spTree>
    <p:extLst>
      <p:ext uri="{BB962C8B-B14F-4D97-AF65-F5344CB8AC3E}">
        <p14:creationId xmlns:p14="http://schemas.microsoft.com/office/powerpoint/2010/main" val="1808928766"/>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A1E148-F45B-4894-B999-1AA9C14F8A08}"/>
              </a:ext>
            </a:extLst>
          </p:cNvPr>
          <p:cNvSpPr>
            <a:spLocks noGrp="1"/>
          </p:cNvSpPr>
          <p:nvPr>
            <p:ph type="title"/>
          </p:nvPr>
        </p:nvSpPr>
        <p:spPr/>
        <p:txBody>
          <a:bodyPr/>
          <a:lstStyle/>
          <a:p>
            <a:r>
              <a:rPr lang="en-US" altLang="zh-CN" dirty="0"/>
              <a:t>2</a:t>
            </a:r>
            <a:r>
              <a:rPr lang="zh-CN" altLang="en-US" dirty="0"/>
              <a:t>、时隙</a:t>
            </a:r>
            <a:r>
              <a:rPr lang="en-US" altLang="zh-CN" dirty="0"/>
              <a:t>ALOHA</a:t>
            </a:r>
            <a:endParaRPr lang="zh-CN" altLang="en-US" dirty="0"/>
          </a:p>
        </p:txBody>
      </p:sp>
      <p:sp>
        <p:nvSpPr>
          <p:cNvPr id="3" name="内容占位符 2">
            <a:extLst>
              <a:ext uri="{FF2B5EF4-FFF2-40B4-BE49-F238E27FC236}">
                <a16:creationId xmlns:a16="http://schemas.microsoft.com/office/drawing/2014/main" id="{EB67E141-08DF-4623-8CFC-78ED08C5AB85}"/>
              </a:ext>
            </a:extLst>
          </p:cNvPr>
          <p:cNvSpPr>
            <a:spLocks noGrp="1"/>
          </p:cNvSpPr>
          <p:nvPr>
            <p:ph idx="1"/>
          </p:nvPr>
        </p:nvSpPr>
        <p:spPr>
          <a:xfrm>
            <a:off x="1043608" y="4124694"/>
            <a:ext cx="7391400" cy="2086725"/>
          </a:xfrm>
        </p:spPr>
        <p:txBody>
          <a:bodyPr/>
          <a:lstStyle/>
          <a:p>
            <a:r>
              <a:rPr lang="zh-CN" altLang="en-US" sz="2400" dirty="0">
                <a:latin typeface="+mn-ea"/>
              </a:rPr>
              <a:t>将时间划分为等长的时隙</a:t>
            </a:r>
            <a:r>
              <a:rPr lang="en-US" altLang="zh-CN" sz="2400" dirty="0">
                <a:latin typeface="+mn-ea"/>
              </a:rPr>
              <a:t>(slot</a:t>
            </a:r>
            <a:r>
              <a:rPr lang="zh-CN" altLang="en-US" sz="2400" dirty="0">
                <a:latin typeface="+mn-ea"/>
              </a:rPr>
              <a:t>，也称时槽），每个时隙可以传输</a:t>
            </a:r>
            <a:r>
              <a:rPr lang="en-US" altLang="zh-CN" sz="2400" dirty="0">
                <a:latin typeface="+mn-ea"/>
              </a:rPr>
              <a:t>1</a:t>
            </a:r>
            <a:r>
              <a:rPr lang="zh-CN" altLang="en-US" sz="2400" dirty="0">
                <a:latin typeface="+mn-ea"/>
              </a:rPr>
              <a:t>个帧。</a:t>
            </a:r>
            <a:endParaRPr lang="en-US" altLang="zh-CN" sz="2400" dirty="0">
              <a:latin typeface="+mn-ea"/>
            </a:endParaRPr>
          </a:p>
          <a:p>
            <a:r>
              <a:rPr lang="zh-CN" altLang="en-US" sz="2400" dirty="0">
                <a:latin typeface="+mn-ea"/>
              </a:rPr>
              <a:t>结点间严格时钟同步，且只能在时隙开始时发送帧</a:t>
            </a:r>
          </a:p>
          <a:p>
            <a:r>
              <a:rPr lang="zh-CN" altLang="en-US" sz="2400" dirty="0">
                <a:latin typeface="+mn-ea"/>
              </a:rPr>
              <a:t>如果</a:t>
            </a:r>
            <a:r>
              <a:rPr lang="en-US" altLang="zh-CN" sz="2400" dirty="0">
                <a:latin typeface="+mn-ea"/>
              </a:rPr>
              <a:t>2</a:t>
            </a:r>
            <a:r>
              <a:rPr lang="zh-CN" altLang="en-US" sz="2400" dirty="0">
                <a:latin typeface="+mn-ea"/>
              </a:rPr>
              <a:t>个及以上结点在同一时隙发送帧，结点即检测到冲突</a:t>
            </a:r>
          </a:p>
        </p:txBody>
      </p:sp>
      <p:sp>
        <p:nvSpPr>
          <p:cNvPr id="5" name="文本框 4">
            <a:extLst>
              <a:ext uri="{FF2B5EF4-FFF2-40B4-BE49-F238E27FC236}">
                <a16:creationId xmlns:a16="http://schemas.microsoft.com/office/drawing/2014/main" id="{202D157D-608E-4337-810C-2AB564416035}"/>
              </a:ext>
            </a:extLst>
          </p:cNvPr>
          <p:cNvSpPr txBox="1"/>
          <p:nvPr/>
        </p:nvSpPr>
        <p:spPr>
          <a:xfrm>
            <a:off x="1043608" y="1340768"/>
            <a:ext cx="7391400" cy="830997"/>
          </a:xfrm>
          <a:prstGeom prst="rect">
            <a:avLst/>
          </a:prstGeom>
          <a:noFill/>
        </p:spPr>
        <p:txBody>
          <a:bodyPr wrap="square">
            <a:spAutoFit/>
          </a:bodyPr>
          <a:lstStyle/>
          <a:p>
            <a:r>
              <a:rPr lang="zh-CN" altLang="en-US" dirty="0"/>
              <a:t>时隙</a:t>
            </a:r>
            <a:r>
              <a:rPr lang="en-US" altLang="zh-CN" dirty="0"/>
              <a:t>ALOHA</a:t>
            </a:r>
            <a:r>
              <a:rPr lang="zh-CN" altLang="en-US" dirty="0"/>
              <a:t>协议是针对纯</a:t>
            </a:r>
            <a:r>
              <a:rPr lang="en-US" altLang="zh-CN" dirty="0"/>
              <a:t>ALOHA</a:t>
            </a:r>
            <a:r>
              <a:rPr lang="zh-CN" altLang="en-US" dirty="0"/>
              <a:t>协议中大量存在的碰撞而提出的一种改进型</a:t>
            </a:r>
            <a:r>
              <a:rPr lang="en-US" altLang="zh-CN" dirty="0"/>
              <a:t>ALOHA</a:t>
            </a:r>
            <a:r>
              <a:rPr lang="zh-CN" altLang="en-US" dirty="0"/>
              <a:t>协议。</a:t>
            </a:r>
          </a:p>
        </p:txBody>
      </p:sp>
      <p:sp>
        <p:nvSpPr>
          <p:cNvPr id="6" name="文本框 5">
            <a:extLst>
              <a:ext uri="{FF2B5EF4-FFF2-40B4-BE49-F238E27FC236}">
                <a16:creationId xmlns:a16="http://schemas.microsoft.com/office/drawing/2014/main" id="{0CD10DF6-9675-42FA-AD96-10973405017F}"/>
              </a:ext>
            </a:extLst>
          </p:cNvPr>
          <p:cNvSpPr txBox="1"/>
          <p:nvPr/>
        </p:nvSpPr>
        <p:spPr>
          <a:xfrm>
            <a:off x="1154088" y="2852936"/>
            <a:ext cx="4354016" cy="461665"/>
          </a:xfrm>
          <a:prstGeom prst="rect">
            <a:avLst/>
          </a:prstGeom>
          <a:noFill/>
        </p:spPr>
        <p:txBody>
          <a:bodyPr wrap="square">
            <a:spAutoFit/>
          </a:bodyPr>
          <a:lstStyle/>
          <a:p>
            <a:r>
              <a:rPr lang="zh-CN" altLang="en-US" dirty="0"/>
              <a:t>不监听信道，规定发送时间。</a:t>
            </a:r>
          </a:p>
        </p:txBody>
      </p:sp>
      <p:sp>
        <p:nvSpPr>
          <p:cNvPr id="7" name="文本框 6">
            <a:extLst>
              <a:ext uri="{FF2B5EF4-FFF2-40B4-BE49-F238E27FC236}">
                <a16:creationId xmlns:a16="http://schemas.microsoft.com/office/drawing/2014/main" id="{D39495A4-1538-490B-89B8-51E09D20C81A}"/>
              </a:ext>
            </a:extLst>
          </p:cNvPr>
          <p:cNvSpPr txBox="1"/>
          <p:nvPr/>
        </p:nvSpPr>
        <p:spPr>
          <a:xfrm>
            <a:off x="1082030" y="2299671"/>
            <a:ext cx="4592594" cy="461665"/>
          </a:xfrm>
          <a:prstGeom prst="rect">
            <a:avLst/>
          </a:prstGeom>
          <a:noFill/>
        </p:spPr>
        <p:txBody>
          <a:bodyPr wrap="square">
            <a:spAutoFit/>
          </a:bodyPr>
          <a:lstStyle/>
          <a:p>
            <a:r>
              <a:rPr lang="zh-CN" altLang="en-US" dirty="0"/>
              <a:t>（</a:t>
            </a:r>
            <a:r>
              <a:rPr lang="en-US" altLang="zh-CN" dirty="0"/>
              <a:t>1</a:t>
            </a:r>
            <a:r>
              <a:rPr lang="zh-CN" altLang="en-US" dirty="0"/>
              <a:t>）时隙</a:t>
            </a:r>
            <a:r>
              <a:rPr lang="en-US" altLang="zh-CN" dirty="0"/>
              <a:t>ALOHA</a:t>
            </a:r>
            <a:r>
              <a:rPr lang="zh-CN" altLang="en-US" dirty="0"/>
              <a:t>的基本思想</a:t>
            </a:r>
          </a:p>
        </p:txBody>
      </p:sp>
      <p:sp>
        <p:nvSpPr>
          <p:cNvPr id="8" name="文本框 7">
            <a:extLst>
              <a:ext uri="{FF2B5EF4-FFF2-40B4-BE49-F238E27FC236}">
                <a16:creationId xmlns:a16="http://schemas.microsoft.com/office/drawing/2014/main" id="{014D3E10-14E4-43C2-BFED-47F1A2E1BA90}"/>
              </a:ext>
            </a:extLst>
          </p:cNvPr>
          <p:cNvSpPr txBox="1"/>
          <p:nvPr/>
        </p:nvSpPr>
        <p:spPr>
          <a:xfrm>
            <a:off x="1028766" y="3406201"/>
            <a:ext cx="4479338" cy="461665"/>
          </a:xfrm>
          <a:prstGeom prst="rect">
            <a:avLst/>
          </a:prstGeom>
          <a:noFill/>
        </p:spPr>
        <p:txBody>
          <a:bodyPr wrap="square">
            <a:spAutoFit/>
          </a:bodyPr>
          <a:lstStyle/>
          <a:p>
            <a:r>
              <a:rPr lang="zh-CN" altLang="en-US" dirty="0"/>
              <a:t>（</a:t>
            </a:r>
            <a:r>
              <a:rPr lang="en-US" altLang="zh-CN" dirty="0"/>
              <a:t>2</a:t>
            </a:r>
            <a:r>
              <a:rPr lang="zh-CN" altLang="en-US" dirty="0"/>
              <a:t>）时隙</a:t>
            </a:r>
            <a:r>
              <a:rPr lang="en-US" altLang="zh-CN" dirty="0"/>
              <a:t>ALOHA</a:t>
            </a:r>
            <a:r>
              <a:rPr lang="zh-CN" altLang="en-US" dirty="0"/>
              <a:t>的传输机制</a:t>
            </a:r>
          </a:p>
        </p:txBody>
      </p:sp>
    </p:spTree>
    <p:extLst>
      <p:ext uri="{BB962C8B-B14F-4D97-AF65-F5344CB8AC3E}">
        <p14:creationId xmlns:p14="http://schemas.microsoft.com/office/powerpoint/2010/main" val="2213014135"/>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D13F6D-2CE5-4950-A8F6-2DCF5DED5C2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A975600-BAB9-45E7-8B1E-AF092A34B4F6}"/>
              </a:ext>
            </a:extLst>
          </p:cNvPr>
          <p:cNvSpPr>
            <a:spLocks noGrp="1"/>
          </p:cNvSpPr>
          <p:nvPr>
            <p:ph idx="1"/>
          </p:nvPr>
        </p:nvSpPr>
        <p:spPr>
          <a:xfrm>
            <a:off x="1115616" y="2152599"/>
            <a:ext cx="7391400" cy="904863"/>
          </a:xfrm>
        </p:spPr>
        <p:txBody>
          <a:bodyPr/>
          <a:lstStyle/>
          <a:p>
            <a:r>
              <a:rPr lang="zh-CN" altLang="en-US" sz="2400" dirty="0">
                <a:latin typeface="+mn-ea"/>
              </a:rPr>
              <a:t>无碰撞：可以在下一个时隙继续发送新的帧</a:t>
            </a:r>
          </a:p>
          <a:p>
            <a:r>
              <a:rPr lang="zh-CN" altLang="en-US" sz="2400" dirty="0">
                <a:latin typeface="+mn-ea"/>
              </a:rPr>
              <a:t>有碰撞：在下一个时隙以概率</a:t>
            </a:r>
            <a:r>
              <a:rPr lang="en-US" altLang="zh-CN" sz="2400" dirty="0">
                <a:latin typeface="+mn-ea"/>
              </a:rPr>
              <a:t>p</a:t>
            </a:r>
            <a:r>
              <a:rPr lang="zh-CN" altLang="en-US" sz="2400" dirty="0">
                <a:latin typeface="+mn-ea"/>
              </a:rPr>
              <a:t>重传该帧，直至成功</a:t>
            </a:r>
          </a:p>
        </p:txBody>
      </p:sp>
      <p:sp>
        <p:nvSpPr>
          <p:cNvPr id="5" name="文本框 4">
            <a:extLst>
              <a:ext uri="{FF2B5EF4-FFF2-40B4-BE49-F238E27FC236}">
                <a16:creationId xmlns:a16="http://schemas.microsoft.com/office/drawing/2014/main" id="{DD5BC1D4-56B9-40C5-BA34-FA1B6A0F131C}"/>
              </a:ext>
            </a:extLst>
          </p:cNvPr>
          <p:cNvSpPr txBox="1"/>
          <p:nvPr/>
        </p:nvSpPr>
        <p:spPr>
          <a:xfrm>
            <a:off x="1115616" y="1484784"/>
            <a:ext cx="4592594" cy="461665"/>
          </a:xfrm>
          <a:prstGeom prst="rect">
            <a:avLst/>
          </a:prstGeom>
          <a:noFill/>
        </p:spPr>
        <p:txBody>
          <a:bodyPr wrap="square">
            <a:spAutoFit/>
          </a:bodyPr>
          <a:lstStyle/>
          <a:p>
            <a:r>
              <a:rPr lang="zh-CN" altLang="en-US" dirty="0"/>
              <a:t>当某个结点发送一个帧后：</a:t>
            </a:r>
          </a:p>
        </p:txBody>
      </p:sp>
      <p:pic>
        <p:nvPicPr>
          <p:cNvPr id="6" name="图片 5">
            <a:extLst>
              <a:ext uri="{FF2B5EF4-FFF2-40B4-BE49-F238E27FC236}">
                <a16:creationId xmlns:a16="http://schemas.microsoft.com/office/drawing/2014/main" id="{FD40BD05-D483-4E02-83A7-0E61B01BDAB6}"/>
              </a:ext>
            </a:extLst>
          </p:cNvPr>
          <p:cNvPicPr>
            <a:picLocks noChangeAspect="1"/>
          </p:cNvPicPr>
          <p:nvPr/>
        </p:nvPicPr>
        <p:blipFill>
          <a:blip r:embed="rId2"/>
          <a:stretch>
            <a:fillRect/>
          </a:stretch>
        </p:blipFill>
        <p:spPr>
          <a:xfrm>
            <a:off x="-10955" y="3501008"/>
            <a:ext cx="9144000" cy="2632940"/>
          </a:xfrm>
          <a:prstGeom prst="rect">
            <a:avLst/>
          </a:prstGeom>
        </p:spPr>
      </p:pic>
    </p:spTree>
    <p:extLst>
      <p:ext uri="{BB962C8B-B14F-4D97-AF65-F5344CB8AC3E}">
        <p14:creationId xmlns:p14="http://schemas.microsoft.com/office/powerpoint/2010/main" val="2487927422"/>
      </p:ext>
    </p:extLst>
  </p:cSld>
  <p:clrMapOvr>
    <a:masterClrMapping/>
  </p:clrMapOvr>
  <p:transition/>
</p:sld>
</file>

<file path=ppt/theme/theme1.xml><?xml version="1.0" encoding="utf-8"?>
<a:theme xmlns:a="http://schemas.openxmlformats.org/drawingml/2006/main" name="计算机网络">
  <a:themeElements>
    <a:clrScheme name="计算机网络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计算机网络">
      <a:majorFont>
        <a:latin typeface="Times New Roman"/>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defRPr kumimoji="1" lang="zh-CN" altLang="en-US" sz="24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defRPr kumimoji="1" lang="zh-CN" altLang="en-US" sz="24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计算机网络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计算机网络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计算机网络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计算机网络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计算机网络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计算机网络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计算机网络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15025</TotalTime>
  <Words>13973</Words>
  <Application>Microsoft Office PowerPoint</Application>
  <PresentationFormat>全屏显示(4:3)</PresentationFormat>
  <Paragraphs>1529</Paragraphs>
  <Slides>157</Slides>
  <Notes>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157</vt:i4>
      </vt:variant>
    </vt:vector>
  </HeadingPairs>
  <TitlesOfParts>
    <vt:vector size="169" baseType="lpstr">
      <vt:lpstr>Gulim</vt:lpstr>
      <vt:lpstr>黑体</vt:lpstr>
      <vt:lpstr>楷体_GB2312</vt:lpstr>
      <vt:lpstr>宋体</vt:lpstr>
      <vt:lpstr>Arial</vt:lpstr>
      <vt:lpstr>Cambria Math</vt:lpstr>
      <vt:lpstr>Symbol</vt:lpstr>
      <vt:lpstr>Tahoma</vt:lpstr>
      <vt:lpstr>Times New Roman</vt:lpstr>
      <vt:lpstr>Wingdings</vt:lpstr>
      <vt:lpstr>计算机网络</vt:lpstr>
      <vt:lpstr>Image</vt:lpstr>
      <vt:lpstr>第四章 数据链路层</vt:lpstr>
      <vt:lpstr>本章内容</vt:lpstr>
      <vt:lpstr>4.1数据链路层概述</vt:lpstr>
      <vt:lpstr>4.1.1 基本概念</vt:lpstr>
      <vt:lpstr>PowerPoint 演示文稿</vt:lpstr>
      <vt:lpstr>PowerPoint 演示文稿</vt:lpstr>
      <vt:lpstr>PowerPoint 演示文稿</vt:lpstr>
      <vt:lpstr>PowerPoint 演示文稿</vt:lpstr>
      <vt:lpstr>PowerPoint 演示文稿</vt:lpstr>
      <vt:lpstr>PowerPoint 演示文稿</vt:lpstr>
      <vt:lpstr>四、数据链路层简单模型</vt:lpstr>
      <vt:lpstr>PowerPoint 演示文稿</vt:lpstr>
      <vt:lpstr>4.1.2 数据链路层的基本问题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4.2 差错控制</vt:lpstr>
      <vt:lpstr>4.2.1 差错控制方法及分类 </vt:lpstr>
      <vt:lpstr>4.2.2 编码效率、检错和纠错能力</vt:lpstr>
      <vt:lpstr>PowerPoint 演示文稿</vt:lpstr>
      <vt:lpstr>4.2.3 海明码(纠错码)</vt:lpstr>
      <vt:lpstr>PowerPoint 演示文稿</vt:lpstr>
      <vt:lpstr>PowerPoint 演示文稿</vt:lpstr>
      <vt:lpstr>PowerPoint 演示文稿</vt:lpstr>
      <vt:lpstr>4.2.4 循环冗余码(检错码) </vt:lpstr>
      <vt:lpstr>PowerPoint 演示文稿</vt:lpstr>
      <vt:lpstr>PowerPoint 演示文稿</vt:lpstr>
      <vt:lpstr>PowerPoint 演示文稿</vt:lpstr>
      <vt:lpstr>PowerPoint 演示文稿</vt:lpstr>
      <vt:lpstr>生成多项式性质</vt:lpstr>
      <vt:lpstr>PowerPoint 演示文稿</vt:lpstr>
      <vt:lpstr>4.2.5 其它差错控制编码 </vt:lpstr>
      <vt:lpstr>4.3 流量控制（跳过） </vt:lpstr>
      <vt:lpstr>停—等协议</vt:lpstr>
      <vt:lpstr>4.3.2 滑动窗口协议</vt:lpstr>
      <vt:lpstr>PowerPoint 演示文稿</vt:lpstr>
      <vt:lpstr>滑动窗口协议的基本规则</vt:lpstr>
      <vt:lpstr>顺序接收管道协议 （回退n）</vt:lpstr>
      <vt:lpstr>回退n</vt:lpstr>
      <vt:lpstr>选择重传协议 </vt:lpstr>
      <vt:lpstr>小结 </vt:lpstr>
      <vt:lpstr>窗口尺寸受到的限制 </vt:lpstr>
      <vt:lpstr>WT+ WR&gt;2m错误分析</vt:lpstr>
      <vt:lpstr>4.4 点到点数据链路层协议</vt:lpstr>
      <vt:lpstr>4.4.1 HDLC协议</vt:lpstr>
      <vt:lpstr>HDLC数据链路的配置</vt:lpstr>
      <vt:lpstr>PowerPoint 演示文稿</vt:lpstr>
      <vt:lpstr>PowerPoint 演示文稿</vt:lpstr>
      <vt:lpstr>HDLC帧格式 </vt:lpstr>
      <vt:lpstr>插“0”技术</vt:lpstr>
      <vt:lpstr>“0”的插入与删除</vt:lpstr>
      <vt:lpstr>地址</vt:lpstr>
      <vt:lpstr>PowerPoint 演示文稿</vt:lpstr>
      <vt:lpstr>控制字段的格式</vt:lpstr>
      <vt:lpstr>HDLC帧格式</vt:lpstr>
      <vt:lpstr>HDLC工作原理 </vt:lpstr>
      <vt:lpstr>建立数据链路连接</vt:lpstr>
      <vt:lpstr>4.4.2 PPP协议</vt:lpstr>
      <vt:lpstr>4.4.2 PPP协议</vt:lpstr>
      <vt:lpstr>一、PPP协议组成</vt:lpstr>
      <vt:lpstr>PowerPoint 演示文稿</vt:lpstr>
      <vt:lpstr>PowerPoint 演示文稿</vt:lpstr>
      <vt:lpstr>二、PPP协议分层体系结构</vt:lpstr>
      <vt:lpstr>三、PPP协议的帧格式</vt:lpstr>
      <vt:lpstr>PowerPoint 演示文稿</vt:lpstr>
      <vt:lpstr>四、PPP协议的透明传输</vt:lpstr>
      <vt:lpstr>PowerPoint 演示文稿</vt:lpstr>
      <vt:lpstr>PowerPoint 演示文稿</vt:lpstr>
      <vt:lpstr>五、PPP协议运行阶段</vt:lpstr>
      <vt:lpstr>六、LCP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七、PPP协议的认证</vt:lpstr>
      <vt:lpstr>PowerPoint 演示文稿</vt:lpstr>
      <vt:lpstr>八、NCP</vt:lpstr>
      <vt:lpstr>IPCP 示例</vt:lpstr>
      <vt:lpstr>PowerPoint 演示文稿</vt:lpstr>
      <vt:lpstr>九、PPP状态转换</vt:lpstr>
      <vt:lpstr>4.5 广播信道数据链路层</vt:lpstr>
      <vt:lpstr>4.5.1 概述</vt:lpstr>
      <vt:lpstr>PowerPoint 演示文稿</vt:lpstr>
      <vt:lpstr>4.5.2 动态接入分配协议 </vt:lpstr>
      <vt:lpstr>一、ALOHA协议</vt:lpstr>
      <vt:lpstr>1、纯ALOHA</vt:lpstr>
      <vt:lpstr>PowerPoint 演示文稿</vt:lpstr>
      <vt:lpstr>PowerPoint 演示文稿</vt:lpstr>
      <vt:lpstr>2、时隙ALOHA</vt:lpstr>
      <vt:lpstr>PowerPoint 演示文稿</vt:lpstr>
      <vt:lpstr>PowerPoint 演示文稿</vt:lpstr>
      <vt:lpstr>二、CSMA</vt:lpstr>
      <vt:lpstr>PowerPoint 演示文稿</vt:lpstr>
      <vt:lpstr>PowerPoint 演示文稿</vt:lpstr>
      <vt:lpstr>1、 CSMA/CD</vt:lpstr>
      <vt:lpstr>PowerPoint 演示文稿</vt:lpstr>
      <vt:lpstr>碰撞对传输数据的影响</vt:lpstr>
      <vt:lpstr>PowerPoint 演示文稿</vt:lpstr>
      <vt:lpstr>碰撞避退算法</vt:lpstr>
      <vt:lpstr>CSMA/CD的一些特性</vt:lpstr>
      <vt:lpstr>PowerPoint 演示文稿</vt:lpstr>
      <vt:lpstr>2、CSMA/CA</vt:lpstr>
      <vt:lpstr>PowerPoint 演示文稿</vt:lpstr>
      <vt:lpstr>PowerPoint 演示文稿</vt:lpstr>
      <vt:lpstr>CSMA/CA原理</vt:lpstr>
      <vt:lpstr>4.5.3 局域网</vt:lpstr>
      <vt:lpstr>一、局域网的特点</vt:lpstr>
      <vt:lpstr>二、局域网的拓扑 </vt:lpstr>
      <vt:lpstr>三、经典以太网</vt:lpstr>
      <vt:lpstr>最初以太网的连接方式</vt:lpstr>
      <vt:lpstr>PowerPoint 演示文稿</vt:lpstr>
      <vt:lpstr>一些概念</vt:lpstr>
      <vt:lpstr>以太网的信道利用率</vt:lpstr>
      <vt:lpstr>PowerPoint 演示文稿</vt:lpstr>
      <vt:lpstr>最大信道利用率</vt:lpstr>
      <vt:lpstr>以太网帧结构</vt:lpstr>
      <vt:lpstr>PowerPoint 演示文稿</vt:lpstr>
      <vt:lpstr>PowerPoint 演示文稿</vt:lpstr>
      <vt:lpstr>PowerPoint 演示文稿</vt:lpstr>
      <vt:lpstr>四、10BASE-T以太网</vt:lpstr>
      <vt:lpstr>PowerPoint 演示文稿</vt:lpstr>
      <vt:lpstr>一个三接口的HUB</vt:lpstr>
      <vt:lpstr>4.5.4 局域网扩展</vt:lpstr>
      <vt:lpstr>多个集线器级联成更大的局域网</vt:lpstr>
      <vt:lpstr>PowerPoint 演示文稿</vt:lpstr>
      <vt:lpstr>PowerPoint 演示文稿</vt:lpstr>
      <vt:lpstr>二、数据链路层的扩展</vt:lpstr>
      <vt:lpstr>PowerPoint 演示文稿</vt:lpstr>
      <vt:lpstr>网桥隔离了碰撞域 </vt:lpstr>
      <vt:lpstr>PowerPoint 演示文稿</vt:lpstr>
      <vt:lpstr>透明网桥</vt:lpstr>
      <vt:lpstr>基于自学习算法的帧转发</vt:lpstr>
      <vt:lpstr>PowerPoint 演示文稿</vt:lpstr>
      <vt:lpstr>避免网络成环</vt:lpstr>
      <vt:lpstr>PowerPoint 演示文稿</vt:lpstr>
      <vt:lpstr>三、以太网交换机</vt:lpstr>
      <vt:lpstr>PowerPoint 演示文稿</vt:lpstr>
      <vt:lpstr>四、虚拟局域网</vt:lpstr>
      <vt:lpstr>PowerPoint 演示文稿</vt:lpstr>
      <vt:lpstr>PowerPoint 演示文稿</vt:lpstr>
      <vt:lpstr>4.6 以太网的演进</vt:lpstr>
      <vt:lpstr>4.6.1 快速以太网</vt:lpstr>
      <vt:lpstr>100BASE-T 以太网的特点</vt:lpstr>
      <vt:lpstr>三种不同的物理层</vt:lpstr>
      <vt:lpstr>4.6.2 千兆以太网</vt:lpstr>
      <vt:lpstr>4.6.3 万兆以太网</vt:lpstr>
      <vt:lpstr>本章作业</vt:lpstr>
      <vt:lpstr>PowerPoint 演示文稿</vt:lpstr>
    </vt:vector>
  </TitlesOfParts>
  <Company>合肥工业大学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第二章计算机网络协议和网络体系结构</dc:title>
  <dc:creator>侯整风</dc:creator>
  <cp:lastModifiedBy>Zhou James</cp:lastModifiedBy>
  <cp:revision>315</cp:revision>
  <cp:lastPrinted>2002-07-08T02:44:19Z</cp:lastPrinted>
  <dcterms:created xsi:type="dcterms:W3CDTF">2004-05-25T06:41:47Z</dcterms:created>
  <dcterms:modified xsi:type="dcterms:W3CDTF">2022-12-02T11:26:09Z</dcterms:modified>
</cp:coreProperties>
</file>