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6"/>
  </p:notesMasterIdLst>
  <p:sldIdLst>
    <p:sldId id="321" r:id="rId2"/>
    <p:sldId id="322" r:id="rId3"/>
    <p:sldId id="323" r:id="rId4"/>
    <p:sldId id="324" r:id="rId5"/>
    <p:sldId id="325" r:id="rId6"/>
    <p:sldId id="326" r:id="rId7"/>
    <p:sldId id="327" r:id="rId8"/>
    <p:sldId id="328" r:id="rId9"/>
    <p:sldId id="329" r:id="rId10"/>
    <p:sldId id="330" r:id="rId11"/>
    <p:sldId id="331" r:id="rId12"/>
    <p:sldId id="332" r:id="rId13"/>
    <p:sldId id="333" r:id="rId14"/>
    <p:sldId id="334" r:id="rId15"/>
    <p:sldId id="335" r:id="rId16"/>
    <p:sldId id="336" r:id="rId17"/>
    <p:sldId id="337" r:id="rId18"/>
    <p:sldId id="338" r:id="rId19"/>
    <p:sldId id="339" r:id="rId20"/>
    <p:sldId id="340" r:id="rId21"/>
    <p:sldId id="341" r:id="rId22"/>
    <p:sldId id="342" r:id="rId23"/>
    <p:sldId id="343" r:id="rId24"/>
    <p:sldId id="34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961" autoAdjust="0"/>
  </p:normalViewPr>
  <p:slideViewPr>
    <p:cSldViewPr>
      <p:cViewPr varScale="1">
        <p:scale>
          <a:sx n="59" d="100"/>
          <a:sy n="59" d="100"/>
        </p:scale>
        <p:origin x="-1116"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2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104872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292F7D-56E7-40E9-BD2D-530AADA8D654}" type="datetimeFigureOut">
              <a:rPr lang="en-US" smtClean="0"/>
              <a:t>3/15/2024</a:t>
            </a:fld>
            <a:endParaRPr lang="en-US"/>
          </a:p>
        </p:txBody>
      </p:sp>
      <p:sp>
        <p:nvSpPr>
          <p:cNvPr id="104872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4872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2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104872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BE0DAD-9AD5-4D13-AF0D-3EAE311DBDAD}" type="slidenum">
              <a:rPr lang="en-US" smtClean="0"/>
              <a:t>‹#›</a:t>
            </a:fld>
            <a:endParaRPr lang="en-US"/>
          </a:p>
        </p:txBody>
      </p:sp>
    </p:spTree>
    <p:extLst>
      <p:ext uri="{BB962C8B-B14F-4D97-AF65-F5344CB8AC3E}">
        <p14:creationId xmlns:p14="http://schemas.microsoft.com/office/powerpoint/2010/main" val="15104937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Slide Image Placeholder 1"/>
          <p:cNvSpPr>
            <a:spLocks noGrp="1" noRot="1" noChangeAspect="1"/>
          </p:cNvSpPr>
          <p:nvPr>
            <p:ph type="sldImg"/>
          </p:nvPr>
        </p:nvSpPr>
        <p:spPr/>
      </p:sp>
      <p:sp>
        <p:nvSpPr>
          <p:cNvPr id="1048611" name="Notes Placeholder 2"/>
          <p:cNvSpPr>
            <a:spLocks noGrp="1"/>
          </p:cNvSpPr>
          <p:nvPr>
            <p:ph type="body" idx="1"/>
          </p:nvPr>
        </p:nvSpPr>
        <p:spPr/>
        <p:txBody>
          <a:bodyPr/>
          <a:lstStyle/>
          <a:p>
            <a:endParaRPr lang="en-US" dirty="0"/>
          </a:p>
        </p:txBody>
      </p:sp>
      <p:sp>
        <p:nvSpPr>
          <p:cNvPr id="1048612" name="Slide Number Placeholder 3"/>
          <p:cNvSpPr>
            <a:spLocks noGrp="1"/>
          </p:cNvSpPr>
          <p:nvPr>
            <p:ph type="sldNum" sz="quarter" idx="10"/>
          </p:nvPr>
        </p:nvSpPr>
        <p:spPr/>
        <p:txBody>
          <a:bodyPr/>
          <a:lstStyle/>
          <a:p>
            <a:fld id="{A2BE0DAD-9AD5-4D13-AF0D-3EAE311DBDAD}"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Slide Image Placeholder 1"/>
          <p:cNvSpPr>
            <a:spLocks noGrp="1" noRot="1" noChangeAspect="1"/>
          </p:cNvSpPr>
          <p:nvPr>
            <p:ph type="sldImg"/>
          </p:nvPr>
        </p:nvSpPr>
        <p:spPr/>
      </p:sp>
      <p:sp>
        <p:nvSpPr>
          <p:cNvPr id="1048627" name="Notes Placeholder 2"/>
          <p:cNvSpPr>
            <a:spLocks noGrp="1"/>
          </p:cNvSpPr>
          <p:nvPr>
            <p:ph type="body" idx="1"/>
          </p:nvPr>
        </p:nvSpPr>
        <p:spPr/>
        <p:txBody>
          <a:bodyPr/>
          <a:lstStyle/>
          <a:p>
            <a:endParaRPr lang="en-US" dirty="0"/>
          </a:p>
        </p:txBody>
      </p:sp>
      <p:sp>
        <p:nvSpPr>
          <p:cNvPr id="1048628" name="Slide Number Placeholder 3"/>
          <p:cNvSpPr>
            <a:spLocks noGrp="1"/>
          </p:cNvSpPr>
          <p:nvPr>
            <p:ph type="sldNum" sz="quarter" idx="10"/>
          </p:nvPr>
        </p:nvSpPr>
        <p:spPr/>
        <p:txBody>
          <a:bodyPr/>
          <a:lstStyle/>
          <a:p>
            <a:fld id="{A2BE0DAD-9AD5-4D13-AF0D-3EAE311DBDAD}" type="slidenum">
              <a:rPr lang="en-US" smtClean="0"/>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2" name="Slide Image Placeholder 1"/>
          <p:cNvSpPr>
            <a:spLocks noGrp="1" noRot="1" noChangeAspect="1"/>
          </p:cNvSpPr>
          <p:nvPr>
            <p:ph type="sldImg"/>
          </p:nvPr>
        </p:nvSpPr>
        <p:spPr/>
      </p:sp>
      <p:sp>
        <p:nvSpPr>
          <p:cNvPr id="1048633" name="Notes Placeholder 2"/>
          <p:cNvSpPr>
            <a:spLocks noGrp="1"/>
          </p:cNvSpPr>
          <p:nvPr>
            <p:ph type="body" idx="1"/>
          </p:nvPr>
        </p:nvSpPr>
        <p:spPr/>
        <p:txBody>
          <a:bodyPr/>
          <a:lstStyle/>
          <a:p>
            <a:endParaRPr lang="en-US" dirty="0"/>
          </a:p>
        </p:txBody>
      </p:sp>
      <p:sp>
        <p:nvSpPr>
          <p:cNvPr id="1048634" name="Slide Number Placeholder 3"/>
          <p:cNvSpPr>
            <a:spLocks noGrp="1"/>
          </p:cNvSpPr>
          <p:nvPr>
            <p:ph type="sldNum" sz="quarter" idx="10"/>
          </p:nvPr>
        </p:nvSpPr>
        <p:spPr/>
        <p:txBody>
          <a:bodyPr/>
          <a:lstStyle/>
          <a:p>
            <a:fld id="{A2BE0DAD-9AD5-4D13-AF0D-3EAE311DBDAD}" type="slidenum">
              <a:rPr lang="en-US" smtClean="0"/>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0" name="Slide Image Placeholder 1"/>
          <p:cNvSpPr>
            <a:spLocks noGrp="1" noRot="1" noChangeAspect="1"/>
          </p:cNvSpPr>
          <p:nvPr>
            <p:ph type="sldImg"/>
          </p:nvPr>
        </p:nvSpPr>
        <p:spPr/>
      </p:sp>
      <p:sp>
        <p:nvSpPr>
          <p:cNvPr id="1048641" name="Notes Placeholder 2"/>
          <p:cNvSpPr>
            <a:spLocks noGrp="1"/>
          </p:cNvSpPr>
          <p:nvPr>
            <p:ph type="body" idx="1"/>
          </p:nvPr>
        </p:nvSpPr>
        <p:spPr/>
        <p:txBody>
          <a:bodyPr/>
          <a:lstStyle/>
          <a:p>
            <a:endParaRPr lang="en-US" dirty="0"/>
          </a:p>
        </p:txBody>
      </p:sp>
      <p:sp>
        <p:nvSpPr>
          <p:cNvPr id="1048642" name="Slide Number Placeholder 3"/>
          <p:cNvSpPr>
            <a:spLocks noGrp="1"/>
          </p:cNvSpPr>
          <p:nvPr>
            <p:ph type="sldNum" sz="quarter" idx="10"/>
          </p:nvPr>
        </p:nvSpPr>
        <p:spPr/>
        <p:txBody>
          <a:bodyPr/>
          <a:lstStyle/>
          <a:p>
            <a:fld id="{A2BE0DAD-9AD5-4D13-AF0D-3EAE311DBDAD}" type="slidenum">
              <a:rPr lang="en-US" smtClean="0"/>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1" name="Slide Image Placeholder 1"/>
          <p:cNvSpPr>
            <a:spLocks noGrp="1" noRot="1" noChangeAspect="1"/>
          </p:cNvSpPr>
          <p:nvPr>
            <p:ph type="sldImg"/>
          </p:nvPr>
        </p:nvSpPr>
        <p:spPr/>
      </p:sp>
      <p:sp>
        <p:nvSpPr>
          <p:cNvPr id="1048662" name="Notes Placeholder 2"/>
          <p:cNvSpPr>
            <a:spLocks noGrp="1"/>
          </p:cNvSpPr>
          <p:nvPr>
            <p:ph type="body" idx="1"/>
          </p:nvPr>
        </p:nvSpPr>
        <p:spPr/>
        <p:txBody>
          <a:bodyPr/>
          <a:lstStyle/>
          <a:p>
            <a:endParaRPr lang="en-US" dirty="0"/>
          </a:p>
        </p:txBody>
      </p:sp>
      <p:sp>
        <p:nvSpPr>
          <p:cNvPr id="1048663" name="Slide Number Placeholder 3"/>
          <p:cNvSpPr>
            <a:spLocks noGrp="1"/>
          </p:cNvSpPr>
          <p:nvPr>
            <p:ph type="sldNum" sz="quarter" idx="10"/>
          </p:nvPr>
        </p:nvSpPr>
        <p:spPr/>
        <p:txBody>
          <a:bodyPr/>
          <a:lstStyle/>
          <a:p>
            <a:fld id="{A2BE0DAD-9AD5-4D13-AF0D-3EAE311DBDAD}" type="slidenum">
              <a:rPr lang="en-US" smtClean="0"/>
              <a:t>14</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Slide Image Placeholder 1"/>
          <p:cNvSpPr>
            <a:spLocks noGrp="1" noRot="1" noChangeAspect="1"/>
          </p:cNvSpPr>
          <p:nvPr>
            <p:ph type="sldImg"/>
          </p:nvPr>
        </p:nvSpPr>
        <p:spPr/>
      </p:sp>
      <p:sp>
        <p:nvSpPr>
          <p:cNvPr id="1048677" name="Notes Placeholder 2"/>
          <p:cNvSpPr>
            <a:spLocks noGrp="1"/>
          </p:cNvSpPr>
          <p:nvPr>
            <p:ph type="body" idx="1"/>
          </p:nvPr>
        </p:nvSpPr>
        <p:spPr/>
        <p:txBody>
          <a:bodyPr/>
          <a:lstStyle/>
          <a:p>
            <a:endParaRPr lang="en-US" dirty="0"/>
          </a:p>
        </p:txBody>
      </p:sp>
      <p:sp>
        <p:nvSpPr>
          <p:cNvPr id="1048678" name="Slide Number Placeholder 3"/>
          <p:cNvSpPr>
            <a:spLocks noGrp="1"/>
          </p:cNvSpPr>
          <p:nvPr>
            <p:ph type="sldNum" sz="quarter" idx="10"/>
          </p:nvPr>
        </p:nvSpPr>
        <p:spPr/>
        <p:txBody>
          <a:bodyPr/>
          <a:lstStyle/>
          <a:p>
            <a:fld id="{A2BE0DAD-9AD5-4D13-AF0D-3EAE311DBDAD}" type="slidenum">
              <a:rPr lang="en-US" smtClean="0"/>
              <a:t>19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Slide Image Placeholder 1"/>
          <p:cNvSpPr>
            <a:spLocks noGrp="1" noRot="1" noChangeAspect="1"/>
          </p:cNvSpPr>
          <p:nvPr>
            <p:ph type="sldImg"/>
          </p:nvPr>
        </p:nvSpPr>
        <p:spPr/>
      </p:sp>
      <p:sp>
        <p:nvSpPr>
          <p:cNvPr id="1048599" name="Notes Placeholder 2"/>
          <p:cNvSpPr>
            <a:spLocks noGrp="1"/>
          </p:cNvSpPr>
          <p:nvPr>
            <p:ph type="body" idx="1"/>
          </p:nvPr>
        </p:nvSpPr>
        <p:spPr/>
        <p:txBody>
          <a:bodyPr/>
          <a:lstStyle/>
          <a:p>
            <a:endParaRPr lang="en-US" dirty="0"/>
          </a:p>
        </p:txBody>
      </p:sp>
      <p:sp>
        <p:nvSpPr>
          <p:cNvPr id="1048600" name="Slide Number Placeholder 3"/>
          <p:cNvSpPr>
            <a:spLocks noGrp="1"/>
          </p:cNvSpPr>
          <p:nvPr>
            <p:ph type="sldNum" sz="quarter" idx="10"/>
          </p:nvPr>
        </p:nvSpPr>
        <p:spPr/>
        <p:txBody>
          <a:bodyPr/>
          <a:lstStyle/>
          <a:p>
            <a:fld id="{A2BE0DAD-9AD5-4D13-AF0D-3EAE311DBDAD}" type="slidenum">
              <a:rPr lang="en-US" smtClean="0"/>
              <a:t>22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15" name="Title 7"/>
          <p:cNvSpPr>
            <a:spLocks noGrp="1"/>
          </p:cNvSpPr>
          <p:nvPr>
            <p:ph type="ctrTitle"/>
          </p:nvPr>
        </p:nvSpPr>
        <p:spPr>
          <a:xfrm>
            <a:off x="562707" y="1371600"/>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1048616" name="Date Placeholder 27"/>
          <p:cNvSpPr>
            <a:spLocks noGrp="1"/>
          </p:cNvSpPr>
          <p:nvPr>
            <p:ph type="dt" sz="half" idx="10"/>
          </p:nvPr>
        </p:nvSpPr>
        <p:spPr/>
        <p:txBody>
          <a:bodyPr/>
          <a:lstStyle/>
          <a:p>
            <a:fld id="{6CCF31CC-02D3-47BD-8CFA-0985668DC929}" type="datetime1">
              <a:rPr lang="en-US" smtClean="0"/>
              <a:t>3/15/2024</a:t>
            </a:fld>
            <a:endParaRPr lang="en-US"/>
          </a:p>
        </p:txBody>
      </p:sp>
      <p:sp>
        <p:nvSpPr>
          <p:cNvPr id="1048617" name="Footer Placeholder 16"/>
          <p:cNvSpPr>
            <a:spLocks noGrp="1"/>
          </p:cNvSpPr>
          <p:nvPr>
            <p:ph type="ftr" sz="quarter" idx="11"/>
          </p:nvPr>
        </p:nvSpPr>
        <p:spPr/>
        <p:txBody>
          <a:bodyPr/>
          <a:lstStyle/>
          <a:p>
            <a:endParaRPr lang="en-US"/>
          </a:p>
        </p:txBody>
      </p:sp>
      <p:sp>
        <p:nvSpPr>
          <p:cNvPr id="1048618" name="Slide Number Placeholder 28"/>
          <p:cNvSpPr>
            <a:spLocks noGrp="1"/>
          </p:cNvSpPr>
          <p:nvPr>
            <p:ph type="sldNum" sz="quarter" idx="12"/>
          </p:nvPr>
        </p:nvSpPr>
        <p:spPr/>
        <p:txBody>
          <a:bodyPr/>
          <a:lstStyle/>
          <a:p>
            <a:fld id="{19121227-4CD9-3C4E-BF07-F5C9591A7CC5}" type="slidenum">
              <a:rPr lang="en-US" smtClean="0"/>
              <a:t>‹#›</a:t>
            </a:fld>
            <a:endParaRPr lang="en-US"/>
          </a:p>
        </p:txBody>
      </p:sp>
      <p:sp>
        <p:nvSpPr>
          <p:cNvPr id="1048619" name="Subtitle 8"/>
          <p:cNvSpPr>
            <a:spLocks noGrp="1"/>
          </p:cNvSpPr>
          <p:nvPr>
            <p:ph type="subTitle" idx="1"/>
          </p:nvPr>
        </p:nvSpPr>
        <p:spPr>
          <a:xfrm>
            <a:off x="1828800" y="3331698"/>
            <a:ext cx="85344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92" name="Title 1"/>
          <p:cNvSpPr>
            <a:spLocks noGrp="1"/>
          </p:cNvSpPr>
          <p:nvPr>
            <p:ph type="title"/>
          </p:nvPr>
        </p:nvSpPr>
        <p:spPr/>
        <p:txBody>
          <a:bodyPr/>
          <a:lstStyle/>
          <a:p>
            <a:r>
              <a:rPr kumimoji="0" lang="en-US" smtClean="0"/>
              <a:t>Click to edit Master title style</a:t>
            </a:r>
            <a:endParaRPr kumimoji="0" lang="en-US"/>
          </a:p>
        </p:txBody>
      </p:sp>
      <p:sp>
        <p:nvSpPr>
          <p:cNvPr id="104869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94" name="Date Placeholder 3"/>
          <p:cNvSpPr>
            <a:spLocks noGrp="1"/>
          </p:cNvSpPr>
          <p:nvPr>
            <p:ph type="dt" sz="half" idx="10"/>
          </p:nvPr>
        </p:nvSpPr>
        <p:spPr/>
        <p:txBody>
          <a:bodyPr/>
          <a:lstStyle/>
          <a:p>
            <a:fld id="{FE40DA1E-997F-4848-8FB8-B0ABB9B90EFF}" type="datetime1">
              <a:rPr lang="en-US" smtClean="0"/>
              <a:t>3/15/2024</a:t>
            </a:fld>
            <a:endParaRPr lang="en-US"/>
          </a:p>
        </p:txBody>
      </p:sp>
      <p:sp>
        <p:nvSpPr>
          <p:cNvPr id="1048695" name="Footer Placeholder 4"/>
          <p:cNvSpPr>
            <a:spLocks noGrp="1"/>
          </p:cNvSpPr>
          <p:nvPr>
            <p:ph type="ftr" sz="quarter" idx="11"/>
          </p:nvPr>
        </p:nvSpPr>
        <p:spPr/>
        <p:txBody>
          <a:bodyPr/>
          <a:lstStyle/>
          <a:p>
            <a:endParaRPr lang="en-US"/>
          </a:p>
        </p:txBody>
      </p:sp>
      <p:sp>
        <p:nvSpPr>
          <p:cNvPr id="1048696" name="Slide Number Placeholder 5"/>
          <p:cNvSpPr>
            <a:spLocks noGrp="1"/>
          </p:cNvSpPr>
          <p:nvPr>
            <p:ph type="sldNum" sz="quarter" idx="12"/>
          </p:nvPr>
        </p:nvSpPr>
        <p:spPr/>
        <p:txBody>
          <a:bodyPr/>
          <a:lstStyle/>
          <a:p>
            <a:fld id="{19121227-4CD9-3C4E-BF07-F5C9591A7CC5}"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81" name="Vertical Title 1"/>
          <p:cNvSpPr>
            <a:spLocks noGrp="1"/>
          </p:cNvSpPr>
          <p:nvPr>
            <p:ph type="title" orient="vert"/>
          </p:nvPr>
        </p:nvSpPr>
        <p:spPr>
          <a:xfrm>
            <a:off x="8839200" y="274641"/>
            <a:ext cx="2743200" cy="5851525"/>
          </a:xfrm>
        </p:spPr>
        <p:txBody>
          <a:bodyPr vert="eaVert"/>
          <a:lstStyle/>
          <a:p>
            <a:r>
              <a:rPr kumimoji="0" lang="en-US" smtClean="0"/>
              <a:t>Click to edit Master title style</a:t>
            </a:r>
            <a:endParaRPr kumimoji="0" lang="en-US"/>
          </a:p>
        </p:txBody>
      </p:sp>
      <p:sp>
        <p:nvSpPr>
          <p:cNvPr id="1048682" name="Vertical Text Placeholder 2"/>
          <p:cNvSpPr>
            <a:spLocks noGrp="1"/>
          </p:cNvSpPr>
          <p:nvPr>
            <p:ph type="body" orient="vert" idx="1"/>
          </p:nvPr>
        </p:nvSpPr>
        <p:spPr>
          <a:xfrm>
            <a:off x="609600" y="274641"/>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83" name="Date Placeholder 3"/>
          <p:cNvSpPr>
            <a:spLocks noGrp="1"/>
          </p:cNvSpPr>
          <p:nvPr>
            <p:ph type="dt" sz="half" idx="10"/>
          </p:nvPr>
        </p:nvSpPr>
        <p:spPr/>
        <p:txBody>
          <a:bodyPr/>
          <a:lstStyle/>
          <a:p>
            <a:fld id="{608BBFFF-9012-4EEC-BA63-33E344C0F3E5}" type="datetime1">
              <a:rPr lang="en-US" smtClean="0"/>
              <a:t>3/15/2024</a:t>
            </a:fld>
            <a:endParaRPr lang="en-US"/>
          </a:p>
        </p:txBody>
      </p:sp>
      <p:sp>
        <p:nvSpPr>
          <p:cNvPr id="1048684" name="Footer Placeholder 4"/>
          <p:cNvSpPr>
            <a:spLocks noGrp="1"/>
          </p:cNvSpPr>
          <p:nvPr>
            <p:ph type="ftr" sz="quarter" idx="11"/>
          </p:nvPr>
        </p:nvSpPr>
        <p:spPr/>
        <p:txBody>
          <a:bodyPr/>
          <a:lstStyle/>
          <a:p>
            <a:endParaRPr lang="en-US"/>
          </a:p>
        </p:txBody>
      </p:sp>
      <p:sp>
        <p:nvSpPr>
          <p:cNvPr id="1048685" name="Slide Number Placeholder 5"/>
          <p:cNvSpPr>
            <a:spLocks noGrp="1"/>
          </p:cNvSpPr>
          <p:nvPr>
            <p:ph type="sldNum" sz="quarter" idx="12"/>
          </p:nvPr>
        </p:nvSpPr>
        <p:spPr/>
        <p:txBody>
          <a:bodyPr/>
          <a:lstStyle/>
          <a:p>
            <a:fld id="{19121227-4CD9-3C4E-BF07-F5C9591A7CC5}"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7" name="Title 1"/>
          <p:cNvSpPr>
            <a:spLocks noGrp="1"/>
          </p:cNvSpPr>
          <p:nvPr>
            <p:ph type="title"/>
          </p:nvPr>
        </p:nvSpPr>
        <p:spPr/>
        <p:txBody>
          <a:bodyPr/>
          <a:lstStyle/>
          <a:p>
            <a:r>
              <a:rPr kumimoji="0" lang="en-US" smtClean="0"/>
              <a:t>Click to edit Master title style</a:t>
            </a:r>
            <a:endParaRPr kumimoji="0" lang="en-US"/>
          </a:p>
        </p:txBody>
      </p:sp>
      <p:sp>
        <p:nvSpPr>
          <p:cNvPr id="1048588"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589" name="Date Placeholder 3"/>
          <p:cNvSpPr>
            <a:spLocks noGrp="1"/>
          </p:cNvSpPr>
          <p:nvPr>
            <p:ph type="dt" sz="half" idx="10"/>
          </p:nvPr>
        </p:nvSpPr>
        <p:spPr/>
        <p:txBody>
          <a:bodyPr/>
          <a:lstStyle/>
          <a:p>
            <a:fld id="{CF8A3FBB-5AA2-4B6D-8875-50B66353312D}" type="datetime1">
              <a:rPr lang="en-US" smtClean="0"/>
              <a:t>3/15/2024</a:t>
            </a:fld>
            <a:endParaRPr lang="en-US"/>
          </a:p>
        </p:txBody>
      </p:sp>
      <p:sp>
        <p:nvSpPr>
          <p:cNvPr id="1048590" name="Footer Placeholder 4"/>
          <p:cNvSpPr>
            <a:spLocks noGrp="1"/>
          </p:cNvSpPr>
          <p:nvPr>
            <p:ph type="ftr" sz="quarter" idx="11"/>
          </p:nvPr>
        </p:nvSpPr>
        <p:spPr/>
        <p:txBody>
          <a:bodyPr/>
          <a:lstStyle/>
          <a:p>
            <a:endParaRPr lang="en-US"/>
          </a:p>
        </p:txBody>
      </p:sp>
      <p:sp>
        <p:nvSpPr>
          <p:cNvPr id="1048591" name="Slide Number Placeholder 5"/>
          <p:cNvSpPr>
            <a:spLocks noGrp="1"/>
          </p:cNvSpPr>
          <p:nvPr>
            <p:ph type="sldNum" sz="quarter" idx="12"/>
          </p:nvPr>
        </p:nvSpPr>
        <p:spPr/>
        <p:txBody>
          <a:bodyPr/>
          <a:lstStyle/>
          <a:p>
            <a:fld id="{19121227-4CD9-3C4E-BF07-F5C9591A7CC5}"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97" name="Title 1"/>
          <p:cNvSpPr>
            <a:spLocks noGrp="1"/>
          </p:cNvSpPr>
          <p:nvPr>
            <p:ph type="title"/>
          </p:nvPr>
        </p:nvSpPr>
        <p:spPr>
          <a:xfrm>
            <a:off x="2133600" y="609600"/>
            <a:ext cx="94488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1048698" name="Text Placeholder 2"/>
          <p:cNvSpPr>
            <a:spLocks noGrp="1"/>
          </p:cNvSpPr>
          <p:nvPr>
            <p:ph type="body" idx="1"/>
          </p:nvPr>
        </p:nvSpPr>
        <p:spPr>
          <a:xfrm>
            <a:off x="2133600" y="2507786"/>
            <a:ext cx="94488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048699" name="Date Placeholder 3"/>
          <p:cNvSpPr>
            <a:spLocks noGrp="1"/>
          </p:cNvSpPr>
          <p:nvPr>
            <p:ph type="dt" sz="half" idx="10"/>
          </p:nvPr>
        </p:nvSpPr>
        <p:spPr/>
        <p:txBody>
          <a:bodyPr/>
          <a:lstStyle/>
          <a:p>
            <a:fld id="{8D613D48-9C30-48D0-BBF8-42BB5972E0F1}" type="datetime1">
              <a:rPr lang="en-US" smtClean="0"/>
              <a:t>3/15/2024</a:t>
            </a:fld>
            <a:endParaRPr lang="en-US"/>
          </a:p>
        </p:txBody>
      </p:sp>
      <p:sp>
        <p:nvSpPr>
          <p:cNvPr id="1048700" name="Footer Placeholder 4"/>
          <p:cNvSpPr>
            <a:spLocks noGrp="1"/>
          </p:cNvSpPr>
          <p:nvPr>
            <p:ph type="ftr" sz="quarter" idx="11"/>
          </p:nvPr>
        </p:nvSpPr>
        <p:spPr/>
        <p:txBody>
          <a:bodyPr/>
          <a:lstStyle/>
          <a:p>
            <a:endParaRPr lang="en-US"/>
          </a:p>
        </p:txBody>
      </p:sp>
      <p:sp>
        <p:nvSpPr>
          <p:cNvPr id="1048701" name="Slide Number Placeholder 5"/>
          <p:cNvSpPr>
            <a:spLocks noGrp="1"/>
          </p:cNvSpPr>
          <p:nvPr>
            <p:ph type="sldNum" sz="quarter" idx="12"/>
          </p:nvPr>
        </p:nvSpPr>
        <p:spPr>
          <a:xfrm>
            <a:off x="10566400" y="6416678"/>
            <a:ext cx="1016000" cy="365125"/>
          </a:xfrm>
        </p:spPr>
        <p:txBody>
          <a:bodyPr/>
          <a:lstStyle/>
          <a:p>
            <a:fld id="{19121227-4CD9-3C4E-BF07-F5C9591A7CC5}"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02" name="Title 1"/>
          <p:cNvSpPr>
            <a:spLocks noGrp="1"/>
          </p:cNvSpPr>
          <p:nvPr>
            <p:ph type="title"/>
          </p:nvPr>
        </p:nvSpPr>
        <p:spPr/>
        <p:txBody>
          <a:bodyPr/>
          <a:lstStyle/>
          <a:p>
            <a:r>
              <a:rPr kumimoji="0" lang="en-US" smtClean="0"/>
              <a:t>Click to edit Master title style</a:t>
            </a:r>
            <a:endParaRPr kumimoji="0" lang="en-US"/>
          </a:p>
        </p:txBody>
      </p:sp>
      <p:sp>
        <p:nvSpPr>
          <p:cNvPr id="1048703" name="Content Placeholder 2"/>
          <p:cNvSpPr>
            <a:spLocks noGrp="1"/>
          </p:cNvSpPr>
          <p:nvPr>
            <p:ph sz="half" idx="1"/>
          </p:nvPr>
        </p:nvSpPr>
        <p:spPr>
          <a:xfrm>
            <a:off x="609600" y="1600203"/>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704" name="Content Placeholder 3"/>
          <p:cNvSpPr>
            <a:spLocks noGrp="1"/>
          </p:cNvSpPr>
          <p:nvPr>
            <p:ph sz="half" idx="2"/>
          </p:nvPr>
        </p:nvSpPr>
        <p:spPr>
          <a:xfrm>
            <a:off x="6197600" y="1600203"/>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705" name="Date Placeholder 4"/>
          <p:cNvSpPr>
            <a:spLocks noGrp="1"/>
          </p:cNvSpPr>
          <p:nvPr>
            <p:ph type="dt" sz="half" idx="10"/>
          </p:nvPr>
        </p:nvSpPr>
        <p:spPr/>
        <p:txBody>
          <a:bodyPr/>
          <a:lstStyle/>
          <a:p>
            <a:fld id="{8763E5F0-1101-4D2A-A4AD-F4AEA7A49804}" type="datetime1">
              <a:rPr lang="en-US" smtClean="0"/>
              <a:t>3/15/2024</a:t>
            </a:fld>
            <a:endParaRPr lang="en-US"/>
          </a:p>
        </p:txBody>
      </p:sp>
      <p:sp>
        <p:nvSpPr>
          <p:cNvPr id="1048706" name="Footer Placeholder 5"/>
          <p:cNvSpPr>
            <a:spLocks noGrp="1"/>
          </p:cNvSpPr>
          <p:nvPr>
            <p:ph type="ftr" sz="quarter" idx="11"/>
          </p:nvPr>
        </p:nvSpPr>
        <p:spPr/>
        <p:txBody>
          <a:bodyPr/>
          <a:lstStyle/>
          <a:p>
            <a:endParaRPr lang="en-US"/>
          </a:p>
        </p:txBody>
      </p:sp>
      <p:sp>
        <p:nvSpPr>
          <p:cNvPr id="1048707" name="Slide Number Placeholder 6"/>
          <p:cNvSpPr>
            <a:spLocks noGrp="1"/>
          </p:cNvSpPr>
          <p:nvPr>
            <p:ph type="sldNum" sz="quarter" idx="12"/>
          </p:nvPr>
        </p:nvSpPr>
        <p:spPr/>
        <p:txBody>
          <a:bodyPr/>
          <a:lstStyle/>
          <a:p>
            <a:fld id="{19121227-4CD9-3C4E-BF07-F5C9591A7CC5}"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08" name="Title 1"/>
          <p:cNvSpPr>
            <a:spLocks noGrp="1"/>
          </p:cNvSpPr>
          <p:nvPr>
            <p:ph type="title"/>
          </p:nvPr>
        </p:nvSpPr>
        <p:spPr>
          <a:xfrm>
            <a:off x="609600" y="273050"/>
            <a:ext cx="10972800" cy="1143000"/>
          </a:xfrm>
        </p:spPr>
        <p:txBody>
          <a:bodyPr anchor="ctr"/>
          <a:lstStyle/>
          <a:p>
            <a:r>
              <a:rPr kumimoji="0" lang="en-US" smtClean="0"/>
              <a:t>Click to edit Master title style</a:t>
            </a:r>
            <a:endParaRPr kumimoji="0" lang="en-US"/>
          </a:p>
        </p:txBody>
      </p:sp>
      <p:sp>
        <p:nvSpPr>
          <p:cNvPr id="1048709" name="Text Placeholder 2"/>
          <p:cNvSpPr>
            <a:spLocks noGrp="1"/>
          </p:cNvSpPr>
          <p:nvPr>
            <p:ph type="body" idx="1"/>
          </p:nvPr>
        </p:nvSpPr>
        <p:spPr>
          <a:xfrm>
            <a:off x="609600" y="1535113"/>
            <a:ext cx="5386917"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1048710" name="Text Placeholder 3"/>
          <p:cNvSpPr>
            <a:spLocks noGrp="1"/>
          </p:cNvSpPr>
          <p:nvPr>
            <p:ph type="body" sz="half" idx="3"/>
          </p:nvPr>
        </p:nvSpPr>
        <p:spPr>
          <a:xfrm>
            <a:off x="6193369" y="1535113"/>
            <a:ext cx="5389033"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1048711" name="Content Placeholder 4"/>
          <p:cNvSpPr>
            <a:spLocks noGrp="1"/>
          </p:cNvSpPr>
          <p:nvPr>
            <p:ph sz="quarter" idx="2"/>
          </p:nvPr>
        </p:nvSpPr>
        <p:spPr>
          <a:xfrm>
            <a:off x="609600" y="2362203"/>
            <a:ext cx="5386917"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712" name="Content Placeholder 5"/>
          <p:cNvSpPr>
            <a:spLocks noGrp="1"/>
          </p:cNvSpPr>
          <p:nvPr>
            <p:ph sz="quarter" idx="4"/>
          </p:nvPr>
        </p:nvSpPr>
        <p:spPr>
          <a:xfrm>
            <a:off x="6193369" y="2362203"/>
            <a:ext cx="5389033"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713" name="Date Placeholder 6"/>
          <p:cNvSpPr>
            <a:spLocks noGrp="1"/>
          </p:cNvSpPr>
          <p:nvPr>
            <p:ph type="dt" sz="half" idx="10"/>
          </p:nvPr>
        </p:nvSpPr>
        <p:spPr/>
        <p:txBody>
          <a:bodyPr/>
          <a:lstStyle/>
          <a:p>
            <a:fld id="{6645663D-B790-4D33-BCAC-4EEEDA3C4AFA}" type="datetime1">
              <a:rPr lang="en-US" smtClean="0"/>
              <a:t>3/15/2024</a:t>
            </a:fld>
            <a:endParaRPr lang="en-US"/>
          </a:p>
        </p:txBody>
      </p:sp>
      <p:sp>
        <p:nvSpPr>
          <p:cNvPr id="1048714" name="Footer Placeholder 7"/>
          <p:cNvSpPr>
            <a:spLocks noGrp="1"/>
          </p:cNvSpPr>
          <p:nvPr>
            <p:ph type="ftr" sz="quarter" idx="11"/>
          </p:nvPr>
        </p:nvSpPr>
        <p:spPr/>
        <p:txBody>
          <a:bodyPr/>
          <a:lstStyle/>
          <a:p>
            <a:endParaRPr lang="en-US"/>
          </a:p>
        </p:txBody>
      </p:sp>
      <p:sp>
        <p:nvSpPr>
          <p:cNvPr id="1048715" name="Slide Number Placeholder 8"/>
          <p:cNvSpPr>
            <a:spLocks noGrp="1"/>
          </p:cNvSpPr>
          <p:nvPr>
            <p:ph type="sldNum" sz="quarter" idx="12"/>
          </p:nvPr>
        </p:nvSpPr>
        <p:spPr/>
        <p:txBody>
          <a:bodyPr/>
          <a:lstStyle/>
          <a:p>
            <a:fld id="{19121227-4CD9-3C4E-BF07-F5C9591A7CC5}"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581" name="Title 1"/>
          <p:cNvSpPr>
            <a:spLocks noGrp="1"/>
          </p:cNvSpPr>
          <p:nvPr>
            <p:ph type="title"/>
          </p:nvPr>
        </p:nvSpPr>
        <p:spPr/>
        <p:txBody>
          <a:bodyPr/>
          <a:lstStyle/>
          <a:p>
            <a:r>
              <a:rPr kumimoji="0" lang="en-US" smtClean="0"/>
              <a:t>Click to edit Master title style</a:t>
            </a:r>
            <a:endParaRPr kumimoji="0" lang="en-US"/>
          </a:p>
        </p:txBody>
      </p:sp>
      <p:sp>
        <p:nvSpPr>
          <p:cNvPr id="1048582" name="Date Placeholder 2"/>
          <p:cNvSpPr>
            <a:spLocks noGrp="1"/>
          </p:cNvSpPr>
          <p:nvPr>
            <p:ph type="dt" sz="half" idx="10"/>
          </p:nvPr>
        </p:nvSpPr>
        <p:spPr/>
        <p:txBody>
          <a:bodyPr/>
          <a:lstStyle/>
          <a:p>
            <a:fld id="{F0F328E4-0689-4DE8-9C29-826F43B2D062}" type="datetime1">
              <a:rPr lang="en-US" smtClean="0"/>
              <a:t>3/15/2024</a:t>
            </a:fld>
            <a:endParaRPr lang="en-US"/>
          </a:p>
        </p:txBody>
      </p:sp>
      <p:sp>
        <p:nvSpPr>
          <p:cNvPr id="1048583" name="Footer Placeholder 3"/>
          <p:cNvSpPr>
            <a:spLocks noGrp="1"/>
          </p:cNvSpPr>
          <p:nvPr>
            <p:ph type="ftr" sz="quarter" idx="11"/>
          </p:nvPr>
        </p:nvSpPr>
        <p:spPr/>
        <p:txBody>
          <a:bodyPr/>
          <a:lstStyle/>
          <a:p>
            <a:endParaRPr lang="en-US"/>
          </a:p>
        </p:txBody>
      </p:sp>
      <p:sp>
        <p:nvSpPr>
          <p:cNvPr id="1048584" name="Slide Number Placeholder 4"/>
          <p:cNvSpPr>
            <a:spLocks noGrp="1"/>
          </p:cNvSpPr>
          <p:nvPr>
            <p:ph type="sldNum" sz="quarter" idx="12"/>
          </p:nvPr>
        </p:nvSpPr>
        <p:spPr/>
        <p:txBody>
          <a:bodyPr/>
          <a:lstStyle/>
          <a:p>
            <a:fld id="{19121227-4CD9-3C4E-BF07-F5C9591A7CC5}"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01" name="Date Placeholder 1"/>
          <p:cNvSpPr>
            <a:spLocks noGrp="1"/>
          </p:cNvSpPr>
          <p:nvPr>
            <p:ph type="dt" sz="half" idx="10"/>
          </p:nvPr>
        </p:nvSpPr>
        <p:spPr/>
        <p:txBody>
          <a:bodyPr/>
          <a:lstStyle/>
          <a:p>
            <a:fld id="{99FB05CE-31CC-4D08-9E4C-730BE68D92DF}" type="datetime1">
              <a:rPr lang="en-US" smtClean="0"/>
              <a:t>3/15/2024</a:t>
            </a:fld>
            <a:endParaRPr lang="en-US"/>
          </a:p>
        </p:txBody>
      </p:sp>
      <p:sp>
        <p:nvSpPr>
          <p:cNvPr id="1048602" name="Footer Placeholder 2"/>
          <p:cNvSpPr>
            <a:spLocks noGrp="1"/>
          </p:cNvSpPr>
          <p:nvPr>
            <p:ph type="ftr" sz="quarter" idx="11"/>
          </p:nvPr>
        </p:nvSpPr>
        <p:spPr/>
        <p:txBody>
          <a:bodyPr/>
          <a:lstStyle/>
          <a:p>
            <a:endParaRPr lang="en-US"/>
          </a:p>
        </p:txBody>
      </p:sp>
      <p:sp>
        <p:nvSpPr>
          <p:cNvPr id="1048603" name="Slide Number Placeholder 3"/>
          <p:cNvSpPr>
            <a:spLocks noGrp="1"/>
          </p:cNvSpPr>
          <p:nvPr>
            <p:ph type="sldNum" sz="quarter" idx="12"/>
          </p:nvPr>
        </p:nvSpPr>
        <p:spPr/>
        <p:txBody>
          <a:bodyPr/>
          <a:lstStyle/>
          <a:p>
            <a:fld id="{19121227-4CD9-3C4E-BF07-F5C9591A7CC5}"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16" name="Title 1"/>
          <p:cNvSpPr>
            <a:spLocks noGrp="1"/>
          </p:cNvSpPr>
          <p:nvPr>
            <p:ph type="title"/>
          </p:nvPr>
        </p:nvSpPr>
        <p:spPr>
          <a:xfrm>
            <a:off x="609602" y="273050"/>
            <a:ext cx="4011084"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1048717" name="Text Placeholder 2"/>
          <p:cNvSpPr>
            <a:spLocks noGrp="1"/>
          </p:cNvSpPr>
          <p:nvPr>
            <p:ph type="body" idx="2"/>
          </p:nvPr>
        </p:nvSpPr>
        <p:spPr>
          <a:xfrm>
            <a:off x="609602" y="1524003"/>
            <a:ext cx="4011084"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048718" name="Content Placeholder 3"/>
          <p:cNvSpPr>
            <a:spLocks noGrp="1"/>
          </p:cNvSpPr>
          <p:nvPr>
            <p:ph sz="half" idx="1"/>
          </p:nvPr>
        </p:nvSpPr>
        <p:spPr>
          <a:xfrm>
            <a:off x="4766733" y="273053"/>
            <a:ext cx="6815667"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719" name="Date Placeholder 4"/>
          <p:cNvSpPr>
            <a:spLocks noGrp="1"/>
          </p:cNvSpPr>
          <p:nvPr>
            <p:ph type="dt" sz="half" idx="10"/>
          </p:nvPr>
        </p:nvSpPr>
        <p:spPr/>
        <p:txBody>
          <a:bodyPr/>
          <a:lstStyle/>
          <a:p>
            <a:fld id="{A6DB2E1A-DC32-4041-BAEF-0C30BE96E5D2}" type="datetime1">
              <a:rPr lang="en-US" smtClean="0"/>
              <a:t>3/15/2024</a:t>
            </a:fld>
            <a:endParaRPr lang="en-US"/>
          </a:p>
        </p:txBody>
      </p:sp>
      <p:sp>
        <p:nvSpPr>
          <p:cNvPr id="1048720" name="Footer Placeholder 5"/>
          <p:cNvSpPr>
            <a:spLocks noGrp="1"/>
          </p:cNvSpPr>
          <p:nvPr>
            <p:ph type="ftr" sz="quarter" idx="11"/>
          </p:nvPr>
        </p:nvSpPr>
        <p:spPr/>
        <p:txBody>
          <a:bodyPr/>
          <a:lstStyle/>
          <a:p>
            <a:endParaRPr lang="en-US"/>
          </a:p>
        </p:txBody>
      </p:sp>
      <p:sp>
        <p:nvSpPr>
          <p:cNvPr id="1048721" name="Slide Number Placeholder 6"/>
          <p:cNvSpPr>
            <a:spLocks noGrp="1"/>
          </p:cNvSpPr>
          <p:nvPr>
            <p:ph type="sldNum" sz="quarter" idx="12"/>
          </p:nvPr>
        </p:nvSpPr>
        <p:spPr/>
        <p:txBody>
          <a:bodyPr/>
          <a:lstStyle/>
          <a:p>
            <a:fld id="{19121227-4CD9-3C4E-BF07-F5C9591A7CC5}"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86" name="Title 1"/>
          <p:cNvSpPr>
            <a:spLocks noGrp="1"/>
          </p:cNvSpPr>
          <p:nvPr>
            <p:ph type="title"/>
          </p:nvPr>
        </p:nvSpPr>
        <p:spPr>
          <a:xfrm>
            <a:off x="2438400" y="609600"/>
            <a:ext cx="73152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1048687" name="Picture Placeholder 2"/>
          <p:cNvSpPr>
            <a:spLocks noGrp="1"/>
          </p:cNvSpPr>
          <p:nvPr>
            <p:ph type="pic" idx="1"/>
          </p:nvPr>
        </p:nvSpPr>
        <p:spPr>
          <a:xfrm>
            <a:off x="2438400" y="1831975"/>
            <a:ext cx="73152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1048688" name="Text Placeholder 3"/>
          <p:cNvSpPr>
            <a:spLocks noGrp="1"/>
          </p:cNvSpPr>
          <p:nvPr>
            <p:ph type="body" sz="half" idx="2"/>
          </p:nvPr>
        </p:nvSpPr>
        <p:spPr>
          <a:xfrm>
            <a:off x="2438400" y="1166787"/>
            <a:ext cx="73152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48689" name="Date Placeholder 4"/>
          <p:cNvSpPr>
            <a:spLocks noGrp="1"/>
          </p:cNvSpPr>
          <p:nvPr>
            <p:ph type="dt" sz="half" idx="10"/>
          </p:nvPr>
        </p:nvSpPr>
        <p:spPr/>
        <p:txBody>
          <a:bodyPr/>
          <a:lstStyle/>
          <a:p>
            <a:fld id="{41A4FC40-3515-47E9-B111-791DA221BF84}" type="datetime1">
              <a:rPr lang="en-US" smtClean="0"/>
              <a:t>3/15/2024</a:t>
            </a:fld>
            <a:endParaRPr lang="en-US"/>
          </a:p>
        </p:txBody>
      </p:sp>
      <p:sp>
        <p:nvSpPr>
          <p:cNvPr id="1048690" name="Footer Placeholder 5"/>
          <p:cNvSpPr>
            <a:spLocks noGrp="1"/>
          </p:cNvSpPr>
          <p:nvPr>
            <p:ph type="ftr" sz="quarter" idx="11"/>
          </p:nvPr>
        </p:nvSpPr>
        <p:spPr/>
        <p:txBody>
          <a:bodyPr/>
          <a:lstStyle/>
          <a:p>
            <a:endParaRPr lang="en-US"/>
          </a:p>
        </p:txBody>
      </p:sp>
      <p:sp>
        <p:nvSpPr>
          <p:cNvPr id="1048691" name="Slide Number Placeholder 6"/>
          <p:cNvSpPr>
            <a:spLocks noGrp="1"/>
          </p:cNvSpPr>
          <p:nvPr>
            <p:ph type="sldNum" sz="quarter" idx="12"/>
          </p:nvPr>
        </p:nvSpPr>
        <p:spPr/>
        <p:txBody>
          <a:bodyPr/>
          <a:lstStyle/>
          <a:p>
            <a:fld id="{19121227-4CD9-3C4E-BF07-F5C9591A7CC5}"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0000"/>
            <a:lum/>
          </a:blip>
          <a:srcRect/>
          <a:stretch>
            <a:fillRect l="-4000" t="12000" r="-4000" b="-4000"/>
          </a:stretch>
        </a:blipFill>
        <a:effectLst/>
      </p:bgPr>
    </p:bg>
    <p:spTree>
      <p:nvGrpSpPr>
        <p:cNvPr id="1" name=""/>
        <p:cNvGrpSpPr/>
        <p:nvPr/>
      </p:nvGrpSpPr>
      <p:grpSpPr>
        <a:xfrm>
          <a:off x="0" y="0"/>
          <a:ext cx="0" cy="0"/>
          <a:chOff x="0" y="0"/>
          <a:chExt cx="0" cy="0"/>
        </a:xfrm>
      </p:grpSpPr>
      <p:sp>
        <p:nvSpPr>
          <p:cNvPr id="1048576" name="Title Placeholder 21"/>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048577" name="Text Placeholder 12"/>
          <p:cNvSpPr>
            <a:spLocks noGrp="1"/>
          </p:cNvSpPr>
          <p:nvPr>
            <p:ph type="body" idx="1"/>
          </p:nvPr>
        </p:nvSpPr>
        <p:spPr>
          <a:xfrm>
            <a:off x="609600" y="1600200"/>
            <a:ext cx="109728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48578" name="Date Placeholder 13"/>
          <p:cNvSpPr>
            <a:spLocks noGrp="1"/>
          </p:cNvSpPr>
          <p:nvPr>
            <p:ph type="dt" sz="half" idx="2"/>
          </p:nvPr>
        </p:nvSpPr>
        <p:spPr>
          <a:xfrm>
            <a:off x="609600" y="6416678"/>
            <a:ext cx="28448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3D0BD394-F11D-4EDA-B57F-E502F073E474}" type="datetime1">
              <a:rPr lang="en-US" smtClean="0"/>
              <a:t>3/15/2024</a:t>
            </a:fld>
            <a:endParaRPr lang="en-US"/>
          </a:p>
        </p:txBody>
      </p:sp>
      <p:sp>
        <p:nvSpPr>
          <p:cNvPr id="1048579" name="Footer Placeholder 2"/>
          <p:cNvSpPr>
            <a:spLocks noGrp="1"/>
          </p:cNvSpPr>
          <p:nvPr>
            <p:ph type="ftr" sz="quarter" idx="3"/>
          </p:nvPr>
        </p:nvSpPr>
        <p:spPr>
          <a:xfrm>
            <a:off x="4165600" y="6416678"/>
            <a:ext cx="38608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1048580" name="Slide Number Placeholder 22"/>
          <p:cNvSpPr>
            <a:spLocks noGrp="1"/>
          </p:cNvSpPr>
          <p:nvPr>
            <p:ph type="sldNum" sz="quarter" idx="4"/>
          </p:nvPr>
        </p:nvSpPr>
        <p:spPr>
          <a:xfrm>
            <a:off x="10566400" y="6416678"/>
            <a:ext cx="1016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19121227-4CD9-3C4E-BF07-F5C9591A7CC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hf hdr="0" ftr="0" dt="0"/>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fossa.com/blog/software-bill-of-materials-formats-use-cases-tools/" TargetMode="External"/><Relationship Id="rId2" Type="http://schemas.openxmlformats.org/officeDocument/2006/relationships/hyperlink" Target="https://fossa.com/complete-guide-software-composition-analysis?ref=fossa.com"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hyperlink" Target="https://fossa.com/blog/all-about-cwe-79-cross-site-scripting/"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www.softwaretestinghelp.com/unit-testing-tools/?ref=fossa.com" TargetMode="External"/><Relationship Id="rId2" Type="http://schemas.openxmlformats.org/officeDocument/2006/relationships/hyperlink" Target="https://software.af.mil/wp-content/uploads/2021/05/DoD-Enterprise-DevSecOps-2.0-Tools-and-Activities-Guidebook.pdf?ref=fossa.com" TargetMode="External"/><Relationship Id="rId1" Type="http://schemas.openxmlformats.org/officeDocument/2006/relationships/slideLayout" Target="../slideLayouts/slideLayout7.xml"/><Relationship Id="rId5" Type="http://schemas.openxmlformats.org/officeDocument/2006/relationships/hyperlink" Target="https://dzone.com/articles/top-10-automated-software-testing-tools?ref=fossa.com" TargetMode="External"/><Relationship Id="rId4" Type="http://schemas.openxmlformats.org/officeDocument/2006/relationships/hyperlink" Target="https://www.threatstack.com/blog/50-best-integration-testing-tools?ref=fossa.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s://software.af.mil/wp-content/uploads/2021/05/DoD-Enterprise-DevSecOps-2.0-Tools-and-Activities-Guidebook.pdf?ref=fossa.com" TargetMode="External"/><Relationship Id="rId3" Type="http://schemas.openxmlformats.org/officeDocument/2006/relationships/hyperlink" Target="https://resources.sei.cmu.edu/library/asset-view.cfm?assetid=977270" TargetMode="External"/><Relationship Id="rId7" Type="http://schemas.openxmlformats.org/officeDocument/2006/relationships/hyperlink" Target="https://fossa.com/blog/tag/software-composition-analysis/" TargetMode="External"/><Relationship Id="rId2" Type="http://schemas.openxmlformats.org/officeDocument/2006/relationships/hyperlink" Target="https://resources.sei.cmu.edu/library/asset-view.cfm?assetid=890538" TargetMode="External"/><Relationship Id="rId1" Type="http://schemas.openxmlformats.org/officeDocument/2006/relationships/slideLayout" Target="../slideLayouts/slideLayout2.xml"/><Relationship Id="rId6" Type="http://schemas.openxmlformats.org/officeDocument/2006/relationships/hyperlink" Target="https://fossa.com/blog/" TargetMode="External"/><Relationship Id="rId5" Type="http://schemas.openxmlformats.org/officeDocument/2006/relationships/hyperlink" Target="http://www.synopsys.com/software-integrity/contct-devsecops" TargetMode="External"/><Relationship Id="rId4" Type="http://schemas.openxmlformats.org/officeDocument/2006/relationships/hyperlink" Target="https://www.synopsys.com/software-integrity/solutions/devsecops.html"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6000"/>
            <a:lum/>
          </a:blip>
          <a:srcRect/>
          <a:stretch>
            <a:fillRect t="52000" r="-6000" b="1000"/>
          </a:stretch>
        </a:blipFill>
        <a:effectLst/>
      </p:bgPr>
    </p:bg>
    <p:spTree>
      <p:nvGrpSpPr>
        <p:cNvPr id="1" name=""/>
        <p:cNvGrpSpPr/>
        <p:nvPr/>
      </p:nvGrpSpPr>
      <p:grpSpPr>
        <a:xfrm>
          <a:off x="0" y="0"/>
          <a:ext cx="0" cy="0"/>
          <a:chOff x="0" y="0"/>
          <a:chExt cx="0" cy="0"/>
        </a:xfrm>
      </p:grpSpPr>
      <p:sp>
        <p:nvSpPr>
          <p:cNvPr id="1048606" name="Rectangle 5"/>
          <p:cNvSpPr>
            <a:spLocks noChangeArrowheads="1"/>
          </p:cNvSpPr>
          <p:nvPr/>
        </p:nvSpPr>
        <p:spPr bwMode="auto">
          <a:xfrm>
            <a:off x="1" y="43934"/>
            <a:ext cx="184731" cy="369332"/>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endParaRPr lang="en-US"/>
          </a:p>
        </p:txBody>
      </p:sp>
      <p:pic>
        <p:nvPicPr>
          <p:cNvPr id="2097152" name="Image1"/>
          <p:cNvPicPr>
            <a:picLocks noChangeArrowheads="1"/>
          </p:cNvPicPr>
          <p:nvPr/>
        </p:nvPicPr>
        <p:blipFill>
          <a:blip r:embed="rId4"/>
          <a:srcRect/>
          <a:stretch>
            <a:fillRect/>
          </a:stretch>
        </p:blipFill>
        <p:spPr bwMode="auto">
          <a:xfrm>
            <a:off x="1257299" y="0"/>
            <a:ext cx="8610600" cy="3886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48607" name="Rectangle 6"/>
          <p:cNvSpPr>
            <a:spLocks noChangeArrowheads="1"/>
          </p:cNvSpPr>
          <p:nvPr/>
        </p:nvSpPr>
        <p:spPr bwMode="auto">
          <a:xfrm>
            <a:off x="1" y="2705739"/>
            <a:ext cx="184731" cy="369332"/>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48608" name="Rectangle 6"/>
          <p:cNvSpPr/>
          <p:nvPr/>
        </p:nvSpPr>
        <p:spPr>
          <a:xfrm>
            <a:off x="1279356" y="4876800"/>
            <a:ext cx="6096000" cy="1446550"/>
          </a:xfrm>
          <a:prstGeom prst="rect">
            <a:avLst/>
          </a:prstGeom>
        </p:spPr>
        <p:txBody>
          <a:bodyPr>
            <a:spAutoFit/>
          </a:bodyPr>
          <a:lstStyle/>
          <a:p>
            <a:r>
              <a:rPr lang="en-US" sz="2800" b="1" dirty="0">
                <a:solidFill>
                  <a:srgbClr val="002060"/>
                </a:solidFill>
              </a:rPr>
              <a:t>WOLDIA  UNIVERSITY</a:t>
            </a:r>
            <a:endParaRPr lang="en-US" sz="2800" dirty="0">
              <a:solidFill>
                <a:srgbClr val="002060"/>
              </a:solidFill>
            </a:endParaRPr>
          </a:p>
          <a:p>
            <a:r>
              <a:rPr lang="en-US" sz="2000" b="1" dirty="0">
                <a:solidFill>
                  <a:srgbClr val="002060"/>
                </a:solidFill>
              </a:rPr>
              <a:t>COLLEGE OF  TECHNOLOGY</a:t>
            </a:r>
            <a:endParaRPr lang="en-US" sz="2000" dirty="0">
              <a:solidFill>
                <a:srgbClr val="002060"/>
              </a:solidFill>
            </a:endParaRPr>
          </a:p>
          <a:p>
            <a:r>
              <a:rPr lang="en-US" sz="2000" b="1" dirty="0">
                <a:solidFill>
                  <a:srgbClr val="002060"/>
                </a:solidFill>
              </a:rPr>
              <a:t>SCHOOL OF  COMPUTING </a:t>
            </a:r>
            <a:endParaRPr lang="en-US" sz="2000" dirty="0">
              <a:solidFill>
                <a:srgbClr val="002060"/>
              </a:solidFill>
            </a:endParaRPr>
          </a:p>
          <a:p>
            <a:r>
              <a:rPr lang="en-US" sz="2000" b="1" dirty="0">
                <a:solidFill>
                  <a:srgbClr val="002060"/>
                </a:solidFill>
              </a:rPr>
              <a:t>DEPARTMENT OF SOFTWARE ENGNEERING</a:t>
            </a:r>
            <a:endParaRPr lang="en-US" sz="2000" dirty="0">
              <a:solidFill>
                <a:srgbClr val="002060"/>
              </a:solidFill>
            </a:endParaRPr>
          </a:p>
        </p:txBody>
      </p:sp>
      <p:sp>
        <p:nvSpPr>
          <p:cNvPr id="1048609" name="Slide Number Placeholder 1"/>
          <p:cNvSpPr>
            <a:spLocks noGrp="1"/>
          </p:cNvSpPr>
          <p:nvPr>
            <p:ph type="sldNum" sz="quarter" idx="12"/>
          </p:nvPr>
        </p:nvSpPr>
        <p:spPr/>
        <p:txBody>
          <a:bodyPr/>
          <a:lstStyle/>
          <a:p>
            <a:fld id="{19121227-4CD9-3C4E-BF07-F5C9591A7CC5}" type="slidenum">
              <a:rPr lang="en-US" smtClean="0"/>
              <a:t>1</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9" name="Slide Number Placeholder 1"/>
          <p:cNvSpPr>
            <a:spLocks noGrp="1"/>
          </p:cNvSpPr>
          <p:nvPr>
            <p:ph type="sldNum" sz="quarter" idx="12"/>
          </p:nvPr>
        </p:nvSpPr>
        <p:spPr/>
        <p:txBody>
          <a:bodyPr/>
          <a:lstStyle/>
          <a:p>
            <a:fld id="{19121227-4CD9-3C4E-BF07-F5C9591A7CC5}" type="slidenum">
              <a:rPr lang="en-US" smtClean="0"/>
              <a:t>10</a:t>
            </a:fld>
            <a:endParaRPr lang="en-US"/>
          </a:p>
        </p:txBody>
      </p:sp>
      <p:sp>
        <p:nvSpPr>
          <p:cNvPr id="1048650" name="Rectangle 2"/>
          <p:cNvSpPr/>
          <p:nvPr/>
        </p:nvSpPr>
        <p:spPr>
          <a:xfrm>
            <a:off x="48126" y="125702"/>
            <a:ext cx="12143873" cy="5501640"/>
          </a:xfrm>
          <a:prstGeom prst="rect">
            <a:avLst/>
          </a:prstGeom>
        </p:spPr>
        <p:txBody>
          <a:bodyPr wrap="square">
            <a:spAutoFit/>
          </a:bodyPr>
          <a:lstStyle/>
          <a:p>
            <a:endParaRPr lang="en-US" sz="2000" dirty="0"/>
          </a:p>
          <a:p>
            <a:pPr lvl="0"/>
            <a:r>
              <a:rPr lang="en-US" sz="2000" b="1" dirty="0" smtClean="0"/>
              <a:t>2,Scan </a:t>
            </a:r>
            <a:r>
              <a:rPr lang="en-US" sz="2000" b="1" dirty="0"/>
              <a:t>&amp; Analyze:</a:t>
            </a:r>
            <a:endParaRPr lang="en-US" sz="2000" dirty="0"/>
          </a:p>
          <a:p>
            <a:r>
              <a:rPr lang="en-US" sz="2000" dirty="0"/>
              <a:t>After the threat modeling phase, the code is analyzed in the scanning phase to ensure it is secure from security vulnerabilities. This phase involves both manual and automated code review, which helps developers to identify security vulnerabilities and bugs earlier in the software development life cycle.</a:t>
            </a:r>
          </a:p>
          <a:p>
            <a:r>
              <a:rPr lang="en-US" sz="2000" dirty="0"/>
              <a:t>This phase involves the use of tools like Static Application Software Testing (SAST) and Dynamic Application Security Testing (DAST).</a:t>
            </a:r>
          </a:p>
          <a:p>
            <a:pPr lvl="0"/>
            <a:r>
              <a:rPr lang="en-US" sz="2000" b="1" dirty="0" smtClean="0"/>
              <a:t>3,Identity</a:t>
            </a:r>
            <a:r>
              <a:rPr lang="en-US" sz="2000" b="1" dirty="0"/>
              <a:t>:</a:t>
            </a:r>
            <a:endParaRPr lang="en-US" sz="2000" dirty="0"/>
          </a:p>
          <a:p>
            <a:r>
              <a:rPr lang="en-US" sz="2000" dirty="0"/>
              <a:t>After code analysis, the team reviews all the data and metrics collected from the previous phases to identify security risks. These risks are then compiled based on their severity and priority. </a:t>
            </a:r>
          </a:p>
          <a:p>
            <a:r>
              <a:rPr lang="en-US" sz="2000" dirty="0"/>
              <a:t>Tools like </a:t>
            </a:r>
            <a:r>
              <a:rPr lang="en-US" sz="2000" dirty="0" err="1"/>
              <a:t>Klocwork</a:t>
            </a:r>
            <a:r>
              <a:rPr lang="en-US" sz="2000" dirty="0"/>
              <a:t> can be used to identify security vulnerabilities within the data and metrics collected. </a:t>
            </a:r>
            <a:endParaRPr lang="en-US" sz="2000" dirty="0" smtClean="0"/>
          </a:p>
          <a:p>
            <a:pPr lvl="0"/>
            <a:r>
              <a:rPr lang="en-US" sz="2000" dirty="0"/>
              <a:t> </a:t>
            </a:r>
            <a:r>
              <a:rPr lang="en-US" sz="2000" dirty="0" smtClean="0"/>
              <a:t>4,</a:t>
            </a:r>
            <a:r>
              <a:rPr lang="en-US" sz="2000" b="1" dirty="0" smtClean="0"/>
              <a:t>Remediate</a:t>
            </a:r>
            <a:r>
              <a:rPr lang="en-US" sz="2000" b="1" dirty="0"/>
              <a:t>: </a:t>
            </a:r>
            <a:endParaRPr lang="en-US" sz="2000" dirty="0"/>
          </a:p>
          <a:p>
            <a:r>
              <a:rPr lang="en-US" sz="2000" dirty="0"/>
              <a:t>Once all the security vulnerabilities are identified and organized in the previous phases, the team moves on to the remediation phase, where steps are taken to rectify issues. This involves the use of various SAST tools that suggest solutions for the identified vulnerabilities, errors, and bugs.</a:t>
            </a:r>
          </a:p>
          <a:p>
            <a:r>
              <a:rPr lang="en-US" sz="2000" dirty="0"/>
              <a:t>This makes it easier for the team to address and rectify the security issues as they arise.</a:t>
            </a:r>
          </a:p>
          <a:p>
            <a:endParaRPr lang="en-US" dirty="0"/>
          </a:p>
          <a:p>
            <a:endParaRPr lang="en-GB"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Slide Number Placeholder 1"/>
          <p:cNvSpPr>
            <a:spLocks noGrp="1"/>
          </p:cNvSpPr>
          <p:nvPr>
            <p:ph type="sldNum" sz="quarter" idx="12"/>
          </p:nvPr>
        </p:nvSpPr>
        <p:spPr/>
        <p:txBody>
          <a:bodyPr/>
          <a:lstStyle/>
          <a:p>
            <a:fld id="{19121227-4CD9-3C4E-BF07-F5C9591A7CC5}" type="slidenum">
              <a:rPr lang="en-US" smtClean="0"/>
              <a:t>11</a:t>
            </a:fld>
            <a:endParaRPr lang="en-US"/>
          </a:p>
        </p:txBody>
      </p:sp>
      <p:sp>
        <p:nvSpPr>
          <p:cNvPr id="1048652" name="Rectangle 2"/>
          <p:cNvSpPr/>
          <p:nvPr/>
        </p:nvSpPr>
        <p:spPr>
          <a:xfrm>
            <a:off x="0" y="87739"/>
            <a:ext cx="12192000" cy="5170646"/>
          </a:xfrm>
          <a:prstGeom prst="rect">
            <a:avLst/>
          </a:prstGeom>
        </p:spPr>
        <p:txBody>
          <a:bodyPr wrap="square">
            <a:spAutoFit/>
          </a:bodyPr>
          <a:lstStyle/>
          <a:p>
            <a:pPr lvl="0"/>
            <a:r>
              <a:rPr lang="en-US" sz="2400" b="1" dirty="0" smtClean="0"/>
              <a:t>5,Monitor</a:t>
            </a:r>
            <a:r>
              <a:rPr lang="en-US" sz="2400" b="1" dirty="0"/>
              <a:t>:</a:t>
            </a:r>
            <a:endParaRPr lang="en-US" sz="2400" dirty="0"/>
          </a:p>
          <a:p>
            <a:r>
              <a:rPr lang="en-US" sz="2400" dirty="0"/>
              <a:t>Though last, this is another critical phase of the DevSecOps lifecycle, where the team is responsible for tracking all the identified vulnerabilities, the steps taken to mitigate or eliminate those vulnerabilities, and the overall status of the application’s security. This allows them to make informed data-driven decisions during the software development lifecycle, which further helps them deliver quality and secure products/features to the users. </a:t>
            </a:r>
          </a:p>
          <a:p>
            <a:r>
              <a:rPr lang="en-US" sz="2400" dirty="0"/>
              <a:t>Apart from tracking the aforementioned aspects, the team can also track and manage the differences between the actual and target metric values, which will allow the organization to experience advancement in operational efficiency across various departments. </a:t>
            </a:r>
          </a:p>
          <a:p>
            <a:r>
              <a:rPr lang="en-US" sz="2400" dirty="0"/>
              <a:t>Though there is no concrete process for implementing DevSecOps, these steps are usually present. Depending on the complexity and size of your project, your development lifecycle might include some other sequential steps.</a:t>
            </a:r>
          </a:p>
          <a:p>
            <a:r>
              <a:rPr lang="en-US" sz="2400" dirty="0"/>
              <a:t>[4],[5]</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3" name="Title 1"/>
          <p:cNvSpPr>
            <a:spLocks noGrp="1"/>
          </p:cNvSpPr>
          <p:nvPr>
            <p:ph type="title"/>
          </p:nvPr>
        </p:nvSpPr>
        <p:spPr/>
        <p:txBody>
          <a:bodyPr/>
          <a:lstStyle/>
          <a:p>
            <a:pPr lvl="0"/>
            <a:r>
              <a:rPr lang="en-US" dirty="0"/>
              <a:t>4. How dose DevSecOps works? </a:t>
            </a:r>
          </a:p>
        </p:txBody>
      </p:sp>
      <p:sp>
        <p:nvSpPr>
          <p:cNvPr id="1048654" name="Content Placeholder 2"/>
          <p:cNvSpPr>
            <a:spLocks noGrp="1"/>
          </p:cNvSpPr>
          <p:nvPr>
            <p:ph idx="1"/>
          </p:nvPr>
        </p:nvSpPr>
        <p:spPr>
          <a:xfrm>
            <a:off x="0" y="1219200"/>
            <a:ext cx="12192000" cy="5638800"/>
          </a:xfrm>
        </p:spPr>
        <p:txBody>
          <a:bodyPr>
            <a:normAutofit fontScale="64286" lnSpcReduction="20000"/>
          </a:bodyPr>
          <a:lstStyle/>
          <a:p>
            <a:pPr marL="137160" indent="0">
              <a:buNone/>
            </a:pPr>
            <a:r>
              <a:rPr lang="en-US" dirty="0"/>
              <a:t>DevSecOps works by integrating security practices into every stage of the software development process, from planning and design to deployment and monitoring. Here are some key principles and practices that make DevSecOps effective</a:t>
            </a:r>
            <a:r>
              <a:rPr lang="en-US" dirty="0" smtClean="0"/>
              <a:t>:</a:t>
            </a:r>
            <a:r>
              <a:rPr lang="en-US" dirty="0"/>
              <a:t> </a:t>
            </a:r>
          </a:p>
          <a:p>
            <a:pPr marL="137160" indent="0">
              <a:buNone/>
            </a:pPr>
            <a:r>
              <a:rPr lang="en-US" b="1" dirty="0"/>
              <a:t>1. Shift-left approach</a:t>
            </a:r>
            <a:r>
              <a:rPr lang="en-US" dirty="0"/>
              <a:t>: DevSecOps emphasizes shifting security practices to the left, meaning that security considerations are introduced early in the development process. By addressing security issues at the planning and design stages, teams can proactively identify and mitigate risks before they become more costly and time-consuming to fix</a:t>
            </a:r>
            <a:r>
              <a:rPr lang="en-US" dirty="0" smtClean="0"/>
              <a:t>.</a:t>
            </a:r>
            <a:r>
              <a:rPr lang="en-US" dirty="0"/>
              <a:t> </a:t>
            </a:r>
          </a:p>
          <a:p>
            <a:pPr marL="137160" indent="0">
              <a:buNone/>
            </a:pPr>
            <a:r>
              <a:rPr lang="en-US" b="1" dirty="0"/>
              <a:t>2. Automation: </a:t>
            </a:r>
            <a:r>
              <a:rPr lang="en-US" dirty="0"/>
              <a:t>Automation is a key component of DevSecOps, enabling teams to automate security testing, code analysis, vulnerability scanning, and compliance checks throughout the development pipeline. Automated tools help identify security vulnerabilities quickly and consistently, allowing teams to address them in a timely manner</a:t>
            </a:r>
            <a:r>
              <a:rPr lang="en-US" dirty="0" smtClean="0"/>
              <a:t>.</a:t>
            </a:r>
            <a:r>
              <a:rPr lang="en-US" dirty="0"/>
              <a:t> </a:t>
            </a:r>
          </a:p>
          <a:p>
            <a:pPr marL="137160" indent="0">
              <a:buNone/>
            </a:pPr>
            <a:r>
              <a:rPr lang="en-US" b="1" dirty="0"/>
              <a:t>3. Collaboration: </a:t>
            </a:r>
            <a:r>
              <a:rPr lang="en-US" dirty="0"/>
              <a:t>DevSecOps promotes collaboration between development, operations, and security teams to ensure that security is everyone's responsibility. By breaking down silos and fostering communication between teams, organizations can build a culture of shared responsibility for security and enable faster response to security threats</a:t>
            </a:r>
            <a:r>
              <a:rPr lang="en-US" dirty="0" smtClean="0"/>
              <a:t>.</a:t>
            </a:r>
            <a:r>
              <a:rPr lang="en-US" dirty="0"/>
              <a:t> </a:t>
            </a:r>
          </a:p>
          <a:p>
            <a:pPr marL="137160" indent="0">
              <a:buNone/>
            </a:pPr>
            <a:r>
              <a:rPr lang="en-US" b="1" dirty="0"/>
              <a:t>4. Continuous monitoring: </a:t>
            </a:r>
            <a:r>
              <a:rPr lang="en-US" dirty="0"/>
              <a:t>DevSecOps emphasizes continuous monitoring of applications and infrastructure to detect security threats in real-time. Monitoring tools provide visibility into the security posture of applications, enabling teams to identify and respond to security incidents promptly</a:t>
            </a:r>
            <a:r>
              <a:rPr lang="en-US" dirty="0" smtClean="0"/>
              <a:t>.</a:t>
            </a:r>
            <a:r>
              <a:rPr lang="en-US" dirty="0"/>
              <a:t> </a:t>
            </a:r>
          </a:p>
          <a:p>
            <a:pPr marL="137160" indent="0">
              <a:buNone/>
            </a:pPr>
            <a:r>
              <a:rPr lang="en-US" b="1" dirty="0" smtClean="0"/>
              <a:t>5</a:t>
            </a:r>
            <a:r>
              <a:rPr lang="en-US" b="1" dirty="0"/>
              <a:t>. Security as code: </a:t>
            </a:r>
            <a:r>
              <a:rPr lang="en-US" dirty="0"/>
              <a:t>DevSecOps encourages treating security policies, configurations, and controls as code that can be version-controlled, automated, and deployed alongside application code. This approach helps ensure that security controls are consistently applied across environments and can be easily audited and updated</a:t>
            </a:r>
            <a:r>
              <a:rPr lang="en-US" dirty="0" smtClean="0"/>
              <a:t>.</a:t>
            </a:r>
            <a:r>
              <a:rPr lang="en-US" dirty="0"/>
              <a:t> </a:t>
            </a:r>
          </a:p>
          <a:p>
            <a:pPr marL="137160" indent="0">
              <a:buNone/>
            </a:pPr>
            <a:r>
              <a:rPr lang="en-US" dirty="0"/>
              <a:t>Overall, DevSecOps is a holistic approach to integrating security into the software development lifecycle, emphasizing collaboration, automation, and continuous improvement to deliver secure and resilient software </a:t>
            </a:r>
            <a:r>
              <a:rPr lang="en-US" dirty="0" smtClean="0"/>
              <a:t>products[6]</a:t>
            </a:r>
            <a:endParaRPr lang="en-US" dirty="0"/>
          </a:p>
        </p:txBody>
      </p:sp>
      <p:sp>
        <p:nvSpPr>
          <p:cNvPr id="1048655" name="Slide Number Placeholder 3"/>
          <p:cNvSpPr>
            <a:spLocks noGrp="1"/>
          </p:cNvSpPr>
          <p:nvPr>
            <p:ph type="sldNum" sz="quarter" idx="12"/>
          </p:nvPr>
        </p:nvSpPr>
        <p:spPr/>
        <p:txBody>
          <a:bodyPr/>
          <a:lstStyle/>
          <a:p>
            <a:fld id="{19121227-4CD9-3C4E-BF07-F5C9591A7CC5}" type="slidenum">
              <a:rPr lang="en-US" smtClean="0"/>
              <a:t>12</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6" name="Title 1"/>
          <p:cNvSpPr>
            <a:spLocks noGrp="1"/>
          </p:cNvSpPr>
          <p:nvPr>
            <p:ph type="title"/>
          </p:nvPr>
        </p:nvSpPr>
        <p:spPr>
          <a:xfrm>
            <a:off x="533400" y="52137"/>
            <a:ext cx="7543800" cy="1143000"/>
          </a:xfrm>
        </p:spPr>
        <p:txBody>
          <a:bodyPr/>
          <a:lstStyle/>
          <a:p>
            <a:pPr lvl="0"/>
            <a:r>
              <a:rPr lang="en-US" dirty="0"/>
              <a:t>5. </a:t>
            </a:r>
            <a:r>
              <a:rPr lang="en-US" dirty="0" smtClean="0"/>
              <a:t>Explain </a:t>
            </a:r>
            <a:r>
              <a:rPr lang="en-US" dirty="0"/>
              <a:t>well known DevSecOps tools. </a:t>
            </a:r>
          </a:p>
        </p:txBody>
      </p:sp>
      <p:sp>
        <p:nvSpPr>
          <p:cNvPr id="1048657" name="Content Placeholder 2"/>
          <p:cNvSpPr>
            <a:spLocks noGrp="1"/>
          </p:cNvSpPr>
          <p:nvPr>
            <p:ph idx="1"/>
          </p:nvPr>
        </p:nvSpPr>
        <p:spPr>
          <a:xfrm>
            <a:off x="0" y="1295400"/>
            <a:ext cx="12192000" cy="5410200"/>
          </a:xfrm>
        </p:spPr>
        <p:txBody>
          <a:bodyPr>
            <a:normAutofit fontScale="78571" lnSpcReduction="10000"/>
          </a:bodyPr>
          <a:lstStyle/>
          <a:p>
            <a:pPr marL="137160" indent="0">
              <a:buNone/>
            </a:pPr>
            <a:r>
              <a:rPr lang="en-US" dirty="0" smtClean="0"/>
              <a:t>There </a:t>
            </a:r>
            <a:r>
              <a:rPr lang="en-US" dirty="0"/>
              <a:t>are several well-known DevSecOps tools that organizations use to integrate security practices into their </a:t>
            </a:r>
            <a:r>
              <a:rPr lang="en-US" dirty="0" smtClean="0"/>
              <a:t>software development </a:t>
            </a:r>
            <a:r>
              <a:rPr lang="en-US" dirty="0"/>
              <a:t>processes. Here are some popular DevSecOps tools</a:t>
            </a:r>
            <a:r>
              <a:rPr lang="en-US" dirty="0" smtClean="0"/>
              <a:t>:</a:t>
            </a:r>
            <a:r>
              <a:rPr lang="en-US" dirty="0"/>
              <a:t> </a:t>
            </a:r>
          </a:p>
          <a:p>
            <a:pPr marL="137160" indent="0" fontAlgn="base">
              <a:buNone/>
            </a:pPr>
            <a:r>
              <a:rPr lang="en-US" sz="3100" b="1" dirty="0" smtClean="0"/>
              <a:t>1</a:t>
            </a:r>
            <a:r>
              <a:rPr lang="en-US" sz="3100" b="1" dirty="0"/>
              <a:t>. Software Composition Analysis (SCA)</a:t>
            </a:r>
          </a:p>
          <a:p>
            <a:pPr marL="137160" indent="0" fontAlgn="base">
              <a:buNone/>
            </a:pPr>
            <a:r>
              <a:rPr lang="en-US" dirty="0"/>
              <a:t>Given the fact that open source software makes up over 90% of the codebase of modern applications, SCA has become an indispensable DevSecOps tool.</a:t>
            </a:r>
          </a:p>
          <a:p>
            <a:pPr marL="137160" indent="0" fontAlgn="base">
              <a:buNone/>
            </a:pPr>
            <a:r>
              <a:rPr lang="en-US" u="sng" dirty="0">
                <a:hlinkClick r:id="rId2"/>
              </a:rPr>
              <a:t>Software composition analysis</a:t>
            </a:r>
            <a:r>
              <a:rPr lang="en-US" dirty="0"/>
              <a:t> (SCA) tools scan applications to detect and address issues (security vulnerabilities, problematic OSS licenses, and quality issues) in open source code. SCA solutions also offer reporting functionality, including the ability to generate a </a:t>
            </a:r>
            <a:r>
              <a:rPr lang="en-US" u="sng" dirty="0">
                <a:hlinkClick r:id="rId3"/>
              </a:rPr>
              <a:t>software bill of materials</a:t>
            </a:r>
            <a:r>
              <a:rPr lang="en-US" dirty="0"/>
              <a:t>.</a:t>
            </a:r>
          </a:p>
          <a:p>
            <a:pPr marL="137160" indent="0" fontAlgn="base">
              <a:buNone/>
            </a:pPr>
            <a:r>
              <a:rPr lang="en-US" dirty="0"/>
              <a:t>If and when SCA does identify a vulnerability, it provides a host of information (including severity score, inclusion path, and remediation guidance) to help users properly address the issue.</a:t>
            </a:r>
          </a:p>
          <a:p>
            <a:pPr marL="137160" indent="0" fontAlgn="base">
              <a:buNone/>
            </a:pPr>
            <a:r>
              <a:rPr lang="en-US" dirty="0"/>
              <a:t>For the open source license compliance use case, SCA inventories the different licenses involved in your code, flagging any components with licenses that violate an organization’s compliance policies.</a:t>
            </a:r>
          </a:p>
          <a:p>
            <a:pPr marL="137160" indent="0" fontAlgn="base">
              <a:buNone/>
            </a:pPr>
            <a:r>
              <a:rPr lang="en-US" dirty="0"/>
              <a:t>Finally, modern SCA tools also help teams implement the key DevSecOps principle of delivering </a:t>
            </a:r>
            <a:r>
              <a:rPr lang="en-US" i="1" dirty="0"/>
              <a:t>quality</a:t>
            </a:r>
            <a:r>
              <a:rPr lang="en-US" dirty="0"/>
              <a:t> software. SCA offers code quality and provenance checks, helping users identify and upgrade outdated and/or poorly maintained software components.</a:t>
            </a:r>
          </a:p>
          <a:p>
            <a:endParaRPr lang="en-US" dirty="0"/>
          </a:p>
          <a:p>
            <a:pPr lvl="0"/>
            <a:endParaRPr lang="en-US" dirty="0"/>
          </a:p>
        </p:txBody>
      </p:sp>
      <p:sp>
        <p:nvSpPr>
          <p:cNvPr id="1048658" name="Slide Number Placeholder 3"/>
          <p:cNvSpPr>
            <a:spLocks noGrp="1"/>
          </p:cNvSpPr>
          <p:nvPr>
            <p:ph type="sldNum" sz="quarter" idx="12"/>
          </p:nvPr>
        </p:nvSpPr>
        <p:spPr/>
        <p:txBody>
          <a:bodyPr/>
          <a:lstStyle/>
          <a:p>
            <a:fld id="{19121227-4CD9-3C4E-BF07-F5C9591A7CC5}" type="slidenum">
              <a:rPr lang="en-US" smtClean="0"/>
              <a:t>13</a:t>
            </a:fld>
            <a:endParaRPr lang="en-US"/>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86600" y="0"/>
            <a:ext cx="5105400" cy="12192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9" name="Slide Number Placeholder 1"/>
          <p:cNvSpPr>
            <a:spLocks noGrp="1"/>
          </p:cNvSpPr>
          <p:nvPr>
            <p:ph type="sldNum" sz="quarter" idx="12"/>
          </p:nvPr>
        </p:nvSpPr>
        <p:spPr/>
        <p:txBody>
          <a:bodyPr/>
          <a:lstStyle/>
          <a:p>
            <a:fld id="{19121227-4CD9-3C4E-BF07-F5C9591A7CC5}" type="slidenum">
              <a:rPr lang="en-US" smtClean="0"/>
              <a:t>14</a:t>
            </a:fld>
            <a:endParaRPr lang="en-US"/>
          </a:p>
        </p:txBody>
      </p:sp>
      <p:sp>
        <p:nvSpPr>
          <p:cNvPr id="1048660" name="Rectangle 2"/>
          <p:cNvSpPr/>
          <p:nvPr/>
        </p:nvSpPr>
        <p:spPr>
          <a:xfrm>
            <a:off x="-8021" y="67317"/>
            <a:ext cx="12115800" cy="6309420"/>
          </a:xfrm>
          <a:prstGeom prst="rect">
            <a:avLst/>
          </a:prstGeom>
        </p:spPr>
        <p:txBody>
          <a:bodyPr wrap="square">
            <a:spAutoFit/>
          </a:bodyPr>
          <a:lstStyle/>
          <a:p>
            <a:pPr fontAlgn="base"/>
            <a:r>
              <a:rPr lang="en-US" sz="2400" b="1" dirty="0" smtClean="0"/>
              <a:t>2</a:t>
            </a:r>
            <a:r>
              <a:rPr lang="en-US" sz="2400" b="1" dirty="0"/>
              <a:t>. Static Application Security Testing (SAST)</a:t>
            </a:r>
          </a:p>
          <a:p>
            <a:pPr fontAlgn="base"/>
            <a:r>
              <a:rPr lang="en-US" sz="2000" dirty="0"/>
              <a:t>SAST refers to a set of tools that scan codes (source code, binary code, byte code) in a non-running (read: static) state. SAST flags weaknesses in the code it scans, effectively surfacing common issues like </a:t>
            </a:r>
            <a:r>
              <a:rPr lang="en-US" sz="2000" u="sng" dirty="0">
                <a:hlinkClick r:id="rId3"/>
              </a:rPr>
              <a:t>CWE-79 (cross-site scripting)</a:t>
            </a:r>
            <a:r>
              <a:rPr lang="en-US" sz="2000" dirty="0"/>
              <a:t>, buffer overflow errors, SQL Injection, and more.</a:t>
            </a:r>
          </a:p>
          <a:p>
            <a:pPr fontAlgn="base"/>
            <a:r>
              <a:rPr lang="en-US" sz="2000" dirty="0"/>
              <a:t>Much like SCA, SAST flags vulnerabilities and offers remediation guidance. Both tools analyze source code/binaries as opposed to running applications. And, both SCA and SAST are frequently used during the “build” stage of the software development lifecycle, in line with the “shift-left” principle of conducting security testing as early as possible in the SDLC.</a:t>
            </a:r>
          </a:p>
          <a:p>
            <a:pPr fontAlgn="base"/>
            <a:r>
              <a:rPr lang="en-US" sz="2000" dirty="0"/>
              <a:t>There are several significant differences between SCA and SAST, however. While SCA identifies vulnerabilities in open source code, SAST detects vulnerabilities in proprietary code. And, as you might expect, open source license compliance is </a:t>
            </a:r>
            <a:r>
              <a:rPr lang="en-US" sz="2000" i="1" dirty="0"/>
              <a:t>not </a:t>
            </a:r>
            <a:r>
              <a:rPr lang="en-US" sz="2000" dirty="0"/>
              <a:t>a SAST use case. DevSecOps teams often use SCA and SAST in a complementary manner.</a:t>
            </a:r>
          </a:p>
          <a:p>
            <a:pPr fontAlgn="base"/>
            <a:r>
              <a:rPr lang="en-US" sz="2400" b="1" dirty="0"/>
              <a:t>3. Dynamic Application Security Testing (DAST)</a:t>
            </a:r>
          </a:p>
          <a:p>
            <a:pPr fontAlgn="base"/>
            <a:r>
              <a:rPr lang="en-US" sz="2000" dirty="0"/>
              <a:t>In contrast to SAST and SCA, DAST (Dynamic Application Security Testing) tests for vulnerabilities in a running application. As such, it’s used later in the software development lifecycle.</a:t>
            </a:r>
          </a:p>
          <a:p>
            <a:pPr fontAlgn="base"/>
            <a:r>
              <a:rPr lang="en-US" sz="2000" dirty="0"/>
              <a:t>DAST does not require access to source code. Instead, DAST tools detect vulnerabilities in a running application by (safely) injecting malicious inputs to identify potential security vulnerabilities within the application. A DAST tool will make HTTP requests and uncover issues like SQL injections, OS injections, and cross-site scripting errors. It also finds bugs that are important to application security contexts, like security headers, cookie safety, content security policies, and X-Frame-Options</a:t>
            </a:r>
            <a:r>
              <a:rPr lang="en-US" sz="2000" dirty="0" smtClean="0"/>
              <a:t>.</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4" name="Slide Number Placeholder 1"/>
          <p:cNvSpPr>
            <a:spLocks noGrp="1"/>
          </p:cNvSpPr>
          <p:nvPr>
            <p:ph type="sldNum" sz="quarter" idx="12"/>
          </p:nvPr>
        </p:nvSpPr>
        <p:spPr/>
        <p:txBody>
          <a:bodyPr/>
          <a:lstStyle/>
          <a:p>
            <a:fld id="{19121227-4CD9-3C4E-BF07-F5C9591A7CC5}" type="slidenum">
              <a:rPr lang="en-US" smtClean="0"/>
              <a:t>15</a:t>
            </a:fld>
            <a:endParaRPr lang="en-US"/>
          </a:p>
        </p:txBody>
      </p:sp>
      <p:sp>
        <p:nvSpPr>
          <p:cNvPr id="1048665" name="Rectangle 2"/>
          <p:cNvSpPr/>
          <p:nvPr/>
        </p:nvSpPr>
        <p:spPr>
          <a:xfrm>
            <a:off x="76200" y="228600"/>
            <a:ext cx="12192000" cy="5628640"/>
          </a:xfrm>
          <a:prstGeom prst="rect">
            <a:avLst/>
          </a:prstGeom>
        </p:spPr>
        <p:txBody>
          <a:bodyPr wrap="square">
            <a:spAutoFit/>
          </a:bodyPr>
          <a:lstStyle/>
          <a:p>
            <a:pPr fontAlgn="base"/>
            <a:r>
              <a:rPr lang="en-US" sz="2000" dirty="0"/>
              <a:t>There’s no language dependency with DAST tools because they test the running app, however you compile it. DAST also takes into account the context of how the application works: It tests the running application with bad inputs to see how the application behaves. Security teams often use DAST tools as part of their application security suites along with SAST, SCA, and more</a:t>
            </a:r>
            <a:r>
              <a:rPr lang="en-US" sz="2000" dirty="0" smtClean="0"/>
              <a:t>.</a:t>
            </a:r>
            <a:endParaRPr lang="en-US" dirty="0"/>
          </a:p>
          <a:p>
            <a:pPr fontAlgn="base"/>
            <a:r>
              <a:rPr lang="en-US" sz="2400" b="1" dirty="0"/>
              <a:t>4. Automated Testing Tools</a:t>
            </a:r>
          </a:p>
          <a:p>
            <a:pPr fontAlgn="base"/>
            <a:r>
              <a:rPr lang="en-US" sz="2000" dirty="0"/>
              <a:t>The days of large, dedicated QA teams are a thing of the past for organizations with successful DevSecOps implementations. As the U.S. government’s </a:t>
            </a:r>
            <a:r>
              <a:rPr lang="en-US" sz="2000" u="sng" dirty="0">
                <a:hlinkClick r:id="rId2"/>
              </a:rPr>
              <a:t>DevSecOps Fundamentals Guidebook </a:t>
            </a:r>
            <a:r>
              <a:rPr lang="en-US" sz="2000" dirty="0"/>
              <a:t>puts it: ”Testing is about automation, and testers will need to become coders of that automation.”</a:t>
            </a:r>
          </a:p>
          <a:p>
            <a:pPr fontAlgn="base"/>
            <a:r>
              <a:rPr lang="en-US" sz="2000" dirty="0"/>
              <a:t>Although some manual testing work will still be required — it’s not possible to automate every part of every test — the majority can be automated. For example:</a:t>
            </a:r>
          </a:p>
          <a:p>
            <a:pPr lvl="0" fontAlgn="base"/>
            <a:r>
              <a:rPr lang="en-US" sz="2000" dirty="0"/>
              <a:t>Unit tests: Unit tests analyze individual units of code to make sure they perform as expected. </a:t>
            </a:r>
            <a:r>
              <a:rPr lang="en-US" sz="2000" u="sng" dirty="0">
                <a:hlinkClick r:id="rId3"/>
              </a:rPr>
              <a:t>Unit testing tools</a:t>
            </a:r>
            <a:r>
              <a:rPr lang="en-US" sz="2000" dirty="0"/>
              <a:t> tend to be language-specific.</a:t>
            </a:r>
          </a:p>
          <a:p>
            <a:pPr lvl="0" fontAlgn="base"/>
            <a:r>
              <a:rPr lang="en-US" sz="2000" dirty="0"/>
              <a:t>Integration tests: </a:t>
            </a:r>
            <a:r>
              <a:rPr lang="en-US" sz="2000" u="sng" dirty="0">
                <a:hlinkClick r:id="rId4"/>
              </a:rPr>
              <a:t>Integration tests</a:t>
            </a:r>
            <a:r>
              <a:rPr lang="en-US" sz="2000" dirty="0"/>
              <a:t> are performed after unit tests and deal with the interaction between units of code. Again, many of these tests are language-specific.</a:t>
            </a:r>
          </a:p>
          <a:p>
            <a:pPr lvl="0" fontAlgn="base"/>
            <a:r>
              <a:rPr lang="en-US" sz="2000" dirty="0"/>
              <a:t>System tests: System tests are performed after integration tests and analyze the entire application. </a:t>
            </a:r>
            <a:r>
              <a:rPr lang="en-US" sz="2000" u="sng" dirty="0">
                <a:hlinkClick r:id="rId5"/>
              </a:rPr>
              <a:t>System testing tools</a:t>
            </a:r>
            <a:r>
              <a:rPr lang="en-US" sz="2000" dirty="0"/>
              <a:t> analyze areas like usability, reliability, scalability, and more.</a:t>
            </a:r>
          </a:p>
          <a:p>
            <a:pPr fontAlgn="base"/>
            <a:r>
              <a:rPr lang="en-US" sz="2000" dirty="0"/>
              <a:t>Performance testing, regression testing, and acceptance testing are also among the areas that can be automated</a:t>
            </a:r>
            <a:r>
              <a:rPr lang="en-US" sz="2000" dirty="0" smtClean="0"/>
              <a:t>.</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6" name="Slide Number Placeholder 1"/>
          <p:cNvSpPr>
            <a:spLocks noGrp="1"/>
          </p:cNvSpPr>
          <p:nvPr>
            <p:ph type="sldNum" sz="quarter" idx="12"/>
          </p:nvPr>
        </p:nvSpPr>
        <p:spPr/>
        <p:txBody>
          <a:bodyPr/>
          <a:lstStyle/>
          <a:p>
            <a:fld id="{19121227-4CD9-3C4E-BF07-F5C9591A7CC5}" type="slidenum">
              <a:rPr lang="en-US" smtClean="0"/>
              <a:t>16</a:t>
            </a:fld>
            <a:endParaRPr lang="en-US"/>
          </a:p>
        </p:txBody>
      </p:sp>
      <p:sp>
        <p:nvSpPr>
          <p:cNvPr id="1048667" name="Rectangle 2"/>
          <p:cNvSpPr/>
          <p:nvPr/>
        </p:nvSpPr>
        <p:spPr>
          <a:xfrm>
            <a:off x="0" y="-79653"/>
            <a:ext cx="12192000" cy="5539741"/>
          </a:xfrm>
          <a:prstGeom prst="rect">
            <a:avLst/>
          </a:prstGeom>
        </p:spPr>
        <p:txBody>
          <a:bodyPr wrap="square">
            <a:spAutoFit/>
          </a:bodyPr>
          <a:lstStyle/>
          <a:p>
            <a:pPr fontAlgn="base"/>
            <a:endParaRPr lang="en-US" dirty="0"/>
          </a:p>
          <a:p>
            <a:pPr fontAlgn="base"/>
            <a:r>
              <a:rPr lang="en-US" sz="2000" b="1" dirty="0"/>
              <a:t>5. Issue Tracking System</a:t>
            </a:r>
          </a:p>
          <a:p>
            <a:pPr fontAlgn="base"/>
            <a:r>
              <a:rPr lang="en-US" sz="2000" dirty="0"/>
              <a:t>The final tool we'll discuss is one that most teams are likely already familiar with: issue tracking software. Issue tracking systems support several key DevSecOps phases and activities.</a:t>
            </a:r>
          </a:p>
          <a:p>
            <a:pPr fontAlgn="base"/>
            <a:r>
              <a:rPr lang="en-US" sz="2000" dirty="0"/>
              <a:t>Key characteristics of issue tracking tools include:</a:t>
            </a:r>
          </a:p>
          <a:p>
            <a:pPr lvl="0" fontAlgn="base"/>
            <a:r>
              <a:rPr lang="en-US" sz="2000" b="1" dirty="0"/>
              <a:t>Automation</a:t>
            </a:r>
            <a:r>
              <a:rPr lang="en-US" sz="2000" dirty="0"/>
              <a:t>: Improves engineering efficiency by automating processes like closing issues, notifying customers, assigning issues, and more</a:t>
            </a:r>
          </a:p>
          <a:p>
            <a:pPr lvl="0" fontAlgn="base"/>
            <a:r>
              <a:rPr lang="en-US" sz="2000" b="1" dirty="0"/>
              <a:t>Issue resolution tracking and history</a:t>
            </a:r>
            <a:r>
              <a:rPr lang="en-US" sz="2000" dirty="0"/>
              <a:t>: Provides visibility and structure to enable efficient bug management. Also creates a record of activities related to issue resolution.</a:t>
            </a:r>
          </a:p>
          <a:p>
            <a:pPr lvl="0" fontAlgn="base"/>
            <a:r>
              <a:rPr lang="en-US" sz="2000" b="1" dirty="0"/>
              <a:t>Change management</a:t>
            </a:r>
            <a:r>
              <a:rPr lang="en-US" sz="2000" dirty="0"/>
              <a:t>: Equips stakeholders with visibility into new feature development. Offers interactive workflows and roadmaps to support planning and development.</a:t>
            </a:r>
          </a:p>
          <a:p>
            <a:r>
              <a:rPr lang="en-US" sz="2000" b="1" dirty="0"/>
              <a:t>Prioritization management:</a:t>
            </a:r>
            <a:r>
              <a:rPr lang="en-US" sz="2000" dirty="0"/>
              <a:t> Enables teams to easily (i.e. drag and drop) prioritize different fixes and activities so that they continuously address </a:t>
            </a:r>
          </a:p>
          <a:p>
            <a:endParaRPr lang="en-US" sz="2000" dirty="0"/>
          </a:p>
          <a:p>
            <a:r>
              <a:rPr lang="en-US" sz="2000" dirty="0"/>
              <a:t>These tools help automate security testing, vulnerability scanning, compliance checks, and other security practices throughout the software development lifecycle, enabling organizations to build secure and resilient applications[7],[9]</a:t>
            </a:r>
          </a:p>
          <a:p>
            <a:r>
              <a:rPr lang="en-US" sz="2000" dirty="0"/>
              <a:t>[11]</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Title 1"/>
          <p:cNvSpPr>
            <a:spLocks noGrp="1"/>
          </p:cNvSpPr>
          <p:nvPr>
            <p:ph type="title"/>
          </p:nvPr>
        </p:nvSpPr>
        <p:spPr>
          <a:xfrm>
            <a:off x="0" y="-2457"/>
            <a:ext cx="12192000" cy="1325563"/>
          </a:xfrm>
        </p:spPr>
        <p:txBody>
          <a:bodyPr/>
          <a:lstStyle/>
          <a:p>
            <a:pPr lvl="0"/>
            <a:r>
              <a:rPr lang="en-US" dirty="0"/>
              <a:t>6. What are the benefits of DevSecOps? </a:t>
            </a:r>
            <a:endParaRPr lang="en-US" dirty="0">
              <a:effectLst/>
            </a:endParaRPr>
          </a:p>
        </p:txBody>
      </p:sp>
      <p:sp>
        <p:nvSpPr>
          <p:cNvPr id="1048669" name="Content Placeholder 2"/>
          <p:cNvSpPr>
            <a:spLocks noGrp="1"/>
          </p:cNvSpPr>
          <p:nvPr>
            <p:ph idx="1"/>
          </p:nvPr>
        </p:nvSpPr>
        <p:spPr>
          <a:xfrm>
            <a:off x="420914" y="1323106"/>
            <a:ext cx="10628086" cy="5534894"/>
          </a:xfrm>
        </p:spPr>
        <p:txBody>
          <a:bodyPr>
            <a:noAutofit/>
          </a:bodyPr>
          <a:lstStyle/>
          <a:p>
            <a:pPr marL="137160" indent="0">
              <a:buNone/>
            </a:pPr>
            <a:r>
              <a:rPr lang="en-US" sz="2000" dirty="0"/>
              <a:t> </a:t>
            </a:r>
            <a:r>
              <a:rPr lang="en-US" sz="2000" dirty="0" smtClean="0"/>
              <a:t>DevSecOps</a:t>
            </a:r>
            <a:r>
              <a:rPr lang="en-US" sz="2000" dirty="0"/>
              <a:t>, which integrates security practices into the DevOps workflow, offers several benefits to organizations. Some of the key advantages of adopting DevSecOps </a:t>
            </a:r>
            <a:r>
              <a:rPr lang="en-US" sz="2000" dirty="0" smtClean="0"/>
              <a:t>Include:</a:t>
            </a:r>
            <a:r>
              <a:rPr lang="en-US" sz="2000" dirty="0"/>
              <a:t> </a:t>
            </a:r>
            <a:r>
              <a:rPr lang="en-US" sz="2000" dirty="0" smtClean="0"/>
              <a:t>-</a:t>
            </a:r>
          </a:p>
          <a:p>
            <a:pPr marL="137160" lvl="0" indent="0">
              <a:buNone/>
            </a:pPr>
            <a:r>
              <a:rPr lang="en-US" sz="2000" b="1" dirty="0" smtClean="0"/>
              <a:t>1,Early </a:t>
            </a:r>
            <a:r>
              <a:rPr lang="en-US" sz="2000" b="1" dirty="0"/>
              <a:t>Detection of Security Issues</a:t>
            </a:r>
            <a:r>
              <a:rPr lang="en-US" sz="2000" dirty="0"/>
              <a:t>: DevSecOps promotes the identification and remediation of security vulnerabilities early in the development process. This helps in addressing issues when they are less costly and time-consuming to fix.</a:t>
            </a:r>
          </a:p>
          <a:p>
            <a:pPr marL="137160" lvl="0" indent="0">
              <a:buNone/>
            </a:pPr>
            <a:r>
              <a:rPr lang="en-US" sz="2000" b="1" dirty="0" smtClean="0"/>
              <a:t>2,Improved </a:t>
            </a:r>
            <a:r>
              <a:rPr lang="en-US" sz="2000" b="1" dirty="0"/>
              <a:t>Security Posture</a:t>
            </a:r>
            <a:r>
              <a:rPr lang="en-US" sz="2000" dirty="0"/>
              <a:t>: By integrating security practices throughout the development lifecycle, DevSecOps helps organizations maintain a strong security posture. It reduces the likelihood of security breaches and data leaks.</a:t>
            </a:r>
          </a:p>
          <a:p>
            <a:pPr marL="137160" lvl="0" indent="0">
              <a:buNone/>
            </a:pPr>
            <a:r>
              <a:rPr lang="en-US" sz="2000" b="1" dirty="0" smtClean="0"/>
              <a:t>3,Faster </a:t>
            </a:r>
            <a:r>
              <a:rPr lang="en-US" sz="2000" b="1" dirty="0"/>
              <a:t>Response to Threats</a:t>
            </a:r>
            <a:r>
              <a:rPr lang="en-US" sz="2000" dirty="0"/>
              <a:t>: DevSecOps encourages real-time monitoring of applications and infrastructure. This enables teams to respond quickly to security threats and incidents, minimizing the potential damage.</a:t>
            </a:r>
          </a:p>
          <a:p>
            <a:pPr marL="137160" lvl="0" indent="0">
              <a:buNone/>
            </a:pPr>
            <a:r>
              <a:rPr lang="en-US" sz="2000" b="1" dirty="0" smtClean="0"/>
              <a:t>4,Automation</a:t>
            </a:r>
            <a:r>
              <a:rPr lang="en-US" sz="2000" dirty="0"/>
              <a:t>: Automation is a key component of DevSecOps. Automated security testing, scanning, and compliance checks can significantly reduce the manual effort required for security assessments</a:t>
            </a:r>
            <a:r>
              <a:rPr lang="en-US" sz="2000" dirty="0" smtClean="0"/>
              <a:t>.</a:t>
            </a:r>
            <a:endParaRPr lang="en-US" sz="2000" dirty="0"/>
          </a:p>
        </p:txBody>
      </p:sp>
      <p:sp>
        <p:nvSpPr>
          <p:cNvPr id="1048670" name="Slide Number Placeholder 3"/>
          <p:cNvSpPr>
            <a:spLocks noGrp="1"/>
          </p:cNvSpPr>
          <p:nvPr>
            <p:ph type="sldNum" sz="quarter" idx="12"/>
          </p:nvPr>
        </p:nvSpPr>
        <p:spPr/>
        <p:txBody>
          <a:bodyPr/>
          <a:lstStyle/>
          <a:p>
            <a:fld id="{19121227-4CD9-3C4E-BF07-F5C9591A7CC5}" type="slidenum">
              <a:rPr lang="en-US" smtClean="0"/>
              <a:t>17</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Slide Number Placeholder 1"/>
          <p:cNvSpPr>
            <a:spLocks noGrp="1"/>
          </p:cNvSpPr>
          <p:nvPr>
            <p:ph type="sldNum" sz="quarter" idx="12"/>
          </p:nvPr>
        </p:nvSpPr>
        <p:spPr/>
        <p:txBody>
          <a:bodyPr/>
          <a:lstStyle/>
          <a:p>
            <a:fld id="{19121227-4CD9-3C4E-BF07-F5C9591A7CC5}" type="slidenum">
              <a:rPr lang="en-US" smtClean="0"/>
              <a:t>18</a:t>
            </a:fld>
            <a:endParaRPr lang="en-US"/>
          </a:p>
        </p:txBody>
      </p:sp>
      <p:sp>
        <p:nvSpPr>
          <p:cNvPr id="1048672" name="Rectangle 3"/>
          <p:cNvSpPr/>
          <p:nvPr/>
        </p:nvSpPr>
        <p:spPr>
          <a:xfrm>
            <a:off x="48126" y="50020"/>
            <a:ext cx="12143874" cy="6454140"/>
          </a:xfrm>
          <a:prstGeom prst="rect">
            <a:avLst/>
          </a:prstGeom>
        </p:spPr>
        <p:txBody>
          <a:bodyPr wrap="square">
            <a:spAutoFit/>
          </a:bodyPr>
          <a:lstStyle/>
          <a:p>
            <a:pPr lvl="0"/>
            <a:endParaRPr lang="en-US" dirty="0"/>
          </a:p>
          <a:p>
            <a:pPr lvl="0"/>
            <a:r>
              <a:rPr lang="en-US" b="1" dirty="0"/>
              <a:t>5</a:t>
            </a:r>
            <a:r>
              <a:rPr lang="en-US" sz="2000" b="1" dirty="0" smtClean="0"/>
              <a:t>,Collaboration</a:t>
            </a:r>
            <a:r>
              <a:rPr lang="en-US" sz="2000" dirty="0"/>
              <a:t>: DevSecOps fosters collaboration among development, security, and operations teams. This collaboration helps break down silos and ensures that everyone is on the same page regarding security requirements and best practices.</a:t>
            </a:r>
          </a:p>
          <a:p>
            <a:pPr lvl="0"/>
            <a:r>
              <a:rPr lang="en-US" sz="2000" b="1" dirty="0"/>
              <a:t>6</a:t>
            </a:r>
            <a:r>
              <a:rPr lang="en-US" sz="2000" b="1" dirty="0" smtClean="0"/>
              <a:t>,Compliance </a:t>
            </a:r>
            <a:r>
              <a:rPr lang="en-US" sz="2000" b="1" dirty="0"/>
              <a:t>and Auditability</a:t>
            </a:r>
            <a:r>
              <a:rPr lang="en-US" sz="2000" dirty="0"/>
              <a:t>: DevSecOps makes it easier to maintain and demonstrate compliance with security standards and regulations. Automated testing and documentation can simplify the audit process.</a:t>
            </a:r>
          </a:p>
          <a:p>
            <a:pPr lvl="0"/>
            <a:r>
              <a:rPr lang="en-US" sz="2000" b="1" dirty="0"/>
              <a:t>7</a:t>
            </a:r>
            <a:r>
              <a:rPr lang="en-US" sz="2000" b="1" dirty="0" smtClean="0"/>
              <a:t>,Reduced </a:t>
            </a:r>
            <a:r>
              <a:rPr lang="en-US" sz="2000" b="1" dirty="0"/>
              <a:t>Risk and Cost</a:t>
            </a:r>
            <a:r>
              <a:rPr lang="en-US" sz="2000" dirty="0"/>
              <a:t>: By catching and fixing security issues early, organizations can reduce the risk of security incidents and minimize the potential costs associated with data breaches, regulatory fines, and damage to the company’s reputation.</a:t>
            </a:r>
          </a:p>
          <a:p>
            <a:pPr lvl="0"/>
            <a:r>
              <a:rPr lang="en-US" sz="2000" b="1" dirty="0"/>
              <a:t>8</a:t>
            </a:r>
            <a:r>
              <a:rPr lang="en-US" sz="2000" b="1" dirty="0" smtClean="0"/>
              <a:t>,Continuous </a:t>
            </a:r>
            <a:r>
              <a:rPr lang="en-US" sz="2000" b="1" dirty="0"/>
              <a:t>Security Improvement</a:t>
            </a:r>
            <a:r>
              <a:rPr lang="en-US" sz="2000" dirty="0"/>
              <a:t>: DevSecOps is a continuous process. It encourages ongoing security improvement rather than treating security as a one-time activity. This adaptability is crucial in an ever-evolving threat landscape.</a:t>
            </a:r>
          </a:p>
          <a:p>
            <a:pPr lvl="0"/>
            <a:r>
              <a:rPr lang="en-US" sz="2000" b="1" dirty="0"/>
              <a:t>9</a:t>
            </a:r>
            <a:r>
              <a:rPr lang="en-US" sz="2000" b="1" dirty="0" smtClean="0"/>
              <a:t>,Scalability</a:t>
            </a:r>
            <a:r>
              <a:rPr lang="en-US" sz="2000" dirty="0"/>
              <a:t>: DevSecOps practices can be scaled to suit the needs of both small startups and large enterprises. It adapts to the specific requirements of the organization.</a:t>
            </a:r>
          </a:p>
          <a:p>
            <a:pPr lvl="0"/>
            <a:r>
              <a:rPr lang="en-US" sz="2000" b="1" dirty="0" smtClean="0"/>
              <a:t>10,Security </a:t>
            </a:r>
            <a:r>
              <a:rPr lang="en-US" sz="2000" b="1" dirty="0"/>
              <a:t>as Code</a:t>
            </a:r>
            <a:r>
              <a:rPr lang="en-US" sz="2000" dirty="0"/>
              <a:t>: Treating security as code means that security policies, tests, and configurations are stored in version-controlled repositories. This ensures consistency and traceability in security practices.</a:t>
            </a:r>
          </a:p>
          <a:p>
            <a:pPr lvl="0"/>
            <a:r>
              <a:rPr lang="en-US" sz="2000" b="1" dirty="0" smtClean="0"/>
              <a:t>11,Increased </a:t>
            </a:r>
            <a:r>
              <a:rPr lang="en-US" sz="2000" b="1" dirty="0"/>
              <a:t>Resilience</a:t>
            </a:r>
            <a:r>
              <a:rPr lang="en-US" sz="2000" dirty="0"/>
              <a:t>: DevSecOps promotes the design and implementation of applications and infrastructure with an emphasis on resilience. This can help systems withstand security incidents and continue to operate effectively.</a:t>
            </a:r>
          </a:p>
          <a:p>
            <a:pPr lvl="0"/>
            <a:r>
              <a:rPr lang="en-US" sz="2000" b="1" dirty="0" smtClean="0"/>
              <a:t>12,Cultural </a:t>
            </a:r>
            <a:r>
              <a:rPr lang="en-US" sz="2000" b="1" dirty="0"/>
              <a:t>Shift</a:t>
            </a:r>
            <a:r>
              <a:rPr lang="en-US" sz="2000" dirty="0"/>
              <a:t>: DevSecOps can lead to a cultural shift within an organization, making security a shared responsibility rather than the exclusive domain of the security team</a:t>
            </a:r>
            <a:r>
              <a:rPr lang="en-US" sz="2000" dirty="0" smtClean="0"/>
              <a:t>.[10]</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3" name="Title 1"/>
          <p:cNvSpPr>
            <a:spLocks noGrp="1"/>
          </p:cNvSpPr>
          <p:nvPr>
            <p:ph type="title"/>
          </p:nvPr>
        </p:nvSpPr>
        <p:spPr>
          <a:xfrm>
            <a:off x="609600" y="228600"/>
            <a:ext cx="10896600" cy="914400"/>
          </a:xfrm>
        </p:spPr>
        <p:txBody>
          <a:bodyPr>
            <a:normAutofit fontScale="90000"/>
          </a:bodyPr>
          <a:lstStyle/>
          <a:p>
            <a:pPr lvl="0"/>
            <a:r>
              <a:rPr lang="en-US" dirty="0"/>
              <a:t>7. About Local and international DevSecOps career opportunities, career path. </a:t>
            </a:r>
          </a:p>
        </p:txBody>
      </p:sp>
      <p:sp>
        <p:nvSpPr>
          <p:cNvPr id="1048674" name="Content Placeholder 2"/>
          <p:cNvSpPr>
            <a:spLocks noGrp="1"/>
          </p:cNvSpPr>
          <p:nvPr>
            <p:ph idx="1"/>
          </p:nvPr>
        </p:nvSpPr>
        <p:spPr>
          <a:xfrm>
            <a:off x="0" y="1371600"/>
            <a:ext cx="12192000" cy="5309937"/>
          </a:xfrm>
        </p:spPr>
        <p:txBody>
          <a:bodyPr>
            <a:noAutofit/>
          </a:bodyPr>
          <a:lstStyle/>
          <a:p>
            <a:pPr marL="137160" indent="0">
              <a:buNone/>
            </a:pPr>
            <a:r>
              <a:rPr lang="en-US" sz="2000" dirty="0"/>
              <a:t>DevSecOps professionals are in high demand both locally and internationally, as organizations across industries recognize the importance of integrating security practices into their DevOps workflows. Here are some insights into local and international DevSecOps career opportunities and career paths</a:t>
            </a:r>
            <a:r>
              <a:rPr lang="en-US" sz="2000" dirty="0" smtClean="0"/>
              <a:t>:</a:t>
            </a:r>
            <a:endParaRPr lang="en-US" sz="2000" dirty="0"/>
          </a:p>
          <a:p>
            <a:pPr marL="137160" indent="0">
              <a:buNone/>
            </a:pPr>
            <a:r>
              <a:rPr lang="en-US" b="1" dirty="0"/>
              <a:t>Local DevSecOps Career Opportunities</a:t>
            </a:r>
            <a:r>
              <a:rPr lang="en-US" b="1" dirty="0" smtClean="0"/>
              <a:t>:</a:t>
            </a:r>
            <a:r>
              <a:rPr lang="en-US" b="1" dirty="0"/>
              <a:t> </a:t>
            </a:r>
          </a:p>
          <a:p>
            <a:pPr marL="137160" indent="0">
              <a:buNone/>
            </a:pPr>
            <a:r>
              <a:rPr lang="en-US" sz="2000" b="1" dirty="0"/>
              <a:t>1. IT and Technology </a:t>
            </a:r>
            <a:r>
              <a:rPr lang="en-US" sz="2000" b="1" dirty="0" smtClean="0"/>
              <a:t>Companies: </a:t>
            </a:r>
            <a:r>
              <a:rPr lang="en-US" sz="2000" dirty="0" smtClean="0"/>
              <a:t>Local </a:t>
            </a:r>
            <a:r>
              <a:rPr lang="en-US" sz="2000" dirty="0"/>
              <a:t>IT and technology companies often seek DevSecOps professionals to strengthen their security posture and ensure the secure development and deployment of software applications</a:t>
            </a:r>
            <a:r>
              <a:rPr lang="en-US" sz="2000" dirty="0" smtClean="0"/>
              <a:t>.</a:t>
            </a:r>
            <a:endParaRPr lang="en-US" sz="2000" dirty="0"/>
          </a:p>
          <a:p>
            <a:pPr marL="137160" indent="0">
              <a:buNone/>
            </a:pPr>
            <a:r>
              <a:rPr lang="en-US" sz="2000" b="1" dirty="0"/>
              <a:t>2. Financial Services Sector: </a:t>
            </a:r>
            <a:r>
              <a:rPr lang="en-US" sz="2000" dirty="0"/>
              <a:t>Banks, financial institutions, and insurance companies prioritize security due to the sensitive nature of financial data. DevSecOps roles in this sector focus on securing financial systems and </a:t>
            </a:r>
            <a:r>
              <a:rPr lang="en-US" sz="2000" dirty="0" smtClean="0"/>
              <a:t>applications.</a:t>
            </a:r>
          </a:p>
          <a:p>
            <a:pPr marL="137160" indent="0">
              <a:buNone/>
            </a:pPr>
            <a:r>
              <a:rPr lang="en-US" sz="2000" b="1" dirty="0" smtClean="0"/>
              <a:t>3</a:t>
            </a:r>
            <a:r>
              <a:rPr lang="en-US" sz="2000" b="1" dirty="0"/>
              <a:t>. Healthcare Industry: </a:t>
            </a:r>
            <a:r>
              <a:rPr lang="en-US" sz="2000" dirty="0"/>
              <a:t>Healthcare organizations handle sensitive patient data and must comply with strict regulations like HIPAA. DevSecOps professionals play a crucial role in securing healthcare systems and protecting patient information.</a:t>
            </a:r>
          </a:p>
          <a:p>
            <a:pPr marL="137160" indent="0">
              <a:buNone/>
            </a:pPr>
            <a:r>
              <a:rPr lang="en-US" sz="2000" b="1" dirty="0" smtClean="0"/>
              <a:t>4</a:t>
            </a:r>
            <a:r>
              <a:rPr lang="en-US" sz="2000" b="1" dirty="0"/>
              <a:t>. Government Agencies: </a:t>
            </a:r>
            <a:r>
              <a:rPr lang="en-US" sz="2000" dirty="0"/>
              <a:t>Local government agencies and public sector organizations require DevSecOps experts to secure government systems, infrastructure, and citizen data</a:t>
            </a:r>
            <a:r>
              <a:rPr lang="en-US" sz="2000" dirty="0" smtClean="0"/>
              <a:t>.</a:t>
            </a:r>
            <a:r>
              <a:rPr lang="en-US" sz="2000" dirty="0"/>
              <a:t> </a:t>
            </a:r>
          </a:p>
        </p:txBody>
      </p:sp>
      <p:sp>
        <p:nvSpPr>
          <p:cNvPr id="1048675" name="Slide Number Placeholder 3"/>
          <p:cNvSpPr>
            <a:spLocks noGrp="1"/>
          </p:cNvSpPr>
          <p:nvPr>
            <p:ph type="sldNum" sz="quarter" idx="12"/>
          </p:nvPr>
        </p:nvSpPr>
        <p:spPr/>
        <p:txBody>
          <a:bodyPr/>
          <a:lstStyle/>
          <a:p>
            <a:fld id="{19121227-4CD9-3C4E-BF07-F5C9591A7CC5}" type="slidenum">
              <a:rPr lang="en-US" smtClean="0"/>
              <a:t>19</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Rectangle 5"/>
          <p:cNvSpPr/>
          <p:nvPr/>
        </p:nvSpPr>
        <p:spPr>
          <a:xfrm>
            <a:off x="152400" y="520536"/>
            <a:ext cx="11811000" cy="3025141"/>
          </a:xfrm>
          <a:prstGeom prst="rect">
            <a:avLst/>
          </a:prstGeom>
        </p:spPr>
        <p:txBody>
          <a:bodyPr wrap="square">
            <a:spAutoFit/>
          </a:bodyPr>
          <a:lstStyle/>
          <a:p>
            <a:r>
              <a:rPr lang="en-US" sz="2800" dirty="0">
                <a:solidFill>
                  <a:srgbClr val="002060"/>
                </a:solidFill>
              </a:rPr>
              <a:t>®  COURSE </a:t>
            </a:r>
            <a:r>
              <a:rPr lang="en-US" sz="2800" dirty="0" smtClean="0">
                <a:solidFill>
                  <a:srgbClr val="002060"/>
                </a:solidFill>
              </a:rPr>
              <a:t>TITLE:SOFTWARE ENGINEERING TOOLS AND PRACTICES</a:t>
            </a:r>
            <a:endParaRPr lang="en-US" sz="2800" dirty="0">
              <a:solidFill>
                <a:srgbClr val="002060"/>
              </a:solidFill>
            </a:endParaRPr>
          </a:p>
          <a:p>
            <a:r>
              <a:rPr lang="en-US" sz="2800" dirty="0" smtClean="0">
                <a:solidFill>
                  <a:srgbClr val="002060"/>
                </a:solidFill>
              </a:rPr>
              <a:t>®   </a:t>
            </a:r>
            <a:r>
              <a:rPr lang="en-US" sz="2800" dirty="0">
                <a:solidFill>
                  <a:srgbClr val="002060"/>
                </a:solidFill>
              </a:rPr>
              <a:t>COURSE CODE : </a:t>
            </a:r>
            <a:r>
              <a:rPr lang="en-US" sz="2800" dirty="0" smtClean="0">
                <a:solidFill>
                  <a:srgbClr val="002060"/>
                </a:solidFill>
              </a:rPr>
              <a:t>SEng3051                            </a:t>
            </a:r>
            <a:endParaRPr lang="en-US" sz="2800" dirty="0">
              <a:solidFill>
                <a:srgbClr val="002060"/>
              </a:solidFill>
            </a:endParaRPr>
          </a:p>
          <a:p>
            <a:r>
              <a:rPr lang="en-US" sz="2800" dirty="0">
                <a:solidFill>
                  <a:srgbClr val="002060"/>
                </a:solidFill>
              </a:rPr>
              <a:t>®  </a:t>
            </a:r>
            <a:r>
              <a:rPr lang="en-US" sz="2800" dirty="0" smtClean="0">
                <a:solidFill>
                  <a:srgbClr val="002060"/>
                </a:solidFill>
              </a:rPr>
              <a:t>INDIVIDUAL  </a:t>
            </a:r>
            <a:r>
              <a:rPr lang="en-US" sz="2800" dirty="0">
                <a:solidFill>
                  <a:srgbClr val="002060"/>
                </a:solidFill>
              </a:rPr>
              <a:t>ASSIGNMENT                           </a:t>
            </a:r>
          </a:p>
          <a:p>
            <a:r>
              <a:rPr lang="en-US" sz="2800" dirty="0">
                <a:solidFill>
                  <a:srgbClr val="002060"/>
                </a:solidFill>
              </a:rPr>
              <a:t>®  ACADAMIC  YEAR 2016E.C</a:t>
            </a:r>
          </a:p>
          <a:p>
            <a:r>
              <a:rPr lang="en-US" sz="2800" dirty="0">
                <a:solidFill>
                  <a:srgbClr val="002060"/>
                </a:solidFill>
              </a:rPr>
              <a:t>   THIRD YAER  FIRST SEMESTER</a:t>
            </a:r>
          </a:p>
          <a:p>
            <a:r>
              <a:rPr lang="en-US" sz="2800" b="1" dirty="0">
                <a:solidFill>
                  <a:srgbClr val="002060"/>
                </a:solidFill>
              </a:rPr>
              <a:t>                 </a:t>
            </a:r>
            <a:endParaRPr lang="en-US" sz="2800" dirty="0">
              <a:solidFill>
                <a:srgbClr val="002060"/>
              </a:solidFill>
            </a:endParaRPr>
          </a:p>
          <a:p>
            <a:r>
              <a:rPr lang="en-US" sz="2800" b="1" dirty="0">
                <a:solidFill>
                  <a:srgbClr val="002060"/>
                </a:solidFill>
              </a:rPr>
              <a:t>INSTRUCTOR:- </a:t>
            </a:r>
            <a:r>
              <a:rPr lang="en-US" sz="2800" b="1" dirty="0" err="1" smtClean="0">
                <a:solidFill>
                  <a:srgbClr val="002060"/>
                </a:solidFill>
              </a:rPr>
              <a:t>Esmail</a:t>
            </a:r>
            <a:r>
              <a:rPr lang="en-US" sz="2800" b="1" dirty="0" smtClean="0">
                <a:solidFill>
                  <a:srgbClr val="002060"/>
                </a:solidFill>
              </a:rPr>
              <a:t> .M</a:t>
            </a:r>
          </a:p>
        </p:txBody>
      </p:sp>
      <p:sp>
        <p:nvSpPr>
          <p:cNvPr id="1048614" name="Slide Number Placeholder 1"/>
          <p:cNvSpPr>
            <a:spLocks noGrp="1"/>
          </p:cNvSpPr>
          <p:nvPr>
            <p:ph type="sldNum" sz="quarter" idx="12"/>
          </p:nvPr>
        </p:nvSpPr>
        <p:spPr/>
        <p:txBody>
          <a:bodyPr/>
          <a:lstStyle/>
          <a:p>
            <a:fld id="{19121227-4CD9-3C4E-BF07-F5C9591A7CC5}" type="slidenum">
              <a:rPr lang="en-US" smtClean="0"/>
              <a:t>2</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Slide Number Placeholder 1"/>
          <p:cNvSpPr>
            <a:spLocks noGrp="1"/>
          </p:cNvSpPr>
          <p:nvPr>
            <p:ph type="sldNum" sz="quarter" idx="12"/>
          </p:nvPr>
        </p:nvSpPr>
        <p:spPr/>
        <p:txBody>
          <a:bodyPr/>
          <a:lstStyle/>
          <a:p>
            <a:fld id="{19121227-4CD9-3C4E-BF07-F5C9591A7CC5}" type="slidenum">
              <a:rPr lang="en-US" smtClean="0"/>
              <a:t>20</a:t>
            </a:fld>
            <a:endParaRPr lang="en-US"/>
          </a:p>
        </p:txBody>
      </p:sp>
      <p:sp>
        <p:nvSpPr>
          <p:cNvPr id="1048680" name="Rectangle 2"/>
          <p:cNvSpPr/>
          <p:nvPr/>
        </p:nvSpPr>
        <p:spPr>
          <a:xfrm>
            <a:off x="20053" y="0"/>
            <a:ext cx="12171947" cy="5724644"/>
          </a:xfrm>
          <a:prstGeom prst="rect">
            <a:avLst/>
          </a:prstGeom>
        </p:spPr>
        <p:txBody>
          <a:bodyPr wrap="square">
            <a:spAutoFit/>
          </a:bodyPr>
          <a:lstStyle/>
          <a:p>
            <a:r>
              <a:rPr lang="en-US" sz="2000" b="1" dirty="0" smtClean="0"/>
              <a:t>5</a:t>
            </a:r>
            <a:r>
              <a:rPr lang="en-US" sz="2000" b="1" dirty="0"/>
              <a:t>. Consulting Firms: </a:t>
            </a:r>
            <a:r>
              <a:rPr lang="en-US" sz="2000" dirty="0"/>
              <a:t>Consulting firms offer opportunities for DevSecOps professionals to work with a variety of clients across different industries, providing security expertise and guidance on implementing DevSecOps practices</a:t>
            </a:r>
            <a:r>
              <a:rPr lang="en-US" sz="2000" dirty="0" smtClean="0"/>
              <a:t>.</a:t>
            </a:r>
          </a:p>
          <a:p>
            <a:endParaRPr lang="en-US" sz="2000" dirty="0"/>
          </a:p>
          <a:p>
            <a:r>
              <a:rPr lang="en-US" sz="2800" b="1" dirty="0" smtClean="0"/>
              <a:t>International DevSecOps Career Opportunities:-</a:t>
            </a:r>
          </a:p>
          <a:p>
            <a:endParaRPr lang="en-US" sz="2000" dirty="0" smtClean="0"/>
          </a:p>
          <a:p>
            <a:r>
              <a:rPr lang="en-US" sz="2000" b="1" dirty="0" smtClean="0"/>
              <a:t>1</a:t>
            </a:r>
            <a:r>
              <a:rPr lang="en-US" sz="2000" b="1" dirty="0"/>
              <a:t>. Global Technology Companies: </a:t>
            </a:r>
            <a:r>
              <a:rPr lang="en-US" sz="2000" dirty="0"/>
              <a:t>International tech giants like Google, Amazon, Microsoft, and Facebook have extensive DevSecOps teams working on securing their platforms and services</a:t>
            </a:r>
            <a:r>
              <a:rPr lang="en-US" sz="2000" dirty="0" smtClean="0"/>
              <a:t>.</a:t>
            </a:r>
            <a:endParaRPr lang="en-US" sz="2000" dirty="0"/>
          </a:p>
          <a:p>
            <a:r>
              <a:rPr lang="en-US" sz="2000" b="1" dirty="0"/>
              <a:t>2. </a:t>
            </a:r>
            <a:r>
              <a:rPr lang="en-US" sz="2000" b="1" dirty="0" smtClean="0"/>
              <a:t>Cyber security </a:t>
            </a:r>
            <a:r>
              <a:rPr lang="en-US" sz="2000" b="1" dirty="0"/>
              <a:t>Firms: </a:t>
            </a:r>
            <a:r>
              <a:rPr lang="en-US" sz="2000" dirty="0"/>
              <a:t>International </a:t>
            </a:r>
            <a:r>
              <a:rPr lang="en-US" sz="2000" dirty="0" smtClean="0"/>
              <a:t>cyber security </a:t>
            </a:r>
            <a:r>
              <a:rPr lang="en-US" sz="2000" dirty="0"/>
              <a:t>companies hire DevSecOps professionals to help clients secure their digital assets, conduct security assessments, and implement robust security measures</a:t>
            </a:r>
            <a:r>
              <a:rPr lang="en-US" sz="2000" dirty="0" smtClean="0"/>
              <a:t>.</a:t>
            </a:r>
            <a:endParaRPr lang="en-US" sz="2000" dirty="0"/>
          </a:p>
          <a:p>
            <a:r>
              <a:rPr lang="en-US" sz="2000" b="1" dirty="0"/>
              <a:t>3. Financial Institutions: </a:t>
            </a:r>
            <a:r>
              <a:rPr lang="en-US" sz="2000" dirty="0"/>
              <a:t>Multinational banks, investment firms, and financial services companies look for DevSecOps experts to strengthen their security defenses and protect customer financial data</a:t>
            </a:r>
            <a:r>
              <a:rPr lang="en-US" sz="2000" dirty="0" smtClean="0"/>
              <a:t>.</a:t>
            </a:r>
            <a:endParaRPr lang="en-US" sz="2000" dirty="0"/>
          </a:p>
          <a:p>
            <a:r>
              <a:rPr lang="en-US" sz="2000" b="1" dirty="0"/>
              <a:t>4. Health-Tech </a:t>
            </a:r>
            <a:r>
              <a:rPr lang="en-US" sz="2000" b="1" dirty="0" smtClean="0"/>
              <a:t>Companies:</a:t>
            </a:r>
            <a:r>
              <a:rPr lang="en-US" sz="2000" dirty="0" smtClean="0"/>
              <a:t> International </a:t>
            </a:r>
            <a:r>
              <a:rPr lang="en-US" sz="2000" dirty="0"/>
              <a:t>healthcare technology companies focus on securing healthcare systems, medical devices, and patient data, creating opportunities for DevSecOps professionals with healthcare security expertise</a:t>
            </a:r>
            <a:r>
              <a:rPr lang="en-US" sz="2000" dirty="0" smtClean="0"/>
              <a:t>.</a:t>
            </a:r>
            <a:endParaRPr lang="en-US" sz="2000" dirty="0"/>
          </a:p>
          <a:p>
            <a:r>
              <a:rPr lang="en-US" sz="2000" b="1" dirty="0"/>
              <a:t>5. Remote Work Opportunities: </a:t>
            </a:r>
            <a:r>
              <a:rPr lang="en-US" sz="2000" dirty="0"/>
              <a:t>With the rise of remote work, DevSecOps professionals can explore international job </a:t>
            </a:r>
            <a:r>
              <a:rPr lang="en-US" dirty="0"/>
              <a:t>opportunities with companies that offer remote work options or have distributed teams across different </a:t>
            </a:r>
            <a:r>
              <a:rPr lang="en-US" dirty="0" smtClean="0"/>
              <a:t>regions.</a:t>
            </a:r>
          </a:p>
          <a:p>
            <a:r>
              <a:rPr lang="en-US" dirty="0"/>
              <a:t> </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Slide Number Placeholder 2"/>
          <p:cNvSpPr>
            <a:spLocks noGrp="1"/>
          </p:cNvSpPr>
          <p:nvPr>
            <p:ph type="sldNum" sz="quarter" idx="12"/>
          </p:nvPr>
        </p:nvSpPr>
        <p:spPr/>
        <p:txBody>
          <a:bodyPr/>
          <a:lstStyle/>
          <a:p>
            <a:fld id="{19121227-4CD9-3C4E-BF07-F5C9591A7CC5}" type="slidenum">
              <a:rPr lang="en-US" smtClean="0"/>
              <a:t>21</a:t>
            </a:fld>
            <a:endParaRPr lang="en-US"/>
          </a:p>
        </p:txBody>
      </p:sp>
      <p:sp>
        <p:nvSpPr>
          <p:cNvPr id="1048605" name="Rectangle 1"/>
          <p:cNvSpPr/>
          <p:nvPr/>
        </p:nvSpPr>
        <p:spPr>
          <a:xfrm>
            <a:off x="16042" y="76200"/>
            <a:ext cx="12175958" cy="5400040"/>
          </a:xfrm>
          <a:prstGeom prst="rect">
            <a:avLst/>
          </a:prstGeom>
        </p:spPr>
        <p:txBody>
          <a:bodyPr wrap="square">
            <a:spAutoFit/>
          </a:bodyPr>
          <a:lstStyle/>
          <a:p>
            <a:endParaRPr lang="en-US" sz="2400" dirty="0"/>
          </a:p>
          <a:p>
            <a:r>
              <a:rPr lang="en-US" sz="2800" b="1" dirty="0"/>
              <a:t>DevSecOps Career Path:</a:t>
            </a:r>
            <a:endParaRPr lang="en-US" sz="2800" dirty="0"/>
          </a:p>
          <a:p>
            <a:r>
              <a:rPr lang="en-US" sz="2400" dirty="0"/>
              <a:t>The career path for DevSecOps professionals typically involves the following progression:</a:t>
            </a:r>
          </a:p>
          <a:p>
            <a:r>
              <a:rPr lang="en-US" sz="2400" b="1" dirty="0"/>
              <a:t>1. Entry-Level Roles: </a:t>
            </a:r>
            <a:r>
              <a:rPr lang="en-US" sz="2400" dirty="0"/>
              <a:t>Junior DevSecOps Engineer, Security Analyst, or Security Operations Center (SOC) Analyst roles that involve learning foundational security concepts and tools.</a:t>
            </a:r>
          </a:p>
          <a:p>
            <a:r>
              <a:rPr lang="en-US" sz="2400" b="1" dirty="0"/>
              <a:t>2. Mid-Level Roles: </a:t>
            </a:r>
            <a:r>
              <a:rPr lang="en-US" sz="2400" dirty="0"/>
              <a:t>DevSecOps Engineer, Security Engineer, or Security Consultant positions that require hands-on experience with security tools, automation, and integration within the DevOps pipeline.</a:t>
            </a:r>
          </a:p>
          <a:p>
            <a:r>
              <a:rPr lang="en-US" sz="2400" b="1" dirty="0"/>
              <a:t>3. Senior-Level Roles: </a:t>
            </a:r>
            <a:r>
              <a:rPr lang="en-US" sz="2400" dirty="0"/>
              <a:t>Senior DevSecOps Engineer, Security Architect, or Security Manager roles that involve leading security initiatives, designing secure systems, and managing security programs within organizations</a:t>
            </a:r>
            <a:r>
              <a:rPr lang="en-US" sz="2400" dirty="0" smtClean="0"/>
              <a:t>.[12]</a:t>
            </a:r>
            <a:endParaRPr lang="en-US" sz="2400" dirty="0"/>
          </a:p>
          <a:p>
            <a:endParaRPr lang="en-US" sz="2400" dirty="0"/>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p:txBody>
          <a:bodyPr/>
          <a:lstStyle/>
          <a:p>
            <a:r>
              <a:rPr lang="en-US" dirty="0"/>
              <a:t>Conclusion</a:t>
            </a:r>
          </a:p>
        </p:txBody>
      </p:sp>
      <p:sp>
        <p:nvSpPr>
          <p:cNvPr id="1048596" name="Content Placeholder 2"/>
          <p:cNvSpPr>
            <a:spLocks noGrp="1"/>
          </p:cNvSpPr>
          <p:nvPr>
            <p:ph idx="1"/>
          </p:nvPr>
        </p:nvSpPr>
        <p:spPr>
          <a:xfrm>
            <a:off x="0" y="1600200"/>
            <a:ext cx="12192000" cy="5017488"/>
          </a:xfrm>
        </p:spPr>
        <p:txBody>
          <a:bodyPr>
            <a:normAutofit fontScale="92857" lnSpcReduction="10000"/>
          </a:bodyPr>
          <a:lstStyle/>
          <a:p>
            <a:pPr marL="137160" indent="0">
              <a:buNone/>
            </a:pPr>
            <a:r>
              <a:rPr lang="en-US" dirty="0"/>
              <a:t>DevSecOps represents a significant shift in software development practices by integrating security throughout the entire development lifecycle. This proactive approach addresses security vulnerabilities early on, reducing the risk of breaches and improving overall security posture. By aligning security goals with business objectives, organizations can enhance collaboration between development, security, and operations teams, leading to more secure and resilient applications. The adoption of DevSecOps not only mitigates security risks but also provides career opportunities for professionals in roles such as DevSecOps engineer, security architect, security analyst, and security automation specialist. As organizations prioritize security in their software development processes, professionals with expertise in DevSecOps tools, automation, cloud security, and secure coding practices are in high demand, making it a valuable skill set in today's cybersecurity landscape.</a:t>
            </a:r>
          </a:p>
        </p:txBody>
      </p:sp>
      <p:sp>
        <p:nvSpPr>
          <p:cNvPr id="1048597" name="Slide Number Placeholder 3"/>
          <p:cNvSpPr>
            <a:spLocks noGrp="1"/>
          </p:cNvSpPr>
          <p:nvPr>
            <p:ph type="sldNum" sz="quarter" idx="12"/>
          </p:nvPr>
        </p:nvSpPr>
        <p:spPr/>
        <p:txBody>
          <a:bodyPr/>
          <a:lstStyle/>
          <a:p>
            <a:fld id="{19121227-4CD9-3C4E-BF07-F5C9591A7CC5}" type="slidenum">
              <a:rPr lang="en-US" smtClean="0"/>
              <a:t>22</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Title 1"/>
          <p:cNvSpPr>
            <a:spLocks noGrp="1"/>
          </p:cNvSpPr>
          <p:nvPr>
            <p:ph type="title"/>
          </p:nvPr>
        </p:nvSpPr>
        <p:spPr>
          <a:xfrm>
            <a:off x="685800" y="152400"/>
            <a:ext cx="10972800" cy="1143000"/>
          </a:xfrm>
        </p:spPr>
        <p:txBody>
          <a:bodyPr/>
          <a:lstStyle/>
          <a:p>
            <a:r>
              <a:rPr lang="en-US" dirty="0" smtClean="0"/>
              <a:t>Reference</a:t>
            </a:r>
            <a:endParaRPr lang="en-US" dirty="0"/>
          </a:p>
        </p:txBody>
      </p:sp>
      <p:sp>
        <p:nvSpPr>
          <p:cNvPr id="1048593" name="Content Placeholder 3"/>
          <p:cNvSpPr>
            <a:spLocks noGrp="1"/>
          </p:cNvSpPr>
          <p:nvPr>
            <p:ph idx="1"/>
          </p:nvPr>
        </p:nvSpPr>
        <p:spPr>
          <a:xfrm>
            <a:off x="0" y="1447800"/>
            <a:ext cx="12192000" cy="5410200"/>
          </a:xfrm>
        </p:spPr>
        <p:txBody>
          <a:bodyPr>
            <a:normAutofit fontScale="82143" lnSpcReduction="20000"/>
          </a:bodyPr>
          <a:lstStyle/>
          <a:p>
            <a:pPr marL="137160" indent="0">
              <a:buNone/>
            </a:pPr>
            <a:r>
              <a:rPr lang="en-US" dirty="0" smtClean="0"/>
              <a:t>[</a:t>
            </a:r>
            <a:r>
              <a:rPr lang="en-US" dirty="0"/>
              <a:t>1]</a:t>
            </a:r>
            <a:r>
              <a:rPr lang="en-US" u="sng" dirty="0">
                <a:hlinkClick r:id="rId2"/>
              </a:rPr>
              <a:t> Program Managers—The DevSecOps Pipeline Can Provide Actionable Data</a:t>
            </a:r>
            <a:r>
              <a:rPr lang="en-US" dirty="0" smtClean="0"/>
              <a:t>.</a:t>
            </a:r>
          </a:p>
          <a:p>
            <a:pPr marL="137160" indent="0">
              <a:buNone/>
            </a:pPr>
            <a:r>
              <a:rPr lang="en-US" dirty="0" smtClean="0"/>
              <a:t>[</a:t>
            </a:r>
            <a:r>
              <a:rPr lang="en-US" dirty="0"/>
              <a:t>2]</a:t>
            </a:r>
            <a:r>
              <a:rPr lang="en-US" u="sng" dirty="0">
                <a:hlinkClick r:id="rId3"/>
              </a:rPr>
              <a:t> An Infrastructure-Focused Framework for Adopting </a:t>
            </a:r>
            <a:r>
              <a:rPr lang="en-US" u="sng" dirty="0" smtClean="0">
                <a:hlinkClick r:id="rId3"/>
              </a:rPr>
              <a:t>DevSecOps</a:t>
            </a:r>
            <a:endParaRPr lang="en-US" u="sng" dirty="0" smtClean="0"/>
          </a:p>
          <a:p>
            <a:pPr marL="137160" indent="0">
              <a:buNone/>
            </a:pPr>
            <a:r>
              <a:rPr lang="en-US" u="sng" dirty="0" smtClean="0"/>
              <a:t>[</a:t>
            </a:r>
            <a:r>
              <a:rPr lang="en-US" sz="3200" dirty="0" smtClean="0"/>
              <a:t>3]</a:t>
            </a:r>
            <a:r>
              <a:rPr lang="en-US" dirty="0" smtClean="0"/>
              <a:t> </a:t>
            </a:r>
            <a:r>
              <a:rPr lang="en-US" dirty="0"/>
              <a:t>Explore IBM DevOps solutions</a:t>
            </a:r>
          </a:p>
          <a:p>
            <a:pPr marL="137160" indent="0" fontAlgn="base">
              <a:buNone/>
            </a:pPr>
            <a:r>
              <a:rPr lang="en-US" sz="3200" dirty="0" smtClean="0"/>
              <a:t>[</a:t>
            </a:r>
            <a:r>
              <a:rPr lang="en-US" sz="3200" dirty="0"/>
              <a:t>4]</a:t>
            </a:r>
            <a:r>
              <a:rPr lang="en-US" sz="3200" i="1" dirty="0"/>
              <a:t> SANS 2023 DevSecOps </a:t>
            </a:r>
            <a:r>
              <a:rPr lang="en-US" sz="3200" i="1" dirty="0" smtClean="0"/>
              <a:t>Survey</a:t>
            </a:r>
          </a:p>
          <a:p>
            <a:pPr marL="137160" indent="0" fontAlgn="base">
              <a:buNone/>
            </a:pPr>
            <a:r>
              <a:rPr lang="en-US" sz="3200" i="1" dirty="0" smtClean="0"/>
              <a:t>[</a:t>
            </a:r>
            <a:r>
              <a:rPr lang="en-US" sz="3200" i="1" dirty="0"/>
              <a:t>5]</a:t>
            </a:r>
            <a:r>
              <a:rPr lang="en-US" sz="3200" u="sng" dirty="0">
                <a:hlinkClick r:id="rId4"/>
              </a:rPr>
              <a:t> Build security into DevOps intelligently with Synopsys</a:t>
            </a:r>
            <a:endParaRPr lang="en-US" sz="3200" b="1" i="1" dirty="0"/>
          </a:p>
          <a:p>
            <a:pPr marL="137160" indent="0">
              <a:buNone/>
            </a:pPr>
            <a:r>
              <a:rPr lang="en-US" sz="3200" dirty="0" smtClean="0"/>
              <a:t>[6]</a:t>
            </a:r>
            <a:r>
              <a:rPr lang="en-US" sz="3200" u="sng" dirty="0" smtClean="0">
                <a:hlinkClick r:id="rId5"/>
              </a:rPr>
              <a:t>www.synopsys.com/software-integrity/contct-devsecops</a:t>
            </a:r>
            <a:endParaRPr lang="en-US" sz="3200" u="sng" dirty="0"/>
          </a:p>
          <a:p>
            <a:pPr marL="137160" indent="0">
              <a:buNone/>
            </a:pPr>
            <a:r>
              <a:rPr lang="en-US" sz="3200" dirty="0" smtClean="0"/>
              <a:t>[</a:t>
            </a:r>
            <a:r>
              <a:rPr lang="en-US" sz="3200" dirty="0"/>
              <a:t>8]</a:t>
            </a:r>
            <a:r>
              <a:rPr lang="en-US" sz="3200" u="sng" dirty="0">
                <a:hlinkClick r:id="rId6"/>
              </a:rPr>
              <a:t> DEPENDENCY HEAVEN</a:t>
            </a:r>
            <a:r>
              <a:rPr lang="en-US" sz="3200" dirty="0"/>
              <a:t>&gt;</a:t>
            </a:r>
            <a:r>
              <a:rPr lang="en-US" sz="3200" u="sng" dirty="0">
                <a:hlinkClick r:id="rId7"/>
              </a:rPr>
              <a:t>SOFTWARE COMPOSITION ANALYSIS</a:t>
            </a:r>
            <a:r>
              <a:rPr lang="en-US" sz="3200" dirty="0"/>
              <a:t>18 January 2022</a:t>
            </a:r>
          </a:p>
          <a:p>
            <a:pPr marL="137160" indent="0">
              <a:buNone/>
            </a:pPr>
            <a:r>
              <a:rPr lang="en-US" sz="3200" dirty="0"/>
              <a:t>[9]https//</a:t>
            </a:r>
            <a:r>
              <a:rPr lang="en-US" sz="3200" dirty="0" smtClean="0"/>
              <a:t>fossa.com/blog/author/fossa.com</a:t>
            </a:r>
          </a:p>
          <a:p>
            <a:pPr marL="137160" lvl="0" indent="0">
              <a:buNone/>
            </a:pPr>
            <a:r>
              <a:rPr lang="en-US" sz="3200" dirty="0" smtClean="0"/>
              <a:t>[</a:t>
            </a:r>
            <a:r>
              <a:rPr lang="en-US" sz="3200" dirty="0"/>
              <a:t>10]https//www.skillvertex.com/blog/author/hridhya-manoj</a:t>
            </a:r>
            <a:r>
              <a:rPr lang="en-US" sz="3200" dirty="0" smtClean="0"/>
              <a:t>/</a:t>
            </a:r>
          </a:p>
          <a:p>
            <a:pPr marL="137160" lvl="0" indent="0">
              <a:buNone/>
            </a:pPr>
            <a:r>
              <a:rPr lang="en-US" sz="3200" dirty="0" smtClean="0"/>
              <a:t>[11]</a:t>
            </a:r>
            <a:r>
              <a:rPr lang="en-US" sz="3200" dirty="0"/>
              <a:t> U.S. government’s </a:t>
            </a:r>
            <a:r>
              <a:rPr lang="en-US" sz="3200" i="1" dirty="0">
                <a:hlinkClick r:id="rId8"/>
              </a:rPr>
              <a:t>DevSecOps Fundamentals Guidebook: DevSecOps Tools &amp; </a:t>
            </a:r>
            <a:r>
              <a:rPr lang="en-US" sz="3200" i="1" dirty="0" smtClean="0">
                <a:hlinkClick r:id="rId8"/>
              </a:rPr>
              <a:t>Activities</a:t>
            </a:r>
            <a:endParaRPr lang="en-US" sz="3200" i="1" dirty="0" smtClean="0"/>
          </a:p>
          <a:p>
            <a:pPr marL="137160" lvl="0" indent="0">
              <a:buNone/>
            </a:pPr>
            <a:r>
              <a:rPr lang="en-US" sz="3200" i="1" dirty="0" smtClean="0"/>
              <a:t>[12]</a:t>
            </a:r>
            <a:r>
              <a:rPr lang="en-US" sz="3200" dirty="0"/>
              <a:t> ] The niche has an impressive predicted growth rate of 35 percent from 2021 to 2031, according to the US Bureau of Labor Statistics (</a:t>
            </a:r>
            <a:r>
              <a:rPr lang="en-US" sz="3200" dirty="0" smtClean="0"/>
              <a:t>BLS0)</a:t>
            </a:r>
            <a:endParaRPr lang="en-US" sz="3200" dirty="0"/>
          </a:p>
          <a:p>
            <a:pPr marL="137160" indent="0">
              <a:buNone/>
            </a:pPr>
            <a:endParaRPr lang="en-US" sz="3200" dirty="0"/>
          </a:p>
          <a:p>
            <a:pPr marL="137160" indent="0">
              <a:buNone/>
            </a:pPr>
            <a:endParaRPr lang="en-US" sz="3200" dirty="0"/>
          </a:p>
          <a:p>
            <a:pPr marL="137160" indent="0">
              <a:buNone/>
            </a:pPr>
            <a:endParaRPr lang="en-US" sz="3200" dirty="0"/>
          </a:p>
          <a:p>
            <a:pPr fontAlgn="base"/>
            <a:endParaRPr lang="en-US" sz="3200" dirty="0"/>
          </a:p>
          <a:p>
            <a:pPr marL="137160" indent="0">
              <a:buNone/>
            </a:pPr>
            <a:endParaRPr lang="en-US" dirty="0"/>
          </a:p>
          <a:p>
            <a:pPr marL="137160" indent="0">
              <a:buNone/>
            </a:pPr>
            <a:endParaRPr lang="en-US" dirty="0" smtClean="0"/>
          </a:p>
        </p:txBody>
      </p:sp>
      <p:sp>
        <p:nvSpPr>
          <p:cNvPr id="1048594" name="Slide Number Placeholder 2"/>
          <p:cNvSpPr>
            <a:spLocks noGrp="1"/>
          </p:cNvSpPr>
          <p:nvPr>
            <p:ph type="sldNum" sz="quarter" idx="12"/>
          </p:nvPr>
        </p:nvSpPr>
        <p:spPr/>
        <p:txBody>
          <a:bodyPr/>
          <a:lstStyle/>
          <a:p>
            <a:fld id="{19121227-4CD9-3C4E-BF07-F5C9591A7CC5}" type="slidenum">
              <a:rPr lang="en-US" smtClean="0"/>
              <a:t>23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5000"/>
            <a:lum/>
          </a:blip>
          <a:srcRect/>
          <a:stretch>
            <a:fillRect l="-9000" t="9000" r="-11000" b="-5000"/>
          </a:stretch>
        </a:blipFill>
        <a:effectLst/>
      </p:bgPr>
    </p:bg>
    <p:spTree>
      <p:nvGrpSpPr>
        <p:cNvPr id="1" name=""/>
        <p:cNvGrpSpPr/>
        <p:nvPr/>
      </p:nvGrpSpPr>
      <p:grpSpPr>
        <a:xfrm>
          <a:off x="0" y="0"/>
          <a:ext cx="0" cy="0"/>
          <a:chOff x="0" y="0"/>
          <a:chExt cx="0" cy="0"/>
        </a:xfrm>
      </p:grpSpPr>
      <p:sp>
        <p:nvSpPr>
          <p:cNvPr id="1048585" name="Title 1"/>
          <p:cNvSpPr>
            <a:spLocks noGrp="1"/>
          </p:cNvSpPr>
          <p:nvPr>
            <p:ph type="title"/>
          </p:nvPr>
        </p:nvSpPr>
        <p:spPr>
          <a:xfrm>
            <a:off x="762000" y="228600"/>
            <a:ext cx="10972800" cy="1143000"/>
          </a:xfrm>
        </p:spPr>
        <p:txBody>
          <a:bodyPr>
            <a:noAutofit/>
          </a:bodyPr>
          <a:lstStyle/>
          <a:p>
            <a:r>
              <a:rPr lang="en-US" sz="8000" dirty="0" smtClean="0"/>
              <a:t>THANK YOU !!!!</a:t>
            </a:r>
            <a:endParaRPr lang="en-US" sz="8000" dirty="0"/>
          </a:p>
        </p:txBody>
      </p:sp>
      <p:sp>
        <p:nvSpPr>
          <p:cNvPr id="1048586" name="Slide Number Placeholder 2"/>
          <p:cNvSpPr>
            <a:spLocks noGrp="1"/>
          </p:cNvSpPr>
          <p:nvPr>
            <p:ph type="sldNum" sz="quarter" idx="12"/>
          </p:nvPr>
        </p:nvSpPr>
        <p:spPr/>
        <p:txBody>
          <a:bodyPr/>
          <a:lstStyle/>
          <a:p>
            <a:fld id="{19121227-4CD9-3C4E-BF07-F5C9591A7CC5}" type="slidenum">
              <a:rPr lang="en-US" smtClean="0"/>
              <a:t>24</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2000"/>
            <a:lum/>
          </a:blip>
          <a:srcRect/>
          <a:stretch>
            <a:fillRect t="10000" b="-3000"/>
          </a:stretch>
        </a:blipFill>
        <a:effectLst/>
      </p:bgPr>
    </p:bg>
    <p:spTree>
      <p:nvGrpSpPr>
        <p:cNvPr id="1" name=""/>
        <p:cNvGrpSpPr/>
        <p:nvPr/>
      </p:nvGrpSpPr>
      <p:grpSpPr>
        <a:xfrm>
          <a:off x="0" y="0"/>
          <a:ext cx="0" cy="0"/>
          <a:chOff x="0" y="0"/>
          <a:chExt cx="0" cy="0"/>
        </a:xfrm>
      </p:grpSpPr>
      <p:sp>
        <p:nvSpPr>
          <p:cNvPr id="1048620" name="Title 1"/>
          <p:cNvSpPr>
            <a:spLocks noGrp="1"/>
          </p:cNvSpPr>
          <p:nvPr>
            <p:ph type="ctrTitle"/>
          </p:nvPr>
        </p:nvSpPr>
        <p:spPr>
          <a:xfrm>
            <a:off x="533400" y="-8021"/>
            <a:ext cx="10972800" cy="693821"/>
          </a:xfrm>
        </p:spPr>
        <p:txBody>
          <a:bodyPr/>
          <a:lstStyle/>
          <a:p>
            <a:r>
              <a:rPr lang="en-US" dirty="0" smtClean="0"/>
              <a:t>THIS  ASSIGNMENT IS DONE BY :-</a:t>
            </a:r>
            <a:endParaRPr lang="en-US" dirty="0"/>
          </a:p>
        </p:txBody>
      </p:sp>
      <p:sp>
        <p:nvSpPr>
          <p:cNvPr id="1048621" name="Slide Number Placeholder 2"/>
          <p:cNvSpPr>
            <a:spLocks noGrp="1"/>
          </p:cNvSpPr>
          <p:nvPr>
            <p:ph type="sldNum" sz="quarter" idx="12"/>
          </p:nvPr>
        </p:nvSpPr>
        <p:spPr/>
        <p:txBody>
          <a:bodyPr/>
          <a:lstStyle/>
          <a:p>
            <a:fld id="{19121227-4CD9-3C4E-BF07-F5C9591A7CC5}" type="slidenum">
              <a:rPr lang="en-US" smtClean="0"/>
              <a:t>3</a:t>
            </a:fld>
            <a:endParaRPr lang="en-US"/>
          </a:p>
        </p:txBody>
      </p:sp>
      <p:sp>
        <p:nvSpPr>
          <p:cNvPr id="1048622" name="Subtitle 3"/>
          <p:cNvSpPr>
            <a:spLocks noGrp="1"/>
          </p:cNvSpPr>
          <p:nvPr>
            <p:ph type="subTitle" idx="1"/>
          </p:nvPr>
        </p:nvSpPr>
        <p:spPr>
          <a:xfrm>
            <a:off x="1905000" y="609600"/>
            <a:ext cx="8534400" cy="838200"/>
          </a:xfrm>
        </p:spPr>
        <p:txBody>
          <a:bodyPr>
            <a:normAutofit/>
          </a:bodyPr>
          <a:lstStyle/>
          <a:p>
            <a:r>
              <a:rPr lang="en-US" sz="3600" b="1" dirty="0" smtClean="0"/>
              <a:t>GETAHUN TAMIRAT       ID=1301372</a:t>
            </a:r>
            <a:endParaRPr lang="en-US" sz="3600" b="1"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Title 1"/>
          <p:cNvSpPr>
            <a:spLocks noGrp="1"/>
          </p:cNvSpPr>
          <p:nvPr>
            <p:ph type="title"/>
          </p:nvPr>
        </p:nvSpPr>
        <p:spPr>
          <a:xfrm>
            <a:off x="394511" y="2"/>
            <a:ext cx="10515600" cy="1325563"/>
          </a:xfrm>
        </p:spPr>
        <p:txBody>
          <a:bodyPr/>
          <a:lstStyle/>
          <a:p>
            <a:r>
              <a:rPr lang="en-US" dirty="0" smtClean="0"/>
              <a:t>Assignment  Title and question s</a:t>
            </a:r>
            <a:endParaRPr lang="en-US" dirty="0"/>
          </a:p>
        </p:txBody>
      </p:sp>
      <p:sp>
        <p:nvSpPr>
          <p:cNvPr id="1048624" name="Content Placeholder 2"/>
          <p:cNvSpPr>
            <a:spLocks noGrp="1"/>
          </p:cNvSpPr>
          <p:nvPr>
            <p:ph idx="1"/>
          </p:nvPr>
        </p:nvSpPr>
        <p:spPr>
          <a:xfrm>
            <a:off x="304800" y="1447800"/>
            <a:ext cx="11811000" cy="5557059"/>
          </a:xfrm>
        </p:spPr>
        <p:txBody>
          <a:bodyPr>
            <a:noAutofit/>
          </a:bodyPr>
          <a:lstStyle/>
          <a:p>
            <a:pPr marL="137160" lvl="0" indent="0">
              <a:buNone/>
            </a:pPr>
            <a:r>
              <a:rPr lang="en-US" b="1" dirty="0" smtClean="0"/>
              <a:t>	</a:t>
            </a:r>
            <a:r>
              <a:rPr lang="en-US" sz="3600" b="1" dirty="0" smtClean="0"/>
              <a:t>TITLE :-DevSecOps.</a:t>
            </a:r>
          </a:p>
          <a:p>
            <a:pPr marL="137160" lvl="0" indent="0">
              <a:buNone/>
            </a:pPr>
            <a:r>
              <a:rPr lang="en-US" b="1" dirty="0" smtClean="0"/>
              <a:t>Question:-</a:t>
            </a:r>
            <a:endParaRPr lang="en-US" dirty="0"/>
          </a:p>
          <a:p>
            <a:pPr marL="594360" lvl="0" indent="-457200">
              <a:buAutoNum type="arabicPeriod"/>
            </a:pPr>
            <a:r>
              <a:rPr lang="en-US" sz="2000" b="1" dirty="0" smtClean="0"/>
              <a:t>What </a:t>
            </a:r>
            <a:r>
              <a:rPr lang="en-US" sz="2000" b="1" dirty="0"/>
              <a:t>are Software engineering problems which was cause for initiation of DevSecOps. </a:t>
            </a:r>
            <a:r>
              <a:rPr lang="en-US" sz="2000" b="1" dirty="0" smtClean="0"/>
              <a:t>?</a:t>
            </a:r>
          </a:p>
          <a:p>
            <a:pPr marL="594360" lvl="0" indent="-457200">
              <a:buAutoNum type="arabicPeriod"/>
            </a:pPr>
            <a:r>
              <a:rPr lang="en-US" sz="2000" b="1" dirty="0" smtClean="0"/>
              <a:t> What </a:t>
            </a:r>
            <a:r>
              <a:rPr lang="en-US" sz="2000" b="1" dirty="0"/>
              <a:t>is DevSecOps? </a:t>
            </a:r>
            <a:endParaRPr lang="en-US" sz="2000" b="1" dirty="0" smtClean="0"/>
          </a:p>
          <a:p>
            <a:pPr marL="594360" lvl="0" indent="-457200">
              <a:buAutoNum type="arabicPeriod"/>
            </a:pPr>
            <a:r>
              <a:rPr lang="en-US" sz="2000" b="1" dirty="0" smtClean="0"/>
              <a:t>Briefly </a:t>
            </a:r>
            <a:r>
              <a:rPr lang="en-US" sz="2000" b="1" dirty="0"/>
              <a:t>explain DevSecOps lifecycle? </a:t>
            </a:r>
            <a:endParaRPr lang="en-US" sz="2000" b="1" dirty="0" smtClean="0"/>
          </a:p>
          <a:p>
            <a:pPr marL="594360" lvl="0" indent="-457200">
              <a:buAutoNum type="arabicPeriod"/>
            </a:pPr>
            <a:r>
              <a:rPr lang="en-US" sz="2000" b="1" dirty="0" smtClean="0"/>
              <a:t>How </a:t>
            </a:r>
            <a:r>
              <a:rPr lang="en-US" sz="2000" b="1" dirty="0"/>
              <a:t>dose DevSecOps </a:t>
            </a:r>
            <a:r>
              <a:rPr lang="en-US" sz="2000" b="1" dirty="0" smtClean="0"/>
              <a:t>works? </a:t>
            </a:r>
          </a:p>
          <a:p>
            <a:pPr marL="594360" lvl="0" indent="-457200">
              <a:buAutoNum type="arabicPeriod"/>
            </a:pPr>
            <a:r>
              <a:rPr lang="en-US" sz="2000" b="1" dirty="0" smtClean="0"/>
              <a:t>Explain </a:t>
            </a:r>
            <a:r>
              <a:rPr lang="en-US" sz="2000" b="1" dirty="0"/>
              <a:t>well known DevSecOps tools. </a:t>
            </a:r>
            <a:endParaRPr lang="en-US" sz="2000" b="1" dirty="0" smtClean="0"/>
          </a:p>
          <a:p>
            <a:pPr marL="594360" lvl="0" indent="-457200">
              <a:buAutoNum type="arabicPeriod"/>
            </a:pPr>
            <a:r>
              <a:rPr lang="en-US" sz="2000" b="1" dirty="0" smtClean="0"/>
              <a:t> What </a:t>
            </a:r>
            <a:r>
              <a:rPr lang="en-US" sz="2000" b="1" dirty="0"/>
              <a:t>are the benefits of DevSecOps</a:t>
            </a:r>
            <a:r>
              <a:rPr lang="en-US" sz="2000" b="1" dirty="0" smtClean="0"/>
              <a:t>? </a:t>
            </a:r>
          </a:p>
          <a:p>
            <a:pPr marL="594360" lvl="0" indent="-457200">
              <a:buAutoNum type="arabicPeriod"/>
            </a:pPr>
            <a:r>
              <a:rPr lang="en-US" sz="2000" b="1" dirty="0" smtClean="0"/>
              <a:t>About </a:t>
            </a:r>
            <a:r>
              <a:rPr lang="en-US" sz="2000" b="1" dirty="0"/>
              <a:t>Local and international DevSecOps career opportunities, career path</a:t>
            </a:r>
            <a:endParaRPr lang="en-US" sz="2000" b="1" dirty="0">
              <a:latin typeface="Power Geez Unicode1" pitchFamily="2" charset="0"/>
              <a:cs typeface="Segoe UI" pitchFamily="34" charset="0"/>
            </a:endParaRPr>
          </a:p>
        </p:txBody>
      </p:sp>
      <p:sp>
        <p:nvSpPr>
          <p:cNvPr id="1048625" name="Slide Number Placeholder 3"/>
          <p:cNvSpPr>
            <a:spLocks noGrp="1"/>
          </p:cNvSpPr>
          <p:nvPr>
            <p:ph type="sldNum" sz="quarter" idx="12"/>
          </p:nvPr>
        </p:nvSpPr>
        <p:spPr/>
        <p:txBody>
          <a:bodyPr/>
          <a:lstStyle/>
          <a:p>
            <a:fld id="{19121227-4CD9-3C4E-BF07-F5C9591A7CC5}" type="slidenum">
              <a:rPr lang="en-US" smtClean="0"/>
              <a:t>4</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Title 1"/>
          <p:cNvSpPr>
            <a:spLocks noGrp="1"/>
          </p:cNvSpPr>
          <p:nvPr>
            <p:ph type="title"/>
          </p:nvPr>
        </p:nvSpPr>
        <p:spPr/>
        <p:txBody>
          <a:bodyPr/>
          <a:lstStyle/>
          <a:p>
            <a:r>
              <a:rPr lang="en-US" sz="6000" dirty="0" smtClean="0"/>
              <a:t>Introduction</a:t>
            </a:r>
            <a:endParaRPr lang="en-US" sz="6000" dirty="0"/>
          </a:p>
        </p:txBody>
      </p:sp>
      <p:sp>
        <p:nvSpPr>
          <p:cNvPr id="1048630" name="Slide Number Placeholder 3"/>
          <p:cNvSpPr>
            <a:spLocks noGrp="1"/>
          </p:cNvSpPr>
          <p:nvPr>
            <p:ph type="sldNum" sz="quarter" idx="12"/>
          </p:nvPr>
        </p:nvSpPr>
        <p:spPr/>
        <p:txBody>
          <a:bodyPr/>
          <a:lstStyle/>
          <a:p>
            <a:fld id="{19121227-4CD9-3C4E-BF07-F5C9591A7CC5}" type="slidenum">
              <a:rPr lang="en-US" smtClean="0"/>
              <a:t>5</a:t>
            </a:fld>
            <a:endParaRPr lang="en-US"/>
          </a:p>
        </p:txBody>
      </p:sp>
      <p:sp>
        <p:nvSpPr>
          <p:cNvPr id="1048631" name="TextBox 1048630"/>
          <p:cNvSpPr txBox="1"/>
          <p:nvPr/>
        </p:nvSpPr>
        <p:spPr>
          <a:xfrm rot="25834">
            <a:off x="17545" y="1188094"/>
            <a:ext cx="11947423" cy="5262979"/>
          </a:xfrm>
          <a:prstGeom prst="rect">
            <a:avLst/>
          </a:prstGeom>
        </p:spPr>
        <p:txBody>
          <a:bodyPr wrap="square" rtlCol="0">
            <a:spAutoFit/>
          </a:bodyPr>
          <a:lstStyle/>
          <a:p>
            <a:r>
              <a:rPr lang="en-US" sz="2400" dirty="0">
                <a:solidFill>
                  <a:srgbClr val="000000"/>
                </a:solidFill>
              </a:rPr>
              <a:t>This document </a:t>
            </a:r>
            <a:r>
              <a:rPr lang="en-US" sz="2400" dirty="0" smtClean="0">
                <a:solidFill>
                  <a:srgbClr val="000000"/>
                </a:solidFill>
              </a:rPr>
              <a:t>disuse </a:t>
            </a:r>
            <a:r>
              <a:rPr lang="en-US" sz="2400" dirty="0">
                <a:solidFill>
                  <a:srgbClr val="000000"/>
                </a:solidFill>
              </a:rPr>
              <a:t>about devsecops.so</a:t>
            </a:r>
            <a:endParaRPr lang="en-US" sz="2800" dirty="0">
              <a:solidFill>
                <a:srgbClr val="000000"/>
              </a:solidFill>
            </a:endParaRPr>
          </a:p>
          <a:p>
            <a:r>
              <a:rPr lang="en-US" sz="2400" dirty="0">
                <a:solidFill>
                  <a:srgbClr val="000000"/>
                </a:solidFill>
              </a:rPr>
              <a:t>DevSecOps is a software development methodology that integrates security practices into every stage of the development lifecycle. By combining development, security, and operations processes, DevSecOps aims to proactively address security vulnerabilities and reduce the risk of breaches. Traditional software development lifecycles often treat security as an afterthought, leading to potential vulnerabilities that can be exploited by attackers. By implementing DevSecOps, organizations can improve their security posture, detect and respond to threats more quickly, enhance collaboration between teams, and align security goals with business objectives. This shift towards a more secure development approach has created career opportunities for professionals in roles such as DevSecOps engineer, security architect, security analyst, and security automation specialist. As organizations prioritize security in their software development processes, professionals with expertise in DevSecOps tools, automation, cloud security, and secure coding practices are in high demand.</a:t>
            </a:r>
            <a:endParaRPr lang="en-US" sz="2800" dirty="0">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5" name="Title 1"/>
          <p:cNvSpPr>
            <a:spLocks noGrp="1"/>
          </p:cNvSpPr>
          <p:nvPr>
            <p:ph type="title"/>
          </p:nvPr>
        </p:nvSpPr>
        <p:spPr>
          <a:xfrm>
            <a:off x="228600" y="228600"/>
            <a:ext cx="11811000" cy="1325563"/>
          </a:xfrm>
        </p:spPr>
        <p:txBody>
          <a:bodyPr>
            <a:noAutofit/>
          </a:bodyPr>
          <a:lstStyle/>
          <a:p>
            <a:r>
              <a:rPr lang="en-US" sz="4800" dirty="0" smtClean="0"/>
              <a:t>1,What </a:t>
            </a:r>
            <a:r>
              <a:rPr lang="en-US" sz="4800" dirty="0"/>
              <a:t>are Software engineering problems which was cause for initiation of DevSecOps.</a:t>
            </a:r>
          </a:p>
        </p:txBody>
      </p:sp>
      <p:sp>
        <p:nvSpPr>
          <p:cNvPr id="1048636" name="Content Placeholder 2"/>
          <p:cNvSpPr>
            <a:spLocks noGrp="1"/>
          </p:cNvSpPr>
          <p:nvPr>
            <p:ph idx="1"/>
          </p:nvPr>
        </p:nvSpPr>
        <p:spPr>
          <a:xfrm>
            <a:off x="20053" y="1752600"/>
            <a:ext cx="11811000" cy="5105400"/>
          </a:xfrm>
        </p:spPr>
        <p:txBody>
          <a:bodyPr>
            <a:noAutofit/>
          </a:bodyPr>
          <a:lstStyle/>
          <a:p>
            <a:r>
              <a:rPr lang="en-US" sz="2000" dirty="0"/>
              <a:t>.Some of the software engineering problems that led to the initiation of DevSecOps include</a:t>
            </a:r>
            <a:r>
              <a:rPr lang="en-US" sz="2000" dirty="0" smtClean="0"/>
              <a:t>:</a:t>
            </a:r>
            <a:r>
              <a:rPr lang="en-US" sz="2000" dirty="0"/>
              <a:t> </a:t>
            </a:r>
          </a:p>
          <a:p>
            <a:pPr marL="137160" indent="0">
              <a:buNone/>
            </a:pPr>
            <a:r>
              <a:rPr lang="en-US" sz="2000" b="1" dirty="0"/>
              <a:t>1. Lack of security considerations in the development </a:t>
            </a:r>
            <a:r>
              <a:rPr lang="en-US" sz="2000" b="1" dirty="0" smtClean="0"/>
              <a:t>process: </a:t>
            </a:r>
            <a:r>
              <a:rPr lang="en-US" sz="2000" dirty="0" smtClean="0"/>
              <a:t>Traditional </a:t>
            </a:r>
            <a:r>
              <a:rPr lang="en-US" sz="2000" dirty="0"/>
              <a:t>software development processes often focused more on functionality and speed of delivery, neglecting security aspects. This led to vulnerabilities and security breaches in applications</a:t>
            </a:r>
            <a:r>
              <a:rPr lang="en-US" sz="2000" dirty="0" smtClean="0"/>
              <a:t>.</a:t>
            </a:r>
            <a:endParaRPr lang="en-US" sz="2000" dirty="0"/>
          </a:p>
          <a:p>
            <a:pPr marL="137160" indent="0">
              <a:buNone/>
            </a:pPr>
            <a:r>
              <a:rPr lang="en-US" sz="2000" b="1" dirty="0"/>
              <a:t>2. </a:t>
            </a:r>
            <a:r>
              <a:rPr lang="en-US" sz="2000" b="1" dirty="0" smtClean="0"/>
              <a:t>Soloed </a:t>
            </a:r>
            <a:r>
              <a:rPr lang="en-US" sz="2000" b="1" dirty="0"/>
              <a:t>teams and lack of collaboration: </a:t>
            </a:r>
            <a:r>
              <a:rPr lang="en-US" sz="2000" dirty="0"/>
              <a:t>In many organizations, security teams were separate from development and operations teams, leading to a lack of communication and collaboration. This resulted in security being an afterthought rather than a core part of the development process</a:t>
            </a:r>
            <a:r>
              <a:rPr lang="en-US" sz="2000" dirty="0" smtClean="0"/>
              <a:t>.</a:t>
            </a:r>
            <a:r>
              <a:rPr lang="en-US" sz="2000" dirty="0"/>
              <a:t> </a:t>
            </a:r>
          </a:p>
          <a:p>
            <a:pPr marL="137160" indent="0">
              <a:buNone/>
            </a:pPr>
            <a:r>
              <a:rPr lang="en-US" sz="2000" b="1" dirty="0"/>
              <a:t>3. Slow response to security threats</a:t>
            </a:r>
            <a:r>
              <a:rPr lang="en-US" sz="2000" dirty="0"/>
              <a:t>: Traditional security practices often involved manual security reviews and testing, which were time-consuming and reactive. This delayed the identification and mitigation of security vulnerabilities.</a:t>
            </a:r>
          </a:p>
          <a:p>
            <a:pPr marL="137160" indent="0">
              <a:buNone/>
            </a:pPr>
            <a:r>
              <a:rPr lang="en-US" sz="2000" dirty="0"/>
              <a:t> </a:t>
            </a:r>
            <a:r>
              <a:rPr lang="en-US" sz="2000" b="1" dirty="0"/>
              <a:t>4. Compliance challenges: </a:t>
            </a:r>
            <a:r>
              <a:rPr lang="en-US" sz="2000" dirty="0"/>
              <a:t>Meeting regulatory requirements and industry standards for security compliance was a complex and time-consuming process, especially when security was not integrated into the development lifecycle</a:t>
            </a:r>
            <a:r>
              <a:rPr lang="en-US" sz="2000" dirty="0" smtClean="0"/>
              <a:t>.</a:t>
            </a:r>
            <a:r>
              <a:rPr lang="en-US" sz="2000" dirty="0"/>
              <a:t> </a:t>
            </a:r>
          </a:p>
          <a:p>
            <a:pPr marL="137160" indent="0">
              <a:buNone/>
            </a:pPr>
            <a:endParaRPr lang="en-US" sz="2000" dirty="0"/>
          </a:p>
        </p:txBody>
      </p:sp>
      <p:sp>
        <p:nvSpPr>
          <p:cNvPr id="1048637" name="Slide Number Placeholder 3"/>
          <p:cNvSpPr>
            <a:spLocks noGrp="1"/>
          </p:cNvSpPr>
          <p:nvPr>
            <p:ph type="sldNum" sz="quarter" idx="12"/>
          </p:nvPr>
        </p:nvSpPr>
        <p:spPr/>
        <p:txBody>
          <a:bodyPr/>
          <a:lstStyle/>
          <a:p>
            <a:fld id="{19121227-4CD9-3C4E-BF07-F5C9591A7CC5}" type="slidenum">
              <a:rPr lang="en-US" smtClean="0"/>
              <a:t>6</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8" name="Slide Number Placeholder 1"/>
          <p:cNvSpPr>
            <a:spLocks noGrp="1"/>
          </p:cNvSpPr>
          <p:nvPr>
            <p:ph type="sldNum" sz="quarter" idx="12"/>
          </p:nvPr>
        </p:nvSpPr>
        <p:spPr/>
        <p:txBody>
          <a:bodyPr/>
          <a:lstStyle/>
          <a:p>
            <a:fld id="{19121227-4CD9-3C4E-BF07-F5C9591A7CC5}" type="slidenum">
              <a:rPr lang="en-US" smtClean="0"/>
              <a:t>7</a:t>
            </a:fld>
            <a:endParaRPr lang="en-US"/>
          </a:p>
        </p:txBody>
      </p:sp>
      <p:sp>
        <p:nvSpPr>
          <p:cNvPr id="1048639" name="Rectangle 2"/>
          <p:cNvSpPr/>
          <p:nvPr/>
        </p:nvSpPr>
        <p:spPr>
          <a:xfrm>
            <a:off x="0" y="76200"/>
            <a:ext cx="12192000" cy="6647974"/>
          </a:xfrm>
          <a:prstGeom prst="rect">
            <a:avLst/>
          </a:prstGeom>
        </p:spPr>
        <p:txBody>
          <a:bodyPr wrap="square">
            <a:spAutoFit/>
          </a:bodyPr>
          <a:lstStyle/>
          <a:p>
            <a:r>
              <a:rPr lang="en-US" sz="2400" b="1" dirty="0"/>
              <a:t>5. Inadequate tools and automation: </a:t>
            </a:r>
            <a:r>
              <a:rPr lang="en-US" sz="2400" dirty="0"/>
              <a:t>Traditional security tools were not designed to integrate seamlessly with the development and operations processes, making it difficult to automate security testing and monitoring.</a:t>
            </a:r>
          </a:p>
          <a:p>
            <a:r>
              <a:rPr lang="en-US" sz="2400" dirty="0"/>
              <a:t> </a:t>
            </a:r>
          </a:p>
          <a:p>
            <a:r>
              <a:rPr lang="en-US" sz="2400" b="1" dirty="0"/>
              <a:t>6. Lack of visibility and transparency: </a:t>
            </a:r>
            <a:r>
              <a:rPr lang="en-US" sz="2400" dirty="0"/>
              <a:t>Without proper monitoring and visibility into the security posture of applications, organizations struggled to identify vulnerabilities and respond effectively to security incidents</a:t>
            </a:r>
            <a:r>
              <a:rPr lang="en-US" sz="2400" dirty="0" smtClean="0"/>
              <a:t>.</a:t>
            </a:r>
          </a:p>
          <a:p>
            <a:r>
              <a:rPr lang="en-US" sz="2400" b="1" dirty="0" smtClean="0"/>
              <a:t>The other are..</a:t>
            </a:r>
          </a:p>
          <a:p>
            <a:pPr lvl="0"/>
            <a:r>
              <a:rPr lang="en-US" sz="2400" b="1" dirty="0" smtClean="0"/>
              <a:t>7.lack </a:t>
            </a:r>
            <a:r>
              <a:rPr lang="en-US" sz="2400" b="1" dirty="0"/>
              <a:t>of security assurance at the business and project </a:t>
            </a:r>
            <a:r>
              <a:rPr lang="en-US" sz="2400" b="1" dirty="0" smtClean="0"/>
              <a:t>levels:-</a:t>
            </a:r>
            <a:endParaRPr lang="en-US" sz="2400" dirty="0"/>
          </a:p>
          <a:p>
            <a:pPr lvl="0"/>
            <a:r>
              <a:rPr lang="en-US" sz="2400" b="1" dirty="0" smtClean="0"/>
              <a:t>8.organizational </a:t>
            </a:r>
            <a:r>
              <a:rPr lang="en-US" sz="2400" b="1" dirty="0"/>
              <a:t>barriers related to collaboration, tooling, and </a:t>
            </a:r>
            <a:r>
              <a:rPr lang="en-US" sz="2400" b="1" dirty="0" smtClean="0"/>
              <a:t>culture:-</a:t>
            </a:r>
          </a:p>
          <a:p>
            <a:pPr lvl="0"/>
            <a:r>
              <a:rPr lang="en-US" sz="2400" b="1" dirty="0" smtClean="0"/>
              <a:t>9.impact </a:t>
            </a:r>
            <a:r>
              <a:rPr lang="en-US" sz="2400" b="1" dirty="0"/>
              <a:t>to quality because security is not a priority while systems are getting more complex</a:t>
            </a:r>
          </a:p>
          <a:p>
            <a:pPr lvl="0"/>
            <a:r>
              <a:rPr lang="en-US" sz="2400" b="1" dirty="0" smtClean="0"/>
              <a:t>10.lack </a:t>
            </a:r>
            <a:r>
              <a:rPr lang="en-US" sz="2400" b="1" dirty="0"/>
              <a:t>of security skills for developers, business stakeholders, and auditors</a:t>
            </a:r>
          </a:p>
          <a:p>
            <a:pPr lvl="0"/>
            <a:r>
              <a:rPr lang="en-US" sz="2400" b="1" dirty="0" smtClean="0"/>
              <a:t>11.insufficient </a:t>
            </a:r>
            <a:r>
              <a:rPr lang="en-US" sz="2400" b="1" dirty="0"/>
              <a:t>security guidance due to lack of resources, standards, and data</a:t>
            </a:r>
          </a:p>
          <a:p>
            <a:r>
              <a:rPr lang="en-US" sz="2400" b="1" dirty="0"/>
              <a:t> </a:t>
            </a:r>
          </a:p>
          <a:p>
            <a:r>
              <a:rPr lang="en-US" sz="2400" dirty="0"/>
              <a:t>These challenges highlighted the need for a more integrated approach to security in software development, leading to the emergence of DevSecOps as a way to embed security practices into the entire software development </a:t>
            </a:r>
            <a:r>
              <a:rPr lang="en-US" sz="2400" dirty="0" smtClean="0"/>
              <a:t>lifecycle[1],[2]</a:t>
            </a:r>
            <a:endParaRPr lang="en-US" sz="2400" dirty="0"/>
          </a:p>
          <a:p>
            <a:pPr marL="137160" indent="0">
              <a:buNone/>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3" name="Title 3"/>
          <p:cNvSpPr>
            <a:spLocks noGrp="1"/>
          </p:cNvSpPr>
          <p:nvPr>
            <p:ph type="title"/>
          </p:nvPr>
        </p:nvSpPr>
        <p:spPr>
          <a:xfrm>
            <a:off x="304800" y="36095"/>
            <a:ext cx="7696200" cy="1143000"/>
          </a:xfrm>
        </p:spPr>
        <p:txBody>
          <a:bodyPr/>
          <a:lstStyle/>
          <a:p>
            <a:r>
              <a:rPr lang="en-US" dirty="0" smtClean="0"/>
              <a:t>2,</a:t>
            </a:r>
            <a:r>
              <a:rPr lang="en-US" dirty="0"/>
              <a:t> What is DevSecOps?</a:t>
            </a:r>
          </a:p>
        </p:txBody>
      </p:sp>
      <p:sp>
        <p:nvSpPr>
          <p:cNvPr id="1048644" name="Content Placeholder 2"/>
          <p:cNvSpPr>
            <a:spLocks noGrp="1"/>
          </p:cNvSpPr>
          <p:nvPr>
            <p:ph idx="1"/>
          </p:nvPr>
        </p:nvSpPr>
        <p:spPr>
          <a:xfrm>
            <a:off x="0" y="1143000"/>
            <a:ext cx="12192000" cy="5715000"/>
          </a:xfrm>
        </p:spPr>
        <p:txBody>
          <a:bodyPr>
            <a:normAutofit/>
          </a:bodyPr>
          <a:lstStyle/>
          <a:p>
            <a:pPr marL="137160" indent="0" fontAlgn="base">
              <a:buNone/>
            </a:pPr>
            <a:r>
              <a:rPr lang="en-US" sz="2000" dirty="0"/>
              <a:t>DevSecOps is a methodology that integrates security practices into the DevOps process, aiming to build security into every stage of the software development lifecycle. It emphasizes collaboration, communication, and automation among development, operations, and security teams to ensure that security is not an afterthought but a core component of the development process</a:t>
            </a:r>
            <a:r>
              <a:rPr lang="en-US" sz="2000" dirty="0" smtClean="0"/>
              <a:t>.</a:t>
            </a:r>
            <a:r>
              <a:rPr lang="en-US" sz="2000" dirty="0"/>
              <a:t> DevSecOps, which is short for </a:t>
            </a:r>
            <a:r>
              <a:rPr lang="en-US" sz="2000" i="1" dirty="0"/>
              <a:t>development</a:t>
            </a:r>
            <a:r>
              <a:rPr lang="en-US" sz="2000" dirty="0"/>
              <a:t>, </a:t>
            </a:r>
            <a:r>
              <a:rPr lang="en-US" sz="2000" i="1" dirty="0"/>
              <a:t>security</a:t>
            </a:r>
            <a:r>
              <a:rPr lang="en-US" sz="2000" dirty="0"/>
              <a:t> and </a:t>
            </a:r>
            <a:r>
              <a:rPr lang="en-US" sz="2000" i="1" dirty="0"/>
              <a:t>operations</a:t>
            </a:r>
            <a:r>
              <a:rPr lang="en-US" sz="2000" dirty="0"/>
              <a:t>, is an application development practice that automates the integration of security and security practices at every phase of the software development lifecycle, from initial design through integration, testing, delivery and deployment.</a:t>
            </a:r>
          </a:p>
          <a:p>
            <a:pPr marL="137160" indent="0" fontAlgn="base">
              <a:buNone/>
            </a:pPr>
            <a:r>
              <a:rPr lang="en-US" sz="2000" dirty="0"/>
              <a:t>DevSecOps evolved to address the need to build in security continuously across the SDLC so that DevOps teams could deliver secure applications with speed and quality. Incorporating testing, triage, and risk mitigation earlier in the CI/CD workflow prevents the time-intensive, and often costly, repercussions of making a fix postproduction. This concept is part of “shifting left,” which moves security testing toward developers, enabling them to fix security issues in their code in near real time rather than “bolting on security” at the end of the SDLC. DevSecOps spans the entire SDLC, from planning and design to coding, building, testing, and release, with real-time continuous feedback loops and insights.</a:t>
            </a:r>
          </a:p>
          <a:p>
            <a:pPr marL="137160" indent="0" fontAlgn="base">
              <a:buNone/>
            </a:pPr>
            <a:r>
              <a:rPr lang="en-US" sz="2000" dirty="0"/>
              <a:t>Additionally, DevSecOps makes application and infrastructure security a shared responsibility of development, security and IT operations teams, rather than the sole responsibility of a security silo. It enables “software, safer, sooner”—the DevSecOps motto–by automating the delivery of secure software without slowing the software development cycle</a:t>
            </a:r>
            <a:r>
              <a:rPr lang="en-US" sz="2000" dirty="0" smtClean="0"/>
              <a:t>.[3]</a:t>
            </a:r>
            <a:endParaRPr lang="en-US" sz="2000" dirty="0"/>
          </a:p>
          <a:p>
            <a:pPr marL="137160" indent="0">
              <a:buNone/>
            </a:pPr>
            <a:endParaRPr lang="en-US" sz="2000" dirty="0" smtClean="0">
              <a:latin typeface="Bahnschrift Light SemiCondensed" pitchFamily="34" charset="0"/>
            </a:endParaRPr>
          </a:p>
        </p:txBody>
      </p:sp>
      <p:sp>
        <p:nvSpPr>
          <p:cNvPr id="1048645" name="Slide Number Placeholder 1"/>
          <p:cNvSpPr>
            <a:spLocks noGrp="1"/>
          </p:cNvSpPr>
          <p:nvPr>
            <p:ph type="sldNum" sz="quarter" idx="12"/>
          </p:nvPr>
        </p:nvSpPr>
        <p:spPr/>
        <p:txBody>
          <a:bodyPr/>
          <a:lstStyle/>
          <a:p>
            <a:fld id="{19121227-4CD9-3C4E-BF07-F5C9591A7CC5}" type="slidenum">
              <a:rPr lang="en-US" smtClean="0"/>
              <a:t>8</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6600" y="152400"/>
            <a:ext cx="4114800" cy="1066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6" name="Title 1"/>
          <p:cNvSpPr>
            <a:spLocks noGrp="1"/>
          </p:cNvSpPr>
          <p:nvPr>
            <p:ph type="title"/>
          </p:nvPr>
        </p:nvSpPr>
        <p:spPr>
          <a:xfrm>
            <a:off x="685800" y="457200"/>
            <a:ext cx="10515600" cy="1325563"/>
          </a:xfrm>
        </p:spPr>
        <p:txBody>
          <a:bodyPr/>
          <a:lstStyle/>
          <a:p>
            <a:pPr lvl="0"/>
            <a:r>
              <a:rPr lang="en-US" dirty="0"/>
              <a:t>3. Briefly explain DevSecOps lifecycle? </a:t>
            </a:r>
          </a:p>
        </p:txBody>
      </p:sp>
      <p:sp>
        <p:nvSpPr>
          <p:cNvPr id="1048647" name="Content Placeholder 2"/>
          <p:cNvSpPr>
            <a:spLocks noGrp="1"/>
          </p:cNvSpPr>
          <p:nvPr>
            <p:ph idx="1"/>
          </p:nvPr>
        </p:nvSpPr>
        <p:spPr>
          <a:xfrm>
            <a:off x="0" y="1524000"/>
            <a:ext cx="12192000" cy="5181600"/>
          </a:xfrm>
        </p:spPr>
        <p:txBody>
          <a:bodyPr>
            <a:noAutofit/>
          </a:bodyPr>
          <a:lstStyle/>
          <a:p>
            <a:pPr marL="137160" indent="0">
              <a:buNone/>
            </a:pPr>
            <a:r>
              <a:rPr lang="en-US" sz="1800" dirty="0" smtClean="0"/>
              <a:t>The </a:t>
            </a:r>
            <a:r>
              <a:rPr lang="en-US" sz="1800" dirty="0"/>
              <a:t>DevSecOps lifecycle involves integrating security practices into every stage of the software development process, from planning and design to deployment and monitoring. Here is a brief overview of the DevSecOps lifecycle</a:t>
            </a:r>
            <a:r>
              <a:rPr lang="en-US" sz="1800" dirty="0" smtClean="0"/>
              <a:t>:</a:t>
            </a:r>
            <a:r>
              <a:rPr lang="en-US" sz="1800" dirty="0"/>
              <a:t> </a:t>
            </a:r>
          </a:p>
          <a:p>
            <a:pPr marL="137160" lvl="0" indent="0">
              <a:buNone/>
            </a:pPr>
            <a:r>
              <a:rPr lang="en-US" sz="1800" b="1" dirty="0" smtClean="0"/>
              <a:t>1,Threat </a:t>
            </a:r>
            <a:r>
              <a:rPr lang="en-US" sz="1800" b="1" dirty="0"/>
              <a:t>Modeling: </a:t>
            </a:r>
            <a:endParaRPr lang="en-US" sz="1800" dirty="0"/>
          </a:p>
          <a:p>
            <a:pPr marL="137160" indent="0">
              <a:buNone/>
            </a:pPr>
            <a:r>
              <a:rPr lang="en-US" sz="1800" dirty="0"/>
              <a:t>The first phase of the DevSecOps lifecycle, thread modeling, helps the team assess an application and its surrounding environment to find as many vulnerabilities as possible before attackers do.</a:t>
            </a:r>
          </a:p>
          <a:p>
            <a:pPr marL="137160" indent="0">
              <a:buNone/>
            </a:pPr>
            <a:r>
              <a:rPr lang="en-US" sz="1800" dirty="0"/>
              <a:t>By implementing threat modeling within the traditional development process, teams are able to gather a summary of possible attack scenarios, outline the sensitive data workflow, identify vulnerabilities and potential mitigation options. </a:t>
            </a:r>
          </a:p>
          <a:p>
            <a:pPr marL="137160" indent="0">
              <a:buNone/>
            </a:pPr>
            <a:r>
              <a:rPr lang="en-US" sz="1800" dirty="0"/>
              <a:t>Like the majority of the processes in DevSecOps, this is also implemented with the help of tools like OWASP Threat Dragon, </a:t>
            </a:r>
            <a:r>
              <a:rPr lang="en-US" sz="1800" dirty="0" err="1"/>
              <a:t>IriusRisk</a:t>
            </a:r>
            <a:r>
              <a:rPr lang="en-US" sz="1800" dirty="0"/>
              <a:t>, </a:t>
            </a:r>
            <a:r>
              <a:rPr lang="en-US" sz="1800" dirty="0" err="1"/>
              <a:t>ThreatModeler</a:t>
            </a:r>
            <a:r>
              <a:rPr lang="en-US" sz="1800" dirty="0"/>
              <a:t>, etc. </a:t>
            </a:r>
          </a:p>
          <a:p>
            <a:pPr marL="137160" indent="0">
              <a:buNone/>
            </a:pPr>
            <a:r>
              <a:rPr lang="en-US" sz="2000" dirty="0"/>
              <a:t> </a:t>
            </a:r>
            <a:endParaRPr lang="en-GB" sz="2000" dirty="0"/>
          </a:p>
        </p:txBody>
      </p:sp>
      <p:sp>
        <p:nvSpPr>
          <p:cNvPr id="1048648" name="Slide Number Placeholder 3"/>
          <p:cNvSpPr>
            <a:spLocks noGrp="1"/>
          </p:cNvSpPr>
          <p:nvPr>
            <p:ph type="sldNum" sz="quarter" idx="12"/>
          </p:nvPr>
        </p:nvSpPr>
        <p:spPr/>
        <p:txBody>
          <a:bodyPr/>
          <a:lstStyle/>
          <a:p>
            <a:fld id="{19121227-4CD9-3C4E-BF07-F5C9591A7CC5}" type="slidenum">
              <a:rPr lang="en-US" smtClean="0"/>
              <a:t>9</a:t>
            </a:fld>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4343400"/>
            <a:ext cx="12332368" cy="27241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TotalTime>
  <Words>1821</Words>
  <Application>Microsoft Office PowerPoint</Application>
  <PresentationFormat>Custom</PresentationFormat>
  <Paragraphs>199</Paragraphs>
  <Slides>24</Slides>
  <Notes>7</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Apex</vt:lpstr>
      <vt:lpstr>PowerPoint Presentation</vt:lpstr>
      <vt:lpstr>PowerPoint Presentation</vt:lpstr>
      <vt:lpstr>THIS  ASSIGNMENT IS DONE BY :-</vt:lpstr>
      <vt:lpstr>Assignment  Title and question s</vt:lpstr>
      <vt:lpstr>Introduction</vt:lpstr>
      <vt:lpstr>1,What are Software engineering problems which was cause for initiation of DevSecOps.</vt:lpstr>
      <vt:lpstr>PowerPoint Presentation</vt:lpstr>
      <vt:lpstr>2, What is DevSecOps?</vt:lpstr>
      <vt:lpstr>3. Briefly explain DevSecOps lifecycle? </vt:lpstr>
      <vt:lpstr>PowerPoint Presentation</vt:lpstr>
      <vt:lpstr>PowerPoint Presentation</vt:lpstr>
      <vt:lpstr>4. How dose DevSecOps works? </vt:lpstr>
      <vt:lpstr>5. Explain well known DevSecOps tools. </vt:lpstr>
      <vt:lpstr>PowerPoint Presentation</vt:lpstr>
      <vt:lpstr>PowerPoint Presentation</vt:lpstr>
      <vt:lpstr>PowerPoint Presentation</vt:lpstr>
      <vt:lpstr>6. What are the benefits of DevSecOps? </vt:lpstr>
      <vt:lpstr>PowerPoint Presentation</vt:lpstr>
      <vt:lpstr>7. About Local and international DevSecOps career opportunities, career path. </vt:lpstr>
      <vt:lpstr>PowerPoint Presentation</vt:lpstr>
      <vt:lpstr>PowerPoint Presentation</vt:lpstr>
      <vt:lpstr>Conclusion</vt:lpstr>
      <vt:lpstr>Reference</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ASSIGNMENT </dc:title>
  <dc:creator>Nathnael Asefa</dc:creator>
  <cp:lastModifiedBy>Dell</cp:lastModifiedBy>
  <cp:revision>9</cp:revision>
  <dcterms:created xsi:type="dcterms:W3CDTF">2024-02-13T02:34:49Z</dcterms:created>
  <dcterms:modified xsi:type="dcterms:W3CDTF">2024-03-15T11:53:34Z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9f6512d8174545e6ba103abb63f7b393</vt:lpwstr>
  </property>
</Properties>
</file>