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34922-3E69-4314-B338-57A19AACD9FE}"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2ED35-3F75-4024-8284-EEF527C85725}" type="slidenum">
              <a:rPr lang="en-US" smtClean="0"/>
              <a:t>‹#›</a:t>
            </a:fld>
            <a:endParaRPr lang="en-US"/>
          </a:p>
        </p:txBody>
      </p:sp>
    </p:spTree>
    <p:extLst>
      <p:ext uri="{BB962C8B-B14F-4D97-AF65-F5344CB8AC3E}">
        <p14:creationId xmlns:p14="http://schemas.microsoft.com/office/powerpoint/2010/main" val="128049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E689B42-2466-4868-9B69-0C6D79041477}" type="datetime1">
              <a:rPr lang="en-US" smtClean="0"/>
              <a:t>3/19/2024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FA9FD80-574B-4450-BDC8-60F6FBFD921B}" type="slidenum">
              <a:rPr lang="en-US" smtClean="0"/>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6C6A8F-DBBA-4154-99FC-407700C198E3}" type="datetime1">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FD80-574B-4450-BDC8-60F6FBFD92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685F4F-AA25-48E3-AF4A-F8FF51FFCF96}" type="datetime1">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FD80-574B-4450-BDC8-60F6FBFD92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3B2A13-33F7-48E5-85C0-C4D98052CEE2}" type="datetime1">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9FD80-574B-4450-BDC8-60F6FBFD92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399FEB-5B9E-47E0-AF1D-E894B4FBC791}" type="datetime1">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FFA9FD80-574B-4450-BDC8-60F6FBFD921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D2BED8-5A25-47E0-8F89-014549114D1B}" type="datetime1">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9FD80-574B-4450-BDC8-60F6FBFD92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7170999-E91B-41D8-8D47-2D1F18D469D1}" type="datetime1">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A9FD80-574B-4450-BDC8-60F6FBFD92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479FCB-8D07-46F8-BFBC-3270A61307F4}" type="datetime1">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A9FD80-574B-4450-BDC8-60F6FBFD92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D06AB-FA8C-4D46-8940-9FE9998E469D}" type="datetime1">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9FD80-574B-4450-BDC8-60F6FBFD92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1D1E86A-8EE8-4896-82DF-8B45AAE0D7CE}" type="datetime1">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9FD80-574B-4450-BDC8-60F6FBFD92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DB4F00-9305-4D99-A412-4516E6F3F0CB}" type="datetime1">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9FD80-574B-4450-BDC8-60F6FBFD92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8A995F0-C1F3-4E66-B706-FAAF184E2FED}" type="datetime1">
              <a:rPr lang="en-US" smtClean="0"/>
              <a:t>3/19/2024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FA9FD80-574B-4450-BDC8-60F6FBFD921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ibm.com/ae-en/security/identity-access-management?cm_sp=ibmdev-_-developer-articles-_-ibm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synopsys.com/automotive/what-is-misra.html" TargetMode="External"/><Relationship Id="rId2" Type="http://schemas.openxmlformats.org/officeDocument/2006/relationships/hyperlink" Target="https://www.synopsys.com/glossary/what-is-pci-dss-compliance.html" TargetMode="External"/><Relationship Id="rId1" Type="http://schemas.openxmlformats.org/officeDocument/2006/relationships/slideLayout" Target="../slideLayouts/slideLayout7.xml"/><Relationship Id="rId6" Type="http://schemas.openxmlformats.org/officeDocument/2006/relationships/hyperlink" Target="https://www.synopsys.com/glossary/what-is-owasp-top-10.html" TargetMode="External"/><Relationship Id="rId5" Type="http://schemas.openxmlformats.org/officeDocument/2006/relationships/hyperlink" Target="https://www.synopsys.com/glossary/what-is-hipaa.html" TargetMode="External"/><Relationship Id="rId4" Type="http://schemas.openxmlformats.org/officeDocument/2006/relationships/hyperlink" Target="https://www.synopsys.com/automotive/misra-autosar-standard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784C3-FFB1-242E-065E-E4B1089D799A}"/>
              </a:ext>
            </a:extLst>
          </p:cNvPr>
          <p:cNvSpPr>
            <a:spLocks noGrp="1"/>
          </p:cNvSpPr>
          <p:nvPr>
            <p:ph type="ctrTitle"/>
          </p:nvPr>
        </p:nvSpPr>
        <p:spPr/>
        <p:txBody>
          <a:bodyPr>
            <a:normAutofit fontScale="90000"/>
          </a:bodyPr>
          <a:lstStyle/>
          <a:p>
            <a:pPr marL="0" marR="0">
              <a:spcBef>
                <a:spcPts val="0"/>
              </a:spcBef>
              <a:spcAft>
                <a:spcPts val="0"/>
              </a:spcAft>
            </a:pPr>
            <a: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t>
            </a:r>
            <a:b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br>
            <a: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Institute of Technology </a:t>
            </a:r>
            <a:b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br>
            <a: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t>
            </a:r>
            <a:b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br>
            <a:r>
              <a:rPr lang="en-US" sz="1800" b="1"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School of Computing </a:t>
            </a:r>
            <a: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r>
            <a:b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br>
            <a: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t>
            </a:r>
            <a:b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br>
            <a:r>
              <a:rPr lang="en-US" sz="1800" b="1"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Department of Software Engineering </a:t>
            </a:r>
            <a: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r>
            <a:b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br>
            <a:endParaRPr lang="en-US" sz="2400" dirty="0"/>
          </a:p>
        </p:txBody>
      </p:sp>
      <p:sp>
        <p:nvSpPr>
          <p:cNvPr id="7" name="Footer Placeholder 6">
            <a:extLst>
              <a:ext uri="{FF2B5EF4-FFF2-40B4-BE49-F238E27FC236}">
                <a16:creationId xmlns:a16="http://schemas.microsoft.com/office/drawing/2014/main" xmlns="" id="{173A3BFE-52AE-468D-E752-C920A07572B3}"/>
              </a:ext>
            </a:extLst>
          </p:cNvPr>
          <p:cNvSpPr>
            <a:spLocks noGrp="1"/>
          </p:cNvSpPr>
          <p:nvPr>
            <p:ph type="ftr" sz="quarter" idx="11"/>
          </p:nvPr>
        </p:nvSpPr>
        <p:spPr/>
        <p:txBody>
          <a:bodyPr/>
          <a:lstStyle/>
          <a:p>
            <a:endParaRPr lang="en-US"/>
          </a:p>
        </p:txBody>
      </p:sp>
      <p:sp>
        <p:nvSpPr>
          <p:cNvPr id="3" name="Subtitle 2">
            <a:extLst>
              <a:ext uri="{FF2B5EF4-FFF2-40B4-BE49-F238E27FC236}">
                <a16:creationId xmlns:a16="http://schemas.microsoft.com/office/drawing/2014/main" xmlns="" id="{C4962EE6-E1F0-D997-0209-9159A894E8F5}"/>
              </a:ext>
            </a:extLst>
          </p:cNvPr>
          <p:cNvSpPr>
            <a:spLocks noGrp="1"/>
          </p:cNvSpPr>
          <p:nvPr>
            <p:ph type="subTitle" idx="1"/>
          </p:nvPr>
        </p:nvSpPr>
        <p:spPr/>
        <p:txBody>
          <a:bodyPr>
            <a:normAutofit fontScale="25000" lnSpcReduction="20000"/>
          </a:bodyPr>
          <a:lstStyle/>
          <a:p>
            <a:pPr marL="0" marR="0">
              <a:spcBef>
                <a:spcPts val="0"/>
              </a:spcBef>
              <a:spcAft>
                <a:spcPts val="0"/>
              </a:spcAft>
            </a:pPr>
            <a:r>
              <a:rPr lang="en-US" sz="9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Software Engineering Tools and Practices </a:t>
            </a:r>
          </a:p>
          <a:p>
            <a:pPr marL="0" marR="0">
              <a:spcBef>
                <a:spcPts val="0"/>
              </a:spcBef>
              <a:spcAft>
                <a:spcPts val="0"/>
              </a:spcAft>
            </a:pPr>
            <a:endParaRPr lang="en-US" sz="9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endParaRPr>
          </a:p>
          <a:p>
            <a:pPr marL="0" marR="0">
              <a:spcBef>
                <a:spcPts val="0"/>
              </a:spcBef>
              <a:spcAft>
                <a:spcPts val="0"/>
              </a:spcAft>
            </a:pPr>
            <a:r>
              <a:rPr lang="en-US" sz="9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Individual Assignment 1 </a:t>
            </a:r>
          </a:p>
          <a:p>
            <a:pPr marL="0" marR="0">
              <a:spcBef>
                <a:spcPts val="0"/>
              </a:spcBef>
              <a:spcAft>
                <a:spcPts val="0"/>
              </a:spcAft>
            </a:pPr>
            <a:r>
              <a:rPr lang="en-US" sz="9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t>
            </a:r>
          </a:p>
          <a:p>
            <a:pPr marL="0" marR="0">
              <a:spcBef>
                <a:spcPts val="0"/>
              </a:spcBef>
              <a:spcAft>
                <a:spcPts val="0"/>
              </a:spcAft>
            </a:pPr>
            <a: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t>
            </a:r>
          </a:p>
          <a:p>
            <a:pPr marL="0" marR="0">
              <a:spcBef>
                <a:spcPts val="0"/>
              </a:spcBef>
              <a:spcAft>
                <a:spcPts val="0"/>
              </a:spcAft>
            </a:pPr>
            <a:r>
              <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t>
            </a:r>
          </a:p>
          <a:p>
            <a:pPr marL="0" marR="0">
              <a:spcBef>
                <a:spcPts val="0"/>
              </a:spcBef>
              <a:spcAft>
                <a:spcPts val="0"/>
              </a:spcAft>
            </a:pPr>
            <a:endPar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endParaRPr>
          </a:p>
          <a:p>
            <a:pPr marL="0" marR="0">
              <a:spcBef>
                <a:spcPts val="0"/>
              </a:spcBef>
              <a:spcAft>
                <a:spcPts val="0"/>
              </a:spcAft>
            </a:pPr>
            <a:endPar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endParaRPr>
          </a:p>
          <a:p>
            <a:pPr marL="0" marR="0">
              <a:spcBef>
                <a:spcPts val="0"/>
              </a:spcBef>
              <a:spcAft>
                <a:spcPts val="0"/>
              </a:spcAft>
            </a:pPr>
            <a:endPar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endParaRPr>
          </a:p>
          <a:p>
            <a:pPr marL="0" marR="0">
              <a:spcBef>
                <a:spcPts val="0"/>
              </a:spcBef>
              <a:spcAft>
                <a:spcPts val="0"/>
              </a:spcAft>
            </a:pPr>
            <a:endPar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endParaRPr>
          </a:p>
          <a:p>
            <a:pPr marL="0" marR="0">
              <a:spcBef>
                <a:spcPts val="0"/>
              </a:spcBef>
              <a:spcAft>
                <a:spcPts val="0"/>
              </a:spcAft>
            </a:pPr>
            <a:endParaRPr lang="en-US" sz="1800" dirty="0">
              <a:solidFill>
                <a:srgbClr val="000000"/>
              </a:solidFill>
              <a:latin typeface="Palatino Linotype" panose="02040502050505030304" pitchFamily="18" charset="0"/>
              <a:ea typeface="Calibri" panose="020F0502020204030204" pitchFamily="34" charset="0"/>
              <a:cs typeface="Palatino Linotype" panose="02040502050505030304" pitchFamily="18" charset="0"/>
            </a:endParaRPr>
          </a:p>
          <a:p>
            <a:pPr marL="0" marR="0">
              <a:spcBef>
                <a:spcPts val="0"/>
              </a:spcBef>
              <a:spcAft>
                <a:spcPts val="0"/>
              </a:spcAft>
            </a:pPr>
            <a:r>
              <a:rPr lang="en-US" sz="56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Name  MEMAR ADUGNA</a:t>
            </a:r>
          </a:p>
          <a:p>
            <a:pPr marL="0" marR="0">
              <a:spcBef>
                <a:spcPts val="0"/>
              </a:spcBef>
              <a:spcAft>
                <a:spcPts val="0"/>
              </a:spcAft>
            </a:pPr>
            <a:r>
              <a:rPr lang="en-US" sz="56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t>
            </a:r>
          </a:p>
          <a:p>
            <a:pPr marL="0" marR="0">
              <a:spcBef>
                <a:spcPts val="0"/>
              </a:spcBef>
              <a:spcAft>
                <a:spcPts val="0"/>
              </a:spcAft>
            </a:pPr>
            <a:r>
              <a:rPr lang="en-US" sz="56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ID 1302072</a:t>
            </a:r>
          </a:p>
          <a:p>
            <a:endParaRPr lang="en-US" dirty="0"/>
          </a:p>
        </p:txBody>
      </p:sp>
      <p:pic>
        <p:nvPicPr>
          <p:cNvPr id="6" name="Picture 5">
            <a:extLst>
              <a:ext uri="{FF2B5EF4-FFF2-40B4-BE49-F238E27FC236}">
                <a16:creationId xmlns:a16="http://schemas.microsoft.com/office/drawing/2014/main" xmlns="" id="{6AC2AAF3-4377-1D59-C0BC-07A372DAACAD}"/>
              </a:ext>
            </a:extLst>
          </p:cNvPr>
          <p:cNvPicPr/>
          <p:nvPr/>
        </p:nvPicPr>
        <p:blipFill>
          <a:blip r:embed="rId2"/>
          <a:stretch>
            <a:fillRect/>
          </a:stretch>
        </p:blipFill>
        <p:spPr>
          <a:xfrm>
            <a:off x="4504888" y="222250"/>
            <a:ext cx="2709643" cy="1598161"/>
          </a:xfrm>
          <a:prstGeom prst="rect">
            <a:avLst/>
          </a:prstGeom>
        </p:spPr>
      </p:pic>
    </p:spTree>
    <p:extLst>
      <p:ext uri="{BB962C8B-B14F-4D97-AF65-F5344CB8AC3E}">
        <p14:creationId xmlns:p14="http://schemas.microsoft.com/office/powerpoint/2010/main" val="2028238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1AAFB72-820D-DD62-E7FF-200EA2D51485}"/>
              </a:ext>
            </a:extLst>
          </p:cNvPr>
          <p:cNvSpPr>
            <a:spLocks noGrp="1"/>
          </p:cNvSpPr>
          <p:nvPr>
            <p:ph type="ftr" sz="quarter" idx="11"/>
          </p:nvPr>
        </p:nvSpPr>
        <p:spPr/>
        <p:txBody>
          <a:bodyPr/>
          <a:lstStyle/>
          <a:p>
            <a:r>
              <a:rPr lang="en-US" dirty="0"/>
              <a:t>9</a:t>
            </a:r>
          </a:p>
        </p:txBody>
      </p:sp>
      <p:sp>
        <p:nvSpPr>
          <p:cNvPr id="4" name="TextBox 3">
            <a:extLst>
              <a:ext uri="{FF2B5EF4-FFF2-40B4-BE49-F238E27FC236}">
                <a16:creationId xmlns:a16="http://schemas.microsoft.com/office/drawing/2014/main" xmlns="" id="{0A0E0191-D6A1-C8A7-141B-2220DB5A2587}"/>
              </a:ext>
            </a:extLst>
          </p:cNvPr>
          <p:cNvSpPr txBox="1"/>
          <p:nvPr/>
        </p:nvSpPr>
        <p:spPr>
          <a:xfrm>
            <a:off x="3047301" y="1578154"/>
            <a:ext cx="6094602" cy="2188100"/>
          </a:xfrm>
          <a:prstGeom prst="rect">
            <a:avLst/>
          </a:prstGeom>
          <a:noFill/>
        </p:spPr>
        <p:txBody>
          <a:bodyPr wrap="square">
            <a:spAutoFit/>
          </a:bodyPr>
          <a:lstStyle/>
          <a:p>
            <a:pPr marL="0" marR="0">
              <a:lnSpc>
                <a:spcPct val="115000"/>
              </a:lnSpc>
              <a:spcBef>
                <a:spcPts val="0"/>
              </a:spcBef>
              <a:spcAft>
                <a:spcPts val="1000"/>
              </a:spcAft>
            </a:pPr>
            <a:r>
              <a:rPr lang="en-IN" sz="1400" kern="100" dirty="0" err="1">
                <a:effectLst/>
                <a:latin typeface="SamsungMyanmarZawgyiUI"/>
                <a:ea typeface="Noto Sans CJK JP"/>
                <a:cs typeface="SamsungKhmerUI"/>
              </a:rPr>
              <a:t>modeling</a:t>
            </a:r>
            <a:r>
              <a:rPr lang="en-IN" sz="1400" kern="100" dirty="0">
                <a:effectLst/>
                <a:latin typeface="SamsungMyanmarZawgyiUI"/>
                <a:ea typeface="Noto Sans CJK JP"/>
                <a:cs typeface="SamsungKhmerUI"/>
              </a:rPr>
              <a:t>, and prioritizing security activities based on risk levels, teams can focus on addressing the most critical security issues first.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kern="100" dirty="0">
                <a:effectLst/>
                <a:latin typeface="SamsungMyanmarZawgyiUI"/>
                <a:ea typeface="Noto Sans CJK JP"/>
                <a:cs typeface="SamsungKhmerUI"/>
              </a:rPr>
              <a:t>Overall, </a:t>
            </a:r>
            <a:r>
              <a:rPr lang="en-IN" sz="1400" kern="100" dirty="0" err="1">
                <a:effectLst/>
                <a:latin typeface="SamsungMyanmarZawgyiUI"/>
                <a:ea typeface="Noto Sans CJK JP"/>
                <a:cs typeface="SamsungKhmerUI"/>
              </a:rPr>
              <a:t>DevSecOps</a:t>
            </a:r>
            <a:r>
              <a:rPr lang="en-IN" sz="1400" kern="100" dirty="0">
                <a:effectLst/>
                <a:latin typeface="SamsungMyanmarZawgyiUI"/>
                <a:ea typeface="Noto Sans CJK JP"/>
                <a:cs typeface="SamsungKhmerUI"/>
              </a:rPr>
              <a:t> aims to create a culture of security awareness and accountability within organizations, where security is not seen as a separate function but as an integral part of the software development and operations process. By adopting </a:t>
            </a:r>
            <a:r>
              <a:rPr lang="en-IN" sz="1400" kern="100" dirty="0" err="1">
                <a:effectLst/>
                <a:latin typeface="SamsungMyanmarZawgyiUI"/>
                <a:ea typeface="Noto Sans CJK JP"/>
                <a:cs typeface="SamsungKhmerUI"/>
              </a:rPr>
              <a:t>DevSecOps</a:t>
            </a:r>
            <a:r>
              <a:rPr lang="en-IN" sz="1400" kern="100" dirty="0">
                <a:effectLst/>
                <a:latin typeface="SamsungMyanmarZawgyiUI"/>
                <a:ea typeface="Noto Sans CJK JP"/>
                <a:cs typeface="SamsungKhmerUI"/>
              </a:rPr>
              <a:t> practices, organizations can improve the security of their applications, reduce the likelihood of security incidents, and build more resilient and secure software systems.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265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F4676B62-8566-B138-D3B8-6E35EF8F59C7}"/>
              </a:ext>
            </a:extLst>
          </p:cNvPr>
          <p:cNvSpPr>
            <a:spLocks noGrp="1"/>
          </p:cNvSpPr>
          <p:nvPr>
            <p:ph type="ftr" sz="quarter" idx="11"/>
          </p:nvPr>
        </p:nvSpPr>
        <p:spPr/>
        <p:txBody>
          <a:bodyPr/>
          <a:lstStyle/>
          <a:p>
            <a:r>
              <a:rPr lang="en-US" dirty="0"/>
              <a:t>10</a:t>
            </a:r>
          </a:p>
        </p:txBody>
      </p:sp>
      <p:sp>
        <p:nvSpPr>
          <p:cNvPr id="4" name="TextBox 3">
            <a:extLst>
              <a:ext uri="{FF2B5EF4-FFF2-40B4-BE49-F238E27FC236}">
                <a16:creationId xmlns:a16="http://schemas.microsoft.com/office/drawing/2014/main" xmlns="" id="{3B63778B-5DD8-E1DC-0050-22D48CC819C3}"/>
              </a:ext>
            </a:extLst>
          </p:cNvPr>
          <p:cNvSpPr txBox="1"/>
          <p:nvPr/>
        </p:nvSpPr>
        <p:spPr>
          <a:xfrm>
            <a:off x="2474753" y="136525"/>
            <a:ext cx="7692704" cy="6078459"/>
          </a:xfrm>
          <a:prstGeom prst="rect">
            <a:avLst/>
          </a:prstGeom>
          <a:noFill/>
        </p:spPr>
        <p:txBody>
          <a:bodyPr wrap="square">
            <a:spAutoFit/>
          </a:bodyPr>
          <a:lstStyle/>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5</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Exline well known </a:t>
            </a:r>
            <a:r>
              <a:rPr lang="en-US" sz="1200" b="1"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 tools</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There are several well-known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tools that organizations can use to enhance their security practices throughout the software development and operations lifecycle. Some popular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tools include: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1</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Static Application Security Testing (SAST) Tools: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SonarQube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 solid pick for developers looking for an open-source static application security testing tool with support for multiple programming languages to improve code quality and enhance security.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Checkmarx</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 static application security testing (SAST) tool that helps identify and remediate security vulnerabilities in code early in the development process.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Veracode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 cloud-based application security platform that offers solutions for static code analysis, dynamic scanning, and software composition analysis.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security logs, helping to detect and respond to security incidents in real-time.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ELK Stack (Elasticsearch, Logstash, Kibana)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IBM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QRadar</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9</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Configuration Management Tools: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Ansible                                                          ○ Puppet                                            ○ Chef</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10</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Secrets Management Tools: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HashiCorp</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Vault                         ○  CyberArk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Conjur</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 AWS Secrets Manager</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These are just a few examples of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tools that can help integrate security into the software development lifecycle and improve overall security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posture.These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tools help organizations automate security processes, detect vulnerabilities, manage security configurations, and ensure compliance with security standards throughout the software development lifecycle.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01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42EB0916-B30A-9130-93E0-0794C4CD35E8}"/>
              </a:ext>
            </a:extLst>
          </p:cNvPr>
          <p:cNvSpPr>
            <a:spLocks noGrp="1"/>
          </p:cNvSpPr>
          <p:nvPr>
            <p:ph type="ftr" sz="quarter" idx="11"/>
          </p:nvPr>
        </p:nvSpPr>
        <p:spPr/>
        <p:txBody>
          <a:bodyPr/>
          <a:lstStyle/>
          <a:p>
            <a:r>
              <a:rPr lang="en-US" dirty="0"/>
              <a:t>11</a:t>
            </a:r>
          </a:p>
        </p:txBody>
      </p:sp>
      <p:sp>
        <p:nvSpPr>
          <p:cNvPr id="6" name="TextBox 5">
            <a:extLst>
              <a:ext uri="{FF2B5EF4-FFF2-40B4-BE49-F238E27FC236}">
                <a16:creationId xmlns:a16="http://schemas.microsoft.com/office/drawing/2014/main" xmlns="" id="{F64ABC23-1439-E228-5196-6C3B77DD8023}"/>
              </a:ext>
            </a:extLst>
          </p:cNvPr>
          <p:cNvSpPr txBox="1"/>
          <p:nvPr/>
        </p:nvSpPr>
        <p:spPr>
          <a:xfrm>
            <a:off x="1855365" y="0"/>
            <a:ext cx="8481269" cy="6334939"/>
          </a:xfrm>
          <a:prstGeom prst="rect">
            <a:avLst/>
          </a:prstGeom>
          <a:noFill/>
        </p:spPr>
        <p:txBody>
          <a:bodyPr wrap="square">
            <a:spAutoFit/>
          </a:bodyPr>
          <a:lstStyle/>
          <a:p>
            <a:pPr fontAlgn="base">
              <a:lnSpc>
                <a:spcPct val="115000"/>
              </a:lnSpc>
              <a:spcAft>
                <a:spcPts val="1000"/>
              </a:spcAft>
            </a:pPr>
            <a:r>
              <a:rPr lang="en-US" sz="1200" kern="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6.</a:t>
            </a:r>
            <a:r>
              <a:rPr lang="en-IN" sz="1200" b="1" dirty="0">
                <a:effectLst/>
                <a:latin typeface="Calibri" panose="020F0502020204030204" pitchFamily="34" charset="0"/>
                <a:ea typeface="SimSun" panose="02010600030101010101" pitchFamily="2" charset="-122"/>
                <a:cs typeface="Times New Roman" panose="02020603050405020304" pitchFamily="18" charset="0"/>
              </a:rPr>
              <a:t> Benefits of </a:t>
            </a:r>
            <a:r>
              <a:rPr lang="en-IN" sz="1200" b="1" dirty="0" err="1">
                <a:effectLst/>
                <a:latin typeface="Calibri" panose="020F0502020204030204" pitchFamily="34" charset="0"/>
                <a:ea typeface="SimSun" panose="02010600030101010101" pitchFamily="2" charset="-122"/>
                <a:cs typeface="Times New Roman" panose="02020603050405020304" pitchFamily="18" charset="0"/>
              </a:rPr>
              <a:t>DevSecOps</a:t>
            </a:r>
            <a:r>
              <a:rPr lang="en-IN" sz="1200" b="1" dirty="0">
                <a:effectLst/>
                <a:latin typeface="Calibri" panose="020F0502020204030204" pitchFamily="34" charset="0"/>
                <a:ea typeface="SimSun" panose="02010600030101010101" pitchFamily="2" charset="-122"/>
                <a:cs typeface="Times New Roman" panose="02020603050405020304" pitchFamily="18" charset="0"/>
              </a:rPr>
              <a:t>?</a:t>
            </a:r>
            <a:endParaRPr lang="en-US" sz="1200" kern="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fontAlgn="base">
              <a:lnSpc>
                <a:spcPct val="115000"/>
              </a:lnSpc>
              <a:spcBef>
                <a:spcPts val="0"/>
              </a:spcBef>
              <a:spcAft>
                <a:spcPts val="1000"/>
              </a:spcAft>
            </a:pPr>
            <a:r>
              <a:rPr lang="en-US" sz="1200" kern="0" dirty="0" err="1">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1200" kern="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combines application security smoothly into DevOps and agile processes. It addresses security issues as they occur, when they are easier, faster, and less expensive to fix.</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15000"/>
              </a:lnSpc>
              <a:spcBef>
                <a:spcPts val="0"/>
              </a:spcBef>
              <a:spcAft>
                <a:spcPts val="1000"/>
              </a:spcAft>
            </a:pPr>
            <a:r>
              <a:rPr lang="en-US" sz="1200" kern="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15000"/>
              </a:lnSpc>
              <a:spcBef>
                <a:spcPts val="0"/>
              </a:spcBef>
              <a:spcAft>
                <a:spcPts val="1000"/>
              </a:spcAft>
            </a:pPr>
            <a:r>
              <a:rPr lang="en-US" sz="1200" kern="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The emergence of cloud platforms, dynamic provisioning, and shared resources has led to rapid application development. Through DevOps, development cycles are fast and frequent. Iterations take place within weeks or sometimes days. </a:t>
            </a:r>
            <a:r>
              <a:rPr lang="en-US" sz="1200" kern="0" dirty="0" err="1">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1200" kern="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allows developers and security engineers to connect the power of agile methodologies.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15000"/>
              </a:lnSpc>
              <a:spcBef>
                <a:spcPts val="0"/>
              </a:spcBef>
              <a:spcAft>
                <a:spcPts val="1000"/>
              </a:spcAft>
            </a:pPr>
            <a:r>
              <a:rPr lang="en-US" sz="1200" kern="0" dirty="0" err="1">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1200" kern="0" dirty="0">
                <a:solidFill>
                  <a:srgbClr val="161616"/>
                </a:solidFill>
                <a:effectLst/>
                <a:latin typeface="Arial" panose="020B0604020202020204" pitchFamily="34" charset="0"/>
                <a:ea typeface="Times New Roman" panose="02020603050405020304" pitchFamily="18" charset="0"/>
                <a:cs typeface="Times New Roman" panose="02020603050405020304" pitchFamily="18" charset="0"/>
              </a:rPr>
              <a:t> offers many benefits to companies and developers during the product lifecycle: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1000"/>
              </a:spcAft>
              <a:buSzPts val="1000"/>
              <a:buFont typeface="Symbol" panose="05050102010706020507" pitchFamily="18" charset="2"/>
              <a:buChar char=""/>
              <a:tabLst>
                <a:tab pos="457200" algn="l"/>
              </a:tabLst>
            </a:pPr>
            <a:r>
              <a:rPr lang="en-US" sz="1200" kern="0" spc="10" dirty="0">
                <a:solidFill>
                  <a:srgbClr val="161616"/>
                </a:solidFill>
                <a:effectLst/>
                <a:latin typeface="inherit"/>
                <a:ea typeface="Times New Roman" panose="02020603050405020304" pitchFamily="18" charset="0"/>
                <a:cs typeface="Arial" panose="020B0604020202020204" pitchFamily="34" charset="0"/>
              </a:rPr>
              <a:t>Incorporating security into DevOps helps speed up iterations.</a:t>
            </a:r>
            <a:endParaRPr lang="en-US" sz="1200" kern="100" dirty="0">
              <a:solidFill>
                <a:srgbClr val="1616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1000"/>
              </a:spcAft>
              <a:buSzPts val="1000"/>
              <a:buFont typeface="Symbol" panose="05050102010706020507" pitchFamily="18" charset="2"/>
              <a:buChar char=""/>
              <a:tabLst>
                <a:tab pos="457200" algn="l"/>
              </a:tabLst>
            </a:pPr>
            <a:r>
              <a:rPr lang="en-US" sz="1200" kern="0" spc="10" dirty="0" err="1">
                <a:solidFill>
                  <a:srgbClr val="161616"/>
                </a:solidFill>
                <a:effectLst/>
                <a:latin typeface="inherit"/>
                <a:ea typeface="Times New Roman" panose="02020603050405020304" pitchFamily="18" charset="0"/>
                <a:cs typeface="Arial" panose="020B0604020202020204" pitchFamily="34" charset="0"/>
              </a:rPr>
              <a:t>DevSecOps</a:t>
            </a:r>
            <a:r>
              <a:rPr lang="en-US" sz="1200" kern="0" spc="10" dirty="0">
                <a:solidFill>
                  <a:srgbClr val="161616"/>
                </a:solidFill>
                <a:effectLst/>
                <a:latin typeface="inherit"/>
                <a:ea typeface="Times New Roman" panose="02020603050405020304" pitchFamily="18" charset="0"/>
                <a:cs typeface="Arial" panose="020B0604020202020204" pitchFamily="34" charset="0"/>
              </a:rPr>
              <a:t> helps in developing high quality products without compliance issues.</a:t>
            </a:r>
            <a:endParaRPr lang="en-US" sz="1200" kern="100" dirty="0">
              <a:solidFill>
                <a:srgbClr val="1616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1000"/>
              </a:spcAft>
              <a:buSzPts val="1000"/>
              <a:buFont typeface="Symbol" panose="05050102010706020507" pitchFamily="18" charset="2"/>
              <a:buChar char=""/>
              <a:tabLst>
                <a:tab pos="457200" algn="l"/>
              </a:tabLst>
            </a:pPr>
            <a:r>
              <a:rPr lang="en-US" sz="1200" kern="0" spc="10" dirty="0">
                <a:solidFill>
                  <a:srgbClr val="161616"/>
                </a:solidFill>
                <a:effectLst/>
                <a:latin typeface="inherit"/>
                <a:ea typeface="Times New Roman" panose="02020603050405020304" pitchFamily="18" charset="0"/>
                <a:cs typeface="Arial" panose="020B0604020202020204" pitchFamily="34" charset="0"/>
              </a:rPr>
              <a:t>It helps developers think critically, understand security requirements, and design the software properly from the beginning.</a:t>
            </a:r>
            <a:endParaRPr lang="en-US" sz="1200" kern="100" dirty="0">
              <a:solidFill>
                <a:srgbClr val="1616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1000"/>
              </a:spcAft>
              <a:buSzPts val="1000"/>
              <a:buFont typeface="Symbol" panose="05050102010706020507" pitchFamily="18" charset="2"/>
              <a:buChar char=""/>
              <a:tabLst>
                <a:tab pos="457200" algn="l"/>
              </a:tabLst>
            </a:pPr>
            <a:r>
              <a:rPr lang="en-US" sz="1200" kern="0" spc="10" dirty="0">
                <a:solidFill>
                  <a:srgbClr val="161616"/>
                </a:solidFill>
                <a:effectLst/>
                <a:latin typeface="inherit"/>
                <a:ea typeface="Times New Roman" panose="02020603050405020304" pitchFamily="18" charset="0"/>
                <a:cs typeface="Arial" panose="020B0604020202020204" pitchFamily="34" charset="0"/>
              </a:rPr>
              <a:t>It eliminates manual configuration of security consoles, which reduces cycle time.</a:t>
            </a:r>
            <a:endParaRPr lang="en-US" sz="1200" kern="100" dirty="0">
              <a:solidFill>
                <a:srgbClr val="1616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1000"/>
              </a:spcAft>
              <a:buSzPts val="1000"/>
              <a:buFont typeface="Symbol" panose="05050102010706020507" pitchFamily="18" charset="2"/>
              <a:buChar char=""/>
              <a:tabLst>
                <a:tab pos="457200" algn="l"/>
              </a:tabLst>
            </a:pPr>
            <a:r>
              <a:rPr lang="en-US" sz="1200" kern="0" spc="10" dirty="0">
                <a:solidFill>
                  <a:srgbClr val="161616"/>
                </a:solidFill>
                <a:effectLst/>
                <a:latin typeface="inherit"/>
                <a:ea typeface="Times New Roman" panose="02020603050405020304" pitchFamily="18" charset="0"/>
                <a:cs typeface="Arial" panose="020B0604020202020204" pitchFamily="34" charset="0"/>
              </a:rPr>
              <a:t>Security functions like </a:t>
            </a:r>
            <a:r>
              <a:rPr lang="en-US" sz="1200" kern="0" spc="10" dirty="0">
                <a:solidFill>
                  <a:srgbClr val="0F62FE"/>
                </a:solidFill>
                <a:effectLst/>
                <a:latin typeface="inherit"/>
                <a:ea typeface="Times New Roman" panose="02020603050405020304" pitchFamily="18" charset="0"/>
                <a:cs typeface="Arial" panose="020B0604020202020204" pitchFamily="34" charset="0"/>
                <a:hlinkClick r:id="rId2"/>
              </a:rPr>
              <a:t>identity and access management</a:t>
            </a:r>
            <a:r>
              <a:rPr lang="en-US" sz="1200" kern="0" spc="10" dirty="0">
                <a:solidFill>
                  <a:srgbClr val="161616"/>
                </a:solidFill>
                <a:effectLst/>
                <a:latin typeface="inherit"/>
                <a:ea typeface="Times New Roman" panose="02020603050405020304" pitchFamily="18" charset="0"/>
                <a:cs typeface="Arial" panose="020B0604020202020204" pitchFamily="34" charset="0"/>
              </a:rPr>
              <a:t>, firewalls, and vulnerability scans can be automated throughout the DevOps cycle.</a:t>
            </a:r>
            <a:endParaRPr lang="en-US" sz="1200" kern="100" dirty="0">
              <a:solidFill>
                <a:srgbClr val="1616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1000"/>
              </a:spcAft>
              <a:buSzPts val="1000"/>
              <a:buFont typeface="Symbol" panose="05050102010706020507" pitchFamily="18" charset="2"/>
              <a:buChar char=""/>
              <a:tabLst>
                <a:tab pos="457200" algn="l"/>
              </a:tabLst>
            </a:pPr>
            <a:r>
              <a:rPr lang="en-US" sz="1200" kern="0" spc="10" dirty="0">
                <a:solidFill>
                  <a:srgbClr val="161616"/>
                </a:solidFill>
                <a:effectLst/>
                <a:latin typeface="inherit"/>
                <a:ea typeface="Times New Roman" panose="02020603050405020304" pitchFamily="18" charset="0"/>
                <a:cs typeface="Arial" panose="020B0604020202020204" pitchFamily="34" charset="0"/>
              </a:rPr>
              <a:t>Vulnerabilities are identified earlier which helps to avoid cyber-attacks.</a:t>
            </a:r>
            <a:endParaRPr lang="en-US" sz="1200" kern="100" dirty="0">
              <a:solidFill>
                <a:srgbClr val="1616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15000"/>
              </a:lnSpc>
              <a:spcBef>
                <a:spcPts val="0"/>
              </a:spcBef>
              <a:spcAft>
                <a:spcPts val="1000"/>
              </a:spcAft>
              <a:buSzPts val="1000"/>
              <a:buFont typeface="Symbol" panose="05050102010706020507" pitchFamily="18" charset="2"/>
              <a:buChar char=""/>
              <a:tabLst>
                <a:tab pos="457200" algn="l"/>
              </a:tabLst>
            </a:pPr>
            <a:r>
              <a:rPr lang="en-US" sz="1200" kern="0" spc="10" dirty="0">
                <a:solidFill>
                  <a:srgbClr val="161616"/>
                </a:solidFill>
                <a:effectLst/>
                <a:latin typeface="inherit"/>
                <a:ea typeface="Times New Roman" panose="02020603050405020304" pitchFamily="18" charset="0"/>
                <a:cs typeface="Arial" panose="020B0604020202020204" pitchFamily="34" charset="0"/>
              </a:rPr>
              <a:t>It helps improve communication and collaboration between teams.</a:t>
            </a:r>
            <a:endParaRPr lang="en-US" sz="1200" kern="100" dirty="0">
              <a:solidFill>
                <a:srgbClr val="16161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Save Time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Delivering code quickly is fairly easy. A DevOps team could write the code and release it—often without noticing or even ignoring—potential security issues. However, over time, the vulnerabilities that were not addressed in the development process may come back to haunt the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organization,This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would likely result in the developers having to waste time going back and addressing security issues.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583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24E66C17-A10F-CDAB-9282-7BC86C0E2F36}"/>
              </a:ext>
            </a:extLst>
          </p:cNvPr>
          <p:cNvSpPr>
            <a:spLocks noGrp="1"/>
          </p:cNvSpPr>
          <p:nvPr>
            <p:ph type="ftr" sz="quarter" idx="11"/>
          </p:nvPr>
        </p:nvSpPr>
        <p:spPr/>
        <p:txBody>
          <a:bodyPr/>
          <a:lstStyle/>
          <a:p>
            <a:r>
              <a:rPr lang="en-US" dirty="0"/>
              <a:t>12</a:t>
            </a:r>
          </a:p>
        </p:txBody>
      </p:sp>
      <p:sp>
        <p:nvSpPr>
          <p:cNvPr id="4" name="TextBox 3">
            <a:extLst>
              <a:ext uri="{FF2B5EF4-FFF2-40B4-BE49-F238E27FC236}">
                <a16:creationId xmlns:a16="http://schemas.microsoft.com/office/drawing/2014/main" xmlns="" id="{40659797-CBEB-CA20-6FC3-F9F298942426}"/>
              </a:ext>
            </a:extLst>
          </p:cNvPr>
          <p:cNvSpPr txBox="1"/>
          <p:nvPr/>
        </p:nvSpPr>
        <p:spPr>
          <a:xfrm>
            <a:off x="1702965" y="136525"/>
            <a:ext cx="7648663" cy="6176050"/>
          </a:xfrm>
          <a:prstGeom prst="rect">
            <a:avLst/>
          </a:prstGeom>
          <a:noFill/>
        </p:spPr>
        <p:txBody>
          <a:bodyPr wrap="square">
            <a:spAutoFit/>
          </a:bodyPr>
          <a:lstStyle/>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Reduce Costs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Security issues can cause expensive, time-consuming delays. The person-hours necessary to develop an application greatly increase when developers have to go back and redo much of the coding to address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vulnerabilities.If</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an organization uses a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lifecycle, on the other hand, the need to go back and make changes can be significantly reduced, conserving person-hours and freeing up the development team to engage in other work.</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Proactive Security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Vulnerabilities in code can be detected early if you implement a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approach. The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model involves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code and performing regular threat assessments. This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proactive approach to security enables teams to take control of an application’s risk profile instead of merely reacting to issues as they pop up.</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Continuous Feedback</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creates a continuous feedback loop that interweaves security solutions during the software development process. Whether your DevOps is done using on-premises servers or you use cloud DevOps, developers get constant feedback from the security specialists on the team. Continuous feedback also improves the development of automated security functions.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Improved Collaboration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promotes collaboration between development, operations, and security teams, fostering a culture of shared responsibility for security. This collaboration leads to better communication, faster issue resolution, and improved overall efficiency in delivering secure software.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Faster Time to Market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IN" sz="12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By automating security processes and integrating security checks into the CI/CD pipeline, </a:t>
            </a:r>
            <a:r>
              <a:rPr lang="en-IN" sz="1200" dirty="0" err="1">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DevSecOps</a:t>
            </a:r>
            <a:r>
              <a:rPr lang="en-IN" sz="12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helps streamline development workflows and reduce the time required to deliver secure software. This accelerates the release cycle and enables organizations to bring new features to market more quickly</a:t>
            </a:r>
            <a:endParaRPr lang="en-US" sz="12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endParaRPr>
          </a:p>
        </p:txBody>
      </p:sp>
    </p:spTree>
    <p:extLst>
      <p:ext uri="{BB962C8B-B14F-4D97-AF65-F5344CB8AC3E}">
        <p14:creationId xmlns:p14="http://schemas.microsoft.com/office/powerpoint/2010/main" val="1170058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43CB1A9-EE2D-D264-F97A-D58ED9D2FB78}"/>
              </a:ext>
            </a:extLst>
          </p:cNvPr>
          <p:cNvSpPr>
            <a:spLocks noGrp="1"/>
          </p:cNvSpPr>
          <p:nvPr>
            <p:ph type="ftr" sz="quarter" idx="11"/>
          </p:nvPr>
        </p:nvSpPr>
        <p:spPr/>
        <p:txBody>
          <a:bodyPr/>
          <a:lstStyle/>
          <a:p>
            <a:r>
              <a:rPr lang="en-US" dirty="0"/>
              <a:t>13</a:t>
            </a:r>
          </a:p>
        </p:txBody>
      </p:sp>
      <p:sp>
        <p:nvSpPr>
          <p:cNvPr id="4" name="TextBox 3">
            <a:extLst>
              <a:ext uri="{FF2B5EF4-FFF2-40B4-BE49-F238E27FC236}">
                <a16:creationId xmlns:a16="http://schemas.microsoft.com/office/drawing/2014/main" xmlns="" id="{F6761C20-34BA-DFAA-BA8F-252BD07F179A}"/>
              </a:ext>
            </a:extLst>
          </p:cNvPr>
          <p:cNvSpPr txBox="1"/>
          <p:nvPr/>
        </p:nvSpPr>
        <p:spPr>
          <a:xfrm>
            <a:off x="1359017" y="1230442"/>
            <a:ext cx="7673829" cy="4906343"/>
          </a:xfrm>
          <a:prstGeom prst="rect">
            <a:avLst/>
          </a:prstGeom>
          <a:noFill/>
        </p:spPr>
        <p:txBody>
          <a:bodyPr wrap="square">
            <a:spAutoFit/>
          </a:bodyPr>
          <a:lstStyle/>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7.About Local and international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career opportunities, career path?</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is a rapidly growing field that offers a wide range of career opportunities both locally and internationally. As organizations increasingly prioritize security in their software development and operations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processes.Here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are some insights into local and international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career opportunities and potential career paths: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Local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Career Opportunities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Security Engineer: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Security engineers play a crucial role in implementing security measures, conducting security assessments, and ensuring the overall security of software systems. They work closely with development and operations teams to integrate security practices into the software development lifecycle.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2.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Engineer:</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engineers are responsible for automating security processes, implementing security controls, and monitoring security metrics in the CI/CD pipeline. They collaborate with cross-functional teams to ensure that security is embedded throughout the development and operations process.</a:t>
            </a:r>
          </a:p>
          <a:p>
            <a:pPr marL="0" marR="0">
              <a:lnSpc>
                <a:spcPct val="115000"/>
              </a:lnSpc>
              <a:spcBef>
                <a:spcPts val="0"/>
              </a:spcBef>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3.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Security Analyst: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Security analysts assess security vulnerabilities, conduct penetration testing, and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security incidents to identify potential threats and risks. They work to enhance the security posture of organizations by providing insights and recommendations for improving security practices.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Security Consultant: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Security consultants provide advisory services to organizations on implementing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practices, conducting security assessments, and developing security strategies. They help organizations identify security gaps, mitigate risks, and comply with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153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4008BC38-24DA-D346-5BA9-C04D75A0023D}"/>
              </a:ext>
            </a:extLst>
          </p:cNvPr>
          <p:cNvSpPr>
            <a:spLocks noGrp="1"/>
          </p:cNvSpPr>
          <p:nvPr>
            <p:ph type="ftr" sz="quarter" idx="11"/>
          </p:nvPr>
        </p:nvSpPr>
        <p:spPr/>
        <p:txBody>
          <a:bodyPr/>
          <a:lstStyle/>
          <a:p>
            <a:r>
              <a:rPr lang="en-US" dirty="0"/>
              <a:t>14</a:t>
            </a:r>
          </a:p>
        </p:txBody>
      </p:sp>
      <p:sp>
        <p:nvSpPr>
          <p:cNvPr id="4" name="TextBox 3">
            <a:extLst>
              <a:ext uri="{FF2B5EF4-FFF2-40B4-BE49-F238E27FC236}">
                <a16:creationId xmlns:a16="http://schemas.microsoft.com/office/drawing/2014/main" xmlns="" id="{99091FCC-1039-E1AB-15AF-8C0D40B1E399}"/>
              </a:ext>
            </a:extLst>
          </p:cNvPr>
          <p:cNvSpPr txBox="1"/>
          <p:nvPr/>
        </p:nvSpPr>
        <p:spPr>
          <a:xfrm>
            <a:off x="1956731" y="624193"/>
            <a:ext cx="7573161" cy="5609613"/>
          </a:xfrm>
          <a:prstGeom prst="rect">
            <a:avLst/>
          </a:prstGeom>
          <a:noFill/>
        </p:spPr>
        <p:txBody>
          <a:bodyPr wrap="square">
            <a:spAutoFit/>
          </a:bodyPr>
          <a:lstStyle/>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Architect: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architects design and implement secure software architectures, establish security best practices, and oversee the integration of security controls into the software development process. They play a strategic role in shaping the overall security strategy of organizations.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2.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Security Operations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(SOC) Analyst: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SOC analysts monitor security alerts, investigate security incidents, and respond to cybersecurity threats in real-time. They work in SOC environments to detect and mitigate security incidents,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security logs, and maintain the security posture of organizations.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3.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Chief Information Security Officer (CISO):</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CISOs are senior executives responsible for leading the organization's cybersecurity strategy, managing the information security program, and ensuring compliance with regulatory requirements. They oversee the implementation of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practices to protect sensitive data and mitigate cyber risks.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Career Path:</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Entry-Level: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Junior Security Analyst, Security Operations Analyst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Mid-Level: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Engineer, Security Engineer, Security Consultant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Senior-Level: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Architect, Chief Information Security Officer (CISO)</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To advance in a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career, professionals can pursue certifications such as Certified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Professional (CDP), Certified Information Systems Security Professional (CISSP), or Certified Ethical Hacker (CEH). Continuous learning, hands-on experience, and staying updated on industry trends are essential for career growth in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DevSecOps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67892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6463ED3-770B-6EBE-1B72-3A53FDEE7D78}"/>
              </a:ext>
            </a:extLst>
          </p:cNvPr>
          <p:cNvSpPr>
            <a:spLocks noGrp="1"/>
          </p:cNvSpPr>
          <p:nvPr>
            <p:ph type="ftr" sz="quarter" idx="11"/>
          </p:nvPr>
        </p:nvSpPr>
        <p:spPr/>
        <p:txBody>
          <a:bodyPr/>
          <a:lstStyle/>
          <a:p>
            <a:r>
              <a:rPr lang="en-US" dirty="0"/>
              <a:t>15</a:t>
            </a:r>
          </a:p>
        </p:txBody>
      </p:sp>
      <p:sp>
        <p:nvSpPr>
          <p:cNvPr id="6" name="TextBox 5">
            <a:extLst>
              <a:ext uri="{FF2B5EF4-FFF2-40B4-BE49-F238E27FC236}">
                <a16:creationId xmlns:a16="http://schemas.microsoft.com/office/drawing/2014/main" xmlns="" id="{190AD35F-1F5D-7CFA-EE94-235EB49DFE63}"/>
              </a:ext>
            </a:extLst>
          </p:cNvPr>
          <p:cNvSpPr txBox="1"/>
          <p:nvPr/>
        </p:nvSpPr>
        <p:spPr>
          <a:xfrm>
            <a:off x="2197916" y="1330394"/>
            <a:ext cx="8623882" cy="3245760"/>
          </a:xfrm>
          <a:prstGeom prst="rect">
            <a:avLst/>
          </a:prstGeom>
          <a:noFill/>
        </p:spPr>
        <p:txBody>
          <a:bodyPr wrap="square">
            <a:spAutoFit/>
          </a:bodyPr>
          <a:lstStyle/>
          <a:p>
            <a:pPr marL="0" marR="0">
              <a:lnSpc>
                <a:spcPct val="115000"/>
              </a:lnSpc>
              <a:spcBef>
                <a:spcPts val="0"/>
              </a:spcBef>
              <a:spcAft>
                <a:spcPts val="1000"/>
              </a:spcAft>
            </a:pPr>
            <a:r>
              <a:rPr lang="en-IN" sz="1800" kern="100" dirty="0">
                <a:effectLst/>
                <a:latin typeface="SamsungMyanmarZawgyiUI"/>
                <a:ea typeface="Noto Sans CJK JP"/>
                <a:cs typeface="SamsungKhmerUI"/>
              </a:rPr>
              <a:t> </a:t>
            </a:r>
            <a:r>
              <a:rPr lang="en-IN" sz="2800" b="1" u="sng" kern="100" dirty="0">
                <a:effectLst/>
                <a:latin typeface="SamsungMyanmarZawgyiUI"/>
                <a:ea typeface="Noto Sans CJK JP"/>
                <a:cs typeface="SamsungKhmerUI"/>
              </a:rPr>
              <a:t>CONCLUSION</a:t>
            </a:r>
            <a:r>
              <a:rPr lang="en-IN" sz="1800" kern="100" dirty="0">
                <a:effectLst/>
                <a:latin typeface="SamsungMyanmarZawgyiUI"/>
                <a:ea typeface="Noto Sans CJK JP"/>
                <a:cs typeface="SamsungKhmerUI"/>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kern="100" dirty="0">
                <a:effectLst/>
                <a:latin typeface="SamsungMyanmarZawgyiUI"/>
                <a:ea typeface="Noto Sans CJK JP"/>
                <a:cs typeface="SamsungKhmerUI"/>
              </a:rPr>
              <a:t>There are so many well-known </a:t>
            </a:r>
            <a:r>
              <a:rPr lang="en-IN" sz="1800" kern="100" dirty="0" err="1">
                <a:effectLst/>
                <a:latin typeface="SamsungMyanmarZawgyiUI"/>
                <a:ea typeface="Noto Sans CJK JP"/>
                <a:cs typeface="SamsungKhmerUI"/>
              </a:rPr>
              <a:t>DevSecOps</a:t>
            </a:r>
            <a:r>
              <a:rPr lang="en-IN" sz="1800" kern="100" dirty="0">
                <a:effectLst/>
                <a:latin typeface="SamsungMyanmarZawgyiUI"/>
                <a:ea typeface="Noto Sans CJK JP"/>
                <a:cs typeface="SamsungKhmerUI"/>
              </a:rPr>
              <a:t> tools that organizations can use to enhance their security practices throughout the software development and </a:t>
            </a:r>
            <a:r>
              <a:rPr lang="en-IN" sz="1800" kern="100" dirty="0" err="1">
                <a:effectLst/>
                <a:latin typeface="SamsungMyanmarZawgyiUI"/>
                <a:ea typeface="Noto Sans CJK JP"/>
                <a:cs typeface="SamsungKhmerUI"/>
              </a:rPr>
              <a:t>operations.These</a:t>
            </a:r>
            <a:r>
              <a:rPr lang="en-IN" sz="1800" kern="100" dirty="0">
                <a:effectLst/>
                <a:latin typeface="SamsungMyanmarZawgyiUI"/>
                <a:ea typeface="Noto Sans CJK JP"/>
                <a:cs typeface="SamsungKhmerUI"/>
              </a:rPr>
              <a:t> tools help organizations automate security processes, detect vulnerabilities, manage security configurations, and ensure compliance with security standards throughout the software development lifecycle. By integrating these tools into their </a:t>
            </a:r>
            <a:r>
              <a:rPr lang="en-IN" sz="1800" kern="100" dirty="0" err="1">
                <a:effectLst/>
                <a:latin typeface="SamsungMyanmarZawgyiUI"/>
                <a:ea typeface="Noto Sans CJK JP"/>
                <a:cs typeface="SamsungKhmerUI"/>
              </a:rPr>
              <a:t>DevSecOps</a:t>
            </a:r>
            <a:r>
              <a:rPr lang="en-IN" sz="1800" kern="100" dirty="0">
                <a:effectLst/>
                <a:latin typeface="SamsungMyanmarZawgyiUI"/>
                <a:ea typeface="Noto Sans CJK JP"/>
                <a:cs typeface="SamsungKhmerUI"/>
              </a:rPr>
              <a:t> practices, organizations can strengthen their security posture and build more secure and resilient software </a:t>
            </a:r>
            <a:r>
              <a:rPr lang="en-IN" sz="1800" kern="100" dirty="0" err="1">
                <a:effectLst/>
                <a:latin typeface="SamsungMyanmarZawgyiUI"/>
                <a:ea typeface="Noto Sans CJK JP"/>
                <a:cs typeface="SamsungKhmerUI"/>
              </a:rPr>
              <a:t>systems.Also,DevSecOps</a:t>
            </a:r>
            <a:r>
              <a:rPr lang="en-IN" sz="1800" kern="100" dirty="0">
                <a:effectLst/>
                <a:latin typeface="SamsungMyanmarZawgyiUI"/>
                <a:ea typeface="Noto Sans CJK JP"/>
                <a:cs typeface="SamsungKhmerUI"/>
              </a:rPr>
              <a:t> offers diverse career opportunities locally and internationally.</a:t>
            </a:r>
            <a:endParaRPr lang="en-US" dirty="0"/>
          </a:p>
        </p:txBody>
      </p:sp>
    </p:spTree>
    <p:extLst>
      <p:ext uri="{BB962C8B-B14F-4D97-AF65-F5344CB8AC3E}">
        <p14:creationId xmlns:p14="http://schemas.microsoft.com/office/powerpoint/2010/main" val="195530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D2DC872E-7F6A-268A-DEA6-90D3E88E44C1}"/>
              </a:ext>
            </a:extLst>
          </p:cNvPr>
          <p:cNvSpPr>
            <a:spLocks noGrp="1"/>
          </p:cNvSpPr>
          <p:nvPr>
            <p:ph type="ftr" sz="quarter" idx="11"/>
          </p:nvPr>
        </p:nvSpPr>
        <p:spPr/>
        <p:txBody>
          <a:bodyPr/>
          <a:lstStyle/>
          <a:p>
            <a:r>
              <a:rPr lang="en-US" dirty="0"/>
              <a:t>16</a:t>
            </a:r>
          </a:p>
        </p:txBody>
      </p:sp>
      <p:sp>
        <p:nvSpPr>
          <p:cNvPr id="6" name="TextBox 5">
            <a:extLst>
              <a:ext uri="{FF2B5EF4-FFF2-40B4-BE49-F238E27FC236}">
                <a16:creationId xmlns:a16="http://schemas.microsoft.com/office/drawing/2014/main" xmlns="" id="{65BC12CE-A69F-2D44-BCFE-72E5CF9D4B09}"/>
              </a:ext>
            </a:extLst>
          </p:cNvPr>
          <p:cNvSpPr txBox="1"/>
          <p:nvPr/>
        </p:nvSpPr>
        <p:spPr>
          <a:xfrm>
            <a:off x="3047301" y="1206770"/>
            <a:ext cx="6094602" cy="4448654"/>
          </a:xfrm>
          <a:prstGeom prst="rect">
            <a:avLst/>
          </a:prstGeom>
          <a:noFill/>
        </p:spPr>
        <p:txBody>
          <a:bodyPr wrap="square">
            <a:spAutoFit/>
          </a:bodyPr>
          <a:lstStyle/>
          <a:p>
            <a:pPr marL="0" marR="0">
              <a:lnSpc>
                <a:spcPct val="115000"/>
              </a:lnSpc>
              <a:spcBef>
                <a:spcPts val="0"/>
              </a:spcBef>
              <a:spcAft>
                <a:spcPts val="1000"/>
              </a:spcAft>
            </a:pPr>
            <a:r>
              <a:rPr lang="en-IN" sz="1600" dirty="0">
                <a:effectLst/>
                <a:latin typeface="SamsungMyanmarZawgyiUI"/>
                <a:ea typeface="Noto Sans CJK JP"/>
                <a:cs typeface="SamsungKhmerUI"/>
              </a:rPr>
              <a:t> </a:t>
            </a:r>
            <a:r>
              <a:rPr lang="en-IN" sz="2400" b="1" u="sng" dirty="0">
                <a:effectLst/>
                <a:latin typeface="SamsungMyanmarZawgyiUI"/>
                <a:ea typeface="Noto Sans CJK JP"/>
                <a:cs typeface="SamsungKhmerUI"/>
              </a:rPr>
              <a:t>REFERENCE </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IN" sz="1800" dirty="0">
                <a:effectLst/>
                <a:latin typeface="SamsungMyanmarZawgyiUI"/>
                <a:ea typeface="Noto Sans CJK JP"/>
                <a:cs typeface="SamsungKhmerUI"/>
              </a:rPr>
              <a:t>https://www.techtarget.com</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IN" sz="1800" dirty="0">
                <a:effectLst/>
                <a:latin typeface="SamsungMyanmarZawgyiUI"/>
                <a:ea typeface="Noto Sans CJK JP"/>
                <a:cs typeface="SamsungKhmerUI"/>
              </a:rPr>
              <a:t>https://www.geeksforgeeks.com</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IN" sz="1800" dirty="0">
                <a:effectLst/>
                <a:latin typeface="SamsungMyanmarZawgyiUI"/>
                <a:ea typeface="Noto Sans CJK JP"/>
                <a:cs typeface="SamsungKhmerUI"/>
              </a:rPr>
              <a:t>en.m.wikipidia.org</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IN" sz="1800" dirty="0">
                <a:effectLst/>
                <a:latin typeface="SamsungMyanmarZawgyiUI"/>
                <a:ea typeface="Noto Sans CJK JP"/>
                <a:cs typeface="SamsungKhmerUI"/>
              </a:rPr>
              <a:t>https://www.rubyGarage.com</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IN" sz="1800" dirty="0">
                <a:effectLst/>
                <a:latin typeface="SamsungMyanmarZawgyiUI"/>
                <a:ea typeface="Noto Sans CJK JP"/>
                <a:cs typeface="SamsungKhmerUI"/>
              </a:rPr>
              <a:t>https://www.browserstack.com</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IN" sz="1800" dirty="0">
                <a:effectLst/>
                <a:latin typeface="SamsungMyanmarZawgyiUI"/>
                <a:ea typeface="Noto Sans CJK JP"/>
                <a:cs typeface="SamsungKhmerUI"/>
              </a:rPr>
              <a:t>https://www.techify-software com</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US" sz="14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lnSpc>
                <a:spcPct val="115000"/>
              </a:lnSpc>
              <a:spcBef>
                <a:spcPts val="0"/>
              </a:spcBef>
              <a:spcAft>
                <a:spcPts val="1000"/>
              </a:spcAft>
            </a:pPr>
            <a:r>
              <a:rPr lang="en-IN" sz="1800" dirty="0">
                <a:effectLst/>
                <a:latin typeface="SamsungMyanmarZawgyiUI"/>
                <a:ea typeface="Noto Sans CJK JP"/>
                <a:cs typeface="SamsungKhmerUI"/>
              </a:rPr>
              <a:t> </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IN" sz="1800" dirty="0">
                <a:effectLst/>
                <a:latin typeface="SamsungMyanmarZawgyiUI"/>
                <a:ea typeface="Noto Sans CJK JP"/>
                <a:cs typeface="SamsungKhmerUI"/>
              </a:rPr>
              <a:t> </a:t>
            </a:r>
            <a:endParaRPr lang="en-US" dirty="0"/>
          </a:p>
        </p:txBody>
      </p:sp>
    </p:spTree>
    <p:extLst>
      <p:ext uri="{BB962C8B-B14F-4D97-AF65-F5344CB8AC3E}">
        <p14:creationId xmlns:p14="http://schemas.microsoft.com/office/powerpoint/2010/main" val="175071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971F3B7-C757-844F-92B6-7E373B8DCC3E}"/>
              </a:ext>
            </a:extLst>
          </p:cNvPr>
          <p:cNvSpPr txBox="1"/>
          <p:nvPr/>
        </p:nvSpPr>
        <p:spPr>
          <a:xfrm>
            <a:off x="3164746" y="301862"/>
            <a:ext cx="6094602" cy="3350148"/>
          </a:xfrm>
          <a:prstGeom prst="rect">
            <a:avLst/>
          </a:prstGeom>
          <a:noFill/>
        </p:spPr>
        <p:txBody>
          <a:bodyPr wrap="square">
            <a:spAutoFit/>
          </a:bodyPr>
          <a:lstStyle/>
          <a:p>
            <a:pPr marR="0">
              <a:lnSpc>
                <a:spcPct val="115000"/>
              </a:lnSpc>
              <a:spcBef>
                <a:spcPts val="0"/>
              </a:spcBef>
              <a:spcAft>
                <a:spcPts val="1000"/>
              </a:spcAft>
            </a:pPr>
            <a:r>
              <a:rPr lang="en-IN" sz="1600" b="1" kern="100" dirty="0">
                <a:effectLst/>
                <a:latin typeface="SamsungMyanmarZawgyiUI"/>
                <a:ea typeface="Noto Sans CJK JP"/>
                <a:cs typeface="SamsungKhmerUI"/>
              </a:rPr>
              <a:t> </a:t>
            </a:r>
            <a:r>
              <a:rPr lang="en-IN" sz="1200" b="1" u="sng" kern="100" dirty="0" smtClean="0">
                <a:solidFill>
                  <a:srgbClr val="000000"/>
                </a:solidFill>
                <a:effectLst/>
                <a:latin typeface="SamsungMyanmarZawgyiUI"/>
                <a:ea typeface="Noto Sans CJK JP"/>
                <a:cs typeface="SamsungKhmerUI"/>
              </a:rPr>
              <a:t>INTRODUCTION</a:t>
            </a:r>
            <a:r>
              <a:rPr lang="en-IN" sz="1200" b="1" kern="100" dirty="0" smtClean="0">
                <a:effectLst/>
                <a:latin typeface="SamsungMyanmarZawgyiUI"/>
                <a:ea typeface="Noto Sans CJK JP"/>
                <a:cs typeface="SamsungKhmerUI"/>
              </a:rPr>
              <a:t> </a:t>
            </a:r>
            <a:endParaRPr lang="en-US" sz="12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r>
              <a:rPr lang="en-IN" sz="1200" kern="100" dirty="0" err="1" smtClean="0">
                <a:effectLst/>
                <a:latin typeface="SamsungMyanmarZawgyiUI"/>
                <a:ea typeface="Noto Sans CJK JP"/>
                <a:cs typeface="SamsungKhmerUI"/>
              </a:rPr>
              <a:t>DevSecOps</a:t>
            </a:r>
            <a:r>
              <a:rPr lang="en-IN" sz="1200" kern="100" dirty="0" smtClean="0">
                <a:effectLst/>
                <a:latin typeface="SamsungMyanmarZawgyiUI"/>
                <a:ea typeface="Noto Sans CJK JP"/>
                <a:cs typeface="SamsungKhmerUI"/>
              </a:rPr>
              <a:t> is a methodology that combines software development (</a:t>
            </a:r>
            <a:r>
              <a:rPr lang="en-IN" sz="1200" kern="100" dirty="0" err="1" smtClean="0">
                <a:effectLst/>
                <a:latin typeface="SamsungMyanmarZawgyiUI"/>
                <a:ea typeface="Noto Sans CJK JP"/>
                <a:cs typeface="SamsungKhmerUI"/>
              </a:rPr>
              <a:t>Dev</a:t>
            </a:r>
            <a:r>
              <a:rPr lang="en-IN" sz="1200" kern="100" dirty="0" smtClean="0">
                <a:effectLst/>
                <a:latin typeface="SamsungMyanmarZawgyiUI"/>
                <a:ea typeface="Noto Sans CJK JP"/>
                <a:cs typeface="SamsungKhmerUI"/>
              </a:rPr>
              <a:t>), security (Sec), and IT operations (Ops) to integrate security into every phase of the software development pipeline. It aims to build security into the development process from the very beginning, rather than treating it as an afterthought. By incorporating security practices and tools early on, </a:t>
            </a:r>
            <a:r>
              <a:rPr lang="en-IN" sz="1200" kern="100" dirty="0" err="1" smtClean="0">
                <a:effectLst/>
                <a:latin typeface="SamsungMyanmarZawgyiUI"/>
                <a:ea typeface="Noto Sans CJK JP"/>
                <a:cs typeface="SamsungKhmerUI"/>
              </a:rPr>
              <a:t>DevSecOps</a:t>
            </a:r>
            <a:r>
              <a:rPr lang="en-IN" sz="1200" kern="100" dirty="0" smtClean="0">
                <a:effectLst/>
                <a:latin typeface="SamsungMyanmarZawgyiUI"/>
                <a:ea typeface="Noto Sans CJK JP"/>
                <a:cs typeface="SamsungKhmerUI"/>
              </a:rPr>
              <a:t> helps organizations build more secure and resilient software applications. This approach promotes collaboration between development, security, and operations teams to ensure that security is prioritized throughout the development </a:t>
            </a:r>
            <a:r>
              <a:rPr lang="en-IN" sz="1200" kern="100" dirty="0" err="1" smtClean="0">
                <a:effectLst/>
                <a:latin typeface="SamsungMyanmarZawgyiUI"/>
                <a:ea typeface="Noto Sans CJK JP"/>
                <a:cs typeface="SamsungKhmerUI"/>
              </a:rPr>
              <a:t>lifecycle.DevSecOps</a:t>
            </a:r>
            <a:r>
              <a:rPr lang="en-IN" sz="1200" kern="100" dirty="0" smtClean="0">
                <a:effectLst/>
                <a:latin typeface="SamsungMyanmarZawgyiUI"/>
                <a:ea typeface="Noto Sans CJK JP"/>
                <a:cs typeface="SamsungKhmerUI"/>
              </a:rPr>
              <a:t> works by integrating security practices into every stage of the software development and operations process, from planning and development to deployment and </a:t>
            </a:r>
            <a:r>
              <a:rPr lang="en-IN" sz="1200" kern="100" dirty="0" err="1" smtClean="0">
                <a:effectLst/>
                <a:latin typeface="SamsungMyanmarZawgyiUI"/>
                <a:ea typeface="Noto Sans CJK JP"/>
                <a:cs typeface="SamsungKhmerUI"/>
              </a:rPr>
              <a:t>monitoring.DevSecOps</a:t>
            </a:r>
            <a:r>
              <a:rPr lang="en-IN" sz="1200" kern="100" dirty="0" smtClean="0">
                <a:effectLst/>
                <a:latin typeface="SamsungMyanmarZawgyiUI"/>
                <a:ea typeface="Noto Sans CJK JP"/>
                <a:cs typeface="SamsungKhmerUI"/>
              </a:rPr>
              <a:t> aims to create a culture of security awareness and accountability within organizations, where security is not seen as a separate function but as an integral part of the software development and operations process</a:t>
            </a:r>
            <a:r>
              <a:rPr lang="en-IN" sz="1800" kern="100" dirty="0" smtClean="0">
                <a:effectLst/>
                <a:latin typeface="SamsungMyanmarZawgyiUI"/>
                <a:ea typeface="Noto Sans CJK JP"/>
                <a:cs typeface="SamsungKhmerUI"/>
              </a:rPr>
              <a:t>.</a:t>
            </a:r>
            <a:endParaRPr lang="en-US" dirty="0"/>
          </a:p>
        </p:txBody>
      </p:sp>
      <p:sp>
        <p:nvSpPr>
          <p:cNvPr id="4" name="Footer Placeholder 3">
            <a:extLst>
              <a:ext uri="{FF2B5EF4-FFF2-40B4-BE49-F238E27FC236}">
                <a16:creationId xmlns:a16="http://schemas.microsoft.com/office/drawing/2014/main" xmlns="" id="{FA8951EB-849A-5EE8-45A5-76A0A2A0FFB5}"/>
              </a:ext>
            </a:extLst>
          </p:cNvPr>
          <p:cNvSpPr>
            <a:spLocks noGrp="1"/>
          </p:cNvSpPr>
          <p:nvPr>
            <p:ph type="ftr" sz="quarter" idx="11"/>
          </p:nvPr>
        </p:nvSpPr>
        <p:spPr/>
        <p:txBody>
          <a:bodyPr/>
          <a:lstStyle/>
          <a:p>
            <a:r>
              <a:rPr lang="en-US" dirty="0"/>
              <a:t>1</a:t>
            </a:r>
          </a:p>
        </p:txBody>
      </p:sp>
    </p:spTree>
    <p:extLst>
      <p:ext uri="{BB962C8B-B14F-4D97-AF65-F5344CB8AC3E}">
        <p14:creationId xmlns:p14="http://schemas.microsoft.com/office/powerpoint/2010/main" val="242940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4CBF3545-11CD-B424-29B5-7AC28F24357A}"/>
              </a:ext>
            </a:extLst>
          </p:cNvPr>
          <p:cNvSpPr>
            <a:spLocks noGrp="1"/>
          </p:cNvSpPr>
          <p:nvPr>
            <p:ph type="ftr" sz="quarter" idx="11"/>
          </p:nvPr>
        </p:nvSpPr>
        <p:spPr/>
        <p:txBody>
          <a:bodyPr/>
          <a:lstStyle/>
          <a:p>
            <a:r>
              <a:rPr lang="en-US" dirty="0"/>
              <a:t>2</a:t>
            </a:r>
          </a:p>
        </p:txBody>
      </p:sp>
      <p:sp>
        <p:nvSpPr>
          <p:cNvPr id="6" name="TextBox 5">
            <a:extLst>
              <a:ext uri="{FF2B5EF4-FFF2-40B4-BE49-F238E27FC236}">
                <a16:creationId xmlns:a16="http://schemas.microsoft.com/office/drawing/2014/main" xmlns="" id="{23BD1790-4882-207C-8006-DD56C6DCAA51}"/>
              </a:ext>
            </a:extLst>
          </p:cNvPr>
          <p:cNvSpPr txBox="1"/>
          <p:nvPr/>
        </p:nvSpPr>
        <p:spPr>
          <a:xfrm>
            <a:off x="1459684" y="378625"/>
            <a:ext cx="9588615" cy="4136197"/>
          </a:xfrm>
          <a:prstGeom prst="rect">
            <a:avLst/>
          </a:prstGeom>
          <a:noFill/>
        </p:spPr>
        <p:txBody>
          <a:bodyPr wrap="square">
            <a:spAutoFit/>
          </a:bodyPr>
          <a:lstStyle/>
          <a:p>
            <a:pPr marL="0" marR="0">
              <a:lnSpc>
                <a:spcPct val="115000"/>
              </a:lnSpc>
              <a:spcBef>
                <a:spcPts val="0"/>
              </a:spcBef>
              <a:spcAft>
                <a:spcPts val="1000"/>
              </a:spcAft>
            </a:pPr>
            <a:r>
              <a:rPr lang="en-IN" sz="1200" b="1" kern="100" dirty="0">
                <a:effectLst/>
                <a:latin typeface="SamsungMyanmarZawgyiUI"/>
                <a:ea typeface="Noto Sans CJK JP"/>
                <a:cs typeface="SamsungKhmerUI"/>
              </a:rPr>
              <a:t>1. What are Software engineering problems which was cause for initiation of </a:t>
            </a:r>
            <a:r>
              <a:rPr lang="en-IN" sz="1200" b="1" kern="100" dirty="0" err="1">
                <a:effectLst/>
                <a:latin typeface="SamsungMyanmarZawgyiUI"/>
                <a:ea typeface="Noto Sans CJK JP"/>
                <a:cs typeface="SamsungKhmerUI"/>
              </a:rPr>
              <a:t>DevSecOps</a:t>
            </a:r>
            <a:r>
              <a:rPr lang="en-IN" sz="1200" b="1" kern="100" dirty="0">
                <a:effectLst/>
                <a:latin typeface="SamsungMyanmarZawgyiUI"/>
                <a:ea typeface="Noto Sans CJK JP"/>
                <a:cs typeface="SamsungKhmerUI"/>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750"/>
              </a:spcAft>
            </a:pP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Ultimately, </a:t>
            </a:r>
            <a:r>
              <a:rPr lang="en-US" sz="1200" kern="0" dirty="0" err="1">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is important because it places security in the SDLC earlier and on purpose. When development organizations code with security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maintains </a:t>
            </a:r>
            <a:r>
              <a:rPr lang="en-US" sz="1200" u="none" strike="noStrike" kern="0" dirty="0">
                <a:solidFill>
                  <a:srgbClr val="316ACA"/>
                </a:solidFill>
                <a:effectLst/>
                <a:latin typeface="Arial" panose="020B0604020202020204" pitchFamily="34" charset="0"/>
                <a:ea typeface="Times New Roman" panose="02020603050405020304" pitchFamily="18" charset="0"/>
                <a:cs typeface="Times New Roman" panose="02020603050405020304" pitchFamily="18" charset="0"/>
                <a:hlinkClick r:id="rId2"/>
              </a:rPr>
              <a:t>PCI DSS</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data privacy and security compliance for transactions among consumers, retailers, financial services, and so on</a:t>
            </a:r>
            <a:endParaRPr lang="en-US" sz="1200"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200" b="1"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Embedded, networked, dedicated, consumer, and IoT devices:</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200" kern="0" dirty="0" err="1">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enables developers to write secure code that in mind from the outset, it’s easier and less costly to catch and fix vulnerabilities before they go too far into production or after release. Organizations in a variety of industries can implement </a:t>
            </a:r>
            <a:r>
              <a:rPr lang="en-US" sz="1200" kern="0" dirty="0" err="1">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to break down silos between development, security, and operations so they can release more secure software faster.</a:t>
            </a:r>
            <a:endParaRPr lang="en-US" sz="1200"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200" b="1"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Automotive:</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200" kern="0" dirty="0" err="1">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reduces lengthy cycle times while still ensuring that software compliance standards such as </a:t>
            </a:r>
            <a:r>
              <a:rPr lang="en-US" sz="1200" u="none" strike="noStrike" kern="0" dirty="0">
                <a:solidFill>
                  <a:srgbClr val="316ACA"/>
                </a:solidFill>
                <a:effectLst/>
                <a:latin typeface="Arial" panose="020B0604020202020204" pitchFamily="34" charset="0"/>
                <a:ea typeface="Times New Roman" panose="02020603050405020304" pitchFamily="18" charset="0"/>
                <a:cs typeface="Times New Roman" panose="02020603050405020304" pitchFamily="18" charset="0"/>
                <a:hlinkClick r:id="rId3"/>
              </a:rPr>
              <a:t>MISRA</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200" u="none" strike="noStrike" kern="0" dirty="0">
                <a:solidFill>
                  <a:srgbClr val="316ACA"/>
                </a:solidFill>
                <a:effectLst/>
                <a:latin typeface="Arial" panose="020B0604020202020204" pitchFamily="34" charset="0"/>
                <a:ea typeface="Times New Roman" panose="02020603050405020304" pitchFamily="18" charset="0"/>
                <a:cs typeface="Times New Roman" panose="02020603050405020304" pitchFamily="18" charset="0"/>
                <a:hlinkClick r:id="rId4"/>
              </a:rPr>
              <a:t>AUTOSAR</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are met</a:t>
            </a:r>
            <a:endParaRPr lang="en-US" sz="1200"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200" b="1"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Healthcare:</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200" kern="0" dirty="0" err="1">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enables digital transformation efforts while maintaining the privacy and security of sensitive patient data per regulations such as </a:t>
            </a:r>
            <a:r>
              <a:rPr lang="en-US" sz="1200" u="none" strike="noStrike" kern="0" dirty="0">
                <a:solidFill>
                  <a:srgbClr val="316ACA"/>
                </a:solidFill>
                <a:effectLst/>
                <a:latin typeface="Arial" panose="020B0604020202020204" pitchFamily="34" charset="0"/>
                <a:ea typeface="Times New Roman" panose="02020603050405020304" pitchFamily="18" charset="0"/>
                <a:cs typeface="Times New Roman" panose="02020603050405020304" pitchFamily="18" charset="0"/>
                <a:hlinkClick r:id="rId5"/>
              </a:rPr>
              <a:t>HIPAA</a:t>
            </a:r>
            <a:endParaRPr lang="en-US" sz="1200"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200" b="1"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Financial, retail, and ecommerce:</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200" kern="0" dirty="0" err="1">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DevSecOps</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helps ensure that the </a:t>
            </a:r>
            <a:r>
              <a:rPr lang="en-US" sz="1200" u="none" strike="noStrike" kern="0" dirty="0">
                <a:solidFill>
                  <a:srgbClr val="316ACA"/>
                </a:solidFill>
                <a:effectLst/>
                <a:latin typeface="Arial" panose="020B0604020202020204" pitchFamily="34" charset="0"/>
                <a:ea typeface="Times New Roman" panose="02020603050405020304" pitchFamily="18" charset="0"/>
                <a:cs typeface="Times New Roman" panose="02020603050405020304" pitchFamily="18" charset="0"/>
                <a:hlinkClick r:id="rId6"/>
              </a:rPr>
              <a:t>OWASP Top 10</a:t>
            </a:r>
            <a:r>
              <a:rPr lang="en-US" sz="1200" kern="0" dirty="0">
                <a:solidFill>
                  <a:srgbClr val="111C24"/>
                </a:solidFill>
                <a:effectLst/>
                <a:latin typeface="Arial" panose="020B0604020202020204" pitchFamily="34" charset="0"/>
                <a:ea typeface="Times New Roman" panose="02020603050405020304" pitchFamily="18" charset="0"/>
                <a:cs typeface="Times New Roman" panose="02020603050405020304" pitchFamily="18" charset="0"/>
              </a:rPr>
              <a:t> web application security risks are addressed and </a:t>
            </a:r>
            <a:endParaRPr lang="en-US" sz="1200" kern="100" dirty="0">
              <a:solidFill>
                <a:srgbClr val="111C2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440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21E4D92D-5B10-9445-471A-F45A68EB8429}"/>
              </a:ext>
            </a:extLst>
          </p:cNvPr>
          <p:cNvSpPr>
            <a:spLocks noGrp="1"/>
          </p:cNvSpPr>
          <p:nvPr>
            <p:ph type="ftr" sz="quarter" idx="11"/>
          </p:nvPr>
        </p:nvSpPr>
        <p:spPr/>
        <p:txBody>
          <a:bodyPr/>
          <a:lstStyle/>
          <a:p>
            <a:r>
              <a:rPr lang="en-US" dirty="0"/>
              <a:t>3</a:t>
            </a:r>
          </a:p>
          <a:p>
            <a:endParaRPr lang="en-US" dirty="0"/>
          </a:p>
        </p:txBody>
      </p:sp>
      <p:sp>
        <p:nvSpPr>
          <p:cNvPr id="4" name="TextBox 3">
            <a:extLst>
              <a:ext uri="{FF2B5EF4-FFF2-40B4-BE49-F238E27FC236}">
                <a16:creationId xmlns:a16="http://schemas.microsoft.com/office/drawing/2014/main" xmlns="" id="{492A6071-0D99-A360-06AC-95F9FCEF3972}"/>
              </a:ext>
            </a:extLst>
          </p:cNvPr>
          <p:cNvSpPr txBox="1"/>
          <p:nvPr/>
        </p:nvSpPr>
        <p:spPr>
          <a:xfrm>
            <a:off x="1300293" y="0"/>
            <a:ext cx="9412447" cy="5874750"/>
          </a:xfrm>
          <a:prstGeom prst="rect">
            <a:avLst/>
          </a:prstGeom>
          <a:noFill/>
        </p:spPr>
        <p:txBody>
          <a:bodyPr wrap="square">
            <a:spAutoFit/>
          </a:bodyPr>
          <a:lstStyle/>
          <a:p>
            <a:pPr marL="0" marR="0">
              <a:spcBef>
                <a:spcPts val="0"/>
              </a:spcBef>
              <a:spcAft>
                <a:spcPts val="0"/>
              </a:spcAft>
            </a:pPr>
            <a:r>
              <a:rPr lang="en-US" sz="2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rPr>
              <a:t> </a:t>
            </a:r>
            <a:endParaRPr lang="en-US" sz="1800" dirty="0">
              <a:solidFill>
                <a:srgbClr val="000000"/>
              </a:solidFill>
              <a:effectLst/>
              <a:latin typeface="Palatino Linotype" panose="02040502050505030304" pitchFamily="18" charset="0"/>
              <a:ea typeface="Calibri" panose="020F0502020204030204" pitchFamily="34" charset="0"/>
              <a:cs typeface="Palatino Linotype" panose="02040502050505030304" pitchFamily="18" charset="0"/>
            </a:endParaRPr>
          </a:p>
          <a:p>
            <a:pPr marL="0" marR="0">
              <a:lnSpc>
                <a:spcPct val="115000"/>
              </a:lnSpc>
              <a:spcBef>
                <a:spcPts val="0"/>
              </a:spcBef>
              <a:spcAft>
                <a:spcPts val="1000"/>
              </a:spcAft>
            </a:pPr>
            <a:r>
              <a:rPr lang="en-IN" sz="1400" b="1" kern="100" dirty="0">
                <a:effectLst/>
                <a:latin typeface="SamsungMyanmarZawgyiUI"/>
                <a:ea typeface="Noto Sans CJK JP"/>
                <a:cs typeface="SamsungKhmerUI"/>
              </a:rPr>
              <a:t>2.What is </a:t>
            </a:r>
            <a:r>
              <a:rPr lang="en-IN" sz="1400" b="1" kern="100" dirty="0" err="1">
                <a:effectLst/>
                <a:latin typeface="SamsungMyanmarZawgyiUI"/>
                <a:ea typeface="Noto Sans CJK JP"/>
                <a:cs typeface="SamsungKhmerUI"/>
              </a:rPr>
              <a:t>DevSecOps</a:t>
            </a:r>
            <a:r>
              <a:rPr lang="en-IN" sz="1400" b="1" kern="100" dirty="0">
                <a:effectLst/>
                <a:latin typeface="SamsungMyanmarZawgyiUI"/>
                <a:ea typeface="Noto Sans CJK JP"/>
                <a:cs typeface="SamsungKhmerUI"/>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b="1" kern="100" dirty="0" err="1">
                <a:effectLst/>
                <a:latin typeface="SamsungMyanmarZawgyiUI"/>
                <a:ea typeface="Noto Sans CJK JP"/>
                <a:cs typeface="SamsungKhmerUI"/>
              </a:rPr>
              <a:t>DevSecOps</a:t>
            </a:r>
            <a:r>
              <a:rPr lang="en-IN" sz="1400" kern="100" dirty="0">
                <a:effectLst/>
                <a:latin typeface="SamsungMyanmarZawgyiUI"/>
                <a:ea typeface="Noto Sans CJK JP"/>
                <a:cs typeface="SamsungKhmerUI"/>
              </a:rPr>
              <a:t>, which is short for development, security and operations, Each term defines different roles and responsibilities of software teams when they are building software applications.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b="1" kern="100" dirty="0">
                <a:effectLst/>
                <a:latin typeface="SamsungMyanmarZawgyiUI"/>
                <a:ea typeface="Noto Sans CJK JP"/>
                <a:cs typeface="SamsungKhmerUI"/>
              </a:rPr>
              <a:t>Development</a:t>
            </a:r>
            <a:r>
              <a:rPr lang="en-IN" sz="1400" kern="100" dirty="0">
                <a:effectLst/>
                <a:latin typeface="SamsungMyanmarZawgyiUI"/>
                <a:ea typeface="Noto Sans CJK JP"/>
                <a:cs typeface="SamsungKhmerUI"/>
              </a:rPr>
              <a:t> - is the process of planning, coding, building, and testing the application.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b="1" kern="100" dirty="0">
                <a:effectLst/>
                <a:latin typeface="SamsungMyanmarZawgyiUI"/>
                <a:ea typeface="Noto Sans CJK JP"/>
                <a:cs typeface="SamsungKhmerUI"/>
              </a:rPr>
              <a:t>Security</a:t>
            </a:r>
            <a:r>
              <a:rPr lang="en-IN" sz="1400" kern="100" dirty="0">
                <a:effectLst/>
                <a:latin typeface="SamsungMyanmarZawgyiUI"/>
                <a:ea typeface="Noto Sans CJK JP"/>
                <a:cs typeface="SamsungKhmerUI"/>
              </a:rPr>
              <a:t> - means introducing security earlier in the software development cycle, ensure that the code is free of security vulnerabilities before the company releases it.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b="1" kern="100" dirty="0">
                <a:effectLst/>
                <a:latin typeface="SamsungMyanmarZawgyiUI"/>
                <a:ea typeface="Noto Sans CJK JP"/>
                <a:cs typeface="SamsungKhmerUI"/>
              </a:rPr>
              <a:t>Operations</a:t>
            </a:r>
            <a:r>
              <a:rPr lang="en-IN" sz="1400" kern="100" dirty="0">
                <a:effectLst/>
                <a:latin typeface="SamsungMyanmarZawgyiUI"/>
                <a:ea typeface="Noto Sans CJK JP"/>
                <a:cs typeface="SamsungKhmerUI"/>
              </a:rPr>
              <a:t> - team releases, monitors, and fixes any issues that arise from the software.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kern="100" dirty="0">
                <a:effectLst/>
                <a:latin typeface="AndroidClock"/>
                <a:ea typeface="Noto Sans CJK JP"/>
                <a:cs typeface="SamsungKhmerUI"/>
              </a:rPr>
              <a:t>☆</a:t>
            </a:r>
            <a:r>
              <a:rPr lang="en-IN" sz="1400" kern="100" dirty="0">
                <a:effectLst/>
                <a:latin typeface="SamsungMyanmarZawgyiUI"/>
                <a:ea typeface="Noto Sans CJK JP"/>
                <a:cs typeface="SamsungKhmerUI"/>
              </a:rPr>
              <a:t>What is </a:t>
            </a:r>
            <a:r>
              <a:rPr lang="en-IN" sz="1400" kern="100" dirty="0" err="1">
                <a:effectLst/>
                <a:latin typeface="SamsungMyanmarZawgyiUI"/>
                <a:ea typeface="Noto Sans CJK JP"/>
                <a:cs typeface="SamsungKhmerUI"/>
              </a:rPr>
              <a:t>DevSecOps</a:t>
            </a:r>
            <a:r>
              <a:rPr lang="en-IN" sz="1400" kern="100" dirty="0">
                <a:effectLst/>
                <a:latin typeface="SamsungMyanmarZawgyiUI"/>
                <a:ea typeface="Noto Sans CJK JP"/>
                <a:cs typeface="SamsungKhmerUI"/>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b="1" kern="100" dirty="0" err="1">
                <a:effectLst/>
                <a:latin typeface="SamsungMyanmarZawgyiUI"/>
                <a:ea typeface="Noto Sans CJK JP"/>
                <a:cs typeface="SamsungKhmerUI"/>
              </a:rPr>
              <a:t>DevSecOps</a:t>
            </a:r>
            <a:r>
              <a:rPr lang="en-IN" sz="1400" b="1" kern="100" dirty="0">
                <a:effectLst/>
                <a:latin typeface="SamsungMyanmarZawgyiUI"/>
                <a:ea typeface="Noto Sans CJK JP"/>
                <a:cs typeface="SamsungKhmerUI"/>
              </a:rPr>
              <a:t> </a:t>
            </a:r>
            <a:r>
              <a:rPr lang="en-IN" sz="1400" kern="100" dirty="0">
                <a:effectLst/>
                <a:latin typeface="SamsungMyanmarZawgyiUI"/>
                <a:ea typeface="Noto Sans CJK JP"/>
                <a:cs typeface="SamsungKhmerUI"/>
              </a:rPr>
              <a:t>is an application development practice that automates the integration of security and security practices at every phase of the software development </a:t>
            </a:r>
            <a:r>
              <a:rPr lang="en-IN" sz="1400" kern="100" dirty="0" err="1">
                <a:effectLst/>
                <a:latin typeface="SamsungMyanmarZawgyiUI"/>
                <a:ea typeface="Noto Sans CJK JP"/>
                <a:cs typeface="SamsungKhmerUI"/>
              </a:rPr>
              <a:t>lifecycle.It</a:t>
            </a:r>
            <a:r>
              <a:rPr lang="en-IN" sz="1400" kern="100" dirty="0">
                <a:effectLst/>
                <a:latin typeface="SamsungMyanmarZawgyiUI"/>
                <a:ea typeface="Noto Sans CJK JP"/>
                <a:cs typeface="SamsungKhmerUI"/>
              </a:rPr>
              <a:t> includes tools and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kern="100" dirty="0">
                <a:effectLst/>
                <a:latin typeface="SamsungMyanmarZawgyiUI"/>
                <a:ea typeface="Noto Sans CJK JP"/>
                <a:cs typeface="SamsungKhmerUI"/>
              </a:rPr>
              <a:t>processes that encourage collaboration between developers, security specialists, and operation teams to build software that is both efficient and secure. </a:t>
            </a:r>
            <a:r>
              <a:rPr lang="en-IN" sz="1400" kern="100" dirty="0" err="1">
                <a:effectLst/>
                <a:latin typeface="SamsungMyanmarZawgyiUI"/>
                <a:ea typeface="Noto Sans CJK JP"/>
                <a:cs typeface="SamsungKhmerUI"/>
              </a:rPr>
              <a:t>DevSecOps</a:t>
            </a:r>
            <a:r>
              <a:rPr lang="en-IN" sz="1400" kern="100" dirty="0">
                <a:effectLst/>
                <a:latin typeface="SamsungMyanmarZawgyiUI"/>
                <a:ea typeface="Noto Sans CJK JP"/>
                <a:cs typeface="SamsungKhmerUI"/>
              </a:rPr>
              <a:t> brings cultural transformation that makes security a shared responsibility for everyone who is building the software.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b="1" kern="100" dirty="0" err="1">
                <a:effectLst/>
                <a:latin typeface="SamsungMyanmarZawgyiUI"/>
                <a:ea typeface="Noto Sans CJK JP"/>
                <a:cs typeface="SamsungKhmerUI"/>
              </a:rPr>
              <a:t>DevSecOps</a:t>
            </a:r>
            <a:r>
              <a:rPr lang="en-IN" sz="1400" kern="100" dirty="0">
                <a:effectLst/>
                <a:latin typeface="SamsungMyanmarZawgyiUI"/>
                <a:ea typeface="Noto Sans CJK JP"/>
                <a:cs typeface="SamsungKhmerUI"/>
              </a:rPr>
              <a:t> is a way of thinking or a culture that IT operations and developers</a:t>
            </a:r>
            <a:r>
              <a:rPr lang="en-IN" sz="1400" kern="100" dirty="0">
                <a:effectLst/>
                <a:latin typeface="MT Extra" panose="05050102010205020202" pitchFamily="18" charset="2"/>
                <a:ea typeface="Calibri" panose="020F0502020204030204" pitchFamily="34" charset="0"/>
                <a:cs typeface="SamsungKhmerUI"/>
              </a:rPr>
              <a:t></a:t>
            </a:r>
            <a:r>
              <a:rPr lang="en-IN" sz="1400" kern="100" dirty="0">
                <a:effectLst/>
                <a:latin typeface="SamsungMyanmarZawgyiUI"/>
                <a:ea typeface="Noto Sans CJK JP"/>
                <a:cs typeface="SamsungKhmerUI"/>
              </a:rPr>
              <a:t> teams follow when creating and deploying software applications.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400" b="1" kern="100" dirty="0" err="1">
                <a:effectLst/>
                <a:latin typeface="SamsungMyanmarZawgyiUI"/>
                <a:ea typeface="Noto Sans CJK JP"/>
                <a:cs typeface="SamsungKhmerUI"/>
              </a:rPr>
              <a:t>DevSecOps</a:t>
            </a:r>
            <a:r>
              <a:rPr lang="en-IN" sz="1400" kern="100" dirty="0">
                <a:effectLst/>
                <a:latin typeface="SamsungMyanmarZawgyiUI"/>
                <a:ea typeface="Noto Sans CJK JP"/>
                <a:cs typeface="SamsungKhmerUI"/>
              </a:rPr>
              <a:t> aims to help development teams address security issues efficiently. It is an alternative to older software security practices that could not keep up with tighter timelines and rapid software updates.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85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F7D2AE4-6641-2616-A19A-0D12A59DA3F2}"/>
              </a:ext>
            </a:extLst>
          </p:cNvPr>
          <p:cNvSpPr>
            <a:spLocks noGrp="1"/>
          </p:cNvSpPr>
          <p:nvPr>
            <p:ph type="ftr" sz="quarter" idx="11"/>
          </p:nvPr>
        </p:nvSpPr>
        <p:spPr/>
        <p:txBody>
          <a:bodyPr/>
          <a:lstStyle/>
          <a:p>
            <a:r>
              <a:rPr lang="en-US" dirty="0"/>
              <a:t>4</a:t>
            </a:r>
          </a:p>
        </p:txBody>
      </p:sp>
      <p:sp>
        <p:nvSpPr>
          <p:cNvPr id="4" name="TextBox 3">
            <a:extLst>
              <a:ext uri="{FF2B5EF4-FFF2-40B4-BE49-F238E27FC236}">
                <a16:creationId xmlns:a16="http://schemas.microsoft.com/office/drawing/2014/main" xmlns="" id="{EA9D6F96-5CEF-5E18-111D-397437B653E3}"/>
              </a:ext>
            </a:extLst>
          </p:cNvPr>
          <p:cNvSpPr txBox="1"/>
          <p:nvPr/>
        </p:nvSpPr>
        <p:spPr>
          <a:xfrm>
            <a:off x="2124511" y="136525"/>
            <a:ext cx="7640273" cy="5096652"/>
          </a:xfrm>
          <a:prstGeom prst="rect">
            <a:avLst/>
          </a:prstGeom>
          <a:noFill/>
        </p:spPr>
        <p:txBody>
          <a:bodyPr wrap="square">
            <a:spAutoFit/>
          </a:bodyPr>
          <a:lstStyle/>
          <a:p>
            <a:pPr marL="0" marR="0">
              <a:lnSpc>
                <a:spcPct val="115000"/>
              </a:lnSpc>
              <a:spcBef>
                <a:spcPts val="0"/>
              </a:spcBef>
              <a:spcAft>
                <a:spcPts val="1000"/>
              </a:spcAft>
            </a:pPr>
            <a:r>
              <a:rPr lang="en-IN" sz="1200" b="1"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integrate security into every phase of the software development pipeline. It aims to build security into the development process from the very beginning, rather than treating it as an afterthought. By incorporating security practices and tools early on,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helps organizations build more secure and resilient software applications. This approach promotes collaboration between development, security, and operations teams to ensure that security is prioritized throughout the development lifecycle.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SamsungMyanmarZawgyiUI"/>
                <a:ea typeface="Noto Sans CJK JP"/>
                <a:cs typeface="SamsungKhmerUI"/>
              </a:rPr>
              <a:t>3.Briefly explain </a:t>
            </a:r>
            <a:r>
              <a:rPr lang="en-IN" sz="1200" b="1" kern="100" dirty="0" err="1">
                <a:effectLst/>
                <a:latin typeface="SamsungMyanmarZawgyiUI"/>
                <a:ea typeface="Noto Sans CJK JP"/>
                <a:cs typeface="SamsungKhmerUI"/>
              </a:rPr>
              <a:t>DevSecOps</a:t>
            </a:r>
            <a:r>
              <a:rPr lang="en-IN" sz="1200" b="1" kern="100" dirty="0">
                <a:effectLst/>
                <a:latin typeface="SamsungMyanmarZawgyiUI"/>
                <a:ea typeface="Noto Sans CJK JP"/>
                <a:cs typeface="SamsungKhmerUI"/>
              </a:rPr>
              <a:t> lifecycle?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The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lifecycle serves as the backbone of security enhancement within the software development continuum. It embodies a structured flow of stages that enables organizations to embed security practices from inception to deployment, fostering a security-centric culture across teams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1. </a:t>
            </a:r>
            <a:r>
              <a:rPr lang="en-IN" sz="1200" b="1" kern="100" dirty="0">
                <a:effectLst/>
                <a:latin typeface="SamsungMyanmarZawgyiUI"/>
                <a:ea typeface="Noto Sans CJK JP"/>
                <a:cs typeface="SamsungKhmerUI"/>
              </a:rPr>
              <a:t>Planning and Security Integration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The planning phases of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integration are the least automated, involving collaboration, discussion, review, and a strategy for security analysis. Teams must conduct a security analysis and develop a schedule for security testing that specifies where, when, and how it will carry it out. </a:t>
            </a:r>
            <a:r>
              <a:rPr lang="en-IN" sz="1200" kern="100" dirty="0" err="1">
                <a:effectLst/>
                <a:latin typeface="SamsungMyanmarZawgyiUI"/>
                <a:ea typeface="Noto Sans CJK JP"/>
                <a:cs typeface="SamsungKhmerUI"/>
              </a:rPr>
              <a:t>IriusRisk</a:t>
            </a:r>
            <a:r>
              <a:rPr lang="en-IN" sz="1200" kern="100" dirty="0">
                <a:effectLst/>
                <a:latin typeface="SamsungMyanmarZawgyiUI"/>
                <a:ea typeface="Noto Sans CJK JP"/>
                <a:cs typeface="SamsungKhmerUI"/>
              </a:rPr>
              <a:t>, a collaborative threat </a:t>
            </a:r>
            <a:r>
              <a:rPr lang="en-IN" sz="1200" kern="100" dirty="0" err="1">
                <a:effectLst/>
                <a:latin typeface="SamsungMyanmarZawgyiUI"/>
                <a:ea typeface="Noto Sans CJK JP"/>
                <a:cs typeface="SamsungKhmerUI"/>
              </a:rPr>
              <a:t>modeling</a:t>
            </a:r>
            <a:r>
              <a:rPr lang="en-IN" sz="1200" kern="100" dirty="0">
                <a:effectLst/>
                <a:latin typeface="SamsungMyanmarZawgyiUI"/>
                <a:ea typeface="Noto Sans CJK JP"/>
                <a:cs typeface="SamsungKhmerUI"/>
              </a:rPr>
              <a:t> tool, is a well-liked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planning tool. There are also tools for collaboration and conversation, like Slack, and solutions for managing and tracking issues, like Jira Software.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2. </a:t>
            </a:r>
            <a:r>
              <a:rPr lang="en-IN" sz="1200" b="1" kern="100" dirty="0">
                <a:effectLst/>
                <a:latin typeface="SamsungMyanmarZawgyiUI"/>
                <a:ea typeface="Noto Sans CJK JP"/>
                <a:cs typeface="SamsungKhmerUI"/>
              </a:rPr>
              <a:t>Coding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Developers can produce better secure code using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technologies during the code phase. Code reviews, static code analysis, and pre-commit hooks are essential code-phase security procedures. Every commit and merge automatically starts a security test or review when security technologies are directly integrated into developers</a:t>
            </a:r>
            <a:r>
              <a:rPr lang="en-IN" sz="1200" kern="100" dirty="0">
                <a:effectLst/>
                <a:latin typeface="MT Extra" panose="05050102010205020202" pitchFamily="18" charset="2"/>
                <a:ea typeface="Calibri" panose="020F0502020204030204" pitchFamily="34" charset="0"/>
                <a:cs typeface="SamsungKhmerUI"/>
              </a:rPr>
              <a:t></a:t>
            </a:r>
            <a:r>
              <a:rPr lang="en-IN" sz="1200" kern="100" dirty="0">
                <a:effectLst/>
                <a:latin typeface="SamsungMyanmarZawgyiUI"/>
                <a:ea typeface="Noto Sans CJK JP"/>
                <a:cs typeface="SamsungKhmerUI"/>
              </a:rPr>
              <a:t> existing Git workflow. These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042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49A7EADA-BA25-2AF9-BC46-D2F407734EDE}"/>
              </a:ext>
            </a:extLst>
          </p:cNvPr>
          <p:cNvSpPr>
            <a:spLocks noGrp="1"/>
          </p:cNvSpPr>
          <p:nvPr>
            <p:ph type="ftr" sz="quarter" idx="11"/>
          </p:nvPr>
        </p:nvSpPr>
        <p:spPr/>
        <p:txBody>
          <a:bodyPr/>
          <a:lstStyle/>
          <a:p>
            <a:r>
              <a:rPr lang="en-US" dirty="0"/>
              <a:t>5</a:t>
            </a:r>
          </a:p>
        </p:txBody>
      </p:sp>
      <p:sp>
        <p:nvSpPr>
          <p:cNvPr id="4" name="TextBox 3">
            <a:extLst>
              <a:ext uri="{FF2B5EF4-FFF2-40B4-BE49-F238E27FC236}">
                <a16:creationId xmlns:a16="http://schemas.microsoft.com/office/drawing/2014/main" xmlns="" id="{91F21109-9519-9727-A99D-A1F2A053BAC7}"/>
              </a:ext>
            </a:extLst>
          </p:cNvPr>
          <p:cNvSpPr txBox="1"/>
          <p:nvPr/>
        </p:nvSpPr>
        <p:spPr>
          <a:xfrm>
            <a:off x="1031847" y="-103024"/>
            <a:ext cx="8926235" cy="5269007"/>
          </a:xfrm>
          <a:prstGeom prst="rect">
            <a:avLst/>
          </a:prstGeom>
          <a:noFill/>
        </p:spPr>
        <p:txBody>
          <a:bodyPr wrap="square">
            <a:spAutoFit/>
          </a:bodyPr>
          <a:lstStyle/>
          <a:p>
            <a:pPr marL="0" marR="0">
              <a:lnSpc>
                <a:spcPct val="115000"/>
              </a:lnSpc>
              <a:spcBef>
                <a:spcPts val="0"/>
              </a:spcBef>
              <a:spcAft>
                <a:spcPts val="1000"/>
              </a:spcAft>
            </a:pPr>
            <a:r>
              <a:rPr lang="en-IN" sz="1200" kern="100" dirty="0">
                <a:effectLst/>
                <a:latin typeface="SamsungMyanmarZawgyiUI"/>
                <a:ea typeface="Noto Sans CJK JP"/>
                <a:cs typeface="SamsungKhmerUI"/>
              </a:rPr>
              <a:t>privilege (</a:t>
            </a:r>
            <a:r>
              <a:rPr lang="en-IN" sz="1200" kern="100" dirty="0" err="1">
                <a:effectLst/>
                <a:latin typeface="SamsungMyanmarZawgyiUI"/>
                <a:ea typeface="Noto Sans CJK JP"/>
                <a:cs typeface="SamsungKhmerUI"/>
              </a:rPr>
              <a:t>PoLP</a:t>
            </a:r>
            <a:r>
              <a:rPr lang="en-IN" sz="1200" kern="100" dirty="0">
                <a:effectLst/>
                <a:latin typeface="SamsungMyanmarZawgyiUI"/>
                <a:ea typeface="Noto Sans CJK JP"/>
                <a:cs typeface="SamsungKhmerUI"/>
              </a:rPr>
              <a:t>). </a:t>
            </a:r>
            <a:r>
              <a:rPr lang="en-IN" sz="1200" kern="100" dirty="0" err="1">
                <a:effectLst/>
                <a:latin typeface="SamsungMyanmarZawgyiUI"/>
                <a:ea typeface="Noto Sans CJK JP"/>
                <a:cs typeface="SamsungKhmerUI"/>
              </a:rPr>
              <a:t>PoLP</a:t>
            </a:r>
            <a:r>
              <a:rPr lang="en-IN" sz="1200" kern="100" dirty="0">
                <a:effectLst/>
                <a:latin typeface="SamsungMyanmarZawgyiUI"/>
                <a:ea typeface="Noto Sans CJK JP"/>
                <a:cs typeface="SamsungKhmerUI"/>
              </a:rPr>
              <a:t> signifies that each program, process, and user needs the minimum access to carry out its </a:t>
            </a:r>
            <a:r>
              <a:rPr lang="en-IN" sz="1200" kern="100" dirty="0" err="1">
                <a:effectLst/>
                <a:latin typeface="SamsungMyanmarZawgyiUI"/>
                <a:ea typeface="Noto Sans CJK JP"/>
                <a:cs typeface="SamsungKhmerUI"/>
              </a:rPr>
              <a:t>task.Some</a:t>
            </a:r>
            <a:r>
              <a:rPr lang="en-IN" sz="1200" kern="100" dirty="0">
                <a:effectLst/>
                <a:latin typeface="SamsungMyanmarZawgyiUI"/>
                <a:ea typeface="Noto Sans CJK JP"/>
                <a:cs typeface="SamsungKhmerUI"/>
              </a:rPr>
              <a:t> well-liked configuration management tools include </a:t>
            </a:r>
            <a:r>
              <a:rPr lang="en-IN" sz="1200" kern="100" dirty="0" err="1">
                <a:effectLst/>
                <a:latin typeface="SamsungMyanmarZawgyiUI"/>
                <a:ea typeface="Noto Sans CJK JP"/>
                <a:cs typeface="SamsungKhmerUI"/>
              </a:rPr>
              <a:t>HashiCorp</a:t>
            </a:r>
            <a:r>
              <a:rPr lang="en-IN" sz="1200" kern="100" dirty="0">
                <a:effectLst/>
                <a:latin typeface="SamsungMyanmarZawgyiUI"/>
                <a:ea typeface="Noto Sans CJK JP"/>
                <a:cs typeface="SamsungKhmerUI"/>
              </a:rPr>
              <a:t> Terraform, Docker, Ansible, Chef, and Puppet</a:t>
            </a:r>
          </a:p>
          <a:p>
            <a:pPr marL="0" marR="0">
              <a:lnSpc>
                <a:spcPct val="115000"/>
              </a:lnSpc>
              <a:spcBef>
                <a:spcPts val="0"/>
              </a:spcBef>
              <a:spcAft>
                <a:spcPts val="1000"/>
              </a:spcAft>
            </a:pPr>
            <a:r>
              <a:rPr lang="en-IN" sz="1200" kern="100" dirty="0">
                <a:effectLst/>
                <a:latin typeface="SamsungMyanmarZawgyiUI"/>
                <a:ea typeface="Noto Sans CJK JP"/>
                <a:cs typeface="SamsungKhmerUI"/>
              </a:rPr>
              <a:t>3. </a:t>
            </a:r>
            <a:r>
              <a:rPr lang="en-IN" sz="1200" b="1" kern="100" dirty="0">
                <a:effectLst/>
                <a:latin typeface="SamsungMyanmarZawgyiUI"/>
                <a:ea typeface="Noto Sans CJK JP"/>
                <a:cs typeface="SamsungKhmerUI"/>
              </a:rPr>
              <a:t>Build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The  build  step begins once developers develop code for the source repository. The primary objective of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build tools is automated security analysis of the build output artifact. Static application software testing (SAST), unit testing, and software component analysis are crucial security </a:t>
            </a:r>
            <a:r>
              <a:rPr lang="en-IN" sz="1200" kern="100" dirty="0" err="1">
                <a:effectLst/>
                <a:latin typeface="SamsungMyanmarZawgyiUI"/>
                <a:ea typeface="Noto Sans CJK JP"/>
                <a:cs typeface="SamsungKhmerUI"/>
              </a:rPr>
              <a:t>procedures.The</a:t>
            </a:r>
            <a:r>
              <a:rPr lang="en-IN" sz="1200" kern="100" dirty="0">
                <a:effectLst/>
                <a:latin typeface="SamsungMyanmarZawgyiUI"/>
                <a:ea typeface="Noto Sans CJK JP"/>
                <a:cs typeface="SamsungKhmerUI"/>
              </a:rPr>
              <a:t> most popular tools to create build phase analysis include </a:t>
            </a:r>
            <a:r>
              <a:rPr lang="en-IN" sz="1200" kern="100" dirty="0" err="1">
                <a:effectLst/>
                <a:latin typeface="SamsungMyanmarZawgyiUI"/>
                <a:ea typeface="Noto Sans CJK JP"/>
                <a:cs typeface="SamsungKhmerUI"/>
              </a:rPr>
              <a:t>Checkmarx</a:t>
            </a:r>
            <a:r>
              <a:rPr lang="en-IN" sz="1200" kern="100" dirty="0">
                <a:effectLst/>
                <a:latin typeface="SamsungMyanmarZawgyiUI"/>
                <a:ea typeface="Noto Sans CJK JP"/>
                <a:cs typeface="SamsungKhmerUI"/>
              </a:rPr>
              <a:t>, </a:t>
            </a:r>
            <a:r>
              <a:rPr lang="en-IN" sz="1200" kern="100" dirty="0" err="1">
                <a:effectLst/>
                <a:latin typeface="SamsungMyanmarZawgyiUI"/>
                <a:ea typeface="Noto Sans CJK JP"/>
                <a:cs typeface="SamsungKhmerUI"/>
              </a:rPr>
              <a:t>SourceClear</a:t>
            </a:r>
            <a:r>
              <a:rPr lang="en-IN" sz="1200" kern="100" dirty="0">
                <a:effectLst/>
                <a:latin typeface="SamsungMyanmarZawgyiUI"/>
                <a:ea typeface="Noto Sans CJK JP"/>
                <a:cs typeface="SamsungKhmerUI"/>
              </a:rPr>
              <a:t>, Retire.js, SonarQube, OWASP Dependency-Check, and </a:t>
            </a:r>
            <a:r>
              <a:rPr lang="en-IN" sz="1200" kern="100" dirty="0" err="1">
                <a:effectLst/>
                <a:latin typeface="SamsungMyanmarZawgyiUI"/>
                <a:ea typeface="Noto Sans CJK JP"/>
                <a:cs typeface="SamsungKhmerUI"/>
              </a:rPr>
              <a:t>Snyk</a:t>
            </a:r>
            <a:r>
              <a:rPr lang="en-IN" sz="1200" kern="100" dirty="0">
                <a:effectLst/>
                <a:latin typeface="SamsungMyanmarZawgyiUI"/>
                <a:ea typeface="Noto Sans CJK JP"/>
                <a:cs typeface="SamsungKhmerUI"/>
              </a:rPr>
              <a:t>.</a:t>
            </a:r>
          </a:p>
          <a:p>
            <a:pPr marL="0" marR="0">
              <a:lnSpc>
                <a:spcPct val="115000"/>
              </a:lnSpc>
              <a:spcBef>
                <a:spcPts val="0"/>
              </a:spcBef>
              <a:spcAft>
                <a:spcPts val="1000"/>
              </a:spcAft>
            </a:pPr>
            <a:r>
              <a:rPr lang="en-IN" sz="1200" kern="100" dirty="0">
                <a:effectLst/>
                <a:latin typeface="SamsungMyanmarZawgyiUI"/>
                <a:ea typeface="Noto Sans CJK JP"/>
                <a:cs typeface="SamsungKhmerUI"/>
              </a:rPr>
              <a:t>4. </a:t>
            </a:r>
            <a:r>
              <a:rPr lang="en-IN" sz="1200" b="1" kern="100" dirty="0">
                <a:effectLst/>
                <a:latin typeface="SamsungMyanmarZawgyiUI"/>
                <a:ea typeface="Noto Sans CJK JP"/>
                <a:cs typeface="SamsungKhmerUI"/>
              </a:rPr>
              <a:t>Testing</a:t>
            </a:r>
            <a:r>
              <a:rPr lang="en-IN" sz="1200" kern="100" dirty="0">
                <a:effectLst/>
                <a:latin typeface="SamsungMyanmarZawgyiUI"/>
                <a:ea typeface="Noto Sans CJK JP"/>
                <a:cs typeface="SamsungKhmerUI"/>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The test phase is initiated once a build artifact has been successfully built and delivered to staging or testing </a:t>
            </a:r>
            <a:r>
              <a:rPr lang="en-IN" sz="1200" kern="100" dirty="0" err="1">
                <a:effectLst/>
                <a:latin typeface="SamsungMyanmarZawgyiUI"/>
                <a:ea typeface="Noto Sans CJK JP"/>
                <a:cs typeface="SamsungKhmerUI"/>
              </a:rPr>
              <a:t>environments.Dynamic</a:t>
            </a:r>
            <a:r>
              <a:rPr lang="en-IN" sz="1200" kern="100" dirty="0">
                <a:effectLst/>
                <a:latin typeface="SamsungMyanmarZawgyiUI"/>
                <a:ea typeface="Noto Sans CJK JP"/>
                <a:cs typeface="SamsungKhmerUI"/>
              </a:rPr>
              <a:t> application security testing (DAST) tools are used throughout the testing process to detect application flows such as authorization, user authentication, endpoints connected to APIs, and SQL </a:t>
            </a:r>
            <a:r>
              <a:rPr lang="en-IN" sz="1200" kern="100" dirty="0" err="1">
                <a:effectLst/>
                <a:latin typeface="SamsungMyanmarZawgyiUI"/>
                <a:ea typeface="Noto Sans CJK JP"/>
                <a:cs typeface="SamsungKhmerUI"/>
              </a:rPr>
              <a:t>injection.Support</a:t>
            </a:r>
            <a:r>
              <a:rPr lang="en-IN" sz="1200" kern="100" dirty="0">
                <a:effectLst/>
                <a:latin typeface="SamsungMyanmarZawgyiUI"/>
                <a:ea typeface="Noto Sans CJK JP"/>
                <a:cs typeface="SamsungKhmerUI"/>
              </a:rPr>
              <a:t> functionality and language ecosystems include BDD Automated Security Tests, </a:t>
            </a:r>
            <a:r>
              <a:rPr lang="en-IN" sz="1200" kern="100" dirty="0" err="1">
                <a:effectLst/>
                <a:latin typeface="SamsungMyanmarZawgyiUI"/>
                <a:ea typeface="Noto Sans CJK JP"/>
                <a:cs typeface="SamsungKhmerUI"/>
              </a:rPr>
              <a:t>Boofuzz</a:t>
            </a:r>
            <a:r>
              <a:rPr lang="en-IN" sz="1200" kern="100" dirty="0">
                <a:effectLst/>
                <a:latin typeface="SamsungMyanmarZawgyiUI"/>
                <a:ea typeface="Noto Sans CJK JP"/>
                <a:cs typeface="SamsungKhmerUI"/>
              </a:rPr>
              <a:t>, </a:t>
            </a:r>
            <a:r>
              <a:rPr lang="en-IN" sz="1200" kern="100" dirty="0" err="1">
                <a:effectLst/>
                <a:latin typeface="SamsungMyanmarZawgyiUI"/>
                <a:ea typeface="Noto Sans CJK JP"/>
                <a:cs typeface="SamsungKhmerUI"/>
              </a:rPr>
              <a:t>JBro</a:t>
            </a:r>
            <a:r>
              <a:rPr lang="en-IN" sz="1200" kern="100" dirty="0">
                <a:effectLst/>
                <a:latin typeface="SamsungMyanmarZawgyiUI"/>
                <a:ea typeface="Noto Sans CJK JP"/>
                <a:cs typeface="SamsungKhmerUI"/>
              </a:rPr>
              <a:t> Fuzz, OWASP ZAP, </a:t>
            </a:r>
            <a:r>
              <a:rPr lang="en-IN" sz="1200" kern="100" dirty="0" err="1">
                <a:effectLst/>
                <a:latin typeface="SamsungMyanmarZawgyiUI"/>
                <a:ea typeface="Noto Sans CJK JP"/>
                <a:cs typeface="SamsungKhmerUI"/>
              </a:rPr>
              <a:t>SecApp</a:t>
            </a:r>
            <a:r>
              <a:rPr lang="en-IN" sz="1200" kern="100" dirty="0">
                <a:effectLst/>
                <a:latin typeface="SamsungMyanmarZawgyiUI"/>
                <a:ea typeface="Noto Sans CJK JP"/>
                <a:cs typeface="SamsungKhmerUI"/>
              </a:rPr>
              <a:t> suite, GAUNTLET, IBM </a:t>
            </a:r>
            <a:r>
              <a:rPr lang="en-IN" sz="1200" kern="100" dirty="0" err="1">
                <a:effectLst/>
                <a:latin typeface="SamsungMyanmarZawgyiUI"/>
                <a:ea typeface="Noto Sans CJK JP"/>
                <a:cs typeface="SamsungKhmerUI"/>
              </a:rPr>
              <a:t>AppScan</a:t>
            </a:r>
            <a:r>
              <a:rPr lang="en-IN" sz="1200" kern="100" dirty="0">
                <a:effectLst/>
                <a:latin typeface="SamsungMyanmarZawgyiUI"/>
                <a:ea typeface="Noto Sans CJK JP"/>
                <a:cs typeface="SamsungKhmerUI"/>
              </a:rPr>
              <a:t>, and </a:t>
            </a:r>
            <a:r>
              <a:rPr lang="en-IN" sz="1200" kern="100" dirty="0" err="1">
                <a:effectLst/>
                <a:latin typeface="SamsungMyanmarZawgyiUI"/>
                <a:ea typeface="Noto Sans CJK JP"/>
                <a:cs typeface="SamsungKhmerUI"/>
              </a:rPr>
              <a:t>Arachi</a:t>
            </a:r>
            <a:r>
              <a:rPr lang="en-IN" sz="1200" kern="100" dirty="0">
                <a:effectLst/>
                <a:latin typeface="SamsungMyanmarZawgyiUI"/>
                <a:ea typeface="Noto Sans CJK JP"/>
                <a:cs typeface="SamsungKhmerUI"/>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SamsungMyanmarZawgyiUI"/>
                <a:ea typeface="Noto Sans CJK JP"/>
                <a:cs typeface="SamsungKhmerUI"/>
              </a:rPr>
              <a:t>5. Release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The application code should have undergone extensive testing when the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cycle is released. The stage focuses on protecting the runtime environment architecture by reviewing environment configuration values, including user access control, network firewall access, and personal data management. One of the main concerns of the release stage is the principle of least.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502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D6BEB0F-2633-D2CD-4377-D574F972BDD6}"/>
              </a:ext>
            </a:extLst>
          </p:cNvPr>
          <p:cNvSpPr>
            <a:spLocks noGrp="1"/>
          </p:cNvSpPr>
          <p:nvPr>
            <p:ph type="ftr" sz="quarter" idx="11"/>
          </p:nvPr>
        </p:nvSpPr>
        <p:spPr/>
        <p:txBody>
          <a:bodyPr/>
          <a:lstStyle/>
          <a:p>
            <a:r>
              <a:rPr lang="en-US" dirty="0"/>
              <a:t>6</a:t>
            </a:r>
          </a:p>
        </p:txBody>
      </p:sp>
      <p:sp>
        <p:nvSpPr>
          <p:cNvPr id="6" name="TextBox 5">
            <a:extLst>
              <a:ext uri="{FF2B5EF4-FFF2-40B4-BE49-F238E27FC236}">
                <a16:creationId xmlns:a16="http://schemas.microsoft.com/office/drawing/2014/main" xmlns="" id="{958903E0-30CA-F3A9-BF2C-B7DDA0417A40}"/>
              </a:ext>
            </a:extLst>
          </p:cNvPr>
          <p:cNvSpPr txBox="1"/>
          <p:nvPr/>
        </p:nvSpPr>
        <p:spPr>
          <a:xfrm>
            <a:off x="1484851" y="383970"/>
            <a:ext cx="7061433" cy="4331314"/>
          </a:xfrm>
          <a:prstGeom prst="rect">
            <a:avLst/>
          </a:prstGeom>
          <a:noFill/>
        </p:spPr>
        <p:txBody>
          <a:bodyPr wrap="square">
            <a:spAutoFit/>
          </a:bodyPr>
          <a:lstStyle/>
          <a:p>
            <a:pPr marL="0" marR="0">
              <a:lnSpc>
                <a:spcPct val="115000"/>
              </a:lnSpc>
              <a:spcBef>
                <a:spcPts val="0"/>
              </a:spcBef>
              <a:spcAft>
                <a:spcPts val="1000"/>
              </a:spcAft>
            </a:pPr>
            <a:r>
              <a:rPr lang="en-IN" sz="1200" b="1" kern="100" dirty="0">
                <a:effectLst/>
                <a:latin typeface="SamsungMyanmarZawgyiUI"/>
                <a:ea typeface="Noto Sans CJK JP"/>
                <a:cs typeface="SamsungKhmerUI"/>
              </a:rPr>
              <a:t>Deploy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If the earlier process goes well, its the proper time to deploy the build artifact to the production phase. The security problems affecting the live production system should be addressed during deployment. For instance, it is essential to carefully examine any configuration variations between the current production environment and the initial staging and development </a:t>
            </a:r>
            <a:r>
              <a:rPr lang="en-IN" sz="1200" kern="100" dirty="0" err="1">
                <a:effectLst/>
                <a:latin typeface="SamsungMyanmarZawgyiUI"/>
                <a:ea typeface="Noto Sans CJK JP"/>
                <a:cs typeface="SamsungKhmerUI"/>
              </a:rPr>
              <a:t>settings.The</a:t>
            </a:r>
            <a:r>
              <a:rPr lang="en-IN" sz="1200" kern="100" dirty="0">
                <a:effectLst/>
                <a:latin typeface="SamsungMyanmarZawgyiUI"/>
                <a:ea typeface="Noto Sans CJK JP"/>
                <a:cs typeface="SamsungKhmerUI"/>
              </a:rPr>
              <a:t> deploy stage is a good time for runtime verification tools such as </a:t>
            </a:r>
            <a:r>
              <a:rPr lang="en-IN" sz="1200" kern="100" dirty="0" err="1">
                <a:effectLst/>
                <a:latin typeface="SamsungMyanmarZawgyiUI"/>
                <a:ea typeface="Noto Sans CJK JP"/>
                <a:cs typeface="SamsungKhmerUI"/>
              </a:rPr>
              <a:t>Osquery</a:t>
            </a:r>
            <a:r>
              <a:rPr lang="en-IN" sz="1200" kern="100" dirty="0">
                <a:effectLst/>
                <a:latin typeface="SamsungMyanmarZawgyiUI"/>
                <a:ea typeface="Noto Sans CJK JP"/>
                <a:cs typeface="SamsungKhmerUI"/>
              </a:rPr>
              <a:t>, Falco, and Tripwire. It can gather data from an active system to assess if it functions as intended.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7.</a:t>
            </a:r>
            <a:r>
              <a:rPr lang="en-IN" sz="1200" b="1" kern="100" dirty="0">
                <a:effectLst/>
                <a:latin typeface="SamsungMyanmarZawgyiUI"/>
                <a:ea typeface="Noto Sans CJK JP"/>
                <a:cs typeface="SamsungKhmerUI"/>
              </a:rPr>
              <a:t>Operation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Another critical phase is operation, and operations personnel frequently do periodic maintenance. Zero-day vulnerabilities are terrible. Operation teams should monitor them frequently.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integration can use </a:t>
            </a:r>
            <a:r>
              <a:rPr lang="en-IN" sz="1200" kern="100" dirty="0" err="1">
                <a:effectLst/>
                <a:latin typeface="SamsungMyanmarZawgyiUI"/>
                <a:ea typeface="Noto Sans CJK JP"/>
                <a:cs typeface="SamsungKhmerUI"/>
              </a:rPr>
              <a:t>IaC</a:t>
            </a:r>
            <a:r>
              <a:rPr lang="en-IN" sz="1200" kern="100" dirty="0">
                <a:effectLst/>
                <a:latin typeface="SamsungMyanmarZawgyiUI"/>
                <a:ea typeface="Noto Sans CJK JP"/>
                <a:cs typeface="SamsungKhmerUI"/>
              </a:rPr>
              <a:t> tools to protect the </a:t>
            </a:r>
            <a:r>
              <a:rPr lang="en-IN" sz="1200" kern="100" dirty="0" err="1">
                <a:effectLst/>
                <a:latin typeface="SamsungMyanmarZawgyiUI"/>
                <a:ea typeface="Noto Sans CJK JP"/>
                <a:cs typeface="SamsungKhmerUI"/>
              </a:rPr>
              <a:t>organization</a:t>
            </a:r>
            <a:r>
              <a:rPr lang="en-IN" sz="1200" kern="100" dirty="0" err="1">
                <a:effectLst/>
                <a:latin typeface="MT Extra" panose="05050102010205020202" pitchFamily="18" charset="2"/>
                <a:ea typeface="Calibri" panose="020F0502020204030204" pitchFamily="34" charset="0"/>
                <a:cs typeface="SamsungKhmerUI"/>
              </a:rPr>
              <a:t></a:t>
            </a:r>
            <a:r>
              <a:rPr lang="en-IN" sz="1200" kern="100" dirty="0" err="1">
                <a:effectLst/>
                <a:latin typeface="SamsungMyanmarZawgyiUI"/>
                <a:ea typeface="Noto Sans CJK JP"/>
                <a:cs typeface="SamsungKhmerUI"/>
              </a:rPr>
              <a:t>s</a:t>
            </a:r>
            <a:r>
              <a:rPr lang="en-IN" sz="1200" kern="100" dirty="0">
                <a:effectLst/>
                <a:latin typeface="SamsungMyanmarZawgyiUI"/>
                <a:ea typeface="Noto Sans CJK JP"/>
                <a:cs typeface="SamsungKhmerUI"/>
              </a:rPr>
              <a:t> infrastructure while swiftly and effectively preventing human error from slipping in.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8.</a:t>
            </a:r>
            <a:r>
              <a:rPr lang="en-IN" sz="1200" b="1" kern="100" dirty="0">
                <a:effectLst/>
                <a:latin typeface="SamsungMyanmarZawgyiUI"/>
                <a:ea typeface="Noto Sans CJK JP"/>
                <a:cs typeface="SamsungKhmerUI"/>
              </a:rPr>
              <a:t>Monitor</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A breach can be avoided if security is constantly being monitored for abnormalities. As a result, </a:t>
            </a:r>
            <a:r>
              <a:rPr lang="en-IN" sz="1200" kern="100" dirty="0" err="1">
                <a:effectLst/>
                <a:latin typeface="SamsungMyanmarZawgyiUI"/>
                <a:ea typeface="Noto Sans CJK JP"/>
                <a:cs typeface="SamsungKhmerUI"/>
              </a:rPr>
              <a:t>it</a:t>
            </a:r>
            <a:r>
              <a:rPr lang="en-IN" sz="1200" kern="100" dirty="0" err="1">
                <a:effectLst/>
                <a:latin typeface="MT Extra" panose="05050102010205020202" pitchFamily="18" charset="2"/>
                <a:ea typeface="Calibri" panose="020F0502020204030204" pitchFamily="34" charset="0"/>
                <a:cs typeface="SamsungKhmerUI"/>
              </a:rPr>
              <a:t></a:t>
            </a:r>
            <a:r>
              <a:rPr lang="en-IN" sz="1200" kern="100" dirty="0" err="1">
                <a:effectLst/>
                <a:latin typeface="SamsungMyanmarZawgyiUI"/>
                <a:ea typeface="Noto Sans CJK JP"/>
                <a:cs typeface="SamsungKhmerUI"/>
              </a:rPr>
              <a:t>s</a:t>
            </a:r>
            <a:r>
              <a:rPr lang="en-IN" sz="1200" kern="100" dirty="0">
                <a:effectLst/>
                <a:latin typeface="SamsungMyanmarZawgyiUI"/>
                <a:ea typeface="Noto Sans CJK JP"/>
                <a:cs typeface="SamsungKhmerUI"/>
              </a:rPr>
              <a:t> crucial to put in place a robust continuous monitoring tool that operates in real-time to maintain track of system performance and spot any exploits at an early </a:t>
            </a:r>
            <a:r>
              <a:rPr lang="en-IN" sz="1200" kern="100" dirty="0" err="1">
                <a:effectLst/>
                <a:latin typeface="SamsungMyanmarZawgyiUI"/>
                <a:ea typeface="Noto Sans CJK JP"/>
                <a:cs typeface="SamsungKhmerUI"/>
              </a:rPr>
              <a:t>stagetechnologies</a:t>
            </a:r>
            <a:r>
              <a:rPr lang="en-IN" sz="1200" kern="100" dirty="0">
                <a:effectLst/>
                <a:latin typeface="SamsungMyanmarZawgyiUI"/>
                <a:ea typeface="Noto Sans CJK JP"/>
                <a:cs typeface="SamsungKhmerUI"/>
              </a:rPr>
              <a:t> support different integrated development environments and many programming languages. Some popular security tools include PMD, Gerrit, </a:t>
            </a:r>
            <a:r>
              <a:rPr lang="en-IN" sz="1200" kern="100" dirty="0" err="1">
                <a:effectLst/>
                <a:latin typeface="SamsungMyanmarZawgyiUI"/>
                <a:ea typeface="Noto Sans CJK JP"/>
                <a:cs typeface="SamsungKhmerUI"/>
              </a:rPr>
              <a:t>SpotBugs</a:t>
            </a:r>
            <a:r>
              <a:rPr lang="en-IN" sz="1200" kern="100" dirty="0">
                <a:effectLst/>
                <a:latin typeface="SamsungMyanmarZawgyiUI"/>
                <a:ea typeface="Noto Sans CJK JP"/>
                <a:cs typeface="SamsungKhmerUI"/>
              </a:rPr>
              <a:t>, </a:t>
            </a:r>
            <a:r>
              <a:rPr lang="en-IN" sz="1200" kern="100" dirty="0" err="1">
                <a:effectLst/>
                <a:latin typeface="SamsungMyanmarZawgyiUI"/>
                <a:ea typeface="Noto Sans CJK JP"/>
                <a:cs typeface="SamsungKhmerUI"/>
              </a:rPr>
              <a:t>CheckStyle</a:t>
            </a:r>
            <a:r>
              <a:rPr lang="en-IN" sz="1200" kern="100" dirty="0">
                <a:effectLst/>
                <a:latin typeface="SamsungMyanmarZawgyiUI"/>
                <a:ea typeface="Noto Sans CJK JP"/>
                <a:cs typeface="SamsungKhmerUI"/>
              </a:rPr>
              <a:t>, Phabricator, and Find Security Bugs.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758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81BA630D-4D91-0643-267E-2F47F984A23C}"/>
              </a:ext>
            </a:extLst>
          </p:cNvPr>
          <p:cNvSpPr>
            <a:spLocks noGrp="1"/>
          </p:cNvSpPr>
          <p:nvPr>
            <p:ph type="ftr" sz="quarter" idx="11"/>
          </p:nvPr>
        </p:nvSpPr>
        <p:spPr/>
        <p:txBody>
          <a:bodyPr/>
          <a:lstStyle/>
          <a:p>
            <a:r>
              <a:rPr lang="en-US" dirty="0"/>
              <a:t>7</a:t>
            </a:r>
          </a:p>
        </p:txBody>
      </p:sp>
      <p:sp>
        <p:nvSpPr>
          <p:cNvPr id="4" name="TextBox 3">
            <a:extLst>
              <a:ext uri="{FF2B5EF4-FFF2-40B4-BE49-F238E27FC236}">
                <a16:creationId xmlns:a16="http://schemas.microsoft.com/office/drawing/2014/main" xmlns="" id="{36863DBD-A72A-0EA7-5790-4129AB82120E}"/>
              </a:ext>
            </a:extLst>
          </p:cNvPr>
          <p:cNvSpPr txBox="1"/>
          <p:nvPr/>
        </p:nvSpPr>
        <p:spPr>
          <a:xfrm>
            <a:off x="1736521" y="136525"/>
            <a:ext cx="7868874" cy="6246710"/>
          </a:xfrm>
          <a:prstGeom prst="rect">
            <a:avLst/>
          </a:prstGeom>
          <a:noFill/>
        </p:spPr>
        <p:txBody>
          <a:bodyPr wrap="square">
            <a:spAutoFit/>
          </a:bodyPr>
          <a:lstStyle/>
          <a:p>
            <a:pPr marL="0" marR="0">
              <a:lnSpc>
                <a:spcPct val="115000"/>
              </a:lnSpc>
              <a:spcBef>
                <a:spcPts val="0"/>
              </a:spcBef>
              <a:spcAft>
                <a:spcPts val="1000"/>
              </a:spcAft>
            </a:pPr>
            <a:r>
              <a:rPr lang="en-IN" sz="1200" b="1" kern="100" dirty="0">
                <a:effectLst/>
                <a:latin typeface="SamsungMyanmarZawgyiUI"/>
                <a:ea typeface="Noto Sans CJK JP"/>
                <a:cs typeface="SamsungKhmerUI"/>
              </a:rPr>
              <a:t>4.how does </a:t>
            </a:r>
            <a:r>
              <a:rPr lang="en-IN" sz="1200" b="1" kern="100" dirty="0" err="1">
                <a:effectLst/>
                <a:latin typeface="SamsungMyanmarZawgyiUI"/>
                <a:ea typeface="Noto Sans CJK JP"/>
                <a:cs typeface="SamsungKhmerUI"/>
              </a:rPr>
              <a:t>DevSecOps</a:t>
            </a:r>
            <a:r>
              <a:rPr lang="en-IN" sz="1200" b="1" kern="100" dirty="0">
                <a:effectLst/>
                <a:latin typeface="SamsungMyanmarZawgyiUI"/>
                <a:ea typeface="Noto Sans CJK JP"/>
                <a:cs typeface="SamsungKhmerUI"/>
              </a:rPr>
              <a:t> works?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works by integrating security practices into every stage of the software development and operations process, from planning and development to deployment and monitoring. The key principles and practices that guide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implementation include: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1</a:t>
            </a:r>
            <a:r>
              <a:rPr lang="en-IN" sz="1200" b="1" kern="100" dirty="0">
                <a:effectLst/>
                <a:latin typeface="SamsungMyanmarZawgyiUI"/>
                <a:ea typeface="Noto Sans CJK JP"/>
                <a:cs typeface="SamsungKhmerUI"/>
              </a:rPr>
              <a:t>. Shift Left</a:t>
            </a:r>
            <a:r>
              <a:rPr lang="en-IN" sz="1200" kern="100" dirty="0">
                <a:effectLst/>
                <a:latin typeface="SamsungMyanmarZawgyiUI"/>
                <a:ea typeface="Noto Sans CJK JP"/>
                <a:cs typeface="SamsungKhmerUI"/>
              </a:rPr>
              <a:t>: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emphasizes shifting security practices and responsibilities to the left in the software development lifecycle, meaning that security is integrated early in the process. By addressing security considerations from the beginning, teams can identify and remediate vulnerabilities sooner, reducing the risk of security incidents in later stages.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2. </a:t>
            </a:r>
            <a:r>
              <a:rPr lang="en-IN" sz="1200" b="1" kern="100" dirty="0">
                <a:effectLst/>
                <a:latin typeface="SamsungMyanmarZawgyiUI"/>
                <a:ea typeface="Noto Sans CJK JP"/>
                <a:cs typeface="SamsungKhmerUI"/>
              </a:rPr>
              <a:t>Automation</a:t>
            </a:r>
            <a:r>
              <a:rPr lang="en-IN" sz="1200" kern="100" dirty="0">
                <a:effectLst/>
                <a:latin typeface="SamsungMyanmarZawgyiUI"/>
                <a:ea typeface="Noto Sans CJK JP"/>
                <a:cs typeface="SamsungKhmerUI"/>
              </a:rPr>
              <a:t>: Automation plays a crucial role in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by enabling teams to implement security controls consistently and at scale. Automated tools are used for tasks such as vulnerability scanning, code analysis, configuration management, and deployment, helping to streamline security processes and reduce manual errors.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3. </a:t>
            </a:r>
            <a:r>
              <a:rPr lang="en-IN" sz="1200" b="1" kern="100" dirty="0">
                <a:effectLst/>
                <a:latin typeface="SamsungMyanmarZawgyiUI"/>
                <a:ea typeface="Noto Sans CJK JP"/>
                <a:cs typeface="SamsungKhmerUI"/>
              </a:rPr>
              <a:t>Collaboration</a:t>
            </a:r>
            <a:r>
              <a:rPr lang="en-IN" sz="1200" kern="100" dirty="0">
                <a:effectLst/>
                <a:latin typeface="SamsungMyanmarZawgyiUI"/>
                <a:ea typeface="Noto Sans CJK JP"/>
                <a:cs typeface="SamsungKhmerUI"/>
              </a:rPr>
              <a:t>: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promotes collaboration and communication between development,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operations, and security teams. By breaking down silos and fostering cross-functional teamwork,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organizations can ensure that security is a shared responsibility and that all team members are aligned on security objectives and practices.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4</a:t>
            </a:r>
            <a:r>
              <a:rPr lang="en-IN" sz="1200" b="1" kern="100" dirty="0">
                <a:effectLst/>
                <a:latin typeface="SamsungMyanmarZawgyiUI"/>
                <a:ea typeface="Noto Sans CJK JP"/>
                <a:cs typeface="SamsungKhmerUI"/>
              </a:rPr>
              <a:t>. Continuous Improvement</a:t>
            </a:r>
            <a:r>
              <a:rPr lang="en-IN" sz="1200" kern="100" dirty="0">
                <a:effectLst/>
                <a:latin typeface="SamsungMyanmarZawgyiUI"/>
                <a:ea typeface="Noto Sans CJK JP"/>
                <a:cs typeface="SamsungKhmerUI"/>
              </a:rPr>
              <a:t>: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emphasizes continuous improvement through feedback loops and iterative processes. By regularly assessing security practices, monitoring for vulnerabilities, and implementing lessons learned from security incidents, teams can adapt and enhance their security posture over time.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5. </a:t>
            </a:r>
            <a:r>
              <a:rPr lang="en-IN" sz="1200" b="1" kern="100" dirty="0">
                <a:effectLst/>
                <a:latin typeface="SamsungMyanmarZawgyiUI"/>
                <a:ea typeface="Noto Sans CJK JP"/>
                <a:cs typeface="SamsungKhmerUI"/>
              </a:rPr>
              <a:t>Security as Code:</a:t>
            </a:r>
            <a:r>
              <a:rPr lang="en-IN" sz="1200" kern="100" dirty="0">
                <a:effectLst/>
                <a:latin typeface="SamsungMyanmarZawgyiUI"/>
                <a:ea typeface="Noto Sans CJK JP"/>
                <a:cs typeface="SamsungKhmerUI"/>
              </a:rPr>
              <a:t>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encourages treating security practices as code, meaning that security controls are defined, implemented, and managed using code-based configurations. This approach allows teams to version control security policies, automate security testing, and integrate security into the same pipelines used for development and operations.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SamsungMyanmarZawgyiUI"/>
                <a:ea typeface="Noto Sans CJK JP"/>
                <a:cs typeface="SamsungKhmerUI"/>
              </a:rPr>
              <a:t>6.</a:t>
            </a:r>
            <a:r>
              <a:rPr lang="en-IN" sz="1200" b="1" kern="100" dirty="0">
                <a:effectLst/>
                <a:latin typeface="SamsungMyanmarZawgyiUI"/>
                <a:ea typeface="Noto Sans CJK JP"/>
                <a:cs typeface="SamsungKhmerUI"/>
              </a:rPr>
              <a:t> Risk Management</a:t>
            </a:r>
            <a:r>
              <a:rPr lang="en-IN" sz="1200" kern="100" dirty="0">
                <a:effectLst/>
                <a:latin typeface="SamsungMyanmarZawgyiUI"/>
                <a:ea typeface="Noto Sans CJK JP"/>
                <a:cs typeface="SamsungKhmerUI"/>
              </a:rPr>
              <a:t>: </a:t>
            </a:r>
            <a:r>
              <a:rPr lang="en-IN" sz="1200" kern="100" dirty="0" err="1">
                <a:effectLst/>
                <a:latin typeface="SamsungMyanmarZawgyiUI"/>
                <a:ea typeface="Noto Sans CJK JP"/>
                <a:cs typeface="SamsungKhmerUI"/>
              </a:rPr>
              <a:t>DevSecOps</a:t>
            </a:r>
            <a:r>
              <a:rPr lang="en-IN" sz="1200" kern="100" dirty="0">
                <a:effectLst/>
                <a:latin typeface="SamsungMyanmarZawgyiUI"/>
                <a:ea typeface="Noto Sans CJK JP"/>
                <a:cs typeface="SamsungKhmerUI"/>
              </a:rPr>
              <a:t> incorporates risk management principles to prioritize security efforts based on the potential impact of vulnerabilities. By conducting risk assessments, threat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Fortify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075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57BF0C0-C8DA-29D3-4EE6-3F97BC0DA912}"/>
              </a:ext>
            </a:extLst>
          </p:cNvPr>
          <p:cNvSpPr>
            <a:spLocks noGrp="1"/>
          </p:cNvSpPr>
          <p:nvPr>
            <p:ph type="ftr" sz="quarter" idx="11"/>
          </p:nvPr>
        </p:nvSpPr>
        <p:spPr/>
        <p:txBody>
          <a:bodyPr/>
          <a:lstStyle/>
          <a:p>
            <a:r>
              <a:rPr lang="en-US" dirty="0"/>
              <a:t>8</a:t>
            </a:r>
          </a:p>
        </p:txBody>
      </p:sp>
      <p:sp>
        <p:nvSpPr>
          <p:cNvPr id="4" name="TextBox 3">
            <a:extLst>
              <a:ext uri="{FF2B5EF4-FFF2-40B4-BE49-F238E27FC236}">
                <a16:creationId xmlns:a16="http://schemas.microsoft.com/office/drawing/2014/main" xmlns="" id="{CF691939-A11F-3B56-D8BD-0D27E56B7BE8}"/>
              </a:ext>
            </a:extLst>
          </p:cNvPr>
          <p:cNvSpPr txBox="1"/>
          <p:nvPr/>
        </p:nvSpPr>
        <p:spPr>
          <a:xfrm>
            <a:off x="2495724" y="253262"/>
            <a:ext cx="8070209" cy="5994333"/>
          </a:xfrm>
          <a:prstGeom prst="rect">
            <a:avLst/>
          </a:prstGeom>
          <a:noFill/>
        </p:spPr>
        <p:txBody>
          <a:bodyPr wrap="square">
            <a:spAutoFit/>
          </a:bodyPr>
          <a:lstStyle/>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2</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Dynamic Application Security Testing (DAST) Tools: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OWASP ZAP (Zed Attack Proxy)</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An open-source web application security tool that helps identify security vulnerabilities during development and testing.</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Burp Suite                                                          ○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Acunetix</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3</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Container Security Tools: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Clair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Anchore</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Aqua Security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4. Infrastructure as Code (</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IaC</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Security Tools: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Chef Automate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An infrastructure automation tool that allows for defining and managing security policies as code, ensuring security configurations are enforced across environments.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Terraform</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AWS Config</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Puppet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Another infrastructure automation tool that can be used to automate security compliance checks and ensure consistent security configurations across systems.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5</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Continuous Integration/Continuous Deployment (CI/CD) Tools with Security Features: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Jenkins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An automation server that allows for continuous integration and delivery, which can be extended to include security testing in the pipeline.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GitLab</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 comprehensive DevOps platform that includes built-in security features like static code analysis, dependency scanning, and more.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Docker</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 popular containerization platform that enables developers to easily package and deploy applications, with security features for container isolation and vulnerability scanning.</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b="1" kern="100" dirty="0" err="1">
                <a:effectLst/>
                <a:latin typeface="Calibri" panose="020F0502020204030204" pitchFamily="34" charset="0"/>
                <a:ea typeface="Calibri" panose="020F0502020204030204" pitchFamily="34" charset="0"/>
                <a:cs typeface="Times New Roman" panose="02020603050405020304" pitchFamily="18" charset="0"/>
              </a:rPr>
              <a:t>CircleCI</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0581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42</TotalTime>
  <Words>2639</Words>
  <Application>Microsoft Office PowerPoint</Application>
  <PresentationFormat>Custom</PresentationFormat>
  <Paragraphs>170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       Institute of Technology             School of Computing    Department of Software Engineering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Institute of Technology             School of Computing    Department of Software Engineering  </dc:title>
  <dc:creator>mem</dc:creator>
  <cp:lastModifiedBy>mame computer</cp:lastModifiedBy>
  <cp:revision>3</cp:revision>
  <dcterms:created xsi:type="dcterms:W3CDTF">2024-03-18T06:53:27Z</dcterms:created>
  <dcterms:modified xsi:type="dcterms:W3CDTF">2024-03-19T18:55:58Z</dcterms:modified>
</cp:coreProperties>
</file>