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  <p:sldId id="264" r:id="rId9"/>
    <p:sldId id="260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316" y="4841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TITLE: Credit Risk Analytics: Identifying Drivers of Loan Default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Summer Internship 2025</a:t>
            </a:r>
          </a:p>
          <a:p>
            <a:r>
              <a:rPr lang="en-IN" dirty="0"/>
              <a:t> Role: Data Analyst Intern </a:t>
            </a:r>
          </a:p>
          <a:p>
            <a:r>
              <a:rPr lang="en-IN" dirty="0"/>
              <a:t>Organization: Quant Lake Lending </a:t>
            </a:r>
          </a:p>
          <a:p>
            <a:r>
              <a:rPr lang="en-IN" dirty="0"/>
              <a:t>Intern ID: IN-25-1005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327454-DBDF-672B-4A01-F7440BA3B02C}"/>
              </a:ext>
            </a:extLst>
          </p:cNvPr>
          <p:cNvSpPr txBox="1"/>
          <p:nvPr/>
        </p:nvSpPr>
        <p:spPr>
          <a:xfrm>
            <a:off x="426720" y="2693384"/>
            <a:ext cx="82905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1.Higher income &amp; education → More likely to accept loans</a:t>
            </a:r>
          </a:p>
          <a:p>
            <a:r>
              <a:rPr lang="en-US" sz="2800" dirty="0"/>
              <a:t>2.Online banking users show higher conversion</a:t>
            </a:r>
          </a:p>
          <a:p>
            <a:r>
              <a:rPr lang="en-US" sz="2800" dirty="0"/>
              <a:t>3.Mortgage amount &amp; family size have weaker correlation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28C06-59EC-0CA7-8B8A-692D89ABF602}"/>
              </a:ext>
            </a:extLst>
          </p:cNvPr>
          <p:cNvSpPr txBox="1"/>
          <p:nvPr/>
        </p:nvSpPr>
        <p:spPr>
          <a:xfrm>
            <a:off x="1822704" y="979670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/>
              <a:t>Key Insights:</a:t>
            </a:r>
          </a:p>
        </p:txBody>
      </p:sp>
    </p:spTree>
    <p:extLst>
      <p:ext uri="{BB962C8B-B14F-4D97-AF65-F5344CB8AC3E}">
        <p14:creationId xmlns:p14="http://schemas.microsoft.com/office/powerpoint/2010/main" val="338052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C080DC-7F50-43BD-27D5-C361926C14AA}"/>
              </a:ext>
            </a:extLst>
          </p:cNvPr>
          <p:cNvSpPr txBox="1"/>
          <p:nvPr/>
        </p:nvSpPr>
        <p:spPr>
          <a:xfrm>
            <a:off x="2286000" y="3247382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/>
              <a:t>“Thank You”</a:t>
            </a:r>
          </a:p>
        </p:txBody>
      </p:sp>
    </p:spTree>
    <p:extLst>
      <p:ext uri="{BB962C8B-B14F-4D97-AF65-F5344CB8AC3E}">
        <p14:creationId xmlns:p14="http://schemas.microsoft.com/office/powerpoint/2010/main" val="71016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Tools:</a:t>
            </a:r>
          </a:p>
          <a:p>
            <a:r>
              <a:rPr lang="en-IN" dirty="0"/>
              <a:t>Python: Data preprocessing &amp; modelling</a:t>
            </a:r>
          </a:p>
          <a:p>
            <a:r>
              <a:rPr lang="en-IN" dirty="0"/>
              <a:t>Excel: EDA and data visualization</a:t>
            </a:r>
          </a:p>
          <a:p>
            <a:r>
              <a:rPr lang="en-IN" dirty="0"/>
              <a:t>Tableau: Interactive dashboards</a:t>
            </a:r>
          </a:p>
          <a:p>
            <a:endParaRPr lang="en-IN" sz="3000" dirty="0"/>
          </a:p>
          <a:p>
            <a:r>
              <a:rPr lang="en-IN" dirty="0"/>
              <a:t>Workflow:</a:t>
            </a:r>
          </a:p>
          <a:p>
            <a:r>
              <a:rPr lang="en-IN" dirty="0"/>
              <a:t>1. Data Cleaning</a:t>
            </a:r>
          </a:p>
          <a:p>
            <a:r>
              <a:rPr lang="en-IN" dirty="0"/>
              <a:t>2. Exploratory Data Analysis</a:t>
            </a:r>
          </a:p>
          <a:p>
            <a:r>
              <a:rPr lang="en-IN" dirty="0"/>
              <a:t>3. Visualization &amp;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1.Loan Default by Customer Group: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This matrix chart breaks down personal loan acceptance across Family size (1–4) and Education level (1–3).</a:t>
            </a:r>
          </a:p>
          <a:p>
            <a:r>
              <a:rPr lang="en-US" sz="2800" dirty="0"/>
              <a:t>Customers with higher education (level 2 and 3) and smaller family sizes tend to accept more loans.</a:t>
            </a:r>
          </a:p>
          <a:p>
            <a:r>
              <a:rPr lang="en-US" sz="2800" dirty="0"/>
              <a:t>It shows that education and family size both impact loan approval rates.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80798-8197-9527-B6AE-FE8AAEB89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12" y="950976"/>
            <a:ext cx="7999376" cy="51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Autofit/>
          </a:bodyPr>
          <a:lstStyle/>
          <a:p>
            <a:r>
              <a:rPr lang="en-US" dirty="0"/>
              <a:t>2.Loan Applications: Online vs Offline: 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6E330-993B-42FC-38E9-0D38C19779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031911"/>
            <a:ext cx="8528304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bar chart compares the number of personal loan acceptances between offline (0) and online (1)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Online users (291) have accepted more loans than offline users (189).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indicates a positive correlation between online banking usage and loan acceptance.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/>
              <a:t>It also shows that customers engaged digitally are more open to banking products.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7C518E-3CD4-5F3D-A185-1ACC909E7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938784"/>
            <a:ext cx="8607552" cy="485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4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1FD9-5D4D-C408-443F-610BE5FF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Income Distribution by Age: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EA1FF9-D8D4-C593-EDC3-D24F1FF16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2093467"/>
            <a:ext cx="833323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scatter plot shows how income varies across different age groups.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high-income earners are between ages 35 to 55, peaking around age 45.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Young customers (&lt;30) and older customers (&gt;60) tend to have lower income levels.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insight is useful to target middle-aged groups for personal loan offers.</a:t>
            </a:r>
          </a:p>
        </p:txBody>
      </p:sp>
    </p:spTree>
    <p:extLst>
      <p:ext uri="{BB962C8B-B14F-4D97-AF65-F5344CB8AC3E}">
        <p14:creationId xmlns:p14="http://schemas.microsoft.com/office/powerpoint/2010/main" val="155914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D1E01-B4C5-0A56-7013-8F6B570D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" y="1067267"/>
            <a:ext cx="8510016" cy="47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9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- Focus on customers aged 35–50 with higher education/income</a:t>
            </a:r>
          </a:p>
          <a:p>
            <a:r>
              <a:rPr sz="2800" dirty="0"/>
              <a:t>- Encourage online loan applications</a:t>
            </a:r>
          </a:p>
          <a:p>
            <a:r>
              <a:rPr sz="2800" dirty="0"/>
              <a:t>- Apply stricter filters for low-income, large-family applicants</a:t>
            </a:r>
          </a:p>
          <a:p>
            <a:r>
              <a:rPr sz="2800" dirty="0"/>
              <a:t>- Use education and income-based scorecards in risk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341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TITLE: Credit Risk Analytics: Identifying Drivers of Loan Default </vt:lpstr>
      <vt:lpstr>Dataset Overview &amp; Tools Used</vt:lpstr>
      <vt:lpstr>1.Loan Default by Customer Group: </vt:lpstr>
      <vt:lpstr>PowerPoint Presentation</vt:lpstr>
      <vt:lpstr>2.Loan Applications: Online vs Offline: </vt:lpstr>
      <vt:lpstr>PowerPoint Presentation</vt:lpstr>
      <vt:lpstr>3. Income Distribution by Age: </vt:lpstr>
      <vt:lpstr>PowerPoint Presentation</vt:lpstr>
      <vt:lpstr>Recommendations &amp; Conclusion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Shaik Esmail</dc:creator>
  <cp:keywords/>
  <dc:description>generated using python-pptx</dc:description>
  <cp:lastModifiedBy>Shaik Esmail</cp:lastModifiedBy>
  <cp:revision>3</cp:revision>
  <dcterms:created xsi:type="dcterms:W3CDTF">2013-01-27T09:14:16Z</dcterms:created>
  <dcterms:modified xsi:type="dcterms:W3CDTF">2025-08-06T04:13:52Z</dcterms:modified>
  <cp:category/>
</cp:coreProperties>
</file>