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9" r:id="rId5"/>
    <p:sldId id="261" r:id="rId6"/>
    <p:sldId id="262" r:id="rId7"/>
    <p:sldId id="266" r:id="rId8"/>
    <p:sldId id="265" r:id="rId9"/>
    <p:sldId id="264" r:id="rId10"/>
    <p:sldId id="263" r:id="rId11"/>
    <p:sldId id="267" r:id="rId12"/>
    <p:sldId id="268" r:id="rId13"/>
    <p:sldId id="270" r:id="rId14"/>
    <p:sldId id="271" r:id="rId15"/>
    <p:sldId id="272" r:id="rId16"/>
    <p:sldId id="273" r:id="rId17"/>
    <p:sldId id="274" r:id="rId18"/>
    <p:sldId id="275" r:id="rId19"/>
    <p:sldId id="269"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DC7D36E3-ED2F-43CE-88A7-7FA4386918B3}">
          <p14:sldIdLst>
            <p14:sldId id="256"/>
            <p14:sldId id="257"/>
            <p14:sldId id="260"/>
            <p14:sldId id="259"/>
            <p14:sldId id="261"/>
          </p14:sldIdLst>
        </p14:section>
        <p14:section name="Preprocessing" id="{98C9C3E8-7AC0-4EE5-8666-327F7BEDEF9A}">
          <p14:sldIdLst>
            <p14:sldId id="262"/>
            <p14:sldId id="266"/>
            <p14:sldId id="265"/>
            <p14:sldId id="264"/>
            <p14:sldId id="263"/>
            <p14:sldId id="267"/>
            <p14:sldId id="268"/>
          </p14:sldIdLst>
        </p14:section>
        <p14:section name="Visualization" id="{6F94201D-4518-46D4-BD94-7C2B16D0842E}">
          <p14:sldIdLst>
            <p14:sldId id="270"/>
            <p14:sldId id="271"/>
            <p14:sldId id="272"/>
            <p14:sldId id="273"/>
            <p14:sldId id="274"/>
            <p14:sldId id="275"/>
          </p14:sldIdLst>
        </p14:section>
        <p14:section name="Statistics" id="{CE814E05-DFDB-4D79-8EBC-241F8F8DCF30}">
          <p14:sldIdLst>
            <p14:sldId id="269"/>
          </p14:sldIdLst>
        </p14:section>
        <p14:section name="Feature Sekection" id="{FAD33ECE-A25A-4EAC-A9F0-08D00CA76E71}">
          <p14:sldIdLst>
            <p14:sldId id="276"/>
          </p14:sldIdLst>
        </p14:section>
        <p14:section name="Models" id="{E15B777B-219C-49F1-88C2-9245E34C4394}">
          <p14:sldIdLst>
            <p14:sldId id="277"/>
            <p14:sldId id="278"/>
            <p14:sldId id="279"/>
            <p14:sldId id="280"/>
            <p14:sldId id="281"/>
            <p14:sldId id="282"/>
            <p14:sldId id="283"/>
            <p14:sldId id="284"/>
            <p14:sldId id="285"/>
            <p14:sldId id="28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58" autoAdjust="0"/>
    <p:restoredTop sz="94660"/>
  </p:normalViewPr>
  <p:slideViewPr>
    <p:cSldViewPr snapToGrid="0">
      <p:cViewPr varScale="1">
        <p:scale>
          <a:sx n="91" d="100"/>
          <a:sy n="91" d="100"/>
        </p:scale>
        <p:origin x="30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3709358-A846-4FCA-B54F-F25247385C4C}" type="datetimeFigureOut">
              <a:rPr lang="en-GB" smtClean="0"/>
              <a:t>22/05/2023</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1108E0A-ED53-4FAE-AE80-F3E87303C47C}" type="slidenum">
              <a:rPr lang="en-GB" smtClean="0"/>
              <a:t>‹#›</a:t>
            </a:fld>
            <a:endParaRPr lang="en-GB"/>
          </a:p>
        </p:txBody>
      </p:sp>
    </p:spTree>
    <p:extLst>
      <p:ext uri="{BB962C8B-B14F-4D97-AF65-F5344CB8AC3E}">
        <p14:creationId xmlns:p14="http://schemas.microsoft.com/office/powerpoint/2010/main" val="2389510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709358-A846-4FCA-B54F-F25247385C4C}" type="datetimeFigureOut">
              <a:rPr lang="en-GB" smtClean="0"/>
              <a:t>22/05/2023</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1108E0A-ED53-4FAE-AE80-F3E87303C47C}" type="slidenum">
              <a:rPr lang="en-GB" smtClean="0"/>
              <a:t>‹#›</a:t>
            </a:fld>
            <a:endParaRPr lang="en-GB"/>
          </a:p>
        </p:txBody>
      </p:sp>
    </p:spTree>
    <p:extLst>
      <p:ext uri="{BB962C8B-B14F-4D97-AF65-F5344CB8AC3E}">
        <p14:creationId xmlns:p14="http://schemas.microsoft.com/office/powerpoint/2010/main" val="367171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709358-A846-4FCA-B54F-F25247385C4C}" type="datetimeFigureOut">
              <a:rPr lang="en-GB" smtClean="0"/>
              <a:t>22/05/2023</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108E0A-ED53-4FAE-AE80-F3E87303C47C}" type="slidenum">
              <a:rPr lang="en-GB" smtClean="0"/>
              <a:t>‹#›</a:t>
            </a:fld>
            <a:endParaRPr lang="en-GB"/>
          </a:p>
        </p:txBody>
      </p:sp>
    </p:spTree>
    <p:extLst>
      <p:ext uri="{BB962C8B-B14F-4D97-AF65-F5344CB8AC3E}">
        <p14:creationId xmlns:p14="http://schemas.microsoft.com/office/powerpoint/2010/main" val="2109454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709358-A846-4FCA-B54F-F25247385C4C}" type="datetimeFigureOut">
              <a:rPr lang="en-GB" smtClean="0"/>
              <a:t>22/05/2023</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108E0A-ED53-4FAE-AE80-F3E87303C47C}" type="slidenum">
              <a:rPr lang="en-GB" smtClean="0"/>
              <a:t>‹#›</a:t>
            </a:fld>
            <a:endParaRPr lang="en-GB"/>
          </a:p>
        </p:txBody>
      </p:sp>
    </p:spTree>
    <p:extLst>
      <p:ext uri="{BB962C8B-B14F-4D97-AF65-F5344CB8AC3E}">
        <p14:creationId xmlns:p14="http://schemas.microsoft.com/office/powerpoint/2010/main" val="270123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709358-A846-4FCA-B54F-F25247385C4C}" type="datetimeFigureOut">
              <a:rPr lang="en-GB" smtClean="0"/>
              <a:t>22/05/2023</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108E0A-ED53-4FAE-AE80-F3E87303C47C}" type="slidenum">
              <a:rPr lang="en-GB" smtClean="0"/>
              <a:t>‹#›</a:t>
            </a:fld>
            <a:endParaRPr lang="en-GB"/>
          </a:p>
        </p:txBody>
      </p:sp>
    </p:spTree>
    <p:extLst>
      <p:ext uri="{BB962C8B-B14F-4D97-AF65-F5344CB8AC3E}">
        <p14:creationId xmlns:p14="http://schemas.microsoft.com/office/powerpoint/2010/main" val="8778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3709358-A846-4FCA-B54F-F25247385C4C}" type="datetimeFigureOut">
              <a:rPr lang="en-GB" smtClean="0"/>
              <a:t>22/05/2023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108E0A-ED53-4FAE-AE80-F3E87303C47C}" type="slidenum">
              <a:rPr lang="en-GB" smtClean="0"/>
              <a:t>‹#›</a:t>
            </a:fld>
            <a:endParaRPr lang="en-GB"/>
          </a:p>
        </p:txBody>
      </p:sp>
    </p:spTree>
    <p:extLst>
      <p:ext uri="{BB962C8B-B14F-4D97-AF65-F5344CB8AC3E}">
        <p14:creationId xmlns:p14="http://schemas.microsoft.com/office/powerpoint/2010/main" val="3963658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3709358-A846-4FCA-B54F-F25247385C4C}" type="datetimeFigureOut">
              <a:rPr lang="en-GB" smtClean="0"/>
              <a:t>22/05/2023</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41108E0A-ED53-4FAE-AE80-F3E87303C47C}" type="slidenum">
              <a:rPr lang="en-GB" smtClean="0"/>
              <a:t>‹#›</a:t>
            </a:fld>
            <a:endParaRPr lang="en-GB"/>
          </a:p>
        </p:txBody>
      </p:sp>
    </p:spTree>
    <p:extLst>
      <p:ext uri="{BB962C8B-B14F-4D97-AF65-F5344CB8AC3E}">
        <p14:creationId xmlns:p14="http://schemas.microsoft.com/office/powerpoint/2010/main" val="2145819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3709358-A846-4FCA-B54F-F25247385C4C}" type="datetimeFigureOut">
              <a:rPr lang="en-GB" smtClean="0"/>
              <a:t>22/05/2023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1108E0A-ED53-4FAE-AE80-F3E87303C47C}" type="slidenum">
              <a:rPr lang="en-GB" smtClean="0"/>
              <a:t>‹#›</a:t>
            </a:fld>
            <a:endParaRPr lang="en-GB"/>
          </a:p>
        </p:txBody>
      </p:sp>
    </p:spTree>
    <p:extLst>
      <p:ext uri="{BB962C8B-B14F-4D97-AF65-F5344CB8AC3E}">
        <p14:creationId xmlns:p14="http://schemas.microsoft.com/office/powerpoint/2010/main" val="2363018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3709358-A846-4FCA-B54F-F25247385C4C}" type="datetimeFigureOut">
              <a:rPr lang="en-GB" smtClean="0"/>
              <a:t>22/05/2023</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108E0A-ED53-4FAE-AE80-F3E87303C47C}" type="slidenum">
              <a:rPr lang="en-GB" smtClean="0"/>
              <a:t>‹#›</a:t>
            </a:fld>
            <a:endParaRPr lang="en-GB"/>
          </a:p>
        </p:txBody>
      </p:sp>
    </p:spTree>
    <p:extLst>
      <p:ext uri="{BB962C8B-B14F-4D97-AF65-F5344CB8AC3E}">
        <p14:creationId xmlns:p14="http://schemas.microsoft.com/office/powerpoint/2010/main" val="31982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709358-A846-4FCA-B54F-F25247385C4C}" type="datetimeFigureOut">
              <a:rPr lang="en-GB" smtClean="0"/>
              <a:t>22/05/2023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1108E0A-ED53-4FAE-AE80-F3E87303C47C}" type="slidenum">
              <a:rPr lang="en-GB" smtClean="0"/>
              <a:t>‹#›</a:t>
            </a:fld>
            <a:endParaRPr lang="en-GB"/>
          </a:p>
        </p:txBody>
      </p:sp>
    </p:spTree>
    <p:extLst>
      <p:ext uri="{BB962C8B-B14F-4D97-AF65-F5344CB8AC3E}">
        <p14:creationId xmlns:p14="http://schemas.microsoft.com/office/powerpoint/2010/main" val="639289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709358-A846-4FCA-B54F-F25247385C4C}" type="datetimeFigureOut">
              <a:rPr lang="en-GB" smtClean="0"/>
              <a:t>22/05/2023</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108E0A-ED53-4FAE-AE80-F3E87303C47C}" type="slidenum">
              <a:rPr lang="en-GB" smtClean="0"/>
              <a:t>‹#›</a:t>
            </a:fld>
            <a:endParaRPr lang="en-GB"/>
          </a:p>
        </p:txBody>
      </p:sp>
    </p:spTree>
    <p:extLst>
      <p:ext uri="{BB962C8B-B14F-4D97-AF65-F5344CB8AC3E}">
        <p14:creationId xmlns:p14="http://schemas.microsoft.com/office/powerpoint/2010/main" val="1916245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709358-A846-4FCA-B54F-F25247385C4C}" type="datetimeFigureOut">
              <a:rPr lang="en-GB" smtClean="0"/>
              <a:t>22/05/2023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1108E0A-ED53-4FAE-AE80-F3E87303C47C}" type="slidenum">
              <a:rPr lang="en-GB" smtClean="0"/>
              <a:t>‹#›</a:t>
            </a:fld>
            <a:endParaRPr lang="en-GB"/>
          </a:p>
        </p:txBody>
      </p:sp>
    </p:spTree>
    <p:extLst>
      <p:ext uri="{BB962C8B-B14F-4D97-AF65-F5344CB8AC3E}">
        <p14:creationId xmlns:p14="http://schemas.microsoft.com/office/powerpoint/2010/main" val="420227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709358-A846-4FCA-B54F-F25247385C4C}" type="datetimeFigureOut">
              <a:rPr lang="en-GB" smtClean="0"/>
              <a:t>22/05/2023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108E0A-ED53-4FAE-AE80-F3E87303C47C}" type="slidenum">
              <a:rPr lang="en-GB" smtClean="0"/>
              <a:t>‹#›</a:t>
            </a:fld>
            <a:endParaRPr lang="en-GB"/>
          </a:p>
        </p:txBody>
      </p:sp>
    </p:spTree>
    <p:extLst>
      <p:ext uri="{BB962C8B-B14F-4D97-AF65-F5344CB8AC3E}">
        <p14:creationId xmlns:p14="http://schemas.microsoft.com/office/powerpoint/2010/main" val="4100583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709358-A846-4FCA-B54F-F25247385C4C}" type="datetimeFigureOut">
              <a:rPr lang="en-GB" smtClean="0"/>
              <a:t>22/05/2023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1108E0A-ED53-4FAE-AE80-F3E87303C47C}" type="slidenum">
              <a:rPr lang="en-GB" smtClean="0"/>
              <a:t>‹#›</a:t>
            </a:fld>
            <a:endParaRPr lang="en-GB"/>
          </a:p>
        </p:txBody>
      </p:sp>
    </p:spTree>
    <p:extLst>
      <p:ext uri="{BB962C8B-B14F-4D97-AF65-F5344CB8AC3E}">
        <p14:creationId xmlns:p14="http://schemas.microsoft.com/office/powerpoint/2010/main" val="88617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709358-A846-4FCA-B54F-F25247385C4C}" type="datetimeFigureOut">
              <a:rPr lang="en-GB" smtClean="0"/>
              <a:t>22/05/2023</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1108E0A-ED53-4FAE-AE80-F3E87303C47C}" type="slidenum">
              <a:rPr lang="en-GB" smtClean="0"/>
              <a:t>‹#›</a:t>
            </a:fld>
            <a:endParaRPr lang="en-GB"/>
          </a:p>
        </p:txBody>
      </p:sp>
    </p:spTree>
    <p:extLst>
      <p:ext uri="{BB962C8B-B14F-4D97-AF65-F5344CB8AC3E}">
        <p14:creationId xmlns:p14="http://schemas.microsoft.com/office/powerpoint/2010/main" val="444376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709358-A846-4FCA-B54F-F25247385C4C}" type="datetimeFigureOut">
              <a:rPr lang="en-GB" smtClean="0"/>
              <a:t>22/05/2023</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1108E0A-ED53-4FAE-AE80-F3E87303C47C}" type="slidenum">
              <a:rPr lang="en-GB" smtClean="0"/>
              <a:t>‹#›</a:t>
            </a:fld>
            <a:endParaRPr lang="en-GB"/>
          </a:p>
        </p:txBody>
      </p:sp>
    </p:spTree>
    <p:extLst>
      <p:ext uri="{BB962C8B-B14F-4D97-AF65-F5344CB8AC3E}">
        <p14:creationId xmlns:p14="http://schemas.microsoft.com/office/powerpoint/2010/main" val="3769231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709358-A846-4FCA-B54F-F25247385C4C}" type="datetimeFigureOut">
              <a:rPr lang="en-GB" smtClean="0"/>
              <a:t>22/05/2023</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1108E0A-ED53-4FAE-AE80-F3E87303C47C}" type="slidenum">
              <a:rPr lang="en-GB" smtClean="0"/>
              <a:t>‹#›</a:t>
            </a:fld>
            <a:endParaRPr lang="en-GB"/>
          </a:p>
        </p:txBody>
      </p:sp>
    </p:spTree>
    <p:extLst>
      <p:ext uri="{BB962C8B-B14F-4D97-AF65-F5344CB8AC3E}">
        <p14:creationId xmlns:p14="http://schemas.microsoft.com/office/powerpoint/2010/main" val="3285812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3709358-A846-4FCA-B54F-F25247385C4C}" type="datetimeFigureOut">
              <a:rPr lang="en-GB" smtClean="0"/>
              <a:t>22/05/2023</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1108E0A-ED53-4FAE-AE80-F3E87303C47C}" type="slidenum">
              <a:rPr lang="en-GB" smtClean="0"/>
              <a:t>‹#›</a:t>
            </a:fld>
            <a:endParaRPr lang="en-GB"/>
          </a:p>
        </p:txBody>
      </p:sp>
    </p:spTree>
    <p:extLst>
      <p:ext uri="{BB962C8B-B14F-4D97-AF65-F5344CB8AC3E}">
        <p14:creationId xmlns:p14="http://schemas.microsoft.com/office/powerpoint/2010/main" val="3344518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D558-489F-2B5A-820A-EEFF29BDDC0F}"/>
              </a:ext>
            </a:extLst>
          </p:cNvPr>
          <p:cNvSpPr>
            <a:spLocks noGrp="1"/>
          </p:cNvSpPr>
          <p:nvPr>
            <p:ph type="ctrTitle"/>
          </p:nvPr>
        </p:nvSpPr>
        <p:spPr>
          <a:xfrm>
            <a:off x="1524000" y="2061930"/>
            <a:ext cx="9144000" cy="2387600"/>
          </a:xfrm>
        </p:spPr>
        <p:txBody>
          <a:bodyPr/>
          <a:lstStyle/>
          <a:p>
            <a:r>
              <a:rPr lang="en-GB" dirty="0"/>
              <a:t>Service cancellation predictor</a:t>
            </a:r>
          </a:p>
        </p:txBody>
      </p:sp>
    </p:spTree>
    <p:extLst>
      <p:ext uri="{BB962C8B-B14F-4D97-AF65-F5344CB8AC3E}">
        <p14:creationId xmlns:p14="http://schemas.microsoft.com/office/powerpoint/2010/main" val="466878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7DEE8-33D1-DF4C-0D1C-B58EB720654C}"/>
              </a:ext>
            </a:extLst>
          </p:cNvPr>
          <p:cNvSpPr>
            <a:spLocks noGrp="1"/>
          </p:cNvSpPr>
          <p:nvPr>
            <p:ph type="title"/>
          </p:nvPr>
        </p:nvSpPr>
        <p:spPr/>
        <p:txBody>
          <a:bodyPr/>
          <a:lstStyle/>
          <a:p>
            <a:r>
              <a:rPr lang="en-US" dirty="0"/>
              <a:t>Outliers</a:t>
            </a:r>
            <a:endParaRPr lang="en-GB" dirty="0"/>
          </a:p>
        </p:txBody>
      </p:sp>
      <p:sp>
        <p:nvSpPr>
          <p:cNvPr id="8" name="Content Placeholder 7">
            <a:extLst>
              <a:ext uri="{FF2B5EF4-FFF2-40B4-BE49-F238E27FC236}">
                <a16:creationId xmlns:a16="http://schemas.microsoft.com/office/drawing/2014/main" id="{834FACE4-B745-30D9-8478-3B2FA8B997A3}"/>
              </a:ext>
            </a:extLst>
          </p:cNvPr>
          <p:cNvSpPr>
            <a:spLocks noGrp="1"/>
          </p:cNvSpPr>
          <p:nvPr>
            <p:ph idx="1"/>
          </p:nvPr>
        </p:nvSpPr>
        <p:spPr/>
        <p:txBody>
          <a:bodyPr/>
          <a:lstStyle/>
          <a:p>
            <a:r>
              <a:rPr lang="en-US" sz="2000" b="1" dirty="0"/>
              <a:t>From this graph I found that there’s no outliers so I’m not in need to handle outliers.</a:t>
            </a:r>
          </a:p>
          <a:p>
            <a:endParaRPr lang="en-GB" dirty="0"/>
          </a:p>
        </p:txBody>
      </p:sp>
      <p:pic>
        <p:nvPicPr>
          <p:cNvPr id="10" name="Picture 9">
            <a:extLst>
              <a:ext uri="{FF2B5EF4-FFF2-40B4-BE49-F238E27FC236}">
                <a16:creationId xmlns:a16="http://schemas.microsoft.com/office/drawing/2014/main" id="{A3565CD4-2111-6C24-ED64-22CE954FF010}"/>
              </a:ext>
            </a:extLst>
          </p:cNvPr>
          <p:cNvPicPr>
            <a:picLocks noChangeAspect="1"/>
          </p:cNvPicPr>
          <p:nvPr/>
        </p:nvPicPr>
        <p:blipFill rotWithShape="1">
          <a:blip r:embed="rId2"/>
          <a:srcRect l="2998" t="8505" r="9796"/>
          <a:stretch/>
        </p:blipFill>
        <p:spPr>
          <a:xfrm>
            <a:off x="2388070" y="3429000"/>
            <a:ext cx="6359426" cy="3244850"/>
          </a:xfrm>
          <a:prstGeom prst="rect">
            <a:avLst/>
          </a:prstGeom>
        </p:spPr>
      </p:pic>
    </p:spTree>
    <p:extLst>
      <p:ext uri="{BB962C8B-B14F-4D97-AF65-F5344CB8AC3E}">
        <p14:creationId xmlns:p14="http://schemas.microsoft.com/office/powerpoint/2010/main" val="2276593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E61EA-5F7D-6197-12AC-45B078741A8E}"/>
              </a:ext>
            </a:extLst>
          </p:cNvPr>
          <p:cNvSpPr>
            <a:spLocks noGrp="1"/>
          </p:cNvSpPr>
          <p:nvPr>
            <p:ph type="title"/>
          </p:nvPr>
        </p:nvSpPr>
        <p:spPr/>
        <p:txBody>
          <a:bodyPr/>
          <a:lstStyle/>
          <a:p>
            <a:r>
              <a:rPr lang="en-US" dirty="0"/>
              <a:t>Encode</a:t>
            </a:r>
            <a:endParaRPr lang="en-GB" dirty="0"/>
          </a:p>
        </p:txBody>
      </p:sp>
      <p:sp>
        <p:nvSpPr>
          <p:cNvPr id="3" name="Content Placeholder 2">
            <a:extLst>
              <a:ext uri="{FF2B5EF4-FFF2-40B4-BE49-F238E27FC236}">
                <a16:creationId xmlns:a16="http://schemas.microsoft.com/office/drawing/2014/main" id="{B5E42ABE-C22A-25EE-2368-A5DAF9A5EFAB}"/>
              </a:ext>
            </a:extLst>
          </p:cNvPr>
          <p:cNvSpPr>
            <a:spLocks noGrp="1"/>
          </p:cNvSpPr>
          <p:nvPr>
            <p:ph idx="1"/>
          </p:nvPr>
        </p:nvSpPr>
        <p:spPr>
          <a:xfrm>
            <a:off x="904788" y="2262757"/>
            <a:ext cx="8825659" cy="1166243"/>
          </a:xfrm>
        </p:spPr>
        <p:txBody>
          <a:bodyPr/>
          <a:lstStyle/>
          <a:p>
            <a:r>
              <a:rPr lang="en-US" b="1" dirty="0"/>
              <a:t>In  my dataset I have a lot of non-numeric data so I had to convert it to numeric to make it easy to train models on</a:t>
            </a:r>
            <a:endParaRPr lang="en-GB" b="1" dirty="0"/>
          </a:p>
        </p:txBody>
      </p:sp>
      <p:pic>
        <p:nvPicPr>
          <p:cNvPr id="5" name="Picture 4">
            <a:extLst>
              <a:ext uri="{FF2B5EF4-FFF2-40B4-BE49-F238E27FC236}">
                <a16:creationId xmlns:a16="http://schemas.microsoft.com/office/drawing/2014/main" id="{C9044E33-464B-374B-ACCD-95FF257E0C34}"/>
              </a:ext>
            </a:extLst>
          </p:cNvPr>
          <p:cNvPicPr>
            <a:picLocks noChangeAspect="1"/>
          </p:cNvPicPr>
          <p:nvPr/>
        </p:nvPicPr>
        <p:blipFill rotWithShape="1">
          <a:blip r:embed="rId2"/>
          <a:srcRect r="6826" b="36896"/>
          <a:stretch/>
        </p:blipFill>
        <p:spPr>
          <a:xfrm>
            <a:off x="4603631" y="5109622"/>
            <a:ext cx="7225010" cy="1549420"/>
          </a:xfrm>
          <a:prstGeom prst="rect">
            <a:avLst/>
          </a:prstGeom>
        </p:spPr>
      </p:pic>
      <p:pic>
        <p:nvPicPr>
          <p:cNvPr id="7" name="Picture 6">
            <a:extLst>
              <a:ext uri="{FF2B5EF4-FFF2-40B4-BE49-F238E27FC236}">
                <a16:creationId xmlns:a16="http://schemas.microsoft.com/office/drawing/2014/main" id="{D5AA03E7-B08C-D82A-D4F1-292DA6315578}"/>
              </a:ext>
            </a:extLst>
          </p:cNvPr>
          <p:cNvPicPr>
            <a:picLocks noChangeAspect="1"/>
          </p:cNvPicPr>
          <p:nvPr/>
        </p:nvPicPr>
        <p:blipFill rotWithShape="1">
          <a:blip r:embed="rId3"/>
          <a:srcRect r="15564" b="34463"/>
          <a:stretch/>
        </p:blipFill>
        <p:spPr>
          <a:xfrm>
            <a:off x="155275" y="3429000"/>
            <a:ext cx="6547449" cy="1613979"/>
          </a:xfrm>
          <a:prstGeom prst="rect">
            <a:avLst/>
          </a:prstGeom>
        </p:spPr>
      </p:pic>
    </p:spTree>
    <p:extLst>
      <p:ext uri="{BB962C8B-B14F-4D97-AF65-F5344CB8AC3E}">
        <p14:creationId xmlns:p14="http://schemas.microsoft.com/office/powerpoint/2010/main" val="3588237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CE630-A816-B62A-CA41-E9D806CD3DF6}"/>
              </a:ext>
            </a:extLst>
          </p:cNvPr>
          <p:cNvSpPr>
            <a:spLocks noGrp="1"/>
          </p:cNvSpPr>
          <p:nvPr>
            <p:ph type="title"/>
          </p:nvPr>
        </p:nvSpPr>
        <p:spPr/>
        <p:txBody>
          <a:bodyPr/>
          <a:lstStyle/>
          <a:p>
            <a:r>
              <a:rPr lang="en-US" dirty="0"/>
              <a:t>Scale</a:t>
            </a:r>
            <a:endParaRPr lang="en-GB" dirty="0"/>
          </a:p>
        </p:txBody>
      </p:sp>
      <p:sp>
        <p:nvSpPr>
          <p:cNvPr id="3" name="Content Placeholder 2">
            <a:extLst>
              <a:ext uri="{FF2B5EF4-FFF2-40B4-BE49-F238E27FC236}">
                <a16:creationId xmlns:a16="http://schemas.microsoft.com/office/drawing/2014/main" id="{85CB22F5-465A-BFF6-BCD1-B41F287B310C}"/>
              </a:ext>
            </a:extLst>
          </p:cNvPr>
          <p:cNvSpPr>
            <a:spLocks noGrp="1"/>
          </p:cNvSpPr>
          <p:nvPr>
            <p:ph idx="1"/>
          </p:nvPr>
        </p:nvSpPr>
        <p:spPr>
          <a:xfrm>
            <a:off x="1154954" y="2603500"/>
            <a:ext cx="8825659" cy="1414827"/>
          </a:xfrm>
        </p:spPr>
        <p:txBody>
          <a:bodyPr/>
          <a:lstStyle/>
          <a:p>
            <a:r>
              <a:rPr lang="en-US" b="1" dirty="0"/>
              <a:t>In my data I have many different ranges so I had to scale it (make it in the same range).</a:t>
            </a:r>
            <a:endParaRPr lang="en-GB" b="1" dirty="0"/>
          </a:p>
        </p:txBody>
      </p:sp>
      <p:pic>
        <p:nvPicPr>
          <p:cNvPr id="5" name="Picture 4">
            <a:extLst>
              <a:ext uri="{FF2B5EF4-FFF2-40B4-BE49-F238E27FC236}">
                <a16:creationId xmlns:a16="http://schemas.microsoft.com/office/drawing/2014/main" id="{1C809F6A-AB2A-F709-F1F3-DBCCAEC0363E}"/>
              </a:ext>
            </a:extLst>
          </p:cNvPr>
          <p:cNvPicPr>
            <a:picLocks noChangeAspect="1"/>
          </p:cNvPicPr>
          <p:nvPr/>
        </p:nvPicPr>
        <p:blipFill>
          <a:blip r:embed="rId2"/>
          <a:stretch>
            <a:fillRect/>
          </a:stretch>
        </p:blipFill>
        <p:spPr>
          <a:xfrm>
            <a:off x="6310795" y="3429000"/>
            <a:ext cx="5973484" cy="2748860"/>
          </a:xfrm>
          <a:prstGeom prst="rect">
            <a:avLst/>
          </a:prstGeom>
        </p:spPr>
      </p:pic>
      <p:pic>
        <p:nvPicPr>
          <p:cNvPr id="7" name="Picture 6">
            <a:extLst>
              <a:ext uri="{FF2B5EF4-FFF2-40B4-BE49-F238E27FC236}">
                <a16:creationId xmlns:a16="http://schemas.microsoft.com/office/drawing/2014/main" id="{01BD2A90-D9B4-71EC-ADE5-253F25C177C7}"/>
              </a:ext>
            </a:extLst>
          </p:cNvPr>
          <p:cNvPicPr>
            <a:picLocks noChangeAspect="1"/>
          </p:cNvPicPr>
          <p:nvPr/>
        </p:nvPicPr>
        <p:blipFill>
          <a:blip r:embed="rId3"/>
          <a:stretch>
            <a:fillRect/>
          </a:stretch>
        </p:blipFill>
        <p:spPr>
          <a:xfrm>
            <a:off x="1503" y="3429000"/>
            <a:ext cx="5971982" cy="2726830"/>
          </a:xfrm>
          <a:prstGeom prst="rect">
            <a:avLst/>
          </a:prstGeom>
        </p:spPr>
      </p:pic>
    </p:spTree>
    <p:extLst>
      <p:ext uri="{BB962C8B-B14F-4D97-AF65-F5344CB8AC3E}">
        <p14:creationId xmlns:p14="http://schemas.microsoft.com/office/powerpoint/2010/main" val="1593486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CF32A-4323-365A-B803-80ADEF7254D2}"/>
              </a:ext>
            </a:extLst>
          </p:cNvPr>
          <p:cNvSpPr>
            <a:spLocks noGrp="1"/>
          </p:cNvSpPr>
          <p:nvPr>
            <p:ph type="title"/>
          </p:nvPr>
        </p:nvSpPr>
        <p:spPr/>
        <p:txBody>
          <a:bodyPr/>
          <a:lstStyle/>
          <a:p>
            <a:r>
              <a:rPr lang="en-GB" dirty="0"/>
              <a:t>Visualization</a:t>
            </a:r>
          </a:p>
        </p:txBody>
      </p:sp>
      <p:sp>
        <p:nvSpPr>
          <p:cNvPr id="3" name="Content Placeholder 2">
            <a:extLst>
              <a:ext uri="{FF2B5EF4-FFF2-40B4-BE49-F238E27FC236}">
                <a16:creationId xmlns:a16="http://schemas.microsoft.com/office/drawing/2014/main" id="{386EE41D-9C35-00D2-1569-0FFA2116188F}"/>
              </a:ext>
            </a:extLst>
          </p:cNvPr>
          <p:cNvSpPr>
            <a:spLocks noGrp="1"/>
          </p:cNvSpPr>
          <p:nvPr>
            <p:ph idx="1"/>
          </p:nvPr>
        </p:nvSpPr>
        <p:spPr/>
        <p:txBody>
          <a:bodyPr>
            <a:normAutofit/>
          </a:bodyPr>
          <a:lstStyle/>
          <a:p>
            <a:r>
              <a:rPr lang="en-US" sz="2400" b="1" dirty="0"/>
              <a:t>I had to do some Visualization to understand my data well so I did it</a:t>
            </a:r>
          </a:p>
          <a:p>
            <a:pPr>
              <a:buFont typeface="+mj-lt"/>
              <a:buAutoNum type="arabicPeriod"/>
            </a:pPr>
            <a:r>
              <a:rPr lang="en-US" sz="2400" b="1" dirty="0"/>
              <a:t>Bar chart</a:t>
            </a:r>
          </a:p>
          <a:p>
            <a:pPr>
              <a:buFont typeface="+mj-lt"/>
              <a:buAutoNum type="arabicPeriod"/>
            </a:pPr>
            <a:r>
              <a:rPr lang="en-US" sz="2400" b="1" dirty="0"/>
              <a:t>Histogram</a:t>
            </a:r>
          </a:p>
          <a:p>
            <a:pPr>
              <a:buFont typeface="+mj-lt"/>
              <a:buAutoNum type="arabicPeriod"/>
            </a:pPr>
            <a:r>
              <a:rPr lang="en-US" sz="2400" b="1" dirty="0"/>
              <a:t>Heat map</a:t>
            </a:r>
          </a:p>
          <a:p>
            <a:pPr>
              <a:buFont typeface="+mj-lt"/>
              <a:buAutoNum type="arabicPeriod"/>
            </a:pPr>
            <a:r>
              <a:rPr lang="en-US" sz="2400" b="1" dirty="0" err="1"/>
              <a:t>Boxblot</a:t>
            </a:r>
            <a:endParaRPr lang="en-US" sz="2400" b="1" dirty="0"/>
          </a:p>
        </p:txBody>
      </p:sp>
    </p:spTree>
    <p:extLst>
      <p:ext uri="{BB962C8B-B14F-4D97-AF65-F5344CB8AC3E}">
        <p14:creationId xmlns:p14="http://schemas.microsoft.com/office/powerpoint/2010/main" val="3456996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69FDF-3D46-36E4-1BB7-0383AA6E948A}"/>
              </a:ext>
            </a:extLst>
          </p:cNvPr>
          <p:cNvSpPr>
            <a:spLocks noGrp="1"/>
          </p:cNvSpPr>
          <p:nvPr>
            <p:ph type="title"/>
          </p:nvPr>
        </p:nvSpPr>
        <p:spPr/>
        <p:txBody>
          <a:bodyPr/>
          <a:lstStyle/>
          <a:p>
            <a:r>
              <a:rPr lang="en-US" dirty="0"/>
              <a:t>Bar chart</a:t>
            </a:r>
            <a:endParaRPr lang="en-GB" dirty="0"/>
          </a:p>
        </p:txBody>
      </p:sp>
      <p:sp>
        <p:nvSpPr>
          <p:cNvPr id="3" name="Content Placeholder 2">
            <a:extLst>
              <a:ext uri="{FF2B5EF4-FFF2-40B4-BE49-F238E27FC236}">
                <a16:creationId xmlns:a16="http://schemas.microsoft.com/office/drawing/2014/main" id="{55A09B15-B2EE-9FFD-A06E-08E64BC5F95B}"/>
              </a:ext>
            </a:extLst>
          </p:cNvPr>
          <p:cNvSpPr>
            <a:spLocks noGrp="1"/>
          </p:cNvSpPr>
          <p:nvPr>
            <p:ph idx="1"/>
          </p:nvPr>
        </p:nvSpPr>
        <p:spPr/>
        <p:txBody>
          <a:bodyPr/>
          <a:lstStyle/>
          <a:p>
            <a:r>
              <a:rPr lang="en-US" b="1" dirty="0"/>
              <a:t>I knew from this there is (no) more than (yes) in Bar chart </a:t>
            </a:r>
          </a:p>
        </p:txBody>
      </p:sp>
      <p:pic>
        <p:nvPicPr>
          <p:cNvPr id="7" name="Picture 6">
            <a:extLst>
              <a:ext uri="{FF2B5EF4-FFF2-40B4-BE49-F238E27FC236}">
                <a16:creationId xmlns:a16="http://schemas.microsoft.com/office/drawing/2014/main" id="{ED2D9F4A-723F-1D80-FFE0-7D3B296C690F}"/>
              </a:ext>
            </a:extLst>
          </p:cNvPr>
          <p:cNvPicPr>
            <a:picLocks noChangeAspect="1"/>
          </p:cNvPicPr>
          <p:nvPr/>
        </p:nvPicPr>
        <p:blipFill rotWithShape="1">
          <a:blip r:embed="rId2"/>
          <a:srcRect l="-3153" t="6940" r="3153" b="-1472"/>
          <a:stretch/>
        </p:blipFill>
        <p:spPr>
          <a:xfrm>
            <a:off x="2468126" y="3087149"/>
            <a:ext cx="5320416" cy="3770851"/>
          </a:xfrm>
          <a:prstGeom prst="rect">
            <a:avLst/>
          </a:prstGeom>
        </p:spPr>
      </p:pic>
    </p:spTree>
    <p:extLst>
      <p:ext uri="{BB962C8B-B14F-4D97-AF65-F5344CB8AC3E}">
        <p14:creationId xmlns:p14="http://schemas.microsoft.com/office/powerpoint/2010/main" val="3118577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A95F8-18B3-8497-C787-0146C5F7B16D}"/>
              </a:ext>
            </a:extLst>
          </p:cNvPr>
          <p:cNvSpPr>
            <a:spLocks noGrp="1"/>
          </p:cNvSpPr>
          <p:nvPr>
            <p:ph type="title"/>
          </p:nvPr>
        </p:nvSpPr>
        <p:spPr/>
        <p:txBody>
          <a:bodyPr/>
          <a:lstStyle/>
          <a:p>
            <a:r>
              <a:rPr lang="en-US" dirty="0"/>
              <a:t>Histogram</a:t>
            </a:r>
            <a:endParaRPr lang="en-GB" dirty="0"/>
          </a:p>
        </p:txBody>
      </p:sp>
      <p:sp>
        <p:nvSpPr>
          <p:cNvPr id="3" name="Content Placeholder 2">
            <a:extLst>
              <a:ext uri="{FF2B5EF4-FFF2-40B4-BE49-F238E27FC236}">
                <a16:creationId xmlns:a16="http://schemas.microsoft.com/office/drawing/2014/main" id="{C254C6CF-C51D-6A50-146E-2EEC21B0D8B4}"/>
              </a:ext>
            </a:extLst>
          </p:cNvPr>
          <p:cNvSpPr>
            <a:spLocks noGrp="1"/>
          </p:cNvSpPr>
          <p:nvPr>
            <p:ph idx="1"/>
          </p:nvPr>
        </p:nvSpPr>
        <p:spPr/>
        <p:txBody>
          <a:bodyPr/>
          <a:lstStyle/>
          <a:p>
            <a:r>
              <a:rPr lang="en-US" b="1" dirty="0"/>
              <a:t>I knew from this graph the distribution of </a:t>
            </a:r>
          </a:p>
          <a:p>
            <a:pPr marL="0" indent="0">
              <a:buNone/>
            </a:pPr>
            <a:r>
              <a:rPr lang="en-US" b="1" dirty="0"/>
              <a:t>the Tenure column.</a:t>
            </a:r>
          </a:p>
        </p:txBody>
      </p:sp>
      <p:pic>
        <p:nvPicPr>
          <p:cNvPr id="7" name="Picture 6">
            <a:extLst>
              <a:ext uri="{FF2B5EF4-FFF2-40B4-BE49-F238E27FC236}">
                <a16:creationId xmlns:a16="http://schemas.microsoft.com/office/drawing/2014/main" id="{029676F0-D15A-20C7-4FCC-D8A8BC186C67}"/>
              </a:ext>
            </a:extLst>
          </p:cNvPr>
          <p:cNvPicPr>
            <a:picLocks noChangeAspect="1"/>
          </p:cNvPicPr>
          <p:nvPr/>
        </p:nvPicPr>
        <p:blipFill>
          <a:blip r:embed="rId2"/>
          <a:stretch>
            <a:fillRect/>
          </a:stretch>
        </p:blipFill>
        <p:spPr>
          <a:xfrm>
            <a:off x="6255391" y="2284273"/>
            <a:ext cx="5840325" cy="4432944"/>
          </a:xfrm>
          <a:prstGeom prst="rect">
            <a:avLst/>
          </a:prstGeom>
        </p:spPr>
      </p:pic>
    </p:spTree>
    <p:extLst>
      <p:ext uri="{BB962C8B-B14F-4D97-AF65-F5344CB8AC3E}">
        <p14:creationId xmlns:p14="http://schemas.microsoft.com/office/powerpoint/2010/main" val="901284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0906F-595E-F797-25F5-301D77E0C0A9}"/>
              </a:ext>
            </a:extLst>
          </p:cNvPr>
          <p:cNvSpPr>
            <a:spLocks noGrp="1"/>
          </p:cNvSpPr>
          <p:nvPr>
            <p:ph type="title"/>
          </p:nvPr>
        </p:nvSpPr>
        <p:spPr/>
        <p:txBody>
          <a:bodyPr/>
          <a:lstStyle/>
          <a:p>
            <a:r>
              <a:rPr lang="en-US" dirty="0"/>
              <a:t>Heat map</a:t>
            </a:r>
            <a:endParaRPr lang="en-GB" dirty="0"/>
          </a:p>
        </p:txBody>
      </p:sp>
      <p:sp>
        <p:nvSpPr>
          <p:cNvPr id="3" name="Content Placeholder 2">
            <a:extLst>
              <a:ext uri="{FF2B5EF4-FFF2-40B4-BE49-F238E27FC236}">
                <a16:creationId xmlns:a16="http://schemas.microsoft.com/office/drawing/2014/main" id="{2D264389-2AA0-0E0D-9395-A02CB159E21C}"/>
              </a:ext>
            </a:extLst>
          </p:cNvPr>
          <p:cNvSpPr>
            <a:spLocks noGrp="1"/>
          </p:cNvSpPr>
          <p:nvPr>
            <p:ph idx="1"/>
          </p:nvPr>
        </p:nvSpPr>
        <p:spPr/>
        <p:txBody>
          <a:bodyPr/>
          <a:lstStyle/>
          <a:p>
            <a:pPr marL="0" indent="0">
              <a:buNone/>
            </a:pPr>
            <a:r>
              <a:rPr lang="en-US" b="1" dirty="0"/>
              <a:t>I knew from this graph the correlation matrix</a:t>
            </a:r>
            <a:endParaRPr lang="en-GB" b="1" dirty="0"/>
          </a:p>
        </p:txBody>
      </p:sp>
      <p:pic>
        <p:nvPicPr>
          <p:cNvPr id="5" name="Picture 4">
            <a:extLst>
              <a:ext uri="{FF2B5EF4-FFF2-40B4-BE49-F238E27FC236}">
                <a16:creationId xmlns:a16="http://schemas.microsoft.com/office/drawing/2014/main" id="{2DC99AFB-B94A-744C-261E-745DB184F132}"/>
              </a:ext>
            </a:extLst>
          </p:cNvPr>
          <p:cNvPicPr>
            <a:picLocks noChangeAspect="1"/>
          </p:cNvPicPr>
          <p:nvPr/>
        </p:nvPicPr>
        <p:blipFill rotWithShape="1">
          <a:blip r:embed="rId2"/>
          <a:srcRect l="8165" t="11253" r="12992" b="2385"/>
          <a:stretch/>
        </p:blipFill>
        <p:spPr>
          <a:xfrm>
            <a:off x="6635692" y="2407640"/>
            <a:ext cx="4893966" cy="4286775"/>
          </a:xfrm>
          <a:prstGeom prst="rect">
            <a:avLst/>
          </a:prstGeom>
        </p:spPr>
      </p:pic>
    </p:spTree>
    <p:extLst>
      <p:ext uri="{BB962C8B-B14F-4D97-AF65-F5344CB8AC3E}">
        <p14:creationId xmlns:p14="http://schemas.microsoft.com/office/powerpoint/2010/main" val="3780391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D8CA-90AD-23ED-92D0-B667B35B95DB}"/>
              </a:ext>
            </a:extLst>
          </p:cNvPr>
          <p:cNvSpPr>
            <a:spLocks noGrp="1"/>
          </p:cNvSpPr>
          <p:nvPr>
            <p:ph type="title"/>
          </p:nvPr>
        </p:nvSpPr>
        <p:spPr/>
        <p:txBody>
          <a:bodyPr/>
          <a:lstStyle/>
          <a:p>
            <a:r>
              <a:rPr lang="en-US" dirty="0"/>
              <a:t>Boxplot</a:t>
            </a:r>
            <a:endParaRPr lang="en-GB" dirty="0"/>
          </a:p>
        </p:txBody>
      </p:sp>
      <p:sp>
        <p:nvSpPr>
          <p:cNvPr id="3" name="Content Placeholder 2">
            <a:extLst>
              <a:ext uri="{FF2B5EF4-FFF2-40B4-BE49-F238E27FC236}">
                <a16:creationId xmlns:a16="http://schemas.microsoft.com/office/drawing/2014/main" id="{C50FCB53-78FC-FB2D-AC3F-EF5770541B33}"/>
              </a:ext>
            </a:extLst>
          </p:cNvPr>
          <p:cNvSpPr>
            <a:spLocks noGrp="1"/>
          </p:cNvSpPr>
          <p:nvPr>
            <p:ph idx="1"/>
          </p:nvPr>
        </p:nvSpPr>
        <p:spPr/>
        <p:txBody>
          <a:bodyPr/>
          <a:lstStyle/>
          <a:p>
            <a:r>
              <a:rPr lang="en-US" dirty="0"/>
              <a:t>I knew from this graph there is </a:t>
            </a:r>
          </a:p>
          <a:p>
            <a:pPr marL="0" indent="0">
              <a:buNone/>
            </a:pPr>
            <a:r>
              <a:rPr lang="en-US" dirty="0"/>
              <a:t>Outliers or no in my numerical data</a:t>
            </a:r>
            <a:endParaRPr lang="en-GB" dirty="0"/>
          </a:p>
        </p:txBody>
      </p:sp>
      <p:pic>
        <p:nvPicPr>
          <p:cNvPr id="5" name="Picture 4">
            <a:extLst>
              <a:ext uri="{FF2B5EF4-FFF2-40B4-BE49-F238E27FC236}">
                <a16:creationId xmlns:a16="http://schemas.microsoft.com/office/drawing/2014/main" id="{B9E20EF1-4FB2-84FC-DE28-773FB4B771F6}"/>
              </a:ext>
            </a:extLst>
          </p:cNvPr>
          <p:cNvPicPr>
            <a:picLocks noChangeAspect="1"/>
          </p:cNvPicPr>
          <p:nvPr/>
        </p:nvPicPr>
        <p:blipFill>
          <a:blip r:embed="rId2"/>
          <a:stretch>
            <a:fillRect/>
          </a:stretch>
        </p:blipFill>
        <p:spPr>
          <a:xfrm>
            <a:off x="5459672" y="2275282"/>
            <a:ext cx="6870351" cy="3416301"/>
          </a:xfrm>
          <a:prstGeom prst="rect">
            <a:avLst/>
          </a:prstGeom>
        </p:spPr>
      </p:pic>
    </p:spTree>
    <p:extLst>
      <p:ext uri="{BB962C8B-B14F-4D97-AF65-F5344CB8AC3E}">
        <p14:creationId xmlns:p14="http://schemas.microsoft.com/office/powerpoint/2010/main" val="2403901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041-F466-9B9A-9717-3AA8214E9107}"/>
              </a:ext>
            </a:extLst>
          </p:cNvPr>
          <p:cNvSpPr>
            <a:spLocks noGrp="1"/>
          </p:cNvSpPr>
          <p:nvPr>
            <p:ph type="title"/>
          </p:nvPr>
        </p:nvSpPr>
        <p:spPr/>
        <p:txBody>
          <a:bodyPr/>
          <a:lstStyle/>
          <a:p>
            <a:r>
              <a:rPr lang="en-US" dirty="0"/>
              <a:t>Boxplot Cont.</a:t>
            </a:r>
            <a:endParaRPr lang="en-GB" dirty="0"/>
          </a:p>
        </p:txBody>
      </p:sp>
      <p:sp>
        <p:nvSpPr>
          <p:cNvPr id="3" name="Content Placeholder 2">
            <a:extLst>
              <a:ext uri="{FF2B5EF4-FFF2-40B4-BE49-F238E27FC236}">
                <a16:creationId xmlns:a16="http://schemas.microsoft.com/office/drawing/2014/main" id="{6FEDC6D1-EAD0-EFA1-606B-7FDC1A5D3D2F}"/>
              </a:ext>
            </a:extLst>
          </p:cNvPr>
          <p:cNvSpPr>
            <a:spLocks noGrp="1"/>
          </p:cNvSpPr>
          <p:nvPr>
            <p:ph idx="1"/>
          </p:nvPr>
        </p:nvSpPr>
        <p:spPr/>
        <p:txBody>
          <a:bodyPr/>
          <a:lstStyle/>
          <a:p>
            <a:r>
              <a:rPr lang="en-US" b="1" dirty="0"/>
              <a:t>I knew form this graph every column distribution.</a:t>
            </a:r>
            <a:endParaRPr lang="en-GB" b="1" dirty="0"/>
          </a:p>
        </p:txBody>
      </p:sp>
      <p:pic>
        <p:nvPicPr>
          <p:cNvPr id="5" name="Picture 4">
            <a:extLst>
              <a:ext uri="{FF2B5EF4-FFF2-40B4-BE49-F238E27FC236}">
                <a16:creationId xmlns:a16="http://schemas.microsoft.com/office/drawing/2014/main" id="{9B5AC0B6-2749-E27B-F918-9CCD322EC783}"/>
              </a:ext>
            </a:extLst>
          </p:cNvPr>
          <p:cNvPicPr>
            <a:picLocks noChangeAspect="1"/>
          </p:cNvPicPr>
          <p:nvPr/>
        </p:nvPicPr>
        <p:blipFill>
          <a:blip r:embed="rId2"/>
          <a:stretch>
            <a:fillRect/>
          </a:stretch>
        </p:blipFill>
        <p:spPr>
          <a:xfrm>
            <a:off x="1431791" y="3061981"/>
            <a:ext cx="7099813" cy="3534752"/>
          </a:xfrm>
          <a:prstGeom prst="rect">
            <a:avLst/>
          </a:prstGeom>
        </p:spPr>
      </p:pic>
    </p:spTree>
    <p:extLst>
      <p:ext uri="{BB962C8B-B14F-4D97-AF65-F5344CB8AC3E}">
        <p14:creationId xmlns:p14="http://schemas.microsoft.com/office/powerpoint/2010/main" val="696087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64A75-05E0-D686-D52A-80FDACD0C935}"/>
              </a:ext>
            </a:extLst>
          </p:cNvPr>
          <p:cNvSpPr>
            <a:spLocks noGrp="1"/>
          </p:cNvSpPr>
          <p:nvPr>
            <p:ph type="title"/>
          </p:nvPr>
        </p:nvSpPr>
        <p:spPr/>
        <p:txBody>
          <a:bodyPr/>
          <a:lstStyle/>
          <a:p>
            <a:r>
              <a:rPr lang="en-GB" dirty="0"/>
              <a:t>Statistics</a:t>
            </a:r>
          </a:p>
        </p:txBody>
      </p:sp>
      <p:sp>
        <p:nvSpPr>
          <p:cNvPr id="3" name="Content Placeholder 2">
            <a:extLst>
              <a:ext uri="{FF2B5EF4-FFF2-40B4-BE49-F238E27FC236}">
                <a16:creationId xmlns:a16="http://schemas.microsoft.com/office/drawing/2014/main" id="{715F17C2-65C9-30B7-C8FA-039CA9EC28BD}"/>
              </a:ext>
            </a:extLst>
          </p:cNvPr>
          <p:cNvSpPr>
            <a:spLocks noGrp="1"/>
          </p:cNvSpPr>
          <p:nvPr>
            <p:ph idx="1"/>
          </p:nvPr>
        </p:nvSpPr>
        <p:spPr/>
        <p:txBody>
          <a:bodyPr/>
          <a:lstStyle/>
          <a:p>
            <a:r>
              <a:rPr lang="en-US" b="1" dirty="0"/>
              <a:t>I made some Statistics in my data like Standard division and correlation</a:t>
            </a:r>
            <a:r>
              <a:rPr lang="en-GB" b="1" dirty="0"/>
              <a:t>.</a:t>
            </a:r>
            <a:endParaRPr lang="en-US" b="1" dirty="0"/>
          </a:p>
        </p:txBody>
      </p:sp>
      <p:pic>
        <p:nvPicPr>
          <p:cNvPr id="5" name="Picture 4">
            <a:extLst>
              <a:ext uri="{FF2B5EF4-FFF2-40B4-BE49-F238E27FC236}">
                <a16:creationId xmlns:a16="http://schemas.microsoft.com/office/drawing/2014/main" id="{195CA5D6-E76F-2D29-4026-B0DDB564CB58}"/>
              </a:ext>
            </a:extLst>
          </p:cNvPr>
          <p:cNvPicPr>
            <a:picLocks noChangeAspect="1"/>
          </p:cNvPicPr>
          <p:nvPr/>
        </p:nvPicPr>
        <p:blipFill>
          <a:blip r:embed="rId2"/>
          <a:stretch>
            <a:fillRect/>
          </a:stretch>
        </p:blipFill>
        <p:spPr>
          <a:xfrm>
            <a:off x="0" y="3466750"/>
            <a:ext cx="5299591" cy="1598290"/>
          </a:xfrm>
          <a:prstGeom prst="rect">
            <a:avLst/>
          </a:prstGeom>
        </p:spPr>
      </p:pic>
      <p:pic>
        <p:nvPicPr>
          <p:cNvPr id="7" name="Picture 6">
            <a:extLst>
              <a:ext uri="{FF2B5EF4-FFF2-40B4-BE49-F238E27FC236}">
                <a16:creationId xmlns:a16="http://schemas.microsoft.com/office/drawing/2014/main" id="{09C74AFE-6CA5-D12B-F0FF-81F040030EEA}"/>
              </a:ext>
            </a:extLst>
          </p:cNvPr>
          <p:cNvPicPr>
            <a:picLocks noChangeAspect="1"/>
          </p:cNvPicPr>
          <p:nvPr/>
        </p:nvPicPr>
        <p:blipFill>
          <a:blip r:embed="rId3"/>
          <a:stretch>
            <a:fillRect/>
          </a:stretch>
        </p:blipFill>
        <p:spPr>
          <a:xfrm>
            <a:off x="5359265" y="3428999"/>
            <a:ext cx="6832735" cy="1673791"/>
          </a:xfrm>
          <a:prstGeom prst="rect">
            <a:avLst/>
          </a:prstGeom>
        </p:spPr>
      </p:pic>
    </p:spTree>
    <p:extLst>
      <p:ext uri="{BB962C8B-B14F-4D97-AF65-F5344CB8AC3E}">
        <p14:creationId xmlns:p14="http://schemas.microsoft.com/office/powerpoint/2010/main" val="1784673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FCD9D-60D3-3E4C-9B8B-1C286C8634D8}"/>
              </a:ext>
            </a:extLst>
          </p:cNvPr>
          <p:cNvSpPr>
            <a:spLocks noGrp="1"/>
          </p:cNvSpPr>
          <p:nvPr>
            <p:ph type="title"/>
          </p:nvPr>
        </p:nvSpPr>
        <p:spPr/>
        <p:txBody>
          <a:bodyPr/>
          <a:lstStyle/>
          <a:p>
            <a:r>
              <a:rPr lang="en-US" dirty="0"/>
              <a:t>Customers Dataset</a:t>
            </a:r>
            <a:endParaRPr lang="en-GB" dirty="0"/>
          </a:p>
        </p:txBody>
      </p:sp>
      <p:sp>
        <p:nvSpPr>
          <p:cNvPr id="3" name="Content Placeholder 2">
            <a:extLst>
              <a:ext uri="{FF2B5EF4-FFF2-40B4-BE49-F238E27FC236}">
                <a16:creationId xmlns:a16="http://schemas.microsoft.com/office/drawing/2014/main" id="{58A22873-E22F-A841-80DC-FD8976121EEF}"/>
              </a:ext>
            </a:extLst>
          </p:cNvPr>
          <p:cNvSpPr>
            <a:spLocks noGrp="1"/>
          </p:cNvSpPr>
          <p:nvPr>
            <p:ph idx="1"/>
          </p:nvPr>
        </p:nvSpPr>
        <p:spPr/>
        <p:txBody>
          <a:bodyPr/>
          <a:lstStyle/>
          <a:p>
            <a:r>
              <a:rPr lang="en-GB" sz="1800" b="1" i="0" u="none" strike="noStrike" baseline="0" dirty="0">
                <a:solidFill>
                  <a:srgbClr val="2E5395"/>
                </a:solidFill>
                <a:latin typeface="Arial" panose="020B0604020202020204" pitchFamily="34" charset="0"/>
              </a:rPr>
              <a:t>Description: </a:t>
            </a:r>
          </a:p>
          <a:p>
            <a:pPr marL="0" indent="0">
              <a:buNone/>
            </a:pPr>
            <a:r>
              <a:rPr lang="en-US" dirty="0"/>
              <a:t>Service cancellation is simply when customers leave doing business with an entity. It involves determining the possibility of customers stopping doing business with an entity. In other words, if a consumer has purchased a subscription to a particular service, we must determine the likelihood that the customer would leave or cancel the membership. It is a critical prediction for many businesses because acquiring new clients often costs more than retaining existing ones. For many businesses, the ability to predict that a particular customer is at a high risk of canceling service, while there is still time to do something about it. Whereas the company will try to offer some extra functionalities for not leaving the service.</a:t>
            </a:r>
          </a:p>
          <a:p>
            <a:pPr marL="0" indent="0">
              <a:buNone/>
            </a:pPr>
            <a:endParaRPr lang="en-GB" sz="1800" b="0" i="0" u="none" strike="noStrike" baseline="0" dirty="0">
              <a:solidFill>
                <a:srgbClr val="2E5395"/>
              </a:solidFill>
              <a:latin typeface="Arial" panose="020B0604020202020204" pitchFamily="34" charset="0"/>
            </a:endParaRPr>
          </a:p>
        </p:txBody>
      </p:sp>
    </p:spTree>
    <p:extLst>
      <p:ext uri="{BB962C8B-B14F-4D97-AF65-F5344CB8AC3E}">
        <p14:creationId xmlns:p14="http://schemas.microsoft.com/office/powerpoint/2010/main" val="3476187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EDF4D-5D6E-1346-89D4-6160852EA193}"/>
              </a:ext>
            </a:extLst>
          </p:cNvPr>
          <p:cNvSpPr>
            <a:spLocks noGrp="1"/>
          </p:cNvSpPr>
          <p:nvPr>
            <p:ph type="title"/>
          </p:nvPr>
        </p:nvSpPr>
        <p:spPr/>
        <p:txBody>
          <a:bodyPr/>
          <a:lstStyle/>
          <a:p>
            <a:r>
              <a:rPr lang="en-US" dirty="0"/>
              <a:t>Feature Selection</a:t>
            </a:r>
            <a:endParaRPr lang="en-GB" dirty="0"/>
          </a:p>
        </p:txBody>
      </p:sp>
      <p:sp>
        <p:nvSpPr>
          <p:cNvPr id="3" name="Content Placeholder 2">
            <a:extLst>
              <a:ext uri="{FF2B5EF4-FFF2-40B4-BE49-F238E27FC236}">
                <a16:creationId xmlns:a16="http://schemas.microsoft.com/office/drawing/2014/main" id="{4A2B2E28-1C9C-B7C8-346E-E4A2B89848B8}"/>
              </a:ext>
            </a:extLst>
          </p:cNvPr>
          <p:cNvSpPr>
            <a:spLocks noGrp="1"/>
          </p:cNvSpPr>
          <p:nvPr>
            <p:ph idx="1"/>
          </p:nvPr>
        </p:nvSpPr>
        <p:spPr/>
        <p:txBody>
          <a:bodyPr/>
          <a:lstStyle/>
          <a:p>
            <a:r>
              <a:rPr lang="en-US" dirty="0"/>
              <a:t>I went to know the best columns to use it in models training so I used feature selection</a:t>
            </a:r>
          </a:p>
        </p:txBody>
      </p:sp>
      <p:pic>
        <p:nvPicPr>
          <p:cNvPr id="5" name="Picture 4">
            <a:extLst>
              <a:ext uri="{FF2B5EF4-FFF2-40B4-BE49-F238E27FC236}">
                <a16:creationId xmlns:a16="http://schemas.microsoft.com/office/drawing/2014/main" id="{626DD376-CE89-86CF-15B2-B0E3AB7D0160}"/>
              </a:ext>
            </a:extLst>
          </p:cNvPr>
          <p:cNvPicPr>
            <a:picLocks noChangeAspect="1"/>
          </p:cNvPicPr>
          <p:nvPr/>
        </p:nvPicPr>
        <p:blipFill>
          <a:blip r:embed="rId2"/>
          <a:stretch>
            <a:fillRect/>
          </a:stretch>
        </p:blipFill>
        <p:spPr>
          <a:xfrm>
            <a:off x="2060965" y="3252752"/>
            <a:ext cx="6477904" cy="1790950"/>
          </a:xfrm>
          <a:prstGeom prst="rect">
            <a:avLst/>
          </a:prstGeom>
        </p:spPr>
      </p:pic>
      <p:pic>
        <p:nvPicPr>
          <p:cNvPr id="7" name="Picture 6">
            <a:extLst>
              <a:ext uri="{FF2B5EF4-FFF2-40B4-BE49-F238E27FC236}">
                <a16:creationId xmlns:a16="http://schemas.microsoft.com/office/drawing/2014/main" id="{BB2B0994-EEA6-E12A-AD14-ED72123185D0}"/>
              </a:ext>
            </a:extLst>
          </p:cNvPr>
          <p:cNvPicPr>
            <a:picLocks noChangeAspect="1"/>
          </p:cNvPicPr>
          <p:nvPr/>
        </p:nvPicPr>
        <p:blipFill>
          <a:blip r:embed="rId3"/>
          <a:stretch>
            <a:fillRect/>
          </a:stretch>
        </p:blipFill>
        <p:spPr>
          <a:xfrm>
            <a:off x="1475095" y="5109353"/>
            <a:ext cx="7649643" cy="1581371"/>
          </a:xfrm>
          <a:prstGeom prst="rect">
            <a:avLst/>
          </a:prstGeom>
        </p:spPr>
      </p:pic>
    </p:spTree>
    <p:extLst>
      <p:ext uri="{BB962C8B-B14F-4D97-AF65-F5344CB8AC3E}">
        <p14:creationId xmlns:p14="http://schemas.microsoft.com/office/powerpoint/2010/main" val="1121681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AE5C2-B0BB-B9C0-DFC1-47046A45EEC3}"/>
              </a:ext>
            </a:extLst>
          </p:cNvPr>
          <p:cNvSpPr>
            <a:spLocks noGrp="1"/>
          </p:cNvSpPr>
          <p:nvPr>
            <p:ph type="title"/>
          </p:nvPr>
        </p:nvSpPr>
        <p:spPr/>
        <p:txBody>
          <a:bodyPr/>
          <a:lstStyle/>
          <a:p>
            <a:r>
              <a:rPr lang="en-US" dirty="0"/>
              <a:t>Models</a:t>
            </a:r>
            <a:endParaRPr lang="en-GB" dirty="0"/>
          </a:p>
        </p:txBody>
      </p:sp>
      <p:sp>
        <p:nvSpPr>
          <p:cNvPr id="3" name="Content Placeholder 2">
            <a:extLst>
              <a:ext uri="{FF2B5EF4-FFF2-40B4-BE49-F238E27FC236}">
                <a16:creationId xmlns:a16="http://schemas.microsoft.com/office/drawing/2014/main" id="{20A7125D-2E62-3B79-1D04-09E40F68C5C1}"/>
              </a:ext>
            </a:extLst>
          </p:cNvPr>
          <p:cNvSpPr>
            <a:spLocks noGrp="1"/>
          </p:cNvSpPr>
          <p:nvPr>
            <p:ph idx="1"/>
          </p:nvPr>
        </p:nvSpPr>
        <p:spPr/>
        <p:txBody>
          <a:bodyPr>
            <a:normAutofit/>
          </a:bodyPr>
          <a:lstStyle/>
          <a:p>
            <a:r>
              <a:rPr lang="en-US" sz="2400" b="1" dirty="0"/>
              <a:t>That’s the step where we split data into train and test and start training our model in train data then test the model in test dataset and calculate the accuracy to ensure there is no over/under fitting in our model prediction</a:t>
            </a:r>
            <a:endParaRPr lang="en-GB" sz="2400" b="1" dirty="0"/>
          </a:p>
        </p:txBody>
      </p:sp>
    </p:spTree>
    <p:extLst>
      <p:ext uri="{BB962C8B-B14F-4D97-AF65-F5344CB8AC3E}">
        <p14:creationId xmlns:p14="http://schemas.microsoft.com/office/powerpoint/2010/main" val="2027858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18B5-7384-2E0D-0046-0DE39317139B}"/>
              </a:ext>
            </a:extLst>
          </p:cNvPr>
          <p:cNvSpPr>
            <a:spLocks noGrp="1"/>
          </p:cNvSpPr>
          <p:nvPr>
            <p:ph type="title"/>
          </p:nvPr>
        </p:nvSpPr>
        <p:spPr/>
        <p:txBody>
          <a:bodyPr/>
          <a:lstStyle/>
          <a:p>
            <a:r>
              <a:rPr lang="en-US" dirty="0" err="1"/>
              <a:t>RandomForestClassifier</a:t>
            </a:r>
            <a:endParaRPr lang="en-GB" dirty="0"/>
          </a:p>
        </p:txBody>
      </p:sp>
      <p:sp>
        <p:nvSpPr>
          <p:cNvPr id="3" name="Content Placeholder 2">
            <a:extLst>
              <a:ext uri="{FF2B5EF4-FFF2-40B4-BE49-F238E27FC236}">
                <a16:creationId xmlns:a16="http://schemas.microsoft.com/office/drawing/2014/main" id="{117CA0D8-1AC8-59DC-53AE-22577AC9A221}"/>
              </a:ext>
            </a:extLst>
          </p:cNvPr>
          <p:cNvSpPr>
            <a:spLocks noGrp="1"/>
          </p:cNvSpPr>
          <p:nvPr>
            <p:ph idx="1"/>
          </p:nvPr>
        </p:nvSpPr>
        <p:spPr/>
        <p:txBody>
          <a:bodyPr/>
          <a:lstStyle/>
          <a:p>
            <a:r>
              <a:rPr lang="en-US" b="1" dirty="0"/>
              <a:t>The RandomForestClassifier: is a popular machine learning algorithm for classification tasks. It is part of the ensemble learning methods and combines multiple decision trees to make predictions. Each decision tree in the random forest is trained on a random subset of the data and features, and the final prediction is made by aggregating the predictions of individual trees.</a:t>
            </a:r>
            <a:endParaRPr lang="en-GB" b="1" dirty="0"/>
          </a:p>
        </p:txBody>
      </p:sp>
      <p:pic>
        <p:nvPicPr>
          <p:cNvPr id="6" name="Picture 5">
            <a:extLst>
              <a:ext uri="{FF2B5EF4-FFF2-40B4-BE49-F238E27FC236}">
                <a16:creationId xmlns:a16="http://schemas.microsoft.com/office/drawing/2014/main" id="{7C8BA379-6213-0DF5-5CED-28FB98F7DCBD}"/>
              </a:ext>
            </a:extLst>
          </p:cNvPr>
          <p:cNvPicPr>
            <a:picLocks noChangeAspect="1"/>
          </p:cNvPicPr>
          <p:nvPr/>
        </p:nvPicPr>
        <p:blipFill>
          <a:blip r:embed="rId2"/>
          <a:stretch>
            <a:fillRect/>
          </a:stretch>
        </p:blipFill>
        <p:spPr>
          <a:xfrm>
            <a:off x="2481322" y="6019800"/>
            <a:ext cx="6658904" cy="295316"/>
          </a:xfrm>
          <a:prstGeom prst="rect">
            <a:avLst/>
          </a:prstGeom>
        </p:spPr>
      </p:pic>
      <p:pic>
        <p:nvPicPr>
          <p:cNvPr id="8" name="Picture 7">
            <a:extLst>
              <a:ext uri="{FF2B5EF4-FFF2-40B4-BE49-F238E27FC236}">
                <a16:creationId xmlns:a16="http://schemas.microsoft.com/office/drawing/2014/main" id="{B733DB07-F83F-4B73-226E-689B7C584F03}"/>
              </a:ext>
            </a:extLst>
          </p:cNvPr>
          <p:cNvPicPr>
            <a:picLocks noChangeAspect="1"/>
          </p:cNvPicPr>
          <p:nvPr/>
        </p:nvPicPr>
        <p:blipFill>
          <a:blip r:embed="rId3"/>
          <a:stretch>
            <a:fillRect/>
          </a:stretch>
        </p:blipFill>
        <p:spPr>
          <a:xfrm>
            <a:off x="613597" y="4812123"/>
            <a:ext cx="10964805" cy="790685"/>
          </a:xfrm>
          <a:prstGeom prst="rect">
            <a:avLst/>
          </a:prstGeom>
        </p:spPr>
      </p:pic>
    </p:spTree>
    <p:extLst>
      <p:ext uri="{BB962C8B-B14F-4D97-AF65-F5344CB8AC3E}">
        <p14:creationId xmlns:p14="http://schemas.microsoft.com/office/powerpoint/2010/main" val="1573816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D153F-BAB5-DC3A-8213-28CEEC501485}"/>
              </a:ext>
            </a:extLst>
          </p:cNvPr>
          <p:cNvSpPr>
            <a:spLocks noGrp="1"/>
          </p:cNvSpPr>
          <p:nvPr>
            <p:ph type="title"/>
          </p:nvPr>
        </p:nvSpPr>
        <p:spPr/>
        <p:txBody>
          <a:bodyPr/>
          <a:lstStyle/>
          <a:p>
            <a:r>
              <a:rPr lang="en-GB" dirty="0" err="1"/>
              <a:t>KNeighborsClassifier</a:t>
            </a:r>
            <a:endParaRPr lang="en-GB" dirty="0"/>
          </a:p>
        </p:txBody>
      </p:sp>
      <p:sp>
        <p:nvSpPr>
          <p:cNvPr id="3" name="Content Placeholder 2">
            <a:extLst>
              <a:ext uri="{FF2B5EF4-FFF2-40B4-BE49-F238E27FC236}">
                <a16:creationId xmlns:a16="http://schemas.microsoft.com/office/drawing/2014/main" id="{2865F8A4-16E1-830B-41B2-F041CA14BF50}"/>
              </a:ext>
            </a:extLst>
          </p:cNvPr>
          <p:cNvSpPr>
            <a:spLocks noGrp="1"/>
          </p:cNvSpPr>
          <p:nvPr>
            <p:ph idx="1"/>
          </p:nvPr>
        </p:nvSpPr>
        <p:spPr/>
        <p:txBody>
          <a:bodyPr/>
          <a:lstStyle/>
          <a:p>
            <a:r>
              <a:rPr lang="en-US" b="1" dirty="0"/>
              <a:t>The </a:t>
            </a:r>
            <a:r>
              <a:rPr lang="en-US" b="1" dirty="0" err="1"/>
              <a:t>KNeighborsClassifier</a:t>
            </a:r>
            <a:r>
              <a:rPr lang="en-US" b="1" dirty="0"/>
              <a:t>: is a machine learning algorithm used for classification tasks. It is a type of instance-based learning, where the algorithm makes predictions based on the similarity of new data points to the training data.</a:t>
            </a:r>
          </a:p>
          <a:p>
            <a:pPr marL="0" indent="0">
              <a:buNone/>
            </a:pPr>
            <a:endParaRPr lang="en-GB" b="1" dirty="0"/>
          </a:p>
        </p:txBody>
      </p:sp>
      <p:pic>
        <p:nvPicPr>
          <p:cNvPr id="6" name="Picture 5">
            <a:extLst>
              <a:ext uri="{FF2B5EF4-FFF2-40B4-BE49-F238E27FC236}">
                <a16:creationId xmlns:a16="http://schemas.microsoft.com/office/drawing/2014/main" id="{1D6300FB-9C20-1666-DA6A-8AD1521C8536}"/>
              </a:ext>
            </a:extLst>
          </p:cNvPr>
          <p:cNvPicPr>
            <a:picLocks noChangeAspect="1"/>
          </p:cNvPicPr>
          <p:nvPr/>
        </p:nvPicPr>
        <p:blipFill>
          <a:blip r:embed="rId2"/>
          <a:stretch>
            <a:fillRect/>
          </a:stretch>
        </p:blipFill>
        <p:spPr>
          <a:xfrm>
            <a:off x="2182392" y="5522331"/>
            <a:ext cx="6706536" cy="362001"/>
          </a:xfrm>
          <a:prstGeom prst="rect">
            <a:avLst/>
          </a:prstGeom>
        </p:spPr>
      </p:pic>
      <p:pic>
        <p:nvPicPr>
          <p:cNvPr id="8" name="Picture 7">
            <a:extLst>
              <a:ext uri="{FF2B5EF4-FFF2-40B4-BE49-F238E27FC236}">
                <a16:creationId xmlns:a16="http://schemas.microsoft.com/office/drawing/2014/main" id="{49AC8983-C147-ABC4-1AB7-208B50D8503B}"/>
              </a:ext>
            </a:extLst>
          </p:cNvPr>
          <p:cNvPicPr>
            <a:picLocks noChangeAspect="1"/>
          </p:cNvPicPr>
          <p:nvPr/>
        </p:nvPicPr>
        <p:blipFill>
          <a:blip r:embed="rId3"/>
          <a:stretch>
            <a:fillRect/>
          </a:stretch>
        </p:blipFill>
        <p:spPr>
          <a:xfrm>
            <a:off x="3122707" y="4494579"/>
            <a:ext cx="4486901" cy="685896"/>
          </a:xfrm>
          <a:prstGeom prst="rect">
            <a:avLst/>
          </a:prstGeom>
        </p:spPr>
      </p:pic>
    </p:spTree>
    <p:extLst>
      <p:ext uri="{BB962C8B-B14F-4D97-AF65-F5344CB8AC3E}">
        <p14:creationId xmlns:p14="http://schemas.microsoft.com/office/powerpoint/2010/main" val="582296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E476-FFC6-71A2-976B-160E670CF1AE}"/>
              </a:ext>
            </a:extLst>
          </p:cNvPr>
          <p:cNvSpPr>
            <a:spLocks noGrp="1"/>
          </p:cNvSpPr>
          <p:nvPr>
            <p:ph type="title"/>
          </p:nvPr>
        </p:nvSpPr>
        <p:spPr/>
        <p:txBody>
          <a:bodyPr/>
          <a:lstStyle/>
          <a:p>
            <a:r>
              <a:rPr lang="en-US" dirty="0"/>
              <a:t>GradientBoostingClassifier</a:t>
            </a:r>
            <a:endParaRPr lang="en-GB" dirty="0"/>
          </a:p>
        </p:txBody>
      </p:sp>
      <p:sp>
        <p:nvSpPr>
          <p:cNvPr id="3" name="Content Placeholder 2">
            <a:extLst>
              <a:ext uri="{FF2B5EF4-FFF2-40B4-BE49-F238E27FC236}">
                <a16:creationId xmlns:a16="http://schemas.microsoft.com/office/drawing/2014/main" id="{18893AC6-AE6E-593E-C60C-B17F7524ADF3}"/>
              </a:ext>
            </a:extLst>
          </p:cNvPr>
          <p:cNvSpPr>
            <a:spLocks noGrp="1"/>
          </p:cNvSpPr>
          <p:nvPr>
            <p:ph idx="1"/>
          </p:nvPr>
        </p:nvSpPr>
        <p:spPr/>
        <p:txBody>
          <a:bodyPr/>
          <a:lstStyle/>
          <a:p>
            <a:r>
              <a:rPr lang="en-US" b="1" dirty="0"/>
              <a:t>The GradientBoostingClassifier: is a machine learning algorithm that belongs to the ensemble learning family. It uses a combination of weak prediction models, typically decision trees, to create a strong predictive model. The algorithm builds the models in a sequential manner, where each new model is trained to correct the mistakes made by the previous models.</a:t>
            </a:r>
            <a:endParaRPr lang="en-GB" b="1" dirty="0"/>
          </a:p>
        </p:txBody>
      </p:sp>
      <p:pic>
        <p:nvPicPr>
          <p:cNvPr id="5" name="Picture 4">
            <a:extLst>
              <a:ext uri="{FF2B5EF4-FFF2-40B4-BE49-F238E27FC236}">
                <a16:creationId xmlns:a16="http://schemas.microsoft.com/office/drawing/2014/main" id="{763E8AFB-7E82-BD80-0742-F47C9C6EC236}"/>
              </a:ext>
            </a:extLst>
          </p:cNvPr>
          <p:cNvPicPr>
            <a:picLocks noChangeAspect="1"/>
          </p:cNvPicPr>
          <p:nvPr/>
        </p:nvPicPr>
        <p:blipFill>
          <a:blip r:embed="rId2"/>
          <a:stretch>
            <a:fillRect/>
          </a:stretch>
        </p:blipFill>
        <p:spPr>
          <a:xfrm>
            <a:off x="2124366" y="5512805"/>
            <a:ext cx="7087589" cy="371527"/>
          </a:xfrm>
          <a:prstGeom prst="rect">
            <a:avLst/>
          </a:prstGeom>
        </p:spPr>
      </p:pic>
      <p:pic>
        <p:nvPicPr>
          <p:cNvPr id="7" name="Picture 6">
            <a:extLst>
              <a:ext uri="{FF2B5EF4-FFF2-40B4-BE49-F238E27FC236}">
                <a16:creationId xmlns:a16="http://schemas.microsoft.com/office/drawing/2014/main" id="{821D3682-8C8B-1BF8-5703-81988C4B3526}"/>
              </a:ext>
            </a:extLst>
          </p:cNvPr>
          <p:cNvPicPr>
            <a:picLocks noChangeAspect="1"/>
          </p:cNvPicPr>
          <p:nvPr/>
        </p:nvPicPr>
        <p:blipFill>
          <a:blip r:embed="rId3"/>
          <a:stretch>
            <a:fillRect/>
          </a:stretch>
        </p:blipFill>
        <p:spPr>
          <a:xfrm>
            <a:off x="881979" y="4589937"/>
            <a:ext cx="10155067" cy="657317"/>
          </a:xfrm>
          <a:prstGeom prst="rect">
            <a:avLst/>
          </a:prstGeom>
        </p:spPr>
      </p:pic>
    </p:spTree>
    <p:extLst>
      <p:ext uri="{BB962C8B-B14F-4D97-AF65-F5344CB8AC3E}">
        <p14:creationId xmlns:p14="http://schemas.microsoft.com/office/powerpoint/2010/main" val="3900446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3BC8D-A4DA-713E-0B02-16EA80C57F2D}"/>
              </a:ext>
            </a:extLst>
          </p:cNvPr>
          <p:cNvSpPr>
            <a:spLocks noGrp="1"/>
          </p:cNvSpPr>
          <p:nvPr>
            <p:ph type="title"/>
          </p:nvPr>
        </p:nvSpPr>
        <p:spPr/>
        <p:txBody>
          <a:bodyPr/>
          <a:lstStyle/>
          <a:p>
            <a:r>
              <a:rPr lang="en-GB" dirty="0" err="1"/>
              <a:t>DecisionTreeClassifier</a:t>
            </a:r>
            <a:endParaRPr lang="en-GB" dirty="0"/>
          </a:p>
        </p:txBody>
      </p:sp>
      <p:sp>
        <p:nvSpPr>
          <p:cNvPr id="3" name="Content Placeholder 2">
            <a:extLst>
              <a:ext uri="{FF2B5EF4-FFF2-40B4-BE49-F238E27FC236}">
                <a16:creationId xmlns:a16="http://schemas.microsoft.com/office/drawing/2014/main" id="{CC73FF18-4260-BB0D-68A0-EEAD14CE2243}"/>
              </a:ext>
            </a:extLst>
          </p:cNvPr>
          <p:cNvSpPr>
            <a:spLocks noGrp="1"/>
          </p:cNvSpPr>
          <p:nvPr>
            <p:ph idx="1"/>
          </p:nvPr>
        </p:nvSpPr>
        <p:spPr/>
        <p:txBody>
          <a:bodyPr/>
          <a:lstStyle/>
          <a:p>
            <a:r>
              <a:rPr lang="en-US" b="1" dirty="0"/>
              <a:t>The </a:t>
            </a:r>
            <a:r>
              <a:rPr lang="en-US" b="1" dirty="0" err="1"/>
              <a:t>DecisionTreeClassifier</a:t>
            </a:r>
            <a:r>
              <a:rPr lang="en-US" b="1" dirty="0"/>
              <a:t>: is a machine learning algorithm that belongs to the family of decision tree-based models. It creates a tree-like model of decisions and their possible consequences based on the features of the data. Each internal node represents a feature, each branch represents a decision based on that feature, and each leaf node represents a class label or outcome.</a:t>
            </a:r>
            <a:endParaRPr lang="en-GB" b="1" dirty="0"/>
          </a:p>
        </p:txBody>
      </p:sp>
      <p:pic>
        <p:nvPicPr>
          <p:cNvPr id="5" name="Picture 4">
            <a:extLst>
              <a:ext uri="{FF2B5EF4-FFF2-40B4-BE49-F238E27FC236}">
                <a16:creationId xmlns:a16="http://schemas.microsoft.com/office/drawing/2014/main" id="{4E92EEAF-539B-6735-EDF5-93C4915B3685}"/>
              </a:ext>
            </a:extLst>
          </p:cNvPr>
          <p:cNvPicPr>
            <a:picLocks noChangeAspect="1"/>
          </p:cNvPicPr>
          <p:nvPr/>
        </p:nvPicPr>
        <p:blipFill>
          <a:blip r:embed="rId2"/>
          <a:stretch>
            <a:fillRect/>
          </a:stretch>
        </p:blipFill>
        <p:spPr>
          <a:xfrm>
            <a:off x="2091892" y="5541384"/>
            <a:ext cx="6887536" cy="342948"/>
          </a:xfrm>
          <a:prstGeom prst="rect">
            <a:avLst/>
          </a:prstGeom>
        </p:spPr>
      </p:pic>
      <p:pic>
        <p:nvPicPr>
          <p:cNvPr id="7" name="Picture 6">
            <a:extLst>
              <a:ext uri="{FF2B5EF4-FFF2-40B4-BE49-F238E27FC236}">
                <a16:creationId xmlns:a16="http://schemas.microsoft.com/office/drawing/2014/main" id="{45D1A819-A5EA-E380-E4C4-C592034EF562}"/>
              </a:ext>
            </a:extLst>
          </p:cNvPr>
          <p:cNvPicPr>
            <a:picLocks noChangeAspect="1"/>
          </p:cNvPicPr>
          <p:nvPr/>
        </p:nvPicPr>
        <p:blipFill>
          <a:blip r:embed="rId3"/>
          <a:stretch>
            <a:fillRect/>
          </a:stretch>
        </p:blipFill>
        <p:spPr>
          <a:xfrm>
            <a:off x="789476" y="4505357"/>
            <a:ext cx="10126488" cy="800212"/>
          </a:xfrm>
          <a:prstGeom prst="rect">
            <a:avLst/>
          </a:prstGeom>
        </p:spPr>
      </p:pic>
    </p:spTree>
    <p:extLst>
      <p:ext uri="{BB962C8B-B14F-4D97-AF65-F5344CB8AC3E}">
        <p14:creationId xmlns:p14="http://schemas.microsoft.com/office/powerpoint/2010/main" val="628143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81629-A241-06DE-659C-C2E2DEEA3F95}"/>
              </a:ext>
            </a:extLst>
          </p:cNvPr>
          <p:cNvSpPr>
            <a:spLocks noGrp="1"/>
          </p:cNvSpPr>
          <p:nvPr>
            <p:ph type="title"/>
          </p:nvPr>
        </p:nvSpPr>
        <p:spPr/>
        <p:txBody>
          <a:bodyPr/>
          <a:lstStyle/>
          <a:p>
            <a:r>
              <a:rPr lang="en-GB" dirty="0" err="1"/>
              <a:t>LogisticRegression</a:t>
            </a:r>
            <a:endParaRPr lang="en-GB" dirty="0"/>
          </a:p>
        </p:txBody>
      </p:sp>
      <p:sp>
        <p:nvSpPr>
          <p:cNvPr id="3" name="Content Placeholder 2">
            <a:extLst>
              <a:ext uri="{FF2B5EF4-FFF2-40B4-BE49-F238E27FC236}">
                <a16:creationId xmlns:a16="http://schemas.microsoft.com/office/drawing/2014/main" id="{E01968EF-4193-D8C2-2B8E-9C1466EC4044}"/>
              </a:ext>
            </a:extLst>
          </p:cNvPr>
          <p:cNvSpPr>
            <a:spLocks noGrp="1"/>
          </p:cNvSpPr>
          <p:nvPr>
            <p:ph idx="1"/>
          </p:nvPr>
        </p:nvSpPr>
        <p:spPr/>
        <p:txBody>
          <a:bodyPr/>
          <a:lstStyle/>
          <a:p>
            <a:r>
              <a:rPr lang="en-US" b="1" dirty="0" err="1"/>
              <a:t>LogisticRegression</a:t>
            </a:r>
            <a:r>
              <a:rPr lang="en-US" b="1" dirty="0"/>
              <a:t>: is a popular machine learning algorithm used for binary classification tasks. It is based on the logistic function and estimates the probabilities of the binary outcome. The algorithm learns a linear relationship between the features and the log-odds of the target variable, which is then transformed into probabilities using the logistic function.</a:t>
            </a:r>
            <a:endParaRPr lang="en-GB" b="1" dirty="0"/>
          </a:p>
        </p:txBody>
      </p:sp>
      <p:pic>
        <p:nvPicPr>
          <p:cNvPr id="6" name="Picture 5">
            <a:extLst>
              <a:ext uri="{FF2B5EF4-FFF2-40B4-BE49-F238E27FC236}">
                <a16:creationId xmlns:a16="http://schemas.microsoft.com/office/drawing/2014/main" id="{887D525A-2974-1806-120E-B4C552CFDC9E}"/>
              </a:ext>
            </a:extLst>
          </p:cNvPr>
          <p:cNvPicPr>
            <a:picLocks noChangeAspect="1"/>
          </p:cNvPicPr>
          <p:nvPr/>
        </p:nvPicPr>
        <p:blipFill>
          <a:blip r:embed="rId2"/>
          <a:stretch>
            <a:fillRect/>
          </a:stretch>
        </p:blipFill>
        <p:spPr>
          <a:xfrm>
            <a:off x="2347883" y="5734010"/>
            <a:ext cx="6439799" cy="285790"/>
          </a:xfrm>
          <a:prstGeom prst="rect">
            <a:avLst/>
          </a:prstGeom>
        </p:spPr>
      </p:pic>
      <p:pic>
        <p:nvPicPr>
          <p:cNvPr id="8" name="Picture 7">
            <a:extLst>
              <a:ext uri="{FF2B5EF4-FFF2-40B4-BE49-F238E27FC236}">
                <a16:creationId xmlns:a16="http://schemas.microsoft.com/office/drawing/2014/main" id="{478C502D-BA8B-2046-6A51-9BEE083B5DE0}"/>
              </a:ext>
            </a:extLst>
          </p:cNvPr>
          <p:cNvPicPr>
            <a:picLocks noChangeAspect="1"/>
          </p:cNvPicPr>
          <p:nvPr/>
        </p:nvPicPr>
        <p:blipFill>
          <a:blip r:embed="rId3"/>
          <a:stretch>
            <a:fillRect/>
          </a:stretch>
        </p:blipFill>
        <p:spPr>
          <a:xfrm>
            <a:off x="2614613" y="4632329"/>
            <a:ext cx="5620534" cy="781159"/>
          </a:xfrm>
          <a:prstGeom prst="rect">
            <a:avLst/>
          </a:prstGeom>
        </p:spPr>
      </p:pic>
    </p:spTree>
    <p:extLst>
      <p:ext uri="{BB962C8B-B14F-4D97-AF65-F5344CB8AC3E}">
        <p14:creationId xmlns:p14="http://schemas.microsoft.com/office/powerpoint/2010/main" val="1557077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DBAF3-9168-3C1C-9CEE-36FCDEEB306C}"/>
              </a:ext>
            </a:extLst>
          </p:cNvPr>
          <p:cNvSpPr>
            <a:spLocks noGrp="1"/>
          </p:cNvSpPr>
          <p:nvPr>
            <p:ph type="title"/>
          </p:nvPr>
        </p:nvSpPr>
        <p:spPr/>
        <p:txBody>
          <a:bodyPr/>
          <a:lstStyle/>
          <a:p>
            <a:r>
              <a:rPr lang="en-US" dirty="0"/>
              <a:t>SVM</a:t>
            </a:r>
            <a:endParaRPr lang="en-GB" dirty="0"/>
          </a:p>
        </p:txBody>
      </p:sp>
      <p:sp>
        <p:nvSpPr>
          <p:cNvPr id="3" name="Content Placeholder 2">
            <a:extLst>
              <a:ext uri="{FF2B5EF4-FFF2-40B4-BE49-F238E27FC236}">
                <a16:creationId xmlns:a16="http://schemas.microsoft.com/office/drawing/2014/main" id="{790E2614-B112-CC63-8D66-38A027D359CB}"/>
              </a:ext>
            </a:extLst>
          </p:cNvPr>
          <p:cNvSpPr>
            <a:spLocks noGrp="1"/>
          </p:cNvSpPr>
          <p:nvPr>
            <p:ph idx="1"/>
          </p:nvPr>
        </p:nvSpPr>
        <p:spPr/>
        <p:txBody>
          <a:bodyPr/>
          <a:lstStyle/>
          <a:p>
            <a:r>
              <a:rPr lang="en-US" b="1" dirty="0"/>
              <a:t>SVM (Support Vector Machine): is a popular machine learning algorithm used for both binary and multi-class classification tasks. It is based on the concept of support vectors, which are the data points closest to the decision boundary of the classifier.</a:t>
            </a:r>
            <a:endParaRPr lang="en-GB" b="1" dirty="0"/>
          </a:p>
        </p:txBody>
      </p:sp>
      <p:pic>
        <p:nvPicPr>
          <p:cNvPr id="5" name="Picture 4">
            <a:extLst>
              <a:ext uri="{FF2B5EF4-FFF2-40B4-BE49-F238E27FC236}">
                <a16:creationId xmlns:a16="http://schemas.microsoft.com/office/drawing/2014/main" id="{61BA0D9D-42B4-0D8A-292F-49678C2465A1}"/>
              </a:ext>
            </a:extLst>
          </p:cNvPr>
          <p:cNvPicPr>
            <a:picLocks noChangeAspect="1"/>
          </p:cNvPicPr>
          <p:nvPr/>
        </p:nvPicPr>
        <p:blipFill>
          <a:blip r:embed="rId2"/>
          <a:stretch>
            <a:fillRect/>
          </a:stretch>
        </p:blipFill>
        <p:spPr>
          <a:xfrm>
            <a:off x="1747725" y="5857852"/>
            <a:ext cx="7640116" cy="323895"/>
          </a:xfrm>
          <a:prstGeom prst="rect">
            <a:avLst/>
          </a:prstGeom>
        </p:spPr>
      </p:pic>
      <p:pic>
        <p:nvPicPr>
          <p:cNvPr id="7" name="Picture 6">
            <a:extLst>
              <a:ext uri="{FF2B5EF4-FFF2-40B4-BE49-F238E27FC236}">
                <a16:creationId xmlns:a16="http://schemas.microsoft.com/office/drawing/2014/main" id="{EEAD16D0-73C1-A9D1-A77E-67B18F10D468}"/>
              </a:ext>
            </a:extLst>
          </p:cNvPr>
          <p:cNvPicPr>
            <a:picLocks noChangeAspect="1"/>
          </p:cNvPicPr>
          <p:nvPr/>
        </p:nvPicPr>
        <p:blipFill>
          <a:blip r:embed="rId3"/>
          <a:stretch>
            <a:fillRect/>
          </a:stretch>
        </p:blipFill>
        <p:spPr>
          <a:xfrm>
            <a:off x="2514022" y="4607375"/>
            <a:ext cx="6392167" cy="847843"/>
          </a:xfrm>
          <a:prstGeom prst="rect">
            <a:avLst/>
          </a:prstGeom>
        </p:spPr>
      </p:pic>
    </p:spTree>
    <p:extLst>
      <p:ext uri="{BB962C8B-B14F-4D97-AF65-F5344CB8AC3E}">
        <p14:creationId xmlns:p14="http://schemas.microsoft.com/office/powerpoint/2010/main" val="676560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D645B-53BF-8B70-48CE-E36CBF0F6266}"/>
              </a:ext>
            </a:extLst>
          </p:cNvPr>
          <p:cNvSpPr>
            <a:spLocks noGrp="1"/>
          </p:cNvSpPr>
          <p:nvPr>
            <p:ph type="title"/>
          </p:nvPr>
        </p:nvSpPr>
        <p:spPr/>
        <p:txBody>
          <a:bodyPr/>
          <a:lstStyle/>
          <a:p>
            <a:r>
              <a:rPr lang="en-GB" dirty="0" err="1"/>
              <a:t>LGBMClassifier</a:t>
            </a:r>
            <a:endParaRPr lang="en-GB" dirty="0"/>
          </a:p>
        </p:txBody>
      </p:sp>
      <p:sp>
        <p:nvSpPr>
          <p:cNvPr id="3" name="Content Placeholder 2">
            <a:extLst>
              <a:ext uri="{FF2B5EF4-FFF2-40B4-BE49-F238E27FC236}">
                <a16:creationId xmlns:a16="http://schemas.microsoft.com/office/drawing/2014/main" id="{56C2258B-4F29-4317-67C6-B98E7F58C69B}"/>
              </a:ext>
            </a:extLst>
          </p:cNvPr>
          <p:cNvSpPr>
            <a:spLocks noGrp="1"/>
          </p:cNvSpPr>
          <p:nvPr>
            <p:ph idx="1"/>
          </p:nvPr>
        </p:nvSpPr>
        <p:spPr/>
        <p:txBody>
          <a:bodyPr/>
          <a:lstStyle/>
          <a:p>
            <a:r>
              <a:rPr lang="en-US" b="1" dirty="0" err="1"/>
              <a:t>LGBMClassifier</a:t>
            </a:r>
            <a:r>
              <a:rPr lang="en-US" b="1" dirty="0"/>
              <a:t>: is a classifier based on the </a:t>
            </a:r>
            <a:r>
              <a:rPr lang="en-US" b="1" dirty="0" err="1"/>
              <a:t>LightGBM</a:t>
            </a:r>
            <a:r>
              <a:rPr lang="en-US" b="1" dirty="0"/>
              <a:t> (Light Gradient Boosting Machine) algorithm. </a:t>
            </a:r>
            <a:r>
              <a:rPr lang="en-US" b="1" dirty="0" err="1"/>
              <a:t>LightGBM</a:t>
            </a:r>
            <a:r>
              <a:rPr lang="en-US" b="1" dirty="0"/>
              <a:t> is a gradient boosting framework that uses tree-based learning algorithms and is known for its efficiency and accuracy.</a:t>
            </a:r>
            <a:endParaRPr lang="en-GB" b="1" dirty="0"/>
          </a:p>
        </p:txBody>
      </p:sp>
      <p:pic>
        <p:nvPicPr>
          <p:cNvPr id="6" name="Picture 5">
            <a:extLst>
              <a:ext uri="{FF2B5EF4-FFF2-40B4-BE49-F238E27FC236}">
                <a16:creationId xmlns:a16="http://schemas.microsoft.com/office/drawing/2014/main" id="{79155632-BD86-3A6A-F6D4-6C9DAE3046E6}"/>
              </a:ext>
            </a:extLst>
          </p:cNvPr>
          <p:cNvPicPr>
            <a:picLocks noChangeAspect="1"/>
          </p:cNvPicPr>
          <p:nvPr/>
        </p:nvPicPr>
        <p:blipFill>
          <a:blip r:embed="rId2"/>
          <a:stretch>
            <a:fillRect/>
          </a:stretch>
        </p:blipFill>
        <p:spPr>
          <a:xfrm>
            <a:off x="2406261" y="6019800"/>
            <a:ext cx="6258798" cy="390580"/>
          </a:xfrm>
          <a:prstGeom prst="rect">
            <a:avLst/>
          </a:prstGeom>
        </p:spPr>
      </p:pic>
      <p:pic>
        <p:nvPicPr>
          <p:cNvPr id="8" name="Picture 7">
            <a:extLst>
              <a:ext uri="{FF2B5EF4-FFF2-40B4-BE49-F238E27FC236}">
                <a16:creationId xmlns:a16="http://schemas.microsoft.com/office/drawing/2014/main" id="{51AC1F06-47A7-4D92-5110-35B7BD7A26BD}"/>
              </a:ext>
            </a:extLst>
          </p:cNvPr>
          <p:cNvPicPr>
            <a:picLocks noChangeAspect="1"/>
          </p:cNvPicPr>
          <p:nvPr/>
        </p:nvPicPr>
        <p:blipFill>
          <a:blip r:embed="rId3"/>
          <a:stretch>
            <a:fillRect/>
          </a:stretch>
        </p:blipFill>
        <p:spPr>
          <a:xfrm>
            <a:off x="1397390" y="5096932"/>
            <a:ext cx="8583223" cy="619211"/>
          </a:xfrm>
          <a:prstGeom prst="rect">
            <a:avLst/>
          </a:prstGeom>
        </p:spPr>
      </p:pic>
    </p:spTree>
    <p:extLst>
      <p:ext uri="{BB962C8B-B14F-4D97-AF65-F5344CB8AC3E}">
        <p14:creationId xmlns:p14="http://schemas.microsoft.com/office/powerpoint/2010/main" val="1633460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DDA3C-6549-9F47-8B5E-E87037801CCA}"/>
              </a:ext>
            </a:extLst>
          </p:cNvPr>
          <p:cNvSpPr>
            <a:spLocks noGrp="1"/>
          </p:cNvSpPr>
          <p:nvPr>
            <p:ph type="title"/>
          </p:nvPr>
        </p:nvSpPr>
        <p:spPr/>
        <p:txBody>
          <a:bodyPr/>
          <a:lstStyle/>
          <a:p>
            <a:r>
              <a:rPr lang="en-US" dirty="0" err="1"/>
              <a:t>GaussianNB</a:t>
            </a:r>
            <a:endParaRPr lang="en-GB" dirty="0"/>
          </a:p>
        </p:txBody>
      </p:sp>
      <p:sp>
        <p:nvSpPr>
          <p:cNvPr id="3" name="Content Placeholder 2">
            <a:extLst>
              <a:ext uri="{FF2B5EF4-FFF2-40B4-BE49-F238E27FC236}">
                <a16:creationId xmlns:a16="http://schemas.microsoft.com/office/drawing/2014/main" id="{5F486C7C-EF58-D257-AF4C-C3004073CD4A}"/>
              </a:ext>
            </a:extLst>
          </p:cNvPr>
          <p:cNvSpPr>
            <a:spLocks noGrp="1"/>
          </p:cNvSpPr>
          <p:nvPr>
            <p:ph idx="1"/>
          </p:nvPr>
        </p:nvSpPr>
        <p:spPr/>
        <p:txBody>
          <a:bodyPr/>
          <a:lstStyle/>
          <a:p>
            <a:r>
              <a:rPr lang="en-US" b="1" dirty="0" err="1"/>
              <a:t>GaussianNB</a:t>
            </a:r>
            <a:r>
              <a:rPr lang="en-US" b="1" dirty="0"/>
              <a:t> is a classifier based on the Naive Bayes algorithm, specifically designed for classification tasks with continuous (numeric) input features. It assumes that the features follow a Gaussian (normal) distribution.</a:t>
            </a:r>
            <a:endParaRPr lang="en-GB" b="1" dirty="0"/>
          </a:p>
        </p:txBody>
      </p:sp>
      <p:pic>
        <p:nvPicPr>
          <p:cNvPr id="6" name="Picture 5">
            <a:extLst>
              <a:ext uri="{FF2B5EF4-FFF2-40B4-BE49-F238E27FC236}">
                <a16:creationId xmlns:a16="http://schemas.microsoft.com/office/drawing/2014/main" id="{C779702A-F71F-C340-6949-E8B7BF5B91A9}"/>
              </a:ext>
            </a:extLst>
          </p:cNvPr>
          <p:cNvPicPr>
            <a:picLocks noChangeAspect="1"/>
          </p:cNvPicPr>
          <p:nvPr/>
        </p:nvPicPr>
        <p:blipFill rotWithShape="1">
          <a:blip r:embed="rId2"/>
          <a:srcRect t="50000"/>
          <a:stretch/>
        </p:blipFill>
        <p:spPr>
          <a:xfrm>
            <a:off x="1981217" y="6112079"/>
            <a:ext cx="7792537" cy="295316"/>
          </a:xfrm>
          <a:prstGeom prst="rect">
            <a:avLst/>
          </a:prstGeom>
        </p:spPr>
      </p:pic>
      <p:pic>
        <p:nvPicPr>
          <p:cNvPr id="8" name="Picture 7">
            <a:extLst>
              <a:ext uri="{FF2B5EF4-FFF2-40B4-BE49-F238E27FC236}">
                <a16:creationId xmlns:a16="http://schemas.microsoft.com/office/drawing/2014/main" id="{6ED08B22-1776-2799-9183-A85F44199283}"/>
              </a:ext>
            </a:extLst>
          </p:cNvPr>
          <p:cNvPicPr>
            <a:picLocks noChangeAspect="1"/>
          </p:cNvPicPr>
          <p:nvPr/>
        </p:nvPicPr>
        <p:blipFill>
          <a:blip r:embed="rId3"/>
          <a:stretch>
            <a:fillRect/>
          </a:stretch>
        </p:blipFill>
        <p:spPr>
          <a:xfrm>
            <a:off x="2211387" y="5198436"/>
            <a:ext cx="7306695" cy="685896"/>
          </a:xfrm>
          <a:prstGeom prst="rect">
            <a:avLst/>
          </a:prstGeom>
        </p:spPr>
      </p:pic>
    </p:spTree>
    <p:extLst>
      <p:ext uri="{BB962C8B-B14F-4D97-AF65-F5344CB8AC3E}">
        <p14:creationId xmlns:p14="http://schemas.microsoft.com/office/powerpoint/2010/main" val="546907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AA948-33ED-E18A-E91E-0B16D73DF91E}"/>
              </a:ext>
            </a:extLst>
          </p:cNvPr>
          <p:cNvSpPr>
            <a:spLocks noGrp="1"/>
          </p:cNvSpPr>
          <p:nvPr>
            <p:ph type="title"/>
          </p:nvPr>
        </p:nvSpPr>
        <p:spPr/>
        <p:txBody>
          <a:bodyPr/>
          <a:lstStyle/>
          <a:p>
            <a:r>
              <a:rPr lang="en-US" dirty="0"/>
              <a:t>Customers Dataset</a:t>
            </a:r>
            <a:endParaRPr lang="en-GB" dirty="0"/>
          </a:p>
        </p:txBody>
      </p:sp>
      <p:sp>
        <p:nvSpPr>
          <p:cNvPr id="3" name="Content Placeholder 2">
            <a:extLst>
              <a:ext uri="{FF2B5EF4-FFF2-40B4-BE49-F238E27FC236}">
                <a16:creationId xmlns:a16="http://schemas.microsoft.com/office/drawing/2014/main" id="{24568CB6-9D11-D645-1175-349EAA26D699}"/>
              </a:ext>
            </a:extLst>
          </p:cNvPr>
          <p:cNvSpPr>
            <a:spLocks noGrp="1"/>
          </p:cNvSpPr>
          <p:nvPr>
            <p:ph idx="1"/>
          </p:nvPr>
        </p:nvSpPr>
        <p:spPr>
          <a:xfrm>
            <a:off x="1154954" y="2603500"/>
            <a:ext cx="10841303" cy="3416300"/>
          </a:xfrm>
        </p:spPr>
        <p:txBody>
          <a:bodyPr>
            <a:normAutofit fontScale="92500" lnSpcReduction="10000"/>
          </a:bodyPr>
          <a:lstStyle/>
          <a:p>
            <a:r>
              <a:rPr lang="en-US" sz="2100" b="1" dirty="0">
                <a:solidFill>
                  <a:srgbClr val="2E5395"/>
                </a:solidFill>
                <a:latin typeface="Arial" panose="020B0604020202020204" pitchFamily="34" charset="0"/>
              </a:rPr>
              <a:t>Dataset description:</a:t>
            </a:r>
          </a:p>
          <a:p>
            <a:pPr marL="0" indent="0">
              <a:buNone/>
            </a:pPr>
            <a:r>
              <a:rPr lang="en-US" sz="1900" dirty="0"/>
              <a:t>The dataset consists of 7043 rows and 21 columns, where rows represent the number of customers in the dataset and the columns represent each customer’s attribute. The attributes are used to predict the service cancellation of a particular customer.</a:t>
            </a:r>
          </a:p>
          <a:p>
            <a:pPr marL="0" indent="0">
              <a:buNone/>
            </a:pPr>
            <a:r>
              <a:rPr lang="en-US" sz="1900" dirty="0"/>
              <a:t>Each row represents a customer, each column contains customer’s attributes described on the column Metadata.</a:t>
            </a:r>
          </a:p>
          <a:p>
            <a:pPr marL="0" indent="0">
              <a:buNone/>
            </a:pPr>
            <a:r>
              <a:rPr lang="en-US" sz="1900" dirty="0"/>
              <a:t>There are 21 columns so we will divide them into independent and dependent columns:-</a:t>
            </a:r>
          </a:p>
          <a:p>
            <a:pPr marL="0" indent="0">
              <a:buNone/>
            </a:pPr>
            <a:r>
              <a:rPr lang="en-US" sz="1900" b="1" dirty="0"/>
              <a:t>1-</a:t>
            </a:r>
            <a:r>
              <a:rPr lang="en-US" sz="1900" dirty="0"/>
              <a:t> Independent variables: [ ‘</a:t>
            </a:r>
            <a:r>
              <a:rPr lang="en-US" sz="1900" dirty="0" err="1"/>
              <a:t>customerID</a:t>
            </a:r>
            <a:r>
              <a:rPr lang="en-US" sz="1900" dirty="0"/>
              <a:t>’, ‘gender’, ‘</a:t>
            </a:r>
            <a:r>
              <a:rPr lang="en-US" sz="1900" dirty="0" err="1"/>
              <a:t>SeniorCitizen</a:t>
            </a:r>
            <a:r>
              <a:rPr lang="en-US" sz="1900" dirty="0"/>
              <a:t>’, ‘Partner’, ‘Dependents’, ‘tenure’, ‘</a:t>
            </a:r>
            <a:r>
              <a:rPr lang="en-US" sz="1900" dirty="0" err="1"/>
              <a:t>PhoneService</a:t>
            </a:r>
            <a:r>
              <a:rPr lang="en-US" sz="1900" dirty="0"/>
              <a:t>’, ‘</a:t>
            </a:r>
            <a:r>
              <a:rPr lang="en-US" sz="1900" dirty="0" err="1"/>
              <a:t>MultipleLines</a:t>
            </a:r>
            <a:r>
              <a:rPr lang="en-US" sz="1900" dirty="0"/>
              <a:t>’, ‘</a:t>
            </a:r>
            <a:r>
              <a:rPr lang="en-US" sz="1900" dirty="0" err="1"/>
              <a:t>InternetService</a:t>
            </a:r>
            <a:r>
              <a:rPr lang="en-US" sz="1900" dirty="0"/>
              <a:t>’, ‘</a:t>
            </a:r>
            <a:r>
              <a:rPr lang="en-US" sz="1900" dirty="0" err="1"/>
              <a:t>OnlineSecurity</a:t>
            </a:r>
            <a:r>
              <a:rPr lang="en-US" sz="1900" dirty="0"/>
              <a:t>’, ‘</a:t>
            </a:r>
            <a:r>
              <a:rPr lang="en-US" sz="1900" dirty="0" err="1"/>
              <a:t>OnlineBackup</a:t>
            </a:r>
            <a:r>
              <a:rPr lang="en-US" sz="1900" dirty="0"/>
              <a:t>’, ‘</a:t>
            </a:r>
            <a:r>
              <a:rPr lang="en-US" sz="1900" dirty="0" err="1"/>
              <a:t>DeviceProtection</a:t>
            </a:r>
            <a:r>
              <a:rPr lang="en-US" sz="1900" dirty="0"/>
              <a:t>’, ‘</a:t>
            </a:r>
            <a:r>
              <a:rPr lang="en-US" sz="1900" dirty="0" err="1"/>
              <a:t>TechSupport</a:t>
            </a:r>
            <a:r>
              <a:rPr lang="en-US" sz="1900" dirty="0"/>
              <a:t>’, ‘</a:t>
            </a:r>
            <a:r>
              <a:rPr lang="en-US" sz="1900" dirty="0" err="1"/>
              <a:t>StreamingTV</a:t>
            </a:r>
            <a:r>
              <a:rPr lang="en-US" sz="1900" dirty="0"/>
              <a:t>’, ‘</a:t>
            </a:r>
            <a:r>
              <a:rPr lang="en-US" sz="1900" dirty="0" err="1"/>
              <a:t>StreamingMovies</a:t>
            </a:r>
            <a:r>
              <a:rPr lang="en-US" sz="1900" dirty="0"/>
              <a:t>’, ‘Contract’, ‘</a:t>
            </a:r>
            <a:r>
              <a:rPr lang="en-US" sz="1900" dirty="0" err="1"/>
              <a:t>PaperlessBilling</a:t>
            </a:r>
            <a:r>
              <a:rPr lang="en-US" sz="1900" dirty="0"/>
              <a:t>’, ‘</a:t>
            </a:r>
            <a:r>
              <a:rPr lang="en-US" sz="1900" dirty="0" err="1"/>
              <a:t>PaymentMethod</a:t>
            </a:r>
            <a:r>
              <a:rPr lang="en-US" sz="1900" dirty="0"/>
              <a:t>’, ‘</a:t>
            </a:r>
            <a:r>
              <a:rPr lang="en-US" sz="1900" dirty="0" err="1"/>
              <a:t>MonthlyCharges</a:t>
            </a:r>
            <a:r>
              <a:rPr lang="en-US" sz="1900" dirty="0"/>
              <a:t>’, ‘TotalCharges’ ]</a:t>
            </a:r>
          </a:p>
          <a:p>
            <a:endParaRPr lang="en-GB" dirty="0"/>
          </a:p>
        </p:txBody>
      </p:sp>
    </p:spTree>
    <p:extLst>
      <p:ext uri="{BB962C8B-B14F-4D97-AF65-F5344CB8AC3E}">
        <p14:creationId xmlns:p14="http://schemas.microsoft.com/office/powerpoint/2010/main" val="13319550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5CBB-633F-6881-2666-0F051D96A2E8}"/>
              </a:ext>
            </a:extLst>
          </p:cNvPr>
          <p:cNvSpPr>
            <a:spLocks noGrp="1"/>
          </p:cNvSpPr>
          <p:nvPr>
            <p:ph type="title"/>
          </p:nvPr>
        </p:nvSpPr>
        <p:spPr/>
        <p:txBody>
          <a:bodyPr/>
          <a:lstStyle/>
          <a:p>
            <a:r>
              <a:rPr lang="en-GB" dirty="0" err="1"/>
              <a:t>AdaBoostClassifier</a:t>
            </a:r>
            <a:endParaRPr lang="en-GB" dirty="0"/>
          </a:p>
        </p:txBody>
      </p:sp>
      <p:sp>
        <p:nvSpPr>
          <p:cNvPr id="3" name="Content Placeholder 2">
            <a:extLst>
              <a:ext uri="{FF2B5EF4-FFF2-40B4-BE49-F238E27FC236}">
                <a16:creationId xmlns:a16="http://schemas.microsoft.com/office/drawing/2014/main" id="{356917C5-3168-2652-725E-F5CED9377380}"/>
              </a:ext>
            </a:extLst>
          </p:cNvPr>
          <p:cNvSpPr>
            <a:spLocks noGrp="1"/>
          </p:cNvSpPr>
          <p:nvPr>
            <p:ph idx="1"/>
          </p:nvPr>
        </p:nvSpPr>
        <p:spPr/>
        <p:txBody>
          <a:bodyPr/>
          <a:lstStyle/>
          <a:p>
            <a:r>
              <a:rPr lang="en-US" b="1" dirty="0" err="1"/>
              <a:t>AdaBoostClassifier</a:t>
            </a:r>
            <a:r>
              <a:rPr lang="en-US" b="1" dirty="0"/>
              <a:t> is a classifier that uses the AdaBoost (Adaptive Boosting) algorithm. AdaBoost is an ensemble learning method that combines multiple weak classifiers to build a strong classifier. It works by iteratively training weak classifiers on different subsets of the training data, assigning higher weights to misclassified samples in each iteration to focus on the difficult cases.</a:t>
            </a:r>
            <a:endParaRPr lang="en-GB" b="1" dirty="0"/>
          </a:p>
        </p:txBody>
      </p:sp>
      <p:pic>
        <p:nvPicPr>
          <p:cNvPr id="6" name="Picture 5">
            <a:extLst>
              <a:ext uri="{FF2B5EF4-FFF2-40B4-BE49-F238E27FC236}">
                <a16:creationId xmlns:a16="http://schemas.microsoft.com/office/drawing/2014/main" id="{4D17E2F4-C5FA-C105-5BFC-E0E55DD8FDD3}"/>
              </a:ext>
            </a:extLst>
          </p:cNvPr>
          <p:cNvPicPr>
            <a:picLocks noChangeAspect="1"/>
          </p:cNvPicPr>
          <p:nvPr/>
        </p:nvPicPr>
        <p:blipFill>
          <a:blip r:embed="rId2"/>
          <a:stretch>
            <a:fillRect/>
          </a:stretch>
        </p:blipFill>
        <p:spPr>
          <a:xfrm>
            <a:off x="1881093" y="6242656"/>
            <a:ext cx="7373379" cy="295316"/>
          </a:xfrm>
          <a:prstGeom prst="rect">
            <a:avLst/>
          </a:prstGeom>
        </p:spPr>
      </p:pic>
      <p:pic>
        <p:nvPicPr>
          <p:cNvPr id="8" name="Picture 7">
            <a:extLst>
              <a:ext uri="{FF2B5EF4-FFF2-40B4-BE49-F238E27FC236}">
                <a16:creationId xmlns:a16="http://schemas.microsoft.com/office/drawing/2014/main" id="{4837E610-4E80-E969-A064-15E2E8272E71}"/>
              </a:ext>
            </a:extLst>
          </p:cNvPr>
          <p:cNvPicPr>
            <a:picLocks noChangeAspect="1"/>
          </p:cNvPicPr>
          <p:nvPr/>
        </p:nvPicPr>
        <p:blipFill>
          <a:blip r:embed="rId3"/>
          <a:stretch>
            <a:fillRect/>
          </a:stretch>
        </p:blipFill>
        <p:spPr>
          <a:xfrm>
            <a:off x="1339312" y="5091550"/>
            <a:ext cx="8392696" cy="790685"/>
          </a:xfrm>
          <a:prstGeom prst="rect">
            <a:avLst/>
          </a:prstGeom>
        </p:spPr>
      </p:pic>
    </p:spTree>
    <p:extLst>
      <p:ext uri="{BB962C8B-B14F-4D97-AF65-F5344CB8AC3E}">
        <p14:creationId xmlns:p14="http://schemas.microsoft.com/office/powerpoint/2010/main" val="3371192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BABB4-63F5-4030-D289-40D0735D0B16}"/>
              </a:ext>
            </a:extLst>
          </p:cNvPr>
          <p:cNvSpPr>
            <a:spLocks noGrp="1"/>
          </p:cNvSpPr>
          <p:nvPr>
            <p:ph type="title"/>
          </p:nvPr>
        </p:nvSpPr>
        <p:spPr/>
        <p:txBody>
          <a:bodyPr/>
          <a:lstStyle/>
          <a:p>
            <a:r>
              <a:rPr lang="en-US" dirty="0"/>
              <a:t>Cont.</a:t>
            </a:r>
            <a:endParaRPr lang="en-GB" dirty="0"/>
          </a:p>
        </p:txBody>
      </p:sp>
      <p:sp>
        <p:nvSpPr>
          <p:cNvPr id="3" name="Content Placeholder 2">
            <a:extLst>
              <a:ext uri="{FF2B5EF4-FFF2-40B4-BE49-F238E27FC236}">
                <a16:creationId xmlns:a16="http://schemas.microsoft.com/office/drawing/2014/main" id="{D531C91F-4137-FD97-A595-9160DA903507}"/>
              </a:ext>
            </a:extLst>
          </p:cNvPr>
          <p:cNvSpPr>
            <a:spLocks noGrp="1"/>
          </p:cNvSpPr>
          <p:nvPr>
            <p:ph idx="1"/>
          </p:nvPr>
        </p:nvSpPr>
        <p:spPr>
          <a:xfrm>
            <a:off x="1154953" y="2603499"/>
            <a:ext cx="10774191" cy="4174805"/>
          </a:xfrm>
        </p:spPr>
        <p:txBody>
          <a:bodyPr/>
          <a:lstStyle/>
          <a:p>
            <a:pPr marL="400050" lvl="1" indent="0">
              <a:buNone/>
            </a:pPr>
            <a:r>
              <a:rPr lang="en-US" sz="1800" dirty="0"/>
              <a:t>a. Services that each customer has signed up for – phone, multiple lines, internet, online security, online backup, device protection, tech support, and streaming TV and movies</a:t>
            </a:r>
          </a:p>
          <a:p>
            <a:pPr marL="400050" lvl="1" indent="0">
              <a:buNone/>
            </a:pPr>
            <a:r>
              <a:rPr lang="en-US" sz="1800" dirty="0"/>
              <a:t>b. Customer account information – how long they’ve been a customer, contract, payment method, paperless billing, monthly charges, and total charges</a:t>
            </a:r>
          </a:p>
          <a:p>
            <a:pPr marL="400050" lvl="1" indent="0">
              <a:buNone/>
            </a:pPr>
            <a:r>
              <a:rPr lang="en-US" sz="1800" dirty="0"/>
              <a:t>c. Demographic info about customers – gender, age range, and if they have partners and dependents</a:t>
            </a:r>
          </a:p>
          <a:p>
            <a:pPr marL="0" indent="0">
              <a:buNone/>
            </a:pPr>
            <a:r>
              <a:rPr lang="en-US" dirty="0"/>
              <a:t>2- Dependent variables: [ ‘Churn’ ]</a:t>
            </a:r>
          </a:p>
          <a:p>
            <a:pPr marL="400050" lvl="1" indent="0">
              <a:buNone/>
            </a:pPr>
            <a:r>
              <a:rPr lang="en-US" sz="1800" dirty="0"/>
              <a:t>a. Customers who left within the last month – the column is called Churn</a:t>
            </a:r>
            <a:endParaRPr lang="en-GB" sz="1800" dirty="0"/>
          </a:p>
        </p:txBody>
      </p:sp>
    </p:spTree>
    <p:extLst>
      <p:ext uri="{BB962C8B-B14F-4D97-AF65-F5344CB8AC3E}">
        <p14:creationId xmlns:p14="http://schemas.microsoft.com/office/powerpoint/2010/main" val="2146074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BD3EE-BC1F-E460-4048-DF923027C2A7}"/>
              </a:ext>
            </a:extLst>
          </p:cNvPr>
          <p:cNvSpPr>
            <a:spLocks noGrp="1"/>
          </p:cNvSpPr>
          <p:nvPr>
            <p:ph type="title"/>
          </p:nvPr>
        </p:nvSpPr>
        <p:spPr/>
        <p:txBody>
          <a:bodyPr/>
          <a:lstStyle/>
          <a:p>
            <a:r>
              <a:rPr lang="en-US" dirty="0"/>
              <a:t>Analysis Steps</a:t>
            </a:r>
            <a:endParaRPr lang="en-GB" dirty="0"/>
          </a:p>
        </p:txBody>
      </p:sp>
      <p:sp>
        <p:nvSpPr>
          <p:cNvPr id="3" name="Content Placeholder 2">
            <a:extLst>
              <a:ext uri="{FF2B5EF4-FFF2-40B4-BE49-F238E27FC236}">
                <a16:creationId xmlns:a16="http://schemas.microsoft.com/office/drawing/2014/main" id="{73EA7E21-F9F3-F56C-4D57-9F05401FBCC5}"/>
              </a:ext>
            </a:extLst>
          </p:cNvPr>
          <p:cNvSpPr>
            <a:spLocks noGrp="1"/>
          </p:cNvSpPr>
          <p:nvPr>
            <p:ph idx="1"/>
          </p:nvPr>
        </p:nvSpPr>
        <p:spPr/>
        <p:txBody>
          <a:bodyPr>
            <a:normAutofit/>
          </a:bodyPr>
          <a:lstStyle/>
          <a:p>
            <a:pPr>
              <a:buFont typeface="+mj-lt"/>
              <a:buAutoNum type="arabicPeriod"/>
            </a:pPr>
            <a:r>
              <a:rPr lang="en-US" sz="2400" b="1" dirty="0"/>
              <a:t>Preprocessing</a:t>
            </a:r>
          </a:p>
          <a:p>
            <a:pPr>
              <a:buFont typeface="+mj-lt"/>
              <a:buAutoNum type="arabicPeriod"/>
            </a:pPr>
            <a:r>
              <a:rPr lang="en-US" sz="2400" b="1" dirty="0"/>
              <a:t>Visualizations</a:t>
            </a:r>
          </a:p>
          <a:p>
            <a:pPr>
              <a:buFont typeface="+mj-lt"/>
              <a:buAutoNum type="arabicPeriod"/>
            </a:pPr>
            <a:r>
              <a:rPr lang="en-US" sz="2400" b="1" dirty="0"/>
              <a:t>Statistics</a:t>
            </a:r>
          </a:p>
          <a:p>
            <a:pPr>
              <a:buFont typeface="+mj-lt"/>
              <a:buAutoNum type="arabicPeriod"/>
            </a:pPr>
            <a:r>
              <a:rPr lang="en-US" sz="2400" b="1" dirty="0"/>
              <a:t>Feature Selection</a:t>
            </a:r>
          </a:p>
          <a:p>
            <a:pPr>
              <a:buFont typeface="+mj-lt"/>
              <a:buAutoNum type="arabicPeriod"/>
            </a:pPr>
            <a:r>
              <a:rPr lang="en-US" sz="2400" b="1" dirty="0"/>
              <a:t>Models</a:t>
            </a:r>
          </a:p>
        </p:txBody>
      </p:sp>
    </p:spTree>
    <p:extLst>
      <p:ext uri="{BB962C8B-B14F-4D97-AF65-F5344CB8AC3E}">
        <p14:creationId xmlns:p14="http://schemas.microsoft.com/office/powerpoint/2010/main" val="666102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D914E-9602-20B2-19C0-9690167CAAA4}"/>
              </a:ext>
            </a:extLst>
          </p:cNvPr>
          <p:cNvSpPr>
            <a:spLocks noGrp="1"/>
          </p:cNvSpPr>
          <p:nvPr>
            <p:ph type="title"/>
          </p:nvPr>
        </p:nvSpPr>
        <p:spPr/>
        <p:txBody>
          <a:bodyPr/>
          <a:lstStyle/>
          <a:p>
            <a:r>
              <a:rPr lang="en-US" dirty="0"/>
              <a:t>Preprocessing</a:t>
            </a:r>
            <a:endParaRPr lang="en-GB" dirty="0"/>
          </a:p>
        </p:txBody>
      </p:sp>
      <p:sp>
        <p:nvSpPr>
          <p:cNvPr id="3" name="Content Placeholder 2">
            <a:extLst>
              <a:ext uri="{FF2B5EF4-FFF2-40B4-BE49-F238E27FC236}">
                <a16:creationId xmlns:a16="http://schemas.microsoft.com/office/drawing/2014/main" id="{1712C7AE-797F-4F55-B274-4D7175167DE5}"/>
              </a:ext>
            </a:extLst>
          </p:cNvPr>
          <p:cNvSpPr>
            <a:spLocks noGrp="1"/>
          </p:cNvSpPr>
          <p:nvPr>
            <p:ph idx="1"/>
          </p:nvPr>
        </p:nvSpPr>
        <p:spPr/>
        <p:txBody>
          <a:bodyPr>
            <a:normAutofit/>
          </a:bodyPr>
          <a:lstStyle/>
          <a:p>
            <a:pPr>
              <a:buFont typeface="+mj-lt"/>
              <a:buAutoNum type="arabicPeriod"/>
            </a:pPr>
            <a:r>
              <a:rPr lang="en-US" sz="2000" b="1" dirty="0"/>
              <a:t>Handle Nulls</a:t>
            </a:r>
          </a:p>
          <a:p>
            <a:pPr>
              <a:buFont typeface="+mj-lt"/>
              <a:buAutoNum type="arabicPeriod"/>
            </a:pPr>
            <a:r>
              <a:rPr lang="en-GB" sz="2000" b="1" dirty="0"/>
              <a:t>Handle </a:t>
            </a:r>
            <a:r>
              <a:rPr lang="en-US" sz="2000" b="1" dirty="0"/>
              <a:t>unique and constant columns</a:t>
            </a:r>
          </a:p>
          <a:p>
            <a:pPr>
              <a:buFont typeface="+mj-lt"/>
              <a:buAutoNum type="arabicPeriod"/>
            </a:pPr>
            <a:r>
              <a:rPr lang="en-US" sz="2000" b="1" dirty="0"/>
              <a:t>Handle duplicate</a:t>
            </a:r>
          </a:p>
          <a:p>
            <a:pPr>
              <a:buFont typeface="+mj-lt"/>
              <a:buAutoNum type="arabicPeriod"/>
            </a:pPr>
            <a:r>
              <a:rPr lang="en-US" sz="2000" b="1" dirty="0"/>
              <a:t>Handle outliers</a:t>
            </a:r>
          </a:p>
          <a:p>
            <a:pPr>
              <a:buFont typeface="+mj-lt"/>
              <a:buAutoNum type="arabicPeriod"/>
            </a:pPr>
            <a:r>
              <a:rPr lang="en-US" sz="2000" b="1" dirty="0"/>
              <a:t>Encode (convert non-numeric data to numeric)</a:t>
            </a:r>
          </a:p>
          <a:p>
            <a:pPr>
              <a:buFont typeface="+mj-lt"/>
              <a:buAutoNum type="arabicPeriod"/>
            </a:pPr>
            <a:r>
              <a:rPr lang="en-US" sz="2000" b="1" dirty="0"/>
              <a:t>Scale (make numeric data in the same ranges)</a:t>
            </a:r>
          </a:p>
        </p:txBody>
      </p:sp>
    </p:spTree>
    <p:extLst>
      <p:ext uri="{BB962C8B-B14F-4D97-AF65-F5344CB8AC3E}">
        <p14:creationId xmlns:p14="http://schemas.microsoft.com/office/powerpoint/2010/main" val="2167711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D0904-4EA9-9F1E-E7E3-00C1B08325B4}"/>
              </a:ext>
            </a:extLst>
          </p:cNvPr>
          <p:cNvSpPr>
            <a:spLocks noGrp="1"/>
          </p:cNvSpPr>
          <p:nvPr>
            <p:ph type="title"/>
          </p:nvPr>
        </p:nvSpPr>
        <p:spPr/>
        <p:txBody>
          <a:bodyPr/>
          <a:lstStyle/>
          <a:p>
            <a:r>
              <a:rPr lang="en-US" dirty="0"/>
              <a:t>Handle Nulls</a:t>
            </a:r>
            <a:endParaRPr lang="en-GB" dirty="0"/>
          </a:p>
        </p:txBody>
      </p:sp>
      <p:sp>
        <p:nvSpPr>
          <p:cNvPr id="3" name="Content Placeholder 2">
            <a:extLst>
              <a:ext uri="{FF2B5EF4-FFF2-40B4-BE49-F238E27FC236}">
                <a16:creationId xmlns:a16="http://schemas.microsoft.com/office/drawing/2014/main" id="{3E205BE5-6A3C-8B6D-7ED3-DD3D836A0DFA}"/>
              </a:ext>
            </a:extLst>
          </p:cNvPr>
          <p:cNvSpPr>
            <a:spLocks noGrp="1"/>
          </p:cNvSpPr>
          <p:nvPr>
            <p:ph idx="1"/>
          </p:nvPr>
        </p:nvSpPr>
        <p:spPr/>
        <p:txBody>
          <a:bodyPr/>
          <a:lstStyle/>
          <a:p>
            <a:r>
              <a:rPr lang="en-US" b="1" dirty="0"/>
              <a:t>First I checked there is null values or not then I found 11 null values in </a:t>
            </a:r>
            <a:r>
              <a:rPr lang="en-US" b="1" dirty="0" err="1"/>
              <a:t>TotalCharges</a:t>
            </a:r>
            <a:r>
              <a:rPr lang="en-US" b="1" dirty="0"/>
              <a:t> columns so I deleted it because I have 7043 records and it will has no effect</a:t>
            </a:r>
          </a:p>
        </p:txBody>
      </p:sp>
      <p:pic>
        <p:nvPicPr>
          <p:cNvPr id="5" name="Picture 4">
            <a:extLst>
              <a:ext uri="{FF2B5EF4-FFF2-40B4-BE49-F238E27FC236}">
                <a16:creationId xmlns:a16="http://schemas.microsoft.com/office/drawing/2014/main" id="{F88C4554-58BC-9477-AEE2-9142A3F9BA5F}"/>
              </a:ext>
            </a:extLst>
          </p:cNvPr>
          <p:cNvPicPr>
            <a:picLocks noChangeAspect="1"/>
          </p:cNvPicPr>
          <p:nvPr/>
        </p:nvPicPr>
        <p:blipFill rotWithShape="1">
          <a:blip r:embed="rId2"/>
          <a:srcRect l="-454" t="2763" r="64906"/>
          <a:stretch/>
        </p:blipFill>
        <p:spPr>
          <a:xfrm>
            <a:off x="3924974" y="3357693"/>
            <a:ext cx="1768905" cy="3500307"/>
          </a:xfrm>
          <a:prstGeom prst="rect">
            <a:avLst/>
          </a:prstGeom>
        </p:spPr>
      </p:pic>
      <p:pic>
        <p:nvPicPr>
          <p:cNvPr id="7" name="Picture 6">
            <a:extLst>
              <a:ext uri="{FF2B5EF4-FFF2-40B4-BE49-F238E27FC236}">
                <a16:creationId xmlns:a16="http://schemas.microsoft.com/office/drawing/2014/main" id="{7C547AC4-4152-AA60-C3B0-685DBFB559C1}"/>
              </a:ext>
            </a:extLst>
          </p:cNvPr>
          <p:cNvPicPr>
            <a:picLocks noChangeAspect="1"/>
          </p:cNvPicPr>
          <p:nvPr/>
        </p:nvPicPr>
        <p:blipFill>
          <a:blip r:embed="rId3"/>
          <a:stretch>
            <a:fillRect/>
          </a:stretch>
        </p:blipFill>
        <p:spPr>
          <a:xfrm>
            <a:off x="5972998" y="3357693"/>
            <a:ext cx="1768905" cy="3500307"/>
          </a:xfrm>
          <a:prstGeom prst="rect">
            <a:avLst/>
          </a:prstGeom>
        </p:spPr>
      </p:pic>
    </p:spTree>
    <p:extLst>
      <p:ext uri="{BB962C8B-B14F-4D97-AF65-F5344CB8AC3E}">
        <p14:creationId xmlns:p14="http://schemas.microsoft.com/office/powerpoint/2010/main" val="3829346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44EEA-089A-1347-3EE7-4996415E6EA6}"/>
              </a:ext>
            </a:extLst>
          </p:cNvPr>
          <p:cNvSpPr>
            <a:spLocks noGrp="1"/>
          </p:cNvSpPr>
          <p:nvPr>
            <p:ph type="title"/>
          </p:nvPr>
        </p:nvSpPr>
        <p:spPr/>
        <p:txBody>
          <a:bodyPr/>
          <a:lstStyle/>
          <a:p>
            <a:r>
              <a:rPr lang="en-GB" sz="3600" b="1" dirty="0"/>
              <a:t>Handle </a:t>
            </a:r>
            <a:r>
              <a:rPr lang="en-US" sz="3600" b="1" dirty="0"/>
              <a:t>unique and constant columns</a:t>
            </a:r>
            <a:br>
              <a:rPr lang="en-US" sz="3600" b="1" dirty="0"/>
            </a:br>
            <a:endParaRPr lang="en-GB" dirty="0"/>
          </a:p>
        </p:txBody>
      </p:sp>
      <p:sp>
        <p:nvSpPr>
          <p:cNvPr id="3" name="Content Placeholder 2">
            <a:extLst>
              <a:ext uri="{FF2B5EF4-FFF2-40B4-BE49-F238E27FC236}">
                <a16:creationId xmlns:a16="http://schemas.microsoft.com/office/drawing/2014/main" id="{74B552AC-0FF4-126D-FA2D-609859CB1017}"/>
              </a:ext>
            </a:extLst>
          </p:cNvPr>
          <p:cNvSpPr>
            <a:spLocks noGrp="1"/>
          </p:cNvSpPr>
          <p:nvPr>
            <p:ph idx="1"/>
          </p:nvPr>
        </p:nvSpPr>
        <p:spPr/>
        <p:txBody>
          <a:bodyPr/>
          <a:lstStyle/>
          <a:p>
            <a:r>
              <a:rPr lang="en-US" dirty="0"/>
              <a:t>First we deleted </a:t>
            </a:r>
            <a:r>
              <a:rPr lang="en-US" dirty="0" err="1"/>
              <a:t>CustomersID</a:t>
            </a:r>
            <a:r>
              <a:rPr lang="en-US" dirty="0"/>
              <a:t> columns because it’s a unique column</a:t>
            </a:r>
            <a:endParaRPr lang="en-GB" dirty="0"/>
          </a:p>
        </p:txBody>
      </p:sp>
      <p:pic>
        <p:nvPicPr>
          <p:cNvPr id="5" name="Picture 4">
            <a:extLst>
              <a:ext uri="{FF2B5EF4-FFF2-40B4-BE49-F238E27FC236}">
                <a16:creationId xmlns:a16="http://schemas.microsoft.com/office/drawing/2014/main" id="{3B3F319D-9A22-1EF6-1ED5-506F09BF4274}"/>
              </a:ext>
            </a:extLst>
          </p:cNvPr>
          <p:cNvPicPr>
            <a:picLocks noChangeAspect="1"/>
          </p:cNvPicPr>
          <p:nvPr/>
        </p:nvPicPr>
        <p:blipFill>
          <a:blip r:embed="rId2"/>
          <a:stretch>
            <a:fillRect/>
          </a:stretch>
        </p:blipFill>
        <p:spPr>
          <a:xfrm>
            <a:off x="1671514" y="5813003"/>
            <a:ext cx="7792537" cy="800212"/>
          </a:xfrm>
          <a:prstGeom prst="rect">
            <a:avLst/>
          </a:prstGeom>
        </p:spPr>
      </p:pic>
      <p:pic>
        <p:nvPicPr>
          <p:cNvPr id="7" name="Picture 6">
            <a:extLst>
              <a:ext uri="{FF2B5EF4-FFF2-40B4-BE49-F238E27FC236}">
                <a16:creationId xmlns:a16="http://schemas.microsoft.com/office/drawing/2014/main" id="{130F2B0F-A0F4-875D-3E17-19712FB9B58A}"/>
              </a:ext>
            </a:extLst>
          </p:cNvPr>
          <p:cNvPicPr>
            <a:picLocks noChangeAspect="1"/>
          </p:cNvPicPr>
          <p:nvPr/>
        </p:nvPicPr>
        <p:blipFill rotWithShape="1">
          <a:blip r:embed="rId3"/>
          <a:srcRect t="10049"/>
          <a:stretch/>
        </p:blipFill>
        <p:spPr>
          <a:xfrm>
            <a:off x="1671514" y="3288484"/>
            <a:ext cx="7792537" cy="2303702"/>
          </a:xfrm>
          <a:prstGeom prst="rect">
            <a:avLst/>
          </a:prstGeom>
        </p:spPr>
      </p:pic>
    </p:spTree>
    <p:extLst>
      <p:ext uri="{BB962C8B-B14F-4D97-AF65-F5344CB8AC3E}">
        <p14:creationId xmlns:p14="http://schemas.microsoft.com/office/powerpoint/2010/main" val="241486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8FB0B-4623-D17C-DB8D-2D8009BD1127}"/>
              </a:ext>
            </a:extLst>
          </p:cNvPr>
          <p:cNvSpPr>
            <a:spLocks noGrp="1"/>
          </p:cNvSpPr>
          <p:nvPr>
            <p:ph type="title"/>
          </p:nvPr>
        </p:nvSpPr>
        <p:spPr/>
        <p:txBody>
          <a:bodyPr/>
          <a:lstStyle/>
          <a:p>
            <a:r>
              <a:rPr lang="en-US" sz="3600" b="1" dirty="0"/>
              <a:t>Handle Duplicate</a:t>
            </a:r>
            <a:endParaRPr lang="en-GB" dirty="0"/>
          </a:p>
        </p:txBody>
      </p:sp>
      <p:sp>
        <p:nvSpPr>
          <p:cNvPr id="3" name="Content Placeholder 2">
            <a:extLst>
              <a:ext uri="{FF2B5EF4-FFF2-40B4-BE49-F238E27FC236}">
                <a16:creationId xmlns:a16="http://schemas.microsoft.com/office/drawing/2014/main" id="{64DBE327-9E76-9095-F657-FBE06608F449}"/>
              </a:ext>
            </a:extLst>
          </p:cNvPr>
          <p:cNvSpPr>
            <a:spLocks noGrp="1"/>
          </p:cNvSpPr>
          <p:nvPr>
            <p:ph idx="1"/>
          </p:nvPr>
        </p:nvSpPr>
        <p:spPr/>
        <p:txBody>
          <a:bodyPr/>
          <a:lstStyle/>
          <a:p>
            <a:r>
              <a:rPr lang="en-US" b="1" dirty="0"/>
              <a:t>I found 22 duplicated rows so I removed it but it didn’t appear </a:t>
            </a:r>
            <a:r>
              <a:rPr lang="en-US" b="1" dirty="0" err="1"/>
              <a:t>untile</a:t>
            </a:r>
            <a:r>
              <a:rPr lang="en-US" b="1" dirty="0"/>
              <a:t> I deleted the </a:t>
            </a:r>
            <a:r>
              <a:rPr lang="en-US" b="1" dirty="0" err="1"/>
              <a:t>CustomerID</a:t>
            </a:r>
            <a:r>
              <a:rPr lang="en-US" b="1" dirty="0"/>
              <a:t> column because the ID is unique in each record.</a:t>
            </a:r>
          </a:p>
          <a:p>
            <a:endParaRPr lang="en-GB" b="1" dirty="0"/>
          </a:p>
        </p:txBody>
      </p:sp>
      <p:pic>
        <p:nvPicPr>
          <p:cNvPr id="5" name="Picture 4">
            <a:extLst>
              <a:ext uri="{FF2B5EF4-FFF2-40B4-BE49-F238E27FC236}">
                <a16:creationId xmlns:a16="http://schemas.microsoft.com/office/drawing/2014/main" id="{1D438EFE-DFF6-8401-01CB-D1AE496E20F8}"/>
              </a:ext>
            </a:extLst>
          </p:cNvPr>
          <p:cNvPicPr>
            <a:picLocks noChangeAspect="1"/>
          </p:cNvPicPr>
          <p:nvPr/>
        </p:nvPicPr>
        <p:blipFill>
          <a:blip r:embed="rId2"/>
          <a:stretch>
            <a:fillRect/>
          </a:stretch>
        </p:blipFill>
        <p:spPr>
          <a:xfrm>
            <a:off x="1031242" y="3429000"/>
            <a:ext cx="9495598" cy="2050463"/>
          </a:xfrm>
          <a:prstGeom prst="rect">
            <a:avLst/>
          </a:prstGeom>
        </p:spPr>
      </p:pic>
    </p:spTree>
    <p:extLst>
      <p:ext uri="{BB962C8B-B14F-4D97-AF65-F5344CB8AC3E}">
        <p14:creationId xmlns:p14="http://schemas.microsoft.com/office/powerpoint/2010/main" val="2216394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261</TotalTime>
  <Words>1219</Words>
  <Application>Microsoft Office PowerPoint</Application>
  <PresentationFormat>Widescreen</PresentationFormat>
  <Paragraphs>83</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Century Gothic</vt:lpstr>
      <vt:lpstr>Wingdings 3</vt:lpstr>
      <vt:lpstr>Ion Boardroom</vt:lpstr>
      <vt:lpstr>Service cancellation predictor</vt:lpstr>
      <vt:lpstr>Customers Dataset</vt:lpstr>
      <vt:lpstr>Customers Dataset</vt:lpstr>
      <vt:lpstr>Cont.</vt:lpstr>
      <vt:lpstr>Analysis Steps</vt:lpstr>
      <vt:lpstr>Preprocessing</vt:lpstr>
      <vt:lpstr>Handle Nulls</vt:lpstr>
      <vt:lpstr>Handle unique and constant columns </vt:lpstr>
      <vt:lpstr>Handle Duplicate</vt:lpstr>
      <vt:lpstr>Outliers</vt:lpstr>
      <vt:lpstr>Encode</vt:lpstr>
      <vt:lpstr>Scale</vt:lpstr>
      <vt:lpstr>Visualization</vt:lpstr>
      <vt:lpstr>Bar chart</vt:lpstr>
      <vt:lpstr>Histogram</vt:lpstr>
      <vt:lpstr>Heat map</vt:lpstr>
      <vt:lpstr>Boxplot</vt:lpstr>
      <vt:lpstr>Boxplot Cont.</vt:lpstr>
      <vt:lpstr>Statistics</vt:lpstr>
      <vt:lpstr>Feature Selection</vt:lpstr>
      <vt:lpstr>Models</vt:lpstr>
      <vt:lpstr>RandomForestClassifier</vt:lpstr>
      <vt:lpstr>KNeighborsClassifier</vt:lpstr>
      <vt:lpstr>GradientBoostingClassifier</vt:lpstr>
      <vt:lpstr>DecisionTreeClassifier</vt:lpstr>
      <vt:lpstr>LogisticRegression</vt:lpstr>
      <vt:lpstr>SVM</vt:lpstr>
      <vt:lpstr>LGBMClassifier</vt:lpstr>
      <vt:lpstr>GaussianNB</vt:lpstr>
      <vt:lpstr>AdaBoostClassifier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cancellation predictor</dc:title>
  <dc:creator>Esmail Elmahdy</dc:creator>
  <cp:lastModifiedBy>Esmail Elmahdy</cp:lastModifiedBy>
  <cp:revision>1</cp:revision>
  <dcterms:created xsi:type="dcterms:W3CDTF">2023-05-21T21:28:18Z</dcterms:created>
  <dcterms:modified xsi:type="dcterms:W3CDTF">2023-05-22T01:49:59Z</dcterms:modified>
</cp:coreProperties>
</file>