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257" r:id="rId3"/>
    <p:sldId id="258" r:id="rId4"/>
    <p:sldId id="262" r:id="rId5"/>
    <p:sldId id="261" r:id="rId6"/>
    <p:sldId id="260" r:id="rId7"/>
    <p:sldId id="263" r:id="rId8"/>
    <p:sldId id="264" r:id="rId9"/>
    <p:sldId id="265" r:id="rId10"/>
    <p:sldId id="266" r:id="rId11"/>
    <p:sldId id="2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706" autoAdjust="0"/>
  </p:normalViewPr>
  <p:slideViewPr>
    <p:cSldViewPr>
      <p:cViewPr>
        <p:scale>
          <a:sx n="103" d="100"/>
          <a:sy n="103" d="100"/>
        </p:scale>
        <p:origin x="138" y="384"/>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r>
            <a:rPr lang="en-US" b="1" dirty="0" smtClean="0"/>
            <a:t>Collect Inspection Data</a:t>
          </a:r>
          <a:endParaRPr lang="en-US" dirty="0"/>
        </a:p>
      </dgm: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dgm:spPr/>
      <dgm:t>
        <a:bodyPr/>
        <a:lstStyle/>
        <a:p>
          <a:r>
            <a:rPr lang="en-US" b="1" dirty="0" smtClean="0"/>
            <a:t>Data Analysis</a:t>
          </a:r>
          <a:endParaRPr lang="en-US" dirty="0"/>
        </a:p>
      </dgm: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r>
            <a:rPr lang="en-US" b="1" dirty="0" smtClean="0"/>
            <a:t>Data Preparation and Preprocessing</a:t>
          </a:r>
          <a:endParaRPr lang="en-US" dirty="0"/>
        </a:p>
      </dgm: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r>
            <a:rPr lang="en-US" b="1" dirty="0" smtClean="0"/>
            <a:t>Modeling</a:t>
          </a:r>
          <a:endParaRPr lang="en-US" dirty="0"/>
        </a:p>
      </dgm: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812F39FC-2D1E-4DD1-A1A6-C7F9287A4AAB}" type="pres">
      <dgm:prSet presAssocID="{2EFB202A-8611-4DDC-831D-D12EB67B6CF7}" presName="Name0" presStyleCnt="0">
        <dgm:presLayoutVars>
          <dgm:dir/>
          <dgm:animLvl val="lvl"/>
          <dgm:resizeHandles val="exact"/>
        </dgm:presLayoutVars>
      </dgm:prSet>
      <dgm:spPr/>
      <dgm:t>
        <a:bodyPr/>
        <a:lstStyle/>
        <a:p>
          <a:endParaRPr lang="en-US"/>
        </a:p>
      </dgm:t>
    </dgm:pt>
    <dgm:pt modelId="{C1682CE3-81F4-4BEA-B13D-10C7017D8387}" type="pres">
      <dgm:prSet presAssocID="{640CA9BD-09C1-4472-8DAC-0F150EC5E678}" presName="boxAndChildren" presStyleCnt="0"/>
      <dgm:spPr/>
    </dgm:pt>
    <dgm:pt modelId="{325B9957-E809-4285-A870-20AA1AEAA8D7}" type="pres">
      <dgm:prSet presAssocID="{640CA9BD-09C1-4472-8DAC-0F150EC5E678}" presName="parentTextBox" presStyleLbl="node1" presStyleIdx="0" presStyleCnt="4"/>
      <dgm:spPr/>
      <dgm:t>
        <a:bodyPr/>
        <a:lstStyle/>
        <a:p>
          <a:endParaRPr lang="en-US"/>
        </a:p>
      </dgm:t>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1" presStyleCnt="4"/>
      <dgm:spPr/>
      <dgm:t>
        <a:bodyPr/>
        <a:lstStyle/>
        <a:p>
          <a:endParaRPr lang="en-US"/>
        </a:p>
      </dgm:t>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2" presStyleCnt="4"/>
      <dgm:spPr/>
      <dgm:t>
        <a:bodyPr/>
        <a:lstStyle/>
        <a:p>
          <a:endParaRPr lang="en-US"/>
        </a:p>
      </dgm:t>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3" presStyleCnt="4"/>
      <dgm:spPr/>
      <dgm:t>
        <a:bodyPr/>
        <a:lstStyle/>
        <a:p>
          <a:endParaRPr lang="en-US"/>
        </a:p>
      </dgm:t>
    </dgm:pt>
  </dgm:ptLst>
  <dgm:cxnLst>
    <dgm:cxn modelId="{957C551D-31A8-4286-A3AE-C5928DB663CE}" srcId="{2EFB202A-8611-4DDC-831D-D12EB67B6CF7}" destId="{640CA9BD-09C1-4472-8DAC-0F150EC5E678}" srcOrd="3" destOrd="0" parTransId="{90609DF7-843B-4BEF-A3B5-89270E6B0951}" sibTransId="{67B503AA-82FD-4AA4-8357-3D8B59D6160B}"/>
    <dgm:cxn modelId="{4D111F6B-0B5C-40A7-BA86-973E36B2D8F2}" type="presOf" srcId="{712EDDD5-F1C9-457B-A81D-F94868058B44}" destId="{D5473CBC-EEC3-408A-B4A6-07882F253A8B}" srcOrd="0" destOrd="0" presId="urn:microsoft.com/office/officeart/2005/8/layout/process4"/>
    <dgm:cxn modelId="{AAE8F060-3E29-4C68-9A74-089916E04D67}" type="presOf" srcId="{356F6FEF-38C8-437A-8562-86A5ED3F5885}" destId="{C830B7C4-5210-41AC-A88B-BECF7607C1E5}" srcOrd="0" destOrd="0" presId="urn:microsoft.com/office/officeart/2005/8/layout/process4"/>
    <dgm:cxn modelId="{B2E3875C-D3F8-41A4-A6EA-DD49F61576A0}" type="presOf" srcId="{11888A7B-1E89-45E6-84F4-EF92B26189CD}" destId="{32FA43B7-34B4-4881-9A79-E3EDEC9D4CBF}"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79EE9E02-BFF5-41D3-86F8-33470970BFCE}" type="presOf" srcId="{2EFB202A-8611-4DDC-831D-D12EB67B6CF7}" destId="{812F39FC-2D1E-4DD1-A1A6-C7F9287A4AAB}"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5376348D-4465-4E2E-9DB8-EA1F5276717B}" srcId="{2EFB202A-8611-4DDC-831D-D12EB67B6CF7}" destId="{11888A7B-1E89-45E6-84F4-EF92B26189CD}" srcOrd="0" destOrd="0" parTransId="{6043087E-917B-44BC-97F8-41385FD50DC3}" sibTransId="{438F37F5-E676-4BB5-A241-95D895E1B43F}"/>
    <dgm:cxn modelId="{67067571-6170-41AF-87A3-FB3B609D9CEA}" type="presOf" srcId="{640CA9BD-09C1-4472-8DAC-0F150EC5E678}" destId="{325B9957-E809-4285-A870-20AA1AEAA8D7}" srcOrd="0" destOrd="0" presId="urn:microsoft.com/office/officeart/2005/8/layout/process4"/>
    <dgm:cxn modelId="{5678914C-8F14-4F79-9116-C33CBC8B70E7}" type="presParOf" srcId="{812F39FC-2D1E-4DD1-A1A6-C7F9287A4AAB}" destId="{C1682CE3-81F4-4BEA-B13D-10C7017D8387}" srcOrd="0" destOrd="0" presId="urn:microsoft.com/office/officeart/2005/8/layout/process4"/>
    <dgm:cxn modelId="{B75DEEE2-790E-400B-832F-7C2526EFEEFC}" type="presParOf" srcId="{C1682CE3-81F4-4BEA-B13D-10C7017D8387}" destId="{325B9957-E809-4285-A870-20AA1AEAA8D7}" srcOrd="0" destOrd="0" presId="urn:microsoft.com/office/officeart/2005/8/layout/process4"/>
    <dgm:cxn modelId="{6FA0FB88-FED5-4DA9-8FB7-49F6DEA20B1D}" type="presParOf" srcId="{812F39FC-2D1E-4DD1-A1A6-C7F9287A4AAB}" destId="{2AB5853F-AA77-4431-82DF-105CEB2E1424}" srcOrd="1" destOrd="0" presId="urn:microsoft.com/office/officeart/2005/8/layout/process4"/>
    <dgm:cxn modelId="{52F7A226-0BC5-4418-B1BB-E2FD5547F031}" type="presParOf" srcId="{812F39FC-2D1E-4DD1-A1A6-C7F9287A4AAB}" destId="{EC667030-4855-4843-9717-7DF08446AEB5}" srcOrd="2" destOrd="0" presId="urn:microsoft.com/office/officeart/2005/8/layout/process4"/>
    <dgm:cxn modelId="{B3DA9F18-ADDC-4C31-BFC3-7AFA3D398C18}" type="presParOf" srcId="{EC667030-4855-4843-9717-7DF08446AEB5}" destId="{C830B7C4-5210-41AC-A88B-BECF7607C1E5}" srcOrd="0" destOrd="0" presId="urn:microsoft.com/office/officeart/2005/8/layout/process4"/>
    <dgm:cxn modelId="{6D5A561E-9AED-4BD0-B61C-B210C294197C}" type="presParOf" srcId="{812F39FC-2D1E-4DD1-A1A6-C7F9287A4AAB}" destId="{7FB80134-CA62-4591-A6BE-C119FEAC14B6}" srcOrd="3" destOrd="0" presId="urn:microsoft.com/office/officeart/2005/8/layout/process4"/>
    <dgm:cxn modelId="{8AA3D574-35B2-4F26-9753-43647056D5BB}" type="presParOf" srcId="{812F39FC-2D1E-4DD1-A1A6-C7F9287A4AAB}" destId="{C4866045-B43B-429F-851C-E58098BA6DB8}" srcOrd="4" destOrd="0" presId="urn:microsoft.com/office/officeart/2005/8/layout/process4"/>
    <dgm:cxn modelId="{8142E2F1-4232-4A86-BD16-A2EE21EFADF1}" type="presParOf" srcId="{C4866045-B43B-429F-851C-E58098BA6DB8}" destId="{D5473CBC-EEC3-408A-B4A6-07882F253A8B}" srcOrd="0" destOrd="0" presId="urn:microsoft.com/office/officeart/2005/8/layout/process4"/>
    <dgm:cxn modelId="{F78D174D-E461-4213-AEEB-72932703ABFC}" type="presParOf" srcId="{812F39FC-2D1E-4DD1-A1A6-C7F9287A4AAB}" destId="{FE4F3FD3-FEDA-44E5-9944-1FF6BBD0F9E2}" srcOrd="5" destOrd="0" presId="urn:microsoft.com/office/officeart/2005/8/layout/process4"/>
    <dgm:cxn modelId="{D11F7181-D05C-4ACC-A34B-6E9511FBE167}" type="presParOf" srcId="{812F39FC-2D1E-4DD1-A1A6-C7F9287A4AAB}" destId="{1C274FFF-1754-4900-887F-DFF5156E0B8D}" srcOrd="6" destOrd="0" presId="urn:microsoft.com/office/officeart/2005/8/layout/process4"/>
    <dgm:cxn modelId="{36469A82-1901-415F-8126-6D77E61422EC}"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5B9957-E809-4285-A870-20AA1AEAA8D7}">
      <dsp:nvSpPr>
        <dsp:cNvPr id="0" name=""/>
        <dsp:cNvSpPr/>
      </dsp:nvSpPr>
      <dsp:spPr>
        <a:xfrm>
          <a:off x="0" y="3569039"/>
          <a:ext cx="5029199" cy="780818"/>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t>Modeling</a:t>
          </a:r>
          <a:endParaRPr lang="en-US" sz="1900" kern="1200" dirty="0"/>
        </a:p>
      </dsp:txBody>
      <dsp:txXfrm>
        <a:off x="0" y="3569039"/>
        <a:ext cx="5029199" cy="780818"/>
      </dsp:txXfrm>
    </dsp:sp>
    <dsp:sp modelId="{C830B7C4-5210-41AC-A88B-BECF7607C1E5}">
      <dsp:nvSpPr>
        <dsp:cNvPr id="0" name=""/>
        <dsp:cNvSpPr/>
      </dsp:nvSpPr>
      <dsp:spPr>
        <a:xfrm rot="10800000">
          <a:off x="0" y="2379853"/>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t>Data Preparation and Preprocessing</a:t>
          </a:r>
          <a:endParaRPr lang="en-US" sz="1900" kern="1200" dirty="0"/>
        </a:p>
      </dsp:txBody>
      <dsp:txXfrm rot="10800000">
        <a:off x="0" y="2379853"/>
        <a:ext cx="5029199" cy="780308"/>
      </dsp:txXfrm>
    </dsp:sp>
    <dsp:sp modelId="{D5473CBC-EEC3-408A-B4A6-07882F253A8B}">
      <dsp:nvSpPr>
        <dsp:cNvPr id="0" name=""/>
        <dsp:cNvSpPr/>
      </dsp:nvSpPr>
      <dsp:spPr>
        <a:xfrm rot="10800000">
          <a:off x="0" y="1190666"/>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t>Data Analysis</a:t>
          </a:r>
          <a:endParaRPr lang="en-US" sz="1900" kern="1200" dirty="0"/>
        </a:p>
      </dsp:txBody>
      <dsp:txXfrm rot="10800000">
        <a:off x="0" y="1190666"/>
        <a:ext cx="5029199" cy="780308"/>
      </dsp:txXfrm>
    </dsp:sp>
    <dsp:sp modelId="{32FA43B7-34B4-4881-9A79-E3EDEC9D4CBF}">
      <dsp:nvSpPr>
        <dsp:cNvPr id="0" name=""/>
        <dsp:cNvSpPr/>
      </dsp:nvSpPr>
      <dsp:spPr>
        <a:xfrm rot="10800000">
          <a:off x="0" y="1479"/>
          <a:ext cx="5029199" cy="1200899"/>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5128" tIns="135128" rIns="135128" bIns="135128" numCol="1" spcCol="1270" anchor="ctr" anchorCtr="0">
          <a:noAutofit/>
        </a:bodyPr>
        <a:lstStyle/>
        <a:p>
          <a:pPr lvl="0" algn="ctr" defTabSz="844550">
            <a:lnSpc>
              <a:spcPct val="90000"/>
            </a:lnSpc>
            <a:spcBef>
              <a:spcPct val="0"/>
            </a:spcBef>
            <a:spcAft>
              <a:spcPct val="35000"/>
            </a:spcAft>
          </a:pPr>
          <a:r>
            <a:rPr lang="en-US" sz="1900" b="1" kern="1200" dirty="0" smtClean="0"/>
            <a:t>Collect Inspection Data</a:t>
          </a:r>
          <a:endParaRPr lang="en-US" sz="1900" kern="1200" dirty="0"/>
        </a:p>
      </dsp:txBody>
      <dsp:txXfrm rot="10800000">
        <a:off x="0" y="1479"/>
        <a:ext cx="5029199" cy="780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4/1/2020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4/1/2020</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4/1/2020</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4/1/2020</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4/1/2020</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4/1/2020</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4/1/2020</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1" y="4114800"/>
            <a:ext cx="10515598" cy="762000"/>
          </a:xfrm>
        </p:spPr>
        <p:txBody>
          <a:bodyPr>
            <a:normAutofit/>
          </a:bodyPr>
          <a:lstStyle/>
          <a:p>
            <a:r>
              <a:rPr lang="en-US" sz="4400" dirty="0" smtClean="0"/>
              <a:t>THE BATTLE OF NEIGHBORHOOD</a:t>
            </a:r>
            <a:endParaRPr lang="en-US" sz="4400" dirty="0"/>
          </a:p>
        </p:txBody>
      </p:sp>
      <p:sp>
        <p:nvSpPr>
          <p:cNvPr id="3" name="Subtitle 2"/>
          <p:cNvSpPr>
            <a:spLocks noGrp="1"/>
          </p:cNvSpPr>
          <p:nvPr>
            <p:ph type="subTitle" idx="1"/>
          </p:nvPr>
        </p:nvSpPr>
        <p:spPr/>
        <p:txBody>
          <a:bodyPr/>
          <a:lstStyle/>
          <a:p>
            <a:r>
              <a:rPr lang="en-US" dirty="0" smtClean="0"/>
              <a:t>MARYAM ESMALIFALAK</a:t>
            </a:r>
            <a:endParaRPr lang="en-US" dirty="0"/>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5" name="Content Placeholder 4"/>
          <p:cNvSpPr>
            <a:spLocks noGrp="1"/>
          </p:cNvSpPr>
          <p:nvPr>
            <p:ph idx="1"/>
          </p:nvPr>
        </p:nvSpPr>
        <p:spPr>
          <a:xfrm>
            <a:off x="838200" y="1686648"/>
            <a:ext cx="10515600" cy="1984375"/>
          </a:xfrm>
        </p:spPr>
        <p:txBody>
          <a:bodyPr>
            <a:normAutofit fontScale="92500"/>
          </a:bodyPr>
          <a:lstStyle/>
          <a:p>
            <a:pPr marL="0" indent="0">
              <a:buNone/>
            </a:pPr>
            <a:r>
              <a:rPr lang="en-US" dirty="0"/>
              <a:t>In this project we conclude that clusters that have natural amenities are in high demand than the ones that are surrounded with Plazas including restaurants and shopping centers. Cluster 2 and 4 are evident for this fact</a:t>
            </a:r>
            <a:r>
              <a:rPr lang="en-US" dirty="0" smtClean="0"/>
              <a:t>.</a:t>
            </a:r>
          </a:p>
          <a:p>
            <a:pPr marL="0" indent="0">
              <a:buNone/>
            </a:pPr>
            <a:r>
              <a:rPr lang="en-US" dirty="0" smtClean="0"/>
              <a:t>Also this </a:t>
            </a:r>
            <a:r>
              <a:rPr lang="en-US" dirty="0"/>
              <a:t>study </a:t>
            </a:r>
            <a:r>
              <a:rPr lang="en-US" dirty="0" smtClean="0"/>
              <a:t>shows cluster </a:t>
            </a:r>
            <a:r>
              <a:rPr lang="en-US" dirty="0"/>
              <a:t>0 in East Pittsburgh is the best area for profitable purchases as it shows similar characteristics in cluster 2 and 4. One might target underpriced investments in these areas of Pittsburgh in order to make a business affair.</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3847322"/>
            <a:ext cx="3946397" cy="2544604"/>
          </a:xfrm>
          <a:prstGeom prst="rect">
            <a:avLst/>
          </a:prstGeom>
        </p:spPr>
      </p:pic>
    </p:spTree>
    <p:extLst>
      <p:ext uri="{BB962C8B-B14F-4D97-AF65-F5344CB8AC3E}">
        <p14:creationId xmlns:p14="http://schemas.microsoft.com/office/powerpoint/2010/main" val="2521986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Distribute in 5 Clusters</a:t>
            </a:r>
            <a:endParaRPr lang="en-US" dirty="0"/>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3"/>
          <p:cNvGraphicFramePr>
            <a:graphicFrameLocks noGrp="1"/>
          </p:cNvGraphicFramePr>
          <p:nvPr>
            <p:ph sz="half" idx="2"/>
            <p:extLst>
              <p:ext uri="{D42A27DB-BD31-4B8C-83A1-F6EECF244321}">
                <p14:modId xmlns:p14="http://schemas.microsoft.com/office/powerpoint/2010/main" val="3520228649"/>
              </p:ext>
            </p:extLst>
          </p:nvPr>
        </p:nvGraphicFramePr>
        <p:xfrm>
          <a:off x="6324600" y="1825623"/>
          <a:ext cx="5334000" cy="2289176"/>
        </p:xfrm>
        <a:graphic>
          <a:graphicData uri="http://schemas.openxmlformats.org/drawingml/2006/table">
            <a:tbl>
              <a:tblPr firstRow="1" bandRow="1">
                <a:tableStyleId>{3B4B98B0-60AC-42C2-AFA5-B58CD77FA1E5}</a:tableStyleId>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tblGrid>
              <a:tr h="572294">
                <a:tc>
                  <a:txBody>
                    <a:bodyPr/>
                    <a:lstStyle/>
                    <a:p>
                      <a:pPr algn="ctr"/>
                      <a:r>
                        <a:rPr lang="en-US" dirty="0"/>
                        <a:t>Class</a:t>
                      </a:r>
                    </a:p>
                  </a:txBody>
                  <a:tcPr anchor="ctr"/>
                </a:tc>
                <a:tc>
                  <a:txBody>
                    <a:bodyPr/>
                    <a:lstStyle/>
                    <a:p>
                      <a:pPr algn="ctr"/>
                      <a:r>
                        <a:rPr lang="en-US" dirty="0"/>
                        <a:t>Group 1</a:t>
                      </a:r>
                    </a:p>
                  </a:txBody>
                  <a:tcPr anchor="ctr"/>
                </a:tc>
                <a:tc>
                  <a:txBody>
                    <a:bodyPr/>
                    <a:lstStyle/>
                    <a:p>
                      <a:pPr algn="ctr"/>
                      <a:r>
                        <a:rPr lang="en-US" dirty="0"/>
                        <a:t>Group 2</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8058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Presentations Content:</a:t>
            </a:r>
            <a:endParaRPr lang="en-US" dirty="0"/>
          </a:p>
        </p:txBody>
      </p:sp>
      <p:sp>
        <p:nvSpPr>
          <p:cNvPr id="3" name="Content Placeholder 2"/>
          <p:cNvSpPr>
            <a:spLocks noGrp="1"/>
          </p:cNvSpPr>
          <p:nvPr>
            <p:ph idx="1"/>
          </p:nvPr>
        </p:nvSpPr>
        <p:spPr/>
        <p:txBody>
          <a:bodyPr/>
          <a:lstStyle/>
          <a:p>
            <a:r>
              <a:rPr lang="en-US" sz="2400" b="1" dirty="0"/>
              <a:t>Business Problem</a:t>
            </a:r>
          </a:p>
          <a:p>
            <a:r>
              <a:rPr lang="en-US" sz="2400" b="1" dirty="0"/>
              <a:t>Dataset : Allegheny County Property Sale Transactions</a:t>
            </a:r>
          </a:p>
          <a:p>
            <a:r>
              <a:rPr lang="en-US" sz="2400" b="1" dirty="0"/>
              <a:t>Methodology</a:t>
            </a:r>
            <a:endParaRPr lang="en-US" sz="2400" b="1" dirty="0"/>
          </a:p>
          <a:p>
            <a:pPr lvl="1"/>
            <a:r>
              <a:rPr lang="en-US" sz="2400" b="1" dirty="0"/>
              <a:t>Collect Inspection Data</a:t>
            </a:r>
          </a:p>
          <a:p>
            <a:pPr lvl="1"/>
            <a:r>
              <a:rPr lang="en-US" sz="2400" b="1" dirty="0"/>
              <a:t>Data Analysis</a:t>
            </a:r>
          </a:p>
          <a:p>
            <a:pPr lvl="1"/>
            <a:r>
              <a:rPr lang="en-US" sz="2400" b="1" dirty="0"/>
              <a:t>Data preparation and </a:t>
            </a:r>
            <a:r>
              <a:rPr lang="en-US" sz="2400" b="1" dirty="0" smtClean="0"/>
              <a:t>preprocessing</a:t>
            </a:r>
          </a:p>
          <a:p>
            <a:pPr lvl="1"/>
            <a:r>
              <a:rPr lang="en-US" sz="2400" b="1" dirty="0" smtClean="0"/>
              <a:t>Modeling</a:t>
            </a:r>
          </a:p>
          <a:p>
            <a:pPr marL="228600" lvl="1">
              <a:spcBef>
                <a:spcPts val="1800"/>
              </a:spcBef>
            </a:pPr>
            <a:r>
              <a:rPr lang="en-US" sz="2400" b="1" dirty="0"/>
              <a:t>Analytical Results</a:t>
            </a:r>
          </a:p>
          <a:p>
            <a:pPr marL="228600" lvl="1" indent="0">
              <a:buNone/>
            </a:pPr>
            <a:endParaRPr lang="en-US" b="1" dirty="0"/>
          </a:p>
          <a:p>
            <a:pPr lvl="1"/>
            <a:endParaRPr lang="en-US" b="1" dirty="0"/>
          </a:p>
          <a:p>
            <a:pPr marL="228600" lvl="1" indent="0">
              <a:buNone/>
            </a:pPr>
            <a:endParaRPr lang="en-US" dirty="0"/>
          </a:p>
          <a:p>
            <a:endParaRPr lang="en-US" dirty="0"/>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Business Problem</a:t>
            </a:r>
            <a:br>
              <a:rPr lang="en-US" b="1" dirty="0"/>
            </a:br>
            <a:endParaRPr lang="en-US" dirty="0"/>
          </a:p>
        </p:txBody>
      </p:sp>
      <p:sp>
        <p:nvSpPr>
          <p:cNvPr id="3" name="Content Placeholder 2"/>
          <p:cNvSpPr>
            <a:spLocks noGrp="1"/>
          </p:cNvSpPr>
          <p:nvPr>
            <p:ph idx="1"/>
          </p:nvPr>
        </p:nvSpPr>
        <p:spPr>
          <a:xfrm>
            <a:off x="838200" y="1825625"/>
            <a:ext cx="10515600" cy="1984375"/>
          </a:xfrm>
        </p:spPr>
        <p:txBody>
          <a:bodyPr>
            <a:normAutofit lnSpcReduction="10000"/>
          </a:bodyPr>
          <a:lstStyle/>
          <a:p>
            <a:r>
              <a:rPr lang="en-US" sz="3600" dirty="0"/>
              <a:t> </a:t>
            </a:r>
            <a:r>
              <a:rPr lang="en-US" sz="3600" dirty="0" smtClean="0"/>
              <a:t>How </a:t>
            </a:r>
            <a:r>
              <a:rPr lang="en-US" sz="3600" dirty="0"/>
              <a:t>we can move to a new </a:t>
            </a:r>
            <a:r>
              <a:rPr lang="en-US" sz="3600" dirty="0" smtClean="0"/>
              <a:t>neighborhood </a:t>
            </a:r>
            <a:r>
              <a:rPr lang="en-US" sz="3600" dirty="0"/>
              <a:t>in Pittsburgh PA with </a:t>
            </a:r>
            <a:r>
              <a:rPr lang="en-US" sz="3600" dirty="0" smtClean="0"/>
              <a:t>similar venues, </a:t>
            </a:r>
            <a:r>
              <a:rPr lang="en-US" sz="3600" dirty="0"/>
              <a:t>providing information about the area along with </a:t>
            </a:r>
            <a:r>
              <a:rPr lang="en-US" sz="3600" dirty="0" smtClean="0"/>
              <a:t>similar </a:t>
            </a:r>
            <a:r>
              <a:rPr lang="en-US" sz="3600" dirty="0"/>
              <a:t>house prices that clients can afford.</a:t>
            </a:r>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86600" y="3950369"/>
            <a:ext cx="4710112" cy="2479006"/>
          </a:xfrm>
          <a:prstGeom prst="rect">
            <a:avLst/>
          </a:prstGeom>
        </p:spPr>
      </p:pic>
    </p:spTree>
    <p:extLst>
      <p:ext uri="{BB962C8B-B14F-4D97-AF65-F5344CB8AC3E}">
        <p14:creationId xmlns:p14="http://schemas.microsoft.com/office/powerpoint/2010/main" val="190048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smtClean="0"/>
              <a:t>Dataset: </a:t>
            </a:r>
            <a:r>
              <a:rPr lang="en-US" sz="2800" b="1" dirty="0"/>
              <a:t>: Allegheny County Property Sale Transactions</a:t>
            </a:r>
            <a:br>
              <a:rPr lang="en-US" sz="2800" b="1" dirty="0"/>
            </a:br>
            <a:endParaRPr lang="en-US" sz="2800" b="1" dirty="0"/>
          </a:p>
        </p:txBody>
      </p:sp>
      <p:sp>
        <p:nvSpPr>
          <p:cNvPr id="4" name="Content Placeholder 3"/>
          <p:cNvSpPr>
            <a:spLocks noGrp="1"/>
          </p:cNvSpPr>
          <p:nvPr>
            <p:ph sz="half" idx="2"/>
          </p:nvPr>
        </p:nvSpPr>
        <p:spPr>
          <a:xfrm>
            <a:off x="838200" y="1676400"/>
            <a:ext cx="10134600" cy="4513263"/>
          </a:xfrm>
        </p:spPr>
        <p:txBody>
          <a:bodyPr/>
          <a:lstStyle/>
          <a:p>
            <a:r>
              <a:rPr lang="en-US" dirty="0"/>
              <a:t>This dataset </a:t>
            </a:r>
            <a:r>
              <a:rPr lang="en-US" dirty="0" smtClean="0"/>
              <a:t>obtained </a:t>
            </a:r>
            <a:r>
              <a:rPr lang="en-US" dirty="0"/>
              <a:t>from Allegheny County (Pennsylvania) and the City of Pittsburgh both publish their data through the Western Pennsylvania Regional Data Center. </a:t>
            </a:r>
            <a:endParaRPr lang="en-US" dirty="0" smtClean="0"/>
          </a:p>
          <a:p>
            <a:pPr marL="0" indent="0">
              <a:buNone/>
            </a:pPr>
            <a:endParaRPr lang="en-US" dirty="0" smtClean="0"/>
          </a:p>
          <a:p>
            <a:r>
              <a:rPr lang="en-US" dirty="0" smtClean="0"/>
              <a:t>The </a:t>
            </a:r>
            <a:r>
              <a:rPr lang="en-US" dirty="0"/>
              <a:t>Western Pennsylvania Regional Data Center supports key community initiatives by making public information easier to find and use. </a:t>
            </a:r>
            <a:endParaRPr lang="en-US" dirty="0" smtClean="0"/>
          </a:p>
          <a:p>
            <a:endParaRPr lang="en-US" dirty="0" smtClean="0"/>
          </a:p>
          <a:p>
            <a:r>
              <a:rPr lang="en-US" dirty="0" smtClean="0"/>
              <a:t>The </a:t>
            </a:r>
            <a:r>
              <a:rPr lang="en-US" dirty="0"/>
              <a:t>Data Center is managed by the University of Pittsburgh’s Center for Social and Urban Research, and is a partnership of the University, Allegheny County and the City of </a:t>
            </a:r>
            <a:r>
              <a:rPr lang="en-US" dirty="0" smtClean="0"/>
              <a:t>Pittsburgh. Contains </a:t>
            </a:r>
            <a:r>
              <a:rPr lang="en-US" dirty="0"/>
              <a:t>data on all Real Property parcels that have sold since 2013 in Allegheny County, PA.</a:t>
            </a:r>
            <a:endParaRPr lang="en-US" dirty="0"/>
          </a:p>
        </p:txBody>
      </p:sp>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dirty="0"/>
              <a:t>Methodology</a:t>
            </a:r>
            <a:endParaRPr lang="en-US" sz="5400" b="1" dirty="0"/>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0274"/>
          </a:xfrm>
        </p:spPr>
        <p:txBody>
          <a:bodyPr/>
          <a:lstStyle/>
          <a:p>
            <a:r>
              <a:rPr lang="en-US" sz="3600" b="1" dirty="0"/>
              <a:t>Methodology</a:t>
            </a:r>
            <a:endParaRPr lang="en-US" dirty="0"/>
          </a:p>
        </p:txBody>
      </p:sp>
      <p:sp>
        <p:nvSpPr>
          <p:cNvPr id="5" name="Content Placeholder 3"/>
          <p:cNvSpPr>
            <a:spLocks noGrp="1"/>
          </p:cNvSpPr>
          <p:nvPr>
            <p:ph sz="half" idx="1"/>
          </p:nvPr>
        </p:nvSpPr>
        <p:spPr>
          <a:xfrm>
            <a:off x="381000" y="1752600"/>
            <a:ext cx="6172200" cy="4424363"/>
          </a:xfrm>
        </p:spPr>
        <p:txBody>
          <a:bodyPr>
            <a:normAutofit/>
          </a:bodyPr>
          <a:lstStyle/>
          <a:p>
            <a:r>
              <a:rPr lang="en-US" b="1" i="1" dirty="0" smtClean="0"/>
              <a:t>Installing </a:t>
            </a:r>
            <a:r>
              <a:rPr lang="en-US" b="1" i="1" dirty="0"/>
              <a:t>and </a:t>
            </a:r>
            <a:r>
              <a:rPr lang="en-US" b="1" i="1" dirty="0" smtClean="0"/>
              <a:t>importing </a:t>
            </a:r>
            <a:r>
              <a:rPr lang="en-US" b="1" i="1" dirty="0"/>
              <a:t>all required libraries and </a:t>
            </a:r>
            <a:r>
              <a:rPr lang="en-US" b="1" i="1" dirty="0" smtClean="0"/>
              <a:t>uploading </a:t>
            </a:r>
            <a:r>
              <a:rPr lang="en-US" b="1" i="1" dirty="0"/>
              <a:t>the </a:t>
            </a:r>
            <a:r>
              <a:rPr lang="en-US" b="1" i="1" dirty="0" smtClean="0"/>
              <a:t>dataset </a:t>
            </a:r>
            <a:r>
              <a:rPr lang="en-US" b="1" i="1" dirty="0"/>
              <a:t>to start the </a:t>
            </a:r>
            <a:r>
              <a:rPr lang="en-US" b="1" i="1" dirty="0" smtClean="0"/>
              <a:t>analysis</a:t>
            </a:r>
          </a:p>
          <a:p>
            <a:r>
              <a:rPr lang="en-US" b="1" i="1" dirty="0" smtClean="0"/>
              <a:t>Analyzing </a:t>
            </a:r>
            <a:r>
              <a:rPr lang="en-US" b="1" i="1" dirty="0"/>
              <a:t>dataset to better understand the </a:t>
            </a:r>
            <a:r>
              <a:rPr lang="en-US" b="1" i="1" dirty="0" smtClean="0"/>
              <a:t>variables </a:t>
            </a:r>
          </a:p>
          <a:p>
            <a:r>
              <a:rPr lang="en-US" b="1" dirty="0" smtClean="0"/>
              <a:t>Using data mining </a:t>
            </a:r>
            <a:r>
              <a:rPr lang="en-US" b="1" dirty="0"/>
              <a:t>technique that involves transforming raw data into an understandable format </a:t>
            </a:r>
            <a:endParaRPr lang="en-US" b="1" dirty="0" smtClean="0"/>
          </a:p>
          <a:p>
            <a:r>
              <a:rPr lang="en-US" b="1" i="1" dirty="0" smtClean="0"/>
              <a:t>Producing a </a:t>
            </a:r>
            <a:r>
              <a:rPr lang="en-US" b="1" i="1" dirty="0"/>
              <a:t>descriptive map and models and their relationships between various types of information that are to be stored in a database</a:t>
            </a:r>
          </a:p>
          <a:p>
            <a:endParaRPr lang="en-US" b="1" dirty="0"/>
          </a:p>
          <a:p>
            <a:endParaRPr lang="en-US" dirty="0"/>
          </a:p>
        </p:txBody>
      </p:sp>
      <p:graphicFrame>
        <p:nvGraphicFramePr>
          <p:cNvPr id="6" name="Content Placeholder 2" descr="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2633297687"/>
              </p:ext>
            </p:extLst>
          </p:nvPr>
        </p:nvGraphicFramePr>
        <p:xfrm>
          <a:off x="6781800" y="1752600"/>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Locating Houses in City of Pittsburgh By Folium</a:t>
            </a:r>
            <a:endParaRPr lang="en-US" dirty="0"/>
          </a:p>
        </p:txBody>
      </p:sp>
      <p:pic>
        <p:nvPicPr>
          <p:cNvPr id="3" name="Picture 2"/>
          <p:cNvPicPr>
            <a:picLocks noChangeAspect="1"/>
          </p:cNvPicPr>
          <p:nvPr/>
        </p:nvPicPr>
        <p:blipFill>
          <a:blip r:embed="rId2"/>
          <a:stretch>
            <a:fillRect/>
          </a:stretch>
        </p:blipFill>
        <p:spPr>
          <a:xfrm>
            <a:off x="2209800" y="1828800"/>
            <a:ext cx="6919912" cy="4330970"/>
          </a:xfrm>
          <a:prstGeom prst="rect">
            <a:avLst/>
          </a:prstGeom>
        </p:spPr>
      </p:pic>
    </p:spTree>
    <p:extLst>
      <p:ext uri="{BB962C8B-B14F-4D97-AF65-F5344CB8AC3E}">
        <p14:creationId xmlns:p14="http://schemas.microsoft.com/office/powerpoint/2010/main" val="3440500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54074"/>
          </a:xfrm>
        </p:spPr>
        <p:txBody>
          <a:bodyPr/>
          <a:lstStyle/>
          <a:p>
            <a:r>
              <a:rPr lang="en-US" b="1" dirty="0" smtClean="0"/>
              <a:t>Distribute </a:t>
            </a:r>
            <a:r>
              <a:rPr lang="en-US" b="1" dirty="0"/>
              <a:t>in 5 Clusters</a:t>
            </a:r>
          </a:p>
        </p:txBody>
      </p:sp>
      <p:pic>
        <p:nvPicPr>
          <p:cNvPr id="4" name="Content Placeholder 3"/>
          <p:cNvPicPr>
            <a:picLocks noGrp="1" noChangeAspect="1"/>
          </p:cNvPicPr>
          <p:nvPr>
            <p:ph idx="1"/>
          </p:nvPr>
        </p:nvPicPr>
        <p:blipFill>
          <a:blip r:embed="rId2"/>
          <a:stretch>
            <a:fillRect/>
          </a:stretch>
        </p:blipFill>
        <p:spPr>
          <a:xfrm>
            <a:off x="2057400" y="1600200"/>
            <a:ext cx="7005041" cy="4451591"/>
          </a:xfrm>
          <a:prstGeom prst="rect">
            <a:avLst/>
          </a:prstGeom>
        </p:spPr>
      </p:pic>
    </p:spTree>
    <p:extLst>
      <p:ext uri="{BB962C8B-B14F-4D97-AF65-F5344CB8AC3E}">
        <p14:creationId xmlns:p14="http://schemas.microsoft.com/office/powerpoint/2010/main" val="4129439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Samples</a:t>
            </a:r>
            <a:endParaRPr lang="en-US" dirty="0"/>
          </a:p>
        </p:txBody>
      </p:sp>
      <p:pic>
        <p:nvPicPr>
          <p:cNvPr id="7" name="Picture 6"/>
          <p:cNvPicPr>
            <a:picLocks noChangeAspect="1"/>
          </p:cNvPicPr>
          <p:nvPr/>
        </p:nvPicPr>
        <p:blipFill>
          <a:blip r:embed="rId2"/>
          <a:stretch>
            <a:fillRect/>
          </a:stretch>
        </p:blipFill>
        <p:spPr>
          <a:xfrm>
            <a:off x="1028700" y="1905000"/>
            <a:ext cx="10134600" cy="3248025"/>
          </a:xfrm>
          <a:prstGeom prst="rect">
            <a:avLst/>
          </a:prstGeom>
        </p:spPr>
      </p:pic>
    </p:spTree>
    <p:extLst>
      <p:ext uri="{BB962C8B-B14F-4D97-AF65-F5344CB8AC3E}">
        <p14:creationId xmlns:p14="http://schemas.microsoft.com/office/powerpoint/2010/main" val="1827431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1033</TotalTime>
  <Words>339</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Century Schoolbook</vt:lpstr>
      <vt:lpstr>CITY SKETCH 16X9</vt:lpstr>
      <vt:lpstr>THE BATTLE OF NEIGHBORHOOD</vt:lpstr>
      <vt:lpstr>Presentations Content:</vt:lpstr>
      <vt:lpstr>Business Problem </vt:lpstr>
      <vt:lpstr>Dataset: : Allegheny County Property Sale Transactions </vt:lpstr>
      <vt:lpstr>Methodology</vt:lpstr>
      <vt:lpstr>Methodology</vt:lpstr>
      <vt:lpstr>Locating Houses in City of Pittsburgh By Folium</vt:lpstr>
      <vt:lpstr>Distribute in 5 Clusters</vt:lpstr>
      <vt:lpstr>Cluster Samples</vt:lpstr>
      <vt:lpstr>Conclusion</vt:lpstr>
      <vt:lpstr>Distribute in 5 Clusters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BATTLE OF NEIGHBORHOOD</dc:title>
  <dc:creator>Maryam Esmalifalak</dc:creator>
  <cp:lastModifiedBy>Maryam Esmalifalak</cp:lastModifiedBy>
  <cp:revision>6</cp:revision>
  <dcterms:created xsi:type="dcterms:W3CDTF">2020-04-02T04:22:14Z</dcterms:created>
  <dcterms:modified xsi:type="dcterms:W3CDTF">2020-04-02T21:36:11Z</dcterms:modified>
</cp:coreProperties>
</file>