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0" r:id="rId2"/>
    <p:sldId id="268" r:id="rId3"/>
    <p:sldId id="267" r:id="rId4"/>
    <p:sldId id="278" r:id="rId5"/>
    <p:sldId id="279" r:id="rId6"/>
    <p:sldId id="280" r:id="rId7"/>
    <p:sldId id="281" r:id="rId8"/>
    <p:sldId id="272" r:id="rId9"/>
    <p:sldId id="273" r:id="rId10"/>
    <p:sldId id="274" r:id="rId11"/>
    <p:sldId id="262" r:id="rId12"/>
    <p:sldId id="275" r:id="rId13"/>
    <p:sldId id="276" r:id="rId14"/>
    <p:sldId id="265" r:id="rId15"/>
    <p:sldId id="264" r:id="rId16"/>
    <p:sldId id="282"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L" initials="CL" lastIdx="1" clrIdx="0">
    <p:extLst>
      <p:ext uri="{19B8F6BF-5375-455C-9EA6-DF929625EA0E}">
        <p15:presenceInfo xmlns:p15="http://schemas.microsoft.com/office/powerpoint/2012/main" userId="C 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597" autoAdjust="0"/>
  </p:normalViewPr>
  <p:slideViewPr>
    <p:cSldViewPr snapToGrid="0">
      <p:cViewPr varScale="1">
        <p:scale>
          <a:sx n="93" d="100"/>
          <a:sy n="93" d="100"/>
        </p:scale>
        <p:origin x="2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A5362-31F6-4755-838C-64007E1B317F}"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DD476-3BC1-4D7E-9228-334DC23F7256}" type="slidenum">
              <a:rPr lang="en-US" smtClean="0"/>
              <a:t>‹#›</a:t>
            </a:fld>
            <a:endParaRPr lang="en-US"/>
          </a:p>
        </p:txBody>
      </p:sp>
    </p:spTree>
    <p:extLst>
      <p:ext uri="{BB962C8B-B14F-4D97-AF65-F5344CB8AC3E}">
        <p14:creationId xmlns:p14="http://schemas.microsoft.com/office/powerpoint/2010/main" val="173899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9DD476-3BC1-4D7E-9228-334DC23F7256}" type="slidenum">
              <a:rPr lang="en-US" smtClean="0"/>
              <a:t>2</a:t>
            </a:fld>
            <a:endParaRPr lang="en-US"/>
          </a:p>
        </p:txBody>
      </p:sp>
    </p:spTree>
    <p:extLst>
      <p:ext uri="{BB962C8B-B14F-4D97-AF65-F5344CB8AC3E}">
        <p14:creationId xmlns:p14="http://schemas.microsoft.com/office/powerpoint/2010/main" val="188096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A06FD4-6122-4ECD-B51F-5E081CCF17C0}"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30241501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A410D-B228-4EBA-AC32-2A746CA09895}"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215085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C52BA-707B-4386-B2AC-FBA8AB6F3D40}"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23742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31C0DB-42E2-4E1C-AF13-E9AEC722232E}"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13503185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9480C-1F6D-4C70-8EB7-668302E7F7DB}" type="datetime1">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9365318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3A499A-0BDF-4743-90BB-0B1BB7727234}"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175969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66870E-ED2C-4CDE-9139-45F3A7D96278}" type="datetime1">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286801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C4EFF9-2793-4039-9CA8-23D342C7C68C}" type="datetime1">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60521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0E2A2-3F0B-4A63-AA5C-9A6724278309}" type="datetime1">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15406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F9E8DD-F64D-4F2C-BB66-C5744C194C36}"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312878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8A9041-5669-46A0-9F32-534B80B73F1A}" type="datetime1">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8FCC5-A9EC-4837-A5A3-0B3BACC06C32}" type="slidenum">
              <a:rPr lang="en-US" smtClean="0"/>
              <a:t>‹#›</a:t>
            </a:fld>
            <a:endParaRPr lang="en-US"/>
          </a:p>
        </p:txBody>
      </p:sp>
    </p:spTree>
    <p:extLst>
      <p:ext uri="{BB962C8B-B14F-4D97-AF65-F5344CB8AC3E}">
        <p14:creationId xmlns:p14="http://schemas.microsoft.com/office/powerpoint/2010/main" val="107538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ACBBF-A675-4089-8E5D-F6779D6651C4}" type="datetime1">
              <a:rPr lang="en-US" smtClean="0"/>
              <a:t>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033408"/>
            <a:ext cx="2743200" cy="688068"/>
          </a:xfrm>
          <a:prstGeom prst="rect">
            <a:avLst/>
          </a:prstGeom>
        </p:spPr>
        <p:txBody>
          <a:bodyPr vert="horz" lIns="91440" tIns="45720" rIns="91440" bIns="45720" rtlCol="0" anchor="ctr"/>
          <a:lstStyle>
            <a:lvl1pPr algn="r">
              <a:defRPr sz="5400">
                <a:solidFill>
                  <a:srgbClr val="FF0000"/>
                </a:solidFill>
              </a:defRPr>
            </a:lvl1pPr>
          </a:lstStyle>
          <a:p>
            <a:fld id="{7A38FCC5-A9EC-4837-A5A3-0B3BACC06C32}" type="slidenum">
              <a:rPr lang="en-US" smtClean="0"/>
              <a:pPr/>
              <a:t>‹#›</a:t>
            </a:fld>
            <a:endParaRPr lang="en-US"/>
          </a:p>
        </p:txBody>
      </p:sp>
    </p:spTree>
    <p:extLst>
      <p:ext uri="{BB962C8B-B14F-4D97-AF65-F5344CB8AC3E}">
        <p14:creationId xmlns:p14="http://schemas.microsoft.com/office/powerpoint/2010/main" val="14534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251396" y="2617806"/>
            <a:ext cx="11873763" cy="630942"/>
          </a:xfrm>
          <a:prstGeom prst="rect">
            <a:avLst/>
          </a:prstGeom>
        </p:spPr>
        <p:txBody>
          <a:bodyPr wrap="none">
            <a:spAutoFit/>
          </a:bodyPr>
          <a:lstStyle/>
          <a:p>
            <a:r>
              <a:rPr lang="en-US" sz="3500" b="1" dirty="0" smtClean="0">
                <a:solidFill>
                  <a:srgbClr val="FF0000"/>
                </a:solidFill>
                <a:latin typeface="Inter"/>
              </a:rPr>
              <a:t>Where a new </a:t>
            </a:r>
            <a:r>
              <a:rPr lang="en-US" sz="3500" b="1" dirty="0">
                <a:solidFill>
                  <a:srgbClr val="FF0000"/>
                </a:solidFill>
                <a:latin typeface="Inter"/>
              </a:rPr>
              <a:t>user </a:t>
            </a:r>
            <a:r>
              <a:rPr lang="en-US" sz="3500" b="1" dirty="0" smtClean="0">
                <a:solidFill>
                  <a:srgbClr val="FF0000"/>
                </a:solidFill>
                <a:latin typeface="Inter"/>
              </a:rPr>
              <a:t>will </a:t>
            </a:r>
            <a:r>
              <a:rPr lang="en-US" sz="3500" dirty="0">
                <a:solidFill>
                  <a:schemeClr val="bg1"/>
                </a:solidFill>
                <a:latin typeface="Inter"/>
              </a:rPr>
              <a:t>book </a:t>
            </a:r>
            <a:r>
              <a:rPr lang="en-US" sz="3500" dirty="0" smtClean="0">
                <a:solidFill>
                  <a:schemeClr val="bg1"/>
                </a:solidFill>
                <a:latin typeface="Inter"/>
              </a:rPr>
              <a:t>the </a:t>
            </a:r>
            <a:r>
              <a:rPr lang="en-US" sz="3500" b="1" dirty="0" smtClean="0">
                <a:solidFill>
                  <a:srgbClr val="FF0000"/>
                </a:solidFill>
                <a:latin typeface="Inter"/>
              </a:rPr>
              <a:t>first </a:t>
            </a:r>
            <a:r>
              <a:rPr lang="en-US" sz="3500" b="1" dirty="0">
                <a:solidFill>
                  <a:srgbClr val="FF0000"/>
                </a:solidFill>
                <a:latin typeface="Inter"/>
              </a:rPr>
              <a:t>travel </a:t>
            </a:r>
            <a:r>
              <a:rPr lang="en-US" sz="3500" b="1" dirty="0" smtClean="0">
                <a:solidFill>
                  <a:srgbClr val="FF0000"/>
                </a:solidFill>
                <a:latin typeface="Inter"/>
              </a:rPr>
              <a:t>experience ?</a:t>
            </a:r>
            <a:endParaRPr lang="en-US" sz="3500" b="1" dirty="0">
              <a:solidFill>
                <a:srgbClr val="FF0000"/>
              </a:solidFill>
            </a:endParaRPr>
          </a:p>
        </p:txBody>
      </p:sp>
      <p:sp>
        <p:nvSpPr>
          <p:cNvPr id="9" name="Slide Number Placeholder 8"/>
          <p:cNvSpPr>
            <a:spLocks noGrp="1"/>
          </p:cNvSpPr>
          <p:nvPr>
            <p:ph type="sldNum" sz="quarter" idx="12"/>
          </p:nvPr>
        </p:nvSpPr>
        <p:spPr/>
        <p:txBody>
          <a:bodyPr/>
          <a:lstStyle/>
          <a:p>
            <a:fld id="{7A38FCC5-A9EC-4837-A5A3-0B3BACC06C32}" type="slidenum">
              <a:rPr lang="en-US" smtClean="0"/>
              <a:t>1</a:t>
            </a:fld>
            <a:endParaRPr lang="en-US"/>
          </a:p>
        </p:txBody>
      </p:sp>
    </p:spTree>
    <p:extLst>
      <p:ext uri="{BB962C8B-B14F-4D97-AF65-F5344CB8AC3E}">
        <p14:creationId xmlns:p14="http://schemas.microsoft.com/office/powerpoint/2010/main" val="3932482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88" b="1012"/>
          <a:stretch/>
        </p:blipFill>
        <p:spPr>
          <a:xfrm>
            <a:off x="873124" y="993954"/>
            <a:ext cx="4572087" cy="5305167"/>
          </a:xfrm>
          <a:prstGeom prst="rect">
            <a:avLst/>
          </a:prstGeom>
        </p:spPr>
      </p:pic>
      <p:sp>
        <p:nvSpPr>
          <p:cNvPr id="9" name="Oval 8"/>
          <p:cNvSpPr/>
          <p:nvPr/>
        </p:nvSpPr>
        <p:spPr>
          <a:xfrm>
            <a:off x="2211815" y="3673370"/>
            <a:ext cx="1037968" cy="2755319"/>
          </a:xfrm>
          <a:prstGeom prst="ellipse">
            <a:avLst/>
          </a:prstGeom>
          <a:noFill/>
          <a:ln w="5715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562" y="1824154"/>
            <a:ext cx="1486029" cy="937341"/>
          </a:xfrm>
          <a:prstGeom prst="rect">
            <a:avLst/>
          </a:prstGeom>
        </p:spPr>
      </p:pic>
      <p:sp>
        <p:nvSpPr>
          <p:cNvPr id="12" name="TextBox 11"/>
          <p:cNvSpPr txBox="1"/>
          <p:nvPr/>
        </p:nvSpPr>
        <p:spPr>
          <a:xfrm>
            <a:off x="776774" y="240582"/>
            <a:ext cx="10747961" cy="1077218"/>
          </a:xfrm>
          <a:prstGeom prst="rect">
            <a:avLst/>
          </a:prstGeom>
          <a:noFill/>
        </p:spPr>
        <p:txBody>
          <a:bodyPr wrap="square" rtlCol="0">
            <a:spAutoFit/>
          </a:bodyPr>
          <a:lstStyle/>
          <a:p>
            <a:pPr algn="ctr"/>
            <a:r>
              <a:rPr lang="en-US" sz="3200" dirty="0" smtClean="0"/>
              <a:t>Most </a:t>
            </a:r>
            <a:r>
              <a:rPr lang="en-US" sz="3200" dirty="0"/>
              <a:t>first users destination is to </a:t>
            </a:r>
            <a:r>
              <a:rPr lang="en-US" sz="3200" dirty="0">
                <a:solidFill>
                  <a:schemeClr val="accent1">
                    <a:lumMod val="75000"/>
                  </a:schemeClr>
                </a:solidFill>
              </a:rPr>
              <a:t>USA</a:t>
            </a:r>
            <a:r>
              <a:rPr lang="en-US" sz="3200" dirty="0"/>
              <a:t> hence users prefers their first trip to be inside the country</a:t>
            </a:r>
          </a:p>
        </p:txBody>
      </p:sp>
      <p:sp>
        <p:nvSpPr>
          <p:cNvPr id="17" name="Rectangle 16"/>
          <p:cNvSpPr/>
          <p:nvPr/>
        </p:nvSpPr>
        <p:spPr>
          <a:xfrm>
            <a:off x="7747821" y="2366964"/>
            <a:ext cx="3006811" cy="2092881"/>
          </a:xfrm>
          <a:prstGeom prst="rect">
            <a:avLst/>
          </a:prstGeom>
        </p:spPr>
        <p:txBody>
          <a:bodyPr wrap="square">
            <a:spAutoFit/>
          </a:bodyPr>
          <a:lstStyle/>
          <a:p>
            <a:r>
              <a:rPr lang="en-US" sz="4000" dirty="0" smtClean="0">
                <a:solidFill>
                  <a:schemeClr val="accent1">
                    <a:lumMod val="75000"/>
                  </a:schemeClr>
                </a:solidFill>
              </a:rPr>
              <a:t>USA </a:t>
            </a:r>
            <a:r>
              <a:rPr lang="en-US" sz="5000" b="1" dirty="0" smtClean="0">
                <a:solidFill>
                  <a:schemeClr val="accent1">
                    <a:lumMod val="75000"/>
                  </a:schemeClr>
                </a:solidFill>
              </a:rPr>
              <a:t>29.2 %</a:t>
            </a:r>
            <a:r>
              <a:rPr lang="en-US" sz="5000" dirty="0" smtClean="0">
                <a:solidFill>
                  <a:schemeClr val="accent1">
                    <a:lumMod val="75000"/>
                  </a:schemeClr>
                </a:solidFill>
              </a:rPr>
              <a:t> </a:t>
            </a:r>
            <a:r>
              <a:rPr lang="en-US" sz="4000" dirty="0" smtClean="0">
                <a:solidFill>
                  <a:schemeClr val="accent1">
                    <a:lumMod val="75000"/>
                  </a:schemeClr>
                </a:solidFill>
              </a:rPr>
              <a:t>of all first destinations.</a:t>
            </a:r>
            <a:endParaRPr lang="en-US" sz="4000" dirty="0">
              <a:solidFill>
                <a:schemeClr val="accent1">
                  <a:lumMod val="75000"/>
                </a:schemeClr>
              </a:solidFill>
            </a:endParaRPr>
          </a:p>
        </p:txBody>
      </p:sp>
      <p:cxnSp>
        <p:nvCxnSpPr>
          <p:cNvPr id="18" name="Straight Arrow Connector 17"/>
          <p:cNvCxnSpPr/>
          <p:nvPr/>
        </p:nvCxnSpPr>
        <p:spPr>
          <a:xfrm flipV="1">
            <a:off x="3443416" y="3586399"/>
            <a:ext cx="3584447" cy="804369"/>
          </a:xfrm>
          <a:prstGeom prst="straightConnector1">
            <a:avLst/>
          </a:prstGeom>
          <a:ln w="57150">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7A38FCC5-A9EC-4837-A5A3-0B3BACC06C32}" type="slidenum">
              <a:rPr lang="en-US" smtClean="0"/>
              <a:t>10</a:t>
            </a:fld>
            <a:endParaRPr lang="en-US"/>
          </a:p>
        </p:txBody>
      </p:sp>
    </p:spTree>
    <p:extLst>
      <p:ext uri="{BB962C8B-B14F-4D97-AF65-F5344CB8AC3E}">
        <p14:creationId xmlns:p14="http://schemas.microsoft.com/office/powerpoint/2010/main" val="3471519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220175" y="1647095"/>
            <a:ext cx="3394480" cy="1631216"/>
          </a:xfrm>
          <a:prstGeom prst="rect">
            <a:avLst/>
          </a:prstGeom>
        </p:spPr>
        <p:txBody>
          <a:bodyPr wrap="square">
            <a:spAutoFit/>
          </a:bodyPr>
          <a:lstStyle/>
          <a:p>
            <a:pPr marL="285750" indent="-285750">
              <a:buFont typeface="Arial" panose="020B0604020202020204" pitchFamily="34" charset="0"/>
              <a:buChar char="•"/>
            </a:pPr>
            <a:r>
              <a:rPr lang="en-US" sz="2000" b="1" i="0" dirty="0" smtClean="0">
                <a:solidFill>
                  <a:schemeClr val="accent1">
                    <a:lumMod val="75000"/>
                  </a:schemeClr>
                </a:solidFill>
                <a:effectLst/>
                <a:latin typeface="Helvetica Neue"/>
              </a:rPr>
              <a:t>page 25,24,23,12 have high </a:t>
            </a:r>
            <a:r>
              <a:rPr lang="en-US" sz="2000" b="1" dirty="0">
                <a:solidFill>
                  <a:schemeClr val="accent1">
                    <a:lumMod val="75000"/>
                  </a:schemeClr>
                </a:solidFill>
                <a:latin typeface="Helvetica Neue"/>
              </a:rPr>
              <a:t>possibility</a:t>
            </a:r>
            <a:r>
              <a:rPr lang="en-US" sz="2000" b="1" i="0" dirty="0" smtClean="0">
                <a:solidFill>
                  <a:schemeClr val="accent1">
                    <a:lumMod val="75000"/>
                  </a:schemeClr>
                </a:solidFill>
                <a:effectLst/>
                <a:latin typeface="Helvetica Neue"/>
              </a:rPr>
              <a:t> that the user will not choose a destination (</a:t>
            </a:r>
            <a:r>
              <a:rPr lang="en-US" sz="2000" b="1" dirty="0">
                <a:solidFill>
                  <a:schemeClr val="accent1">
                    <a:lumMod val="75000"/>
                  </a:schemeClr>
                </a:solidFill>
                <a:latin typeface="Helvetica Neue"/>
              </a:rPr>
              <a:t>e</a:t>
            </a:r>
            <a:r>
              <a:rPr lang="en-US" sz="2000" b="1" i="0" dirty="0" smtClean="0">
                <a:solidFill>
                  <a:schemeClr val="accent1">
                    <a:lumMod val="75000"/>
                  </a:schemeClr>
                </a:solidFill>
                <a:effectLst/>
                <a:latin typeface="Helvetica Neue"/>
              </a:rPr>
              <a:t>nhance the pages performance)</a:t>
            </a:r>
            <a:endParaRPr lang="en-US" sz="2000" b="1" i="0" dirty="0">
              <a:solidFill>
                <a:schemeClr val="accent1">
                  <a:lumMod val="75000"/>
                </a:schemeClr>
              </a:solidFill>
              <a:effectLst/>
              <a:latin typeface="Helvetica Neue"/>
            </a:endParaRPr>
          </a:p>
        </p:txBody>
      </p:sp>
      <p:sp>
        <p:nvSpPr>
          <p:cNvPr id="10" name="Rectangle 9"/>
          <p:cNvSpPr/>
          <p:nvPr/>
        </p:nvSpPr>
        <p:spPr>
          <a:xfrm>
            <a:off x="6720385" y="3851961"/>
            <a:ext cx="4855379" cy="1938992"/>
          </a:xfrm>
          <a:prstGeom prst="rect">
            <a:avLst/>
          </a:prstGeom>
        </p:spPr>
        <p:txBody>
          <a:bodyPr wrap="square">
            <a:spAutoFit/>
          </a:bodyPr>
          <a:lstStyle/>
          <a:p>
            <a:pPr>
              <a:buFont typeface="Arial" panose="020B0604020202020204" pitchFamily="34" charset="0"/>
              <a:buChar char="•"/>
            </a:pPr>
            <a:r>
              <a:rPr lang="en-US" sz="2000" b="1" i="0" dirty="0" smtClean="0">
                <a:solidFill>
                  <a:schemeClr val="accent1">
                    <a:lumMod val="75000"/>
                  </a:schemeClr>
                </a:solidFill>
                <a:effectLst/>
                <a:latin typeface="Helvetica Neue"/>
              </a:rPr>
              <a:t> page 0 has high </a:t>
            </a:r>
            <a:r>
              <a:rPr lang="en-US" sz="2000" b="1" dirty="0">
                <a:solidFill>
                  <a:schemeClr val="accent1">
                    <a:lumMod val="75000"/>
                  </a:schemeClr>
                </a:solidFill>
                <a:latin typeface="Helvetica Neue"/>
              </a:rPr>
              <a:t>possibility </a:t>
            </a:r>
            <a:r>
              <a:rPr lang="en-US" sz="2000" b="1" i="0" dirty="0" smtClean="0">
                <a:solidFill>
                  <a:schemeClr val="accent1">
                    <a:lumMod val="75000"/>
                  </a:schemeClr>
                </a:solidFill>
                <a:effectLst/>
                <a:latin typeface="Helvetica Neue"/>
              </a:rPr>
              <a:t>that the user will choose a destination but although has higher </a:t>
            </a:r>
            <a:r>
              <a:rPr lang="en-US" sz="2000" b="1" dirty="0">
                <a:solidFill>
                  <a:schemeClr val="accent1">
                    <a:lumMod val="75000"/>
                  </a:schemeClr>
                </a:solidFill>
                <a:latin typeface="Helvetica Neue"/>
              </a:rPr>
              <a:t>possibility</a:t>
            </a:r>
            <a:r>
              <a:rPr lang="en-US" sz="2000" b="1" i="0" dirty="0" smtClean="0">
                <a:solidFill>
                  <a:schemeClr val="accent1">
                    <a:lumMod val="75000"/>
                  </a:schemeClr>
                </a:solidFill>
                <a:effectLst/>
                <a:latin typeface="Helvetica Neue"/>
              </a:rPr>
              <a:t> the user will not choose a destination so it needs to be more dynamic, user experience and fix it's pugs if found</a:t>
            </a:r>
          </a:p>
        </p:txBody>
      </p:sp>
      <p:cxnSp>
        <p:nvCxnSpPr>
          <p:cNvPr id="6" name="Straight Connector 5"/>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 y="713190"/>
            <a:ext cx="6104149" cy="595173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94" y="1193595"/>
            <a:ext cx="1310754" cy="2179509"/>
          </a:xfrm>
          <a:prstGeom prst="rect">
            <a:avLst/>
          </a:prstGeom>
        </p:spPr>
      </p:pic>
      <p:sp>
        <p:nvSpPr>
          <p:cNvPr id="15" name="TextBox 14"/>
          <p:cNvSpPr txBox="1"/>
          <p:nvPr/>
        </p:nvSpPr>
        <p:spPr>
          <a:xfrm>
            <a:off x="2433847" y="139540"/>
            <a:ext cx="7283117" cy="584775"/>
          </a:xfrm>
          <a:prstGeom prst="rect">
            <a:avLst/>
          </a:prstGeom>
          <a:noFill/>
        </p:spPr>
        <p:txBody>
          <a:bodyPr wrap="square" rtlCol="0">
            <a:spAutoFit/>
          </a:bodyPr>
          <a:lstStyle/>
          <a:p>
            <a:r>
              <a:rPr lang="en-US" sz="3200" dirty="0" smtClean="0"/>
              <a:t>Sign up flow and user</a:t>
            </a:r>
            <a:r>
              <a:rPr lang="en-US" sz="3200" dirty="0" smtClean="0">
                <a:solidFill>
                  <a:srgbClr val="FF0000"/>
                </a:solidFill>
              </a:rPr>
              <a:t> country </a:t>
            </a:r>
            <a:r>
              <a:rPr lang="en-US" sz="3200" dirty="0" smtClean="0"/>
              <a:t>destination</a:t>
            </a:r>
            <a:endParaRPr lang="en-US" sz="3200" dirty="0">
              <a:solidFill>
                <a:srgbClr val="FF0000"/>
              </a:solidFill>
            </a:endParaRPr>
          </a:p>
        </p:txBody>
      </p:sp>
      <p:sp>
        <p:nvSpPr>
          <p:cNvPr id="7" name="Slide Number Placeholder 6"/>
          <p:cNvSpPr>
            <a:spLocks noGrp="1"/>
          </p:cNvSpPr>
          <p:nvPr>
            <p:ph type="sldNum" sz="quarter" idx="12"/>
          </p:nvPr>
        </p:nvSpPr>
        <p:spPr/>
        <p:txBody>
          <a:bodyPr/>
          <a:lstStyle/>
          <a:p>
            <a:fld id="{7A38FCC5-A9EC-4837-A5A3-0B3BACC06C32}" type="slidenum">
              <a:rPr lang="en-US" smtClean="0"/>
              <a:t>11</a:t>
            </a:fld>
            <a:endParaRPr lang="en-US"/>
          </a:p>
        </p:txBody>
      </p:sp>
    </p:spTree>
    <p:extLst>
      <p:ext uri="{BB962C8B-B14F-4D97-AF65-F5344CB8AC3E}">
        <p14:creationId xmlns:p14="http://schemas.microsoft.com/office/powerpoint/2010/main" val="3863451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146"/>
          <a:stretch/>
        </p:blipFill>
        <p:spPr>
          <a:xfrm>
            <a:off x="612608" y="799070"/>
            <a:ext cx="4244708" cy="5823496"/>
          </a:xfrm>
          <a:prstGeom prst="rect">
            <a:avLst/>
          </a:prstGeom>
        </p:spPr>
      </p:pic>
      <p:sp>
        <p:nvSpPr>
          <p:cNvPr id="6" name="TextBox 5"/>
          <p:cNvSpPr txBox="1"/>
          <p:nvPr/>
        </p:nvSpPr>
        <p:spPr>
          <a:xfrm>
            <a:off x="1589903" y="214295"/>
            <a:ext cx="8660083" cy="584775"/>
          </a:xfrm>
          <a:prstGeom prst="rect">
            <a:avLst/>
          </a:prstGeom>
          <a:noFill/>
        </p:spPr>
        <p:txBody>
          <a:bodyPr wrap="square" rtlCol="0">
            <a:spAutoFit/>
          </a:bodyPr>
          <a:lstStyle/>
          <a:p>
            <a:r>
              <a:rPr lang="en-US" sz="3200" dirty="0" smtClean="0"/>
              <a:t>Signup using </a:t>
            </a:r>
            <a:r>
              <a:rPr lang="en-US" sz="3200" dirty="0" smtClean="0">
                <a:solidFill>
                  <a:schemeClr val="accent1">
                    <a:lumMod val="75000"/>
                  </a:schemeClr>
                </a:solidFill>
              </a:rPr>
              <a:t>web app </a:t>
            </a:r>
            <a:r>
              <a:rPr lang="en-US" sz="3200" dirty="0" smtClean="0"/>
              <a:t>have </a:t>
            </a:r>
            <a:r>
              <a:rPr lang="en-US" sz="3200" dirty="0"/>
              <a:t>high possibility to </a:t>
            </a:r>
            <a:r>
              <a:rPr lang="en-US" sz="3200" dirty="0" smtClean="0">
                <a:solidFill>
                  <a:schemeClr val="accent1">
                    <a:lumMod val="75000"/>
                  </a:schemeClr>
                </a:solidFill>
              </a:rPr>
              <a:t>NDF</a:t>
            </a:r>
            <a:endParaRPr lang="en-US" sz="3200" dirty="0">
              <a:solidFill>
                <a:schemeClr val="accent1">
                  <a:lumMod val="75000"/>
                </a:schemeClr>
              </a:solidFill>
            </a:endParaRPr>
          </a:p>
        </p:txBody>
      </p:sp>
      <p:sp>
        <p:nvSpPr>
          <p:cNvPr id="7" name="TextBox 6"/>
          <p:cNvSpPr txBox="1"/>
          <p:nvPr/>
        </p:nvSpPr>
        <p:spPr>
          <a:xfrm>
            <a:off x="6909843" y="1155536"/>
            <a:ext cx="4145335"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smtClean="0">
                <a:solidFill>
                  <a:schemeClr val="accent1">
                    <a:lumMod val="75000"/>
                  </a:schemeClr>
                </a:solidFill>
              </a:rPr>
              <a:t>Decision Recommendation</a:t>
            </a:r>
            <a:endParaRPr lang="en-US" sz="2500" b="1" dirty="0">
              <a:solidFill>
                <a:schemeClr val="accent1">
                  <a:lumMod val="75000"/>
                </a:schemeClr>
              </a:solidFill>
            </a:endParaRPr>
          </a:p>
        </p:txBody>
      </p:sp>
      <p:sp>
        <p:nvSpPr>
          <p:cNvPr id="8" name="TextBox 7"/>
          <p:cNvSpPr txBox="1"/>
          <p:nvPr/>
        </p:nvSpPr>
        <p:spPr>
          <a:xfrm>
            <a:off x="6909843" y="3867555"/>
            <a:ext cx="4145335"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smtClean="0">
                <a:solidFill>
                  <a:schemeClr val="accent1">
                    <a:lumMod val="75000"/>
                  </a:schemeClr>
                </a:solidFill>
              </a:rPr>
              <a:t>Benefits</a:t>
            </a:r>
            <a:endParaRPr lang="en-US" sz="2500" b="1" dirty="0">
              <a:solidFill>
                <a:schemeClr val="accent1">
                  <a:lumMod val="75000"/>
                </a:schemeClr>
              </a:solidFill>
            </a:endParaRPr>
          </a:p>
        </p:txBody>
      </p:sp>
      <p:sp>
        <p:nvSpPr>
          <p:cNvPr id="9" name="TextBox 8"/>
          <p:cNvSpPr txBox="1"/>
          <p:nvPr/>
        </p:nvSpPr>
        <p:spPr>
          <a:xfrm>
            <a:off x="7311487" y="4736207"/>
            <a:ext cx="422359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75000"/>
                  </a:schemeClr>
                </a:solidFill>
              </a:rPr>
              <a:t>More comfortable displaying app options leads to more user engagement to the system.</a:t>
            </a:r>
            <a:endParaRPr lang="en-US" b="1" dirty="0">
              <a:solidFill>
                <a:schemeClr val="accent1">
                  <a:lumMod val="75000"/>
                </a:schemeClr>
              </a:solidFill>
            </a:endParaRPr>
          </a:p>
        </p:txBody>
      </p:sp>
      <p:sp>
        <p:nvSpPr>
          <p:cNvPr id="10" name="TextBox 9"/>
          <p:cNvSpPr txBox="1"/>
          <p:nvPr/>
        </p:nvSpPr>
        <p:spPr>
          <a:xfrm>
            <a:off x="7326446" y="2019080"/>
            <a:ext cx="3935271"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75000"/>
                  </a:schemeClr>
                </a:solidFill>
              </a:rPr>
              <a:t>Enhance and develop more and more on user interface &amp; user experience.</a:t>
            </a:r>
            <a:endParaRPr lang="en-US" b="1" dirty="0">
              <a:solidFill>
                <a:schemeClr val="accent1">
                  <a:lumMod val="75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16" y="1540116"/>
            <a:ext cx="1470787" cy="906859"/>
          </a:xfrm>
          <a:prstGeom prst="rect">
            <a:avLst/>
          </a:prstGeom>
        </p:spPr>
      </p:pic>
      <p:cxnSp>
        <p:nvCxnSpPr>
          <p:cNvPr id="12" name="Straight Connector 11"/>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7A38FCC5-A9EC-4837-A5A3-0B3BACC06C32}" type="slidenum">
              <a:rPr lang="en-US" smtClean="0"/>
              <a:t>12</a:t>
            </a:fld>
            <a:endParaRPr lang="en-US"/>
          </a:p>
        </p:txBody>
      </p:sp>
    </p:spTree>
    <p:extLst>
      <p:ext uri="{BB962C8B-B14F-4D97-AF65-F5344CB8AC3E}">
        <p14:creationId xmlns:p14="http://schemas.microsoft.com/office/powerpoint/2010/main" val="328640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098"/>
          <a:stretch/>
        </p:blipFill>
        <p:spPr>
          <a:xfrm>
            <a:off x="570184" y="700216"/>
            <a:ext cx="4214225" cy="5889399"/>
          </a:xfrm>
          <a:prstGeom prst="rect">
            <a:avLst/>
          </a:prstGeom>
        </p:spPr>
      </p:pic>
      <p:sp>
        <p:nvSpPr>
          <p:cNvPr id="6" name="TextBox 5"/>
          <p:cNvSpPr txBox="1"/>
          <p:nvPr/>
        </p:nvSpPr>
        <p:spPr>
          <a:xfrm>
            <a:off x="1812326" y="152972"/>
            <a:ext cx="8493209" cy="584775"/>
          </a:xfrm>
          <a:prstGeom prst="rect">
            <a:avLst/>
          </a:prstGeom>
          <a:noFill/>
        </p:spPr>
        <p:txBody>
          <a:bodyPr wrap="square" rtlCol="0">
            <a:spAutoFit/>
          </a:bodyPr>
          <a:lstStyle/>
          <a:p>
            <a:r>
              <a:rPr lang="en-US" sz="3200" dirty="0" smtClean="0"/>
              <a:t>Signup method </a:t>
            </a:r>
            <a:r>
              <a:rPr lang="en-US" sz="3200" dirty="0" smtClean="0">
                <a:solidFill>
                  <a:schemeClr val="accent1">
                    <a:lumMod val="75000"/>
                  </a:schemeClr>
                </a:solidFill>
              </a:rPr>
              <a:t>basic</a:t>
            </a:r>
            <a:r>
              <a:rPr lang="en-US" sz="3200" dirty="0" smtClean="0">
                <a:solidFill>
                  <a:srgbClr val="FF0000"/>
                </a:solidFill>
              </a:rPr>
              <a:t> </a:t>
            </a:r>
            <a:r>
              <a:rPr lang="en-US" sz="3200" dirty="0" smtClean="0"/>
              <a:t>have </a:t>
            </a:r>
            <a:r>
              <a:rPr lang="en-US" sz="3200" dirty="0"/>
              <a:t>high possibility </a:t>
            </a:r>
            <a:r>
              <a:rPr lang="en-US" sz="3200" dirty="0" smtClean="0">
                <a:solidFill>
                  <a:schemeClr val="accent1">
                    <a:lumMod val="75000"/>
                  </a:schemeClr>
                </a:solidFill>
              </a:rPr>
              <a:t>to used</a:t>
            </a:r>
            <a:endParaRPr lang="en-US" sz="3200" dirty="0">
              <a:solidFill>
                <a:schemeClr val="accent1">
                  <a:lumMod val="75000"/>
                </a:schemeClr>
              </a:solidFill>
            </a:endParaRPr>
          </a:p>
        </p:txBody>
      </p:sp>
      <p:cxnSp>
        <p:nvCxnSpPr>
          <p:cNvPr id="7" name="Straight Connector 6"/>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684" y="1830323"/>
            <a:ext cx="4639678" cy="2785378"/>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accent1">
                    <a:lumMod val="75000"/>
                  </a:schemeClr>
                </a:solidFill>
              </a:rPr>
              <a:t>most users use their basic account to signup which means maybe they are afraid from exchanging their other info in other </a:t>
            </a:r>
            <a:r>
              <a:rPr lang="en-US" sz="2500" b="1" dirty="0" smtClean="0">
                <a:solidFill>
                  <a:schemeClr val="accent1">
                    <a:lumMod val="75000"/>
                  </a:schemeClr>
                </a:solidFill>
              </a:rPr>
              <a:t>platforms </a:t>
            </a:r>
            <a:r>
              <a:rPr lang="en-US" sz="2500" b="1" dirty="0">
                <a:solidFill>
                  <a:schemeClr val="accent1">
                    <a:lumMod val="75000"/>
                  </a:schemeClr>
                </a:solidFill>
              </a:rPr>
              <a:t>like </a:t>
            </a:r>
            <a:r>
              <a:rPr lang="en-US" sz="2500" b="1" dirty="0" err="1">
                <a:solidFill>
                  <a:schemeClr val="accent1">
                    <a:lumMod val="75000"/>
                  </a:schemeClr>
                </a:solidFill>
              </a:rPr>
              <a:t>facebook</a:t>
            </a:r>
            <a:r>
              <a:rPr lang="en-US" sz="2500" b="1" dirty="0">
                <a:solidFill>
                  <a:schemeClr val="accent1">
                    <a:lumMod val="75000"/>
                  </a:schemeClr>
                </a:solidFill>
              </a:rPr>
              <a:t> and google with </a:t>
            </a:r>
            <a:r>
              <a:rPr lang="en-US" sz="2500" b="1" dirty="0" err="1" smtClean="0">
                <a:solidFill>
                  <a:schemeClr val="accent1">
                    <a:lumMod val="75000"/>
                  </a:schemeClr>
                </a:solidFill>
              </a:rPr>
              <a:t>airbnb</a:t>
            </a:r>
            <a:r>
              <a:rPr lang="en-US" sz="2500" b="1" dirty="0" smtClean="0">
                <a:solidFill>
                  <a:schemeClr val="accent1">
                    <a:lumMod val="75000"/>
                  </a:schemeClr>
                </a:solidFill>
              </a:rPr>
              <a:t> </a:t>
            </a:r>
            <a:r>
              <a:rPr lang="en-US" sz="2500" b="1" dirty="0">
                <a:solidFill>
                  <a:schemeClr val="accent1">
                    <a:lumMod val="75000"/>
                  </a:schemeClr>
                </a:solidFill>
              </a:rPr>
              <a:t>(A feeling of insecurity</a:t>
            </a:r>
            <a:r>
              <a:rPr lang="en-US" sz="2500" b="1" dirty="0" smtClean="0">
                <a:solidFill>
                  <a:schemeClr val="accent1">
                    <a:lumMod val="75000"/>
                  </a:schemeClr>
                </a:solidFill>
              </a:rPr>
              <a:t>).</a:t>
            </a:r>
            <a:endParaRPr lang="en-US" sz="2500" b="1" dirty="0">
              <a:solidFill>
                <a:schemeClr val="accent1">
                  <a:lumMod val="75000"/>
                </a:schemeClr>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549" y="1463770"/>
            <a:ext cx="1394581" cy="784928"/>
          </a:xfrm>
          <a:prstGeom prst="rect">
            <a:avLst/>
          </a:prstGeom>
        </p:spPr>
      </p:pic>
      <p:sp>
        <p:nvSpPr>
          <p:cNvPr id="11" name="Slide Number Placeholder 10"/>
          <p:cNvSpPr>
            <a:spLocks noGrp="1"/>
          </p:cNvSpPr>
          <p:nvPr>
            <p:ph type="sldNum" sz="quarter" idx="12"/>
          </p:nvPr>
        </p:nvSpPr>
        <p:spPr/>
        <p:txBody>
          <a:bodyPr/>
          <a:lstStyle/>
          <a:p>
            <a:fld id="{7A38FCC5-A9EC-4837-A5A3-0B3BACC06C32}" type="slidenum">
              <a:rPr lang="en-US" smtClean="0"/>
              <a:t>13</a:t>
            </a:fld>
            <a:endParaRPr lang="en-US"/>
          </a:p>
        </p:txBody>
      </p:sp>
    </p:spTree>
    <p:extLst>
      <p:ext uri="{BB962C8B-B14F-4D97-AF65-F5344CB8AC3E}">
        <p14:creationId xmlns:p14="http://schemas.microsoft.com/office/powerpoint/2010/main" val="177945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120"/>
          <a:stretch/>
        </p:blipFill>
        <p:spPr>
          <a:xfrm>
            <a:off x="1485192" y="988540"/>
            <a:ext cx="9213378" cy="5659395"/>
          </a:xfrm>
          <a:prstGeom prst="rect">
            <a:avLst/>
          </a:prstGeom>
        </p:spPr>
      </p:pic>
      <p:sp>
        <p:nvSpPr>
          <p:cNvPr id="6" name="Rectangle 5"/>
          <p:cNvSpPr/>
          <p:nvPr/>
        </p:nvSpPr>
        <p:spPr>
          <a:xfrm>
            <a:off x="1037098" y="160922"/>
            <a:ext cx="10759485" cy="707886"/>
          </a:xfrm>
          <a:prstGeom prst="rect">
            <a:avLst/>
          </a:prstGeom>
        </p:spPr>
        <p:txBody>
          <a:bodyPr wrap="square">
            <a:spAutoFit/>
          </a:bodyPr>
          <a:lstStyle/>
          <a:p>
            <a:pPr>
              <a:buFont typeface="Arial" panose="020B0604020202020204" pitchFamily="34" charset="0"/>
              <a:buChar char="•"/>
            </a:pPr>
            <a:r>
              <a:rPr lang="en-US" sz="2000" b="1" i="0" dirty="0" smtClean="0">
                <a:solidFill>
                  <a:schemeClr val="accent2"/>
                </a:solidFill>
                <a:effectLst/>
                <a:latin typeface="Helvetica Neue"/>
              </a:rPr>
              <a:t> chrome users </a:t>
            </a:r>
            <a:r>
              <a:rPr lang="en-US" sz="2000" b="1" i="0" dirty="0" smtClean="0">
                <a:solidFill>
                  <a:schemeClr val="accent1">
                    <a:lumMod val="75000"/>
                  </a:schemeClr>
                </a:solidFill>
                <a:effectLst/>
                <a:latin typeface="Helvetica Neue"/>
              </a:rPr>
              <a:t>are more likely to </a:t>
            </a:r>
            <a:r>
              <a:rPr lang="en-US" sz="2000" b="1" i="0" dirty="0" smtClean="0">
                <a:solidFill>
                  <a:schemeClr val="accent2"/>
                </a:solidFill>
                <a:effectLst/>
                <a:latin typeface="Helvetica Neue"/>
              </a:rPr>
              <a:t>use </a:t>
            </a:r>
            <a:r>
              <a:rPr lang="en-US" sz="2000" b="1" i="0" dirty="0" smtClean="0">
                <a:solidFill>
                  <a:schemeClr val="accent1">
                    <a:lumMod val="75000"/>
                  </a:schemeClr>
                </a:solidFill>
                <a:effectLst/>
                <a:latin typeface="Helvetica Neue"/>
              </a:rPr>
              <a:t>the </a:t>
            </a:r>
            <a:r>
              <a:rPr lang="en-US" sz="2000" b="1" i="0" dirty="0" err="1" smtClean="0">
                <a:solidFill>
                  <a:schemeClr val="accent1">
                    <a:lumMod val="75000"/>
                  </a:schemeClr>
                </a:solidFill>
                <a:effectLst/>
                <a:latin typeface="Helvetica Neue"/>
              </a:rPr>
              <a:t>airbnb</a:t>
            </a:r>
            <a:r>
              <a:rPr lang="en-US" sz="2000" b="1" i="0" dirty="0" smtClean="0">
                <a:solidFill>
                  <a:schemeClr val="accent1">
                    <a:lumMod val="75000"/>
                  </a:schemeClr>
                </a:solidFill>
                <a:effectLst/>
                <a:latin typeface="Helvetica Neue"/>
              </a:rPr>
              <a:t>, so maybe it's </a:t>
            </a:r>
            <a:r>
              <a:rPr lang="en-US" sz="2000" b="1" dirty="0">
                <a:solidFill>
                  <a:schemeClr val="accent1">
                    <a:lumMod val="75000"/>
                  </a:schemeClr>
                </a:solidFill>
                <a:latin typeface="Helvetica Neue"/>
              </a:rPr>
              <a:t>preferred </a:t>
            </a:r>
            <a:r>
              <a:rPr lang="en-US" sz="2000" b="1" i="0" dirty="0" smtClean="0">
                <a:solidFill>
                  <a:schemeClr val="accent1">
                    <a:lumMod val="75000"/>
                  </a:schemeClr>
                </a:solidFill>
                <a:effectLst/>
                <a:latin typeface="Helvetica Neue"/>
              </a:rPr>
              <a:t>from the </a:t>
            </a:r>
            <a:r>
              <a:rPr lang="en-US" sz="2000" b="1" dirty="0">
                <a:solidFill>
                  <a:schemeClr val="accent1">
                    <a:lumMod val="75000"/>
                  </a:schemeClr>
                </a:solidFill>
                <a:latin typeface="Helvetica Neue"/>
              </a:rPr>
              <a:t>business </a:t>
            </a:r>
            <a:r>
              <a:rPr lang="en-US" sz="2000" b="1" i="0" dirty="0" smtClean="0">
                <a:solidFill>
                  <a:schemeClr val="accent1">
                    <a:lumMod val="75000"/>
                  </a:schemeClr>
                </a:solidFill>
                <a:effectLst/>
                <a:latin typeface="Helvetica Neue"/>
              </a:rPr>
              <a:t>side to cooperate with google to enhance </a:t>
            </a:r>
            <a:r>
              <a:rPr lang="en-US" sz="2000" b="1" i="0" dirty="0" smtClean="0">
                <a:solidFill>
                  <a:schemeClr val="accent2"/>
                </a:solidFill>
                <a:effectLst/>
                <a:latin typeface="Helvetica Neue"/>
              </a:rPr>
              <a:t>google</a:t>
            </a:r>
            <a:r>
              <a:rPr lang="en-US" sz="2000" b="1" i="0" dirty="0" smtClean="0">
                <a:solidFill>
                  <a:schemeClr val="accent1">
                    <a:lumMod val="75000"/>
                  </a:schemeClr>
                </a:solidFill>
                <a:effectLst/>
                <a:latin typeface="Helvetica Neue"/>
              </a:rPr>
              <a:t> chrome </a:t>
            </a:r>
            <a:r>
              <a:rPr lang="en-US" sz="2000" b="1" i="0" dirty="0" smtClean="0">
                <a:solidFill>
                  <a:schemeClr val="accent2"/>
                </a:solidFill>
                <a:effectLst/>
                <a:latin typeface="Helvetica Neue"/>
              </a:rPr>
              <a:t>users </a:t>
            </a:r>
            <a:r>
              <a:rPr lang="en-US" sz="2000" b="1" dirty="0" smtClean="0">
                <a:solidFill>
                  <a:schemeClr val="accent2"/>
                </a:solidFill>
                <a:latin typeface="Helvetica Neue"/>
              </a:rPr>
              <a:t>experience</a:t>
            </a:r>
            <a:r>
              <a:rPr lang="en-US" sz="2000" b="1" dirty="0" smtClean="0">
                <a:solidFill>
                  <a:schemeClr val="accent1">
                    <a:lumMod val="75000"/>
                  </a:schemeClr>
                </a:solidFill>
                <a:latin typeface="Helvetica Neue"/>
              </a:rPr>
              <a:t>.</a:t>
            </a:r>
            <a:endParaRPr lang="en-US" sz="2000" b="1" i="0" dirty="0">
              <a:solidFill>
                <a:schemeClr val="accent1">
                  <a:lumMod val="75000"/>
                </a:schemeClr>
              </a:solidFill>
              <a:effectLst/>
              <a:latin typeface="Helvetica Neue"/>
            </a:endParaRPr>
          </a:p>
        </p:txBody>
      </p:sp>
      <p:cxnSp>
        <p:nvCxnSpPr>
          <p:cNvPr id="4" name="Straight Connector 3"/>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38FCC5-A9EC-4837-A5A3-0B3BACC06C32}" type="slidenum">
              <a:rPr lang="en-US" smtClean="0"/>
              <a:t>14</a:t>
            </a:fld>
            <a:endParaRPr lang="en-US"/>
          </a:p>
        </p:txBody>
      </p:sp>
    </p:spTree>
    <p:extLst>
      <p:ext uri="{BB962C8B-B14F-4D97-AF65-F5344CB8AC3E}">
        <p14:creationId xmlns:p14="http://schemas.microsoft.com/office/powerpoint/2010/main" val="372975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82" y="330533"/>
            <a:ext cx="8521550" cy="63022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026" y="1712599"/>
            <a:ext cx="1478408" cy="2187130"/>
          </a:xfrm>
          <a:prstGeom prst="rect">
            <a:avLst/>
          </a:prstGeom>
        </p:spPr>
      </p:pic>
      <p:sp>
        <p:nvSpPr>
          <p:cNvPr id="8" name="Rectangle 7"/>
          <p:cNvSpPr/>
          <p:nvPr/>
        </p:nvSpPr>
        <p:spPr>
          <a:xfrm>
            <a:off x="5745995" y="1634653"/>
            <a:ext cx="6096000" cy="1631216"/>
          </a:xfrm>
          <a:prstGeom prst="rect">
            <a:avLst/>
          </a:prstGeom>
        </p:spPr>
        <p:txBody>
          <a:bodyPr>
            <a:spAutoFit/>
          </a:bodyPr>
          <a:lstStyle/>
          <a:p>
            <a:pPr>
              <a:buFont typeface="Arial" panose="020B0604020202020204" pitchFamily="34" charset="0"/>
              <a:buChar char="•"/>
            </a:pPr>
            <a:r>
              <a:rPr lang="en-US" sz="2000" b="1" i="0" dirty="0" smtClean="0">
                <a:solidFill>
                  <a:schemeClr val="accent1">
                    <a:lumMod val="75000"/>
                  </a:schemeClr>
                </a:solidFill>
                <a:effectLst/>
                <a:latin typeface="Helvetica Neue"/>
              </a:rPr>
              <a:t> Desktop Users either mac desktop or windows desktop book far more often than other device users. This could mean that people use smaller devices for surfing and exploration and desktops to make the actual booking.</a:t>
            </a:r>
          </a:p>
        </p:txBody>
      </p:sp>
      <p:sp>
        <p:nvSpPr>
          <p:cNvPr id="9" name="Rectangle 8"/>
          <p:cNvSpPr/>
          <p:nvPr/>
        </p:nvSpPr>
        <p:spPr>
          <a:xfrm>
            <a:off x="5758249" y="3433149"/>
            <a:ext cx="6096000" cy="1015663"/>
          </a:xfrm>
          <a:prstGeom prst="rect">
            <a:avLst/>
          </a:prstGeom>
        </p:spPr>
        <p:txBody>
          <a:bodyPr>
            <a:spAutoFit/>
          </a:bodyPr>
          <a:lstStyle/>
          <a:p>
            <a:pPr>
              <a:buFont typeface="Arial" panose="020B0604020202020204" pitchFamily="34" charset="0"/>
              <a:buChar char="•"/>
            </a:pPr>
            <a:r>
              <a:rPr lang="en-US" sz="2000" b="1" i="0" dirty="0" smtClean="0">
                <a:solidFill>
                  <a:schemeClr val="accent1">
                    <a:lumMod val="75000"/>
                  </a:schemeClr>
                </a:solidFill>
                <a:effectLst/>
                <a:latin typeface="Helvetica Neue"/>
              </a:rPr>
              <a:t> The User Experience for the apps on different devices must be tuned accordingly to achieve best results.</a:t>
            </a:r>
          </a:p>
        </p:txBody>
      </p:sp>
      <p:sp>
        <p:nvSpPr>
          <p:cNvPr id="11" name="Curved Down Arrow 10"/>
          <p:cNvSpPr/>
          <p:nvPr/>
        </p:nvSpPr>
        <p:spPr>
          <a:xfrm>
            <a:off x="2842054" y="960324"/>
            <a:ext cx="4201298" cy="49427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337751" y="823784"/>
            <a:ext cx="2710249" cy="5626443"/>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p:cNvSpPr/>
          <p:nvPr/>
        </p:nvSpPr>
        <p:spPr>
          <a:xfrm>
            <a:off x="2187221" y="4886352"/>
            <a:ext cx="7142055" cy="1911178"/>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Curved Right Arrow 14"/>
          <p:cNvSpPr/>
          <p:nvPr/>
        </p:nvSpPr>
        <p:spPr>
          <a:xfrm rot="11133801">
            <a:off x="9630032" y="4151870"/>
            <a:ext cx="494271" cy="169007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7A38FCC5-A9EC-4837-A5A3-0B3BACC06C32}" type="slidenum">
              <a:rPr lang="en-US" smtClean="0"/>
              <a:t>15</a:t>
            </a:fld>
            <a:endParaRPr lang="en-US"/>
          </a:p>
        </p:txBody>
      </p:sp>
    </p:spTree>
    <p:extLst>
      <p:ext uri="{BB962C8B-B14F-4D97-AF65-F5344CB8AC3E}">
        <p14:creationId xmlns:p14="http://schemas.microsoft.com/office/powerpoint/2010/main" val="96582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1" y="801238"/>
            <a:ext cx="8984759" cy="5875529"/>
          </a:xfrm>
          <a:prstGeom prst="rect">
            <a:avLst/>
          </a:prstGeom>
        </p:spPr>
      </p:pic>
      <p:sp>
        <p:nvSpPr>
          <p:cNvPr id="6" name="TextBox 5"/>
          <p:cNvSpPr txBox="1"/>
          <p:nvPr/>
        </p:nvSpPr>
        <p:spPr>
          <a:xfrm>
            <a:off x="1564131" y="216463"/>
            <a:ext cx="9482810" cy="584775"/>
          </a:xfrm>
          <a:prstGeom prst="rect">
            <a:avLst/>
          </a:prstGeom>
          <a:noFill/>
        </p:spPr>
        <p:txBody>
          <a:bodyPr wrap="square" rtlCol="0">
            <a:spAutoFit/>
          </a:bodyPr>
          <a:lstStyle/>
          <a:p>
            <a:r>
              <a:rPr lang="en-US" sz="3200" dirty="0" smtClean="0"/>
              <a:t>Increase on the </a:t>
            </a:r>
            <a:r>
              <a:rPr lang="en-US" sz="3200" dirty="0" smtClean="0">
                <a:solidFill>
                  <a:srgbClr val="00B050"/>
                </a:solidFill>
              </a:rPr>
              <a:t>first</a:t>
            </a:r>
            <a:r>
              <a:rPr lang="en-US" sz="3200" dirty="0" smtClean="0"/>
              <a:t> activity </a:t>
            </a:r>
            <a:r>
              <a:rPr lang="en-US" sz="3200" dirty="0" smtClean="0">
                <a:solidFill>
                  <a:srgbClr val="00B050"/>
                </a:solidFill>
              </a:rPr>
              <a:t>minutes</a:t>
            </a:r>
            <a:r>
              <a:rPr lang="en-US" sz="3200" dirty="0" smtClean="0"/>
              <a:t> from 2014 to 2015</a:t>
            </a:r>
            <a:endParaRPr lang="en-US" sz="3200" dirty="0">
              <a:solidFill>
                <a:srgbClr val="FF0000"/>
              </a:solidFill>
            </a:endParaRPr>
          </a:p>
        </p:txBody>
      </p:sp>
      <p:sp>
        <p:nvSpPr>
          <p:cNvPr id="7" name="Rectangle 6"/>
          <p:cNvSpPr/>
          <p:nvPr/>
        </p:nvSpPr>
        <p:spPr>
          <a:xfrm>
            <a:off x="9215031" y="2446341"/>
            <a:ext cx="2018365" cy="861774"/>
          </a:xfrm>
          <a:prstGeom prst="rect">
            <a:avLst/>
          </a:prstGeom>
        </p:spPr>
        <p:txBody>
          <a:bodyPr wrap="square">
            <a:spAutoFit/>
          </a:bodyPr>
          <a:lstStyle/>
          <a:p>
            <a:r>
              <a:rPr lang="en-US" sz="5000" b="1" i="0" dirty="0" smtClean="0">
                <a:solidFill>
                  <a:srgbClr val="00B050"/>
                </a:solidFill>
                <a:effectLst/>
                <a:latin typeface="Helvetica Neue"/>
              </a:rPr>
              <a:t>26.3% </a:t>
            </a:r>
            <a:endParaRPr lang="en-US" sz="5000" b="1" i="0" dirty="0">
              <a:solidFill>
                <a:srgbClr val="00B050"/>
              </a:solidFill>
              <a:effectLst/>
              <a:latin typeface="Helvetica Neue"/>
            </a:endParaRPr>
          </a:p>
        </p:txBody>
      </p:sp>
      <p:sp>
        <p:nvSpPr>
          <p:cNvPr id="8" name="Up Arrow 7"/>
          <p:cNvSpPr/>
          <p:nvPr/>
        </p:nvSpPr>
        <p:spPr>
          <a:xfrm>
            <a:off x="11237053" y="2097248"/>
            <a:ext cx="830510" cy="1354406"/>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7A38FCC5-A9EC-4837-A5A3-0B3BACC06C32}" type="slidenum">
              <a:rPr lang="en-US" smtClean="0"/>
              <a:t>16</a:t>
            </a:fld>
            <a:endParaRPr lang="en-US"/>
          </a:p>
        </p:txBody>
      </p:sp>
    </p:spTree>
    <p:extLst>
      <p:ext uri="{BB962C8B-B14F-4D97-AF65-F5344CB8AC3E}">
        <p14:creationId xmlns:p14="http://schemas.microsoft.com/office/powerpoint/2010/main" val="405485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522473" y="90744"/>
            <a:ext cx="6712144" cy="1323439"/>
          </a:xfrm>
          <a:prstGeom prst="rect">
            <a:avLst/>
          </a:prstGeom>
        </p:spPr>
        <p:txBody>
          <a:bodyPr wrap="square">
            <a:spAutoFit/>
          </a:bodyPr>
          <a:lstStyle/>
          <a:p>
            <a:pPr algn="ctr"/>
            <a:r>
              <a:rPr lang="en-US" sz="8000" b="1" i="0" dirty="0" smtClean="0">
                <a:solidFill>
                  <a:srgbClr val="FF0000"/>
                </a:solidFill>
                <a:effectLst/>
                <a:latin typeface="Helvetica Neue"/>
              </a:rPr>
              <a:t>Thank</a:t>
            </a:r>
            <a:r>
              <a:rPr lang="en-US" sz="8000" b="1" i="0" dirty="0" smtClean="0">
                <a:solidFill>
                  <a:schemeClr val="bg1"/>
                </a:solidFill>
                <a:effectLst/>
                <a:latin typeface="Helvetica Neue"/>
              </a:rPr>
              <a:t> you</a:t>
            </a:r>
            <a:endParaRPr lang="en-US" sz="8000" b="1" i="0" dirty="0">
              <a:solidFill>
                <a:schemeClr val="bg1"/>
              </a:solidFill>
              <a:effectLst/>
              <a:latin typeface="Helvetica Neue"/>
            </a:endParaRPr>
          </a:p>
        </p:txBody>
      </p:sp>
      <p:cxnSp>
        <p:nvCxnSpPr>
          <p:cNvPr id="7" name="Straight Connector 6"/>
          <p:cNvCxnSpPr/>
          <p:nvPr/>
        </p:nvCxnSpPr>
        <p:spPr>
          <a:xfrm>
            <a:off x="4539049" y="1504927"/>
            <a:ext cx="271521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7A38FCC5-A9EC-4837-A5A3-0B3BACC06C32}" type="slidenum">
              <a:rPr lang="en-US" smtClean="0"/>
              <a:t>17</a:t>
            </a:fld>
            <a:endParaRPr lang="en-US"/>
          </a:p>
        </p:txBody>
      </p:sp>
    </p:spTree>
    <p:extLst>
      <p:ext uri="{BB962C8B-B14F-4D97-AF65-F5344CB8AC3E}">
        <p14:creationId xmlns:p14="http://schemas.microsoft.com/office/powerpoint/2010/main" val="2993557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370702" y="2148441"/>
            <a:ext cx="6096000" cy="646331"/>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latin typeface="Inter"/>
              </a:rPr>
              <a:t>New users on Airbnb can book a </a:t>
            </a:r>
            <a:r>
              <a:rPr lang="en-US" dirty="0" smtClean="0">
                <a:solidFill>
                  <a:schemeClr val="bg1"/>
                </a:solidFill>
                <a:latin typeface="Inter"/>
              </a:rPr>
              <a:t>place</a:t>
            </a:r>
          </a:p>
          <a:p>
            <a:r>
              <a:rPr lang="en-US" dirty="0" smtClean="0">
                <a:solidFill>
                  <a:schemeClr val="bg1"/>
                </a:solidFill>
                <a:latin typeface="Inter"/>
              </a:rPr>
              <a:t> </a:t>
            </a:r>
            <a:r>
              <a:rPr lang="en-US" dirty="0">
                <a:solidFill>
                  <a:schemeClr val="bg1"/>
                </a:solidFill>
                <a:latin typeface="Inter"/>
              </a:rPr>
              <a:t>to </a:t>
            </a:r>
            <a:r>
              <a:rPr lang="en-US" dirty="0" smtClean="0">
                <a:solidFill>
                  <a:schemeClr val="bg1"/>
                </a:solidFill>
                <a:latin typeface="Inter"/>
              </a:rPr>
              <a:t>stay </a:t>
            </a:r>
            <a:r>
              <a:rPr lang="en-US" dirty="0">
                <a:solidFill>
                  <a:schemeClr val="bg1"/>
                </a:solidFill>
                <a:latin typeface="Inter"/>
              </a:rPr>
              <a:t>in 34,000+ cities across 190+ </a:t>
            </a:r>
            <a:r>
              <a:rPr lang="en-US" dirty="0" smtClean="0">
                <a:solidFill>
                  <a:schemeClr val="bg1"/>
                </a:solidFill>
                <a:latin typeface="Inter"/>
              </a:rPr>
              <a:t>countries.</a:t>
            </a:r>
          </a:p>
        </p:txBody>
      </p:sp>
      <p:sp>
        <p:nvSpPr>
          <p:cNvPr id="7" name="Rectangle 6"/>
          <p:cNvSpPr/>
          <p:nvPr/>
        </p:nvSpPr>
        <p:spPr>
          <a:xfrm>
            <a:off x="370702" y="4682086"/>
            <a:ext cx="6684439" cy="646331"/>
          </a:xfrm>
          <a:prstGeom prst="rect">
            <a:avLst/>
          </a:prstGeom>
        </p:spPr>
        <p:txBody>
          <a:bodyPr wrap="square">
            <a:spAutoFit/>
          </a:bodyPr>
          <a:lstStyle/>
          <a:p>
            <a:r>
              <a:rPr lang="en-US" dirty="0">
                <a:solidFill>
                  <a:schemeClr val="bg1"/>
                </a:solidFill>
                <a:latin typeface="Inter"/>
              </a:rPr>
              <a:t>There are 12 possible outcomes of the destination country: 'US', 'FR', 'CA', 'GB', 'ES', 'IT', 'PT', 'NL','DE', 'AU', 'NDF'</a:t>
            </a:r>
            <a:endParaRPr lang="en-US" dirty="0">
              <a:solidFill>
                <a:schemeClr val="bg1"/>
              </a:solidFill>
            </a:endParaRPr>
          </a:p>
        </p:txBody>
      </p:sp>
      <p:sp>
        <p:nvSpPr>
          <p:cNvPr id="8" name="Rectangle 7"/>
          <p:cNvSpPr/>
          <p:nvPr/>
        </p:nvSpPr>
        <p:spPr>
          <a:xfrm>
            <a:off x="428367" y="1169068"/>
            <a:ext cx="6096000" cy="630942"/>
          </a:xfrm>
          <a:prstGeom prst="rect">
            <a:avLst/>
          </a:prstGeom>
        </p:spPr>
        <p:txBody>
          <a:bodyPr>
            <a:spAutoFit/>
          </a:bodyPr>
          <a:lstStyle/>
          <a:p>
            <a:r>
              <a:rPr lang="en-US" sz="3500" b="1" dirty="0">
                <a:solidFill>
                  <a:schemeClr val="bg1"/>
                </a:solidFill>
                <a:latin typeface="Inter"/>
              </a:rPr>
              <a:t>Problem </a:t>
            </a:r>
            <a:r>
              <a:rPr lang="en-US" sz="3500" b="1" dirty="0" smtClean="0">
                <a:solidFill>
                  <a:schemeClr val="bg1"/>
                </a:solidFill>
                <a:latin typeface="Inter"/>
              </a:rPr>
              <a:t>Definition  </a:t>
            </a:r>
            <a:endParaRPr lang="en-US" sz="3500" b="1" dirty="0">
              <a:solidFill>
                <a:schemeClr val="bg1"/>
              </a:solidFill>
            </a:endParaRPr>
          </a:p>
        </p:txBody>
      </p:sp>
      <p:sp>
        <p:nvSpPr>
          <p:cNvPr id="9" name="Rectangle 8"/>
          <p:cNvSpPr/>
          <p:nvPr/>
        </p:nvSpPr>
        <p:spPr>
          <a:xfrm>
            <a:off x="358307" y="3415263"/>
            <a:ext cx="6096000" cy="646331"/>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latin typeface="Inter"/>
              </a:rPr>
              <a:t>By accurately predicting where a new user will</a:t>
            </a:r>
          </a:p>
          <a:p>
            <a:r>
              <a:rPr lang="en-US" dirty="0">
                <a:solidFill>
                  <a:schemeClr val="bg1"/>
                </a:solidFill>
                <a:latin typeface="Inter"/>
              </a:rPr>
              <a:t> book their first travel experience.</a:t>
            </a:r>
          </a:p>
        </p:txBody>
      </p:sp>
      <p:sp>
        <p:nvSpPr>
          <p:cNvPr id="10" name="Slide Number Placeholder 9"/>
          <p:cNvSpPr>
            <a:spLocks noGrp="1"/>
          </p:cNvSpPr>
          <p:nvPr>
            <p:ph type="sldNum" sz="quarter" idx="12"/>
          </p:nvPr>
        </p:nvSpPr>
        <p:spPr/>
        <p:txBody>
          <a:bodyPr/>
          <a:lstStyle/>
          <a:p>
            <a:fld id="{7A38FCC5-A9EC-4837-A5A3-0B3BACC06C32}" type="slidenum">
              <a:rPr lang="en-US" smtClean="0"/>
              <a:t>2</a:t>
            </a:fld>
            <a:endParaRPr lang="en-US"/>
          </a:p>
        </p:txBody>
      </p:sp>
    </p:spTree>
    <p:extLst>
      <p:ext uri="{BB962C8B-B14F-4D97-AF65-F5344CB8AC3E}">
        <p14:creationId xmlns:p14="http://schemas.microsoft.com/office/powerpoint/2010/main" val="649128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63827" y="2620024"/>
            <a:ext cx="10832757" cy="630942"/>
          </a:xfrm>
          <a:prstGeom prst="rect">
            <a:avLst/>
          </a:prstGeom>
        </p:spPr>
        <p:txBody>
          <a:bodyPr wrap="square">
            <a:spAutoFit/>
          </a:bodyPr>
          <a:lstStyle/>
          <a:p>
            <a:r>
              <a:rPr lang="en-US" sz="3500" b="1" dirty="0" smtClean="0">
                <a:solidFill>
                  <a:srgbClr val="FF0000"/>
                </a:solidFill>
                <a:latin typeface="Inter"/>
              </a:rPr>
              <a:t>Analysis &amp; Modeling Airbnb New User Bookings </a:t>
            </a:r>
            <a:endParaRPr lang="en-US" sz="3500" b="1" dirty="0">
              <a:solidFill>
                <a:srgbClr val="FF0000"/>
              </a:solidFill>
              <a:latin typeface="Inter"/>
            </a:endParaRPr>
          </a:p>
        </p:txBody>
      </p:sp>
      <p:cxnSp>
        <p:nvCxnSpPr>
          <p:cNvPr id="15" name="Straight Connector 14"/>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7A38FCC5-A9EC-4837-A5A3-0B3BACC06C32}" type="slidenum">
              <a:rPr lang="en-US" smtClean="0"/>
              <a:t>3</a:t>
            </a:fld>
            <a:endParaRPr lang="en-US"/>
          </a:p>
        </p:txBody>
      </p:sp>
    </p:spTree>
    <p:extLst>
      <p:ext uri="{BB962C8B-B14F-4D97-AF65-F5344CB8AC3E}">
        <p14:creationId xmlns:p14="http://schemas.microsoft.com/office/powerpoint/2010/main" val="435221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97" y="795399"/>
            <a:ext cx="11149206" cy="5884394"/>
          </a:xfrm>
          <a:prstGeom prst="rect">
            <a:avLst/>
          </a:prstGeom>
        </p:spPr>
      </p:pic>
      <p:sp>
        <p:nvSpPr>
          <p:cNvPr id="4" name="Rectangle 3"/>
          <p:cNvSpPr/>
          <p:nvPr/>
        </p:nvSpPr>
        <p:spPr>
          <a:xfrm>
            <a:off x="6919784" y="2371171"/>
            <a:ext cx="4034158" cy="707886"/>
          </a:xfrm>
          <a:prstGeom prst="rect">
            <a:avLst/>
          </a:prstGeom>
        </p:spPr>
        <p:txBody>
          <a:bodyPr wrap="square">
            <a:spAutoFit/>
          </a:bodyPr>
          <a:lstStyle/>
          <a:p>
            <a:pPr>
              <a:buFont typeface="Arial" panose="020B0604020202020204" pitchFamily="34" charset="0"/>
              <a:buChar char="•"/>
            </a:pPr>
            <a:r>
              <a:rPr lang="en-US" sz="2000" b="1" i="0" dirty="0" smtClean="0">
                <a:solidFill>
                  <a:schemeClr val="accent1">
                    <a:lumMod val="75000"/>
                  </a:schemeClr>
                </a:solidFill>
                <a:effectLst/>
                <a:latin typeface="Helvetica Neue"/>
              </a:rPr>
              <a:t>the age group from 15 </a:t>
            </a:r>
            <a:r>
              <a:rPr lang="en-US" sz="2000" b="1" dirty="0">
                <a:solidFill>
                  <a:schemeClr val="accent1">
                    <a:lumMod val="75000"/>
                  </a:schemeClr>
                </a:solidFill>
                <a:latin typeface="Helvetica Neue"/>
              </a:rPr>
              <a:t>to 39 is </a:t>
            </a:r>
            <a:r>
              <a:rPr lang="en-US" sz="2000" b="1" dirty="0" smtClean="0">
                <a:solidFill>
                  <a:schemeClr val="accent1">
                    <a:lumMod val="75000"/>
                  </a:schemeClr>
                </a:solidFill>
                <a:latin typeface="Helvetica Neue"/>
              </a:rPr>
              <a:t>the most </a:t>
            </a:r>
            <a:r>
              <a:rPr lang="en-US" sz="2000" b="1" dirty="0">
                <a:solidFill>
                  <a:schemeClr val="accent1">
                    <a:lumMod val="75000"/>
                  </a:schemeClr>
                </a:solidFill>
                <a:latin typeface="Helvetica Neue"/>
              </a:rPr>
              <a:t>user </a:t>
            </a:r>
            <a:r>
              <a:rPr lang="en-US" sz="2000" b="1" dirty="0" smtClean="0">
                <a:solidFill>
                  <a:schemeClr val="accent1">
                    <a:lumMod val="75000"/>
                  </a:schemeClr>
                </a:solidFill>
                <a:latin typeface="Helvetica Neue"/>
              </a:rPr>
              <a:t>segment.</a:t>
            </a:r>
            <a:endParaRPr lang="en-US" sz="2000" b="1" i="0" dirty="0">
              <a:solidFill>
                <a:schemeClr val="accent1">
                  <a:lumMod val="75000"/>
                </a:schemeClr>
              </a:solidFill>
              <a:effectLst/>
              <a:latin typeface="Helvetica Neue"/>
            </a:endParaRPr>
          </a:p>
        </p:txBody>
      </p:sp>
      <p:cxnSp>
        <p:nvCxnSpPr>
          <p:cNvPr id="5" name="Straight Connector 4"/>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24710" y="210624"/>
            <a:ext cx="6657230" cy="584775"/>
          </a:xfrm>
          <a:prstGeom prst="rect">
            <a:avLst/>
          </a:prstGeom>
          <a:noFill/>
        </p:spPr>
        <p:txBody>
          <a:bodyPr wrap="square" rtlCol="0">
            <a:spAutoFit/>
          </a:bodyPr>
          <a:lstStyle/>
          <a:p>
            <a:r>
              <a:rPr lang="en-US" sz="3200" dirty="0" smtClean="0"/>
              <a:t>User </a:t>
            </a:r>
            <a:r>
              <a:rPr lang="en-US" sz="3200" dirty="0" smtClean="0">
                <a:solidFill>
                  <a:schemeClr val="accent1">
                    <a:lumMod val="75000"/>
                  </a:schemeClr>
                </a:solidFill>
              </a:rPr>
              <a:t>segments</a:t>
            </a:r>
            <a:r>
              <a:rPr lang="en-US" sz="3200" dirty="0" smtClean="0"/>
              <a:t> &amp; the </a:t>
            </a:r>
            <a:r>
              <a:rPr lang="en-US" sz="3200" dirty="0" smtClean="0">
                <a:solidFill>
                  <a:srgbClr val="C00000"/>
                </a:solidFill>
              </a:rPr>
              <a:t>paid</a:t>
            </a:r>
            <a:r>
              <a:rPr lang="en-US" sz="3200" dirty="0" smtClean="0"/>
              <a:t> marketing</a:t>
            </a:r>
            <a:endParaRPr lang="en-US" sz="3200" dirty="0">
              <a:solidFill>
                <a:srgbClr val="FF0000"/>
              </a:solidFill>
            </a:endParaRPr>
          </a:p>
        </p:txBody>
      </p:sp>
      <p:sp>
        <p:nvSpPr>
          <p:cNvPr id="12" name="Slide Number Placeholder 11"/>
          <p:cNvSpPr>
            <a:spLocks noGrp="1"/>
          </p:cNvSpPr>
          <p:nvPr>
            <p:ph type="sldNum" sz="quarter" idx="12"/>
          </p:nvPr>
        </p:nvSpPr>
        <p:spPr/>
        <p:txBody>
          <a:bodyPr/>
          <a:lstStyle/>
          <a:p>
            <a:fld id="{7A38FCC5-A9EC-4837-A5A3-0B3BACC06C32}" type="slidenum">
              <a:rPr lang="en-US" smtClean="0"/>
              <a:t>4</a:t>
            </a:fld>
            <a:endParaRPr lang="en-US"/>
          </a:p>
        </p:txBody>
      </p:sp>
    </p:spTree>
    <p:extLst>
      <p:ext uri="{BB962C8B-B14F-4D97-AF65-F5344CB8AC3E}">
        <p14:creationId xmlns:p14="http://schemas.microsoft.com/office/powerpoint/2010/main" val="2157921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27" y="1432896"/>
            <a:ext cx="11585196" cy="3992207"/>
          </a:xfrm>
          <a:prstGeom prst="rect">
            <a:avLst/>
          </a:prstGeom>
        </p:spPr>
      </p:pic>
      <p:sp>
        <p:nvSpPr>
          <p:cNvPr id="3" name="Rectangle 2"/>
          <p:cNvSpPr/>
          <p:nvPr/>
        </p:nvSpPr>
        <p:spPr>
          <a:xfrm>
            <a:off x="1134762" y="5425103"/>
            <a:ext cx="4304271" cy="707886"/>
          </a:xfrm>
          <a:prstGeom prst="rect">
            <a:avLst/>
          </a:prstGeom>
        </p:spPr>
        <p:txBody>
          <a:bodyPr wrap="square">
            <a:spAutoFit/>
          </a:bodyPr>
          <a:lstStyle/>
          <a:p>
            <a:pPr>
              <a:buFont typeface="Arial" panose="020B0604020202020204" pitchFamily="34" charset="0"/>
              <a:buChar char="•"/>
            </a:pPr>
            <a:r>
              <a:rPr lang="en-US" sz="2000" b="1" i="0" dirty="0" smtClean="0">
                <a:solidFill>
                  <a:srgbClr val="00B050"/>
                </a:solidFill>
                <a:effectLst/>
                <a:latin typeface="Helvetica Neue"/>
              </a:rPr>
              <a:t>Most paid marketing forward to the age segment from 15 to 39</a:t>
            </a:r>
            <a:endParaRPr lang="en-US" sz="2000" b="1" i="0" dirty="0">
              <a:solidFill>
                <a:srgbClr val="00B050"/>
              </a:solidFill>
              <a:effectLst/>
              <a:latin typeface="Helvetica Neue"/>
            </a:endParaRPr>
          </a:p>
        </p:txBody>
      </p:sp>
      <p:sp>
        <p:nvSpPr>
          <p:cNvPr id="4" name="Rectangle 3"/>
          <p:cNvSpPr/>
          <p:nvPr/>
        </p:nvSpPr>
        <p:spPr>
          <a:xfrm>
            <a:off x="6573795" y="5425103"/>
            <a:ext cx="5453448" cy="707886"/>
          </a:xfrm>
          <a:prstGeom prst="rect">
            <a:avLst/>
          </a:prstGeom>
        </p:spPr>
        <p:txBody>
          <a:bodyPr wrap="square">
            <a:spAutoFit/>
          </a:bodyPr>
          <a:lstStyle/>
          <a:p>
            <a:pPr>
              <a:buFont typeface="Arial" panose="020B0604020202020204" pitchFamily="34" charset="0"/>
              <a:buChar char="•"/>
            </a:pPr>
            <a:r>
              <a:rPr lang="en-US" sz="2000" b="1" i="0" dirty="0" smtClean="0">
                <a:solidFill>
                  <a:srgbClr val="C00000"/>
                </a:solidFill>
                <a:effectLst/>
                <a:latin typeface="Helvetica Neue"/>
              </a:rPr>
              <a:t>Most age group take time from first activity to account created is from 15 to 39</a:t>
            </a:r>
            <a:endParaRPr lang="en-US" sz="2000" b="1" i="0" dirty="0">
              <a:solidFill>
                <a:srgbClr val="C00000"/>
              </a:solidFill>
              <a:effectLst/>
              <a:latin typeface="Helvetica Neue"/>
            </a:endParaRPr>
          </a:p>
        </p:txBody>
      </p:sp>
      <p:cxnSp>
        <p:nvCxnSpPr>
          <p:cNvPr id="5" name="Straight Connector 4"/>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24710" y="210624"/>
            <a:ext cx="6657230" cy="584775"/>
          </a:xfrm>
          <a:prstGeom prst="rect">
            <a:avLst/>
          </a:prstGeom>
          <a:noFill/>
        </p:spPr>
        <p:txBody>
          <a:bodyPr wrap="square" rtlCol="0">
            <a:spAutoFit/>
          </a:bodyPr>
          <a:lstStyle/>
          <a:p>
            <a:r>
              <a:rPr lang="en-US" sz="3200" dirty="0" smtClean="0"/>
              <a:t>User </a:t>
            </a:r>
            <a:r>
              <a:rPr lang="en-US" sz="3200" dirty="0" smtClean="0">
                <a:solidFill>
                  <a:srgbClr val="00B050"/>
                </a:solidFill>
              </a:rPr>
              <a:t>segments</a:t>
            </a:r>
            <a:r>
              <a:rPr lang="en-US" sz="3200" dirty="0" smtClean="0"/>
              <a:t> &amp; the </a:t>
            </a:r>
            <a:r>
              <a:rPr lang="en-US" sz="3200" dirty="0" smtClean="0">
                <a:solidFill>
                  <a:srgbClr val="C00000"/>
                </a:solidFill>
              </a:rPr>
              <a:t>paid</a:t>
            </a:r>
            <a:r>
              <a:rPr lang="en-US" sz="3200" dirty="0" smtClean="0"/>
              <a:t> marketing</a:t>
            </a:r>
            <a:endParaRPr lang="en-US" sz="3200" dirty="0">
              <a:solidFill>
                <a:srgbClr val="FF0000"/>
              </a:solidFill>
            </a:endParaRPr>
          </a:p>
        </p:txBody>
      </p:sp>
      <p:sp>
        <p:nvSpPr>
          <p:cNvPr id="13" name="Slide Number Placeholder 12"/>
          <p:cNvSpPr>
            <a:spLocks noGrp="1"/>
          </p:cNvSpPr>
          <p:nvPr>
            <p:ph type="sldNum" sz="quarter" idx="12"/>
          </p:nvPr>
        </p:nvSpPr>
        <p:spPr/>
        <p:txBody>
          <a:bodyPr/>
          <a:lstStyle/>
          <a:p>
            <a:fld id="{7A38FCC5-A9EC-4837-A5A3-0B3BACC06C32}" type="slidenum">
              <a:rPr lang="en-US" smtClean="0"/>
              <a:t>5</a:t>
            </a:fld>
            <a:endParaRPr lang="en-US"/>
          </a:p>
        </p:txBody>
      </p:sp>
    </p:spTree>
    <p:extLst>
      <p:ext uri="{BB962C8B-B14F-4D97-AF65-F5344CB8AC3E}">
        <p14:creationId xmlns:p14="http://schemas.microsoft.com/office/powerpoint/2010/main" val="325254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56" y="882948"/>
            <a:ext cx="11011854" cy="5784081"/>
          </a:xfrm>
          <a:prstGeom prst="rect">
            <a:avLst/>
          </a:prstGeom>
        </p:spPr>
      </p:pic>
      <p:sp>
        <p:nvSpPr>
          <p:cNvPr id="6" name="Rectangle 5"/>
          <p:cNvSpPr/>
          <p:nvPr/>
        </p:nvSpPr>
        <p:spPr>
          <a:xfrm>
            <a:off x="2076585" y="2078303"/>
            <a:ext cx="6480185" cy="3416320"/>
          </a:xfrm>
          <a:prstGeom prst="rect">
            <a:avLst/>
          </a:prstGeom>
        </p:spPr>
        <p:txBody>
          <a:bodyPr wrap="square">
            <a:spAutoFit/>
          </a:bodyPr>
          <a:lstStyle/>
          <a:p>
            <a:pPr marL="285750" indent="-285750">
              <a:buFont typeface="Arial" panose="020B0604020202020204" pitchFamily="34" charset="0"/>
              <a:buChar char="•"/>
            </a:pPr>
            <a:r>
              <a:rPr lang="en-US" b="1" dirty="0" smtClean="0">
                <a:solidFill>
                  <a:schemeClr val="accent1">
                    <a:lumMod val="75000"/>
                  </a:schemeClr>
                </a:solidFill>
                <a:latin typeface="Helvetica Neue"/>
              </a:rPr>
              <a:t>the time taken from first activity to first account created in the age group 15 to 39 is highest time taken.</a:t>
            </a:r>
          </a:p>
          <a:p>
            <a:pPr marL="285750" indent="-285750">
              <a:buFont typeface="Arial" panose="020B0604020202020204" pitchFamily="34" charset="0"/>
              <a:buChar char="•"/>
            </a:pPr>
            <a:endParaRPr lang="en-US" b="1" dirty="0" smtClean="0">
              <a:solidFill>
                <a:schemeClr val="accent1">
                  <a:lumMod val="75000"/>
                </a:schemeClr>
              </a:solidFill>
              <a:latin typeface="Helvetica Neue"/>
            </a:endParaRPr>
          </a:p>
          <a:p>
            <a:pPr marL="285750" indent="-285750">
              <a:buFont typeface="Arial" panose="020B0604020202020204" pitchFamily="34" charset="0"/>
              <a:buChar char="•"/>
            </a:pPr>
            <a:r>
              <a:rPr lang="en-US" b="1" dirty="0" smtClean="0">
                <a:solidFill>
                  <a:schemeClr val="accent1">
                    <a:lumMod val="75000"/>
                  </a:schemeClr>
                </a:solidFill>
                <a:latin typeface="Helvetica Neue"/>
              </a:rPr>
              <a:t>Despite the advertisings providers more likely to target the age group from 15 to 40.</a:t>
            </a:r>
          </a:p>
          <a:p>
            <a:pPr marL="285750" indent="-285750">
              <a:buFont typeface="Arial" panose="020B0604020202020204" pitchFamily="34" charset="0"/>
              <a:buChar char="•"/>
            </a:pPr>
            <a:endParaRPr lang="en-US" b="1" dirty="0" smtClean="0">
              <a:solidFill>
                <a:schemeClr val="accent1">
                  <a:lumMod val="75000"/>
                </a:schemeClr>
              </a:solidFill>
              <a:latin typeface="Helvetica Neue"/>
            </a:endParaRPr>
          </a:p>
          <a:p>
            <a:pPr marL="285750" indent="-285750">
              <a:buFont typeface="Arial" panose="020B0604020202020204" pitchFamily="34" charset="0"/>
              <a:buChar char="•"/>
            </a:pPr>
            <a:r>
              <a:rPr lang="en-US" b="1" dirty="0" smtClean="0">
                <a:solidFill>
                  <a:schemeClr val="accent1">
                    <a:lumMod val="75000"/>
                  </a:schemeClr>
                </a:solidFill>
                <a:latin typeface="Helvetica Neue"/>
              </a:rPr>
              <a:t> which lead us to fetch for bugs in the paid marketing plan or strategy to decrease the gap time.</a:t>
            </a:r>
          </a:p>
          <a:p>
            <a:pPr marL="285750" indent="-285750">
              <a:buFont typeface="Arial" panose="020B0604020202020204" pitchFamily="34" charset="0"/>
              <a:buChar char="•"/>
            </a:pPr>
            <a:endParaRPr lang="en-US" b="1" dirty="0" smtClean="0">
              <a:solidFill>
                <a:schemeClr val="accent1">
                  <a:lumMod val="75000"/>
                </a:schemeClr>
              </a:solidFill>
              <a:latin typeface="Helvetica Neue"/>
            </a:endParaRPr>
          </a:p>
          <a:p>
            <a:pPr marL="285750" indent="-285750">
              <a:buFont typeface="Arial" panose="020B0604020202020204" pitchFamily="34" charset="0"/>
              <a:buChar char="•"/>
            </a:pPr>
            <a:r>
              <a:rPr lang="en-US" b="1" dirty="0" smtClean="0">
                <a:solidFill>
                  <a:schemeClr val="accent1">
                    <a:lumMod val="75000"/>
                  </a:schemeClr>
                </a:solidFill>
                <a:latin typeface="Helvetica Neue"/>
              </a:rPr>
              <a:t>How ever most age group using Airbnb from 15 to 40 and the number of age group users is increasing by the time.</a:t>
            </a:r>
          </a:p>
        </p:txBody>
      </p:sp>
      <p:cxnSp>
        <p:nvCxnSpPr>
          <p:cNvPr id="7" name="Straight Connector 6"/>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24710" y="210624"/>
            <a:ext cx="6657230" cy="584775"/>
          </a:xfrm>
          <a:prstGeom prst="rect">
            <a:avLst/>
          </a:prstGeom>
          <a:noFill/>
        </p:spPr>
        <p:txBody>
          <a:bodyPr wrap="square" rtlCol="0">
            <a:spAutoFit/>
          </a:bodyPr>
          <a:lstStyle/>
          <a:p>
            <a:r>
              <a:rPr lang="en-US" sz="3200" dirty="0" smtClean="0"/>
              <a:t>Decreasing in users </a:t>
            </a:r>
            <a:r>
              <a:rPr lang="en-US" sz="3200" dirty="0" smtClean="0">
                <a:solidFill>
                  <a:schemeClr val="accent1">
                    <a:lumMod val="75000"/>
                  </a:schemeClr>
                </a:solidFill>
              </a:rPr>
              <a:t>median</a:t>
            </a:r>
            <a:r>
              <a:rPr lang="en-US" sz="3200" dirty="0" smtClean="0"/>
              <a:t> age </a:t>
            </a:r>
            <a:endParaRPr lang="en-US" sz="3200" dirty="0">
              <a:solidFill>
                <a:srgbClr val="FF0000"/>
              </a:solidFill>
            </a:endParaRPr>
          </a:p>
        </p:txBody>
      </p:sp>
      <p:sp>
        <p:nvSpPr>
          <p:cNvPr id="12" name="Slide Number Placeholder 11"/>
          <p:cNvSpPr>
            <a:spLocks noGrp="1"/>
          </p:cNvSpPr>
          <p:nvPr>
            <p:ph type="sldNum" sz="quarter" idx="12"/>
          </p:nvPr>
        </p:nvSpPr>
        <p:spPr/>
        <p:txBody>
          <a:bodyPr/>
          <a:lstStyle/>
          <a:p>
            <a:fld id="{7A38FCC5-A9EC-4837-A5A3-0B3BACC06C32}" type="slidenum">
              <a:rPr lang="en-US" smtClean="0"/>
              <a:t>6</a:t>
            </a:fld>
            <a:endParaRPr lang="en-US"/>
          </a:p>
        </p:txBody>
      </p:sp>
    </p:spTree>
    <p:extLst>
      <p:ext uri="{BB962C8B-B14F-4D97-AF65-F5344CB8AC3E}">
        <p14:creationId xmlns:p14="http://schemas.microsoft.com/office/powerpoint/2010/main" val="1264438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64" y="748460"/>
            <a:ext cx="9274344" cy="5921253"/>
          </a:xfrm>
          <a:prstGeom prst="rect">
            <a:avLst/>
          </a:prstGeom>
        </p:spPr>
      </p:pic>
      <p:cxnSp>
        <p:nvCxnSpPr>
          <p:cNvPr id="7" name="Straight Connector 6"/>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0" y="27255"/>
            <a:ext cx="32952" cy="68034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5884" y="146026"/>
            <a:ext cx="10718851" cy="584775"/>
          </a:xfrm>
          <a:prstGeom prst="rect">
            <a:avLst/>
          </a:prstGeom>
          <a:noFill/>
        </p:spPr>
        <p:txBody>
          <a:bodyPr wrap="square" rtlCol="0">
            <a:spAutoFit/>
          </a:bodyPr>
          <a:lstStyle/>
          <a:p>
            <a:r>
              <a:rPr lang="en-US" sz="3200" dirty="0" smtClean="0">
                <a:solidFill>
                  <a:srgbClr val="FF0000"/>
                </a:solidFill>
              </a:rPr>
              <a:t>Decrease</a:t>
            </a:r>
            <a:r>
              <a:rPr lang="en-US" sz="3200" dirty="0" smtClean="0"/>
              <a:t> in the time taken from </a:t>
            </a:r>
            <a:r>
              <a:rPr lang="en-US" sz="3200" dirty="0" smtClean="0">
                <a:solidFill>
                  <a:srgbClr val="FF0000"/>
                </a:solidFill>
              </a:rPr>
              <a:t>first activity </a:t>
            </a:r>
            <a:r>
              <a:rPr lang="en-US" sz="3200" dirty="0" smtClean="0"/>
              <a:t>to account created</a:t>
            </a:r>
            <a:endParaRPr lang="en-US" sz="3200" dirty="0">
              <a:solidFill>
                <a:srgbClr val="FF0000"/>
              </a:solidFill>
            </a:endParaRPr>
          </a:p>
        </p:txBody>
      </p:sp>
      <p:sp>
        <p:nvSpPr>
          <p:cNvPr id="12" name="Rectangle 11"/>
          <p:cNvSpPr/>
          <p:nvPr/>
        </p:nvSpPr>
        <p:spPr>
          <a:xfrm>
            <a:off x="4499553" y="2240820"/>
            <a:ext cx="4304271" cy="1323439"/>
          </a:xfrm>
          <a:prstGeom prst="rect">
            <a:avLst/>
          </a:prstGeom>
        </p:spPr>
        <p:txBody>
          <a:bodyPr wrap="square">
            <a:spAutoFit/>
          </a:bodyPr>
          <a:lstStyle/>
          <a:p>
            <a:pPr>
              <a:buFont typeface="Arial" panose="020B0604020202020204" pitchFamily="34" charset="0"/>
              <a:buChar char="•"/>
            </a:pPr>
            <a:r>
              <a:rPr lang="en-US" sz="2000" b="1" i="0" dirty="0" smtClean="0">
                <a:solidFill>
                  <a:schemeClr val="accent1">
                    <a:lumMod val="75000"/>
                  </a:schemeClr>
                </a:solidFill>
                <a:effectLst/>
                <a:latin typeface="Helvetica Neue"/>
              </a:rPr>
              <a:t>Users take less time from their first visit until create the Airbnb account from 2011 to 2012 which is good indicator.</a:t>
            </a:r>
            <a:endParaRPr lang="en-US" sz="2000" b="1" i="0" dirty="0">
              <a:solidFill>
                <a:schemeClr val="accent1">
                  <a:lumMod val="75000"/>
                </a:schemeClr>
              </a:solidFill>
              <a:effectLst/>
              <a:latin typeface="Helvetica Neue"/>
            </a:endParaRPr>
          </a:p>
        </p:txBody>
      </p:sp>
      <p:sp>
        <p:nvSpPr>
          <p:cNvPr id="13" name="Rectangle 12"/>
          <p:cNvSpPr/>
          <p:nvPr/>
        </p:nvSpPr>
        <p:spPr>
          <a:xfrm>
            <a:off x="8885517" y="2504006"/>
            <a:ext cx="2018365" cy="861774"/>
          </a:xfrm>
          <a:prstGeom prst="rect">
            <a:avLst/>
          </a:prstGeom>
        </p:spPr>
        <p:txBody>
          <a:bodyPr wrap="square">
            <a:spAutoFit/>
          </a:bodyPr>
          <a:lstStyle/>
          <a:p>
            <a:r>
              <a:rPr lang="en-US" sz="5000" b="1" dirty="0" smtClean="0">
                <a:solidFill>
                  <a:srgbClr val="FF0000"/>
                </a:solidFill>
                <a:latin typeface="Helvetica Neue"/>
              </a:rPr>
              <a:t>53.7%</a:t>
            </a:r>
            <a:endParaRPr lang="en-US" sz="5000" b="1" i="0" dirty="0">
              <a:solidFill>
                <a:srgbClr val="FF0000"/>
              </a:solidFill>
              <a:effectLst/>
              <a:latin typeface="Helvetica Neue"/>
            </a:endParaRPr>
          </a:p>
        </p:txBody>
      </p:sp>
      <p:sp>
        <p:nvSpPr>
          <p:cNvPr id="14" name="Up Arrow 13"/>
          <p:cNvSpPr/>
          <p:nvPr/>
        </p:nvSpPr>
        <p:spPr>
          <a:xfrm rot="10800000">
            <a:off x="10903882" y="2311175"/>
            <a:ext cx="830510" cy="135440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7A38FCC5-A9EC-4837-A5A3-0B3BACC06C32}" type="slidenum">
              <a:rPr lang="en-US" smtClean="0"/>
              <a:t>7</a:t>
            </a:fld>
            <a:endParaRPr lang="en-US"/>
          </a:p>
        </p:txBody>
      </p:sp>
    </p:spTree>
    <p:extLst>
      <p:ext uri="{BB962C8B-B14F-4D97-AF65-F5344CB8AC3E}">
        <p14:creationId xmlns:p14="http://schemas.microsoft.com/office/powerpoint/2010/main" val="174206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72" t="6102" b="1339"/>
          <a:stretch/>
        </p:blipFill>
        <p:spPr>
          <a:xfrm>
            <a:off x="906162" y="1155536"/>
            <a:ext cx="4786184" cy="5123935"/>
          </a:xfrm>
          <a:prstGeom prst="rect">
            <a:avLst/>
          </a:prstGeom>
        </p:spPr>
      </p:pic>
      <p:sp>
        <p:nvSpPr>
          <p:cNvPr id="5" name="TextBox 4"/>
          <p:cNvSpPr txBox="1"/>
          <p:nvPr/>
        </p:nvSpPr>
        <p:spPr>
          <a:xfrm>
            <a:off x="776774" y="240582"/>
            <a:ext cx="9053382" cy="553998"/>
          </a:xfrm>
          <a:prstGeom prst="rect">
            <a:avLst/>
          </a:prstGeom>
          <a:noFill/>
        </p:spPr>
        <p:txBody>
          <a:bodyPr wrap="square" rtlCol="0">
            <a:spAutoFit/>
          </a:bodyPr>
          <a:lstStyle/>
          <a:p>
            <a:r>
              <a:rPr lang="en-US" sz="3000" dirty="0"/>
              <a:t>F</a:t>
            </a:r>
            <a:r>
              <a:rPr lang="en-US" sz="3000" dirty="0" smtClean="0"/>
              <a:t>emales </a:t>
            </a:r>
            <a:r>
              <a:rPr lang="en-US" sz="3000" dirty="0"/>
              <a:t>have </a:t>
            </a:r>
            <a:r>
              <a:rPr lang="en-US" sz="3000" dirty="0">
                <a:solidFill>
                  <a:schemeClr val="accent1">
                    <a:lumMod val="75000"/>
                  </a:schemeClr>
                </a:solidFill>
              </a:rPr>
              <a:t>high</a:t>
            </a:r>
            <a:r>
              <a:rPr lang="en-US" sz="3000" dirty="0"/>
              <a:t> possibility to </a:t>
            </a:r>
            <a:r>
              <a:rPr lang="en-US" sz="3000" dirty="0">
                <a:solidFill>
                  <a:schemeClr val="accent1">
                    <a:lumMod val="75000"/>
                  </a:schemeClr>
                </a:solidFill>
              </a:rPr>
              <a:t>NDF</a:t>
            </a:r>
            <a:r>
              <a:rPr lang="en-US" sz="3000" dirty="0"/>
              <a:t> more than M</a:t>
            </a:r>
            <a:r>
              <a:rPr lang="en-US" sz="3000" dirty="0" smtClean="0"/>
              <a:t>ales</a:t>
            </a:r>
            <a:endParaRPr lang="en-US" sz="3000" dirty="0"/>
          </a:p>
        </p:txBody>
      </p:sp>
      <p:sp>
        <p:nvSpPr>
          <p:cNvPr id="6" name="TextBox 5"/>
          <p:cNvSpPr txBox="1"/>
          <p:nvPr/>
        </p:nvSpPr>
        <p:spPr>
          <a:xfrm>
            <a:off x="6909843" y="1155536"/>
            <a:ext cx="4145335"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smtClean="0">
                <a:solidFill>
                  <a:schemeClr val="accent1">
                    <a:lumMod val="75000"/>
                  </a:schemeClr>
                </a:solidFill>
              </a:rPr>
              <a:t>Decision Recommendation</a:t>
            </a:r>
            <a:endParaRPr lang="en-US" sz="2500" b="1" dirty="0">
              <a:solidFill>
                <a:schemeClr val="accent1">
                  <a:lumMod val="75000"/>
                </a:schemeClr>
              </a:solidFill>
            </a:endParaRPr>
          </a:p>
        </p:txBody>
      </p:sp>
      <p:sp>
        <p:nvSpPr>
          <p:cNvPr id="7" name="TextBox 6"/>
          <p:cNvSpPr txBox="1"/>
          <p:nvPr/>
        </p:nvSpPr>
        <p:spPr>
          <a:xfrm>
            <a:off x="6909842" y="3915844"/>
            <a:ext cx="4145335" cy="477054"/>
          </a:xfrm>
          <a:prstGeom prst="rect">
            <a:avLst/>
          </a:prstGeom>
          <a:noFill/>
        </p:spPr>
        <p:txBody>
          <a:bodyPr wrap="square" rtlCol="0">
            <a:spAutoFit/>
          </a:bodyPr>
          <a:lstStyle/>
          <a:p>
            <a:pPr marL="285750" indent="-285750">
              <a:buFont typeface="Arial" panose="020B0604020202020204" pitchFamily="34" charset="0"/>
              <a:buChar char="•"/>
            </a:pPr>
            <a:r>
              <a:rPr lang="en-US" sz="2500" b="1" dirty="0" smtClean="0">
                <a:solidFill>
                  <a:schemeClr val="accent1">
                    <a:lumMod val="75000"/>
                  </a:schemeClr>
                </a:solidFill>
              </a:rPr>
              <a:t>Benefits</a:t>
            </a:r>
            <a:endParaRPr lang="en-US" sz="2500" b="1" dirty="0">
              <a:solidFill>
                <a:schemeClr val="accent1">
                  <a:lumMod val="75000"/>
                </a:schemeClr>
              </a:solidFill>
            </a:endParaRPr>
          </a:p>
        </p:txBody>
      </p:sp>
      <p:sp>
        <p:nvSpPr>
          <p:cNvPr id="8" name="TextBox 7"/>
          <p:cNvSpPr txBox="1"/>
          <p:nvPr/>
        </p:nvSpPr>
        <p:spPr>
          <a:xfrm>
            <a:off x="7311487" y="4736207"/>
            <a:ext cx="422359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75000"/>
                  </a:schemeClr>
                </a:solidFill>
              </a:rPr>
              <a:t>System credibility for most of the users not just females, hence more new user booking.</a:t>
            </a:r>
            <a:endParaRPr lang="en-US" b="1" dirty="0">
              <a:solidFill>
                <a:schemeClr val="accent1">
                  <a:lumMod val="75000"/>
                </a:schemeClr>
              </a:solidFill>
            </a:endParaRPr>
          </a:p>
        </p:txBody>
      </p:sp>
      <p:sp>
        <p:nvSpPr>
          <p:cNvPr id="9" name="TextBox 8"/>
          <p:cNvSpPr txBox="1"/>
          <p:nvPr/>
        </p:nvSpPr>
        <p:spPr>
          <a:xfrm>
            <a:off x="7310179" y="1971872"/>
            <a:ext cx="3935271"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75000"/>
                  </a:schemeClr>
                </a:solidFill>
              </a:rPr>
              <a:t>Marketing campaign tends to increase the sense of safety &amp; more security trips specially for females to decrease the founded gap.</a:t>
            </a:r>
            <a:endParaRPr lang="en-US" b="1" dirty="0">
              <a:solidFill>
                <a:schemeClr val="accent1">
                  <a:lumMod val="75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422" y="1749613"/>
            <a:ext cx="1486029" cy="937341"/>
          </a:xfrm>
          <a:prstGeom prst="rect">
            <a:avLst/>
          </a:prstGeom>
        </p:spPr>
      </p:pic>
      <p:cxnSp>
        <p:nvCxnSpPr>
          <p:cNvPr id="19" name="Straight Connector 18"/>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27255"/>
            <a:ext cx="32952" cy="68307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7A38FCC5-A9EC-4837-A5A3-0B3BACC06C32}" type="slidenum">
              <a:rPr lang="en-US" smtClean="0"/>
              <a:t>8</a:t>
            </a:fld>
            <a:endParaRPr lang="en-US"/>
          </a:p>
        </p:txBody>
      </p:sp>
    </p:spTree>
    <p:extLst>
      <p:ext uri="{BB962C8B-B14F-4D97-AF65-F5344CB8AC3E}">
        <p14:creationId xmlns:p14="http://schemas.microsoft.com/office/powerpoint/2010/main" val="3242215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539"/>
          <a:stretch/>
        </p:blipFill>
        <p:spPr>
          <a:xfrm>
            <a:off x="914400" y="993954"/>
            <a:ext cx="4577557" cy="5284723"/>
          </a:xfrm>
          <a:prstGeom prst="rect">
            <a:avLst/>
          </a:prstGeom>
        </p:spPr>
      </p:pic>
      <p:sp>
        <p:nvSpPr>
          <p:cNvPr id="12" name="TextBox 11"/>
          <p:cNvSpPr txBox="1"/>
          <p:nvPr/>
        </p:nvSpPr>
        <p:spPr>
          <a:xfrm>
            <a:off x="6766043" y="1761465"/>
            <a:ext cx="4758692" cy="2400657"/>
          </a:xfrm>
          <a:prstGeom prst="rect">
            <a:avLst/>
          </a:prstGeom>
          <a:noFill/>
        </p:spPr>
        <p:txBody>
          <a:bodyPr wrap="square" rtlCol="0">
            <a:spAutoFit/>
          </a:bodyPr>
          <a:lstStyle/>
          <a:p>
            <a:pPr marL="285750" indent="-285750">
              <a:buFont typeface="Arial" panose="020B0604020202020204" pitchFamily="34" charset="0"/>
              <a:buChar char="•"/>
            </a:pPr>
            <a:r>
              <a:rPr lang="en-US" sz="2500" b="1" dirty="0" smtClean="0">
                <a:solidFill>
                  <a:schemeClr val="accent1">
                    <a:lumMod val="75000"/>
                  </a:schemeClr>
                </a:solidFill>
              </a:rPr>
              <a:t>The user who didn’t identify his gender tends to more system exploration rather than choose destination &amp; </a:t>
            </a:r>
            <a:r>
              <a:rPr lang="en-US" sz="2500" b="1" dirty="0">
                <a:solidFill>
                  <a:schemeClr val="accent1">
                    <a:lumMod val="75000"/>
                  </a:schemeClr>
                </a:solidFill>
              </a:rPr>
              <a:t>they maybe just scrolling and discovering the application of </a:t>
            </a:r>
            <a:r>
              <a:rPr lang="en-US" sz="2500" b="1" dirty="0" smtClean="0">
                <a:solidFill>
                  <a:schemeClr val="accent1">
                    <a:lumMod val="75000"/>
                  </a:schemeClr>
                </a:solidFill>
              </a:rPr>
              <a:t>Airbnb</a:t>
            </a:r>
            <a:r>
              <a:rPr lang="en-US" sz="2500" b="1" dirty="0">
                <a:solidFill>
                  <a:schemeClr val="accent1">
                    <a:lumMod val="75000"/>
                  </a:schemeClr>
                </a:solidFill>
              </a:rPr>
              <a:t>.</a:t>
            </a:r>
            <a:endParaRPr lang="en-US" sz="2500" b="1" dirty="0" smtClean="0">
              <a:solidFill>
                <a:schemeClr val="accent1">
                  <a:lumMod val="75000"/>
                </a:schemeClr>
              </a:solidFill>
            </a:endParaRPr>
          </a:p>
        </p:txBody>
      </p:sp>
      <p:sp>
        <p:nvSpPr>
          <p:cNvPr id="13" name="TextBox 12"/>
          <p:cNvSpPr txBox="1"/>
          <p:nvPr/>
        </p:nvSpPr>
        <p:spPr>
          <a:xfrm>
            <a:off x="776774" y="240582"/>
            <a:ext cx="10747961" cy="584775"/>
          </a:xfrm>
          <a:prstGeom prst="rect">
            <a:avLst/>
          </a:prstGeom>
          <a:noFill/>
        </p:spPr>
        <p:txBody>
          <a:bodyPr wrap="square" rtlCol="0">
            <a:spAutoFit/>
          </a:bodyPr>
          <a:lstStyle/>
          <a:p>
            <a:pPr algn="ctr"/>
            <a:r>
              <a:rPr lang="en-US" sz="3200" dirty="0" smtClean="0"/>
              <a:t>More “</a:t>
            </a:r>
            <a:r>
              <a:rPr lang="en-US" sz="3200" dirty="0" smtClean="0">
                <a:solidFill>
                  <a:schemeClr val="accent1">
                    <a:lumMod val="75000"/>
                  </a:schemeClr>
                </a:solidFill>
              </a:rPr>
              <a:t>unknown</a:t>
            </a:r>
            <a:r>
              <a:rPr lang="en-US" sz="3200" dirty="0" smtClean="0"/>
              <a:t>” gender, more </a:t>
            </a:r>
            <a:r>
              <a:rPr lang="en-US" sz="3200" dirty="0" smtClean="0">
                <a:solidFill>
                  <a:schemeClr val="accent1">
                    <a:lumMod val="75000"/>
                  </a:schemeClr>
                </a:solidFill>
              </a:rPr>
              <a:t>NDF </a:t>
            </a:r>
            <a:r>
              <a:rPr lang="en-US" sz="3200" dirty="0" smtClean="0"/>
              <a:t>“no destination found” </a:t>
            </a:r>
            <a:endParaRPr lang="en-US" sz="32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841" y="1486002"/>
            <a:ext cx="1486029" cy="937341"/>
          </a:xfrm>
          <a:prstGeom prst="rect">
            <a:avLst/>
          </a:prstGeom>
        </p:spPr>
      </p:pic>
      <p:cxnSp>
        <p:nvCxnSpPr>
          <p:cNvPr id="23" name="Straight Connector 22"/>
          <p:cNvCxnSpPr/>
          <p:nvPr/>
        </p:nvCxnSpPr>
        <p:spPr>
          <a:xfrm flipV="1">
            <a:off x="0" y="27255"/>
            <a:ext cx="12159049" cy="139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0" y="27255"/>
            <a:ext cx="32952" cy="68307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2150810" y="0"/>
            <a:ext cx="1" cy="68307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0" y="6823209"/>
            <a:ext cx="12192000" cy="753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66043" y="4357669"/>
            <a:ext cx="4758692" cy="1246495"/>
          </a:xfrm>
          <a:prstGeom prst="rect">
            <a:avLst/>
          </a:prstGeom>
          <a:noFill/>
        </p:spPr>
        <p:txBody>
          <a:bodyPr wrap="square" rtlCol="0">
            <a:spAutoFit/>
          </a:bodyPr>
          <a:lstStyle/>
          <a:p>
            <a:pPr marL="342900" indent="-342900">
              <a:buFont typeface="Arial" panose="020B0604020202020204" pitchFamily="34" charset="0"/>
              <a:buChar char="•"/>
            </a:pPr>
            <a:r>
              <a:rPr lang="en-US" sz="2500" b="1" dirty="0" smtClean="0">
                <a:solidFill>
                  <a:schemeClr val="accent1">
                    <a:lumMod val="75000"/>
                  </a:schemeClr>
                </a:solidFill>
              </a:rPr>
              <a:t>Add more information, images and explanation for the users to support his/her action.</a:t>
            </a:r>
            <a:endParaRPr lang="en-US" sz="2500" b="1" dirty="0">
              <a:solidFill>
                <a:schemeClr val="accent1">
                  <a:lumMod val="75000"/>
                </a:schemeClr>
              </a:solidFill>
            </a:endParaRPr>
          </a:p>
        </p:txBody>
      </p:sp>
      <p:sp>
        <p:nvSpPr>
          <p:cNvPr id="6" name="Slide Number Placeholder 5"/>
          <p:cNvSpPr>
            <a:spLocks noGrp="1"/>
          </p:cNvSpPr>
          <p:nvPr>
            <p:ph type="sldNum" sz="quarter" idx="12"/>
          </p:nvPr>
        </p:nvSpPr>
        <p:spPr/>
        <p:txBody>
          <a:bodyPr/>
          <a:lstStyle/>
          <a:p>
            <a:fld id="{7A38FCC5-A9EC-4837-A5A3-0B3BACC06C32}" type="slidenum">
              <a:rPr lang="en-US" smtClean="0"/>
              <a:t>9</a:t>
            </a:fld>
            <a:endParaRPr lang="en-US"/>
          </a:p>
        </p:txBody>
      </p:sp>
    </p:spTree>
    <p:extLst>
      <p:ext uri="{BB962C8B-B14F-4D97-AF65-F5344CB8AC3E}">
        <p14:creationId xmlns:p14="http://schemas.microsoft.com/office/powerpoint/2010/main" val="1059621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619</Words>
  <Application>Microsoft Office PowerPoint</Application>
  <PresentationFormat>Widescreen</PresentationFormat>
  <Paragraphs>68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L</dc:creator>
  <cp:lastModifiedBy>C L</cp:lastModifiedBy>
  <cp:revision>53</cp:revision>
  <dcterms:created xsi:type="dcterms:W3CDTF">2022-12-29T08:58:45Z</dcterms:created>
  <dcterms:modified xsi:type="dcterms:W3CDTF">2023-01-04T09:42:26Z</dcterms:modified>
</cp:coreProperties>
</file>