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65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72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F5D3-4BDC-4658-AC96-34AB10EA313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1CEFC-1539-4736-984E-4FAA61DF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8302" y="893619"/>
            <a:ext cx="9081269" cy="395731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ƏRS 3 -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Types</a:t>
            </a:r>
            <a:br>
              <a:rPr lang="az-Latn-AZ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>Number </a:t>
            </a:r>
            <a:r>
              <a:rPr lang="az-Latn-AZ" b="1" dirty="0"/>
              <a:t>Types</a:t>
            </a:r>
            <a:br>
              <a:rPr lang="en-US" b="1" dirty="0"/>
            </a:br>
            <a:br>
              <a:rPr lang="en-US" b="1" dirty="0">
                <a:solidFill>
                  <a:srgbClr val="0070C0"/>
                </a:solidFill>
              </a:rPr>
            </a:br>
            <a:br>
              <a:rPr lang="az-Latn-AZ" b="1" dirty="0">
                <a:solidFill>
                  <a:srgbClr val="0070C0"/>
                </a:solidFill>
              </a:rPr>
            </a:br>
            <a:r>
              <a:rPr lang="az-Latn-AZ" sz="2800" b="1" dirty="0">
                <a:solidFill>
                  <a:srgbClr val="0070C0"/>
                </a:solidFill>
              </a:rPr>
              <a:t>Musayeva İlahiyə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Müqayisə</a:t>
            </a:r>
            <a:r>
              <a:rPr lang="en-US" dirty="0"/>
              <a:t> </a:t>
            </a:r>
            <a:r>
              <a:rPr lang="en-US" dirty="0" err="1"/>
              <a:t>operatorlarına</a:t>
            </a:r>
            <a:r>
              <a:rPr lang="en-US" dirty="0"/>
              <a:t> </a:t>
            </a:r>
            <a:r>
              <a:rPr lang="en-US" dirty="0" err="1"/>
              <a:t>baxaq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46293"/>
              </p:ext>
            </p:extLst>
          </p:nvPr>
        </p:nvGraphicFramePr>
        <p:xfrm>
          <a:off x="374073" y="2410763"/>
          <a:ext cx="8596312" cy="3280410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z-Latn-AZ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Müqayisə operatorlarında nəticə bool tipində olur.</a:t>
                      </a:r>
                      <a:r>
                        <a:rPr lang="az-Latn-AZ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True və ya False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#True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#True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"5"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#False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#True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#False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#False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#True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#True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#False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F42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6A737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#False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9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en-US" b="1" dirty="0"/>
              <a:t>Bit operator</a:t>
            </a:r>
            <a:r>
              <a:rPr lang="az-Latn-AZ" b="1" dirty="0"/>
              <a:t>ları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0036"/>
            <a:ext cx="8596668" cy="5153891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operatorları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bunlardır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&amp;,  |,  ^,  ~,  &lt;&lt;, &gt;&gt;</a:t>
            </a:r>
            <a:endParaRPr lang="az-Latn-AZ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z-Latn-AZ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1&amp;0=0, 0&amp;0=0, 1&amp;0=0, 1&amp;1=1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ümunə: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&amp; 5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(and - məntiqi vurma)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print(a)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Cavab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Hesablam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şəkli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belədir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Əvvəlcə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ədədlər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çevirilir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3=0011 5=0101.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üzərində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tətbiq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olunur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yuxarıda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bənzər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şəkildə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 &amp; 0101 = 0001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0001=1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| 0 =0, 0 | 1=1, 1 | 0=1, 1|1=1</a:t>
            </a:r>
          </a:p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ümunə: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a=3 | 5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– məntiqi toplama)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print(a) #7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598" y="383744"/>
            <a:ext cx="8596668" cy="5975492"/>
          </a:xfrm>
        </p:spPr>
        <p:txBody>
          <a:bodyPr>
            <a:normAutofit/>
          </a:bodyPr>
          <a:lstStyle/>
          <a:p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Qeyd-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^0 =0, 0^1=1, 1^0=1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1^1=0</a:t>
            </a: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ümunə: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a=3 ^ 5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print(a) #6</a:t>
            </a:r>
          </a:p>
          <a:p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Qeyd-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~0=1, ~1=0</a:t>
            </a:r>
          </a:p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ümunə: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a=~3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Inkar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Qeyd-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(sola s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ürüşdürmə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operatorunu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şəkildə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saxlamaq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x&lt;&lt;y=x*(2^y)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print(4&lt;&lt;2) #16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print(4&lt;&lt;1) #8</a:t>
            </a:r>
          </a:p>
          <a:p>
            <a:r>
              <a:rPr lang="az-Latn-AZ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Qeyd-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az-Latn-A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(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ürüşdürmə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operatorunu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şəkildə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saxlamaq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x&gt;&gt;y=x//(2^y)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print(4&gt;&gt;3) #0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print(4.0&gt;&gt;2) #error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ədədlər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oluna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7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472" y="609599"/>
            <a:ext cx="8596668" cy="2185556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Proqramlaşdırmada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növü</a:t>
            </a:r>
            <a:r>
              <a:rPr lang="az-Latn-AZ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type)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vacib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anlayışdır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Dəyişənlər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müxtəlif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verilənlər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saxlaya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müxtəlif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verilənlərlə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fərqli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işlər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görülür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defolt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olaraq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aşağıdakı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növlərinə</a:t>
            </a:r>
            <a: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types)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malikdir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/>
            </a:b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7472" y="2795155"/>
            <a:ext cx="83665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(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(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(List)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Dəst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Dictionary(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Lüğət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Sets(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Çoxluqlar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099"/>
              </p:ext>
            </p:extLst>
          </p:nvPr>
        </p:nvGraphicFramePr>
        <p:xfrm>
          <a:off x="1215736" y="353285"/>
          <a:ext cx="7439890" cy="5857462"/>
        </p:xfrm>
        <a:graphic>
          <a:graphicData uri="http://schemas.openxmlformats.org/drawingml/2006/table">
            <a:tbl>
              <a:tblPr/>
              <a:tblGrid>
                <a:gridCol w="371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"Hello World"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20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20.5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1j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["apple", "banana", "cherry"]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("apple", "banana", "cherry")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range(6)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{"name" : "John", "age" : 36}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{"apple", "banana", "cherry"}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5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frozenset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({"apple", "banana", "cherry"})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frozenset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True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b"Hello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bytearray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72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memoryview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(bytes(5))</a:t>
                      </a:r>
                    </a:p>
                  </a:txBody>
                  <a:tcPr marL="88617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memoryview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09" marR="44309" marT="44309" marB="443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11002" cy="13208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Əgər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dəyişənin tipini təyin etmək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istəyirsinizsə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aşağıdakı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funksiyalarından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edə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bilərsiniz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az-Latn-AZ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</a:t>
            </a:r>
            <a:r>
              <a:rPr lang="az-Latn-AZ" sz="24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Təyin etməsəz də python özü avtomatik təyin edir</a:t>
            </a:r>
            <a:endParaRPr lang="en-US" sz="28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6792"/>
              </p:ext>
            </p:extLst>
          </p:nvPr>
        </p:nvGraphicFramePr>
        <p:xfrm>
          <a:off x="1662545" y="2140523"/>
          <a:ext cx="7055428" cy="4582947"/>
        </p:xfrm>
        <a:graphic>
          <a:graphicData uri="http://schemas.openxmlformats.org/drawingml/2006/table">
            <a:tbl>
              <a:tblPr/>
              <a:tblGrid>
                <a:gridCol w="35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Example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Data Type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("Hello World")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str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(20)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float(20.5)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float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complex(1j)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complex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list(("apple", "banana", "cherry"))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list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tuple(("apple", "banana", "cherry"))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tuple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range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(name="John", age=36)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dict</a:t>
                      </a:r>
                      <a:endParaRPr lang="en-US" sz="1200" dirty="0">
                        <a:effectLst/>
                      </a:endParaRP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x = set(("apple", "banana", "cherry"))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set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x = frozenset(("apple", "banana", "cherry"))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frozenset</a:t>
                      </a:r>
                      <a:endParaRPr lang="en-US" sz="1200" dirty="0">
                        <a:effectLst/>
                      </a:endParaRP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x = bool(5)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bool</a:t>
                      </a:r>
                      <a:endParaRPr lang="en-US" sz="1200" dirty="0">
                        <a:effectLst/>
                      </a:endParaRP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 = bytes(5)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bytearray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(5)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bytearray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memoryview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(bytes(5))</a:t>
                      </a:r>
                    </a:p>
                  </a:txBody>
                  <a:tcPr marL="78891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memoryview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445" marR="39445" marT="39445" marB="3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06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115" y="193964"/>
            <a:ext cx="8596668" cy="772391"/>
          </a:xfrm>
        </p:spPr>
        <p:txBody>
          <a:bodyPr/>
          <a:lstStyle/>
          <a:p>
            <a:pPr algn="ctr"/>
            <a:r>
              <a:rPr lang="az-Latn-AZ" b="1" dirty="0"/>
              <a:t>Number types (Ədəd tipləri)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325" y="966354"/>
            <a:ext cx="8596668" cy="58916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az-Latn-AZ" sz="2300" dirty="0">
                <a:solidFill>
                  <a:schemeClr val="tx1"/>
                </a:solidFill>
              </a:rPr>
              <a:t>Pythonda 4 növ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az-Latn-AZ" sz="2300" dirty="0">
                <a:solidFill>
                  <a:schemeClr val="tx1"/>
                </a:solidFill>
              </a:rPr>
              <a:t>ədəd tipi var.</a:t>
            </a:r>
          </a:p>
          <a:p>
            <a:r>
              <a:rPr lang="en-US" sz="2300" dirty="0">
                <a:solidFill>
                  <a:schemeClr val="tx1"/>
                </a:solidFill>
              </a:rPr>
              <a:t>Integer</a:t>
            </a:r>
          </a:p>
          <a:p>
            <a:r>
              <a:rPr lang="en-US" sz="2300" dirty="0">
                <a:solidFill>
                  <a:schemeClr val="tx1"/>
                </a:solidFill>
              </a:rPr>
              <a:t>Float</a:t>
            </a:r>
          </a:p>
          <a:p>
            <a:r>
              <a:rPr lang="en-US" sz="2300" dirty="0">
                <a:solidFill>
                  <a:schemeClr val="tx1"/>
                </a:solidFill>
              </a:rPr>
              <a:t>Long Integer</a:t>
            </a:r>
          </a:p>
          <a:p>
            <a:r>
              <a:rPr lang="en-US" sz="2300" dirty="0">
                <a:solidFill>
                  <a:schemeClr val="tx1"/>
                </a:solidFill>
              </a:rPr>
              <a:t>Complex</a:t>
            </a:r>
            <a:endParaRPr lang="az-Latn-AZ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az-Latn-AZ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(Tam</a:t>
            </a:r>
            <a:r>
              <a:rPr lang="az-Latn-AZ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ədədlər</a:t>
            </a:r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z-Latn-AZ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Riyaziyyatdan bildiyimiz tam ədədlərdir. </a:t>
            </a:r>
          </a:p>
          <a:p>
            <a:pPr marL="0" indent="0">
              <a:buNone/>
            </a:pPr>
            <a:r>
              <a:rPr lang="az-Latn-AZ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Misal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5, -10, 423365 v</a:t>
            </a:r>
            <a:r>
              <a:rPr lang="az-Latn-AZ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az-Latn-AZ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az-Latn-AZ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  </a:t>
            </a:r>
            <a: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 1</a:t>
            </a:r>
            <a:b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 35656222554887711</a:t>
            </a:r>
            <a:b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 -3255522</a:t>
            </a:r>
            <a:b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</a:t>
            </a:r>
            <a:b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print(type(y))</a:t>
            </a:r>
            <a:b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fr-F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print(type(z))</a:t>
            </a:r>
            <a:endParaRPr lang="az-Latn-AZ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Float:  </a:t>
            </a:r>
            <a:r>
              <a:rPr lang="az-Latn-AZ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Mənfi və müsbət kəsr ədədləri özündə birləşdirir. Misal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5.25, -4.10, 456.40 vb.</a:t>
            </a:r>
            <a:endParaRPr lang="az-Latn-AZ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az-Latn-AZ" sz="17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 1.10</a:t>
            </a: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az-Latn-AZ" sz="17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  </a:t>
            </a:r>
            <a:r>
              <a:rPr lang="en-US" sz="1400" b="1" dirty="0">
                <a:solidFill>
                  <a:srgbClr val="7030A0"/>
                </a:solidFill>
              </a:rPr>
              <a:t>x = 35e3</a:t>
            </a:r>
            <a:br>
              <a:rPr lang="fr-FR" sz="2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 1.0</a:t>
            </a: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1400" b="1" dirty="0">
                <a:solidFill>
                  <a:srgbClr val="7030A0"/>
                </a:solidFill>
              </a:rPr>
              <a:t>y = 12E4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-35.59</a:t>
            </a: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400" b="1" dirty="0">
                <a:solidFill>
                  <a:srgbClr val="7030A0"/>
                </a:solidFill>
              </a:rPr>
              <a:t>z = -87.7e100</a:t>
            </a:r>
            <a:br>
              <a:rPr lang="fr-FR" sz="1400" b="1" dirty="0">
                <a:solidFill>
                  <a:srgbClr val="7030A0"/>
                </a:solidFill>
              </a:rPr>
            </a:br>
            <a:br>
              <a:rPr lang="fr-FR" sz="1400" b="1" dirty="0">
                <a:solidFill>
                  <a:srgbClr val="7030A0"/>
                </a:solidFill>
              </a:rPr>
            </a:b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</a:t>
            </a: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</a:t>
            </a:r>
            <a:b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print(type(y))</a:t>
            </a: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print(type(y))</a:t>
            </a:r>
            <a:b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print(type(z))</a:t>
            </a:r>
            <a:r>
              <a:rPr lang="az-Latn-AZ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fr-FR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print(type(z))</a:t>
            </a:r>
            <a:endParaRPr lang="en-US" sz="17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1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Integer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ədədlər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ədədləri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növü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İnteger tipi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ədədlər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qeyri-kafi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olacaq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Integer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tipindən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olunur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5533514554585L, 7L</a:t>
            </a: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Karmaşık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Mürəkkəb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ədədlər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daxili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sistemlərdə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həqiqi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xəyali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hissədən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ibarət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ədəd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növüdür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aşağıdakı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göstərilir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5+12j, 4-3j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 3+5j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5j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-5j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print(type(y))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print(type(z))</a:t>
            </a:r>
            <a:endParaRPr lang="az-Latn-AZ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2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/>
              <a:t>Ədəd tipləri arasında çevrilmələr aşağıdakı kimi edilir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#convert from </a:t>
            </a:r>
            <a:r>
              <a:rPr lang="en-US" dirty="0" err="1"/>
              <a:t>int</a:t>
            </a:r>
            <a:r>
              <a:rPr lang="en-US" dirty="0"/>
              <a:t> to float:</a:t>
            </a:r>
          </a:p>
          <a:p>
            <a:pPr marL="0" indent="0">
              <a:buNone/>
            </a:pPr>
            <a:r>
              <a:rPr lang="en-US" dirty="0"/>
              <a:t>      x = float(1)</a:t>
            </a:r>
          </a:p>
          <a:p>
            <a:endParaRPr lang="en-US" dirty="0"/>
          </a:p>
          <a:p>
            <a:r>
              <a:rPr lang="en-US" dirty="0"/>
              <a:t>#convert from float to </a:t>
            </a:r>
            <a:r>
              <a:rPr lang="en-US" dirty="0" err="1"/>
              <a:t>int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y = </a:t>
            </a:r>
            <a:r>
              <a:rPr lang="en-US" dirty="0" err="1"/>
              <a:t>int</a:t>
            </a:r>
            <a:r>
              <a:rPr lang="en-US" dirty="0"/>
              <a:t>(2.8)</a:t>
            </a:r>
          </a:p>
          <a:p>
            <a:endParaRPr lang="en-US" dirty="0"/>
          </a:p>
          <a:p>
            <a:r>
              <a:rPr lang="en-US" dirty="0"/>
              <a:t>#convert from </a:t>
            </a:r>
            <a:r>
              <a:rPr lang="en-US" dirty="0" err="1"/>
              <a:t>int</a:t>
            </a:r>
            <a:r>
              <a:rPr lang="en-US" dirty="0"/>
              <a:t> to complex:</a:t>
            </a:r>
          </a:p>
          <a:p>
            <a:pPr marL="0" indent="0">
              <a:buNone/>
            </a:pPr>
            <a:r>
              <a:rPr lang="en-US" dirty="0"/>
              <a:t>      z = complex(x)</a:t>
            </a:r>
          </a:p>
          <a:p>
            <a:endParaRPr lang="en-US" dirty="0"/>
          </a:p>
          <a:p>
            <a:r>
              <a:rPr lang="en-US" dirty="0"/>
              <a:t>print(“x=“, x, type(x))</a:t>
            </a:r>
          </a:p>
          <a:p>
            <a:r>
              <a:rPr lang="en-US" dirty="0"/>
              <a:t>print(“y=“, y, type(y))</a:t>
            </a:r>
          </a:p>
          <a:p>
            <a:r>
              <a:rPr lang="en-US" dirty="0"/>
              <a:t>print(“z=“, z, type(z))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6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7481"/>
            <a:ext cx="8596668" cy="8347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Sad</a:t>
            </a:r>
            <a:r>
              <a:rPr lang="az-Latn-AZ" b="1" dirty="0"/>
              <a:t>ə </a:t>
            </a:r>
            <a:r>
              <a:rPr lang="en-US" b="1" dirty="0" err="1"/>
              <a:t>Operatorlar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22217"/>
            <a:ext cx="8596668" cy="55903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-, *, /, //, %, **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operatorlarının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istifadəsinin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nümunələrinə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baxaq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Qeyd-1: T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ərəflərdən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olanda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nəticə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print(2+2.0)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print(2 * 3) 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print(2. * 3.)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Qeyd-2: Bö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lmə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əməliyyatı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hallarda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qaytarır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print(9 / 3)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üst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udur. 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2**3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yəni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üstü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deməkdir.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**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print("2"**3)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verəcək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bölür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yuvarlaqlaşdırır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Həmişə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yuvarlaqlaşdırır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Nəticə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1.5-dirsə 1-ə</a:t>
            </a:r>
            <a:r>
              <a:rPr lang="az-Latn-AZ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yuvarlaqlaşsırır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print(6 // 4)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print(6. // 4)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2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15" y="352571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qalıq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print(12%5)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print(12 % 4.5)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print((5 * ((25 % 13) + 100) / (2 * 13)) // 2) 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qısa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şəkildə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az-Latn-AZ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408"/>
              </p:ext>
            </p:extLst>
          </p:nvPr>
        </p:nvGraphicFramePr>
        <p:xfrm>
          <a:off x="85581" y="2404471"/>
          <a:ext cx="5120264" cy="3055414"/>
        </p:xfrm>
        <a:graphic>
          <a:graphicData uri="http://schemas.openxmlformats.org/drawingml/2006/table">
            <a:tbl>
              <a:tblPr/>
              <a:tblGrid>
                <a:gridCol w="74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856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423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z-Latn-AZ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2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*5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2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2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2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27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%5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az-Latn-AZ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r>
                        <a:rPr lang="az-Latn-AZ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7364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ənəd" ma:contentTypeID="0x0101004EC9216BC4C45547A3ED434009C24919" ma:contentTypeVersion="10" ma:contentTypeDescription="Yeni sənəd yaradın." ma:contentTypeScope="" ma:versionID="ab4502f7078dc164639193b8b933f9fd">
  <xsd:schema xmlns:xsd="http://www.w3.org/2001/XMLSchema" xmlns:xs="http://www.w3.org/2001/XMLSchema" xmlns:p="http://schemas.microsoft.com/office/2006/metadata/properties" xmlns:ns2="53b11b92-13c9-4bf4-9ebe-bcb3ed0ca31d" xmlns:ns3="8d72c873-e673-4ed9-b0fe-76d78002279e" targetNamespace="http://schemas.microsoft.com/office/2006/metadata/properties" ma:root="true" ma:fieldsID="dfc0b076e1d9f5d7a017cca288587c42" ns2:_="" ns3:_="">
    <xsd:import namespace="53b11b92-13c9-4bf4-9ebe-bcb3ed0ca31d"/>
    <xsd:import namespace="8d72c873-e673-4ed9-b0fe-76d7800227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11b92-13c9-4bf4-9ebe-bcb3ed0ca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2c873-e673-4ed9-b0fe-76d7800227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ı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Təfərrüatlarla paylaşılı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Məzmun Növü"/>
        <xsd:element ref="dc:title" minOccurs="0" maxOccurs="1" ma:index="4" ma:displayName="Başlıq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22739A-E5AC-431B-95E1-F698729524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0F13CE-0B7A-40F4-8DF5-8778B53751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b11b92-13c9-4bf4-9ebe-bcb3ed0ca31d"/>
    <ds:schemaRef ds:uri="8d72c873-e673-4ed9-b0fe-76d7800227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12519-1EF7-497E-B86C-6490AB43F4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1335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Times New Roman</vt:lpstr>
      <vt:lpstr>Trebuchet MS</vt:lpstr>
      <vt:lpstr>ui-monospace</vt:lpstr>
      <vt:lpstr>Wingdings</vt:lpstr>
      <vt:lpstr>Wingdings 3</vt:lpstr>
      <vt:lpstr>Грань</vt:lpstr>
      <vt:lpstr>DƏRS 3 - Python Data Types Number Types   Musayeva İlahiyə</vt:lpstr>
      <vt:lpstr>Proqramlaşdırmada məlumat növü (Data type) vacib bir anlayışdır.  Dəyişənlər müxtəlif tip verilənlər saxlaya bilər və müxtəlif tip verilənlərlə fərqli işlər görülür.  Python defolt olaraq aşağıdakı məlumat növlərinə (data types) malikdir:   </vt:lpstr>
      <vt:lpstr>PowerPoint Presentation</vt:lpstr>
      <vt:lpstr>Əgər dəyişənin tipini təyin etmək istəyirsinizsə, aşağıdakı konstruktor funksiyalarından istifadə edə bilərsiniz: Qeyd: Təyin etməsəz də python özü avtomatik təyin edir</vt:lpstr>
      <vt:lpstr>Number types (Ədəd tipləri)</vt:lpstr>
      <vt:lpstr>PowerPoint Presentation</vt:lpstr>
      <vt:lpstr>Ədəd tipləri arasında çevrilmələr aşağıdakı kimi edilir</vt:lpstr>
      <vt:lpstr>Sadə Operatorlar </vt:lpstr>
      <vt:lpstr>PowerPoint Presentation</vt:lpstr>
      <vt:lpstr>Müqayisə operatorlarına baxaq</vt:lpstr>
      <vt:lpstr>Bit operatorları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DƏRS 3 - Python Data Types  Musayeva İlahiyə</dc:title>
  <dc:creator>HP</dc:creator>
  <cp:lastModifiedBy>Esmira İsmayilova</cp:lastModifiedBy>
  <cp:revision>20</cp:revision>
  <dcterms:created xsi:type="dcterms:W3CDTF">2022-02-22T07:08:23Z</dcterms:created>
  <dcterms:modified xsi:type="dcterms:W3CDTF">2022-02-24T07:52:27Z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0x0101004EC9216BC4C45547A3ED434009C24919</vt:lpwstr>
  </property>
</Properties>
</file>