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19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70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0F1E-C985-4273-BB42-CAE1E5374E6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7486" y="67540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2E53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</a:t>
            </a:r>
            <a:r>
              <a:rPr lang="az-Latn-AZ" sz="6600" b="1" dirty="0" smtClean="0">
                <a:solidFill>
                  <a:srgbClr val="2E53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ərs – </a:t>
            </a:r>
            <a:r>
              <a:rPr lang="en-US" sz="6600" b="1" dirty="0" smtClean="0">
                <a:solidFill>
                  <a:srgbClr val="2E53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sz="6600" b="1" dirty="0">
              <a:solidFill>
                <a:srgbClr val="2E53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77486" y="370711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az-Latn-AZ" sz="3600" b="1" dirty="0" smtClean="0">
                <a:solidFill>
                  <a:srgbClr val="35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Müəllim: Musayeva İlahiyə</a:t>
            </a:r>
            <a:endParaRPr lang="en-US" sz="3600" b="1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472" y="120664"/>
            <a:ext cx="8911687" cy="830617"/>
          </a:xfrm>
        </p:spPr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Rəqəm Tipində 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unksiyalar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8940" y="1054312"/>
            <a:ext cx="8915400" cy="523701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abs()</a:t>
            </a:r>
            <a:r>
              <a:rPr lang="az-Latn-AZ" sz="2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s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özünün qısaldılmasıdır. Ədədin modulunu tapır. </a:t>
            </a:r>
          </a:p>
          <a:p>
            <a:pPr marL="457200" lvl="1" indent="0">
              <a:buNone/>
            </a:pPr>
            <a:r>
              <a:rPr lang="az-Latn-AZ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abs(-20)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 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müəyyən meyarlara uyğun olaraq ədədi yuxarı və ya aşağı yuvarlaqlaşdırmağa imkan verir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az-Latn-AZ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1: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15.65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2: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13.5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14.5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Round() bu cür hallarda cüt ədədə yuvarlaşdırmağa üstünlük verir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round()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</a:t>
            </a:r>
            <a:r>
              <a:rPr lang="az-Latn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 al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ır. Birinci parametr yuvarlaşdırmaq isdədiyimiz ədədi, ikinci parametr isə nə qədər dəqiqliklə yuvarlaşdırmaq isdəyirik, o ədədi yazırıq.</a:t>
            </a:r>
          </a:p>
          <a:p>
            <a:pPr marL="457200" lvl="1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Misal: round(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22/7, 3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Nəticə 3.143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az-Latn-AZ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99245"/>
            <a:ext cx="8915400" cy="5511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divmod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iki parametr alır. İkinci parametrin birinciyə bölür. Tam və kəsr hissəni tapır.</a:t>
            </a:r>
          </a:p>
          <a:p>
            <a:pPr marL="0" indent="0">
              <a:buNone/>
            </a:pPr>
            <a:r>
              <a:rPr lang="az-Latn-AZ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1</a:t>
            </a: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z-Latn-AZ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divmod(16, 5)  Nəticə: (3, 1)  cavab-3, qalıq-1</a:t>
            </a:r>
            <a:endParaRPr lang="en-GB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ow() 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üvvətə yüksəldir.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w(2, 3) – 2**3 </a:t>
            </a:r>
            <a:r>
              <a:rPr lang="en-GB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operatoru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 eyni funksiyanı görür.</a:t>
            </a: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ədədlərin ən böyüyünü tapır. 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max(3, 5, 19, 2, 1, 8)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max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(‘ad', 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'344', 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GB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‘</a:t>
            </a:r>
            <a:r>
              <a:rPr lang="en-GB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</a:t>
            </a:r>
            <a:r>
              <a:rPr lang="en-GB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ədədlərin </a:t>
            </a: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ən </a:t>
            </a:r>
            <a:r>
              <a:rPr lang="en-GB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çiyini tapır. </a:t>
            </a: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 parametri alır.</a:t>
            </a:r>
          </a:p>
          <a:p>
            <a:pPr marL="0" indent="0">
              <a:buNone/>
            </a:pP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min(3</a:t>
            </a: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5, 19, 2, 1, 8)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ad', '344', ‘</a:t>
            </a:r>
            <a:r>
              <a:rPr lang="en-GB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‘</a:t>
            </a:r>
            <a:r>
              <a:rPr lang="en-GB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key=</a:t>
            </a:r>
            <a:r>
              <a:rPr lang="en-GB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listdəki ədədləri bir-birləri ilə toplayır. 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ümunə 2: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= 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8, 90, 12, 14]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sum(a)</a:t>
            </a:r>
            <a:endParaRPr lang="az-Latn-AZ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az-Latn-AZ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sum(a, 20) </a:t>
            </a:r>
            <a:r>
              <a:rPr lang="az-Latn-AZ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ikinci parametri də üzərinə gələcək       	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141" y="155348"/>
            <a:ext cx="8203842" cy="591626"/>
          </a:xfrm>
        </p:spPr>
        <p:txBody>
          <a:bodyPr>
            <a:normAutofit fontScale="90000"/>
          </a:bodyPr>
          <a:lstStyle/>
          <a:p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Pythonda say sistemləri arasında keçid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7437" y="914400"/>
            <a:ext cx="9611417" cy="5943600"/>
          </a:xfrm>
        </p:spPr>
        <p:txBody>
          <a:bodyPr>
            <a:normAutofit lnSpcReduction="10000"/>
          </a:bodyPr>
          <a:lstStyle/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10-luq say sistemindəki ədədi 2-lik say sisteminə keçirmək üçün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bin()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funksiyasından istifadə edirik. Bu zaman 2-lik ədəd cavabda çıxan 0b-dən sağ tərəfdə yazılan rəqəmlərdir. Misal: bin(7)</a:t>
            </a:r>
          </a:p>
          <a:p>
            <a:pPr marL="0" indent="0">
              <a:buNone/>
            </a:pPr>
            <a:r>
              <a:rPr lang="az-Latn-AZ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Qeyd: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Əgər 2-lik ədədi qarşısında 0b olmadan görmək isdəyir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siniz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sə,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bin()</a:t>
            </a:r>
            <a:r>
              <a:rPr lang="en-GB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]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formatında yaza bilərsiniz</a:t>
            </a:r>
            <a:endParaRPr lang="az-Latn-AZ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Əksinə, 2-lik say sitemindən 10-luq say sisteminə keçmək üçün ikilik ədədin qarşısında 0b yazırıq. Misal: 0b1101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GB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istənilən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10-luq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götürür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həmin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8-lik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say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sistemind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ekvivalentini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qaytarır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zaman 8-lik ədəd cavabda çıxan 0o-dan sağ tərəfdəkidir. 8-lik ədədi tam götürmək isdəyiriksə,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Latn-A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]</a:t>
            </a:r>
            <a:r>
              <a:rPr lang="az-Latn-A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yazmalıyıq.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t(15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t(14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]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</a:t>
            </a:r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Əksinə, 8-lik say sitemindən 10-luq say sisteminə keçmək üçün 8-lik ədədin   qarşısında 0o yazırıq. Misal: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0o54</a:t>
            </a:r>
            <a:endParaRPr lang="az-Latn-AZ" b="1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GB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istənilən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10-luq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götürür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həmin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16-lıq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say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sistemind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əki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ekvivalentini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qaytarır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zaman 16-lıq ədəd cavabda çıxan 0x-dan sağ tərəfdəkidir. 16-lıq ədədi tam götürmək isdəyiriksə,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hex()</a:t>
            </a:r>
            <a:r>
              <a:rPr lang="en-GB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yazmalıyıq.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Misal: hex(15), hex(14)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</a:t>
            </a:r>
            <a:r>
              <a:rPr lang="en-GB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Əksinə,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-lıq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sitemindən 10-luq say sisteminə keçmək üçün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16-lıq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ədədin qarşısında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yazırıq. Misal: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0x6fa</a:t>
            </a:r>
          </a:p>
          <a:p>
            <a:pPr marL="0" indent="0">
              <a:buNone/>
            </a:pPr>
            <a:r>
              <a:rPr lang="az-Latn-AZ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</a:t>
            </a:r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 funksiyanın digər funksiyası da müxtəlif say sistemlərindən, 10-luq say sisteminə keçidi təmin etməkdir. Yazılış qaydası aşağıdakı kimidir.</a:t>
            </a:r>
          </a:p>
          <a:p>
            <a:pPr marL="0" indent="0">
              <a:buNone/>
            </a:pP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('7bc',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('1100', 2)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62130"/>
            <a:ext cx="8915400" cy="5429615"/>
          </a:xfrm>
        </p:spPr>
        <p:txBody>
          <a:bodyPr>
            <a:normAutofit/>
          </a:bodyPr>
          <a:lstStyle/>
          <a:p>
            <a:r>
              <a:rPr lang="az-Latn-A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Bu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simvoldan istifadə edərək biz ədədi onun ikili ekvivalentinə çevirə bilərik. Bu simvol bin() funksiyası ilə eyni işi görür.</a:t>
            </a:r>
            <a:endParaRPr lang="az-Latn-AZ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az-Latn-AZ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'{:b}'.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format(1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Bu simvoldan istifadə edərək ədədi onun səkkizlik ekvivalentinə çevirə bilərik. Bu simvol oct() funksiyası ilə eyni işi görür.</a:t>
            </a:r>
          </a:p>
          <a:p>
            <a:pPr marL="0" indent="0">
              <a:buNone/>
            </a:pPr>
            <a:r>
              <a:rPr lang="az-Latn-AZ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Nümunə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'{: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}'.format(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simvoldan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edərək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rəqəmi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onaltılıq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ekvivalentinə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bilərik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simvol hex() funksiyası ilə eyni işi görür.</a:t>
            </a:r>
            <a:endParaRPr lang="az-Latn-AZ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Nümunə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'{:x}'.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format(1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endParaRPr lang="az-Latn-AZ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5498" y="1153390"/>
            <a:ext cx="9417611" cy="542405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bit_length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ədədin yaddaşda neçə bit tutduğunu göstərir. Bu metodu ədədlər üzərində iki cür tətbiq edə bilərik. </a:t>
            </a:r>
          </a:p>
          <a:p>
            <a:pPr marL="0" indent="0">
              <a:buNone/>
            </a:pP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1: 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a=12                               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2: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12.bit_length()  - error verəcək</a:t>
            </a:r>
          </a:p>
          <a:p>
            <a:pPr marL="0" indent="0">
              <a:buNone/>
            </a:pP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a.bit_length()			              (12).bit_length() – 4 </a:t>
            </a:r>
          </a:p>
          <a:p>
            <a:pPr marL="0" indent="0">
              <a:buNone/>
            </a:pPr>
            <a:endParaRPr lang="az-Latn-A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as_integer_ratio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 metodu nümun üstündə başa salaq.</a:t>
            </a:r>
          </a:p>
          <a:p>
            <a:pPr marL="0" indent="0">
              <a:buNone/>
            </a:pP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</a:t>
            </a:r>
            <a:r>
              <a:rPr lang="az-Latn-AZ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3.5 </a:t>
            </a: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a.as_integer_ratio()  - nəticə (7, 2)  </a:t>
            </a:r>
          </a:p>
          <a:p>
            <a:pPr marL="0" indent="0">
              <a:buNone/>
            </a:pP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Bu method ilə 3.5 in hansı iki ədədin bir-birinə bölünməsindən alındığını tapır. </a:t>
            </a:r>
          </a:p>
          <a:p>
            <a:r>
              <a:rPr lang="en-US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is_integer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az-Latn-AZ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ədədin integer tipindən olub-olmadığını yoxlayır</a:t>
            </a:r>
            <a:r>
              <a:rPr lang="az-Latn-AZ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və ya False cavabı qaytarır</a:t>
            </a:r>
            <a:r>
              <a:rPr lang="az-Latn-AZ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1: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(13.5).is_integer()  </a:t>
            </a:r>
          </a:p>
          <a:p>
            <a:pPr marL="0" indent="0">
              <a:buNone/>
            </a:pPr>
            <a:r>
              <a:rPr lang="az-Latn-AZ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Nümunə 2: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13.0).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is_integer()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Kompleks ədədlərin metodları</a:t>
            </a:r>
            <a:b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['conjugate', '</a:t>
            </a:r>
            <a:r>
              <a:rPr lang="en-US" dirty="0" err="1"/>
              <a:t>imag</a:t>
            </a:r>
            <a:r>
              <a:rPr lang="en-US" dirty="0"/>
              <a:t>', 'real']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7364"/>
          </a:xfrm>
        </p:spPr>
        <p:txBody>
          <a:bodyPr>
            <a:noAutofit/>
          </a:bodyPr>
          <a:lstStyle/>
          <a:p>
            <a:r>
              <a:rPr lang="az-Latn-AZ" sz="20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</a:t>
            </a: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kompleks ədədin  xəyali hissəsini verir.</a:t>
            </a: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1: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3 + 4j</a:t>
            </a: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c.imag</a:t>
            </a:r>
          </a:p>
          <a:p>
            <a:pPr marL="0" indent="0">
              <a:buNone/>
            </a:pP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kompleks ədədin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həqiqi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hissəsini verir.</a:t>
            </a:r>
          </a:p>
          <a:p>
            <a:pPr marL="0" indent="0">
              <a:buNone/>
            </a:pPr>
            <a:r>
              <a:rPr lang="az-Latn-AZ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</a:t>
            </a: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3 + 4j</a:t>
            </a: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c.real</a:t>
            </a:r>
          </a:p>
          <a:p>
            <a:pPr marL="0" indent="0">
              <a:buNone/>
            </a:pPr>
            <a:r>
              <a:rPr lang="az-Latn-AZ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z-Latn-AZ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onjugate()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kompleks ədədin qoşmasını tapır. </a:t>
            </a:r>
          </a:p>
          <a:p>
            <a:pPr marL="0" indent="0">
              <a:buNone/>
            </a:pPr>
            <a:r>
              <a:rPr lang="az-Latn-A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3: 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3 + 4j</a:t>
            </a:r>
          </a:p>
          <a:p>
            <a:pPr marL="0" indent="0">
              <a:buNone/>
            </a:pP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c.conjugate()</a:t>
            </a:r>
          </a:p>
          <a:p>
            <a:pPr marL="0" indent="0">
              <a:buNone/>
            </a:pPr>
            <a:endParaRPr lang="az-Latn-A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z-Latn-AZ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ənəd" ma:contentTypeID="0x0101004EC9216BC4C45547A3ED434009C24919" ma:contentTypeVersion="10" ma:contentTypeDescription="Yeni sənəd yaradın." ma:contentTypeScope="" ma:versionID="ab4502f7078dc164639193b8b933f9fd">
  <xsd:schema xmlns:xsd="http://www.w3.org/2001/XMLSchema" xmlns:xs="http://www.w3.org/2001/XMLSchema" xmlns:p="http://schemas.microsoft.com/office/2006/metadata/properties" xmlns:ns2="53b11b92-13c9-4bf4-9ebe-bcb3ed0ca31d" xmlns:ns3="8d72c873-e673-4ed9-b0fe-76d78002279e" targetNamespace="http://schemas.microsoft.com/office/2006/metadata/properties" ma:root="true" ma:fieldsID="dfc0b076e1d9f5d7a017cca288587c42" ns2:_="" ns3:_="">
    <xsd:import namespace="53b11b92-13c9-4bf4-9ebe-bcb3ed0ca31d"/>
    <xsd:import namespace="8d72c873-e673-4ed9-b0fe-76d7800227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11b92-13c9-4bf4-9ebe-bcb3ed0ca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2c873-e673-4ed9-b0fe-76d7800227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ı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Təfərrüatlarla paylaşılı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Məzmun Növü"/>
        <xsd:element ref="dc:title" minOccurs="0" maxOccurs="1" ma:index="4" ma:displayName="Başlıq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451FC-464C-4125-B362-1D3C95718980}"/>
</file>

<file path=customXml/itemProps2.xml><?xml version="1.0" encoding="utf-8"?>
<ds:datastoreItem xmlns:ds="http://schemas.openxmlformats.org/officeDocument/2006/customXml" ds:itemID="{E93CD617-C3AE-48B8-9F4E-C232E8651F13}"/>
</file>

<file path=customXml/itemProps3.xml><?xml version="1.0" encoding="utf-8"?>
<ds:datastoreItem xmlns:ds="http://schemas.openxmlformats.org/officeDocument/2006/customXml" ds:itemID="{65E1314B-E8E5-4D0E-ABF4-94269C80650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1298</TotalTime>
  <Words>705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Python Dərs – 4 </vt:lpstr>
      <vt:lpstr>Rəqəm Tipində Bəzi Standart Funksiyalar</vt:lpstr>
      <vt:lpstr>PowerPoint Presentation</vt:lpstr>
      <vt:lpstr>Pythonda say sistemləri arasında keçid</vt:lpstr>
      <vt:lpstr>PowerPoint Presentation</vt:lpstr>
      <vt:lpstr>PowerPoint Presentation</vt:lpstr>
      <vt:lpstr>Kompleks ədədlərin metodları ['conjugate', 'imag', 'real']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Dərs - 2</dc:title>
  <dc:creator>HP</dc:creator>
  <cp:lastModifiedBy>Microsoft account</cp:lastModifiedBy>
  <cp:revision>39</cp:revision>
  <dcterms:created xsi:type="dcterms:W3CDTF">2022-02-21T07:11:54Z</dcterms:created>
  <dcterms:modified xsi:type="dcterms:W3CDTF">2022-02-24T13:05:33Z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0x0101004EC9216BC4C45547A3ED434009C24919</vt:lpwstr>
  </property>
</Properties>
</file>