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91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lackadder ITC" pitchFamily="82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0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D5E"/>
    <a:srgbClr val="0B5F9F"/>
    <a:srgbClr val="F0582B"/>
    <a:srgbClr val="EF562A"/>
    <a:srgbClr val="29385E"/>
    <a:srgbClr val="F1592B"/>
    <a:srgbClr val="29385F"/>
    <a:srgbClr val="000060"/>
    <a:srgbClr val="8BB7E1"/>
    <a:srgbClr val="CAD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34" autoAdjust="0"/>
    <p:restoredTop sz="92586" autoAdjust="0"/>
  </p:normalViewPr>
  <p:slideViewPr>
    <p:cSldViewPr snapToGrid="0">
      <p:cViewPr varScale="1">
        <p:scale>
          <a:sx n="81" d="100"/>
          <a:sy n="81" d="100"/>
        </p:scale>
        <p:origin x="918" y="90"/>
      </p:cViewPr>
      <p:guideLst>
        <p:guide orient="horz" pos="2047"/>
        <p:guide pos="30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35" d="100"/>
          <a:sy n="35" d="100"/>
        </p:scale>
        <p:origin x="-1632" y="-78"/>
      </p:cViewPr>
      <p:guideLst>
        <p:guide orient="horz" pos="3224"/>
        <p:guide pos="2237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327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CDE03985-1438-4D29-9DA7-31D61D3C214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3195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197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197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GB"/>
          </a:p>
        </p:txBody>
      </p:sp>
      <p:sp>
        <p:nvSpPr>
          <p:cNvPr id="21197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D8986B9-8119-4BDF-A4DA-562716558E1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14821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AB803-D09A-42DF-9973-5E51830D4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EFEF19-70D4-4E7C-A93C-0E76680D79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3391575-10EC-4EF8-A496-0D9D2E2A3A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88130" y="5084350"/>
            <a:ext cx="3824491" cy="375085"/>
          </a:xfrm>
        </p:spPr>
        <p:txBody>
          <a:bodyPr/>
          <a:lstStyle>
            <a:lvl1pPr marL="0" indent="0" algn="ctr">
              <a:buNone/>
              <a:defRPr i="1" u="none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Name of Presenter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33B32E-B7A2-4F4A-A5A1-ADB4A16A73E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BC02C-EB5C-4EE6-B4D5-FCC1C0DEA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D308ED-0A3D-42EF-8E48-FC1B57C616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EA1D0C-E562-4E19-B1EC-F08BA05E558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745" name="Rectangle 905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4400" y="2904334"/>
            <a:ext cx="7315200" cy="1049337"/>
          </a:xfrm>
        </p:spPr>
        <p:txBody>
          <a:bodyPr/>
          <a:lstStyle>
            <a:lvl1pPr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noProof="0" dirty="0"/>
              <a:t>عنوان العرض</a:t>
            </a:r>
            <a:endParaRPr lang="en-US" noProof="0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 hasCustomPrompt="1"/>
          </p:nvPr>
        </p:nvSpPr>
        <p:spPr>
          <a:xfrm>
            <a:off x="5146214" y="5459435"/>
            <a:ext cx="3108325" cy="307389"/>
          </a:xfrm>
        </p:spPr>
        <p:txBody>
          <a:bodyPr/>
          <a:lstStyle>
            <a:lvl1pPr marL="0" indent="0" algn="ctr">
              <a:buNone/>
              <a:defRPr sz="1600" u="sng">
                <a:solidFill>
                  <a:srgbClr val="0B5F9F"/>
                </a:solidFill>
              </a:defRPr>
            </a:lvl1pPr>
          </a:lstStyle>
          <a:p>
            <a:pPr lvl="0"/>
            <a:r>
              <a:rPr lang="en-US" dirty="0"/>
              <a:t>email@eng.asu.edu.eg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96445" y="5084349"/>
            <a:ext cx="3824490" cy="375085"/>
          </a:xfrm>
        </p:spPr>
        <p:txBody>
          <a:bodyPr/>
          <a:lstStyle>
            <a:lvl1pPr marL="0" indent="0" algn="ctr">
              <a:buNone/>
              <a:defRPr sz="2400" i="0" u="none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pPr lvl="0"/>
            <a:r>
              <a:rPr lang="ar-EG" dirty="0"/>
              <a:t>مقدم العرض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89E2A1-CA47-406F-A703-BAC4D936DB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98" y="130340"/>
            <a:ext cx="1556979" cy="155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8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glis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3918E49F-3DC8-4A64-920D-FE5426BC38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289288-C1E6-4121-A9A7-CF0047A5D2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613" y="989015"/>
            <a:ext cx="7724775" cy="730762"/>
          </a:xfrm>
        </p:spPr>
        <p:txBody>
          <a:bodyPr/>
          <a:lstStyle>
            <a:lvl1pPr>
              <a:defRPr>
                <a:solidFill>
                  <a:srgbClr val="5D5D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solidFill>
                  <a:srgbClr val="0B5F9F"/>
                </a:solidFill>
              </a:defRPr>
            </a:lvl1pPr>
            <a:lvl2pPr marL="742950" indent="-285750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</a:defRPr>
            </a:lvl2pPr>
            <a:lvl3pPr marL="1143000" indent="-228600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3pPr>
            <a:lvl4pPr marL="16002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4pPr>
            <a:lvl5pPr marL="2057400" indent="-228600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7D8A9E-5224-4ED1-9C03-61CEBB0B4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9738347-08EA-48F7-970F-4FDAEB471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36294F-4F43-41E2-A324-CC4410EEB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 algn="r" rtl="1">
              <a:buClr>
                <a:srgbClr val="5D5D5E"/>
              </a:buClr>
              <a:buFont typeface="Arial" panose="020B0604020202020204" pitchFamily="34" charset="0"/>
              <a:buChar char="•"/>
              <a:defRPr sz="2000"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  <a:lvl2pPr marL="742950" indent="-285750" algn="r" rtl="1">
              <a:buClr>
                <a:srgbClr val="5D5D5E"/>
              </a:buClr>
              <a:buSzPct val="100000"/>
              <a:buFont typeface="Courier New" panose="02070309020205020404" pitchFamily="49" charset="0"/>
              <a:buChar char="o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2pPr>
            <a:lvl3pPr marL="1143000" indent="-228600" algn="r" rtl="1">
              <a:buClr>
                <a:srgbClr val="5D5D5E"/>
              </a:buClr>
              <a:buSzPct val="80000"/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3pPr>
            <a:lvl4pPr marL="16002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4pPr>
            <a:lvl5pPr marL="2057400" indent="-228600" algn="r" rtl="1">
              <a:buClr>
                <a:srgbClr val="5D5D5E"/>
              </a:buClr>
              <a:buFont typeface="Arial" panose="020B0604020202020204" pitchFamily="34" charset="0"/>
              <a:buChar char="•"/>
              <a:defRPr>
                <a:solidFill>
                  <a:srgbClr val="0B5F9F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5pPr>
          </a:lstStyle>
          <a:p>
            <a:pPr lvl="0"/>
            <a:r>
              <a:rPr lang="ar-EG" dirty="0"/>
              <a:t>اضغط لإضافة محتوى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709613" y="989014"/>
            <a:ext cx="7724775" cy="730763"/>
          </a:xfrm>
        </p:spPr>
        <p:txBody>
          <a:bodyPr/>
          <a:lstStyle>
            <a:lvl1pPr>
              <a:defRPr i="0">
                <a:solidFill>
                  <a:srgbClr val="5D5D5E"/>
                </a:solidFill>
                <a:latin typeface="Sakkal Majalla" panose="02000000000000000000" pitchFamily="2" charset="-78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عنوان الصفحة</a:t>
            </a:r>
            <a:endParaRPr lang="en-US" dirty="0"/>
          </a:p>
        </p:txBody>
      </p:sp>
      <p:sp>
        <p:nvSpPr>
          <p:cNvPr id="10" name="Slide Number Placeholder 7"/>
          <p:cNvSpPr txBox="1">
            <a:spLocks/>
          </p:cNvSpPr>
          <p:nvPr userDrawn="1"/>
        </p:nvSpPr>
        <p:spPr>
          <a:xfrm>
            <a:off x="6998277" y="641486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rgbClr val="F0582B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Blackadder ITC" pitchFamily="82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fld id="{A354380D-7F75-478B-9CFE-D1FEE0999A32}" type="slidenum">
              <a:rPr lang="en-US" smtClean="0">
                <a:solidFill>
                  <a:srgbClr val="5D5D5E"/>
                </a:solidFill>
              </a:rPr>
              <a:pPr/>
              <a:t>‹#›</a:t>
            </a:fld>
            <a:endParaRPr lang="en-US" dirty="0">
              <a:solidFill>
                <a:srgbClr val="5D5D5E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45D2B2-0052-4D96-9960-0EC931C9A1E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21" y="109610"/>
            <a:ext cx="1049894" cy="104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4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glish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69C59-D511-4349-8149-B279BA9FA5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ABC30-635B-4DB0-AE20-F21F384F877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>
              <a:defRPr lang="en-US" sz="3600" b="1" i="1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Separator title</a:t>
            </a:r>
          </a:p>
        </p:txBody>
      </p:sp>
    </p:spTree>
    <p:extLst>
      <p:ext uri="{BB962C8B-B14F-4D97-AF65-F5344CB8AC3E}">
        <p14:creationId xmlns:p14="http://schemas.microsoft.com/office/powerpoint/2010/main" val="21199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abic 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882433-415B-48B9-999D-B0A0F8693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CD1F9F-8497-4E2F-B789-46AF62DF2F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9612" y="2852321"/>
            <a:ext cx="7724775" cy="730762"/>
          </a:xfrm>
        </p:spPr>
        <p:txBody>
          <a:bodyPr/>
          <a:lstStyle>
            <a:lvl1pPr rtl="1">
              <a:defRPr lang="en-US" sz="3600" b="1" i="0" noProof="0" dirty="0">
                <a:solidFill>
                  <a:srgbClr val="5D5D5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akkal Majalla" panose="02000000000000000000" pitchFamily="2" charset="-78"/>
                <a:ea typeface="+mj-ea"/>
                <a:cs typeface="Sakkal Majalla" panose="02000000000000000000" pitchFamily="2" charset="-78"/>
              </a:defRPr>
            </a:lvl1pPr>
          </a:lstStyle>
          <a:p>
            <a:r>
              <a:rPr lang="ar-EG" dirty="0"/>
              <a:t> عنوان الفاصل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3" name="Rectangle 905"/>
          <p:cNvSpPr>
            <a:spLocks noGrp="1" noChangeArrowheads="1"/>
          </p:cNvSpPr>
          <p:nvPr>
            <p:ph type="title"/>
          </p:nvPr>
        </p:nvSpPr>
        <p:spPr bwMode="auto">
          <a:xfrm>
            <a:off x="709613" y="943490"/>
            <a:ext cx="7724775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3434" name="Rectangle 90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55284"/>
            <a:ext cx="7772400" cy="464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52" r:id="rId3"/>
    <p:sldLayoutId id="2147483656" r:id="rId4"/>
    <p:sldLayoutId id="2147483654" r:id="rId5"/>
    <p:sldLayoutId id="2147483657" r:id="rId6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 i="1">
          <a:solidFill>
            <a:srgbClr val="5D5D5E"/>
          </a:solidFill>
          <a:latin typeface="Calibri" panose="020F0502020204030204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 i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sz="2000" b="1">
          <a:solidFill>
            <a:srgbClr val="0B5F9F"/>
          </a:solidFill>
          <a:latin typeface="Calibri" panose="020F050202020403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5D5D5E"/>
        </a:buClr>
        <a:buFont typeface="Arial" panose="020B0604020202020204" pitchFamily="34" charset="0"/>
        <a:buChar char="•"/>
        <a:defRPr b="1">
          <a:solidFill>
            <a:srgbClr val="0B5F9F"/>
          </a:solidFill>
          <a:latin typeface="Calibri" panose="020F05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Richard-Barry/e/B00MIK7788?ref=sr_ntt_srch_lnk_1&amp;qid=1584623917&amp;sr=8-1" TargetMode="External"/><Relationship Id="rId2" Type="http://schemas.openxmlformats.org/officeDocument/2006/relationships/hyperlink" Target="https://www.amazon.com/Using-FreeRTOS-Real-Time-Kernel/dp/1446170306/ref=sr_1_1?keywords=richard+barry+cortex+m3&amp;qid=1584623917&amp;sr=8-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39" y="2025560"/>
            <a:ext cx="7315200" cy="1678978"/>
          </a:xfrm>
        </p:spPr>
        <p:txBody>
          <a:bodyPr/>
          <a:lstStyle/>
          <a:p>
            <a:r>
              <a:rPr lang="en-US" dirty="0"/>
              <a:t>Real Time Operating System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FreeRTOS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 smtClean="0"/>
              <a:t>QUEUE; Task to Task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0" y="5459435"/>
            <a:ext cx="9060873" cy="976991"/>
          </a:xfrm>
        </p:spPr>
        <p:txBody>
          <a:bodyPr/>
          <a:lstStyle/>
          <a:p>
            <a:r>
              <a:rPr lang="en-US" b="0" u="none" dirty="0">
                <a:hlinkClick r:id="rId2"/>
              </a:rPr>
              <a:t>Using the </a:t>
            </a:r>
            <a:r>
              <a:rPr lang="en-US" b="0" u="none" dirty="0" err="1">
                <a:hlinkClick r:id="rId2"/>
              </a:rPr>
              <a:t>FreeRTOS</a:t>
            </a:r>
            <a:r>
              <a:rPr lang="en-US" b="0" u="none" dirty="0">
                <a:hlinkClick r:id="rId2"/>
              </a:rPr>
              <a:t> Real Time Kernel - a Practical Guide - Cortex M3 Edition (</a:t>
            </a:r>
            <a:r>
              <a:rPr lang="en-US" b="0" u="none" dirty="0" err="1">
                <a:hlinkClick r:id="rId2"/>
              </a:rPr>
              <a:t>FreeRTOS</a:t>
            </a:r>
            <a:r>
              <a:rPr lang="en-US" b="0" u="none" dirty="0">
                <a:hlinkClick r:id="rId2"/>
              </a:rPr>
              <a:t> Tutorial Books)</a:t>
            </a:r>
            <a:endParaRPr lang="en-US" dirty="0"/>
          </a:p>
          <a:p>
            <a:r>
              <a:rPr lang="en-US" b="0" dirty="0"/>
              <a:t>by </a:t>
            </a:r>
            <a:r>
              <a:rPr lang="en-US" b="0" u="none" dirty="0">
                <a:hlinkClick r:id="rId3"/>
              </a:rPr>
              <a:t>Richard Barry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684693" y="3704538"/>
            <a:ext cx="3824491" cy="375085"/>
          </a:xfrm>
        </p:spPr>
        <p:txBody>
          <a:bodyPr/>
          <a:lstStyle/>
          <a:p>
            <a:r>
              <a:rPr lang="en-US" dirty="0" smtClean="0"/>
              <a:t>Sherif Hammad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820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" y="1199408"/>
            <a:ext cx="9144000" cy="59335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762" y="406067"/>
            <a:ext cx="8229600" cy="418058"/>
          </a:xfrm>
        </p:spPr>
        <p:txBody>
          <a:bodyPr>
            <a:noAutofit/>
          </a:bodyPr>
          <a:lstStyle/>
          <a:p>
            <a:pPr algn="l"/>
            <a:r>
              <a:rPr lang="en-US" sz="2400" b="1" dirty="0"/>
              <a:t>Example 10. Blocking when receiving from a queue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052" y="757601"/>
            <a:ext cx="2671948" cy="165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5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208" y="498764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/>
              <a:t>Example 10. Blocking when receiving from a queue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6280"/>
            <a:ext cx="9144000" cy="641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63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queue?</a:t>
            </a:r>
          </a:p>
          <a:p>
            <a:r>
              <a:rPr lang="en-US" dirty="0" smtClean="0"/>
              <a:t>How </a:t>
            </a:r>
            <a:r>
              <a:rPr lang="en-US" dirty="0"/>
              <a:t>to create a queue.</a:t>
            </a:r>
          </a:p>
          <a:p>
            <a:r>
              <a:rPr lang="en-US" dirty="0" smtClean="0"/>
              <a:t>How </a:t>
            </a:r>
            <a:r>
              <a:rPr lang="en-US" dirty="0"/>
              <a:t>a queue manages the data it contains.</a:t>
            </a:r>
          </a:p>
          <a:p>
            <a:r>
              <a:rPr lang="en-US" dirty="0" smtClean="0"/>
              <a:t>How </a:t>
            </a:r>
            <a:r>
              <a:rPr lang="en-US" dirty="0"/>
              <a:t>to send data to a queue.</a:t>
            </a:r>
          </a:p>
          <a:p>
            <a:r>
              <a:rPr lang="en-US" dirty="0" smtClean="0"/>
              <a:t>How </a:t>
            </a:r>
            <a:r>
              <a:rPr lang="en-US" dirty="0"/>
              <a:t>to receive data from a queue.</a:t>
            </a:r>
          </a:p>
          <a:p>
            <a:r>
              <a:rPr lang="en-US" dirty="0" smtClean="0"/>
              <a:t>What </a:t>
            </a:r>
            <a:r>
              <a:rPr lang="en-US" dirty="0"/>
              <a:t>it means to block on a queue.</a:t>
            </a:r>
          </a:p>
          <a:p>
            <a:r>
              <a:rPr lang="en-US" dirty="0" smtClean="0"/>
              <a:t>The </a:t>
            </a:r>
            <a:r>
              <a:rPr lang="en-US" dirty="0"/>
              <a:t>effect of task priorities when writing to and reading from a queue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55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384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Queue?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74587"/>
            <a:ext cx="9144000" cy="5583413"/>
          </a:xfrm>
        </p:spPr>
        <p:txBody>
          <a:bodyPr>
            <a:normAutofit/>
          </a:bodyPr>
          <a:lstStyle/>
          <a:p>
            <a:r>
              <a:rPr lang="en-US" dirty="0"/>
              <a:t>A queue can hold a finite number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fixed size </a:t>
            </a:r>
            <a:r>
              <a:rPr lang="en-US" dirty="0"/>
              <a:t>data </a:t>
            </a:r>
            <a:r>
              <a:rPr lang="en-US" dirty="0" smtClean="0"/>
              <a:t>items.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maximum number of items </a:t>
            </a:r>
            <a:r>
              <a:rPr lang="en-US" dirty="0" smtClean="0"/>
              <a:t>a queue </a:t>
            </a:r>
            <a:r>
              <a:rPr lang="en-US" dirty="0"/>
              <a:t>can hold is called its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‘length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’.</a:t>
            </a:r>
          </a:p>
          <a:p>
            <a:endParaRPr lang="en-US" dirty="0" smtClean="0"/>
          </a:p>
          <a:p>
            <a:r>
              <a:rPr lang="en-US" dirty="0" smtClean="0"/>
              <a:t>Both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length </a:t>
            </a:r>
            <a:r>
              <a:rPr lang="en-US" dirty="0"/>
              <a:t>and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size </a:t>
            </a:r>
            <a:r>
              <a:rPr lang="en-US" dirty="0"/>
              <a:t>of each data item are </a:t>
            </a:r>
            <a:r>
              <a:rPr lang="en-US" dirty="0" smtClean="0"/>
              <a:t>set when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queue is created.</a:t>
            </a:r>
          </a:p>
          <a:p>
            <a:endParaRPr lang="en-US" dirty="0"/>
          </a:p>
          <a:p>
            <a:r>
              <a:rPr lang="en-US" dirty="0"/>
              <a:t>Normally, queues are used as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First In First Out (FIFO) </a:t>
            </a:r>
            <a:r>
              <a:rPr lang="en-US" dirty="0"/>
              <a:t>buffers where data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written to the end (tail)</a:t>
            </a:r>
            <a:r>
              <a:rPr lang="en-US" dirty="0"/>
              <a:t> of the queue and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removed from the front </a:t>
            </a:r>
            <a:r>
              <a:rPr lang="en-US" dirty="0"/>
              <a:t>(head) of the </a:t>
            </a:r>
            <a:r>
              <a:rPr lang="en-US" dirty="0" smtClean="0"/>
              <a:t>queue.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possible to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write to the front of a queue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Writing to a queue is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“physical append” </a:t>
            </a:r>
            <a:r>
              <a:rPr lang="en-US" dirty="0" smtClean="0"/>
              <a:t>to end of the queue.</a:t>
            </a:r>
          </a:p>
          <a:p>
            <a:endParaRPr lang="en-US" dirty="0"/>
          </a:p>
          <a:p>
            <a:r>
              <a:rPr lang="en-US" dirty="0" smtClean="0"/>
              <a:t>Reading from a queue is a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“logical remove” </a:t>
            </a:r>
            <a:r>
              <a:rPr lang="en-US" dirty="0" smtClean="0"/>
              <a:t>from the top of the queue.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5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75657"/>
            <a:ext cx="9144000" cy="568234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38778"/>
            <a:ext cx="8229600" cy="4900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What is Queue?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291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6889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/>
              <a:t>Blocking on Queue Reads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8156"/>
            <a:ext cx="9144000" cy="57298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task attempts to read from a queue it can optionally specify a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‘block’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time.</a:t>
            </a:r>
          </a:p>
          <a:p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‘block’ time</a:t>
            </a:r>
            <a:r>
              <a:rPr lang="en-US" dirty="0" smtClean="0"/>
              <a:t> </a:t>
            </a:r>
            <a:r>
              <a:rPr lang="en-US" dirty="0"/>
              <a:t>is </a:t>
            </a:r>
            <a:r>
              <a:rPr lang="en-US" dirty="0" smtClean="0"/>
              <a:t>the time </a:t>
            </a:r>
            <a:r>
              <a:rPr lang="en-US" dirty="0"/>
              <a:t>the task should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 kept in the Blocked state </a:t>
            </a:r>
            <a:r>
              <a:rPr lang="en-US" dirty="0"/>
              <a:t>to wait for data to be available from </a:t>
            </a:r>
            <a:r>
              <a:rPr lang="en-US" dirty="0" smtClean="0"/>
              <a:t>the queue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 the queue already be empty.</a:t>
            </a:r>
          </a:p>
          <a:p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A </a:t>
            </a:r>
            <a:r>
              <a:rPr lang="en-US" dirty="0"/>
              <a:t>task that is in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Blocked state, </a:t>
            </a:r>
            <a:r>
              <a:rPr lang="en-US" dirty="0"/>
              <a:t>waiting for </a:t>
            </a:r>
            <a:r>
              <a:rPr lang="en-US" dirty="0" smtClean="0"/>
              <a:t>data to </a:t>
            </a:r>
            <a:r>
              <a:rPr lang="en-US" dirty="0"/>
              <a:t>become available from a queue, is automatically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moved to the Ready state </a:t>
            </a:r>
            <a:r>
              <a:rPr lang="en-US" dirty="0"/>
              <a:t>when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another task or interrupt places data into the queue.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 will also be moved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automatically from the Blocked state to the Ready state </a:t>
            </a:r>
            <a:r>
              <a:rPr lang="en-US" dirty="0"/>
              <a:t>if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specified block time expires </a:t>
            </a:r>
            <a:r>
              <a:rPr lang="en-US" dirty="0"/>
              <a:t>before data </a:t>
            </a:r>
            <a:r>
              <a:rPr lang="en-US" dirty="0" smtClean="0"/>
              <a:t>becomes available.</a:t>
            </a:r>
          </a:p>
          <a:p>
            <a:endParaRPr lang="en-US" dirty="0"/>
          </a:p>
          <a:p>
            <a:r>
              <a:rPr lang="en-US" dirty="0"/>
              <a:t>Queues can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have multiple readers </a:t>
            </a:r>
            <a:r>
              <a:rPr lang="en-US" dirty="0"/>
              <a:t>so it is possible for a single queue to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have more than one task blocked on it waiting for data.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Only one task will be unblocked </a:t>
            </a:r>
            <a:r>
              <a:rPr lang="en-US" dirty="0" smtClean="0"/>
              <a:t>when </a:t>
            </a:r>
            <a:r>
              <a:rPr lang="en-US" dirty="0"/>
              <a:t>data becomes available. The task that is unblocked will always be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highest priority </a:t>
            </a:r>
            <a:r>
              <a:rPr lang="en-US" dirty="0" smtClean="0"/>
              <a:t>task </a:t>
            </a:r>
            <a:r>
              <a:rPr lang="en-US" dirty="0"/>
              <a:t>that is waiting for data.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blocked tasks have equal priority</a:t>
            </a:r>
            <a:r>
              <a:rPr lang="en-US" dirty="0"/>
              <a:t>, then the task that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has been waiting for data the longest will be unblocked.</a:t>
            </a:r>
          </a:p>
        </p:txBody>
      </p:sp>
    </p:spTree>
    <p:extLst>
      <p:ext uri="{BB962C8B-B14F-4D97-AF65-F5344CB8AC3E}">
        <p14:creationId xmlns:p14="http://schemas.microsoft.com/office/powerpoint/2010/main" val="300181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4390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/>
              <a:t>Blocking on Queue </a:t>
            </a:r>
            <a:r>
              <a:rPr lang="en-US" sz="2400" b="1" dirty="0" smtClean="0"/>
              <a:t>Writes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5580"/>
            <a:ext cx="9144000" cy="6439942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task can optionally specify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block time </a:t>
            </a:r>
            <a:r>
              <a:rPr lang="en-US" dirty="0"/>
              <a:t>when writing </a:t>
            </a:r>
            <a:r>
              <a:rPr lang="en-US" dirty="0" smtClean="0"/>
              <a:t>to a queue.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block time </a:t>
            </a:r>
            <a:r>
              <a:rPr lang="en-US" dirty="0"/>
              <a:t>is 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maximum time </a:t>
            </a:r>
            <a:r>
              <a:rPr lang="en-US" dirty="0"/>
              <a:t>the task should be held in </a:t>
            </a:r>
            <a:r>
              <a:rPr lang="en-US" dirty="0" smtClean="0"/>
              <a:t>the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Blocked state to wait for space to become available </a:t>
            </a:r>
            <a:r>
              <a:rPr lang="en-US" dirty="0"/>
              <a:t>on the queue,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should the queue already be full.</a:t>
            </a:r>
          </a:p>
          <a:p>
            <a:endParaRPr lang="en-US" dirty="0"/>
          </a:p>
          <a:p>
            <a:r>
              <a:rPr lang="en-US" dirty="0"/>
              <a:t>Queues can have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multiple writers</a:t>
            </a:r>
            <a:r>
              <a:rPr lang="en-US" dirty="0"/>
              <a:t>, so it is possible for a full queue to have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more than one task blocked </a:t>
            </a:r>
            <a:r>
              <a:rPr lang="en-US" dirty="0"/>
              <a:t>on it waiting to complete a send </a:t>
            </a:r>
            <a:r>
              <a:rPr lang="en-US" dirty="0" smtClean="0"/>
              <a:t>operation.</a:t>
            </a:r>
          </a:p>
          <a:p>
            <a:endParaRPr lang="en-US" dirty="0" smtClean="0"/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Only one task will be unblocked </a:t>
            </a:r>
            <a:r>
              <a:rPr lang="en-US" dirty="0"/>
              <a:t>when space on the </a:t>
            </a:r>
            <a:r>
              <a:rPr lang="en-US" dirty="0" smtClean="0"/>
              <a:t>queue becomes available.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task that is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unblocked </a:t>
            </a:r>
            <a:r>
              <a:rPr lang="en-US" dirty="0" smtClean="0"/>
              <a:t>will always </a:t>
            </a:r>
            <a:r>
              <a:rPr lang="en-US" dirty="0"/>
              <a:t>be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 highest priority </a:t>
            </a:r>
            <a:r>
              <a:rPr lang="en-US" dirty="0"/>
              <a:t>task that is waiting for </a:t>
            </a:r>
            <a:r>
              <a:rPr lang="en-US" dirty="0" smtClean="0"/>
              <a:t>space.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blocked tasks have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equal priority</a:t>
            </a:r>
            <a:r>
              <a:rPr lang="en-US" dirty="0"/>
              <a:t>, then the task that has been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waiting for space the longest will be unblocked.</a:t>
            </a:r>
          </a:p>
        </p:txBody>
      </p:sp>
    </p:spTree>
    <p:extLst>
      <p:ext uri="{BB962C8B-B14F-4D97-AF65-F5344CB8AC3E}">
        <p14:creationId xmlns:p14="http://schemas.microsoft.com/office/powerpoint/2010/main" val="231646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30" y="475013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/>
              <a:t>Example 10. Blocking when receiving from a queue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3704"/>
            <a:ext cx="9144000" cy="64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39947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/>
              <a:t>Example 10. Blocking when receiving from a queue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282"/>
            <a:ext cx="9144000" cy="564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333" y="558140"/>
            <a:ext cx="8229600" cy="418058"/>
          </a:xfrm>
        </p:spPr>
        <p:txBody>
          <a:bodyPr>
            <a:noAutofit/>
          </a:bodyPr>
          <a:lstStyle/>
          <a:p>
            <a:r>
              <a:rPr lang="en-US" sz="2400" b="1" dirty="0"/>
              <a:t>Example 10. Blocking when receiving from a queue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87532"/>
            <a:ext cx="9144000" cy="56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185770"/>
      </p:ext>
    </p:extLst>
  </p:cSld>
  <p:clrMapOvr>
    <a:masterClrMapping/>
  </p:clrMapOvr>
</p:sld>
</file>

<file path=ppt/theme/theme1.xml><?xml version="1.0" encoding="utf-8"?>
<a:theme xmlns:a="http://schemas.openxmlformats.org/drawingml/2006/main" name="Cactus">
  <a:themeElements>
    <a:clrScheme name="Cactus 7">
      <a:dk1>
        <a:srgbClr val="000000"/>
      </a:dk1>
      <a:lt1>
        <a:srgbClr val="FFFFFF"/>
      </a:lt1>
      <a:dk2>
        <a:srgbClr val="000000"/>
      </a:dk2>
      <a:lt2>
        <a:srgbClr val="006600"/>
      </a:lt2>
      <a:accent1>
        <a:srgbClr val="F5EBC1"/>
      </a:accent1>
      <a:accent2>
        <a:srgbClr val="FFCC00"/>
      </a:accent2>
      <a:accent3>
        <a:srgbClr val="FFFFFF"/>
      </a:accent3>
      <a:accent4>
        <a:srgbClr val="000000"/>
      </a:accent4>
      <a:accent5>
        <a:srgbClr val="F9F3DD"/>
      </a:accent5>
      <a:accent6>
        <a:srgbClr val="E7B900"/>
      </a:accent6>
      <a:hlink>
        <a:srgbClr val="0066FF"/>
      </a:hlink>
      <a:folHlink>
        <a:srgbClr val="B2B2B2"/>
      </a:folHlink>
    </a:clrScheme>
    <a:fontScheme name="Cactus">
      <a:majorFont>
        <a:latin typeface="Times New Roman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>
        <a:defPPr algn="ctr">
          <a:defRPr b="1" i="1" dirty="0">
            <a:solidFill>
              <a:srgbClr val="29385E"/>
            </a:solidFill>
            <a:latin typeface="Calibri" panose="020F0502020204030204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lackadder ITC" pitchFamily="82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Cactus 1">
        <a:dk1>
          <a:srgbClr val="FF9900"/>
        </a:dk1>
        <a:lt1>
          <a:srgbClr val="FFFFCC"/>
        </a:lt1>
        <a:dk2>
          <a:srgbClr val="000000"/>
        </a:dk2>
        <a:lt2>
          <a:srgbClr val="FFCC00"/>
        </a:lt2>
        <a:accent1>
          <a:srgbClr val="6B6253"/>
        </a:accent1>
        <a:accent2>
          <a:srgbClr val="72543E"/>
        </a:accent2>
        <a:accent3>
          <a:srgbClr val="AAAAAA"/>
        </a:accent3>
        <a:accent4>
          <a:srgbClr val="DADAAE"/>
        </a:accent4>
        <a:accent5>
          <a:srgbClr val="BAB7B3"/>
        </a:accent5>
        <a:accent6>
          <a:srgbClr val="674B37"/>
        </a:accent6>
        <a:hlink>
          <a:srgbClr val="DA988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2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D4876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3">
        <a:dk1>
          <a:srgbClr val="000000"/>
        </a:dk1>
        <a:lt1>
          <a:srgbClr val="FFFFFF"/>
        </a:lt1>
        <a:dk2>
          <a:srgbClr val="000000"/>
        </a:dk2>
        <a:lt2>
          <a:srgbClr val="292929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4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D8EBB3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E9F3D6"/>
        </a:accent5>
        <a:accent6>
          <a:srgbClr val="B9B900"/>
        </a:accent6>
        <a:hlink>
          <a:srgbClr val="FFBE7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5">
        <a:dk1>
          <a:srgbClr val="000000"/>
        </a:dk1>
        <a:lt1>
          <a:srgbClr val="E5D3B3"/>
        </a:lt1>
        <a:dk2>
          <a:srgbClr val="800000"/>
        </a:dk2>
        <a:lt2>
          <a:srgbClr val="009900"/>
        </a:lt2>
        <a:accent1>
          <a:srgbClr val="D5B095"/>
        </a:accent1>
        <a:accent2>
          <a:srgbClr val="E28666"/>
        </a:accent2>
        <a:accent3>
          <a:srgbClr val="F0E6D6"/>
        </a:accent3>
        <a:accent4>
          <a:srgbClr val="000000"/>
        </a:accent4>
        <a:accent5>
          <a:srgbClr val="E7D4C8"/>
        </a:accent5>
        <a:accent6>
          <a:srgbClr val="CD795C"/>
        </a:accent6>
        <a:hlink>
          <a:srgbClr val="B75735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ctus 6">
        <a:dk1>
          <a:srgbClr val="99CC00"/>
        </a:dk1>
        <a:lt1>
          <a:srgbClr val="FFFFFF"/>
        </a:lt1>
        <a:dk2>
          <a:srgbClr val="51399D"/>
        </a:dk2>
        <a:lt2>
          <a:srgbClr val="FFFFCC"/>
        </a:lt2>
        <a:accent1>
          <a:srgbClr val="877CAA"/>
        </a:accent1>
        <a:accent2>
          <a:srgbClr val="000058"/>
        </a:accent2>
        <a:accent3>
          <a:srgbClr val="B3AECC"/>
        </a:accent3>
        <a:accent4>
          <a:srgbClr val="DADADA"/>
        </a:accent4>
        <a:accent5>
          <a:srgbClr val="C3BFD2"/>
        </a:accent5>
        <a:accent6>
          <a:srgbClr val="00004F"/>
        </a:accent6>
        <a:hlink>
          <a:srgbClr val="FFCC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ctus 7">
        <a:dk1>
          <a:srgbClr val="000000"/>
        </a:dk1>
        <a:lt1>
          <a:srgbClr val="FFFFFF"/>
        </a:lt1>
        <a:dk2>
          <a:srgbClr val="000000"/>
        </a:dk2>
        <a:lt2>
          <a:srgbClr val="006600"/>
        </a:lt2>
        <a:accent1>
          <a:srgbClr val="F5EBC1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9F3DD"/>
        </a:accent5>
        <a:accent6>
          <a:srgbClr val="E7B900"/>
        </a:accent6>
        <a:hlink>
          <a:srgbClr val="0066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Designs\Cactus.pot</Template>
  <TotalTime>43806</TotalTime>
  <Words>604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Narrow</vt:lpstr>
      <vt:lpstr>Arial Unicode MS</vt:lpstr>
      <vt:lpstr>Blackadder ITC</vt:lpstr>
      <vt:lpstr>Calibri</vt:lpstr>
      <vt:lpstr>Courier New</vt:lpstr>
      <vt:lpstr>Sakkal Majalla</vt:lpstr>
      <vt:lpstr>Times New Roman</vt:lpstr>
      <vt:lpstr>Cactus</vt:lpstr>
      <vt:lpstr>Real Time Operating System “FreeRTOS” QUEUE; Task to Task Communication</vt:lpstr>
      <vt:lpstr>Agenda</vt:lpstr>
      <vt:lpstr>What is Queue?</vt:lpstr>
      <vt:lpstr>What is Queue?</vt:lpstr>
      <vt:lpstr>Blocking on Queue Reads</vt:lpstr>
      <vt:lpstr>Blocking on Queue Writes</vt:lpstr>
      <vt:lpstr>Example 10. Blocking when receiving from a queue</vt:lpstr>
      <vt:lpstr>Example 10. Blocking when receiving from a queue</vt:lpstr>
      <vt:lpstr>Example 10. Blocking when receiving from a queue</vt:lpstr>
      <vt:lpstr>Example 10. Blocking when receiving from a queue</vt:lpstr>
      <vt:lpstr>Example 10. Blocking when receiving from a queue</vt:lpstr>
    </vt:vector>
  </TitlesOfParts>
  <Company>MWL- 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the Point Matching Method to Model Circumferentially Segmented Non-Locally Reacting Liners</dc:title>
  <dc:creator>Tamer Elnady</dc:creator>
  <cp:lastModifiedBy>DR Sherif Hammad</cp:lastModifiedBy>
  <cp:revision>643</cp:revision>
  <cp:lastPrinted>1601-01-01T00:00:00Z</cp:lastPrinted>
  <dcterms:created xsi:type="dcterms:W3CDTF">2001-03-23T16:50:49Z</dcterms:created>
  <dcterms:modified xsi:type="dcterms:W3CDTF">2020-03-19T20:36:10Z</dcterms:modified>
</cp:coreProperties>
</file>