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0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D5E"/>
    <a:srgbClr val="0B5F9F"/>
    <a:srgbClr val="F0582B"/>
    <a:srgbClr val="EF562A"/>
    <a:srgbClr val="29385E"/>
    <a:srgbClr val="F1592B"/>
    <a:srgbClr val="29385F"/>
    <a:srgbClr val="000060"/>
    <a:srgbClr val="8BB7E1"/>
    <a:srgbClr val="CAD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4" autoAdjust="0"/>
    <p:restoredTop sz="92586" autoAdjust="0"/>
  </p:normalViewPr>
  <p:slideViewPr>
    <p:cSldViewPr snapToGrid="0">
      <p:cViewPr varScale="1">
        <p:scale>
          <a:sx n="81" d="100"/>
          <a:sy n="81" d="100"/>
        </p:scale>
        <p:origin x="918" y="90"/>
      </p:cViewPr>
      <p:guideLst>
        <p:guide orient="horz" pos="2047"/>
        <p:guide pos="30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1632" y="-78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DE03985-1438-4D29-9DA7-31D61D3C21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195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19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19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D8986B9-8119-4BDF-A4DA-562716558E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482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8AB803-D09A-42DF-9973-5E51830D42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EFEF19-70D4-4E7C-A93C-0E76680D79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391575-10EC-4EF8-A496-0D9D2E2A3A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745" name="Rectangle 90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2904334"/>
            <a:ext cx="7315200" cy="1049337"/>
          </a:xfrm>
        </p:spPr>
        <p:txBody>
          <a:bodyPr/>
          <a:lstStyle>
            <a:lvl1pPr>
              <a:defRPr lang="en-US" sz="3600" b="1" i="1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146214" y="5459435"/>
            <a:ext cx="3108325" cy="307389"/>
          </a:xfrm>
        </p:spPr>
        <p:txBody>
          <a:bodyPr/>
          <a:lstStyle>
            <a:lvl1pPr marL="0" indent="0" algn="ctr">
              <a:buNone/>
              <a:defRPr sz="1600" u="sng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email@eng.asu.edu.eg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88130" y="5084350"/>
            <a:ext cx="3824491" cy="375085"/>
          </a:xfrm>
        </p:spPr>
        <p:txBody>
          <a:bodyPr/>
          <a:lstStyle>
            <a:lvl1pPr marL="0" indent="0" algn="ctr">
              <a:buNone/>
              <a:defRPr i="1" u="none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33B32E-B7A2-4F4A-A5A1-ADB4A16A73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98" y="130340"/>
            <a:ext cx="1556979" cy="15569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BC02C-EB5C-4EE6-B4D5-FCC1C0DEA8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308ED-0A3D-42EF-8E48-FC1B57C616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EA1D0C-E562-4E19-B1EC-F08BA05E55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745" name="Rectangle 90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2904334"/>
            <a:ext cx="7315200" cy="1049337"/>
          </a:xfrm>
        </p:spPr>
        <p:txBody>
          <a:bodyPr/>
          <a:lstStyle>
            <a:lvl1pPr>
              <a:defRPr lang="en-US" sz="3600" b="1" i="0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defRPr>
            </a:lvl1pPr>
          </a:lstStyle>
          <a:p>
            <a:pPr lvl="0"/>
            <a:r>
              <a:rPr lang="ar-EG" noProof="0" dirty="0"/>
              <a:t>عنوان العرض</a:t>
            </a:r>
            <a:endParaRPr lang="en-US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146214" y="5459435"/>
            <a:ext cx="3108325" cy="307389"/>
          </a:xfrm>
        </p:spPr>
        <p:txBody>
          <a:bodyPr/>
          <a:lstStyle>
            <a:lvl1pPr marL="0" indent="0" algn="ctr">
              <a:buNone/>
              <a:defRPr sz="1600" u="sng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email@eng.asu.edu.eg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96445" y="5084349"/>
            <a:ext cx="3824490" cy="375085"/>
          </a:xfrm>
        </p:spPr>
        <p:txBody>
          <a:bodyPr/>
          <a:lstStyle>
            <a:lvl1pPr marL="0" indent="0" algn="ctr">
              <a:buNone/>
              <a:defRPr sz="2400" i="0" u="none"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</a:lstStyle>
          <a:p>
            <a:pPr lvl="0"/>
            <a:r>
              <a:rPr lang="ar-EG" dirty="0"/>
              <a:t>مقدم العرض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89E2A1-CA47-406F-A703-BAC4D936DB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98" y="130340"/>
            <a:ext cx="1556979" cy="15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8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glis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918E49F-3DC8-4A64-920D-FE5426BC3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289288-C1E6-4121-A9A7-CF0047A5D2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989015"/>
            <a:ext cx="7724775" cy="730762"/>
          </a:xfrm>
        </p:spPr>
        <p:txBody>
          <a:bodyPr/>
          <a:lstStyle>
            <a:lvl1pPr>
              <a:defRPr>
                <a:solidFill>
                  <a:srgbClr val="5D5D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rgbClr val="0B5F9F"/>
                </a:solidFill>
              </a:defRPr>
            </a:lvl1pPr>
            <a:lvl2pPr marL="742950" indent="-285750">
              <a:buClr>
                <a:srgbClr val="5D5D5E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rgbClr val="0B5F9F"/>
                </a:solidFill>
              </a:defRPr>
            </a:lvl2pPr>
            <a:lvl3pPr marL="1143000" indent="-228600">
              <a:buClr>
                <a:srgbClr val="5D5D5E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3pPr>
            <a:lvl4pPr marL="1600200" indent="-228600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4pPr>
            <a:lvl5pPr marL="2057400" indent="-228600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7"/>
          <p:cNvSpPr txBox="1">
            <a:spLocks/>
          </p:cNvSpPr>
          <p:nvPr userDrawn="1"/>
        </p:nvSpPr>
        <p:spPr>
          <a:xfrm>
            <a:off x="6998277" y="6414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0582B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A354380D-7F75-478B-9CFE-D1FEE0999A32}" type="slidenum">
              <a:rPr lang="en-US" smtClean="0">
                <a:solidFill>
                  <a:srgbClr val="5D5D5E"/>
                </a:solidFill>
              </a:rPr>
              <a:pPr/>
              <a:t>‹#›</a:t>
            </a:fld>
            <a:endParaRPr lang="en-US" dirty="0">
              <a:solidFill>
                <a:srgbClr val="5D5D5E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7D8A9E-5224-4ED1-9C03-61CEBB0B47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" y="109610"/>
            <a:ext cx="1049894" cy="10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3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9738347-08EA-48F7-970F-4FDAEB471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6294F-4F43-41E2-A324-CC4410EEB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 algn="r" rtl="1">
              <a:buClr>
                <a:srgbClr val="5D5D5E"/>
              </a:buClr>
              <a:buFont typeface="Arial" panose="020B0604020202020204" pitchFamily="34" charset="0"/>
              <a:buChar char="•"/>
              <a:defRPr sz="2000"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  <a:lvl2pPr marL="742950" indent="-285750" algn="r" rtl="1">
              <a:buClr>
                <a:srgbClr val="5D5D5E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2pPr>
            <a:lvl3pPr marL="1143000" indent="-228600" algn="r" rtl="1">
              <a:buClr>
                <a:srgbClr val="5D5D5E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3pPr>
            <a:lvl4pPr marL="1600200" indent="-228600" algn="r" rtl="1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4pPr>
            <a:lvl5pPr marL="2057400" indent="-228600" algn="r" rtl="1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5pPr>
          </a:lstStyle>
          <a:p>
            <a:pPr lvl="0"/>
            <a:r>
              <a:rPr lang="ar-EG" dirty="0"/>
              <a:t>اضغط لإضافة محتوى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09613" y="989014"/>
            <a:ext cx="7724775" cy="730763"/>
          </a:xfrm>
        </p:spPr>
        <p:txBody>
          <a:bodyPr/>
          <a:lstStyle>
            <a:lvl1pPr>
              <a:defRPr i="0">
                <a:solidFill>
                  <a:srgbClr val="5D5D5E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</a:lstStyle>
          <a:p>
            <a:r>
              <a:rPr lang="ar-EG" dirty="0"/>
              <a:t>عنوان الصفحة</a:t>
            </a:r>
            <a:endParaRPr lang="en-US" dirty="0"/>
          </a:p>
        </p:txBody>
      </p:sp>
      <p:sp>
        <p:nvSpPr>
          <p:cNvPr id="10" name="Slide Number Placeholder 7"/>
          <p:cNvSpPr txBox="1">
            <a:spLocks/>
          </p:cNvSpPr>
          <p:nvPr userDrawn="1"/>
        </p:nvSpPr>
        <p:spPr>
          <a:xfrm>
            <a:off x="6998277" y="6414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0582B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A354380D-7F75-478B-9CFE-D1FEE0999A32}" type="slidenum">
              <a:rPr lang="en-US" smtClean="0">
                <a:solidFill>
                  <a:srgbClr val="5D5D5E"/>
                </a:solidFill>
              </a:rPr>
              <a:pPr/>
              <a:t>‹#›</a:t>
            </a:fld>
            <a:endParaRPr lang="en-US" dirty="0">
              <a:solidFill>
                <a:srgbClr val="5D5D5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45D2B2-0052-4D96-9960-0EC931C9A1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" y="109610"/>
            <a:ext cx="1049894" cy="10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4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69C59-D511-4349-8149-B279BA9FA5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BABC30-635B-4DB0-AE20-F21F384F8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612" y="2852321"/>
            <a:ext cx="7724775" cy="730762"/>
          </a:xfrm>
        </p:spPr>
        <p:txBody>
          <a:bodyPr/>
          <a:lstStyle>
            <a:lvl1pPr>
              <a:defRPr lang="en-US" sz="3600" b="1" i="1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Separator title</a:t>
            </a:r>
          </a:p>
        </p:txBody>
      </p:sp>
    </p:spTree>
    <p:extLst>
      <p:ext uri="{BB962C8B-B14F-4D97-AF65-F5344CB8AC3E}">
        <p14:creationId xmlns:p14="http://schemas.microsoft.com/office/powerpoint/2010/main" val="21199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882433-415B-48B9-999D-B0A0F86938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CD1F9F-8497-4E2F-B789-46AF62DF2F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612" y="2852321"/>
            <a:ext cx="7724775" cy="730762"/>
          </a:xfrm>
        </p:spPr>
        <p:txBody>
          <a:bodyPr/>
          <a:lstStyle>
            <a:lvl1pPr rtl="1">
              <a:defRPr lang="en-US" sz="3600" b="1" i="0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defRPr>
            </a:lvl1pPr>
          </a:lstStyle>
          <a:p>
            <a:r>
              <a:rPr lang="ar-EG" dirty="0"/>
              <a:t> عنوان الفاصل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6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3" name="Rectangle 905"/>
          <p:cNvSpPr>
            <a:spLocks noGrp="1" noChangeArrowheads="1"/>
          </p:cNvSpPr>
          <p:nvPr>
            <p:ph type="title"/>
          </p:nvPr>
        </p:nvSpPr>
        <p:spPr bwMode="auto">
          <a:xfrm>
            <a:off x="709613" y="943490"/>
            <a:ext cx="772477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434" name="Rectangle 90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55284"/>
            <a:ext cx="7772400" cy="464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2" r:id="rId3"/>
    <p:sldLayoutId id="2147483656" r:id="rId4"/>
    <p:sldLayoutId id="2147483654" r:id="rId5"/>
    <p:sldLayoutId id="2147483657" r:id="rId6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 i="1">
          <a:solidFill>
            <a:srgbClr val="5D5D5E"/>
          </a:solidFill>
          <a:latin typeface="Calibri" panose="020F0502020204030204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b="1">
          <a:solidFill>
            <a:srgbClr val="0B5F9F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b="1">
          <a:solidFill>
            <a:srgbClr val="0B5F9F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Richard-Barry/e/B00MIK7788?ref=sr_ntt_srch_lnk_1&amp;qid=1584623917&amp;sr=8-1" TargetMode="External"/><Relationship Id="rId2" Type="http://schemas.openxmlformats.org/officeDocument/2006/relationships/hyperlink" Target="https://www.amazon.com/Using-FreeRTOS-Real-Time-Kernel/dp/1446170306/ref=sr_1_1?keywords=richard+barry+cortex+m3&amp;qid=1584623917&amp;sr=8-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339" y="2025560"/>
            <a:ext cx="7315200" cy="1477661"/>
          </a:xfrm>
        </p:spPr>
        <p:txBody>
          <a:bodyPr/>
          <a:lstStyle/>
          <a:p>
            <a:r>
              <a:rPr lang="en-US" dirty="0"/>
              <a:t>Real Time Operating System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FreeRTOS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 smtClean="0"/>
              <a:t>Interrupt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65018" y="5459435"/>
            <a:ext cx="7589521" cy="976991"/>
          </a:xfrm>
        </p:spPr>
        <p:txBody>
          <a:bodyPr/>
          <a:lstStyle/>
          <a:p>
            <a:r>
              <a:rPr lang="en-US" b="0" u="none" dirty="0">
                <a:hlinkClick r:id="rId2"/>
              </a:rPr>
              <a:t>Using the </a:t>
            </a:r>
            <a:r>
              <a:rPr lang="en-US" b="0" u="none" dirty="0" err="1">
                <a:hlinkClick r:id="rId2"/>
              </a:rPr>
              <a:t>FreeRTOS</a:t>
            </a:r>
            <a:r>
              <a:rPr lang="en-US" b="0" u="none" dirty="0">
                <a:hlinkClick r:id="rId2"/>
              </a:rPr>
              <a:t> Real Time Kernel - a Practical Guide - Cortex M3 Edition (</a:t>
            </a:r>
            <a:r>
              <a:rPr lang="en-US" b="0" u="none" dirty="0" err="1">
                <a:hlinkClick r:id="rId2"/>
              </a:rPr>
              <a:t>FreeRTOS</a:t>
            </a:r>
            <a:r>
              <a:rPr lang="en-US" b="0" u="none" dirty="0">
                <a:hlinkClick r:id="rId2"/>
              </a:rPr>
              <a:t> Tutorial Books)</a:t>
            </a:r>
            <a:endParaRPr lang="en-US" dirty="0"/>
          </a:p>
          <a:p>
            <a:r>
              <a:rPr lang="en-US" b="0" dirty="0"/>
              <a:t>by </a:t>
            </a:r>
            <a:r>
              <a:rPr lang="en-US" b="0" u="none" dirty="0">
                <a:hlinkClick r:id="rId3"/>
              </a:rPr>
              <a:t>Richard Barry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84693" y="3704538"/>
            <a:ext cx="3824491" cy="375085"/>
          </a:xfrm>
        </p:spPr>
        <p:txBody>
          <a:bodyPr/>
          <a:lstStyle/>
          <a:p>
            <a:r>
              <a:rPr lang="en-US" dirty="0" smtClean="0"/>
              <a:t>Sherif Hammad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2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0" y="249381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/>
              <a:t>Example 12. Using a binary semaphore to synchronize a task with an interrupt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980728"/>
            <a:ext cx="9144000" cy="59042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250723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/>
              <a:t>Example 12. Using a binary semaphore to synchronize a task with an interrupt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110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62324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333850"/>
            <a:ext cx="8229600" cy="907379"/>
          </a:xfrm>
        </p:spPr>
        <p:txBody>
          <a:bodyPr>
            <a:noAutofit/>
          </a:bodyPr>
          <a:lstStyle/>
          <a:p>
            <a:r>
              <a:rPr lang="en-US" sz="2400" b="1" dirty="0"/>
              <a:t>Example 12. Using a binary semaphore to synchronize a task with an interrupt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4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7866" y="4516504"/>
            <a:ext cx="9144000" cy="2827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9221"/>
            <a:ext cx="9319732" cy="352839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371248"/>
            <a:ext cx="8229600" cy="821724"/>
          </a:xfrm>
        </p:spPr>
        <p:txBody>
          <a:bodyPr>
            <a:noAutofit/>
          </a:bodyPr>
          <a:lstStyle/>
          <a:p>
            <a:r>
              <a:rPr lang="en-US" sz="2400" b="1" dirty="0"/>
              <a:t>Example 12. Using a binary semaphore to synchronize a task with an interrupt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483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02966"/>
            <a:ext cx="9144000" cy="60212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373245"/>
            <a:ext cx="8229600" cy="831602"/>
          </a:xfrm>
        </p:spPr>
        <p:txBody>
          <a:bodyPr>
            <a:noAutofit/>
          </a:bodyPr>
          <a:lstStyle/>
          <a:p>
            <a:r>
              <a:rPr lang="en-US" sz="2400" b="1" dirty="0"/>
              <a:t>Example 12. Using a binary semaphore to synchronize a task with an interrupt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574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32452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How Embedded </a:t>
            </a:r>
            <a:r>
              <a:rPr lang="en-US" dirty="0"/>
              <a:t>real-time systems have to take actions in response to events that originate </a:t>
            </a:r>
            <a:r>
              <a:rPr lang="en-US" dirty="0" smtClean="0"/>
              <a:t>from the environment (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Interrupt Event Based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 err="1"/>
              <a:t>FreeRTOS</a:t>
            </a:r>
            <a:r>
              <a:rPr lang="en-US" dirty="0"/>
              <a:t> API functions can be used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within an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ISR.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deferred interrupt scheme </a:t>
            </a:r>
            <a:r>
              <a:rPr lang="en-US" dirty="0"/>
              <a:t>can be implemented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to create and use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binary semaphores and counting semaphores.</a:t>
            </a:r>
          </a:p>
        </p:txBody>
      </p:sp>
    </p:spTree>
    <p:extLst>
      <p:ext uri="{BB962C8B-B14F-4D97-AF65-F5344CB8AC3E}">
        <p14:creationId xmlns:p14="http://schemas.microsoft.com/office/powerpoint/2010/main" val="324774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Deferred Interrupt </a:t>
            </a:r>
            <a:r>
              <a:rPr lang="en-US" sz="3200" b="1" dirty="0" smtClean="0"/>
              <a:t>Processing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b="1" dirty="0"/>
              <a:t>Binary Semaphores Used for Synchronization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Binary Semaphore </a:t>
            </a:r>
            <a:r>
              <a:rPr lang="en-US" sz="2400" dirty="0"/>
              <a:t>can be used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unblock a task </a:t>
            </a:r>
            <a:r>
              <a:rPr lang="en-US" sz="2400" dirty="0"/>
              <a:t>each time a particular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interrupt occurs</a:t>
            </a:r>
          </a:p>
          <a:p>
            <a:endParaRPr lang="en-US" sz="2400" dirty="0"/>
          </a:p>
          <a:p>
            <a:r>
              <a:rPr lang="en-US" sz="2400" dirty="0"/>
              <a:t>Binary Semaphore</a:t>
            </a:r>
            <a:r>
              <a:rPr lang="en-US" sz="2400" dirty="0" smtClean="0"/>
              <a:t>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synchronizes the task with the interrupt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allows the majority of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interrupt event processing </a:t>
            </a:r>
            <a:r>
              <a:rPr lang="en-US" sz="2400" dirty="0"/>
              <a:t>to be implemented within the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synchronized task</a:t>
            </a:r>
          </a:p>
          <a:p>
            <a:endParaRPr lang="en-US" sz="2400" dirty="0" smtClean="0"/>
          </a:p>
          <a:p>
            <a:r>
              <a:rPr lang="en-US" sz="2400" dirty="0"/>
              <a:t>O</a:t>
            </a:r>
            <a:r>
              <a:rPr lang="en-US" sz="2400" dirty="0" smtClean="0"/>
              <a:t>nly </a:t>
            </a:r>
            <a:r>
              <a:rPr lang="en-US" sz="2400" dirty="0"/>
              <a:t>a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very fast and short </a:t>
            </a:r>
            <a:r>
              <a:rPr lang="en-US" sz="2400" dirty="0"/>
              <a:t>portion remaining directly in the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ISR.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interrupt processing </a:t>
            </a:r>
            <a:r>
              <a:rPr lang="en-US" sz="2400" dirty="0"/>
              <a:t>is said to have </a:t>
            </a:r>
            <a:r>
              <a:rPr lang="en-US" sz="2400" dirty="0" smtClean="0"/>
              <a:t>been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‘deferred’</a:t>
            </a:r>
            <a:r>
              <a:rPr lang="en-US" sz="2400" dirty="0"/>
              <a:t> to a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‘handler’ </a:t>
            </a:r>
            <a:r>
              <a:rPr lang="en-US" sz="2400" dirty="0"/>
              <a:t>task.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2097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325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Deferred Interrupt </a:t>
            </a:r>
            <a:r>
              <a:rPr lang="en-US" sz="3200" b="1" dirty="0" smtClean="0"/>
              <a:t>Processing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b="1" dirty="0"/>
              <a:t>Binary Semaphores Used for Synchronization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r>
              <a:rPr lang="en-US" sz="2400" dirty="0"/>
              <a:t>If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interrupt processing </a:t>
            </a:r>
            <a:r>
              <a:rPr lang="en-US" sz="2400" dirty="0"/>
              <a:t>is particularly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time critical</a:t>
            </a:r>
            <a:r>
              <a:rPr lang="en-US" sz="2400" dirty="0"/>
              <a:t>, then the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handler task priority </a:t>
            </a:r>
            <a:r>
              <a:rPr lang="en-US" sz="2400" dirty="0"/>
              <a:t>can be set </a:t>
            </a:r>
            <a:r>
              <a:rPr lang="en-US" sz="2400" dirty="0" smtClean="0"/>
              <a:t>to ensure </a:t>
            </a:r>
            <a:r>
              <a:rPr lang="en-US" sz="2400" dirty="0"/>
              <a:t>that the handler task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always pre-empts the other tasks </a:t>
            </a:r>
            <a:r>
              <a:rPr lang="en-US" sz="2400" dirty="0"/>
              <a:t>in the </a:t>
            </a:r>
            <a:r>
              <a:rPr lang="en-US" sz="2400" dirty="0" smtClean="0"/>
              <a:t>system.</a:t>
            </a:r>
          </a:p>
          <a:p>
            <a:endParaRPr lang="en-US" sz="2400" dirty="0" smtClean="0"/>
          </a:p>
          <a:p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ISR </a:t>
            </a:r>
            <a:r>
              <a:rPr lang="en-US" sz="2400" dirty="0" smtClean="0"/>
              <a:t>can then </a:t>
            </a:r>
            <a:r>
              <a:rPr lang="en-US" sz="2400" dirty="0"/>
              <a:t>be implemented to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include a context switch </a:t>
            </a:r>
            <a:r>
              <a:rPr lang="en-US" sz="2400" dirty="0"/>
              <a:t>to ensure that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ISR returns directly to the handler task when the ISR itself has completed executing.</a:t>
            </a:r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has the effect of ensuring </a:t>
            </a:r>
            <a:r>
              <a:rPr lang="en-US" sz="2400" dirty="0" smtClean="0"/>
              <a:t>that the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entire event processing executes contiguously in time</a:t>
            </a:r>
            <a:r>
              <a:rPr lang="en-US" sz="2400" dirty="0"/>
              <a:t>, just </a:t>
            </a:r>
            <a:r>
              <a:rPr lang="en-US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 if it had all been implemented within the ISR itself.</a:t>
            </a:r>
          </a:p>
        </p:txBody>
      </p:sp>
    </p:spTree>
    <p:extLst>
      <p:ext uri="{BB962C8B-B14F-4D97-AF65-F5344CB8AC3E}">
        <p14:creationId xmlns:p14="http://schemas.microsoft.com/office/powerpoint/2010/main" val="312669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80506"/>
            <a:ext cx="9144000" cy="5715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3750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Deferred Interrupt </a:t>
            </a:r>
            <a:r>
              <a:rPr lang="en-US" sz="3200" b="1" dirty="0" smtClean="0"/>
              <a:t>Processing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b="1" dirty="0"/>
              <a:t>Binary Semaphores Used for Synchronization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427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6751"/>
            <a:ext cx="9144000" cy="571250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handler task uses a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blocking ‘take’ </a:t>
            </a:r>
            <a:r>
              <a:rPr lang="en-US" dirty="0"/>
              <a:t>call to a semaphore as a means of </a:t>
            </a:r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entering the Blocked state to wait for the event to occur. </a:t>
            </a:r>
          </a:p>
          <a:p>
            <a:endParaRPr lang="en-US" sz="33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When </a:t>
            </a:r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event occurs</a:t>
            </a:r>
            <a:r>
              <a:rPr lang="en-US" dirty="0"/>
              <a:t>, the </a:t>
            </a:r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ISR uses a ‘give</a:t>
            </a:r>
            <a:r>
              <a:rPr lang="en-US" dirty="0" smtClean="0"/>
              <a:t>’ operation </a:t>
            </a:r>
            <a:r>
              <a:rPr lang="en-US" dirty="0"/>
              <a:t>on the same semaphore </a:t>
            </a:r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unblock the task </a:t>
            </a:r>
            <a:r>
              <a:rPr lang="en-US" dirty="0"/>
              <a:t>so that the required event </a:t>
            </a:r>
            <a:r>
              <a:rPr lang="en-US" dirty="0" smtClean="0"/>
              <a:t>processing can </a:t>
            </a:r>
            <a:r>
              <a:rPr lang="en-US" dirty="0"/>
              <a:t>proceed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In this interrupt synchronization scenario, the </a:t>
            </a:r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binary semaphore </a:t>
            </a:r>
            <a:r>
              <a:rPr lang="en-US" dirty="0"/>
              <a:t>can be </a:t>
            </a:r>
            <a:r>
              <a:rPr lang="en-US" dirty="0" smtClean="0"/>
              <a:t>considered conceptually </a:t>
            </a:r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 a queue with a length of one.</a:t>
            </a:r>
            <a:r>
              <a:rPr lang="en-US" dirty="0"/>
              <a:t> The queue can contain a maximum of one </a:t>
            </a:r>
            <a:r>
              <a:rPr lang="en-US" dirty="0" smtClean="0"/>
              <a:t>item at </a:t>
            </a:r>
            <a:r>
              <a:rPr lang="en-US" dirty="0"/>
              <a:t>any time, so is always </a:t>
            </a:r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either empty or full (hence, binary). </a:t>
            </a:r>
            <a:r>
              <a:rPr lang="en-US" dirty="0"/>
              <a:t>By </a:t>
            </a:r>
            <a:r>
              <a:rPr lang="en-US" dirty="0" smtClean="0"/>
              <a:t>calling </a:t>
            </a:r>
            <a:r>
              <a:rPr lang="en-US" dirty="0" err="1" smtClean="0"/>
              <a:t>xSemaphoreTake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handler task </a:t>
            </a:r>
            <a:r>
              <a:rPr lang="en-US" dirty="0"/>
              <a:t>effectively attempts to </a:t>
            </a:r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read</a:t>
            </a:r>
            <a:r>
              <a:rPr lang="en-US" dirty="0"/>
              <a:t> from the queue </a:t>
            </a:r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with a block time</a:t>
            </a:r>
            <a:r>
              <a:rPr lang="en-US" dirty="0"/>
              <a:t>, causing the </a:t>
            </a:r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task to enter the Blocked state if the queue is empty.</a:t>
            </a:r>
          </a:p>
          <a:p>
            <a:endParaRPr lang="en-US" dirty="0" smtClean="0"/>
          </a:p>
          <a:p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When the event occurs</a:t>
            </a:r>
            <a:r>
              <a:rPr lang="en-US" dirty="0"/>
              <a:t>, the ISR uses </a:t>
            </a:r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33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xSemaphoreGiveFromISR</a:t>
            </a:r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/>
              <a:t>function to place a token (the semaphore) into the queue, </a:t>
            </a:r>
            <a:r>
              <a:rPr lang="en-US" dirty="0" smtClean="0"/>
              <a:t>making the </a:t>
            </a:r>
            <a:r>
              <a:rPr lang="en-US" dirty="0"/>
              <a:t>queue full. This causes </a:t>
            </a:r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handler task to exit the Blocked state </a:t>
            </a:r>
            <a:r>
              <a:rPr lang="en-US" dirty="0"/>
              <a:t>and remove the </a:t>
            </a:r>
            <a:r>
              <a:rPr lang="en-US" dirty="0" smtClean="0"/>
              <a:t>token, leaving </a:t>
            </a:r>
            <a:r>
              <a:rPr lang="en-US" dirty="0"/>
              <a:t>the queue empty once </a:t>
            </a:r>
            <a:r>
              <a:rPr lang="en-US" dirty="0" smtClean="0"/>
              <a:t>more.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handler task has completed</a:t>
            </a:r>
            <a:r>
              <a:rPr lang="en-US" dirty="0"/>
              <a:t> its processing, </a:t>
            </a:r>
            <a:r>
              <a:rPr lang="en-US" dirty="0" smtClean="0"/>
              <a:t>it </a:t>
            </a:r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once more attempts to read from the queue </a:t>
            </a:r>
            <a:r>
              <a:rPr lang="en-US" dirty="0"/>
              <a:t>and, finding the </a:t>
            </a:r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queue empty</a:t>
            </a:r>
            <a:r>
              <a:rPr lang="en-US" dirty="0"/>
              <a:t>, re-enters </a:t>
            </a:r>
            <a:r>
              <a:rPr lang="en-US" dirty="0" smtClean="0"/>
              <a:t>the </a:t>
            </a:r>
            <a:r>
              <a:rPr lang="en-US" sz="33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Blocked state</a:t>
            </a:r>
            <a:r>
              <a:rPr lang="en-US" dirty="0"/>
              <a:t> to wait for the next event.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6375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Deferred Interrupt </a:t>
            </a:r>
            <a:r>
              <a:rPr lang="en-US" sz="3200" b="1" dirty="0" smtClean="0"/>
              <a:t>Processing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b="1" dirty="0"/>
              <a:t>Binary Semaphores Used for Synchronization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76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89579"/>
            <a:ext cx="9143999" cy="596936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427511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Deferred Interrupt </a:t>
            </a:r>
            <a:r>
              <a:rPr lang="en-US" sz="3200" b="1" dirty="0" smtClean="0"/>
              <a:t>Processing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800" b="1" dirty="0"/>
              <a:t>Binary Semaphores Used for Synchronization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264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0110"/>
            <a:ext cx="9144000" cy="587727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This example uses a binary semaphore to unblock a task from within an interrupt </a:t>
            </a:r>
            <a:r>
              <a:rPr lang="en-US" sz="2400" dirty="0" smtClean="0"/>
              <a:t>service routine—effectively </a:t>
            </a:r>
            <a:r>
              <a:rPr lang="en-US" sz="2400" dirty="0"/>
              <a:t>synchronizing the task with the interrupt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A simple periodic task is used to generate an interrupt every 500 milliseconds.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 smtClean="0"/>
              <a:t> software </a:t>
            </a:r>
            <a:r>
              <a:rPr lang="en-US" sz="2400" dirty="0"/>
              <a:t>generated interrupt is used because it allows the time at which the interrupt occurs </a:t>
            </a:r>
            <a:r>
              <a:rPr lang="en-US" sz="2400" dirty="0" smtClean="0"/>
              <a:t>to be </a:t>
            </a:r>
            <a:r>
              <a:rPr lang="en-US" sz="2400" dirty="0"/>
              <a:t>controlled, which in turn allows the sequence of execution to be observed more easily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interrupt service routine, which is simply a standard C function.</a:t>
            </a:r>
          </a:p>
          <a:p>
            <a:endParaRPr lang="en-US" sz="2400" dirty="0"/>
          </a:p>
          <a:p>
            <a:r>
              <a:rPr lang="en-US" sz="2400" dirty="0"/>
              <a:t>It does very little other than clear the interrupt and ‘give’ the semaphore to unblock the handler task.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96883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/>
              <a:t>Example 12. Using a binary semaphore to synchronize a task with an interrupt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251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Low"/>
            <a:r>
              <a:rPr lang="en-US" sz="2900" dirty="0">
                <a:solidFill>
                  <a:schemeClr val="tx1"/>
                </a:solidFill>
              </a:rPr>
              <a:t>The macro </a:t>
            </a:r>
            <a:r>
              <a:rPr lang="en-US" sz="3200" dirty="0" err="1">
                <a:solidFill>
                  <a:srgbClr val="0070C0"/>
                </a:solidFill>
              </a:rPr>
              <a:t>portEND_SWITCHING_ISR</a:t>
            </a:r>
            <a:r>
              <a:rPr lang="en-US" sz="3200" dirty="0">
                <a:solidFill>
                  <a:srgbClr val="0070C0"/>
                </a:solidFill>
              </a:rPr>
              <a:t>() </a:t>
            </a:r>
            <a:r>
              <a:rPr lang="en-US" sz="2900" dirty="0">
                <a:solidFill>
                  <a:schemeClr val="tx1"/>
                </a:solidFill>
              </a:rPr>
              <a:t>is part of the </a:t>
            </a:r>
            <a:r>
              <a:rPr lang="en-US" sz="2900" dirty="0" err="1">
                <a:solidFill>
                  <a:schemeClr val="tx1"/>
                </a:solidFill>
              </a:rPr>
              <a:t>FreeRTOS</a:t>
            </a:r>
            <a:r>
              <a:rPr lang="en-US" sz="2900" dirty="0">
                <a:solidFill>
                  <a:schemeClr val="tx1"/>
                </a:solidFill>
              </a:rPr>
              <a:t> Cortex-M3 port and is the ISR safe equivalent of </a:t>
            </a:r>
            <a:r>
              <a:rPr lang="en-US" sz="3600" dirty="0" err="1">
                <a:solidFill>
                  <a:srgbClr val="0070C0"/>
                </a:solidFill>
              </a:rPr>
              <a:t>taskYIELD</a:t>
            </a:r>
            <a:r>
              <a:rPr lang="en-US" sz="3600" dirty="0">
                <a:solidFill>
                  <a:srgbClr val="0070C0"/>
                </a:solidFill>
              </a:rPr>
              <a:t>().</a:t>
            </a:r>
          </a:p>
          <a:p>
            <a:endParaRPr lang="en-US" dirty="0" smtClean="0"/>
          </a:p>
          <a:p>
            <a:pPr algn="justLow"/>
            <a:r>
              <a:rPr lang="en-US" sz="2900" dirty="0">
                <a:solidFill>
                  <a:schemeClr val="tx1"/>
                </a:solidFill>
              </a:rPr>
              <a:t>It </a:t>
            </a:r>
            <a:r>
              <a:rPr lang="en-US" sz="2900" dirty="0">
                <a:solidFill>
                  <a:schemeClr val="tx1"/>
                </a:solidFill>
              </a:rPr>
              <a:t>will force a context switch only if its parameter is </a:t>
            </a:r>
            <a:r>
              <a:rPr lang="en-US" sz="2900" dirty="0">
                <a:solidFill>
                  <a:schemeClr val="tx1"/>
                </a:solidFill>
              </a:rPr>
              <a:t>not zero </a:t>
            </a: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3200" dirty="0">
                <a:solidFill>
                  <a:srgbClr val="0070C0"/>
                </a:solidFill>
              </a:rPr>
              <a:t>not equal to </a:t>
            </a:r>
            <a:r>
              <a:rPr lang="en-US" sz="3200" dirty="0" err="1">
                <a:solidFill>
                  <a:srgbClr val="0070C0"/>
                </a:solidFill>
              </a:rPr>
              <a:t>pdFALSE</a:t>
            </a:r>
            <a:r>
              <a:rPr lang="en-US" sz="2900" dirty="0">
                <a:solidFill>
                  <a:schemeClr val="tx1"/>
                </a:solidFill>
              </a:rPr>
              <a:t>).</a:t>
            </a:r>
          </a:p>
          <a:p>
            <a:endParaRPr lang="en-US" dirty="0" smtClean="0"/>
          </a:p>
          <a:p>
            <a:pPr algn="justLow"/>
            <a:r>
              <a:rPr lang="en-US" sz="2900" dirty="0">
                <a:solidFill>
                  <a:schemeClr val="tx1"/>
                </a:solidFill>
              </a:rPr>
              <a:t>Note how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xHigherPriorityTaskWoken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2900" dirty="0">
                <a:solidFill>
                  <a:schemeClr val="tx1"/>
                </a:solidFill>
              </a:rPr>
              <a:t>is used. It is initialized to </a:t>
            </a:r>
            <a:r>
              <a:rPr lang="en-US" sz="2900" dirty="0" err="1">
                <a:solidFill>
                  <a:srgbClr val="0070C0"/>
                </a:solidFill>
              </a:rPr>
              <a:t>pdFALSE</a:t>
            </a:r>
            <a:r>
              <a:rPr lang="en-US" sz="2900" dirty="0">
                <a:solidFill>
                  <a:srgbClr val="0070C0"/>
                </a:solidFill>
              </a:rPr>
              <a:t> </a:t>
            </a:r>
            <a:r>
              <a:rPr lang="en-US" sz="2900" dirty="0">
                <a:solidFill>
                  <a:schemeClr val="tx1"/>
                </a:solidFill>
              </a:rPr>
              <a:t>before being </a:t>
            </a:r>
            <a:r>
              <a:rPr lang="en-US" sz="2900" dirty="0">
                <a:solidFill>
                  <a:schemeClr val="tx1"/>
                </a:solidFill>
              </a:rPr>
              <a:t>passed by </a:t>
            </a:r>
            <a:r>
              <a:rPr lang="en-US" sz="2900" dirty="0">
                <a:solidFill>
                  <a:schemeClr val="tx1"/>
                </a:solidFill>
              </a:rPr>
              <a:t>reference </a:t>
            </a:r>
            <a:r>
              <a:rPr lang="en-US" sz="2900" dirty="0">
                <a:solidFill>
                  <a:schemeClr val="tx1"/>
                </a:solidFill>
              </a:rPr>
              <a:t>into </a:t>
            </a:r>
            <a:r>
              <a:rPr lang="en-US" sz="3200" dirty="0" err="1">
                <a:solidFill>
                  <a:srgbClr val="0070C0"/>
                </a:solidFill>
              </a:rPr>
              <a:t>xSemaphoreGiveFromISR</a:t>
            </a:r>
            <a:r>
              <a:rPr lang="en-US" sz="3200" dirty="0">
                <a:solidFill>
                  <a:srgbClr val="0070C0"/>
                </a:solidFill>
              </a:rPr>
              <a:t>() </a:t>
            </a:r>
          </a:p>
          <a:p>
            <a:endParaRPr lang="en-US" dirty="0" smtClean="0"/>
          </a:p>
          <a:p>
            <a:pPr algn="justLow"/>
            <a:r>
              <a:rPr lang="en-US" sz="2900" dirty="0">
                <a:solidFill>
                  <a:schemeClr val="tx1"/>
                </a:solidFill>
              </a:rPr>
              <a:t>it will get set to </a:t>
            </a:r>
            <a:r>
              <a:rPr lang="en-US" sz="3600" dirty="0" err="1">
                <a:solidFill>
                  <a:srgbClr val="0070C0"/>
                </a:solidFill>
              </a:rPr>
              <a:t>pdTRUE</a:t>
            </a:r>
            <a:r>
              <a:rPr lang="en-US" sz="2900" dirty="0">
                <a:solidFill>
                  <a:schemeClr val="tx1"/>
                </a:solidFill>
              </a:rPr>
              <a:t> only if </a:t>
            </a:r>
            <a:r>
              <a:rPr lang="en-US" sz="3600" dirty="0" err="1">
                <a:solidFill>
                  <a:srgbClr val="0070C0"/>
                </a:solidFill>
              </a:rPr>
              <a:t>xSemaphoreGiveFromISR</a:t>
            </a:r>
            <a:r>
              <a:rPr lang="en-US" sz="3600" dirty="0">
                <a:solidFill>
                  <a:srgbClr val="0070C0"/>
                </a:solidFill>
              </a:rPr>
              <a:t>() </a:t>
            </a:r>
            <a:r>
              <a:rPr lang="en-US" sz="2900" dirty="0">
                <a:solidFill>
                  <a:schemeClr val="tx1"/>
                </a:solidFill>
              </a:rPr>
              <a:t>causes a task of equal or higher priority than the currently executing task to leave the blocked state. </a:t>
            </a:r>
            <a:r>
              <a:rPr lang="en-US" sz="3600" dirty="0" err="1">
                <a:solidFill>
                  <a:srgbClr val="0070C0"/>
                </a:solidFill>
              </a:rPr>
              <a:t>portEND_SWITCHING_ISR</a:t>
            </a:r>
            <a:r>
              <a:rPr lang="en-US" sz="3600" dirty="0">
                <a:solidFill>
                  <a:srgbClr val="0070C0"/>
                </a:solidFill>
              </a:rPr>
              <a:t>() </a:t>
            </a:r>
            <a:r>
              <a:rPr lang="en-US" sz="2900" dirty="0">
                <a:solidFill>
                  <a:schemeClr val="tx1"/>
                </a:solidFill>
              </a:rPr>
              <a:t>then performs a context switch only if </a:t>
            </a:r>
            <a:r>
              <a:rPr lang="en-US" sz="2900" dirty="0" err="1">
                <a:solidFill>
                  <a:schemeClr val="tx1"/>
                </a:solidFill>
              </a:rPr>
              <a:t>x</a:t>
            </a:r>
            <a:r>
              <a:rPr lang="en-US" sz="3600" dirty="0" err="1">
                <a:solidFill>
                  <a:srgbClr val="0070C0"/>
                </a:solidFill>
              </a:rPr>
              <a:t>HigherPriorityTaskWoken</a:t>
            </a:r>
            <a:r>
              <a:rPr lang="en-US" sz="2900" dirty="0">
                <a:solidFill>
                  <a:schemeClr val="tx1"/>
                </a:solidFill>
              </a:rPr>
              <a:t> equals </a:t>
            </a:r>
            <a:r>
              <a:rPr lang="en-US" sz="3600" dirty="0" err="1">
                <a:solidFill>
                  <a:srgbClr val="0070C0"/>
                </a:solidFill>
              </a:rPr>
              <a:t>pdTRUE</a:t>
            </a:r>
            <a:r>
              <a:rPr lang="en-US" sz="36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8468" y="444272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/>
              <a:t>Example 12. Using a binary semaphore to synchronize a task with an interrupt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6253293"/>
      </p:ext>
    </p:extLst>
  </p:cSld>
  <p:clrMapOvr>
    <a:masterClrMapping/>
  </p:clrMapOvr>
</p:sld>
</file>

<file path=ppt/theme/theme1.xml><?xml version="1.0" encoding="utf-8"?>
<a:theme xmlns:a="http://schemas.openxmlformats.org/drawingml/2006/main" name="Cactus">
  <a:themeElements>
    <a:clrScheme name="Cactus 7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0066FF"/>
      </a:hlink>
      <a:folHlink>
        <a:srgbClr val="B2B2B2"/>
      </a:folHlink>
    </a:clrScheme>
    <a:fontScheme name="Cactus">
      <a:majorFont>
        <a:latin typeface="Times New Roman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ctr">
          <a:defRPr b="1" i="1" dirty="0">
            <a:solidFill>
              <a:srgbClr val="29385E"/>
            </a:solidFill>
            <a:latin typeface="Calibri" panose="020F0502020204030204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lackadder ITC" pitchFamily="82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7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00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Designs\Cactus.pot</Template>
  <TotalTime>43691</TotalTime>
  <Words>788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Arial Unicode MS</vt:lpstr>
      <vt:lpstr>Blackadder ITC</vt:lpstr>
      <vt:lpstr>Calibri</vt:lpstr>
      <vt:lpstr>Courier New</vt:lpstr>
      <vt:lpstr>Sakkal Majalla</vt:lpstr>
      <vt:lpstr>Times New Roman</vt:lpstr>
      <vt:lpstr>Cactus</vt:lpstr>
      <vt:lpstr>Real Time Operating System “FreeRTOS” Interrupt Management</vt:lpstr>
      <vt:lpstr>Agenda</vt:lpstr>
      <vt:lpstr>Deferred Interrupt Processing Binary Semaphores Used for Synchronization</vt:lpstr>
      <vt:lpstr>Deferred Interrupt Processing Binary Semaphores Used for Synchronization</vt:lpstr>
      <vt:lpstr>Deferred Interrupt Processing Binary Semaphores Used for Synchronization</vt:lpstr>
      <vt:lpstr>Deferred Interrupt Processing Binary Semaphores Used for Synchronization</vt:lpstr>
      <vt:lpstr>Deferred Interrupt Processing Binary Semaphores Used for Synchronization</vt:lpstr>
      <vt:lpstr>Example 12. Using a binary semaphore to synchronize a task with an interrupt</vt:lpstr>
      <vt:lpstr>Example 12. Using a binary semaphore to synchronize a task with an interrupt</vt:lpstr>
      <vt:lpstr>Example 12. Using a binary semaphore to synchronize a task with an interrupt</vt:lpstr>
      <vt:lpstr>Example 12. Using a binary semaphore to synchronize a task with an interrupt</vt:lpstr>
      <vt:lpstr>Example 12. Using a binary semaphore to synchronize a task with an interrupt</vt:lpstr>
      <vt:lpstr>Example 12. Using a binary semaphore to synchronize a task with an interrupt</vt:lpstr>
      <vt:lpstr>Example 12. Using a binary semaphore to synchronize a task with an interrupt</vt:lpstr>
    </vt:vector>
  </TitlesOfParts>
  <Company>MWL- 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the Point Matching Method to Model Circumferentially Segmented Non-Locally Reacting Liners</dc:title>
  <dc:creator>Tamer Elnady</dc:creator>
  <cp:lastModifiedBy>DR Sherif Hammad</cp:lastModifiedBy>
  <cp:revision>642</cp:revision>
  <cp:lastPrinted>1601-01-01T00:00:00Z</cp:lastPrinted>
  <dcterms:created xsi:type="dcterms:W3CDTF">2001-03-23T16:50:49Z</dcterms:created>
  <dcterms:modified xsi:type="dcterms:W3CDTF">2020-03-19T18:10:10Z</dcterms:modified>
</cp:coreProperties>
</file>