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handoutMasterIdLst>
    <p:handoutMasterId r:id="rId23"/>
  </p:handoutMasterIdLst>
  <p:sldIdLst>
    <p:sldId id="291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1" r:id="rId13"/>
    <p:sldId id="329" r:id="rId14"/>
    <p:sldId id="330" r:id="rId15"/>
    <p:sldId id="332" r:id="rId16"/>
    <p:sldId id="333" r:id="rId17"/>
    <p:sldId id="334" r:id="rId18"/>
    <p:sldId id="335" r:id="rId19"/>
    <p:sldId id="336" r:id="rId20"/>
    <p:sldId id="337" r:id="rId2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0B5F9F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81" d="100"/>
          <a:sy n="81" d="100"/>
        </p:scale>
        <p:origin x="918" y="90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Richard-Barry/e/B00MIK7788?ref=sr_ntt_srch_lnk_1&amp;qid=1584623917&amp;sr=8-1" TargetMode="External"/><Relationship Id="rId2" Type="http://schemas.openxmlformats.org/officeDocument/2006/relationships/hyperlink" Target="https://www.amazon.com/Using-FreeRTOS-Real-Time-Kernel/dp/1446170306/ref=sr_1_1?keywords=richard+barry+cortex+m3&amp;qid=1584623917&amp;sr=8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39" y="1700464"/>
            <a:ext cx="7315200" cy="2679032"/>
          </a:xfrm>
        </p:spPr>
        <p:txBody>
          <a:bodyPr/>
          <a:lstStyle/>
          <a:p>
            <a:r>
              <a:rPr lang="en-US" dirty="0"/>
              <a:t>Real Time Operating System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FreeRTOS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28338" y="5459435"/>
            <a:ext cx="8903368" cy="976991"/>
          </a:xfrm>
        </p:spPr>
        <p:txBody>
          <a:bodyPr/>
          <a:lstStyle/>
          <a:p>
            <a:r>
              <a:rPr lang="en-US" b="0" u="none" dirty="0">
                <a:hlinkClick r:id="rId2"/>
              </a:rPr>
              <a:t>Using the </a:t>
            </a:r>
            <a:r>
              <a:rPr lang="en-US" b="0" u="none" dirty="0" err="1">
                <a:hlinkClick r:id="rId2"/>
              </a:rPr>
              <a:t>FreeRTOS</a:t>
            </a:r>
            <a:r>
              <a:rPr lang="en-US" b="0" u="none" dirty="0">
                <a:hlinkClick r:id="rId2"/>
              </a:rPr>
              <a:t> Real Time Kernel - a Practical Guide - Cortex M3 Edition (</a:t>
            </a:r>
            <a:r>
              <a:rPr lang="en-US" b="0" u="none" dirty="0" err="1">
                <a:hlinkClick r:id="rId2"/>
              </a:rPr>
              <a:t>FreeRTOS</a:t>
            </a:r>
            <a:r>
              <a:rPr lang="en-US" b="0" u="none" dirty="0">
                <a:hlinkClick r:id="rId2"/>
              </a:rPr>
              <a:t> Tutorial Books)</a:t>
            </a:r>
            <a:endParaRPr lang="en-US" dirty="0"/>
          </a:p>
          <a:p>
            <a:r>
              <a:rPr lang="en-US" b="0" dirty="0"/>
              <a:t>by </a:t>
            </a:r>
            <a:r>
              <a:rPr lang="en-US" b="0" u="none" dirty="0">
                <a:hlinkClick r:id="rId3"/>
              </a:rPr>
              <a:t>Richard Barry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96988" y="4544380"/>
            <a:ext cx="3824491" cy="375085"/>
          </a:xfrm>
        </p:spPr>
        <p:txBody>
          <a:bodyPr/>
          <a:lstStyle/>
          <a:p>
            <a:r>
              <a:rPr lang="en-US" dirty="0" smtClean="0"/>
              <a:t>Sherif 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8"/>
    </mc:Choice>
    <mc:Fallback xmlns="">
      <p:transition spd="slow" advTm="16608"/>
    </mc:Fallback>
  </mc:AlternateContent>
  <p:extLst mod="1">
    <p:ext uri="{3A86A75C-4F4B-4683-9AE1-C65F6400EC91}">
      <p14:laserTraceLst xmlns:p14="http://schemas.microsoft.com/office/powerpoint/2010/main">
        <p14:tracePtLst>
          <p14:tracePt t="11767" x="1001713" y="4811713"/>
          <p14:tracePt t="11994" x="1001713" y="4768850"/>
          <p14:tracePt t="12003" x="1073150" y="4670425"/>
          <p14:tracePt t="12012" x="1128713" y="4586288"/>
          <p14:tracePt t="12019" x="1157288" y="4514850"/>
          <p14:tracePt t="12028" x="1227138" y="4430713"/>
          <p14:tracePt t="12036" x="1270000" y="4346575"/>
          <p14:tracePt t="12043" x="1298575" y="4248150"/>
          <p14:tracePt t="12051" x="1368425" y="4176713"/>
          <p14:tracePt t="12059" x="1411288" y="4121150"/>
          <p14:tracePt t="12068" x="1481138" y="4006850"/>
          <p14:tracePt t="12076" x="1524000" y="3965575"/>
          <p14:tracePt t="12084" x="1593850" y="3894138"/>
          <p14:tracePt t="12092" x="1636713" y="3824288"/>
          <p14:tracePt t="12099" x="1636713" y="3781425"/>
          <p14:tracePt t="12106" x="1665288" y="3752850"/>
          <p14:tracePt t="12115" x="1679575" y="3725863"/>
          <p14:tracePt t="12124" x="1708150" y="3711575"/>
          <p14:tracePt t="12132" x="1708150" y="3683000"/>
          <p14:tracePt t="12140" x="1735138" y="3654425"/>
          <p14:tracePt t="12148" x="1778000" y="3640138"/>
          <p14:tracePt t="12156" x="1792288" y="3625850"/>
          <p14:tracePt t="12163" x="1806575" y="3625850"/>
          <p14:tracePt t="12171" x="1820863" y="3613150"/>
          <p14:tracePt t="12179" x="1862138" y="3613150"/>
          <p14:tracePt t="12188" x="1890713" y="3613150"/>
          <p14:tracePt t="12196" x="1933575" y="3613150"/>
          <p14:tracePt t="12204" x="2003425" y="3613150"/>
          <p14:tracePt t="12212" x="2116138" y="3613150"/>
          <p14:tracePt t="12220" x="2257425" y="3683000"/>
          <p14:tracePt t="12227" x="2384425" y="3740150"/>
          <p14:tracePt t="12235" x="2511425" y="3781425"/>
          <p14:tracePt t="12244" x="2638425" y="3838575"/>
          <p14:tracePt t="12252" x="2724150" y="3894138"/>
          <p14:tracePt t="12260" x="2851150" y="3979863"/>
          <p14:tracePt t="12268" x="2978150" y="4049713"/>
          <p14:tracePt t="12276" x="3132138" y="4106863"/>
          <p14:tracePt t="12283" x="3344863" y="4148138"/>
          <p14:tracePt t="12291" x="3570288" y="4219575"/>
          <p14:tracePt t="12299" x="3838575" y="4289425"/>
          <p14:tracePt t="12308" x="4021138" y="4318000"/>
          <p14:tracePt t="12316" x="4289425" y="4375150"/>
          <p14:tracePt t="12324" x="4445000" y="4402138"/>
          <p14:tracePt t="12332" x="4656138" y="4445000"/>
          <p14:tracePt t="12340" x="4854575" y="4445000"/>
          <p14:tracePt t="12347" x="5080000" y="4514850"/>
          <p14:tracePt t="12355" x="5305425" y="4514850"/>
          <p14:tracePt t="12364" x="5503863" y="4514850"/>
          <p14:tracePt t="12372" x="5645150" y="4529138"/>
          <p14:tracePt t="12380" x="5772150" y="4543425"/>
          <p14:tracePt t="12388" x="5856288" y="4543425"/>
          <p14:tracePt t="12396" x="5911850" y="4543425"/>
          <p14:tracePt t="12403" x="5997575" y="4543425"/>
          <p14:tracePt t="12411" x="6067425" y="4543425"/>
          <p14:tracePt t="12419" x="6110288" y="4543425"/>
          <p14:tracePt t="12428" x="6153150" y="4487863"/>
          <p14:tracePt t="12436" x="6194425" y="4459288"/>
          <p14:tracePt t="12523" x="6194425" y="4445000"/>
          <p14:tracePt t="12563" x="6180138" y="4445000"/>
          <p14:tracePt t="12572" x="6165850" y="4445000"/>
          <p14:tracePt t="12676" x="6208713" y="4430713"/>
          <p14:tracePt t="12685" x="6251575" y="4402138"/>
          <p14:tracePt t="12693" x="6307138" y="4387850"/>
          <p14:tracePt t="12702" x="6350000" y="4375150"/>
          <p14:tracePt t="12709" x="6407150" y="4346575"/>
          <p14:tracePt t="12715" x="6434138" y="4318000"/>
          <p14:tracePt t="12723" x="6505575" y="4289425"/>
          <p14:tracePt t="12732" x="6534150" y="4275138"/>
          <p14:tracePt t="12740" x="6561138" y="4260850"/>
          <p14:tracePt t="12748" x="6589713" y="4248150"/>
          <p14:tracePt t="12756" x="6604000" y="4248150"/>
          <p14:tracePt t="12764" x="6604000" y="4233863"/>
          <p14:tracePt t="13308" x="6618288" y="4233863"/>
          <p14:tracePt t="13315" x="6632575" y="4248150"/>
          <p14:tracePt t="13332" x="6646863" y="4275138"/>
          <p14:tracePt t="13340" x="6688138" y="4303713"/>
          <p14:tracePt t="13348" x="6688138" y="4318000"/>
          <p14:tracePt t="13356" x="6716713" y="4346575"/>
          <p14:tracePt t="13371" x="6745288" y="4360863"/>
          <p14:tracePt t="13380" x="6759575" y="4375150"/>
          <p14:tracePt t="13443" x="6759575" y="4387850"/>
          <p14:tracePt t="14957" x="6759575" y="4375150"/>
          <p14:tracePt t="14981" x="6745288" y="4375150"/>
          <p14:tracePt t="14989" x="6716713" y="4375150"/>
          <p14:tracePt t="14997" x="6673850" y="4360863"/>
          <p14:tracePt t="15005" x="6646863" y="4360863"/>
          <p14:tracePt t="15013" x="6618288" y="4346575"/>
          <p14:tracePt t="15021" x="6575425" y="4346575"/>
          <p14:tracePt t="15029" x="6561138" y="4346575"/>
          <p14:tracePt t="15045" x="6546850" y="4346575"/>
          <p14:tracePt t="15085" x="6519863" y="4346575"/>
          <p14:tracePt t="15109" x="6505575" y="4332288"/>
          <p14:tracePt t="15133" x="6491288" y="4318000"/>
          <p14:tracePt t="15149" x="6477000" y="4303713"/>
          <p14:tracePt t="15189" x="6462713" y="4303713"/>
          <p14:tracePt t="15197" x="6448425" y="4303713"/>
          <p14:tracePt t="15309" x="6448425" y="4289425"/>
          <p14:tracePt t="15317" x="6448425" y="4260850"/>
          <p14:tracePt t="15325" x="6448425" y="4248150"/>
          <p14:tracePt t="15333" x="6448425" y="4205288"/>
          <p14:tracePt t="15341" x="6448425" y="4176713"/>
          <p14:tracePt t="15350" x="6448425" y="4121150"/>
          <p14:tracePt t="15357" x="6407150" y="4064000"/>
          <p14:tracePt t="15366" x="6378575" y="4049713"/>
          <p14:tracePt t="15629" x="6350000" y="4049713"/>
          <p14:tracePt t="15677" x="6335713" y="4049713"/>
          <p14:tracePt t="15725" x="6321425" y="4049713"/>
          <p14:tracePt t="15773" x="6307138" y="4049713"/>
          <p14:tracePt t="15781" x="6237288" y="4049713"/>
          <p14:tracePt t="15789" x="6194425" y="4092575"/>
          <p14:tracePt t="15797" x="6153150" y="4176713"/>
          <p14:tracePt t="15805" x="6081713" y="4346575"/>
          <p14:tracePt t="15813" x="6067425" y="4514850"/>
          <p14:tracePt t="15821" x="6038850" y="4699000"/>
          <p14:tracePt t="15829" x="6038850" y="4868863"/>
          <p14:tracePt t="15837" x="6038850" y="5022850"/>
          <p14:tracePt t="15845" x="6038850" y="5221288"/>
          <p14:tracePt t="15853" x="6053138" y="5403850"/>
          <p14:tracePt t="15861" x="6110288" y="5700713"/>
          <p14:tracePt t="15869" x="6153150" y="6026150"/>
          <p14:tracePt t="15877" x="6223000" y="6364288"/>
          <p14:tracePt t="15885" x="6292850" y="6604000"/>
          <p14:tracePt t="15893" x="6321425" y="6815138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558" y="499342"/>
            <a:ext cx="8229600" cy="490066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Mutexes</a:t>
            </a:r>
            <a:r>
              <a:rPr lang="en-US" sz="2400" b="1" dirty="0"/>
              <a:t> (and Binary Semaphores)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6914"/>
            <a:ext cx="9144000" cy="4877003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a mutual exclusion </a:t>
            </a:r>
            <a:r>
              <a:rPr lang="en-US" dirty="0" smtClean="0"/>
              <a:t>scenario: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mutex</a:t>
            </a:r>
            <a:r>
              <a:rPr lang="en-US" dirty="0"/>
              <a:t> can be thought of as a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n-US" dirty="0"/>
              <a:t> </a:t>
            </a:r>
            <a:r>
              <a:rPr lang="en-US" dirty="0" smtClean="0"/>
              <a:t>associated </a:t>
            </a:r>
            <a:r>
              <a:rPr lang="en-US" dirty="0"/>
              <a:t>with the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shared resource.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For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task </a:t>
            </a:r>
            <a:r>
              <a:rPr lang="en-US" dirty="0"/>
              <a:t>to access the resource legitimately, </a:t>
            </a:r>
            <a:r>
              <a:rPr lang="en-US" dirty="0" smtClean="0"/>
              <a:t>it must </a:t>
            </a:r>
            <a:r>
              <a:rPr lang="en-US" dirty="0"/>
              <a:t>first successfully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‘take’ </a:t>
            </a:r>
            <a:r>
              <a:rPr lang="en-US" dirty="0"/>
              <a:t>the token (be the token holder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When </a:t>
            </a:r>
            <a:r>
              <a:rPr lang="en-US" dirty="0"/>
              <a:t>the token holder </a:t>
            </a:r>
            <a:r>
              <a:rPr lang="en-US" dirty="0" smtClean="0"/>
              <a:t>has finished </a:t>
            </a:r>
            <a:r>
              <a:rPr lang="en-US" dirty="0"/>
              <a:t>with the resource, it must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‘give’ </a:t>
            </a:r>
            <a:r>
              <a:rPr lang="en-US" dirty="0"/>
              <a:t>the token </a:t>
            </a:r>
            <a:r>
              <a:rPr lang="en-US" dirty="0" smtClean="0"/>
              <a:t>back.</a:t>
            </a:r>
          </a:p>
          <a:p>
            <a:r>
              <a:rPr lang="en-US" dirty="0" smtClean="0"/>
              <a:t>Only </a:t>
            </a:r>
            <a:r>
              <a:rPr lang="en-US" dirty="0"/>
              <a:t>when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token</a:t>
            </a:r>
            <a:r>
              <a:rPr lang="en-US" dirty="0"/>
              <a:t> has </a:t>
            </a:r>
            <a:r>
              <a:rPr lang="en-US" dirty="0" smtClean="0"/>
              <a:t>been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returned</a:t>
            </a:r>
            <a:r>
              <a:rPr lang="en-US" dirty="0" smtClean="0"/>
              <a:t> </a:t>
            </a:r>
            <a:r>
              <a:rPr lang="en-US" dirty="0"/>
              <a:t>can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another task </a:t>
            </a:r>
            <a:r>
              <a:rPr lang="en-US" dirty="0"/>
              <a:t>successfully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take the token </a:t>
            </a:r>
            <a:r>
              <a:rPr lang="en-US" dirty="0"/>
              <a:t>and then safely access the same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shared resource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task is not permitted to access the shared resource unless it holds the token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semaphore </a:t>
            </a:r>
            <a:r>
              <a:rPr lang="en-US" dirty="0"/>
              <a:t>that is used for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mutual exclusion </a:t>
            </a:r>
            <a:r>
              <a:rPr lang="en-US" dirty="0"/>
              <a:t>must always be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returned.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semaphore </a:t>
            </a:r>
            <a:r>
              <a:rPr lang="en-US" dirty="0"/>
              <a:t>that is used for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synchronization</a:t>
            </a:r>
            <a:r>
              <a:rPr lang="en-US" dirty="0"/>
              <a:t> is normally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discarded and not returned</a:t>
            </a:r>
            <a:r>
              <a:rPr lang="en-US" dirty="0" smtClean="0"/>
              <a:t>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reason why a task cannot access the resource at any time</a:t>
            </a:r>
            <a:r>
              <a:rPr lang="en-US" dirty="0"/>
              <a:t>, but each task ‘agrees’ not to do </a:t>
            </a:r>
            <a:r>
              <a:rPr lang="en-US" dirty="0" smtClean="0"/>
              <a:t>so, unless </a:t>
            </a:r>
            <a:r>
              <a:rPr lang="en-US" dirty="0"/>
              <a:t>it is able </a:t>
            </a:r>
            <a:r>
              <a:rPr lang="en-US" dirty="0" smtClean="0"/>
              <a:t>to become </a:t>
            </a:r>
            <a:r>
              <a:rPr lang="en-US" dirty="0"/>
              <a:t>the </a:t>
            </a:r>
            <a:r>
              <a:rPr lang="en-US" dirty="0" err="1"/>
              <a:t>mutex</a:t>
            </a:r>
            <a:r>
              <a:rPr lang="en-US" dirty="0"/>
              <a:t> holder.</a:t>
            </a:r>
          </a:p>
        </p:txBody>
      </p:sp>
    </p:spTree>
    <p:extLst>
      <p:ext uri="{BB962C8B-B14F-4D97-AF65-F5344CB8AC3E}">
        <p14:creationId xmlns:p14="http://schemas.microsoft.com/office/powerpoint/2010/main" val="229299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" y="1235034"/>
            <a:ext cx="9144000" cy="562296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7606" y="619824"/>
            <a:ext cx="8229600" cy="346050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54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99703" y="796226"/>
            <a:ext cx="8229600" cy="274042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7538"/>
            <a:ext cx="9144001" cy="57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7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82535"/>
            <a:ext cx="9144000" cy="557546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9080" y="713098"/>
            <a:ext cx="8229600" cy="274042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09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79" y="665597"/>
            <a:ext cx="8229600" cy="274042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8" y="1246909"/>
            <a:ext cx="9029623" cy="56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2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2831" y="677473"/>
            <a:ext cx="8229600" cy="274042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Semaphores)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408"/>
            <a:ext cx="9144000" cy="5658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2540082"/>
            <a:ext cx="3154929" cy="21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8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47102"/>
            <a:ext cx="8229600" cy="752250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>
                <a:solidFill>
                  <a:srgbClr val="0070C0"/>
                </a:solidFill>
              </a:rPr>
              <a:t>Priority Inversion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891237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priority Task 2 having to wait for the lower priority Task 1 to give up control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priority task being delayed by a lower priority task in this manner is called ‘priority inversion’.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undesirable behavior would be exaggerated further if a medium priority task started to execute while the high priority task was waiting for the semaphore—the result would be a high priority task waiting for a low priority task without the low priority task even being able to execute.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inversion can be a significant problem, but in small embedded systems it can often be avoided at system design time, by considering how resources are accessed.</a:t>
            </a:r>
          </a:p>
        </p:txBody>
      </p:sp>
    </p:spTree>
    <p:extLst>
      <p:ext uri="{BB962C8B-B14F-4D97-AF65-F5344CB8AC3E}">
        <p14:creationId xmlns:p14="http://schemas.microsoft.com/office/powerpoint/2010/main" val="220310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4078" y="459033"/>
            <a:ext cx="8229600" cy="752250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>
                <a:solidFill>
                  <a:srgbClr val="0070C0"/>
                </a:solidFill>
              </a:rPr>
              <a:t>Priority Inversion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83"/>
            <a:ext cx="9143999" cy="508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11218"/>
            <a:ext cx="8229600" cy="752250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>
                <a:solidFill>
                  <a:srgbClr val="0070C0"/>
                </a:solidFill>
              </a:rPr>
              <a:t>Priority Inheritance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489099"/>
            <a:ext cx="9144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binary semaphores are very similar “BUT”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a basic ‘priority inheritance’ mechanism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semaphores do not.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inheritance is a scheme that minimizes the negative effects of priority inversion but does not ‘fix’ priority inversion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inheritance works by temporarily raising the priority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holder to that of the highest priority task that is attempting to obtain the same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priority task that holds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‘inherits’ the priority of the task waiting for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priority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holder is reset automatically to its original value when it gives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back.</a:t>
            </a:r>
          </a:p>
        </p:txBody>
      </p:sp>
    </p:spTree>
    <p:extLst>
      <p:ext uri="{BB962C8B-B14F-4D97-AF65-F5344CB8AC3E}">
        <p14:creationId xmlns:p14="http://schemas.microsoft.com/office/powerpoint/2010/main" val="217753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87829" y="511218"/>
            <a:ext cx="8229600" cy="752250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/>
              <a:t>Priority Inheritance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412"/>
            <a:ext cx="9144000" cy="54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2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/>
              <a:t>and why resource management and control is necessary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a critical section 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mutual exclusion means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it means to suspend the scheduler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to use a </a:t>
            </a:r>
            <a:r>
              <a:rPr lang="en-US" dirty="0" err="1"/>
              <a:t>mutex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What priority inversion is, and how priority inheritance can reduce (but not remove) its impact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DeadLock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2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9080" y="499342"/>
            <a:ext cx="8229600" cy="608234"/>
          </a:xfrm>
        </p:spPr>
        <p:txBody>
          <a:bodyPr>
            <a:noAutofit/>
          </a:bodyPr>
          <a:lstStyle/>
          <a:p>
            <a:r>
              <a:rPr lang="en-US" sz="2400" b="1" dirty="0" err="1"/>
              <a:t>Mutexes</a:t>
            </a:r>
            <a:r>
              <a:rPr lang="en-US" sz="2400" b="1" dirty="0"/>
              <a:t> (and Binary Semaphores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/>
              <a:t>Deadlock (or Deadly Embrace)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164134"/>
            <a:ext cx="879367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‘Deadlock’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‘deadly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embrace’)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potential pitfall that can occur when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mutual exclusion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two tasks cannot proceed because they are both waiting for a resource that is held by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scenario where Task A and Task B both need to acquire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in order to perform an action: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Task A executes and successfully takes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Task A is pre-empted by Task B.</a:t>
            </a:r>
          </a:p>
          <a:p>
            <a:pPr marL="688975" lvl="1" indent="-231775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Task B successfully takes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before attempting to also take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X—but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is held by Task A, so is not available to Task B. Task B opts to enter the Blocked state to wait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to be released.</a:t>
            </a:r>
          </a:p>
          <a:p>
            <a:pPr marL="688975" lvl="1" indent="-231775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Task A continues executing. It attempts to take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Y—but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is held by Task B, so is not available to Task A. Task A opts to enter the Blocked state to wait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to be released. At the end of this scenario, Task A is waiting for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held by Task B, and Task B is waiting for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held by Task A. </a:t>
            </a:r>
          </a:p>
        </p:txBody>
      </p:sp>
    </p:spTree>
    <p:extLst>
      <p:ext uri="{BB962C8B-B14F-4D97-AF65-F5344CB8AC3E}">
        <p14:creationId xmlns:p14="http://schemas.microsoft.com/office/powerpoint/2010/main" val="41520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475013"/>
            <a:ext cx="8229600" cy="56207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Why Resource Management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424" y="1187532"/>
            <a:ext cx="9144000" cy="567046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In a multitasking system, there is potential for conflict if one task starts to access a </a:t>
            </a:r>
            <a:r>
              <a:rPr lang="en-US" sz="2800" dirty="0" smtClean="0"/>
              <a:t>resource, but </a:t>
            </a:r>
            <a:r>
              <a:rPr lang="en-US" sz="2800" dirty="0"/>
              <a:t>does not complete its access before being transitioned out of the Running state</a:t>
            </a:r>
            <a:r>
              <a:rPr lang="en-US" sz="2800" dirty="0" smtClean="0"/>
              <a:t>.</a:t>
            </a:r>
          </a:p>
          <a:p>
            <a:endParaRPr lang="en-US" dirty="0" smtClean="0"/>
          </a:p>
          <a:p>
            <a:r>
              <a:rPr lang="en-US" sz="2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“Resource Data” could be corrupted </a:t>
            </a:r>
            <a:r>
              <a:rPr lang="en-US" sz="2600" dirty="0" smtClean="0"/>
              <a:t>in the following cases:</a:t>
            </a:r>
          </a:p>
          <a:p>
            <a:pPr lvl="1"/>
            <a:r>
              <a:rPr lang="en-US" sz="2600" b="1" dirty="0" smtClean="0"/>
              <a:t>Accessing Peripherals: </a:t>
            </a:r>
            <a:r>
              <a:rPr lang="en-US" dirty="0" smtClean="0"/>
              <a:t>Consider </a:t>
            </a:r>
            <a:r>
              <a:rPr lang="en-US" dirty="0"/>
              <a:t>the following scenario where two tasks attempt to write to an </a:t>
            </a:r>
            <a:r>
              <a:rPr lang="en-US" dirty="0" smtClean="0"/>
              <a:t>LCD:</a:t>
            </a:r>
            <a:endParaRPr lang="en-US" dirty="0"/>
          </a:p>
          <a:p>
            <a:pPr lvl="2"/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A</a:t>
            </a:r>
            <a:r>
              <a:rPr lang="en-US" dirty="0"/>
              <a:t> executes and starts to write the string 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“Hello world” </a:t>
            </a:r>
            <a:r>
              <a:rPr lang="en-US" dirty="0"/>
              <a:t>to the 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LCD.</a:t>
            </a:r>
          </a:p>
          <a:p>
            <a:pPr lvl="2"/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A is pre-empted </a:t>
            </a:r>
            <a:r>
              <a:rPr lang="en-US" dirty="0"/>
              <a:t>by Task B after outputting just the beginning of the string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—“Hello w”.</a:t>
            </a:r>
          </a:p>
          <a:p>
            <a:pPr lvl="2"/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B writes “Abort, Retry, Fail?” </a:t>
            </a:r>
            <a:r>
              <a:rPr lang="en-US" dirty="0"/>
              <a:t>to the LCD before entering the Blocked state.</a:t>
            </a:r>
          </a:p>
          <a:p>
            <a:pPr lvl="2"/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A continues </a:t>
            </a:r>
            <a:r>
              <a:rPr lang="en-US" dirty="0"/>
              <a:t>from the point at which it was pre-empted and completes </a:t>
            </a:r>
            <a:r>
              <a:rPr lang="en-US" dirty="0" smtClean="0"/>
              <a:t>outputting the </a:t>
            </a:r>
            <a:r>
              <a:rPr lang="en-US" dirty="0"/>
              <a:t>remaining characters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—“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orld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”.</a:t>
            </a:r>
          </a:p>
          <a:p>
            <a:pPr lvl="2"/>
            <a:r>
              <a:rPr lang="en-US" dirty="0"/>
              <a:t>The LCD now displays the corrupted string 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“Hello 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wAbort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Retry, </a:t>
            </a:r>
            <a:r>
              <a:rPr lang="en-US" sz="2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Fail?orld</a:t>
            </a:r>
            <a:r>
              <a:rPr lang="en-US" sz="2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6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014" y="505096"/>
            <a:ext cx="8229600" cy="40466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Why Resource Management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05477"/>
            <a:ext cx="8670614" cy="3847488"/>
          </a:xfrm>
        </p:spPr>
        <p:txBody>
          <a:bodyPr>
            <a:normAutofit fontScale="55000" lnSpcReduction="20000"/>
          </a:bodyPr>
          <a:lstStyle/>
          <a:p>
            <a:r>
              <a:rPr lang="en-US" sz="2600" b="1" dirty="0" smtClean="0"/>
              <a:t>Read</a:t>
            </a:r>
            <a:r>
              <a:rPr lang="en-US" sz="2600" b="1" dirty="0"/>
              <a:t>, Modify, Write </a:t>
            </a:r>
            <a:r>
              <a:rPr lang="en-US" sz="2600" b="1" dirty="0" smtClean="0"/>
              <a:t>Operations</a:t>
            </a:r>
            <a:r>
              <a:rPr lang="en-US" sz="3000" dirty="0" smtClean="0"/>
              <a:t>: </a:t>
            </a:r>
            <a:r>
              <a:rPr lang="en-US" sz="2600" dirty="0" smtClean="0"/>
              <a:t>This </a:t>
            </a:r>
            <a:r>
              <a:rPr lang="en-US" sz="2600" dirty="0"/>
              <a:t>is 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‘non-atomic</a:t>
            </a:r>
            <a:r>
              <a:rPr lang="en-US" sz="2600" dirty="0"/>
              <a:t>’ operation because it takes more than one instruction to complete </a:t>
            </a:r>
            <a:r>
              <a:rPr lang="en-US" sz="2600" dirty="0" smtClean="0"/>
              <a:t>and can </a:t>
            </a:r>
            <a:r>
              <a:rPr lang="en-US" sz="2600" dirty="0"/>
              <a:t>be </a:t>
            </a:r>
            <a:r>
              <a:rPr lang="en-US" sz="2600" dirty="0" smtClean="0"/>
              <a:t>interrupted. Consider </a:t>
            </a:r>
            <a:r>
              <a:rPr lang="en-US" sz="2600" dirty="0"/>
              <a:t>the following scenario where 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two tasks </a:t>
            </a:r>
            <a:r>
              <a:rPr lang="en-US" sz="2600" dirty="0" smtClean="0"/>
              <a:t>attempt </a:t>
            </a:r>
            <a:r>
              <a:rPr lang="en-US" sz="2600" dirty="0"/>
              <a:t>to 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2600" dirty="0"/>
              <a:t> </a:t>
            </a:r>
            <a:r>
              <a:rPr lang="en-US" sz="2600" dirty="0" smtClean="0"/>
              <a:t>a variable </a:t>
            </a:r>
            <a:r>
              <a:rPr lang="en-US" sz="2600" dirty="0"/>
              <a:t>called </a:t>
            </a:r>
            <a:r>
              <a:rPr lang="en-US" sz="3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GlobalVar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A loads the value of </a:t>
            </a:r>
            <a:r>
              <a:rPr lang="en-US" sz="3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GlobalVar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into a register</a:t>
            </a:r>
            <a:r>
              <a:rPr lang="en-US" sz="2400" dirty="0"/>
              <a:t>—the read portion of </a:t>
            </a:r>
            <a:r>
              <a:rPr lang="en-US" sz="2400" dirty="0" smtClean="0"/>
              <a:t>the operation</a:t>
            </a:r>
            <a:r>
              <a:rPr lang="en-US" sz="2400" dirty="0"/>
              <a:t>.</a:t>
            </a:r>
          </a:p>
          <a:p>
            <a:pPr lvl="1"/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A is pre-empted by Task B </a:t>
            </a:r>
            <a:r>
              <a:rPr lang="en-US" sz="2400" dirty="0"/>
              <a:t>before it completes the modify and write portions </a:t>
            </a:r>
            <a:r>
              <a:rPr lang="en-US" sz="2400" dirty="0" smtClean="0"/>
              <a:t>of the </a:t>
            </a:r>
            <a:r>
              <a:rPr lang="en-US" sz="2400" dirty="0"/>
              <a:t>same </a:t>
            </a:r>
            <a:r>
              <a:rPr lang="en-US" sz="2400" dirty="0" smtClean="0"/>
              <a:t>operation (before ORR instruction)</a:t>
            </a:r>
            <a:endParaRPr lang="en-US" sz="2400" dirty="0"/>
          </a:p>
          <a:p>
            <a:pPr lvl="1"/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B updates the value of </a:t>
            </a:r>
            <a:r>
              <a:rPr lang="en-US" sz="3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GlobalVar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400" dirty="0"/>
              <a:t>then enters </a:t>
            </a:r>
            <a:r>
              <a:rPr lang="en-US" sz="2400" dirty="0" smtClean="0"/>
              <a:t>the Blocked </a:t>
            </a:r>
            <a:r>
              <a:rPr lang="en-US" sz="2400" dirty="0"/>
              <a:t>state.</a:t>
            </a:r>
          </a:p>
          <a:p>
            <a:pPr lvl="1"/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Task A continues </a:t>
            </a:r>
            <a:r>
              <a:rPr lang="en-US" sz="2400" dirty="0"/>
              <a:t>from the point at which it was pre-empted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It modifies/corrupts the copy of the </a:t>
            </a:r>
            <a:r>
              <a:rPr lang="en-US" sz="3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GlobalVar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value calculated by Task B</a:t>
            </a:r>
          </a:p>
          <a:p>
            <a:r>
              <a:rPr lang="en-US" sz="3000" b="1" dirty="0"/>
              <a:t>Non-atomic Access to </a:t>
            </a:r>
            <a:r>
              <a:rPr lang="en-US" sz="3000" b="1" dirty="0" smtClean="0"/>
              <a:t>Variables:</a:t>
            </a:r>
          </a:p>
          <a:p>
            <a:pPr lvl="1"/>
            <a:r>
              <a:rPr 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Updating multiple members of a structure</a:t>
            </a:r>
          </a:p>
          <a:p>
            <a:pPr lvl="1"/>
            <a:r>
              <a:rPr 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Updating </a:t>
            </a:r>
            <a:r>
              <a:rPr lang="en-US" sz="2400" dirty="0"/>
              <a:t>a variable that is larger than </a:t>
            </a:r>
            <a:r>
              <a:rPr lang="en-US" sz="2400" dirty="0" smtClean="0"/>
              <a:t>the natural </a:t>
            </a:r>
            <a:r>
              <a:rPr lang="en-US" sz="2400" dirty="0"/>
              <a:t>word size of the architecture (for example, </a:t>
            </a:r>
            <a:r>
              <a:rPr lang="en-US" sz="3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updating a 64-bit variable on a 32-bit machine)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" y="1094788"/>
            <a:ext cx="9144000" cy="180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3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4323"/>
            <a:ext cx="8229600" cy="332656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Why Resource Management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56" y="807426"/>
            <a:ext cx="8015844" cy="1080958"/>
          </a:xfrm>
        </p:spPr>
        <p:txBody>
          <a:bodyPr>
            <a:normAutofit fontScale="40000" lnSpcReduction="20000"/>
          </a:bodyPr>
          <a:lstStyle/>
          <a:p>
            <a:r>
              <a:rPr lang="en-US" sz="2400" b="1" dirty="0"/>
              <a:t>Function Reentrancy</a:t>
            </a:r>
          </a:p>
          <a:p>
            <a:pPr lvl="1"/>
            <a:r>
              <a:rPr lang="en-US" sz="2200" dirty="0"/>
              <a:t>A function </a:t>
            </a:r>
            <a:r>
              <a:rPr lang="en-US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reentrant </a:t>
            </a:r>
            <a:r>
              <a:rPr lang="en-US" sz="2200" dirty="0"/>
              <a:t>if it is safe to 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call the function from more than one task, or from both tasks and interrupts.</a:t>
            </a:r>
          </a:p>
          <a:p>
            <a:pPr lvl="1"/>
            <a:r>
              <a:rPr lang="en-US" sz="2200" dirty="0"/>
              <a:t>Each task maintains its own stack and its own set of core register values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If a function does not access any data other than data stored on the stack or held in a register, then the </a:t>
            </a:r>
            <a:r>
              <a:rPr lang="en-US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 </a:t>
            </a:r>
            <a:r>
              <a:rPr lang="en-US" sz="3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is reentrant.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383"/>
            <a:ext cx="9144000" cy="2429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103109"/>
            <a:ext cx="4424153" cy="181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1986"/>
            <a:ext cx="9144000" cy="27474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5230367"/>
            <a:ext cx="5475796" cy="20006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5477" y="4077072"/>
            <a:ext cx="91185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29" y="415637"/>
            <a:ext cx="8229600" cy="33265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Basic Critical </a:t>
            </a:r>
            <a:r>
              <a:rPr lang="en-US" sz="2400" b="1" dirty="0"/>
              <a:t>Sections</a:t>
            </a:r>
            <a:endParaRPr lang="en-US" sz="11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660"/>
            <a:ext cx="9185140" cy="25202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0918"/>
            <a:ext cx="8993360" cy="326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9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73" y="534390"/>
            <a:ext cx="8229600" cy="332656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Basic Critical </a:t>
            </a:r>
            <a:r>
              <a:rPr lang="en-US" sz="2400" b="1" dirty="0"/>
              <a:t>Sections</a:t>
            </a:r>
            <a:endParaRPr lang="en-US" sz="1100" b="1" dirty="0"/>
          </a:p>
        </p:txBody>
      </p:sp>
      <p:sp>
        <p:nvSpPr>
          <p:cNvPr id="3" name="Rectangle 2"/>
          <p:cNvSpPr/>
          <p:nvPr/>
        </p:nvSpPr>
        <p:spPr>
          <a:xfrm>
            <a:off x="90573" y="1102578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sections implemented in this way are a very crude method of providing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by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disabling interrupts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the interrupt priority set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configMAX_SYSCALL_INTERRUPT_PRIORITY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Pre-emptive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switches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 only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within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as interrupts remain disabled, the task that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taskENTER_CRITICAL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guaranteed to remain in the Running state until the critical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section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sections must be kept very short;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they will adversely affect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response times.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taskENTER_CRITICAL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must be closely paired with a call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taskEXIT_CRITICAL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5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280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Suspending (or Locking) the Scheduler</a:t>
            </a:r>
            <a:br>
              <a:rPr lang="en-US" sz="3100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91294"/>
            <a:ext cx="9144000" cy="36813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Critical </a:t>
            </a:r>
            <a:r>
              <a:rPr lang="en-US" dirty="0"/>
              <a:t>sections can also be created by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suspending the scheduler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sections </a:t>
            </a:r>
            <a:r>
              <a:rPr lang="en-US" dirty="0"/>
              <a:t>protect a region of code from access by other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and by interrupts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 </a:t>
            </a:r>
            <a:r>
              <a:rPr lang="en-US" dirty="0" smtClean="0"/>
              <a:t>critical </a:t>
            </a:r>
            <a:r>
              <a:rPr lang="en-US" dirty="0"/>
              <a:t>section implemented by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suspending the scheduler </a:t>
            </a:r>
            <a:r>
              <a:rPr lang="en-US" dirty="0"/>
              <a:t>protects a region of code only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access by other tasks</a:t>
            </a:r>
            <a:r>
              <a:rPr lang="en-US" dirty="0"/>
              <a:t> because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interrupts remain enabled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functions should not be called while the scheduler is suspended.</a:t>
            </a:r>
          </a:p>
        </p:txBody>
      </p:sp>
    </p:spTree>
    <p:extLst>
      <p:ext uri="{BB962C8B-B14F-4D97-AF65-F5344CB8AC3E}">
        <p14:creationId xmlns:p14="http://schemas.microsoft.com/office/powerpoint/2010/main" val="308303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892" y="1092198"/>
            <a:ext cx="5620850" cy="1373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75" y="2456260"/>
            <a:ext cx="5983485" cy="1391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847604"/>
            <a:ext cx="4392488" cy="3010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3966358"/>
            <a:ext cx="4644008" cy="2536552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0327" y="707851"/>
            <a:ext cx="8229600" cy="32497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Suspending (or Locking) the Scheduler</a:t>
            </a:r>
            <a:br>
              <a:rPr lang="en-US" sz="3100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10995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43886</TotalTime>
  <Words>1346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Narrow</vt:lpstr>
      <vt:lpstr>Arial Unicode MS</vt:lpstr>
      <vt:lpstr>Blackadder ITC</vt:lpstr>
      <vt:lpstr>Calibri</vt:lpstr>
      <vt:lpstr>Courier New</vt:lpstr>
      <vt:lpstr>Sakkal Majalla</vt:lpstr>
      <vt:lpstr>Times New Roman</vt:lpstr>
      <vt:lpstr>Wingdings</vt:lpstr>
      <vt:lpstr>Cactus</vt:lpstr>
      <vt:lpstr>Real Time Operating System “FreeRTOS” Resource Management</vt:lpstr>
      <vt:lpstr>Agenda</vt:lpstr>
      <vt:lpstr>Why Resource Management</vt:lpstr>
      <vt:lpstr>Why Resource Management</vt:lpstr>
      <vt:lpstr>Why Resource Management</vt:lpstr>
      <vt:lpstr>Basic Critical Sections</vt:lpstr>
      <vt:lpstr>Basic Critical Sections</vt:lpstr>
      <vt:lpstr>Suspending (or Locking) the Scheduler </vt:lpstr>
      <vt:lpstr>Suspending (or Locking) the Scheduler </vt:lpstr>
      <vt:lpstr>Mutexes (and Binary Semaphores)</vt:lpstr>
      <vt:lpstr>Mutexes (and Binary Semaphores)</vt:lpstr>
      <vt:lpstr>Mutexes (and Binary Semaphores)</vt:lpstr>
      <vt:lpstr>Mutexes (and Binary Semaphores)</vt:lpstr>
      <vt:lpstr>Mutexes (and Binary Semaphores)</vt:lpstr>
      <vt:lpstr>Mutexes (and Binary Semaphores)</vt:lpstr>
      <vt:lpstr>Mutexes (and Binary Semaphores) Priority Inversion</vt:lpstr>
      <vt:lpstr>Mutexes (and Binary Semaphores) Priority Inversion</vt:lpstr>
      <vt:lpstr>Mutexes (and Binary Semaphores) Priority Inheritance</vt:lpstr>
      <vt:lpstr>Mutexes (and Binary Semaphores) Priority Inheritance</vt:lpstr>
      <vt:lpstr>Mutexes (and Binary Semaphores) Deadlock (or Deadly Embrace)</vt:lpstr>
    </vt:vector>
  </TitlesOfParts>
  <Company>MWL- 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Point Matching Method to Model Circumferentially Segmented Non-Locally Reacting Liners</dc:title>
  <dc:creator>Tamer Elnady</dc:creator>
  <cp:lastModifiedBy>DR Sherif Hammad</cp:lastModifiedBy>
  <cp:revision>656</cp:revision>
  <cp:lastPrinted>1601-01-01T00:00:00Z</cp:lastPrinted>
  <dcterms:created xsi:type="dcterms:W3CDTF">2001-03-23T16:50:49Z</dcterms:created>
  <dcterms:modified xsi:type="dcterms:W3CDTF">2020-04-23T14:10:33Z</dcterms:modified>
</cp:coreProperties>
</file>