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617" r:id="rId2"/>
    <p:sldId id="328" r:id="rId3"/>
    <p:sldId id="325" r:id="rId4"/>
    <p:sldId id="287" r:id="rId5"/>
    <p:sldId id="334" r:id="rId6"/>
    <p:sldId id="329" r:id="rId7"/>
    <p:sldId id="335" r:id="rId8"/>
    <p:sldId id="331" r:id="rId9"/>
    <p:sldId id="337" r:id="rId10"/>
    <p:sldId id="336" r:id="rId11"/>
    <p:sldId id="338" r:id="rId12"/>
    <p:sldId id="339" r:id="rId13"/>
    <p:sldId id="358" r:id="rId14"/>
    <p:sldId id="359" r:id="rId15"/>
    <p:sldId id="3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1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159844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A350-188A-4DA3-88A9-E3855B9C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52F6-57AD-4D7E-BD58-4FDCB08F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Training data and test data are assumed to come from the same distribution</a:t>
            </a:r>
          </a:p>
          <a:p>
            <a:pPr lvl="1"/>
            <a:r>
              <a:rPr lang="en-US" dirty="0"/>
              <a:t>Train: real images of certain categories; Test: real images of the same categories (V)</a:t>
            </a:r>
          </a:p>
          <a:p>
            <a:pPr lvl="1"/>
            <a:r>
              <a:rPr lang="en-US" dirty="0"/>
              <a:t>Train: real images; Test: painting images (X)</a:t>
            </a:r>
          </a:p>
          <a:p>
            <a:pPr lvl="1"/>
            <a:r>
              <a:rPr lang="en-US" dirty="0"/>
              <a:t>Train: written digits; Test: written characters 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More discussions in later lectures!</a:t>
            </a:r>
          </a:p>
        </p:txBody>
      </p:sp>
      <p:pic>
        <p:nvPicPr>
          <p:cNvPr id="1028" name="Picture 4" descr="15 Dog Paintings That Are Completely Ridiculous - BarkPost">
            <a:extLst>
              <a:ext uri="{FF2B5EF4-FFF2-40B4-BE49-F238E27FC236}">
                <a16:creationId xmlns:a16="http://schemas.microsoft.com/office/drawing/2014/main" id="{EC8C3181-DEF2-4B86-9264-05DF7087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69" y="3401289"/>
            <a:ext cx="987287" cy="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ide and Service Dogs from Southeastern Guide Dogs">
            <a:extLst>
              <a:ext uri="{FF2B5EF4-FFF2-40B4-BE49-F238E27FC236}">
                <a16:creationId xmlns:a16="http://schemas.microsoft.com/office/drawing/2014/main" id="{391D4A15-1A92-4E7E-AACE-9DA47FB7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9" y="3401290"/>
            <a:ext cx="740095" cy="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ognition of handwritten characters using local gradient feature  descriptors - ScienceDirect">
            <a:extLst>
              <a:ext uri="{FF2B5EF4-FFF2-40B4-BE49-F238E27FC236}">
                <a16:creationId xmlns:a16="http://schemas.microsoft.com/office/drawing/2014/main" id="{E8692500-4BEC-4F88-AFAD-EA541EC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94" y="2607482"/>
            <a:ext cx="3741704" cy="20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995F-7B79-4B7A-A4D9-8319B6C0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training vs.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9B40-7CD0-48CE-93F4-DC1600C2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learned from the training data should be applicable for test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1A7377-94B2-49AB-98C9-74BFE4616EF7}"/>
                  </a:ext>
                </a:extLst>
              </p:cNvPr>
              <p:cNvSpPr/>
              <p:nvPr/>
            </p:nvSpPr>
            <p:spPr>
              <a:xfrm>
                <a:off x="707046" y="2381705"/>
                <a:ext cx="42639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1A7377-94B2-49AB-98C9-74BFE4616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46" y="2381705"/>
                <a:ext cx="4263924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A83E43-D8C3-46AD-9094-6C72198D8259}"/>
                  </a:ext>
                </a:extLst>
              </p:cNvPr>
              <p:cNvSpPr/>
              <p:nvPr/>
            </p:nvSpPr>
            <p:spPr>
              <a:xfrm>
                <a:off x="7047595" y="2381704"/>
                <a:ext cx="4824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A83E43-D8C3-46AD-9094-6C72198D8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595" y="2381704"/>
                <a:ext cx="4824141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07CAE0-FF8B-47D3-A038-BFC80B1E3B48}"/>
              </a:ext>
            </a:extLst>
          </p:cNvPr>
          <p:cNvCxnSpPr>
            <a:cxnSpLocks/>
          </p:cNvCxnSpPr>
          <p:nvPr/>
        </p:nvCxnSpPr>
        <p:spPr>
          <a:xfrm>
            <a:off x="4401055" y="6619880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0630D-B5B7-444B-8AB0-AE778F291C7E}"/>
              </a:ext>
            </a:extLst>
          </p:cNvPr>
          <p:cNvCxnSpPr>
            <a:cxnSpLocks/>
          </p:cNvCxnSpPr>
          <p:nvPr/>
        </p:nvCxnSpPr>
        <p:spPr>
          <a:xfrm flipV="1">
            <a:off x="4401055" y="3446976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73DB76-6B1D-4716-8D57-18B651E4E3EB}"/>
              </a:ext>
            </a:extLst>
          </p:cNvPr>
          <p:cNvGrpSpPr/>
          <p:nvPr/>
        </p:nvGrpSpPr>
        <p:grpSpPr>
          <a:xfrm>
            <a:off x="4481785" y="4084928"/>
            <a:ext cx="3202758" cy="2420403"/>
            <a:chOff x="4481785" y="4084928"/>
            <a:chExt cx="3202758" cy="24204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272E05-B958-40C9-A644-E9C887AD7784}"/>
                </a:ext>
              </a:extLst>
            </p:cNvPr>
            <p:cNvSpPr/>
            <p:nvPr/>
          </p:nvSpPr>
          <p:spPr>
            <a:xfrm>
              <a:off x="7496014" y="4084928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E8D61A-6227-4C75-BBE3-B3ADBDCED1FC}"/>
                </a:ext>
              </a:extLst>
            </p:cNvPr>
            <p:cNvSpPr/>
            <p:nvPr/>
          </p:nvSpPr>
          <p:spPr>
            <a:xfrm>
              <a:off x="7088298" y="4557839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6C18DE-7231-43B7-90E8-2B06A2EF5622}"/>
                </a:ext>
              </a:extLst>
            </p:cNvPr>
            <p:cNvSpPr/>
            <p:nvPr/>
          </p:nvSpPr>
          <p:spPr>
            <a:xfrm>
              <a:off x="6593398" y="4772445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6435D5-F18C-481E-9AC1-E15DAA83775E}"/>
                </a:ext>
              </a:extLst>
            </p:cNvPr>
            <p:cNvSpPr/>
            <p:nvPr/>
          </p:nvSpPr>
          <p:spPr>
            <a:xfrm>
              <a:off x="6153478" y="5072539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27E7C-CD2B-4C36-B852-246EE2FDDE92}"/>
                </a:ext>
              </a:extLst>
            </p:cNvPr>
            <p:cNvSpPr/>
            <p:nvPr/>
          </p:nvSpPr>
          <p:spPr>
            <a:xfrm>
              <a:off x="5765410" y="5448673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DBC76-DBFB-4ABD-B456-276A181163E2}"/>
                </a:ext>
              </a:extLst>
            </p:cNvPr>
            <p:cNvSpPr/>
            <p:nvPr/>
          </p:nvSpPr>
          <p:spPr>
            <a:xfrm>
              <a:off x="5213961" y="5599575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DC2B23-EA19-4E83-B6F2-560FD3248C7F}"/>
                </a:ext>
              </a:extLst>
            </p:cNvPr>
            <p:cNvSpPr/>
            <p:nvPr/>
          </p:nvSpPr>
          <p:spPr>
            <a:xfrm>
              <a:off x="4805844" y="5942943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6BCFB5-8518-4C0E-BB2B-76C2808FAE8F}"/>
                </a:ext>
              </a:extLst>
            </p:cNvPr>
            <p:cNvSpPr/>
            <p:nvPr/>
          </p:nvSpPr>
          <p:spPr>
            <a:xfrm>
              <a:off x="4481785" y="6307372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28084B-5B07-428C-B4BA-59B7903F704F}"/>
              </a:ext>
            </a:extLst>
          </p:cNvPr>
          <p:cNvSpPr txBox="1"/>
          <p:nvPr/>
        </p:nvSpPr>
        <p:spPr>
          <a:xfrm>
            <a:off x="7684543" y="6334780"/>
            <a:ext cx="210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B3A8B-23A7-4D90-BEB9-F0C1DF8968EA}"/>
              </a:ext>
            </a:extLst>
          </p:cNvPr>
          <p:cNvSpPr txBox="1"/>
          <p:nvPr/>
        </p:nvSpPr>
        <p:spPr>
          <a:xfrm>
            <a:off x="3471666" y="3450325"/>
            <a:ext cx="133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1CF79C-9618-42FF-A482-914C774F7A23}"/>
              </a:ext>
            </a:extLst>
          </p:cNvPr>
          <p:cNvGrpSpPr/>
          <p:nvPr/>
        </p:nvGrpSpPr>
        <p:grpSpPr>
          <a:xfrm>
            <a:off x="4981834" y="4328450"/>
            <a:ext cx="2469771" cy="1604981"/>
            <a:chOff x="4981834" y="4328450"/>
            <a:chExt cx="2469771" cy="16049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AA9D1A-4532-409A-A39D-F931402C2649}"/>
                </a:ext>
              </a:extLst>
            </p:cNvPr>
            <p:cNvSpPr/>
            <p:nvPr/>
          </p:nvSpPr>
          <p:spPr>
            <a:xfrm>
              <a:off x="7263076" y="4328450"/>
              <a:ext cx="188529" cy="1979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FAFE8ED-142E-4CEC-A5A4-E8D85CE100E6}"/>
                </a:ext>
              </a:extLst>
            </p:cNvPr>
            <p:cNvSpPr/>
            <p:nvPr/>
          </p:nvSpPr>
          <p:spPr>
            <a:xfrm>
              <a:off x="6799191" y="4656818"/>
              <a:ext cx="188529" cy="1979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B78FD-FA83-446A-AC75-0F496A3237A8}"/>
                </a:ext>
              </a:extLst>
            </p:cNvPr>
            <p:cNvSpPr/>
            <p:nvPr/>
          </p:nvSpPr>
          <p:spPr>
            <a:xfrm>
              <a:off x="5489685" y="5547652"/>
              <a:ext cx="188529" cy="1979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0D7094-2208-4E3D-9A81-2EAFB8A79718}"/>
                </a:ext>
              </a:extLst>
            </p:cNvPr>
            <p:cNvSpPr/>
            <p:nvPr/>
          </p:nvSpPr>
          <p:spPr>
            <a:xfrm>
              <a:off x="5944258" y="5234206"/>
              <a:ext cx="188529" cy="1979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BDB311-A62D-4775-A8C5-89BD5E3A56AE}"/>
                </a:ext>
              </a:extLst>
            </p:cNvPr>
            <p:cNvSpPr/>
            <p:nvPr/>
          </p:nvSpPr>
          <p:spPr>
            <a:xfrm>
              <a:off x="4981834" y="5735472"/>
              <a:ext cx="188529" cy="1979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1FA8D9-92D3-4DA0-9A96-481719983E5B}"/>
              </a:ext>
            </a:extLst>
          </p:cNvPr>
          <p:cNvCxnSpPr>
            <a:cxnSpLocks/>
          </p:cNvCxnSpPr>
          <p:nvPr/>
        </p:nvCxnSpPr>
        <p:spPr>
          <a:xfrm flipV="1">
            <a:off x="3929185" y="3711935"/>
            <a:ext cx="4270598" cy="30686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CE80CA-9789-4895-957A-89614DDD7B6B}"/>
              </a:ext>
            </a:extLst>
          </p:cNvPr>
          <p:cNvSpPr/>
          <p:nvPr/>
        </p:nvSpPr>
        <p:spPr>
          <a:xfrm>
            <a:off x="4273826" y="3139444"/>
            <a:ext cx="3766931" cy="3472560"/>
          </a:xfrm>
          <a:custGeom>
            <a:avLst/>
            <a:gdLst>
              <a:gd name="connsiteX0" fmla="*/ 0 w 3766931"/>
              <a:gd name="connsiteY0" fmla="*/ 2764399 h 3472560"/>
              <a:gd name="connsiteX1" fmla="*/ 427383 w 3766931"/>
              <a:gd name="connsiteY1" fmla="*/ 3470078 h 3472560"/>
              <a:gd name="connsiteX2" fmla="*/ 695739 w 3766931"/>
              <a:gd name="connsiteY2" fmla="*/ 2545739 h 3472560"/>
              <a:gd name="connsiteX3" fmla="*/ 854765 w 3766931"/>
              <a:gd name="connsiteY3" fmla="*/ 2009026 h 3472560"/>
              <a:gd name="connsiteX4" fmla="*/ 1083365 w 3766931"/>
              <a:gd name="connsiteY4" fmla="*/ 2754460 h 3472560"/>
              <a:gd name="connsiteX5" fmla="*/ 1371600 w 3766931"/>
              <a:gd name="connsiteY5" fmla="*/ 3171904 h 3472560"/>
              <a:gd name="connsiteX6" fmla="*/ 1600200 w 3766931"/>
              <a:gd name="connsiteY6" fmla="*/ 2287321 h 3472560"/>
              <a:gd name="connsiteX7" fmla="*/ 1779104 w 3766931"/>
              <a:gd name="connsiteY7" fmla="*/ 1283469 h 3472560"/>
              <a:gd name="connsiteX8" fmla="*/ 1967948 w 3766931"/>
              <a:gd name="connsiteY8" fmla="*/ 2078599 h 3472560"/>
              <a:gd name="connsiteX9" fmla="*/ 2176670 w 3766931"/>
              <a:gd name="connsiteY9" fmla="*/ 2774339 h 3472560"/>
              <a:gd name="connsiteX10" fmla="*/ 2375452 w 3766931"/>
              <a:gd name="connsiteY10" fmla="*/ 1760547 h 3472560"/>
              <a:gd name="connsiteX11" fmla="*/ 2534478 w 3766931"/>
              <a:gd name="connsiteY11" fmla="*/ 746756 h 3472560"/>
              <a:gd name="connsiteX12" fmla="*/ 2872409 w 3766931"/>
              <a:gd name="connsiteY12" fmla="*/ 1432556 h 3472560"/>
              <a:gd name="connsiteX13" fmla="*/ 3150704 w 3766931"/>
              <a:gd name="connsiteY13" fmla="*/ 1859939 h 3472560"/>
              <a:gd name="connsiteX14" fmla="*/ 3309731 w 3766931"/>
              <a:gd name="connsiteY14" fmla="*/ 935599 h 3472560"/>
              <a:gd name="connsiteX15" fmla="*/ 3568148 w 3766931"/>
              <a:gd name="connsiteY15" fmla="*/ 110652 h 3472560"/>
              <a:gd name="connsiteX16" fmla="*/ 3766931 w 3766931"/>
              <a:gd name="connsiteY16" fmla="*/ 31139 h 347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66931" h="3472560">
                <a:moveTo>
                  <a:pt x="0" y="2764399"/>
                </a:moveTo>
                <a:cubicBezTo>
                  <a:pt x="155713" y="3135460"/>
                  <a:pt x="311427" y="3506521"/>
                  <a:pt x="427383" y="3470078"/>
                </a:cubicBezTo>
                <a:cubicBezTo>
                  <a:pt x="543339" y="3433635"/>
                  <a:pt x="624509" y="2789248"/>
                  <a:pt x="695739" y="2545739"/>
                </a:cubicBezTo>
                <a:cubicBezTo>
                  <a:pt x="766969" y="2302230"/>
                  <a:pt x="790161" y="1974239"/>
                  <a:pt x="854765" y="2009026"/>
                </a:cubicBezTo>
                <a:cubicBezTo>
                  <a:pt x="919369" y="2043813"/>
                  <a:pt x="997226" y="2560647"/>
                  <a:pt x="1083365" y="2754460"/>
                </a:cubicBezTo>
                <a:cubicBezTo>
                  <a:pt x="1169504" y="2948273"/>
                  <a:pt x="1285461" y="3249761"/>
                  <a:pt x="1371600" y="3171904"/>
                </a:cubicBezTo>
                <a:cubicBezTo>
                  <a:pt x="1457739" y="3094048"/>
                  <a:pt x="1532283" y="2602060"/>
                  <a:pt x="1600200" y="2287321"/>
                </a:cubicBezTo>
                <a:cubicBezTo>
                  <a:pt x="1668117" y="1972582"/>
                  <a:pt x="1717813" y="1318256"/>
                  <a:pt x="1779104" y="1283469"/>
                </a:cubicBezTo>
                <a:cubicBezTo>
                  <a:pt x="1840395" y="1248682"/>
                  <a:pt x="1901687" y="1830121"/>
                  <a:pt x="1967948" y="2078599"/>
                </a:cubicBezTo>
                <a:cubicBezTo>
                  <a:pt x="2034209" y="2327077"/>
                  <a:pt x="2108753" y="2827348"/>
                  <a:pt x="2176670" y="2774339"/>
                </a:cubicBezTo>
                <a:cubicBezTo>
                  <a:pt x="2244587" y="2721330"/>
                  <a:pt x="2315817" y="2098477"/>
                  <a:pt x="2375452" y="1760547"/>
                </a:cubicBezTo>
                <a:cubicBezTo>
                  <a:pt x="2435087" y="1422617"/>
                  <a:pt x="2451652" y="801421"/>
                  <a:pt x="2534478" y="746756"/>
                </a:cubicBezTo>
                <a:cubicBezTo>
                  <a:pt x="2617304" y="692091"/>
                  <a:pt x="2769705" y="1247026"/>
                  <a:pt x="2872409" y="1432556"/>
                </a:cubicBezTo>
                <a:cubicBezTo>
                  <a:pt x="2975113" y="1618086"/>
                  <a:pt x="3077817" y="1942765"/>
                  <a:pt x="3150704" y="1859939"/>
                </a:cubicBezTo>
                <a:cubicBezTo>
                  <a:pt x="3223591" y="1777113"/>
                  <a:pt x="3240157" y="1227147"/>
                  <a:pt x="3309731" y="935599"/>
                </a:cubicBezTo>
                <a:cubicBezTo>
                  <a:pt x="3379305" y="644051"/>
                  <a:pt x="3491948" y="261395"/>
                  <a:pt x="3568148" y="110652"/>
                </a:cubicBezTo>
                <a:cubicBezTo>
                  <a:pt x="3644348" y="-40091"/>
                  <a:pt x="3705639" y="-4476"/>
                  <a:pt x="3766931" y="31139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63EBBA-A890-4AC4-9C3F-EE4C7AF86BDA}"/>
              </a:ext>
            </a:extLst>
          </p:cNvPr>
          <p:cNvSpPr/>
          <p:nvPr/>
        </p:nvSpPr>
        <p:spPr>
          <a:xfrm>
            <a:off x="286424" y="4290424"/>
            <a:ext cx="343299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FF00"/>
                </a:solidFill>
              </a:rPr>
              <a:t>In finding patterns, we only see training data!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C8C45-EEE8-48F5-A1E4-50765E8606BD}"/>
              </a:ext>
            </a:extLst>
          </p:cNvPr>
          <p:cNvSpPr/>
          <p:nvPr/>
        </p:nvSpPr>
        <p:spPr>
          <a:xfrm>
            <a:off x="8544424" y="3748039"/>
            <a:ext cx="343299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FF00"/>
                </a:solidFill>
              </a:rPr>
              <a:t>Choosing a more complicated pattern type does not necessarily lead to lower test errors!</a:t>
            </a:r>
          </a:p>
        </p:txBody>
      </p:sp>
    </p:spTree>
    <p:extLst>
      <p:ext uri="{BB962C8B-B14F-4D97-AF65-F5344CB8AC3E}">
        <p14:creationId xmlns:p14="http://schemas.microsoft.com/office/powerpoint/2010/main" val="15682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D258-234E-4CFC-9230-322CC598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parameter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37D9-7292-44C2-AA7A-749EFB8A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44085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u="sng" dirty="0"/>
              <a:t>pattern/model type</a:t>
            </a:r>
            <a:r>
              <a:rPr lang="en-US" dirty="0"/>
              <a:t> (e.g., linear curves or nonlinear curves)</a:t>
            </a:r>
          </a:p>
          <a:p>
            <a:r>
              <a:rPr lang="en-US" dirty="0"/>
              <a:t>Pick an </a:t>
            </a:r>
            <a:r>
              <a:rPr lang="en-US" u="sng" dirty="0"/>
              <a:t>error function </a:t>
            </a:r>
            <a:r>
              <a:rPr lang="en-US" dirty="0"/>
              <a:t>(e.g., SSE)</a:t>
            </a:r>
            <a:endParaRPr lang="en-US" u="sng" dirty="0"/>
          </a:p>
          <a:p>
            <a:r>
              <a:rPr lang="en-US" u="sng" dirty="0"/>
              <a:t>Minimize</a:t>
            </a:r>
            <a:r>
              <a:rPr lang="en-US" dirty="0"/>
              <a:t> the error on </a:t>
            </a:r>
            <a:r>
              <a:rPr lang="en-US"/>
              <a:t>the </a:t>
            </a:r>
            <a:r>
              <a:rPr lang="en-US" u="sng"/>
              <a:t>test </a:t>
            </a:r>
            <a:r>
              <a:rPr lang="en-US" u="sng" dirty="0"/>
              <a:t>data</a:t>
            </a:r>
          </a:p>
          <a:p>
            <a:endParaRPr lang="en-US" u="sng" dirty="0"/>
          </a:p>
          <a:p>
            <a:r>
              <a:rPr lang="en-US" dirty="0"/>
              <a:t>How do we know if the learned model can be applicable to the test data?</a:t>
            </a:r>
          </a:p>
          <a:p>
            <a:pPr lvl="1"/>
            <a:r>
              <a:rPr lang="en-US" dirty="0"/>
              <a:t>Learning theory</a:t>
            </a:r>
          </a:p>
          <a:p>
            <a:pPr lvl="1"/>
            <a:r>
              <a:rPr lang="en-US" dirty="0"/>
              <a:t>Rule of thumb: more training data, more applicable!</a:t>
            </a:r>
          </a:p>
          <a:p>
            <a:endParaRPr lang="en-US" dirty="0"/>
          </a:p>
          <a:p>
            <a:r>
              <a:rPr lang="en-US" dirty="0"/>
              <a:t>How to choose the model type?</a:t>
            </a:r>
          </a:p>
          <a:p>
            <a:pPr lvl="1"/>
            <a:r>
              <a:rPr lang="en-US" dirty="0"/>
              <a:t>Save some training data as “pseudo” test data!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5D1FC6-BAA0-4A66-95A3-871EFF4F6881}"/>
                  </a:ext>
                </a:extLst>
              </p:cNvPr>
              <p:cNvSpPr/>
              <p:nvPr/>
            </p:nvSpPr>
            <p:spPr>
              <a:xfrm>
                <a:off x="8419184" y="4627284"/>
                <a:ext cx="3068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5D1FC6-BAA0-4A66-95A3-871EFF4F6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184" y="4627284"/>
                <a:ext cx="3068468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F4622A1-8C1E-4EE3-B712-9B2BBE568928}"/>
              </a:ext>
            </a:extLst>
          </p:cNvPr>
          <p:cNvGrpSpPr/>
          <p:nvPr/>
        </p:nvGrpSpPr>
        <p:grpSpPr>
          <a:xfrm>
            <a:off x="7533244" y="5225058"/>
            <a:ext cx="4424481" cy="1296518"/>
            <a:chOff x="8419184" y="5168052"/>
            <a:chExt cx="4424481" cy="1296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9E42BF6-D96E-4C6D-BEB0-A9CA6590583A}"/>
                    </a:ext>
                  </a:extLst>
                </p:cNvPr>
                <p:cNvSpPr/>
                <p:nvPr/>
              </p:nvSpPr>
              <p:spPr>
                <a:xfrm>
                  <a:off x="8419184" y="5541240"/>
                  <a:ext cx="373288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brk m:alnAt="7"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9E42BF6-D96E-4C6D-BEB0-A9CA65905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184" y="5541240"/>
                  <a:ext cx="373288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A8FDBAB-1C83-4BD0-870E-FEDC2375D253}"/>
                    </a:ext>
                  </a:extLst>
                </p:cNvPr>
                <p:cNvSpPr/>
                <p:nvPr/>
              </p:nvSpPr>
              <p:spPr>
                <a:xfrm>
                  <a:off x="8419184" y="6002905"/>
                  <a:ext cx="442448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brk m:alnAt="7"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A8FDBAB-1C83-4BD0-870E-FEDC2375D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184" y="6002905"/>
                  <a:ext cx="44244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8650F820-CE49-47F5-8DB5-2B1DB9A9C975}"/>
                </a:ext>
              </a:extLst>
            </p:cNvPr>
            <p:cNvSpPr/>
            <p:nvPr/>
          </p:nvSpPr>
          <p:spPr>
            <a:xfrm>
              <a:off x="10568228" y="5168052"/>
              <a:ext cx="271130" cy="4167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FAE0-9E13-49C5-B2AD-19F0C7F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(Cross)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DE72D-AD3D-491E-9CE6-1B9C533B688A}"/>
              </a:ext>
            </a:extLst>
          </p:cNvPr>
          <p:cNvSpPr/>
          <p:nvPr/>
        </p:nvSpPr>
        <p:spPr>
          <a:xfrm>
            <a:off x="800100" y="1912408"/>
            <a:ext cx="3935896" cy="281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B2ECA-D3B2-43C4-8A35-9C9C22A7F769}"/>
              </a:ext>
            </a:extLst>
          </p:cNvPr>
          <p:cNvSpPr txBox="1"/>
          <p:nvPr/>
        </p:nvSpPr>
        <p:spPr>
          <a:xfrm>
            <a:off x="1182757" y="1327633"/>
            <a:ext cx="317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7D50F-010A-4C8A-A79C-41170B611019}"/>
              </a:ext>
            </a:extLst>
          </p:cNvPr>
          <p:cNvSpPr txBox="1"/>
          <p:nvPr/>
        </p:nvSpPr>
        <p:spPr>
          <a:xfrm rot="16200000">
            <a:off x="-1077579" y="3118529"/>
            <a:ext cx="317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Instance index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7CF534-06D1-44F2-8299-CC1DF7B50D45}"/>
              </a:ext>
            </a:extLst>
          </p:cNvPr>
          <p:cNvSpPr/>
          <p:nvPr/>
        </p:nvSpPr>
        <p:spPr>
          <a:xfrm>
            <a:off x="5188226" y="3061252"/>
            <a:ext cx="1053548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4AAA1-4C1B-4C1D-BEC4-31DF13C398D9}"/>
              </a:ext>
            </a:extLst>
          </p:cNvPr>
          <p:cNvSpPr/>
          <p:nvPr/>
        </p:nvSpPr>
        <p:spPr>
          <a:xfrm>
            <a:off x="6541604" y="1883983"/>
            <a:ext cx="3935896" cy="187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689BB-9295-4105-B0F3-135943BAD121}"/>
              </a:ext>
            </a:extLst>
          </p:cNvPr>
          <p:cNvSpPr/>
          <p:nvPr/>
        </p:nvSpPr>
        <p:spPr>
          <a:xfrm>
            <a:off x="6541604" y="3756991"/>
            <a:ext cx="3935896" cy="9671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227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A632-A656-44B6-A206-B7CF38E2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validation</a:t>
            </a:r>
          </a:p>
        </p:txBody>
      </p:sp>
      <p:pic>
        <p:nvPicPr>
          <p:cNvPr id="5122" name="Picture 2" descr="3.1. Cross-validation: evaluating estimator performance — scikit-learn  0.23.2 documentation">
            <a:extLst>
              <a:ext uri="{FF2B5EF4-FFF2-40B4-BE49-F238E27FC236}">
                <a16:creationId xmlns:a16="http://schemas.microsoft.com/office/drawing/2014/main" id="{C26B0DA7-8C5B-4C6E-BE52-108B6014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48" y="1909168"/>
            <a:ext cx="6918780" cy="47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3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3651-1B3E-430E-8711-C7FE293F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F95A-0ED6-44CD-8E3B-12F43C17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Machine: SVM</a:t>
            </a:r>
          </a:p>
          <a:p>
            <a:r>
              <a:rPr lang="en-US" dirty="0"/>
              <a:t>K-nearest neighbors: KNN</a:t>
            </a:r>
          </a:p>
          <a:p>
            <a:r>
              <a:rPr lang="en-US" dirty="0"/>
              <a:t>Boosting/Bagging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D687F4-1E41-4C62-92FA-9E343CED210C}"/>
                  </a:ext>
                </a:extLst>
              </p:cNvPr>
              <p:cNvSpPr/>
              <p:nvPr/>
            </p:nvSpPr>
            <p:spPr>
              <a:xfrm>
                <a:off x="8514870" y="2484046"/>
                <a:ext cx="2354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D687F4-1E41-4C62-92FA-9E343CED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70" y="2484046"/>
                <a:ext cx="235417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B62989-BE1B-46A7-8C4A-663AC4239355}"/>
                  </a:ext>
                </a:extLst>
              </p:cNvPr>
              <p:cNvSpPr/>
              <p:nvPr/>
            </p:nvSpPr>
            <p:spPr>
              <a:xfrm>
                <a:off x="9506648" y="4004623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B62989-BE1B-46A7-8C4A-663AC4239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648" y="4004623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3AD6BB7-4F00-4541-914C-89E7DBC56333}"/>
              </a:ext>
            </a:extLst>
          </p:cNvPr>
          <p:cNvSpPr/>
          <p:nvPr/>
        </p:nvSpPr>
        <p:spPr>
          <a:xfrm rot="5400000">
            <a:off x="9229618" y="3186018"/>
            <a:ext cx="924674" cy="493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05E66-2A6C-4495-86B1-AF8CD3A58E79}"/>
                  </a:ext>
                </a:extLst>
              </p:cNvPr>
              <p:cNvSpPr/>
              <p:nvPr/>
            </p:nvSpPr>
            <p:spPr>
              <a:xfrm>
                <a:off x="9506648" y="565295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05E66-2A6C-4495-86B1-AF8CD3A58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648" y="5652959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85676B10-02B8-49A8-8259-EAE4F4CEF6F0}"/>
              </a:ext>
            </a:extLst>
          </p:cNvPr>
          <p:cNvSpPr/>
          <p:nvPr/>
        </p:nvSpPr>
        <p:spPr>
          <a:xfrm rot="5400000">
            <a:off x="9229618" y="4789370"/>
            <a:ext cx="924674" cy="493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5BF1-F576-44B7-A7EC-5DF283E0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356C4D-1D31-40D0-A583-D40C71B3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612900"/>
            <a:ext cx="11723688" cy="456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 set of methods that can automatically </a:t>
            </a:r>
            <a:r>
              <a:rPr lang="en-US" i="1" u="sng" dirty="0"/>
              <a:t>detect patterns</a:t>
            </a:r>
            <a:r>
              <a:rPr lang="en-US" i="1" dirty="0"/>
              <a:t> in </a:t>
            </a:r>
            <a:r>
              <a:rPr lang="en-US" i="1" dirty="0">
                <a:solidFill>
                  <a:srgbClr val="C00000"/>
                </a:solidFill>
              </a:rPr>
              <a:t>data</a:t>
            </a:r>
            <a:r>
              <a:rPr lang="en-US" i="1" dirty="0"/>
              <a:t>, and then use the </a:t>
            </a:r>
            <a:r>
              <a:rPr lang="en-US" i="1" u="sng" dirty="0"/>
              <a:t>uncovered patterns to predict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future data</a:t>
            </a:r>
            <a:r>
              <a:rPr lang="en-US" i="1" dirty="0"/>
              <a:t>, or to perform other kinds of </a:t>
            </a:r>
            <a:r>
              <a:rPr lang="en-US" i="1" u="sng" dirty="0"/>
              <a:t>decision making under uncertainty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2000" dirty="0"/>
              <a:t>Kevin Murphy. Machine learning: a probabilistic perspective. The MIT Press</a:t>
            </a:r>
            <a:endParaRPr lang="en-US" sz="2000" i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3CE18-6BD0-477E-81C8-1AC6938A30A1}"/>
              </a:ext>
            </a:extLst>
          </p:cNvPr>
          <p:cNvSpPr/>
          <p:nvPr/>
        </p:nvSpPr>
        <p:spPr>
          <a:xfrm>
            <a:off x="4320004" y="3939479"/>
            <a:ext cx="2982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Learning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from </a:t>
            </a:r>
            <a:r>
              <a:rPr lang="en-US" sz="2800" dirty="0">
                <a:solidFill>
                  <a:srgbClr val="0070C0"/>
                </a:solidFill>
              </a:rPr>
              <a:t>Data</a:t>
            </a:r>
            <a:endParaRPr lang="en-US" sz="2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7177CF-478E-4393-A34B-F748B4F210D5}"/>
              </a:ext>
            </a:extLst>
          </p:cNvPr>
          <p:cNvGrpSpPr/>
          <p:nvPr/>
        </p:nvGrpSpPr>
        <p:grpSpPr>
          <a:xfrm>
            <a:off x="1381806" y="4462699"/>
            <a:ext cx="3572851" cy="1364516"/>
            <a:chOff x="1381806" y="4462699"/>
            <a:chExt cx="3572851" cy="13645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29D452-0711-403F-AB40-A256A9ABC05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768315" y="4462699"/>
              <a:ext cx="2186342" cy="841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5BB29E-9C66-4CCF-801F-23FC4459F4F8}"/>
                </a:ext>
              </a:extLst>
            </p:cNvPr>
            <p:cNvSpPr txBox="1"/>
            <p:nvPr/>
          </p:nvSpPr>
          <p:spPr>
            <a:xfrm>
              <a:off x="1381806" y="5303995"/>
              <a:ext cx="2773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Algorithm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EE61CF-267E-495B-A788-B2962A3C77A1}"/>
              </a:ext>
            </a:extLst>
          </p:cNvPr>
          <p:cNvGrpSpPr/>
          <p:nvPr/>
        </p:nvGrpSpPr>
        <p:grpSpPr>
          <a:xfrm>
            <a:off x="7040218" y="4462699"/>
            <a:ext cx="3786211" cy="1364516"/>
            <a:chOff x="7040218" y="4462699"/>
            <a:chExt cx="3786211" cy="136451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2E8D81-ACF2-442B-AC17-66A9692F91B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040218" y="4462699"/>
              <a:ext cx="2664755" cy="841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BBF6E7-66A8-4CED-8008-83D16A044436}"/>
                </a:ext>
              </a:extLst>
            </p:cNvPr>
            <p:cNvSpPr txBox="1"/>
            <p:nvPr/>
          </p:nvSpPr>
          <p:spPr>
            <a:xfrm>
              <a:off x="8583517" y="5303995"/>
              <a:ext cx="2242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6F8ED4-37B0-4C8D-A0FE-4EE5205B25C2}"/>
              </a:ext>
            </a:extLst>
          </p:cNvPr>
          <p:cNvGrpSpPr/>
          <p:nvPr/>
        </p:nvGrpSpPr>
        <p:grpSpPr>
          <a:xfrm>
            <a:off x="4720360" y="4462699"/>
            <a:ext cx="2773017" cy="1360687"/>
            <a:chOff x="4720360" y="4462699"/>
            <a:chExt cx="2773017" cy="136068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1614D2-BDF6-4389-8D59-C34A53EEB46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102628" y="4462699"/>
              <a:ext cx="4241" cy="837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0B178-8D9E-4E86-BC63-A3538A0500AE}"/>
                </a:ext>
              </a:extLst>
            </p:cNvPr>
            <p:cNvSpPr txBox="1"/>
            <p:nvPr/>
          </p:nvSpPr>
          <p:spPr>
            <a:xfrm>
              <a:off x="4720360" y="5300166"/>
              <a:ext cx="2773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Evaluation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EA612A-EA73-41C6-9D99-579FA938A8B1}"/>
                  </a:ext>
                </a:extLst>
              </p:cNvPr>
              <p:cNvSpPr/>
              <p:nvPr/>
            </p:nvSpPr>
            <p:spPr>
              <a:xfrm>
                <a:off x="8521976" y="5842603"/>
                <a:ext cx="3068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EA612A-EA73-41C6-9D99-579FA938A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976" y="5842603"/>
                <a:ext cx="306846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7FA2D5E3-AF5F-421E-9D84-D0CC2B1AFE7A}"/>
              </a:ext>
            </a:extLst>
          </p:cNvPr>
          <p:cNvSpPr/>
          <p:nvPr/>
        </p:nvSpPr>
        <p:spPr>
          <a:xfrm>
            <a:off x="1426235" y="5888770"/>
            <a:ext cx="2387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Linear regression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B6981-DF0E-4517-BED5-5322CEF27619}"/>
              </a:ext>
            </a:extLst>
          </p:cNvPr>
          <p:cNvSpPr/>
          <p:nvPr/>
        </p:nvSpPr>
        <p:spPr>
          <a:xfrm>
            <a:off x="5787261" y="5842603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052FC1-EAE0-4B45-90A6-0AFB3B86E121}"/>
              </a:ext>
            </a:extLst>
          </p:cNvPr>
          <p:cNvSpPr/>
          <p:nvPr/>
        </p:nvSpPr>
        <p:spPr>
          <a:xfrm>
            <a:off x="907576" y="5823386"/>
            <a:ext cx="6395296" cy="9658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1870CB-71C1-49A5-8C7A-00B5E6446B1F}"/>
              </a:ext>
            </a:extLst>
          </p:cNvPr>
          <p:cNvSpPr/>
          <p:nvPr/>
        </p:nvSpPr>
        <p:spPr>
          <a:xfrm>
            <a:off x="2789608" y="6329363"/>
            <a:ext cx="357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Least square (closed-form)</a:t>
            </a:r>
          </a:p>
        </p:txBody>
      </p:sp>
    </p:spTree>
    <p:extLst>
      <p:ext uri="{BB962C8B-B14F-4D97-AF65-F5344CB8AC3E}">
        <p14:creationId xmlns:p14="http://schemas.microsoft.com/office/powerpoint/2010/main" val="12188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30" grpId="0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D458-2B11-4FAE-BE1A-D480EB5B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385BD-4803-4E68-AEC7-DE8B2ACB6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type: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Goal: Build a model so that given a future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it can tell the label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Example: Nearest neighbors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“label”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provides supervision of how to give each data instance a label</a:t>
                </a:r>
              </a:p>
              <a:p>
                <a:r>
                  <a:rPr lang="en-US" dirty="0"/>
                  <a:t>The label can be </a:t>
                </a:r>
                <a:r>
                  <a:rPr lang="en-US" b="1" u="sng" dirty="0"/>
                  <a:t>“numerical” (regression)</a:t>
                </a:r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:r>
                  <a:rPr lang="en-US" b="1" u="sng" dirty="0"/>
                  <a:t>“categorical” (classification) </a:t>
                </a:r>
                <a:endParaRPr lang="en-US" b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385BD-4803-4E68-AEC7-DE8B2ACB6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245094"/>
              </a:xfrm>
              <a:blipFill>
                <a:blip r:embed="rId2"/>
                <a:stretch>
                  <a:fillRect l="-922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FB578E-AC4C-478E-90BC-48340214DA6E}"/>
              </a:ext>
            </a:extLst>
          </p:cNvPr>
          <p:cNvGrpSpPr/>
          <p:nvPr/>
        </p:nvGrpSpPr>
        <p:grpSpPr>
          <a:xfrm>
            <a:off x="1446814" y="2221953"/>
            <a:ext cx="9900457" cy="1374108"/>
            <a:chOff x="2054139" y="2939863"/>
            <a:chExt cx="9900457" cy="137410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0348755E-768D-4F60-8D53-9AB54E35F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878" y="3015617"/>
              <a:ext cx="12145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06826B0-10B9-433F-9D1B-1C6AAE1CD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305" y="2941138"/>
              <a:ext cx="122077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2A7A8EE-6B98-427C-86C6-DB71DAC8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277" y="3030239"/>
              <a:ext cx="91848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823A1E2-5B42-4CD0-8EA0-8804D445A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617" y="3015617"/>
              <a:ext cx="886326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298E304E-7EED-4D3F-9BF2-7FA2F1A2D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4321" y="3030239"/>
              <a:ext cx="1142339" cy="76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B93B54B1-AA0E-4460-8867-00DCDF5CF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490" y="3015617"/>
              <a:ext cx="92670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31A11-687B-45A7-A035-DE2FEE64F702}"/>
                </a:ext>
              </a:extLst>
            </p:cNvPr>
            <p:cNvSpPr txBox="1"/>
            <p:nvPr/>
          </p:nvSpPr>
          <p:spPr>
            <a:xfrm>
              <a:off x="2154978" y="393001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laptop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DBDD1-E442-419A-89BA-37D6B8E3441A}"/>
                </a:ext>
              </a:extLst>
            </p:cNvPr>
            <p:cNvSpPr txBox="1"/>
            <p:nvPr/>
          </p:nvSpPr>
          <p:spPr>
            <a:xfrm>
              <a:off x="3857565" y="3920865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laptop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328219-3F6A-4EC4-A5FB-DC39D1222078}"/>
                </a:ext>
              </a:extLst>
            </p:cNvPr>
            <p:cNvSpPr/>
            <p:nvPr/>
          </p:nvSpPr>
          <p:spPr>
            <a:xfrm>
              <a:off x="2054139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87A2E5-78A9-46FE-8D5C-1E85833CDB3D}"/>
                </a:ext>
              </a:extLst>
            </p:cNvPr>
            <p:cNvSpPr/>
            <p:nvPr/>
          </p:nvSpPr>
          <p:spPr>
            <a:xfrm>
              <a:off x="3762599" y="2941137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FA98F-30A2-492C-A980-0DDA634C9628}"/>
                </a:ext>
              </a:extLst>
            </p:cNvPr>
            <p:cNvSpPr txBox="1"/>
            <p:nvPr/>
          </p:nvSpPr>
          <p:spPr>
            <a:xfrm>
              <a:off x="5543579" y="3944639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696EFA-3177-44FC-9A5F-923C96FD93CF}"/>
                </a:ext>
              </a:extLst>
            </p:cNvPr>
            <p:cNvSpPr/>
            <p:nvPr/>
          </p:nvSpPr>
          <p:spPr>
            <a:xfrm>
              <a:off x="5481689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EC1801-594F-4286-80DA-FAB43344D410}"/>
                </a:ext>
              </a:extLst>
            </p:cNvPr>
            <p:cNvSpPr/>
            <p:nvPr/>
          </p:nvSpPr>
          <p:spPr>
            <a:xfrm>
              <a:off x="7166527" y="2939864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DB8CE0-D421-443A-A787-0C2FAE3DC345}"/>
                </a:ext>
              </a:extLst>
            </p:cNvPr>
            <p:cNvSpPr txBox="1"/>
            <p:nvPr/>
          </p:nvSpPr>
          <p:spPr>
            <a:xfrm>
              <a:off x="7289249" y="393001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592C2-1B20-41B8-AFFA-D7EA1DDBE3F5}"/>
                </a:ext>
              </a:extLst>
            </p:cNvPr>
            <p:cNvSpPr/>
            <p:nvPr/>
          </p:nvSpPr>
          <p:spPr>
            <a:xfrm>
              <a:off x="8888496" y="2939863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BB082D-32D0-4093-AB19-2FE621AA7436}"/>
                </a:ext>
              </a:extLst>
            </p:cNvPr>
            <p:cNvSpPr txBox="1"/>
            <p:nvPr/>
          </p:nvSpPr>
          <p:spPr>
            <a:xfrm>
              <a:off x="8959498" y="391958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bike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AE99A7-81F4-482D-954C-95E4CF110847}"/>
                </a:ext>
              </a:extLst>
            </p:cNvPr>
            <p:cNvSpPr/>
            <p:nvPr/>
          </p:nvSpPr>
          <p:spPr>
            <a:xfrm>
              <a:off x="10556415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B9C7C-913E-4507-BEF7-4283611F2BE1}"/>
                </a:ext>
              </a:extLst>
            </p:cNvPr>
            <p:cNvSpPr txBox="1"/>
            <p:nvPr/>
          </p:nvSpPr>
          <p:spPr>
            <a:xfrm>
              <a:off x="10680585" y="3935588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bike</a:t>
              </a:r>
            </a:p>
          </p:txBody>
        </p:sp>
      </p:grpSp>
      <p:pic>
        <p:nvPicPr>
          <p:cNvPr id="1026" name="Picture 2" descr="XPS 15 Laptop | Dell USA">
            <a:extLst>
              <a:ext uri="{FF2B5EF4-FFF2-40B4-BE49-F238E27FC236}">
                <a16:creationId xmlns:a16="http://schemas.microsoft.com/office/drawing/2014/main" id="{6FCA9B99-5C38-435B-9F87-89C40F43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93" y="4164970"/>
            <a:ext cx="148113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vs. regression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Classification</a:t>
            </a:r>
          </a:p>
          <a:p>
            <a:pPr lvl="1"/>
            <a:r>
              <a:rPr lang="en-US" altLang="en-US" dirty="0"/>
              <a:t>Supervised learning</a:t>
            </a:r>
          </a:p>
          <a:p>
            <a:pPr lvl="1"/>
            <a:r>
              <a:rPr lang="en-US" altLang="en-US" dirty="0"/>
              <a:t>Form: Data point → Desired category (integer number index)</a:t>
            </a:r>
          </a:p>
          <a:p>
            <a:pPr lvl="1"/>
            <a:r>
              <a:rPr lang="en-US" altLang="en-US" dirty="0"/>
              <a:t>Ex: 1: Cat, 2: Dog, 3: Horse, ……, 1000: Car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Regression (curve Fitting)</a:t>
            </a:r>
          </a:p>
          <a:p>
            <a:pPr lvl="1"/>
            <a:r>
              <a:rPr lang="en-US" altLang="en-US" dirty="0"/>
              <a:t>Supervised learning</a:t>
            </a:r>
          </a:p>
          <a:p>
            <a:pPr lvl="1"/>
            <a:r>
              <a:rPr lang="en-US" altLang="en-US" dirty="0"/>
              <a:t>Form: Data point → Desired real number (e.g., price, chance, etc.)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CF806-5491-4FA6-8E25-35CF016F432C}"/>
              </a:ext>
            </a:extLst>
          </p:cNvPr>
          <p:cNvSpPr/>
          <p:nvPr/>
        </p:nvSpPr>
        <p:spPr>
          <a:xfrm>
            <a:off x="1825381" y="5381248"/>
            <a:ext cx="8114016" cy="95410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Machine learning: capture </a:t>
            </a:r>
            <a:r>
              <a:rPr lang="en-US" altLang="en-US" sz="2800" dirty="0">
                <a:solidFill>
                  <a:srgbClr val="FFFF00"/>
                </a:solidFill>
              </a:rPr>
              <a:t>patterns</a:t>
            </a:r>
            <a:r>
              <a:rPr lang="en-US" altLang="en-US" sz="2800" dirty="0">
                <a:solidFill>
                  <a:schemeClr val="bg1"/>
                </a:solidFill>
              </a:rPr>
              <a:t> from </a:t>
            </a:r>
            <a:r>
              <a:rPr lang="en-US" altLang="en-US" sz="2800" dirty="0">
                <a:solidFill>
                  <a:srgbClr val="FFFF00"/>
                </a:solidFill>
              </a:rPr>
              <a:t>training data 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that can be </a:t>
            </a:r>
            <a:r>
              <a:rPr lang="en-US" altLang="en-US" sz="2800" dirty="0">
                <a:solidFill>
                  <a:srgbClr val="FFFF00"/>
                </a:solidFill>
              </a:rPr>
              <a:t>generalized to future data </a:t>
            </a:r>
          </a:p>
        </p:txBody>
      </p:sp>
    </p:spTree>
    <p:extLst>
      <p:ext uri="{BB962C8B-B14F-4D97-AF65-F5344CB8AC3E}">
        <p14:creationId xmlns:p14="http://schemas.microsoft.com/office/powerpoint/2010/main" val="143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9AF2-E299-469A-BB19-E0653067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vs. regression: training data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FB61D-1E8C-4BA3-B58C-BBFC076A986A}"/>
              </a:ext>
            </a:extLst>
          </p:cNvPr>
          <p:cNvCxnSpPr>
            <a:cxnSpLocks/>
          </p:cNvCxnSpPr>
          <p:nvPr/>
        </p:nvCxnSpPr>
        <p:spPr>
          <a:xfrm>
            <a:off x="1117567" y="6355070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4871E1-2545-4DD6-BCDE-CB02972CBC12}"/>
              </a:ext>
            </a:extLst>
          </p:cNvPr>
          <p:cNvCxnSpPr>
            <a:cxnSpLocks/>
          </p:cNvCxnSpPr>
          <p:nvPr/>
        </p:nvCxnSpPr>
        <p:spPr>
          <a:xfrm flipV="1">
            <a:off x="1117567" y="3182166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7FE860A-8BF9-407C-BC86-667390B46867}"/>
              </a:ext>
            </a:extLst>
          </p:cNvPr>
          <p:cNvSpPr/>
          <p:nvPr/>
        </p:nvSpPr>
        <p:spPr>
          <a:xfrm>
            <a:off x="4212526" y="3820118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D95D98E-03F1-46C2-8B71-800C206C790D}"/>
              </a:ext>
            </a:extLst>
          </p:cNvPr>
          <p:cNvSpPr/>
          <p:nvPr/>
        </p:nvSpPr>
        <p:spPr>
          <a:xfrm>
            <a:off x="3804810" y="42930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351CFE-8339-4E7E-8713-C55F80F86F73}"/>
              </a:ext>
            </a:extLst>
          </p:cNvPr>
          <p:cNvSpPr/>
          <p:nvPr/>
        </p:nvSpPr>
        <p:spPr>
          <a:xfrm>
            <a:off x="3309910" y="450763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29D88C-B14F-4B6F-B18D-2D636B32CA7E}"/>
              </a:ext>
            </a:extLst>
          </p:cNvPr>
          <p:cNvSpPr/>
          <p:nvPr/>
        </p:nvSpPr>
        <p:spPr>
          <a:xfrm>
            <a:off x="2869990" y="48077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5955E4-476B-4C7B-BED5-92207BB1C42B}"/>
              </a:ext>
            </a:extLst>
          </p:cNvPr>
          <p:cNvSpPr/>
          <p:nvPr/>
        </p:nvSpPr>
        <p:spPr>
          <a:xfrm>
            <a:off x="2481922" y="51838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BDD36D-23D7-4DB6-A7E8-9FEB592D04E1}"/>
              </a:ext>
            </a:extLst>
          </p:cNvPr>
          <p:cNvSpPr/>
          <p:nvPr/>
        </p:nvSpPr>
        <p:spPr>
          <a:xfrm>
            <a:off x="1930473" y="533476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93381E-622E-4D4E-A817-835AEA69485B}"/>
              </a:ext>
            </a:extLst>
          </p:cNvPr>
          <p:cNvSpPr/>
          <p:nvPr/>
        </p:nvSpPr>
        <p:spPr>
          <a:xfrm>
            <a:off x="1522356" y="567813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014B21-7AF9-4E27-94BE-D234E4343BD4}"/>
              </a:ext>
            </a:extLst>
          </p:cNvPr>
          <p:cNvSpPr/>
          <p:nvPr/>
        </p:nvSpPr>
        <p:spPr>
          <a:xfrm>
            <a:off x="1198297" y="604256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49B15-82B7-4EDF-8072-3EFFA7F8B6BE}"/>
              </a:ext>
            </a:extLst>
          </p:cNvPr>
          <p:cNvSpPr txBox="1"/>
          <p:nvPr/>
        </p:nvSpPr>
        <p:spPr>
          <a:xfrm>
            <a:off x="2106421" y="6350458"/>
            <a:ext cx="210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x: distance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1D017A-E2B1-4D87-A098-F5D8CC624B31}"/>
              </a:ext>
            </a:extLst>
          </p:cNvPr>
          <p:cNvSpPr txBox="1"/>
          <p:nvPr/>
        </p:nvSpPr>
        <p:spPr>
          <a:xfrm>
            <a:off x="488682" y="2569891"/>
            <a:ext cx="133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y: price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578ECB-1962-4834-BBFF-16AD26ED07E8}"/>
              </a:ext>
            </a:extLst>
          </p:cNvPr>
          <p:cNvSpPr txBox="1"/>
          <p:nvPr/>
        </p:nvSpPr>
        <p:spPr>
          <a:xfrm>
            <a:off x="7672621" y="6350458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x[1]: year in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48B153-B136-43D6-BF3E-CEE5A1AD52B9}"/>
              </a:ext>
            </a:extLst>
          </p:cNvPr>
          <p:cNvSpPr txBox="1"/>
          <p:nvPr/>
        </p:nvSpPr>
        <p:spPr>
          <a:xfrm>
            <a:off x="5449175" y="2563779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x[2]: miles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92DA1D-ACA3-4A8D-8FFE-CC1A669D18CA}"/>
              </a:ext>
            </a:extLst>
          </p:cNvPr>
          <p:cNvSpPr/>
          <p:nvPr/>
        </p:nvSpPr>
        <p:spPr>
          <a:xfrm>
            <a:off x="8072974" y="50925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4B36EE-A5FC-4324-959F-5B0FCACB1105}"/>
              </a:ext>
            </a:extLst>
          </p:cNvPr>
          <p:cNvSpPr/>
          <p:nvPr/>
        </p:nvSpPr>
        <p:spPr>
          <a:xfrm>
            <a:off x="7978710" y="581232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73C56D-BF02-4116-9225-7A2B2BC14B55}"/>
              </a:ext>
            </a:extLst>
          </p:cNvPr>
          <p:cNvSpPr/>
          <p:nvPr/>
        </p:nvSpPr>
        <p:spPr>
          <a:xfrm>
            <a:off x="7452745" y="519154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C8C78-4B78-492B-90DA-E10B0B2FAF82}"/>
              </a:ext>
            </a:extLst>
          </p:cNvPr>
          <p:cNvSpPr/>
          <p:nvPr/>
        </p:nvSpPr>
        <p:spPr>
          <a:xfrm>
            <a:off x="7365970" y="579268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20FC16-EA28-4388-A89C-57859B895849}"/>
              </a:ext>
            </a:extLst>
          </p:cNvPr>
          <p:cNvSpPr/>
          <p:nvPr/>
        </p:nvSpPr>
        <p:spPr>
          <a:xfrm>
            <a:off x="7494802" y="4609780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99F885-4778-47AC-9115-DDBA6EE3CE76}"/>
              </a:ext>
            </a:extLst>
          </p:cNvPr>
          <p:cNvSpPr/>
          <p:nvPr/>
        </p:nvSpPr>
        <p:spPr>
          <a:xfrm>
            <a:off x="8705728" y="552723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DF2BD0-C818-4661-98A7-DB2ACC97DCB7}"/>
              </a:ext>
            </a:extLst>
          </p:cNvPr>
          <p:cNvSpPr/>
          <p:nvPr/>
        </p:nvSpPr>
        <p:spPr>
          <a:xfrm>
            <a:off x="9256435" y="2868567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8A8482-4BFC-4559-A308-8B2D7108939F}"/>
              </a:ext>
            </a:extLst>
          </p:cNvPr>
          <p:cNvSpPr/>
          <p:nvPr/>
        </p:nvSpPr>
        <p:spPr>
          <a:xfrm>
            <a:off x="9618192" y="3182166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EE691D-99BF-4A21-AC15-2ACF4AA8078E}"/>
              </a:ext>
            </a:extLst>
          </p:cNvPr>
          <p:cNvSpPr/>
          <p:nvPr/>
        </p:nvSpPr>
        <p:spPr>
          <a:xfrm>
            <a:off x="9861722" y="372090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E70636-1C12-4F1F-9E1D-2A54E0EF3923}"/>
              </a:ext>
            </a:extLst>
          </p:cNvPr>
          <p:cNvSpPr/>
          <p:nvPr/>
        </p:nvSpPr>
        <p:spPr>
          <a:xfrm>
            <a:off x="10393545" y="338012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A778E6-BB8F-4059-993C-232AFB97FB02}"/>
              </a:ext>
            </a:extLst>
          </p:cNvPr>
          <p:cNvSpPr/>
          <p:nvPr/>
        </p:nvSpPr>
        <p:spPr>
          <a:xfrm>
            <a:off x="10303202" y="421188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2F8A5D-0E98-41E9-B39E-5D31D39129F8}"/>
              </a:ext>
            </a:extLst>
          </p:cNvPr>
          <p:cNvSpPr/>
          <p:nvPr/>
        </p:nvSpPr>
        <p:spPr>
          <a:xfrm>
            <a:off x="8559242" y="277093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560C54-8D93-4CD0-A207-A9A73A335309}"/>
              </a:ext>
            </a:extLst>
          </p:cNvPr>
          <p:cNvSpPr/>
          <p:nvPr/>
        </p:nvSpPr>
        <p:spPr>
          <a:xfrm>
            <a:off x="9673193" y="4501982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0E69D1-6DC8-4A1D-9058-F53D1F62C06D}"/>
              </a:ext>
            </a:extLst>
          </p:cNvPr>
          <p:cNvCxnSpPr>
            <a:cxnSpLocks/>
          </p:cNvCxnSpPr>
          <p:nvPr/>
        </p:nvCxnSpPr>
        <p:spPr>
          <a:xfrm>
            <a:off x="7158976" y="6355562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D72D31-4243-48DD-A7AD-4FA6D6A6A68B}"/>
              </a:ext>
            </a:extLst>
          </p:cNvPr>
          <p:cNvCxnSpPr>
            <a:cxnSpLocks/>
          </p:cNvCxnSpPr>
          <p:nvPr/>
        </p:nvCxnSpPr>
        <p:spPr>
          <a:xfrm flipV="1">
            <a:off x="7158976" y="3182658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9E8E39-2F2E-4761-BAC9-385DA7901F44}"/>
              </a:ext>
            </a:extLst>
          </p:cNvPr>
          <p:cNvSpPr txBox="1"/>
          <p:nvPr/>
        </p:nvSpPr>
        <p:spPr>
          <a:xfrm>
            <a:off x="877175" y="1452835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Regression (bus ticket):</a:t>
            </a:r>
          </a:p>
          <a:p>
            <a:r>
              <a:rPr lang="en-US" sz="2400" dirty="0"/>
              <a:t>From x (distance), predict y (price)</a:t>
            </a:r>
            <a:endParaRPr lang="en-US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FC20E-E56B-442A-B862-95274C4A089D}"/>
              </a:ext>
            </a:extLst>
          </p:cNvPr>
          <p:cNvSpPr txBox="1"/>
          <p:nvPr/>
        </p:nvSpPr>
        <p:spPr>
          <a:xfrm>
            <a:off x="6441744" y="1455821"/>
            <a:ext cx="5750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Classification (car buying company):</a:t>
            </a:r>
          </a:p>
          <a:p>
            <a:r>
              <a:rPr lang="en-US" sz="2400" dirty="0"/>
              <a:t>From </a:t>
            </a:r>
            <a:r>
              <a:rPr lang="en-US" sz="2400" b="1" i="1" dirty="0"/>
              <a:t>x</a:t>
            </a:r>
            <a:r>
              <a:rPr lang="en-US" sz="2400" dirty="0"/>
              <a:t> (year, miles), predict y (buy or not)</a:t>
            </a:r>
            <a:endParaRPr lang="en-US" sz="24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3D921C-54E3-4D24-B85F-96000DA328C2}"/>
              </a:ext>
            </a:extLst>
          </p:cNvPr>
          <p:cNvGrpSpPr/>
          <p:nvPr/>
        </p:nvGrpSpPr>
        <p:grpSpPr>
          <a:xfrm>
            <a:off x="10868603" y="3798868"/>
            <a:ext cx="1074250" cy="1384995"/>
            <a:chOff x="10868603" y="3798868"/>
            <a:chExt cx="1074250" cy="138499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6EFC1B-9C30-434C-8258-08E4C7ADB13E}"/>
                </a:ext>
              </a:extLst>
            </p:cNvPr>
            <p:cNvSpPr txBox="1"/>
            <p:nvPr/>
          </p:nvSpPr>
          <p:spPr>
            <a:xfrm>
              <a:off x="10868603" y="3798868"/>
              <a:ext cx="1074250" cy="1384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y:</a:t>
              </a:r>
            </a:p>
            <a:p>
              <a:r>
                <a:rPr lang="en-US" sz="2800" dirty="0"/>
                <a:t>   Buy</a:t>
              </a:r>
            </a:p>
            <a:p>
              <a:r>
                <a:rPr lang="en-US" sz="2800" dirty="0"/>
                <a:t>   Not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F6D0D1-05F4-4FC0-B619-E3F6BFE55FF1}"/>
                </a:ext>
              </a:extLst>
            </p:cNvPr>
            <p:cNvSpPr/>
            <p:nvPr/>
          </p:nvSpPr>
          <p:spPr>
            <a:xfrm>
              <a:off x="10910318" y="4815218"/>
              <a:ext cx="188529" cy="197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6B50B2-890A-4D8A-AE91-BC4C10D767A8}"/>
                </a:ext>
              </a:extLst>
            </p:cNvPr>
            <p:cNvSpPr/>
            <p:nvPr/>
          </p:nvSpPr>
          <p:spPr>
            <a:xfrm>
              <a:off x="10906395" y="4429714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9AF2-E299-469A-BB19-E0653067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vs. regression: find patterns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636263-4F8E-4A80-A7FA-D1A1CE8D4294}"/>
              </a:ext>
            </a:extLst>
          </p:cNvPr>
          <p:cNvCxnSpPr>
            <a:cxnSpLocks/>
          </p:cNvCxnSpPr>
          <p:nvPr/>
        </p:nvCxnSpPr>
        <p:spPr>
          <a:xfrm>
            <a:off x="1117567" y="6355070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E1770-85D9-47D3-BA99-CC883A599E35}"/>
              </a:ext>
            </a:extLst>
          </p:cNvPr>
          <p:cNvCxnSpPr>
            <a:cxnSpLocks/>
          </p:cNvCxnSpPr>
          <p:nvPr/>
        </p:nvCxnSpPr>
        <p:spPr>
          <a:xfrm flipV="1">
            <a:off x="1117567" y="3182166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2C3810-A2FC-490C-BBDE-450388854BCF}"/>
              </a:ext>
            </a:extLst>
          </p:cNvPr>
          <p:cNvSpPr/>
          <p:nvPr/>
        </p:nvSpPr>
        <p:spPr>
          <a:xfrm>
            <a:off x="4212526" y="3820118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B79E94-F2C4-496F-95B1-9B47B2886788}"/>
              </a:ext>
            </a:extLst>
          </p:cNvPr>
          <p:cNvSpPr/>
          <p:nvPr/>
        </p:nvSpPr>
        <p:spPr>
          <a:xfrm>
            <a:off x="3804810" y="42930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A611EE-A127-4EC8-9DF6-68FFA0B75A80}"/>
              </a:ext>
            </a:extLst>
          </p:cNvPr>
          <p:cNvSpPr/>
          <p:nvPr/>
        </p:nvSpPr>
        <p:spPr>
          <a:xfrm>
            <a:off x="3309910" y="450763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3EAFC-E615-411A-9CA3-C6EC80DC6D48}"/>
              </a:ext>
            </a:extLst>
          </p:cNvPr>
          <p:cNvSpPr/>
          <p:nvPr/>
        </p:nvSpPr>
        <p:spPr>
          <a:xfrm>
            <a:off x="2869990" y="48077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B07E8B-4367-4B67-93FF-679EDD8377F9}"/>
              </a:ext>
            </a:extLst>
          </p:cNvPr>
          <p:cNvSpPr/>
          <p:nvPr/>
        </p:nvSpPr>
        <p:spPr>
          <a:xfrm>
            <a:off x="2481922" y="51838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600D2-F91B-4B74-8B05-7588011AC53A}"/>
              </a:ext>
            </a:extLst>
          </p:cNvPr>
          <p:cNvSpPr/>
          <p:nvPr/>
        </p:nvSpPr>
        <p:spPr>
          <a:xfrm>
            <a:off x="1930473" y="533476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F487F-753C-40AE-9B7E-58B56A894D4C}"/>
              </a:ext>
            </a:extLst>
          </p:cNvPr>
          <p:cNvSpPr/>
          <p:nvPr/>
        </p:nvSpPr>
        <p:spPr>
          <a:xfrm>
            <a:off x="1522356" y="567813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47636-9B77-4EBA-B3A7-DE073F38DCE6}"/>
              </a:ext>
            </a:extLst>
          </p:cNvPr>
          <p:cNvSpPr/>
          <p:nvPr/>
        </p:nvSpPr>
        <p:spPr>
          <a:xfrm>
            <a:off x="1198297" y="604256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EF2F4-D3B8-456E-A788-B9F5F183D047}"/>
              </a:ext>
            </a:extLst>
          </p:cNvPr>
          <p:cNvSpPr txBox="1"/>
          <p:nvPr/>
        </p:nvSpPr>
        <p:spPr>
          <a:xfrm>
            <a:off x="2106421" y="6350458"/>
            <a:ext cx="210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x: distance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684F4-3250-4345-8BF0-66034CD1F3F1}"/>
              </a:ext>
            </a:extLst>
          </p:cNvPr>
          <p:cNvSpPr txBox="1"/>
          <p:nvPr/>
        </p:nvSpPr>
        <p:spPr>
          <a:xfrm>
            <a:off x="488682" y="2569891"/>
            <a:ext cx="133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y: 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CB34-7957-4121-82ED-30CE01A40A99}"/>
              </a:ext>
            </a:extLst>
          </p:cNvPr>
          <p:cNvSpPr txBox="1"/>
          <p:nvPr/>
        </p:nvSpPr>
        <p:spPr>
          <a:xfrm>
            <a:off x="7672621" y="6350458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x[1]: year in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91C31-0BB4-4438-B11F-F78DC46E4CAA}"/>
              </a:ext>
            </a:extLst>
          </p:cNvPr>
          <p:cNvSpPr txBox="1"/>
          <p:nvPr/>
        </p:nvSpPr>
        <p:spPr>
          <a:xfrm>
            <a:off x="5449175" y="2563779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x[2]: miles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0DB76F-5BB2-485A-8653-54F7F383C06E}"/>
              </a:ext>
            </a:extLst>
          </p:cNvPr>
          <p:cNvSpPr/>
          <p:nvPr/>
        </p:nvSpPr>
        <p:spPr>
          <a:xfrm>
            <a:off x="8072974" y="50925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6CE466-4E35-4221-848F-7693E402EA71}"/>
              </a:ext>
            </a:extLst>
          </p:cNvPr>
          <p:cNvSpPr/>
          <p:nvPr/>
        </p:nvSpPr>
        <p:spPr>
          <a:xfrm>
            <a:off x="7978710" y="581232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26B391-14C6-416E-9A94-D3A8E2AE4EE1}"/>
              </a:ext>
            </a:extLst>
          </p:cNvPr>
          <p:cNvSpPr/>
          <p:nvPr/>
        </p:nvSpPr>
        <p:spPr>
          <a:xfrm>
            <a:off x="7452745" y="519154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80D17A-BC80-4847-9639-F96CE7FF275E}"/>
              </a:ext>
            </a:extLst>
          </p:cNvPr>
          <p:cNvSpPr/>
          <p:nvPr/>
        </p:nvSpPr>
        <p:spPr>
          <a:xfrm>
            <a:off x="7365970" y="579268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4EEF08-CD65-48A8-81E8-C0B0F2A28FF2}"/>
              </a:ext>
            </a:extLst>
          </p:cNvPr>
          <p:cNvSpPr/>
          <p:nvPr/>
        </p:nvSpPr>
        <p:spPr>
          <a:xfrm>
            <a:off x="7494802" y="4609780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85FFA6-2ED3-462E-82F0-235F06DC3E4C}"/>
              </a:ext>
            </a:extLst>
          </p:cNvPr>
          <p:cNvSpPr/>
          <p:nvPr/>
        </p:nvSpPr>
        <p:spPr>
          <a:xfrm>
            <a:off x="8705728" y="552723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45D81C-170D-4ABC-8F89-7030261B9420}"/>
              </a:ext>
            </a:extLst>
          </p:cNvPr>
          <p:cNvSpPr/>
          <p:nvPr/>
        </p:nvSpPr>
        <p:spPr>
          <a:xfrm>
            <a:off x="9256435" y="2868567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7ABA1B-6526-4922-B990-64637CB7DDE9}"/>
              </a:ext>
            </a:extLst>
          </p:cNvPr>
          <p:cNvSpPr/>
          <p:nvPr/>
        </p:nvSpPr>
        <p:spPr>
          <a:xfrm>
            <a:off x="9618192" y="3182166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9EDD80-3EF4-45ED-B84A-7F8161566D3B}"/>
              </a:ext>
            </a:extLst>
          </p:cNvPr>
          <p:cNvSpPr/>
          <p:nvPr/>
        </p:nvSpPr>
        <p:spPr>
          <a:xfrm>
            <a:off x="9861722" y="372090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076E02-84A2-4673-B8FC-B411E7EDAD65}"/>
              </a:ext>
            </a:extLst>
          </p:cNvPr>
          <p:cNvSpPr/>
          <p:nvPr/>
        </p:nvSpPr>
        <p:spPr>
          <a:xfrm>
            <a:off x="10393545" y="338012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E3840A-CE49-4149-861A-3E96884F72C7}"/>
              </a:ext>
            </a:extLst>
          </p:cNvPr>
          <p:cNvSpPr/>
          <p:nvPr/>
        </p:nvSpPr>
        <p:spPr>
          <a:xfrm>
            <a:off x="10303202" y="421188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6B45DD-39E3-4030-929B-5E5C0D719156}"/>
              </a:ext>
            </a:extLst>
          </p:cNvPr>
          <p:cNvSpPr/>
          <p:nvPr/>
        </p:nvSpPr>
        <p:spPr>
          <a:xfrm>
            <a:off x="8559242" y="277093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3FDC82-A043-435B-B14E-F0419FFFA6A1}"/>
              </a:ext>
            </a:extLst>
          </p:cNvPr>
          <p:cNvSpPr/>
          <p:nvPr/>
        </p:nvSpPr>
        <p:spPr>
          <a:xfrm>
            <a:off x="9673193" y="4501982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B76BAD-BC0E-4DF9-B674-6127B0BC781C}"/>
              </a:ext>
            </a:extLst>
          </p:cNvPr>
          <p:cNvCxnSpPr>
            <a:cxnSpLocks/>
          </p:cNvCxnSpPr>
          <p:nvPr/>
        </p:nvCxnSpPr>
        <p:spPr>
          <a:xfrm>
            <a:off x="7158976" y="6355562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329F30-040E-4576-A18B-A5931167C235}"/>
              </a:ext>
            </a:extLst>
          </p:cNvPr>
          <p:cNvCxnSpPr>
            <a:cxnSpLocks/>
          </p:cNvCxnSpPr>
          <p:nvPr/>
        </p:nvCxnSpPr>
        <p:spPr>
          <a:xfrm flipV="1">
            <a:off x="7158976" y="3182658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5B6C52-FF66-4340-9B5F-9B0059DCF299}"/>
              </a:ext>
            </a:extLst>
          </p:cNvPr>
          <p:cNvSpPr txBox="1"/>
          <p:nvPr/>
        </p:nvSpPr>
        <p:spPr>
          <a:xfrm>
            <a:off x="877175" y="1452835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Regression (bus ticket):</a:t>
            </a:r>
          </a:p>
          <a:p>
            <a:r>
              <a:rPr lang="en-US" sz="2400" dirty="0"/>
              <a:t>From x (distance), predict y (price)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FE76FE-DB7E-4A56-80BA-1152E9B1D31C}"/>
              </a:ext>
            </a:extLst>
          </p:cNvPr>
          <p:cNvSpPr txBox="1"/>
          <p:nvPr/>
        </p:nvSpPr>
        <p:spPr>
          <a:xfrm>
            <a:off x="6441744" y="1455821"/>
            <a:ext cx="5750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Classification (car buying company):</a:t>
            </a:r>
          </a:p>
          <a:p>
            <a:r>
              <a:rPr lang="en-US" sz="2400" dirty="0"/>
              <a:t>From </a:t>
            </a:r>
            <a:r>
              <a:rPr lang="en-US" sz="2400" b="1" i="1" dirty="0"/>
              <a:t>x</a:t>
            </a:r>
            <a:r>
              <a:rPr lang="en-US" sz="2400" dirty="0"/>
              <a:t> (year, miles), predict y (buy or not)</a:t>
            </a:r>
            <a:endParaRPr lang="en-US" sz="24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B63D4F-1F05-40FC-B774-FF2EA575A47A}"/>
              </a:ext>
            </a:extLst>
          </p:cNvPr>
          <p:cNvCxnSpPr>
            <a:cxnSpLocks/>
          </p:cNvCxnSpPr>
          <p:nvPr/>
        </p:nvCxnSpPr>
        <p:spPr>
          <a:xfrm flipV="1">
            <a:off x="924953" y="3086999"/>
            <a:ext cx="4496487" cy="329392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86C68C-E0AF-46B8-8099-5F5D9224B8D8}"/>
              </a:ext>
            </a:extLst>
          </p:cNvPr>
          <p:cNvCxnSpPr>
            <a:cxnSpLocks/>
          </p:cNvCxnSpPr>
          <p:nvPr/>
        </p:nvCxnSpPr>
        <p:spPr>
          <a:xfrm>
            <a:off x="7597828" y="3182658"/>
            <a:ext cx="2452423" cy="302954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8AB091-A5DE-46C1-83B4-9C63A3A142C0}"/>
              </a:ext>
            </a:extLst>
          </p:cNvPr>
          <p:cNvSpPr txBox="1"/>
          <p:nvPr/>
        </p:nvSpPr>
        <p:spPr>
          <a:xfrm>
            <a:off x="1259509" y="3116038"/>
            <a:ext cx="190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 relationship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3D6A85-6053-45CD-903C-E48578A3EAA8}"/>
              </a:ext>
            </a:extLst>
          </p:cNvPr>
          <p:cNvSpPr txBox="1"/>
          <p:nvPr/>
        </p:nvSpPr>
        <p:spPr>
          <a:xfrm>
            <a:off x="7338553" y="3385562"/>
            <a:ext cx="190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 boundary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87964C-8113-4E37-8A98-604E6E8A5C86}"/>
              </a:ext>
            </a:extLst>
          </p:cNvPr>
          <p:cNvGrpSpPr/>
          <p:nvPr/>
        </p:nvGrpSpPr>
        <p:grpSpPr>
          <a:xfrm>
            <a:off x="10868603" y="3798868"/>
            <a:ext cx="1074250" cy="1384995"/>
            <a:chOff x="10868603" y="3798868"/>
            <a:chExt cx="1074250" cy="13849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2BEADB-E52C-443E-9171-7A1E5FDC9B6C}"/>
                </a:ext>
              </a:extLst>
            </p:cNvPr>
            <p:cNvSpPr txBox="1"/>
            <p:nvPr/>
          </p:nvSpPr>
          <p:spPr>
            <a:xfrm>
              <a:off x="10868603" y="3798868"/>
              <a:ext cx="1074250" cy="1384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y:</a:t>
              </a:r>
            </a:p>
            <a:p>
              <a:r>
                <a:rPr lang="en-US" sz="2800" dirty="0"/>
                <a:t>   Buy</a:t>
              </a:r>
            </a:p>
            <a:p>
              <a:r>
                <a:rPr lang="en-US" sz="2800" dirty="0"/>
                <a:t>   Not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F7E018C-90F9-42AF-A52D-93A65F02F3CD}"/>
                </a:ext>
              </a:extLst>
            </p:cNvPr>
            <p:cNvSpPr/>
            <p:nvPr/>
          </p:nvSpPr>
          <p:spPr>
            <a:xfrm>
              <a:off x="10910318" y="4815218"/>
              <a:ext cx="188529" cy="197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3E6CFA-3E2B-4E19-B224-C29E797209E3}"/>
                </a:ext>
              </a:extLst>
            </p:cNvPr>
            <p:cNvSpPr/>
            <p:nvPr/>
          </p:nvSpPr>
          <p:spPr>
            <a:xfrm>
              <a:off x="10906395" y="4429714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7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9AF2-E299-469A-BB19-E0653067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vs. regression: generalization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636263-4F8E-4A80-A7FA-D1A1CE8D4294}"/>
              </a:ext>
            </a:extLst>
          </p:cNvPr>
          <p:cNvCxnSpPr>
            <a:cxnSpLocks/>
          </p:cNvCxnSpPr>
          <p:nvPr/>
        </p:nvCxnSpPr>
        <p:spPr>
          <a:xfrm>
            <a:off x="1117567" y="6355070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E1770-85D9-47D3-BA99-CC883A599E35}"/>
              </a:ext>
            </a:extLst>
          </p:cNvPr>
          <p:cNvCxnSpPr>
            <a:cxnSpLocks/>
          </p:cNvCxnSpPr>
          <p:nvPr/>
        </p:nvCxnSpPr>
        <p:spPr>
          <a:xfrm flipV="1">
            <a:off x="1117567" y="3182166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2C3810-A2FC-490C-BBDE-450388854BCF}"/>
              </a:ext>
            </a:extLst>
          </p:cNvPr>
          <p:cNvSpPr/>
          <p:nvPr/>
        </p:nvSpPr>
        <p:spPr>
          <a:xfrm>
            <a:off x="4212526" y="3820118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B79E94-F2C4-496F-95B1-9B47B2886788}"/>
              </a:ext>
            </a:extLst>
          </p:cNvPr>
          <p:cNvSpPr/>
          <p:nvPr/>
        </p:nvSpPr>
        <p:spPr>
          <a:xfrm>
            <a:off x="3804810" y="42930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A611EE-A127-4EC8-9DF6-68FFA0B75A80}"/>
              </a:ext>
            </a:extLst>
          </p:cNvPr>
          <p:cNvSpPr/>
          <p:nvPr/>
        </p:nvSpPr>
        <p:spPr>
          <a:xfrm>
            <a:off x="3309910" y="450763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3EAFC-E615-411A-9CA3-C6EC80DC6D48}"/>
              </a:ext>
            </a:extLst>
          </p:cNvPr>
          <p:cNvSpPr/>
          <p:nvPr/>
        </p:nvSpPr>
        <p:spPr>
          <a:xfrm>
            <a:off x="2869990" y="48077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B07E8B-4367-4B67-93FF-679EDD8377F9}"/>
              </a:ext>
            </a:extLst>
          </p:cNvPr>
          <p:cNvSpPr/>
          <p:nvPr/>
        </p:nvSpPr>
        <p:spPr>
          <a:xfrm>
            <a:off x="2481922" y="51838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600D2-F91B-4B74-8B05-7588011AC53A}"/>
              </a:ext>
            </a:extLst>
          </p:cNvPr>
          <p:cNvSpPr/>
          <p:nvPr/>
        </p:nvSpPr>
        <p:spPr>
          <a:xfrm>
            <a:off x="1930473" y="533476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F487F-753C-40AE-9B7E-58B56A894D4C}"/>
              </a:ext>
            </a:extLst>
          </p:cNvPr>
          <p:cNvSpPr/>
          <p:nvPr/>
        </p:nvSpPr>
        <p:spPr>
          <a:xfrm>
            <a:off x="1522356" y="567813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47636-9B77-4EBA-B3A7-DE073F38DCE6}"/>
              </a:ext>
            </a:extLst>
          </p:cNvPr>
          <p:cNvSpPr/>
          <p:nvPr/>
        </p:nvSpPr>
        <p:spPr>
          <a:xfrm>
            <a:off x="1198297" y="604256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EF2F4-D3B8-456E-A788-B9F5F183D047}"/>
              </a:ext>
            </a:extLst>
          </p:cNvPr>
          <p:cNvSpPr txBox="1"/>
          <p:nvPr/>
        </p:nvSpPr>
        <p:spPr>
          <a:xfrm>
            <a:off x="2106421" y="6350458"/>
            <a:ext cx="210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x: distance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684F4-3250-4345-8BF0-66034CD1F3F1}"/>
              </a:ext>
            </a:extLst>
          </p:cNvPr>
          <p:cNvSpPr txBox="1"/>
          <p:nvPr/>
        </p:nvSpPr>
        <p:spPr>
          <a:xfrm>
            <a:off x="488682" y="2569891"/>
            <a:ext cx="133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y: 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CB34-7957-4121-82ED-30CE01A40A99}"/>
              </a:ext>
            </a:extLst>
          </p:cNvPr>
          <p:cNvSpPr txBox="1"/>
          <p:nvPr/>
        </p:nvSpPr>
        <p:spPr>
          <a:xfrm>
            <a:off x="7672621" y="6350458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x[1]: year in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91C31-0BB4-4438-B11F-F78DC46E4CAA}"/>
              </a:ext>
            </a:extLst>
          </p:cNvPr>
          <p:cNvSpPr txBox="1"/>
          <p:nvPr/>
        </p:nvSpPr>
        <p:spPr>
          <a:xfrm>
            <a:off x="5449175" y="2563779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x[2]: miles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0DB76F-5BB2-485A-8653-54F7F383C06E}"/>
              </a:ext>
            </a:extLst>
          </p:cNvPr>
          <p:cNvSpPr/>
          <p:nvPr/>
        </p:nvSpPr>
        <p:spPr>
          <a:xfrm>
            <a:off x="8072974" y="50925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6CE466-4E35-4221-848F-7693E402EA71}"/>
              </a:ext>
            </a:extLst>
          </p:cNvPr>
          <p:cNvSpPr/>
          <p:nvPr/>
        </p:nvSpPr>
        <p:spPr>
          <a:xfrm>
            <a:off x="7978710" y="581232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26B391-14C6-416E-9A94-D3A8E2AE4EE1}"/>
              </a:ext>
            </a:extLst>
          </p:cNvPr>
          <p:cNvSpPr/>
          <p:nvPr/>
        </p:nvSpPr>
        <p:spPr>
          <a:xfrm>
            <a:off x="7452745" y="519154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80D17A-BC80-4847-9639-F96CE7FF275E}"/>
              </a:ext>
            </a:extLst>
          </p:cNvPr>
          <p:cNvSpPr/>
          <p:nvPr/>
        </p:nvSpPr>
        <p:spPr>
          <a:xfrm>
            <a:off x="7365970" y="579268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4EEF08-CD65-48A8-81E8-C0B0F2A28FF2}"/>
              </a:ext>
            </a:extLst>
          </p:cNvPr>
          <p:cNvSpPr/>
          <p:nvPr/>
        </p:nvSpPr>
        <p:spPr>
          <a:xfrm>
            <a:off x="7494802" y="4609780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85FFA6-2ED3-462E-82F0-235F06DC3E4C}"/>
              </a:ext>
            </a:extLst>
          </p:cNvPr>
          <p:cNvSpPr/>
          <p:nvPr/>
        </p:nvSpPr>
        <p:spPr>
          <a:xfrm>
            <a:off x="8705728" y="552723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45D81C-170D-4ABC-8F89-7030261B9420}"/>
              </a:ext>
            </a:extLst>
          </p:cNvPr>
          <p:cNvSpPr/>
          <p:nvPr/>
        </p:nvSpPr>
        <p:spPr>
          <a:xfrm>
            <a:off x="9256435" y="2868567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7ABA1B-6526-4922-B990-64637CB7DDE9}"/>
              </a:ext>
            </a:extLst>
          </p:cNvPr>
          <p:cNvSpPr/>
          <p:nvPr/>
        </p:nvSpPr>
        <p:spPr>
          <a:xfrm>
            <a:off x="9618192" y="3182166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9EDD80-3EF4-45ED-B84A-7F8161566D3B}"/>
              </a:ext>
            </a:extLst>
          </p:cNvPr>
          <p:cNvSpPr/>
          <p:nvPr/>
        </p:nvSpPr>
        <p:spPr>
          <a:xfrm>
            <a:off x="9861722" y="372090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076E02-84A2-4673-B8FC-B411E7EDAD65}"/>
              </a:ext>
            </a:extLst>
          </p:cNvPr>
          <p:cNvSpPr/>
          <p:nvPr/>
        </p:nvSpPr>
        <p:spPr>
          <a:xfrm>
            <a:off x="10393545" y="338012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E3840A-CE49-4149-861A-3E96884F72C7}"/>
              </a:ext>
            </a:extLst>
          </p:cNvPr>
          <p:cNvSpPr/>
          <p:nvPr/>
        </p:nvSpPr>
        <p:spPr>
          <a:xfrm>
            <a:off x="10303202" y="421188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6B45DD-39E3-4030-929B-5E5C0D719156}"/>
              </a:ext>
            </a:extLst>
          </p:cNvPr>
          <p:cNvSpPr/>
          <p:nvPr/>
        </p:nvSpPr>
        <p:spPr>
          <a:xfrm>
            <a:off x="8559242" y="277093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3FDC82-A043-435B-B14E-F0419FFFA6A1}"/>
              </a:ext>
            </a:extLst>
          </p:cNvPr>
          <p:cNvSpPr/>
          <p:nvPr/>
        </p:nvSpPr>
        <p:spPr>
          <a:xfrm>
            <a:off x="9673193" y="4501982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B76BAD-BC0E-4DF9-B674-6127B0BC781C}"/>
              </a:ext>
            </a:extLst>
          </p:cNvPr>
          <p:cNvCxnSpPr>
            <a:cxnSpLocks/>
          </p:cNvCxnSpPr>
          <p:nvPr/>
        </p:nvCxnSpPr>
        <p:spPr>
          <a:xfrm>
            <a:off x="7158976" y="6355562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329F30-040E-4576-A18B-A5931167C235}"/>
              </a:ext>
            </a:extLst>
          </p:cNvPr>
          <p:cNvCxnSpPr>
            <a:cxnSpLocks/>
          </p:cNvCxnSpPr>
          <p:nvPr/>
        </p:nvCxnSpPr>
        <p:spPr>
          <a:xfrm flipV="1">
            <a:off x="7158976" y="3182658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5B6C52-FF66-4340-9B5F-9B0059DCF299}"/>
              </a:ext>
            </a:extLst>
          </p:cNvPr>
          <p:cNvSpPr txBox="1"/>
          <p:nvPr/>
        </p:nvSpPr>
        <p:spPr>
          <a:xfrm>
            <a:off x="877175" y="1452835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Regression (bus ticket):</a:t>
            </a:r>
          </a:p>
          <a:p>
            <a:r>
              <a:rPr lang="en-US" sz="2400" dirty="0"/>
              <a:t>From x (distance), predict y (price)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FE76FE-DB7E-4A56-80BA-1152E9B1D31C}"/>
              </a:ext>
            </a:extLst>
          </p:cNvPr>
          <p:cNvSpPr txBox="1"/>
          <p:nvPr/>
        </p:nvSpPr>
        <p:spPr>
          <a:xfrm>
            <a:off x="6441744" y="1455821"/>
            <a:ext cx="5750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Classification (car buying company):</a:t>
            </a:r>
          </a:p>
          <a:p>
            <a:r>
              <a:rPr lang="en-US" sz="2400" dirty="0"/>
              <a:t>From </a:t>
            </a:r>
            <a:r>
              <a:rPr lang="en-US" sz="2400" b="1" i="1" dirty="0"/>
              <a:t>x</a:t>
            </a:r>
            <a:r>
              <a:rPr lang="en-US" sz="2400" dirty="0"/>
              <a:t> (year, miles), predict y (buy or not)</a:t>
            </a:r>
            <a:endParaRPr lang="en-US" sz="24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B63D4F-1F05-40FC-B774-FF2EA575A47A}"/>
              </a:ext>
            </a:extLst>
          </p:cNvPr>
          <p:cNvCxnSpPr>
            <a:cxnSpLocks/>
          </p:cNvCxnSpPr>
          <p:nvPr/>
        </p:nvCxnSpPr>
        <p:spPr>
          <a:xfrm flipV="1">
            <a:off x="924953" y="3086999"/>
            <a:ext cx="4496487" cy="329392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86C68C-E0AF-46B8-8099-5F5D9224B8D8}"/>
              </a:ext>
            </a:extLst>
          </p:cNvPr>
          <p:cNvCxnSpPr>
            <a:cxnSpLocks/>
          </p:cNvCxnSpPr>
          <p:nvPr/>
        </p:nvCxnSpPr>
        <p:spPr>
          <a:xfrm>
            <a:off x="7597828" y="3182658"/>
            <a:ext cx="2452423" cy="302954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3D6A85-6053-45CD-903C-E48578A3EAA8}"/>
              </a:ext>
            </a:extLst>
          </p:cNvPr>
          <p:cNvSpPr txBox="1"/>
          <p:nvPr/>
        </p:nvSpPr>
        <p:spPr>
          <a:xfrm>
            <a:off x="7338553" y="3385562"/>
            <a:ext cx="190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 boundary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A338F1E-6FBF-458D-B2F9-8B905DC7CFA7}"/>
              </a:ext>
            </a:extLst>
          </p:cNvPr>
          <p:cNvSpPr/>
          <p:nvPr/>
        </p:nvSpPr>
        <p:spPr>
          <a:xfrm>
            <a:off x="3616281" y="6256583"/>
            <a:ext cx="188529" cy="197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1A3978-5E3F-41C2-8080-6914A68E9BD8}"/>
              </a:ext>
            </a:extLst>
          </p:cNvPr>
          <p:cNvSpPr/>
          <p:nvPr/>
        </p:nvSpPr>
        <p:spPr>
          <a:xfrm>
            <a:off x="8400175" y="5912271"/>
            <a:ext cx="188529" cy="197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A9B090-EC0E-4EE4-9DEC-44951F138920}"/>
              </a:ext>
            </a:extLst>
          </p:cNvPr>
          <p:cNvGrpSpPr/>
          <p:nvPr/>
        </p:nvGrpSpPr>
        <p:grpSpPr>
          <a:xfrm>
            <a:off x="3629535" y="4222376"/>
            <a:ext cx="188529" cy="1820186"/>
            <a:chOff x="3629535" y="4222376"/>
            <a:chExt cx="188529" cy="182018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5E3B1C2-8CAE-4055-98B1-49271D9EC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545" y="4460873"/>
              <a:ext cx="0" cy="158168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E06A3B-D2D7-403E-8C3D-00036C1EBC91}"/>
                </a:ext>
              </a:extLst>
            </p:cNvPr>
            <p:cNvSpPr/>
            <p:nvPr/>
          </p:nvSpPr>
          <p:spPr>
            <a:xfrm>
              <a:off x="3629535" y="4222376"/>
              <a:ext cx="188529" cy="1979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145D8B1-3FD9-417D-8E2E-FB425C655B9E}"/>
              </a:ext>
            </a:extLst>
          </p:cNvPr>
          <p:cNvSpPr/>
          <p:nvPr/>
        </p:nvSpPr>
        <p:spPr>
          <a:xfrm>
            <a:off x="8403490" y="5915586"/>
            <a:ext cx="188529" cy="197959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9E98A-C2CF-4E31-9B02-2E32E3667593}"/>
              </a:ext>
            </a:extLst>
          </p:cNvPr>
          <p:cNvSpPr txBox="1"/>
          <p:nvPr/>
        </p:nvSpPr>
        <p:spPr>
          <a:xfrm>
            <a:off x="1259509" y="3116038"/>
            <a:ext cx="190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 relationship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2FBC9-6645-426A-A8D5-D89D1B436DC6}"/>
              </a:ext>
            </a:extLst>
          </p:cNvPr>
          <p:cNvCxnSpPr>
            <a:cxnSpLocks/>
          </p:cNvCxnSpPr>
          <p:nvPr/>
        </p:nvCxnSpPr>
        <p:spPr>
          <a:xfrm flipH="1">
            <a:off x="1126815" y="4321816"/>
            <a:ext cx="259698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62C5D4-3E24-4D78-8B63-A508D343BC76}"/>
              </a:ext>
            </a:extLst>
          </p:cNvPr>
          <p:cNvGrpSpPr/>
          <p:nvPr/>
        </p:nvGrpSpPr>
        <p:grpSpPr>
          <a:xfrm>
            <a:off x="10868603" y="3798868"/>
            <a:ext cx="1074250" cy="1384995"/>
            <a:chOff x="10868603" y="3798868"/>
            <a:chExt cx="1074250" cy="138499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87EBE4-538C-49BE-A943-CB822BF579DC}"/>
                </a:ext>
              </a:extLst>
            </p:cNvPr>
            <p:cNvSpPr txBox="1"/>
            <p:nvPr/>
          </p:nvSpPr>
          <p:spPr>
            <a:xfrm>
              <a:off x="10868603" y="3798868"/>
              <a:ext cx="1074250" cy="1384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y:</a:t>
              </a:r>
            </a:p>
            <a:p>
              <a:r>
                <a:rPr lang="en-US" sz="2800" dirty="0"/>
                <a:t>   Buy</a:t>
              </a:r>
            </a:p>
            <a:p>
              <a:r>
                <a:rPr lang="en-US" sz="2800" dirty="0"/>
                <a:t>   Not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DEEC929-142C-4EBF-90A6-08033ACAA3D9}"/>
                </a:ext>
              </a:extLst>
            </p:cNvPr>
            <p:cNvSpPr/>
            <p:nvPr/>
          </p:nvSpPr>
          <p:spPr>
            <a:xfrm>
              <a:off x="10910318" y="4815218"/>
              <a:ext cx="188529" cy="197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EFB5D-1CBC-4C2A-9CEA-1CDB2C124A31}"/>
                </a:ext>
              </a:extLst>
            </p:cNvPr>
            <p:cNvSpPr/>
            <p:nvPr/>
          </p:nvSpPr>
          <p:spPr>
            <a:xfrm>
              <a:off x="10906395" y="4429714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5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9AF2-E299-469A-BB19-E0653067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vs. regression: generalization?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AD258A-EE8C-4E7F-8701-B227927B84C6}"/>
              </a:ext>
            </a:extLst>
          </p:cNvPr>
          <p:cNvCxnSpPr>
            <a:cxnSpLocks/>
          </p:cNvCxnSpPr>
          <p:nvPr/>
        </p:nvCxnSpPr>
        <p:spPr>
          <a:xfrm>
            <a:off x="1117567" y="6355070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7B0794-523E-4258-ABFD-AB8649F21C79}"/>
              </a:ext>
            </a:extLst>
          </p:cNvPr>
          <p:cNvCxnSpPr>
            <a:cxnSpLocks/>
          </p:cNvCxnSpPr>
          <p:nvPr/>
        </p:nvCxnSpPr>
        <p:spPr>
          <a:xfrm flipV="1">
            <a:off x="1117567" y="3182166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320166-CB0E-4E6E-981E-093CEE3D84C4}"/>
              </a:ext>
            </a:extLst>
          </p:cNvPr>
          <p:cNvSpPr/>
          <p:nvPr/>
        </p:nvSpPr>
        <p:spPr>
          <a:xfrm>
            <a:off x="4212526" y="3820118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C98C1F-4B8B-41B3-A455-1A6E8E3FC1E0}"/>
              </a:ext>
            </a:extLst>
          </p:cNvPr>
          <p:cNvSpPr/>
          <p:nvPr/>
        </p:nvSpPr>
        <p:spPr>
          <a:xfrm>
            <a:off x="3804810" y="42930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A38EEB-BB7E-4F2E-9C2B-6B01FEA05DDD}"/>
              </a:ext>
            </a:extLst>
          </p:cNvPr>
          <p:cNvSpPr/>
          <p:nvPr/>
        </p:nvSpPr>
        <p:spPr>
          <a:xfrm>
            <a:off x="3309910" y="450763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83F1E-7704-4363-96EF-35BC99E5C097}"/>
              </a:ext>
            </a:extLst>
          </p:cNvPr>
          <p:cNvSpPr/>
          <p:nvPr/>
        </p:nvSpPr>
        <p:spPr>
          <a:xfrm>
            <a:off x="2869990" y="4807729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D63F86-B921-442B-9691-A17CC2B2D85A}"/>
              </a:ext>
            </a:extLst>
          </p:cNvPr>
          <p:cNvSpPr/>
          <p:nvPr/>
        </p:nvSpPr>
        <p:spPr>
          <a:xfrm>
            <a:off x="2481922" y="51838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110DF3-3530-4A73-83DD-7CCB0276812B}"/>
              </a:ext>
            </a:extLst>
          </p:cNvPr>
          <p:cNvSpPr/>
          <p:nvPr/>
        </p:nvSpPr>
        <p:spPr>
          <a:xfrm>
            <a:off x="1930473" y="5334765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3955DD-5042-495E-BD27-F1B3173F5FD1}"/>
              </a:ext>
            </a:extLst>
          </p:cNvPr>
          <p:cNvSpPr/>
          <p:nvPr/>
        </p:nvSpPr>
        <p:spPr>
          <a:xfrm>
            <a:off x="1522356" y="567813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9BDE7-8D0B-4182-8891-FD33F5A60BE5}"/>
              </a:ext>
            </a:extLst>
          </p:cNvPr>
          <p:cNvSpPr/>
          <p:nvPr/>
        </p:nvSpPr>
        <p:spPr>
          <a:xfrm>
            <a:off x="1198297" y="604256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68876-AAA9-4001-93D5-858ECB3572C3}"/>
              </a:ext>
            </a:extLst>
          </p:cNvPr>
          <p:cNvSpPr txBox="1"/>
          <p:nvPr/>
        </p:nvSpPr>
        <p:spPr>
          <a:xfrm>
            <a:off x="2106421" y="6350458"/>
            <a:ext cx="210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x: 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8B5A0-449C-4755-9A89-EFD9F1DA9AE6}"/>
              </a:ext>
            </a:extLst>
          </p:cNvPr>
          <p:cNvSpPr txBox="1"/>
          <p:nvPr/>
        </p:nvSpPr>
        <p:spPr>
          <a:xfrm>
            <a:off x="488682" y="2569891"/>
            <a:ext cx="133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y: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4BB30-CC08-4035-A796-EF03072958CC}"/>
              </a:ext>
            </a:extLst>
          </p:cNvPr>
          <p:cNvSpPr txBox="1"/>
          <p:nvPr/>
        </p:nvSpPr>
        <p:spPr>
          <a:xfrm>
            <a:off x="7672621" y="6350458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x[1]: year in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693D0-F133-494A-AF6E-DE20C3D469AE}"/>
              </a:ext>
            </a:extLst>
          </p:cNvPr>
          <p:cNvSpPr txBox="1"/>
          <p:nvPr/>
        </p:nvSpPr>
        <p:spPr>
          <a:xfrm>
            <a:off x="5449175" y="2563779"/>
            <a:ext cx="344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x[2]: miles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4FC96E-6DE4-4F85-8EC3-55FE16491FE2}"/>
              </a:ext>
            </a:extLst>
          </p:cNvPr>
          <p:cNvSpPr/>
          <p:nvPr/>
        </p:nvSpPr>
        <p:spPr>
          <a:xfrm>
            <a:off x="8072974" y="509256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209D26-87DC-460D-B8AA-63B3FD8BF707}"/>
              </a:ext>
            </a:extLst>
          </p:cNvPr>
          <p:cNvSpPr/>
          <p:nvPr/>
        </p:nvSpPr>
        <p:spPr>
          <a:xfrm>
            <a:off x="7978710" y="5812322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690FA4-D804-4624-AE6C-3137EB8F4A4E}"/>
              </a:ext>
            </a:extLst>
          </p:cNvPr>
          <p:cNvSpPr/>
          <p:nvPr/>
        </p:nvSpPr>
        <p:spPr>
          <a:xfrm>
            <a:off x="7452745" y="5191543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172C71-73C3-45DF-8DB1-84758DEF7473}"/>
              </a:ext>
            </a:extLst>
          </p:cNvPr>
          <p:cNvSpPr/>
          <p:nvPr/>
        </p:nvSpPr>
        <p:spPr>
          <a:xfrm>
            <a:off x="7365970" y="579268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5C3A09-1E50-4F96-916B-4CE1614E8055}"/>
              </a:ext>
            </a:extLst>
          </p:cNvPr>
          <p:cNvSpPr/>
          <p:nvPr/>
        </p:nvSpPr>
        <p:spPr>
          <a:xfrm>
            <a:off x="7494802" y="4609780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D7C554-DB71-4A23-9143-6EA4F91CC789}"/>
              </a:ext>
            </a:extLst>
          </p:cNvPr>
          <p:cNvSpPr/>
          <p:nvPr/>
        </p:nvSpPr>
        <p:spPr>
          <a:xfrm>
            <a:off x="8705728" y="5527231"/>
            <a:ext cx="188529" cy="1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D18352-A353-4CD3-ACB6-5779D2C140D2}"/>
              </a:ext>
            </a:extLst>
          </p:cNvPr>
          <p:cNvSpPr/>
          <p:nvPr/>
        </p:nvSpPr>
        <p:spPr>
          <a:xfrm>
            <a:off x="9256435" y="2868567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851D4-EF73-4DCA-976F-0E46E618A4BE}"/>
              </a:ext>
            </a:extLst>
          </p:cNvPr>
          <p:cNvSpPr/>
          <p:nvPr/>
        </p:nvSpPr>
        <p:spPr>
          <a:xfrm>
            <a:off x="9618192" y="3182166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16F7AA-895D-478D-ACF2-B4235A13C415}"/>
              </a:ext>
            </a:extLst>
          </p:cNvPr>
          <p:cNvSpPr/>
          <p:nvPr/>
        </p:nvSpPr>
        <p:spPr>
          <a:xfrm>
            <a:off x="9861722" y="372090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0828A1-1E2C-40D5-99D6-6325709381A4}"/>
              </a:ext>
            </a:extLst>
          </p:cNvPr>
          <p:cNvSpPr/>
          <p:nvPr/>
        </p:nvSpPr>
        <p:spPr>
          <a:xfrm>
            <a:off x="10393545" y="338012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C23B51-6A62-42C2-A9D2-50115E9794B3}"/>
              </a:ext>
            </a:extLst>
          </p:cNvPr>
          <p:cNvSpPr/>
          <p:nvPr/>
        </p:nvSpPr>
        <p:spPr>
          <a:xfrm>
            <a:off x="10303202" y="4211885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81018B-6D56-40D7-8FB0-CEA56E1CBD1B}"/>
              </a:ext>
            </a:extLst>
          </p:cNvPr>
          <p:cNvSpPr/>
          <p:nvPr/>
        </p:nvSpPr>
        <p:spPr>
          <a:xfrm>
            <a:off x="8559242" y="2770930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BF68EE-A427-4305-B2EE-B171E2C6E6BF}"/>
              </a:ext>
            </a:extLst>
          </p:cNvPr>
          <p:cNvSpPr/>
          <p:nvPr/>
        </p:nvSpPr>
        <p:spPr>
          <a:xfrm>
            <a:off x="9673193" y="4501982"/>
            <a:ext cx="188529" cy="19795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338EF0-2623-490B-B0B8-7DA93D89C6F6}"/>
              </a:ext>
            </a:extLst>
          </p:cNvPr>
          <p:cNvCxnSpPr>
            <a:cxnSpLocks/>
          </p:cNvCxnSpPr>
          <p:nvPr/>
        </p:nvCxnSpPr>
        <p:spPr>
          <a:xfrm>
            <a:off x="7158976" y="6355562"/>
            <a:ext cx="39866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4FFC8D-5404-4A18-B4D6-A45836163B0F}"/>
              </a:ext>
            </a:extLst>
          </p:cNvPr>
          <p:cNvCxnSpPr>
            <a:cxnSpLocks/>
          </p:cNvCxnSpPr>
          <p:nvPr/>
        </p:nvCxnSpPr>
        <p:spPr>
          <a:xfrm flipV="1">
            <a:off x="7158976" y="3182658"/>
            <a:ext cx="0" cy="3172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3A471-4FF5-4EDB-A8B6-2E66058058DB}"/>
              </a:ext>
            </a:extLst>
          </p:cNvPr>
          <p:cNvSpPr txBox="1"/>
          <p:nvPr/>
        </p:nvSpPr>
        <p:spPr>
          <a:xfrm>
            <a:off x="877175" y="1452835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Regression (bus ticket):</a:t>
            </a:r>
          </a:p>
          <a:p>
            <a:r>
              <a:rPr lang="en-US" sz="2400" dirty="0"/>
              <a:t>From x (distance), predict y (price)</a:t>
            </a:r>
            <a:endParaRPr 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7B1B7-7BCE-4942-8022-CCBC25C41943}"/>
              </a:ext>
            </a:extLst>
          </p:cNvPr>
          <p:cNvSpPr txBox="1"/>
          <p:nvPr/>
        </p:nvSpPr>
        <p:spPr>
          <a:xfrm>
            <a:off x="6441744" y="1455821"/>
            <a:ext cx="5750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Classification (car buying company):</a:t>
            </a:r>
          </a:p>
          <a:p>
            <a:r>
              <a:rPr lang="en-US" sz="2400" dirty="0"/>
              <a:t>From </a:t>
            </a:r>
            <a:r>
              <a:rPr lang="en-US" sz="2400" b="1" i="1" dirty="0"/>
              <a:t>x</a:t>
            </a:r>
            <a:r>
              <a:rPr lang="en-US" sz="2400" dirty="0"/>
              <a:t> (year, miles), predict y (buy or not)</a:t>
            </a:r>
            <a:endParaRPr lang="en-US" sz="24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B7CC8D-6173-4C1B-817F-1546ECC5A440}"/>
              </a:ext>
            </a:extLst>
          </p:cNvPr>
          <p:cNvCxnSpPr>
            <a:cxnSpLocks/>
          </p:cNvCxnSpPr>
          <p:nvPr/>
        </p:nvCxnSpPr>
        <p:spPr>
          <a:xfrm flipV="1">
            <a:off x="924953" y="3086999"/>
            <a:ext cx="4496487" cy="329392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13B2A3-A6B2-4D7E-AE3E-3CAE5230C061}"/>
              </a:ext>
            </a:extLst>
          </p:cNvPr>
          <p:cNvCxnSpPr>
            <a:cxnSpLocks/>
          </p:cNvCxnSpPr>
          <p:nvPr/>
        </p:nvCxnSpPr>
        <p:spPr>
          <a:xfrm>
            <a:off x="7597828" y="3182658"/>
            <a:ext cx="2452423" cy="302954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573D66-343B-48B2-A4E7-2F378C3FCCB5}"/>
              </a:ext>
            </a:extLst>
          </p:cNvPr>
          <p:cNvSpPr txBox="1"/>
          <p:nvPr/>
        </p:nvSpPr>
        <p:spPr>
          <a:xfrm>
            <a:off x="7338553" y="3385562"/>
            <a:ext cx="190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 boundary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A0567D-DAFC-4A31-BFDA-F09E5225A83F}"/>
              </a:ext>
            </a:extLst>
          </p:cNvPr>
          <p:cNvSpPr txBox="1"/>
          <p:nvPr/>
        </p:nvSpPr>
        <p:spPr>
          <a:xfrm>
            <a:off x="1259509" y="3116038"/>
            <a:ext cx="190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 relationship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FF2B97-2FE0-44FB-B133-09A47C00EA74}"/>
              </a:ext>
            </a:extLst>
          </p:cNvPr>
          <p:cNvGrpSpPr/>
          <p:nvPr/>
        </p:nvGrpSpPr>
        <p:grpSpPr>
          <a:xfrm>
            <a:off x="10868603" y="3798868"/>
            <a:ext cx="1074250" cy="1384995"/>
            <a:chOff x="10868603" y="3798868"/>
            <a:chExt cx="1074250" cy="13849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2C5BD4-6D00-4203-AEED-423AEC046D3E}"/>
                </a:ext>
              </a:extLst>
            </p:cNvPr>
            <p:cNvSpPr txBox="1"/>
            <p:nvPr/>
          </p:nvSpPr>
          <p:spPr>
            <a:xfrm>
              <a:off x="10868603" y="3798868"/>
              <a:ext cx="1074250" cy="1384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y:</a:t>
              </a:r>
            </a:p>
            <a:p>
              <a:r>
                <a:rPr lang="en-US" sz="2800" dirty="0"/>
                <a:t>   Buy</a:t>
              </a:r>
            </a:p>
            <a:p>
              <a:r>
                <a:rPr lang="en-US" sz="2800" dirty="0"/>
                <a:t>   Not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89BD50-6873-4307-9A63-10F332FD8E57}"/>
                </a:ext>
              </a:extLst>
            </p:cNvPr>
            <p:cNvSpPr/>
            <p:nvPr/>
          </p:nvSpPr>
          <p:spPr>
            <a:xfrm>
              <a:off x="10910318" y="4815218"/>
              <a:ext cx="188529" cy="197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54ADC0A-41D6-4F24-B3E4-419493816D41}"/>
                </a:ext>
              </a:extLst>
            </p:cNvPr>
            <p:cNvSpPr/>
            <p:nvPr/>
          </p:nvSpPr>
          <p:spPr>
            <a:xfrm>
              <a:off x="10906395" y="4429714"/>
              <a:ext cx="188529" cy="197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80021C3-35C6-4068-A1FC-C59CC1D96948}"/>
              </a:ext>
            </a:extLst>
          </p:cNvPr>
          <p:cNvSpPr/>
          <p:nvPr/>
        </p:nvSpPr>
        <p:spPr>
          <a:xfrm>
            <a:off x="5458025" y="6219335"/>
            <a:ext cx="188529" cy="197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CCBE3A-DA66-4C9D-8B28-2C1235617755}"/>
              </a:ext>
            </a:extLst>
          </p:cNvPr>
          <p:cNvGrpSpPr/>
          <p:nvPr/>
        </p:nvGrpSpPr>
        <p:grpSpPr>
          <a:xfrm>
            <a:off x="5552289" y="3380125"/>
            <a:ext cx="410160" cy="2698368"/>
            <a:chOff x="5552289" y="3380125"/>
            <a:chExt cx="410160" cy="269836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FA14EDD-FFCD-44AF-8B7E-0CF4247C8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289" y="3380125"/>
              <a:ext cx="0" cy="269836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547DD3-0114-474E-AA8E-B36B541D8DBA}"/>
                </a:ext>
              </a:extLst>
            </p:cNvPr>
            <p:cNvSpPr txBox="1"/>
            <p:nvPr/>
          </p:nvSpPr>
          <p:spPr>
            <a:xfrm>
              <a:off x="5646554" y="4489230"/>
              <a:ext cx="315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?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D0691392-7961-44C7-9B66-62866535E437}"/>
              </a:ext>
            </a:extLst>
          </p:cNvPr>
          <p:cNvSpPr/>
          <p:nvPr/>
        </p:nvSpPr>
        <p:spPr>
          <a:xfrm>
            <a:off x="10555473" y="6045576"/>
            <a:ext cx="188529" cy="1979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148068-AB94-4335-BD55-5BF22CF5CC04}"/>
              </a:ext>
            </a:extLst>
          </p:cNvPr>
          <p:cNvSpPr txBox="1"/>
          <p:nvPr/>
        </p:nvSpPr>
        <p:spPr>
          <a:xfrm>
            <a:off x="10793047" y="5754174"/>
            <a:ext cx="315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5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A350-188A-4DA3-88A9-E3855B9C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PEAS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752F6-57AD-4D7E-BD58-4FDCB08F8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1494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Environment: </a:t>
                </a:r>
              </a:p>
              <a:p>
                <a:pPr lvl="1"/>
                <a:r>
                  <a:rPr lang="en-US" dirty="0"/>
                  <a:t>data distribution (e.g., pictures in the real world)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Agent function (sensor, actuator): </a:t>
                </a:r>
              </a:p>
              <a:p>
                <a:pPr lvl="1"/>
                <a:r>
                  <a:rPr lang="en-US" dirty="0"/>
                  <a:t>input data: </a:t>
                </a:r>
              </a:p>
              <a:p>
                <a:pPr lvl="1"/>
                <a:r>
                  <a:rPr lang="en-US" dirty="0"/>
                  <a:t>the model to </a:t>
                </a:r>
                <a:r>
                  <a:rPr lang="en-US" dirty="0">
                    <a:solidFill>
                      <a:srgbClr val="FF0000"/>
                    </a:solidFill>
                  </a:rPr>
                  <a:t>predict label: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Performance (loss/error) in comparison to the </a:t>
                </a:r>
                <a:r>
                  <a:rPr lang="en-US" dirty="0">
                    <a:solidFill>
                      <a:srgbClr val="FF0000"/>
                    </a:solidFill>
                  </a:rPr>
                  <a:t>true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Classification: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Regression: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752F6-57AD-4D7E-BD58-4FDCB08F8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149401"/>
              </a:xfrm>
              <a:blipFill>
                <a:blip r:embed="rId2"/>
                <a:stretch>
                  <a:fillRect l="-936" t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9C442A-988B-40F4-AFC6-1651C61CC601}"/>
                  </a:ext>
                </a:extLst>
              </p:cNvPr>
              <p:cNvSpPr/>
              <p:nvPr/>
            </p:nvSpPr>
            <p:spPr>
              <a:xfrm>
                <a:off x="2488394" y="3307401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9C442A-988B-40F4-AFC6-1651C61CC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94" y="3307401"/>
                <a:ext cx="4315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0593FAD-1D01-481E-BF78-2232799F5D87}"/>
              </a:ext>
            </a:extLst>
          </p:cNvPr>
          <p:cNvGrpSpPr/>
          <p:nvPr/>
        </p:nvGrpSpPr>
        <p:grpSpPr>
          <a:xfrm>
            <a:off x="4434849" y="3715102"/>
            <a:ext cx="3048833" cy="472504"/>
            <a:chOff x="4434849" y="3715102"/>
            <a:chExt cx="3048833" cy="47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95BF292-1C53-4661-8181-E95D51C66077}"/>
                    </a:ext>
                  </a:extLst>
                </p:cNvPr>
                <p:cNvSpPr/>
                <p:nvPr/>
              </p:nvSpPr>
              <p:spPr>
                <a:xfrm>
                  <a:off x="5976731" y="3725941"/>
                  <a:ext cx="15069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95BF292-1C53-4661-8181-E95D51C660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731" y="3725941"/>
                  <a:ext cx="150695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0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1C64EC-9702-4E7B-919F-A3014107EABE}"/>
                    </a:ext>
                  </a:extLst>
                </p:cNvPr>
                <p:cNvSpPr/>
                <p:nvPr/>
              </p:nvSpPr>
              <p:spPr>
                <a:xfrm>
                  <a:off x="4434849" y="3715102"/>
                  <a:ext cx="14428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1C64EC-9702-4E7B-919F-A3014107E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849" y="3715102"/>
                  <a:ext cx="1442896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94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BEEAB0-E35D-4FAB-8B6E-5B7C81365799}"/>
                  </a:ext>
                </a:extLst>
              </p:cNvPr>
              <p:cNvSpPr/>
              <p:nvPr/>
            </p:nvSpPr>
            <p:spPr>
              <a:xfrm>
                <a:off x="2847833" y="5153216"/>
                <a:ext cx="5880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BEEAB0-E35D-4FAB-8B6E-5B7C81365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33" y="5153216"/>
                <a:ext cx="5880776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336773-5D60-4A21-BCB5-FEB80C14F978}"/>
                  </a:ext>
                </a:extLst>
              </p:cNvPr>
              <p:cNvSpPr/>
              <p:nvPr/>
            </p:nvSpPr>
            <p:spPr>
              <a:xfrm>
                <a:off x="2795799" y="5934005"/>
                <a:ext cx="642034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dis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;      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.,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336773-5D60-4A21-BCB5-FEB80C14F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99" y="5934005"/>
                <a:ext cx="6420347" cy="5821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1E6447A-6D8E-455E-B164-62341C940D82}"/>
              </a:ext>
            </a:extLst>
          </p:cNvPr>
          <p:cNvGrpSpPr/>
          <p:nvPr/>
        </p:nvGrpSpPr>
        <p:grpSpPr>
          <a:xfrm>
            <a:off x="8805536" y="5117593"/>
            <a:ext cx="3239386" cy="461665"/>
            <a:chOff x="8915400" y="5636477"/>
            <a:chExt cx="323938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1E3B7B-89B5-4D5A-8B52-D556BD11A32B}"/>
                </a:ext>
              </a:extLst>
            </p:cNvPr>
            <p:cNvSpPr txBox="1"/>
            <p:nvPr/>
          </p:nvSpPr>
          <p:spPr>
            <a:xfrm>
              <a:off x="9755372" y="5636477"/>
              <a:ext cx="239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Indicator function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B2FF3D-5E36-4233-8AEA-32052DFE11BA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8915400" y="5867309"/>
              <a:ext cx="83997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32CC29-70C0-4AC7-8A82-AB2B64CE258B}"/>
              </a:ext>
            </a:extLst>
          </p:cNvPr>
          <p:cNvCxnSpPr>
            <a:cxnSpLocks/>
          </p:cNvCxnSpPr>
          <p:nvPr/>
        </p:nvCxnSpPr>
        <p:spPr bwMode="auto">
          <a:xfrm flipH="1">
            <a:off x="4770783" y="2976107"/>
            <a:ext cx="1322191" cy="792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F7EFD-EF90-4CE6-A32C-A5B7697C3D8C}"/>
              </a:ext>
            </a:extLst>
          </p:cNvPr>
          <p:cNvSpPr txBox="1"/>
          <p:nvPr/>
        </p:nvSpPr>
        <p:spPr>
          <a:xfrm>
            <a:off x="6096000" y="2617143"/>
            <a:ext cx="55725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“Hat” here refers to the fact that this is a 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32694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869</Words>
  <Application>Microsoft Macintosh PowerPoint</Application>
  <PresentationFormat>Widescreen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3521:  Introduction to Artificial Intelligence </vt:lpstr>
      <vt:lpstr>Machine learning</vt:lpstr>
      <vt:lpstr>Supervised learning</vt:lpstr>
      <vt:lpstr>Classification vs. regression</vt:lpstr>
      <vt:lpstr>Classification vs. regression: training data</vt:lpstr>
      <vt:lpstr>Classification vs. regression: find patterns</vt:lpstr>
      <vt:lpstr>Classification vs. regression: generalization</vt:lpstr>
      <vt:lpstr>Classification vs. regression: generalization?</vt:lpstr>
      <vt:lpstr>Supervised learning: PEAS</vt:lpstr>
      <vt:lpstr>Supervised learning: training data</vt:lpstr>
      <vt:lpstr>Machine learning: training vs. testing</vt:lpstr>
      <vt:lpstr>Machine learning: parameter estimation </vt:lpstr>
      <vt:lpstr>(Cross) validation</vt:lpstr>
      <vt:lpstr>Cross validation</vt:lpstr>
      <vt:lpstr>Supervised Classifier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246</cp:revision>
  <dcterms:created xsi:type="dcterms:W3CDTF">2020-06-25T19:45:53Z</dcterms:created>
  <dcterms:modified xsi:type="dcterms:W3CDTF">2021-02-08T03:34:22Z</dcterms:modified>
</cp:coreProperties>
</file>