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617" r:id="rId2"/>
    <p:sldId id="325" r:id="rId3"/>
    <p:sldId id="294" r:id="rId4"/>
    <p:sldId id="295" r:id="rId5"/>
    <p:sldId id="277" r:id="rId6"/>
    <p:sldId id="279" r:id="rId7"/>
    <p:sldId id="286" r:id="rId8"/>
    <p:sldId id="281" r:id="rId9"/>
    <p:sldId id="283" r:id="rId10"/>
    <p:sldId id="284" r:id="rId11"/>
    <p:sldId id="288" r:id="rId12"/>
    <p:sldId id="289" r:id="rId13"/>
    <p:sldId id="291" r:id="rId14"/>
    <p:sldId id="292" r:id="rId15"/>
    <p:sldId id="278" r:id="rId16"/>
    <p:sldId id="296" r:id="rId17"/>
    <p:sldId id="297" r:id="rId18"/>
    <p:sldId id="298" r:id="rId19"/>
    <p:sldId id="299" r:id="rId20"/>
    <p:sldId id="363" r:id="rId21"/>
    <p:sldId id="304" r:id="rId22"/>
    <p:sldId id="303" r:id="rId23"/>
    <p:sldId id="307" r:id="rId24"/>
    <p:sldId id="308" r:id="rId25"/>
    <p:sldId id="309" r:id="rId26"/>
    <p:sldId id="314" r:id="rId27"/>
    <p:sldId id="306" r:id="rId28"/>
    <p:sldId id="315" r:id="rId29"/>
    <p:sldId id="313" r:id="rId30"/>
    <p:sldId id="316" r:id="rId31"/>
    <p:sldId id="311" r:id="rId32"/>
    <p:sldId id="317" r:id="rId33"/>
    <p:sldId id="318" r:id="rId34"/>
    <p:sldId id="3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4.png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01210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8A9-33D2-432A-8295-B31D5316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BFBB-B7FE-43F6-B689-0AE79ADD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17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/>
              <a:t>A word can be represented as a sequence of character indices (a sequence of one-hot vectors)</a:t>
            </a:r>
          </a:p>
          <a:p>
            <a:pPr lvl="1"/>
            <a:r>
              <a:rPr lang="en-US" dirty="0"/>
              <a:t>A word can be also represented just by a </a:t>
            </a:r>
            <a:r>
              <a:rPr lang="en-US" u="sng" dirty="0"/>
              <a:t>one-hot vector</a:t>
            </a:r>
            <a:endParaRPr lang="en-US" dirty="0"/>
          </a:p>
          <a:p>
            <a:pPr lvl="1"/>
            <a:r>
              <a:rPr lang="en-US" dirty="0"/>
              <a:t>More: “happy”: 0001235, “pleased”: 0128736, “sad”: 0059875, …… (from a dictionary)</a:t>
            </a:r>
          </a:p>
          <a:p>
            <a:pPr lvl="1"/>
            <a:r>
              <a:rPr lang="en-US" dirty="0"/>
              <a:t>What is the vector dimension?</a:t>
            </a:r>
          </a:p>
        </p:txBody>
      </p:sp>
    </p:spTree>
    <p:extLst>
      <p:ext uri="{BB962C8B-B14F-4D97-AF65-F5344CB8AC3E}">
        <p14:creationId xmlns:p14="http://schemas.microsoft.com/office/powerpoint/2010/main" val="8612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5EC-9FF6-4E0B-AB50-53AC2F4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2E0E-5646-45FF-838E-2389C04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</a:t>
            </a:r>
            <a:r>
              <a:rPr lang="en-US" b="1" dirty="0">
                <a:sym typeface="Wingdings" panose="05000000000000000000" pitchFamily="2" charset="2"/>
              </a:rPr>
              <a:t>Sentence  Document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/>
              <a:t>A sequence of words OR a unique index of each sentence?</a:t>
            </a:r>
          </a:p>
          <a:p>
            <a:pPr lvl="1"/>
            <a:r>
              <a:rPr lang="en-US" dirty="0"/>
              <a:t>If there are 10K unique words, and each sentence is of length 10, how many indices?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7AE8B-4DB5-4802-9F9D-B176463F69A0}"/>
              </a:ext>
            </a:extLst>
          </p:cNvPr>
          <p:cNvSpPr txBox="1"/>
          <p:nvPr/>
        </p:nvSpPr>
        <p:spPr>
          <a:xfrm>
            <a:off x="159307" y="3592457"/>
            <a:ext cx="382826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learning (ML) is the study of computer algorithms that improve automatically through experience. </a:t>
            </a:r>
          </a:p>
          <a:p>
            <a:r>
              <a:rPr lang="en-US" dirty="0"/>
              <a:t>It is seen as a subset of artificial intelligence.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E1286-4871-4DFD-807F-6F3F0E41B987}"/>
              </a:ext>
            </a:extLst>
          </p:cNvPr>
          <p:cNvSpPr txBox="1"/>
          <p:nvPr/>
        </p:nvSpPr>
        <p:spPr>
          <a:xfrm>
            <a:off x="4837430" y="3592457"/>
            <a:ext cx="4082758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“&lt;Start&gt;” </a:t>
            </a:r>
            <a:r>
              <a:rPr lang="en-US" dirty="0"/>
              <a:t>“machine” “learning” “(” </a:t>
            </a:r>
            <a:r>
              <a:rPr lang="en-US" dirty="0">
                <a:solidFill>
                  <a:srgbClr val="00B050"/>
                </a:solidFill>
              </a:rPr>
              <a:t>“&lt;UNK&gt;” </a:t>
            </a:r>
            <a:r>
              <a:rPr lang="en-US" dirty="0"/>
              <a:t>“)” “is” “the” “study” “of” “computer” “algorithms” “that” “improve” “automatically” “through experience” “.” </a:t>
            </a:r>
            <a:r>
              <a:rPr lang="en-US" dirty="0">
                <a:solidFill>
                  <a:srgbClr val="0070C0"/>
                </a:solidFill>
              </a:rPr>
              <a:t>“&lt;End&gt;” </a:t>
            </a:r>
            <a:r>
              <a:rPr lang="en-US" dirty="0">
                <a:solidFill>
                  <a:srgbClr val="FF0000"/>
                </a:solidFill>
              </a:rPr>
              <a:t>“&lt;Start&gt;” </a:t>
            </a:r>
          </a:p>
          <a:p>
            <a:r>
              <a:rPr lang="en-US" dirty="0"/>
              <a:t>“it” “is” “seen” “as” “a” “subset” “of” “artificial” “intelligence” “.” </a:t>
            </a:r>
            <a:r>
              <a:rPr lang="en-US" dirty="0">
                <a:solidFill>
                  <a:srgbClr val="0070C0"/>
                </a:solidFill>
              </a:rPr>
              <a:t>“&lt;End&gt;” </a:t>
            </a:r>
            <a:r>
              <a:rPr lang="en-US" dirty="0"/>
              <a:t>…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613363F-49EC-46DE-AC8D-E8D5BF2B3F78}"/>
              </a:ext>
            </a:extLst>
          </p:cNvPr>
          <p:cNvSpPr/>
          <p:nvPr/>
        </p:nvSpPr>
        <p:spPr>
          <a:xfrm rot="16200000">
            <a:off x="4251569" y="4097682"/>
            <a:ext cx="381000" cy="466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65C01E-65B9-41DA-AD7D-D2446957872F}"/>
              </a:ext>
            </a:extLst>
          </p:cNvPr>
          <p:cNvSpPr/>
          <p:nvPr/>
        </p:nvSpPr>
        <p:spPr>
          <a:xfrm rot="16200000">
            <a:off x="9111511" y="4087981"/>
            <a:ext cx="381000" cy="466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DA618C-043E-423B-B7BE-EDA238FD3BCC}"/>
              </a:ext>
            </a:extLst>
          </p:cNvPr>
          <p:cNvGraphicFramePr>
            <a:graphicFrameLocks noGrp="1"/>
          </p:cNvGraphicFramePr>
          <p:nvPr/>
        </p:nvGraphicFramePr>
        <p:xfrm>
          <a:off x="9683834" y="3681019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D831F8-152C-409F-B20D-B9B78101A952}"/>
              </a:ext>
            </a:extLst>
          </p:cNvPr>
          <p:cNvSpPr txBox="1"/>
          <p:nvPr/>
        </p:nvSpPr>
        <p:spPr>
          <a:xfrm>
            <a:off x="4837430" y="3039276"/>
            <a:ext cx="40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tokenization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DE755-16B8-426C-A851-FC6A18FF99DF}"/>
              </a:ext>
            </a:extLst>
          </p:cNvPr>
          <p:cNvSpPr txBox="1"/>
          <p:nvPr/>
        </p:nvSpPr>
        <p:spPr>
          <a:xfrm>
            <a:off x="4768703" y="5808991"/>
            <a:ext cx="52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of indices/one-hot vectors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&lt;UNK&gt;: out-of-vocabulary (OOV) words</a:t>
            </a:r>
          </a:p>
        </p:txBody>
      </p:sp>
    </p:spTree>
    <p:extLst>
      <p:ext uri="{BB962C8B-B14F-4D97-AF65-F5344CB8AC3E}">
        <p14:creationId xmlns:p14="http://schemas.microsoft.com/office/powerpoint/2010/main" val="13769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BA9-CED0-4B3A-952F-E6E2510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534C-BB66-4C31-B4DA-15B8F788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56384"/>
          </a:xfrm>
        </p:spPr>
        <p:txBody>
          <a:bodyPr/>
          <a:lstStyle/>
          <a:p>
            <a:r>
              <a:rPr lang="en-US" dirty="0"/>
              <a:t>Utterance: a spoken word, statement, or vocal sound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Time-frequency representation: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A37E4F-FC37-408B-9AA2-1661AF572492}"/>
              </a:ext>
            </a:extLst>
          </p:cNvPr>
          <p:cNvGraphicFramePr>
            <a:graphicFrameLocks noGrp="1"/>
          </p:cNvGraphicFramePr>
          <p:nvPr/>
        </p:nvGraphicFramePr>
        <p:xfrm>
          <a:off x="2746582" y="3928257"/>
          <a:ext cx="466415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19">
                  <a:extLst>
                    <a:ext uri="{9D8B030D-6E8A-4147-A177-3AD203B41FA5}">
                      <a16:colId xmlns:a16="http://schemas.microsoft.com/office/drawing/2014/main" val="86594144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31750027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911217283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46264491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41836703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4083445754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368062739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090886052"/>
                    </a:ext>
                  </a:extLst>
                </a:gridCol>
              </a:tblGrid>
              <a:tr h="246445"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257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952839A-97B1-4262-9461-55AD24E676F6}"/>
              </a:ext>
            </a:extLst>
          </p:cNvPr>
          <p:cNvGrpSpPr/>
          <p:nvPr/>
        </p:nvGrpSpPr>
        <p:grpSpPr>
          <a:xfrm>
            <a:off x="1642747" y="4904017"/>
            <a:ext cx="6969902" cy="1817138"/>
            <a:chOff x="1642747" y="4904017"/>
            <a:chExt cx="6969902" cy="181713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756F8F-948D-48A4-8AA4-DF06F981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2747" y="4904017"/>
              <a:ext cx="6969902" cy="1817138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29842CD-B887-46D8-AEA2-6E64EBCF05AC}"/>
                </a:ext>
              </a:extLst>
            </p:cNvPr>
            <p:cNvCxnSpPr/>
            <p:nvPr/>
          </p:nvCxnSpPr>
          <p:spPr>
            <a:xfrm>
              <a:off x="7004616" y="5549494"/>
              <a:ext cx="11532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B1B72-1508-4EDB-8E06-702734048143}"/>
                </a:ext>
              </a:extLst>
            </p:cNvPr>
            <p:cNvSpPr txBox="1"/>
            <p:nvPr/>
          </p:nvSpPr>
          <p:spPr>
            <a:xfrm>
              <a:off x="7048917" y="5129750"/>
              <a:ext cx="147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A0BF03-4515-470E-AA94-569C98A9CE1E}"/>
              </a:ext>
            </a:extLst>
          </p:cNvPr>
          <p:cNvGrpSpPr/>
          <p:nvPr/>
        </p:nvGrpSpPr>
        <p:grpSpPr>
          <a:xfrm>
            <a:off x="1642747" y="2009600"/>
            <a:ext cx="6904287" cy="1817138"/>
            <a:chOff x="2352307" y="-2059440"/>
            <a:chExt cx="6904287" cy="18171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B70E767-4339-4A23-8D57-EE1F6B64122F}"/>
                </a:ext>
              </a:extLst>
            </p:cNvPr>
            <p:cNvGrpSpPr/>
            <p:nvPr/>
          </p:nvGrpSpPr>
          <p:grpSpPr>
            <a:xfrm>
              <a:off x="2352307" y="-2059440"/>
              <a:ext cx="6904287" cy="1817138"/>
              <a:chOff x="1666507" y="2057735"/>
              <a:chExt cx="6904287" cy="181713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7D0511-C861-4419-AB27-ACD331675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07" y="2057735"/>
                <a:ext cx="6904287" cy="1817138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346122C-867D-42F0-A772-F5E0C0406BDD}"/>
                  </a:ext>
                </a:extLst>
              </p:cNvPr>
              <p:cNvCxnSpPr/>
              <p:nvPr/>
            </p:nvCxnSpPr>
            <p:spPr>
              <a:xfrm>
                <a:off x="7001301" y="2634018"/>
                <a:ext cx="115323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D53C52-5889-4600-86FC-B9C8E785612A}"/>
                </a:ext>
              </a:extLst>
            </p:cNvPr>
            <p:cNvSpPr txBox="1"/>
            <p:nvPr/>
          </p:nvSpPr>
          <p:spPr>
            <a:xfrm>
              <a:off x="7731402" y="-1902901"/>
              <a:ext cx="1351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C76A5-7BD6-40B7-94E0-5C3981526714}"/>
              </a:ext>
            </a:extLst>
          </p:cNvPr>
          <p:cNvCxnSpPr>
            <a:cxnSpLocks/>
          </p:cNvCxnSpPr>
          <p:nvPr/>
        </p:nvCxnSpPr>
        <p:spPr>
          <a:xfrm flipH="1">
            <a:off x="2727955" y="3330666"/>
            <a:ext cx="466652" cy="549456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8948B-3FA1-4DE6-80CB-41B0C8E12FD2}"/>
              </a:ext>
            </a:extLst>
          </p:cNvPr>
          <p:cNvCxnSpPr>
            <a:cxnSpLocks/>
          </p:cNvCxnSpPr>
          <p:nvPr/>
        </p:nvCxnSpPr>
        <p:spPr>
          <a:xfrm>
            <a:off x="3313686" y="3330666"/>
            <a:ext cx="4073288" cy="549456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C33A1D9-C465-4E80-A76F-F88DBE864FC9}"/>
              </a:ext>
            </a:extLst>
          </p:cNvPr>
          <p:cNvGraphicFramePr>
            <a:graphicFrameLocks noGrp="1"/>
          </p:cNvGraphicFramePr>
          <p:nvPr/>
        </p:nvGraphicFramePr>
        <p:xfrm>
          <a:off x="9862228" y="4502984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41D1E353-98FE-4634-AE22-4938520C22CC}"/>
              </a:ext>
            </a:extLst>
          </p:cNvPr>
          <p:cNvGrpSpPr/>
          <p:nvPr/>
        </p:nvGrpSpPr>
        <p:grpSpPr>
          <a:xfrm>
            <a:off x="9147083" y="3120471"/>
            <a:ext cx="3044917" cy="3623372"/>
            <a:chOff x="9147083" y="3120471"/>
            <a:chExt cx="3044917" cy="362337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094677-955B-4E4F-8CE1-8C3E2FE59842}"/>
                </a:ext>
              </a:extLst>
            </p:cNvPr>
            <p:cNvCxnSpPr>
              <a:cxnSpLocks/>
            </p:cNvCxnSpPr>
            <p:nvPr/>
          </p:nvCxnSpPr>
          <p:spPr>
            <a:xfrm>
              <a:off x="9710398" y="6507463"/>
              <a:ext cx="975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9AAA83-0CE3-4C3A-AC02-B5CF14E27716}"/>
                </a:ext>
              </a:extLst>
            </p:cNvPr>
            <p:cNvSpPr txBox="1"/>
            <p:nvPr/>
          </p:nvSpPr>
          <p:spPr>
            <a:xfrm>
              <a:off x="10692980" y="6343733"/>
              <a:ext cx="1499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8527D1-BCB3-4051-B24E-F552C4F32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0398" y="6033977"/>
              <a:ext cx="0" cy="4734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46446B-0B67-497F-B23A-1DCABAC56A15}"/>
                </a:ext>
              </a:extLst>
            </p:cNvPr>
            <p:cNvSpPr txBox="1"/>
            <p:nvPr/>
          </p:nvSpPr>
          <p:spPr>
            <a:xfrm rot="16200000">
              <a:off x="8782763" y="4892103"/>
              <a:ext cx="1436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Frequency index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653E1C-1223-4BFD-A96F-B010C8F3AAFF}"/>
                </a:ext>
              </a:extLst>
            </p:cNvPr>
            <p:cNvCxnSpPr/>
            <p:nvPr/>
          </p:nvCxnSpPr>
          <p:spPr>
            <a:xfrm flipH="1">
              <a:off x="10074349" y="4061637"/>
              <a:ext cx="106325" cy="66453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9F1348-3A87-44A1-BABC-21ECDBF6C39E}"/>
                </a:ext>
              </a:extLst>
            </p:cNvPr>
            <p:cNvSpPr txBox="1"/>
            <p:nvPr/>
          </p:nvSpPr>
          <p:spPr>
            <a:xfrm>
              <a:off x="9642348" y="3640082"/>
              <a:ext cx="143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magnitude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332F3D3-B740-451C-9303-69CDB73D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9471033" y="3411663"/>
              <a:ext cx="1631965" cy="25137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749122-4D60-4D07-9E3E-E7865D17FB21}"/>
                </a:ext>
              </a:extLst>
            </p:cNvPr>
            <p:cNvSpPr txBox="1"/>
            <p:nvPr/>
          </p:nvSpPr>
          <p:spPr>
            <a:xfrm>
              <a:off x="10883923" y="312047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D02075-D23C-4D7B-B23B-23D0911580FB}"/>
                </a:ext>
              </a:extLst>
            </p:cNvPr>
            <p:cNvSpPr txBox="1"/>
            <p:nvPr/>
          </p:nvSpPr>
          <p:spPr>
            <a:xfrm>
              <a:off x="9374800" y="312770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1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BA9-CED0-4B3A-952F-E6E2510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534C-BB66-4C31-B4DA-15B8F788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5"/>
            <a:ext cx="9784232" cy="5168895"/>
          </a:xfrm>
        </p:spPr>
        <p:txBody>
          <a:bodyPr/>
          <a:lstStyle/>
          <a:p>
            <a:r>
              <a:rPr lang="en-US" dirty="0"/>
              <a:t>Electronic health/medical record (HER/EMR)</a:t>
            </a:r>
          </a:p>
          <a:p>
            <a:pPr lvl="1"/>
            <a:r>
              <a:rPr lang="en-US" dirty="0"/>
              <a:t>ICD-9/ ICD-10 codes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Every time you see a doctor, some diagnoses are made (with codes)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Converting ICD-9 Codes to ICD-10 Codes">
            <a:extLst>
              <a:ext uri="{FF2B5EF4-FFF2-40B4-BE49-F238E27FC236}">
                <a16:creationId xmlns:a16="http://schemas.microsoft.com/office/drawing/2014/main" id="{DC23DA8E-98A4-49E0-8829-3AE6098F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405062"/>
            <a:ext cx="5238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7E64759-E4B0-4913-88B0-CB240C74BC69}"/>
              </a:ext>
            </a:extLst>
          </p:cNvPr>
          <p:cNvSpPr/>
          <p:nvPr/>
        </p:nvSpPr>
        <p:spPr>
          <a:xfrm rot="10800000">
            <a:off x="8248024" y="5302154"/>
            <a:ext cx="381000" cy="5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6FA39E-4A4A-4969-BED7-CE2CE1B9AF28}"/>
              </a:ext>
            </a:extLst>
          </p:cNvPr>
          <p:cNvGraphicFramePr>
            <a:graphicFrameLocks noGrp="1"/>
          </p:cNvGraphicFramePr>
          <p:nvPr/>
        </p:nvGraphicFramePr>
        <p:xfrm>
          <a:off x="7466240" y="2808609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20A7F-6BA0-4132-990F-62553B1FB0E5}"/>
              </a:ext>
            </a:extLst>
          </p:cNvPr>
          <p:cNvCxnSpPr/>
          <p:nvPr/>
        </p:nvCxnSpPr>
        <p:spPr>
          <a:xfrm>
            <a:off x="7343624" y="4807026"/>
            <a:ext cx="11532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D5A86F-C7FE-45BA-8EF3-B830A108C3EF}"/>
              </a:ext>
            </a:extLst>
          </p:cNvPr>
          <p:cNvSpPr txBox="1"/>
          <p:nvPr/>
        </p:nvSpPr>
        <p:spPr>
          <a:xfrm>
            <a:off x="7534479" y="4844985"/>
            <a:ext cx="162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Time index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94FB51-AA29-4569-A057-3FA9F9CD1865}"/>
              </a:ext>
            </a:extLst>
          </p:cNvPr>
          <p:cNvCxnSpPr>
            <a:cxnSpLocks/>
          </p:cNvCxnSpPr>
          <p:nvPr/>
        </p:nvCxnSpPr>
        <p:spPr>
          <a:xfrm flipV="1">
            <a:off x="7343624" y="3947044"/>
            <a:ext cx="0" cy="8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277A63-A352-44EF-AC48-99237758E97E}"/>
              </a:ext>
            </a:extLst>
          </p:cNvPr>
          <p:cNvSpPr txBox="1"/>
          <p:nvPr/>
        </p:nvSpPr>
        <p:spPr>
          <a:xfrm rot="16200000">
            <a:off x="6189007" y="3498168"/>
            <a:ext cx="16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EAA3E-E230-4212-B4C6-D1E230455896}"/>
              </a:ext>
            </a:extLst>
          </p:cNvPr>
          <p:cNvSpPr txBox="1"/>
          <p:nvPr/>
        </p:nvSpPr>
        <p:spPr>
          <a:xfrm>
            <a:off x="10102637" y="3043211"/>
            <a:ext cx="1794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Multi-hot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One-hot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All-zero</a:t>
            </a:r>
          </a:p>
        </p:txBody>
      </p:sp>
    </p:spTree>
    <p:extLst>
      <p:ext uri="{BB962C8B-B14F-4D97-AF65-F5344CB8AC3E}">
        <p14:creationId xmlns:p14="http://schemas.microsoft.com/office/powerpoint/2010/main" val="7206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F74A-8E89-4692-AEB6-07CDAF0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26D7-7E1A-4F88-860E-7566B137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2626242"/>
            <a:ext cx="11724640" cy="3824253"/>
          </a:xfrm>
        </p:spPr>
        <p:txBody>
          <a:bodyPr/>
          <a:lstStyle/>
          <a:p>
            <a:r>
              <a:rPr lang="en-US" dirty="0"/>
              <a:t>Data instances from many different applications can be represented by vectors or matrices!</a:t>
            </a:r>
          </a:p>
          <a:p>
            <a:endParaRPr lang="en-US" dirty="0"/>
          </a:p>
          <a:p>
            <a:r>
              <a:rPr lang="en-US" dirty="0"/>
              <a:t>Linear algebra is a very efficient and effective way to perform computation (e.g., discovering patterns) on them!</a:t>
            </a:r>
          </a:p>
          <a:p>
            <a:endParaRPr lang="en-US" dirty="0"/>
          </a:p>
          <a:p>
            <a:r>
              <a:rPr lang="en-US" dirty="0"/>
              <a:t>There are many other ways to represent data instances!</a:t>
            </a:r>
          </a:p>
        </p:txBody>
      </p:sp>
    </p:spTree>
    <p:extLst>
      <p:ext uri="{BB962C8B-B14F-4D97-AF65-F5344CB8AC3E}">
        <p14:creationId xmlns:p14="http://schemas.microsoft.com/office/powerpoint/2010/main" val="240983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350171" cy="1250723"/>
          </a:xfrm>
        </p:spPr>
        <p:txBody>
          <a:bodyPr/>
          <a:lstStyle/>
          <a:p>
            <a:r>
              <a:rPr lang="en-US" dirty="0"/>
              <a:t>Data representations (aka features)</a:t>
            </a:r>
          </a:p>
        </p:txBody>
      </p:sp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9874D4E8-1ACD-4239-A56C-611C696E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8149" y="3056860"/>
            <a:ext cx="1851393" cy="1851393"/>
          </a:xfrm>
          <a:prstGeom prst="rect">
            <a:avLst/>
          </a:prstGeom>
        </p:spPr>
      </p:pic>
      <p:pic>
        <p:nvPicPr>
          <p:cNvPr id="4" name="Picture 2" descr="International Cat Care | The ultimate resource on feline health and welfare">
            <a:extLst>
              <a:ext uri="{FF2B5EF4-FFF2-40B4-BE49-F238E27FC236}">
                <a16:creationId xmlns:a16="http://schemas.microsoft.com/office/drawing/2014/main" id="{0AFBD961-19AC-4F6D-9D24-7CCB5D4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2" y="3009679"/>
            <a:ext cx="4231756" cy="18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EDA13-0EE6-40E3-8477-6DA04A2E8BA2}"/>
              </a:ext>
            </a:extLst>
          </p:cNvPr>
          <p:cNvCxnSpPr>
            <a:cxnSpLocks/>
          </p:cNvCxnSpPr>
          <p:nvPr/>
        </p:nvCxnSpPr>
        <p:spPr>
          <a:xfrm>
            <a:off x="4396408" y="3009679"/>
            <a:ext cx="1467448" cy="546912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8B9C8E-D359-427D-B845-D86062C6AE29}"/>
              </a:ext>
            </a:extLst>
          </p:cNvPr>
          <p:cNvCxnSpPr>
            <a:cxnSpLocks/>
          </p:cNvCxnSpPr>
          <p:nvPr/>
        </p:nvCxnSpPr>
        <p:spPr>
          <a:xfrm flipV="1">
            <a:off x="4396408" y="3556591"/>
            <a:ext cx="1467448" cy="1304482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5E24D2E6-C630-46B3-BA90-CBF80A401A8E}"/>
              </a:ext>
            </a:extLst>
          </p:cNvPr>
          <p:cNvSpPr/>
          <p:nvPr/>
        </p:nvSpPr>
        <p:spPr>
          <a:xfrm>
            <a:off x="7169796" y="2318652"/>
            <a:ext cx="4971403" cy="3631771"/>
          </a:xfrm>
          <a:prstGeom prst="cloudCallout">
            <a:avLst>
              <a:gd name="adj1" fmla="val -64116"/>
              <a:gd name="adj2" fmla="val -1299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89D320C-06B1-4286-A9F0-167630A6CF6A}"/>
              </a:ext>
            </a:extLst>
          </p:cNvPr>
          <p:cNvGraphicFramePr>
            <a:graphicFrameLocks noGrp="1"/>
          </p:cNvGraphicFramePr>
          <p:nvPr/>
        </p:nvGraphicFramePr>
        <p:xfrm>
          <a:off x="7820671" y="3429000"/>
          <a:ext cx="14756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BAF308A-86C5-46FA-8FA1-8A4F64A2557C}"/>
              </a:ext>
            </a:extLst>
          </p:cNvPr>
          <p:cNvGraphicFramePr>
            <a:graphicFrameLocks noGrp="1"/>
          </p:cNvGraphicFramePr>
          <p:nvPr/>
        </p:nvGraphicFramePr>
        <p:xfrm>
          <a:off x="9947230" y="2499196"/>
          <a:ext cx="36892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106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2B86BB-2A7E-4DD8-AD4F-951D2A2E2385}"/>
              </a:ext>
            </a:extLst>
          </p:cNvPr>
          <p:cNvSpPr txBox="1"/>
          <p:nvPr/>
        </p:nvSpPr>
        <p:spPr>
          <a:xfrm>
            <a:off x="9405417" y="3772103"/>
            <a:ext cx="65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202BA-C843-4F84-8C67-A95A40A81B87}"/>
              </a:ext>
            </a:extLst>
          </p:cNvPr>
          <p:cNvSpPr txBox="1"/>
          <p:nvPr/>
        </p:nvSpPr>
        <p:spPr>
          <a:xfrm>
            <a:off x="10457643" y="3772103"/>
            <a:ext cx="50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4A0C2-F750-47B3-A564-C398631F7BFF}"/>
              </a:ext>
            </a:extLst>
          </p:cNvPr>
          <p:cNvSpPr txBox="1"/>
          <p:nvPr/>
        </p:nvSpPr>
        <p:spPr>
          <a:xfrm>
            <a:off x="11003227" y="3628613"/>
            <a:ext cx="65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6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5A32-BC60-43DE-846A-236F63E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(ML): detect patterns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E52-CE4E-4274-ADD1-268820D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perspective of first-order logic: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coin with </a:t>
            </a:r>
            <a:r>
              <a:rPr lang="en-US" u="sng" dirty="0">
                <a:solidFill>
                  <a:srgbClr val="FF0000"/>
                </a:solidFill>
              </a:rPr>
              <a:t>weight</a:t>
            </a:r>
            <a:r>
              <a:rPr lang="en-US" dirty="0"/>
              <a:t> = 5.65 g and </a:t>
            </a:r>
            <a:r>
              <a:rPr lang="en-US" u="sng" dirty="0">
                <a:solidFill>
                  <a:srgbClr val="FF0000"/>
                </a:solidFill>
              </a:rPr>
              <a:t>diameter</a:t>
            </a:r>
            <a:r>
              <a:rPr lang="en-US" dirty="0"/>
              <a:t> = 23.6 mm </a:t>
            </a:r>
            <a:r>
              <a:rPr lang="en-US" altLang="en-US" dirty="0">
                <a:sym typeface="Symbol" pitchFamily="18" charset="2"/>
              </a:rPr>
              <a:t> 10 cent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A coin with </a:t>
            </a:r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weight</a:t>
            </a:r>
            <a:r>
              <a:rPr lang="en-US" dirty="0">
                <a:sym typeface="Symbol" pitchFamily="18" charset="2"/>
              </a:rPr>
              <a:t> * 0.2 + </a:t>
            </a:r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diameter</a:t>
            </a:r>
            <a:r>
              <a:rPr lang="en-US" dirty="0">
                <a:sym typeface="Symbol" pitchFamily="18" charset="2"/>
              </a:rPr>
              <a:t> * 0.04 &lt; 2 </a:t>
            </a:r>
            <a:r>
              <a:rPr lang="en-US" altLang="en-US" dirty="0">
                <a:sym typeface="Symbol" pitchFamily="18" charset="2"/>
              </a:rPr>
              <a:t> 10 cent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BAD5B0-1B1E-4608-AAAD-91A8DBD04C33}"/>
              </a:ext>
            </a:extLst>
          </p:cNvPr>
          <p:cNvGrpSpPr/>
          <p:nvPr/>
        </p:nvGrpSpPr>
        <p:grpSpPr>
          <a:xfrm>
            <a:off x="127000" y="2428164"/>
            <a:ext cx="7416800" cy="3274315"/>
            <a:chOff x="127000" y="2428164"/>
            <a:chExt cx="7416800" cy="32743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1FF87B-8F6C-4462-9CBF-E8DC2DA572E4}"/>
                </a:ext>
              </a:extLst>
            </p:cNvPr>
            <p:cNvSpPr/>
            <p:nvPr/>
          </p:nvSpPr>
          <p:spPr>
            <a:xfrm>
              <a:off x="1030406" y="3190164"/>
              <a:ext cx="5783144" cy="47767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AF8356-EADE-4A2A-B87D-D616914946BD}"/>
                </a:ext>
              </a:extLst>
            </p:cNvPr>
            <p:cNvSpPr/>
            <p:nvPr/>
          </p:nvSpPr>
          <p:spPr>
            <a:xfrm>
              <a:off x="1030406" y="2428164"/>
              <a:ext cx="6513394" cy="47767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02BB96-F75B-4887-947F-7D5692749530}"/>
                </a:ext>
              </a:extLst>
            </p:cNvPr>
            <p:cNvCxnSpPr/>
            <p:nvPr/>
          </p:nvCxnSpPr>
          <p:spPr>
            <a:xfrm flipH="1">
              <a:off x="431800" y="2905835"/>
              <a:ext cx="598606" cy="1450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FDFA05-3F77-4420-B7F0-94454B283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200" y="3667835"/>
              <a:ext cx="1162050" cy="688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4E4D3-64F7-4885-BAEC-163547ADB08D}"/>
                </a:ext>
              </a:extLst>
            </p:cNvPr>
            <p:cNvSpPr txBox="1"/>
            <p:nvPr/>
          </p:nvSpPr>
          <p:spPr>
            <a:xfrm>
              <a:off x="127000" y="4502150"/>
              <a:ext cx="4235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Patterns: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to be detected by ML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Built upon features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9CC0FA-9643-4F32-AF53-EECFC8C1070B}"/>
              </a:ext>
            </a:extLst>
          </p:cNvPr>
          <p:cNvGrpSpPr/>
          <p:nvPr/>
        </p:nvGrpSpPr>
        <p:grpSpPr>
          <a:xfrm>
            <a:off x="3117850" y="3575050"/>
            <a:ext cx="8566149" cy="2127429"/>
            <a:chOff x="3117850" y="3575050"/>
            <a:chExt cx="8566149" cy="21274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FE3FAC-9809-454D-94A1-5F744911FFF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850" y="3575050"/>
              <a:ext cx="2921000" cy="9271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67F6D7-16CD-4864-9100-255F77E9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965700" y="3575050"/>
              <a:ext cx="1240790" cy="9271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DF679E-09BE-4477-8C09-F0EB227CC861}"/>
                </a:ext>
              </a:extLst>
            </p:cNvPr>
            <p:cNvSpPr txBox="1"/>
            <p:nvPr/>
          </p:nvSpPr>
          <p:spPr>
            <a:xfrm>
              <a:off x="4695824" y="4502150"/>
              <a:ext cx="698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Feature variables: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Values (facts) are to be </a:t>
              </a:r>
              <a:r>
                <a:rPr lang="en-US" sz="2400" u="sng" dirty="0"/>
                <a:t>extracted</a:t>
              </a:r>
              <a:r>
                <a:rPr lang="en-US" sz="2400" dirty="0"/>
                <a:t> from the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 feature variables should we use/define?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B027-1122-49BF-AD0F-FDAF8A93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features</a:t>
            </a:r>
          </a:p>
        </p:txBody>
      </p:sp>
      <p:pic>
        <p:nvPicPr>
          <p:cNvPr id="4" name="Picture 4" descr="A Study Linking 'Girls' and Cats Draws Jeers, Then Disappears">
            <a:extLst>
              <a:ext uri="{FF2B5EF4-FFF2-40B4-BE49-F238E27FC236}">
                <a16:creationId xmlns:a16="http://schemas.microsoft.com/office/drawing/2014/main" id="{B2BEBEAF-84E7-4135-8E26-402CAF70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2054684"/>
            <a:ext cx="1186711" cy="66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adio Adelaide » RSPCA talks on the issue of pet abuse">
            <a:extLst>
              <a:ext uri="{FF2B5EF4-FFF2-40B4-BE49-F238E27FC236}">
                <a16:creationId xmlns:a16="http://schemas.microsoft.com/office/drawing/2014/main" id="{DA14A6BB-2860-43DB-B43E-E09AE75A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3307650"/>
            <a:ext cx="1015940" cy="6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mmon “Facts” About Cats That Are Actually False | Reader's Digest">
            <a:extLst>
              <a:ext uri="{FF2B5EF4-FFF2-40B4-BE49-F238E27FC236}">
                <a16:creationId xmlns:a16="http://schemas.microsoft.com/office/drawing/2014/main" id="{A6812BDD-E379-4C6D-BE1C-A4E3B2A0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4424712"/>
            <a:ext cx="975672" cy="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150269-6278-4214-AA35-2D4711D02E82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1989019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C211A1-D743-43B5-9186-B57A465AB53C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3116779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E4976-8B0E-4C1D-9097-1D0D41A6EA16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4267617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D9EE61-A9F5-4F7E-9C5E-B64761752C9B}"/>
              </a:ext>
            </a:extLst>
          </p:cNvPr>
          <p:cNvSpPr txBox="1"/>
          <p:nvPr/>
        </p:nvSpPr>
        <p:spPr>
          <a:xfrm>
            <a:off x="202198" y="5371330"/>
            <a:ext cx="1130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use raw data representation as features?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so, why bother further extracting features from the raw data?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simplify the data, remove unrelated information, domain knowledge, ……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0A1A9E-D541-4F3E-A1F9-96DA436203F4}"/>
              </a:ext>
            </a:extLst>
          </p:cNvPr>
          <p:cNvSpPr/>
          <p:nvPr/>
        </p:nvSpPr>
        <p:spPr>
          <a:xfrm>
            <a:off x="3019004" y="2330214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8DCE708-88C7-481A-92CF-4998E4D72E1E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2121845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E97598-C763-43DC-9F0B-C5A8DEA1A867}"/>
              </a:ext>
            </a:extLst>
          </p:cNvPr>
          <p:cNvSpPr txBox="1"/>
          <p:nvPr/>
        </p:nvSpPr>
        <p:spPr>
          <a:xfrm>
            <a:off x="6010621" y="3588461"/>
            <a:ext cx="1787759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Machine learning (ML) is the study of computer algorithms that improve automatically through experience. </a:t>
            </a:r>
          </a:p>
          <a:p>
            <a:r>
              <a:rPr lang="en-US" sz="600" dirty="0">
                <a:solidFill>
                  <a:srgbClr val="FFC000"/>
                </a:solidFill>
              </a:rPr>
              <a:t>It is seen as a subset of artificial intelligence.</a:t>
            </a:r>
            <a:r>
              <a:rPr lang="en-US" sz="600" dirty="0"/>
              <a:t> </a:t>
            </a:r>
            <a:r>
              <a:rPr lang="en-US" sz="600" dirty="0">
                <a:solidFill>
                  <a:srgbClr val="00B050"/>
                </a:solidFill>
              </a:rPr>
              <a:t>Machine learning algorithms build a mathematical model based on sample data, known as "training data", in order to make predictions or decisions without being explicitly programmed to do so. </a:t>
            </a:r>
            <a:r>
              <a:rPr lang="en-US" sz="600" dirty="0">
                <a:solidFill>
                  <a:srgbClr val="0070C0"/>
                </a:solidFill>
              </a:rPr>
              <a:t>Machine learning algorithms are used in a wide variety of applications, such as email filtering and computer vision, where it is difficult or infeasible to develop conventional algorithms to perform the needed tasks.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AD63-DD11-4A7D-A675-1B6AA66EB578}"/>
              </a:ext>
            </a:extLst>
          </p:cNvPr>
          <p:cNvSpPr txBox="1"/>
          <p:nvPr/>
        </p:nvSpPr>
        <p:spPr>
          <a:xfrm>
            <a:off x="6010622" y="2060381"/>
            <a:ext cx="1787768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Artificial intelligence (AI), sometimes called machine intelligence, is intelligence demonstrated by machines, unlike the natural intelligence displayed by humans and animals. </a:t>
            </a:r>
            <a:r>
              <a:rPr lang="en-US" sz="600" dirty="0">
                <a:solidFill>
                  <a:srgbClr val="FFC000"/>
                </a:solidFill>
              </a:rPr>
              <a:t>Leading AI textbooks define the field as the study of "intelligent agents": any device that perceives its environment and takes actions that maximize its chance of successfully achieving its goals. </a:t>
            </a:r>
            <a:r>
              <a:rPr lang="en-US" sz="600" dirty="0">
                <a:solidFill>
                  <a:srgbClr val="00B050"/>
                </a:solidFill>
              </a:rPr>
              <a:t>Colloquially, the term "artificial intelligence" is often used to describe machines (or computers) that mimic "cognitive" functions that humans associate with the human mind, such as "learning" and "problem solving"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D5268D-29B3-48C1-A0D3-9ABA45E69821}"/>
              </a:ext>
            </a:extLst>
          </p:cNvPr>
          <p:cNvCxnSpPr>
            <a:cxnSpLocks/>
          </p:cNvCxnSpPr>
          <p:nvPr/>
        </p:nvCxnSpPr>
        <p:spPr>
          <a:xfrm>
            <a:off x="5635256" y="1458137"/>
            <a:ext cx="0" cy="36844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8C5E067-2B4D-44D3-A917-7921F15632E7}"/>
              </a:ext>
            </a:extLst>
          </p:cNvPr>
          <p:cNvGraphicFramePr>
            <a:graphicFrameLocks noGrp="1"/>
          </p:cNvGraphicFramePr>
          <p:nvPr/>
        </p:nvGraphicFramePr>
        <p:xfrm>
          <a:off x="8099971" y="2254798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0F9BB3-CFBA-4048-AB1B-4D82FA7A2A38}"/>
              </a:ext>
            </a:extLst>
          </p:cNvPr>
          <p:cNvGraphicFramePr>
            <a:graphicFrameLocks noGrp="1"/>
          </p:cNvGraphicFramePr>
          <p:nvPr/>
        </p:nvGraphicFramePr>
        <p:xfrm>
          <a:off x="8099971" y="3683060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BE36313C-6E93-4F2E-9AB1-379EA13E4A76}"/>
              </a:ext>
            </a:extLst>
          </p:cNvPr>
          <p:cNvSpPr/>
          <p:nvPr/>
        </p:nvSpPr>
        <p:spPr>
          <a:xfrm>
            <a:off x="3019004" y="3431401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BBD55FF-79B1-4BAA-ACD2-A596F7F0C5DC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3223032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41FC-BDF7-4EB5-A410-E10F9EFCFB3C}"/>
              </a:ext>
            </a:extLst>
          </p:cNvPr>
          <p:cNvSpPr/>
          <p:nvPr/>
        </p:nvSpPr>
        <p:spPr>
          <a:xfrm>
            <a:off x="3019004" y="4594855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83A7D56-50D1-467A-8969-62D505E5E7D6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4386486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2B82070A-57BA-4E53-B88B-0351272BF99B}"/>
              </a:ext>
            </a:extLst>
          </p:cNvPr>
          <p:cNvSpPr/>
          <p:nvPr/>
        </p:nvSpPr>
        <p:spPr>
          <a:xfrm>
            <a:off x="9193081" y="2590116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1ECC0F-4316-4326-8B07-8753E821175D}"/>
              </a:ext>
            </a:extLst>
          </p:cNvPr>
          <p:cNvGraphicFramePr>
            <a:graphicFrameLocks noGrp="1"/>
          </p:cNvGraphicFramePr>
          <p:nvPr/>
        </p:nvGraphicFramePr>
        <p:xfrm>
          <a:off x="10558297" y="2381747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B2D7BB13-4394-470C-82CB-97C0F44F8AA3}"/>
              </a:ext>
            </a:extLst>
          </p:cNvPr>
          <p:cNvSpPr/>
          <p:nvPr/>
        </p:nvSpPr>
        <p:spPr>
          <a:xfrm>
            <a:off x="9193081" y="3971964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4B779DA-2B97-45CA-ABEC-1B6A3BBCB044}"/>
              </a:ext>
            </a:extLst>
          </p:cNvPr>
          <p:cNvGraphicFramePr>
            <a:graphicFrameLocks noGrp="1"/>
          </p:cNvGraphicFramePr>
          <p:nvPr/>
        </p:nvGraphicFramePr>
        <p:xfrm>
          <a:off x="10558297" y="3763595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93BA8B2-BC8D-4CC2-8F51-58E7D32DAA9A}"/>
              </a:ext>
            </a:extLst>
          </p:cNvPr>
          <p:cNvSpPr txBox="1"/>
          <p:nvPr/>
        </p:nvSpPr>
        <p:spPr>
          <a:xfrm>
            <a:off x="10055233" y="1365797"/>
            <a:ext cx="121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87AA4-B8CE-42B4-B7E5-3AA0877AAE11}"/>
              </a:ext>
            </a:extLst>
          </p:cNvPr>
          <p:cNvSpPr txBox="1"/>
          <p:nvPr/>
        </p:nvSpPr>
        <p:spPr>
          <a:xfrm>
            <a:off x="7248721" y="1340891"/>
            <a:ext cx="1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A4BD53-BC30-42AE-A18A-7DB667E28BF3}"/>
              </a:ext>
            </a:extLst>
          </p:cNvPr>
          <p:cNvSpPr txBox="1"/>
          <p:nvPr/>
        </p:nvSpPr>
        <p:spPr>
          <a:xfrm>
            <a:off x="1105940" y="1342003"/>
            <a:ext cx="1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C6A04E-0772-4983-A67A-671AFB30D138}"/>
              </a:ext>
            </a:extLst>
          </p:cNvPr>
          <p:cNvSpPr txBox="1"/>
          <p:nvPr/>
        </p:nvSpPr>
        <p:spPr>
          <a:xfrm>
            <a:off x="3796800" y="1374433"/>
            <a:ext cx="121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520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3" grpId="0" animBg="1"/>
      <p:bldP spid="35" grpId="0" animBg="1"/>
      <p:bldP spid="37" grpId="0" animBg="1"/>
      <p:bldP spid="41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4CA-7989-462C-9F7A-9BD8B30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065-E63D-4E71-9452-8AE1505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7"/>
            <a:ext cx="11897360" cy="464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 extraction starts from an initial set of measured data and builds derived values (features) intended to be:</a:t>
            </a:r>
          </a:p>
          <a:p>
            <a:r>
              <a:rPr lang="en-US" dirty="0"/>
              <a:t>Informative</a:t>
            </a:r>
          </a:p>
          <a:p>
            <a:r>
              <a:rPr lang="en-US" dirty="0"/>
              <a:t>non-redundant </a:t>
            </a:r>
          </a:p>
          <a:p>
            <a:r>
              <a:rPr lang="en-US" dirty="0"/>
              <a:t>facilitating the subsequent learning and generalization steps</a:t>
            </a:r>
          </a:p>
          <a:p>
            <a:r>
              <a:rPr lang="en-US" dirty="0"/>
              <a:t>leading to better human interpretations </a:t>
            </a:r>
          </a:p>
        </p:txBody>
      </p:sp>
    </p:spTree>
    <p:extLst>
      <p:ext uri="{BB962C8B-B14F-4D97-AF65-F5344CB8AC3E}">
        <p14:creationId xmlns:p14="http://schemas.microsoft.com/office/powerpoint/2010/main" val="209282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DCFB-873C-42EE-BF81-0AE601CC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6891-B6FA-454A-A163-58CE45C2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b="1" dirty="0"/>
              <a:t>Bag-of-words (BOW) representation</a:t>
            </a:r>
          </a:p>
          <a:p>
            <a:pPr lvl="1"/>
            <a:r>
              <a:rPr lang="en-US" dirty="0"/>
              <a:t>BOW for natural language processing and computer vision</a:t>
            </a:r>
          </a:p>
          <a:p>
            <a:pPr lvl="1"/>
            <a:r>
              <a:rPr lang="en-US" dirty="0"/>
              <a:t>Feature normalization: L1 and L2 normalized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Dataset representation</a:t>
            </a:r>
          </a:p>
          <a:p>
            <a:pPr lvl="1"/>
            <a:r>
              <a:rPr lang="en-US" dirty="0"/>
              <a:t>Histogram and Parzen window</a:t>
            </a:r>
          </a:p>
          <a:p>
            <a:pPr lvl="1"/>
            <a:r>
              <a:rPr lang="en-US" dirty="0"/>
              <a:t>Feature correlation</a:t>
            </a:r>
          </a:p>
          <a:p>
            <a:pPr lvl="1"/>
            <a:r>
              <a:rPr lang="en-US" dirty="0"/>
              <a:t>Feature normalization: z-score, whitening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Dimensionality reduction</a:t>
            </a:r>
          </a:p>
          <a:p>
            <a:pPr lvl="1"/>
            <a:r>
              <a:rPr lang="en-US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0114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D458-2B11-4FAE-BE1A-D480EB5B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type: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Goal: Build a model so that given a future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it can tell the label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Example: Nearest neighbors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“label”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provides supervision of how to give each data instance a label</a:t>
                </a:r>
              </a:p>
              <a:p>
                <a:r>
                  <a:rPr lang="en-US" dirty="0"/>
                  <a:t>The label can be </a:t>
                </a:r>
                <a:r>
                  <a:rPr lang="en-US" b="1" u="sng" dirty="0"/>
                  <a:t>“numerical” (regression)</a:t>
                </a:r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:r>
                  <a:rPr lang="en-US" b="1" u="sng" dirty="0"/>
                  <a:t>“categorical” (classification) </a:t>
                </a:r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  <a:blipFill>
                <a:blip r:embed="rId2"/>
                <a:stretch>
                  <a:fillRect l="-922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FB578E-AC4C-478E-90BC-48340214DA6E}"/>
              </a:ext>
            </a:extLst>
          </p:cNvPr>
          <p:cNvGrpSpPr/>
          <p:nvPr/>
        </p:nvGrpSpPr>
        <p:grpSpPr>
          <a:xfrm>
            <a:off x="1446814" y="2221953"/>
            <a:ext cx="9900457" cy="1374108"/>
            <a:chOff x="2054139" y="2939863"/>
            <a:chExt cx="9900457" cy="137410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348755E-768D-4F60-8D53-9AB54E35F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878" y="3015617"/>
              <a:ext cx="12145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06826B0-10B9-433F-9D1B-1C6AAE1CD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305" y="2941138"/>
              <a:ext cx="122077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2A7A8EE-6B98-427C-86C6-DB71DAC8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277" y="3030239"/>
              <a:ext cx="91848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823A1E2-5B42-4CD0-8EA0-8804D445A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617" y="3015617"/>
              <a:ext cx="886326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298E304E-7EED-4D3F-9BF2-7FA2F1A2D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4321" y="3030239"/>
              <a:ext cx="1142339" cy="76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B93B54B1-AA0E-4460-8867-00DCDF5CF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490" y="3015617"/>
              <a:ext cx="92670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31A11-687B-45A7-A035-DE2FEE64F702}"/>
                </a:ext>
              </a:extLst>
            </p:cNvPr>
            <p:cNvSpPr txBox="1"/>
            <p:nvPr/>
          </p:nvSpPr>
          <p:spPr>
            <a:xfrm>
              <a:off x="2154978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DBDD1-E442-419A-89BA-37D6B8E3441A}"/>
                </a:ext>
              </a:extLst>
            </p:cNvPr>
            <p:cNvSpPr txBox="1"/>
            <p:nvPr/>
          </p:nvSpPr>
          <p:spPr>
            <a:xfrm>
              <a:off x="3857565" y="3920865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28219-3F6A-4EC4-A5FB-DC39D1222078}"/>
                </a:ext>
              </a:extLst>
            </p:cNvPr>
            <p:cNvSpPr/>
            <p:nvPr/>
          </p:nvSpPr>
          <p:spPr>
            <a:xfrm>
              <a:off x="205413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87A2E5-78A9-46FE-8D5C-1E85833CDB3D}"/>
                </a:ext>
              </a:extLst>
            </p:cNvPr>
            <p:cNvSpPr/>
            <p:nvPr/>
          </p:nvSpPr>
          <p:spPr>
            <a:xfrm>
              <a:off x="3762599" y="2941137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FA98F-30A2-492C-A980-0DDA634C9628}"/>
                </a:ext>
              </a:extLst>
            </p:cNvPr>
            <p:cNvSpPr txBox="1"/>
            <p:nvPr/>
          </p:nvSpPr>
          <p:spPr>
            <a:xfrm>
              <a:off x="5543579" y="3944639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696EFA-3177-44FC-9A5F-923C96FD93CF}"/>
                </a:ext>
              </a:extLst>
            </p:cNvPr>
            <p:cNvSpPr/>
            <p:nvPr/>
          </p:nvSpPr>
          <p:spPr>
            <a:xfrm>
              <a:off x="548168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EC1801-594F-4286-80DA-FAB43344D410}"/>
                </a:ext>
              </a:extLst>
            </p:cNvPr>
            <p:cNvSpPr/>
            <p:nvPr/>
          </p:nvSpPr>
          <p:spPr>
            <a:xfrm>
              <a:off x="7166527" y="2939864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DB8CE0-D421-443A-A787-0C2FAE3DC345}"/>
                </a:ext>
              </a:extLst>
            </p:cNvPr>
            <p:cNvSpPr txBox="1"/>
            <p:nvPr/>
          </p:nvSpPr>
          <p:spPr>
            <a:xfrm>
              <a:off x="7289249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592C2-1B20-41B8-AFFA-D7EA1DDBE3F5}"/>
                </a:ext>
              </a:extLst>
            </p:cNvPr>
            <p:cNvSpPr/>
            <p:nvPr/>
          </p:nvSpPr>
          <p:spPr>
            <a:xfrm>
              <a:off x="8888496" y="2939863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BB082D-32D0-4093-AB19-2FE621AA7436}"/>
                </a:ext>
              </a:extLst>
            </p:cNvPr>
            <p:cNvSpPr txBox="1"/>
            <p:nvPr/>
          </p:nvSpPr>
          <p:spPr>
            <a:xfrm>
              <a:off x="8959498" y="391958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E99A7-81F4-482D-954C-95E4CF110847}"/>
                </a:ext>
              </a:extLst>
            </p:cNvPr>
            <p:cNvSpPr/>
            <p:nvPr/>
          </p:nvSpPr>
          <p:spPr>
            <a:xfrm>
              <a:off x="10556415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B9C7C-913E-4507-BEF7-4283611F2BE1}"/>
                </a:ext>
              </a:extLst>
            </p:cNvPr>
            <p:cNvSpPr txBox="1"/>
            <p:nvPr/>
          </p:nvSpPr>
          <p:spPr>
            <a:xfrm>
              <a:off x="10680585" y="3935588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</p:grpSp>
      <p:pic>
        <p:nvPicPr>
          <p:cNvPr id="1026" name="Picture 2" descr="XPS 15 Laptop | Dell USA">
            <a:extLst>
              <a:ext uri="{FF2B5EF4-FFF2-40B4-BE49-F238E27FC236}">
                <a16:creationId xmlns:a16="http://schemas.microsoft.com/office/drawing/2014/main" id="{6FCA9B99-5C38-435B-9F87-89C40F43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93" y="4164970"/>
            <a:ext cx="148113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</p:spTree>
    <p:extLst>
      <p:ext uri="{BB962C8B-B14F-4D97-AF65-F5344CB8AC3E}">
        <p14:creationId xmlns:p14="http://schemas.microsoft.com/office/powerpoint/2010/main" val="281642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E73-0BC6-4AB6-979B-7CB3FAEF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3F66-86B2-49B2-B7AA-8E09E86C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simplified representation of sentences (documents) for classification or retrieval by </a:t>
            </a:r>
            <a:r>
              <a:rPr lang="en-US" dirty="0">
                <a:solidFill>
                  <a:srgbClr val="C00000"/>
                </a:solidFill>
              </a:rPr>
              <a:t>counting the occurrences</a:t>
            </a:r>
            <a:r>
              <a:rPr lang="en-US" dirty="0"/>
              <a:t> of each unique word (or phrase)</a:t>
            </a:r>
          </a:p>
          <a:p>
            <a:pPr lvl="1"/>
            <a:r>
              <a:rPr lang="en-US" dirty="0"/>
              <a:t>ignore the grammar</a:t>
            </a:r>
          </a:p>
          <a:p>
            <a:pPr lvl="1"/>
            <a:r>
              <a:rPr lang="en-US" dirty="0"/>
              <a:t>ignore the word order</a:t>
            </a:r>
          </a:p>
          <a:p>
            <a:pPr lvl="1"/>
            <a:r>
              <a:rPr lang="en-US" dirty="0"/>
              <a:t>keep the word counts (frequencies)</a:t>
            </a:r>
          </a:p>
          <a:p>
            <a:pPr lvl="1"/>
            <a:r>
              <a:rPr lang="en-US" dirty="0"/>
              <a:t>lead to a “fixed”-size vector representation</a:t>
            </a:r>
          </a:p>
          <a:p>
            <a:pPr lvl="1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7D7C81-DCEA-4395-84FD-5B503EC1E04B}"/>
              </a:ext>
            </a:extLst>
          </p:cNvPr>
          <p:cNvSpPr/>
          <p:nvPr/>
        </p:nvSpPr>
        <p:spPr>
          <a:xfrm>
            <a:off x="5666443" y="5160312"/>
            <a:ext cx="20447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233B46-3974-44D3-8292-EC6BBBDEED50}"/>
              </a:ext>
            </a:extLst>
          </p:cNvPr>
          <p:cNvGrpSpPr/>
          <p:nvPr/>
        </p:nvGrpSpPr>
        <p:grpSpPr>
          <a:xfrm>
            <a:off x="679366" y="4239308"/>
            <a:ext cx="4787984" cy="2438098"/>
            <a:chOff x="679366" y="4239308"/>
            <a:chExt cx="4787984" cy="24380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0EBF87-49D6-4CBD-977A-5E04586B44E1}"/>
                </a:ext>
              </a:extLst>
            </p:cNvPr>
            <p:cNvSpPr/>
            <p:nvPr/>
          </p:nvSpPr>
          <p:spPr>
            <a:xfrm>
              <a:off x="1016520" y="4239308"/>
              <a:ext cx="4261071" cy="1938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“Baseball” “is” “a” “bat-and-ball” “game” “played” “between” “two” “opposing” “teams” “who” “take” “turns” “batting” “and” “fielding” “.”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9B950-FD3D-4719-9312-F6436B4779C4}"/>
                </a:ext>
              </a:extLst>
            </p:cNvPr>
            <p:cNvSpPr txBox="1"/>
            <p:nvPr/>
          </p:nvSpPr>
          <p:spPr>
            <a:xfrm>
              <a:off x="679366" y="6277296"/>
              <a:ext cx="4787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sequence of tokens (and their indices)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7D0A08-A4D9-4DCF-9A92-F78AA0B13042}"/>
              </a:ext>
            </a:extLst>
          </p:cNvPr>
          <p:cNvGrpSpPr/>
          <p:nvPr/>
        </p:nvGrpSpPr>
        <p:grpSpPr>
          <a:xfrm>
            <a:off x="7939166" y="2707577"/>
            <a:ext cx="3795121" cy="4141985"/>
            <a:chOff x="7939166" y="2707577"/>
            <a:chExt cx="3795121" cy="4141985"/>
          </a:xfrm>
        </p:grpSpPr>
        <p:pic>
          <p:nvPicPr>
            <p:cNvPr id="3076" name="Picture 4" descr="Vector Library Bags Clipart Library Bag - Money Bag Clip Art, HD Png  Download , Transparent Png Image - PNGitem">
              <a:extLst>
                <a:ext uri="{FF2B5EF4-FFF2-40B4-BE49-F238E27FC236}">
                  <a16:creationId xmlns:a16="http://schemas.microsoft.com/office/drawing/2014/main" id="{C6E48198-DF4A-450B-ABD5-3D92FC4C1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166" y="2707577"/>
              <a:ext cx="3795121" cy="414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0F9430-9AFB-4899-BCBC-D7850B2D7897}"/>
                </a:ext>
              </a:extLst>
            </p:cNvPr>
            <p:cNvSpPr/>
            <p:nvPr/>
          </p:nvSpPr>
          <p:spPr>
            <a:xfrm>
              <a:off x="9364483" y="4064130"/>
              <a:ext cx="87075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baseball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13C923-7EE8-4529-BF87-784079F9092C}"/>
                </a:ext>
              </a:extLst>
            </p:cNvPr>
            <p:cNvSpPr/>
            <p:nvPr/>
          </p:nvSpPr>
          <p:spPr>
            <a:xfrm>
              <a:off x="9878971" y="4657945"/>
              <a:ext cx="31130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4FD03-3E04-4EAF-9CF7-E0BAB5738A88}"/>
                </a:ext>
              </a:extLst>
            </p:cNvPr>
            <p:cNvSpPr/>
            <p:nvPr/>
          </p:nvSpPr>
          <p:spPr>
            <a:xfrm>
              <a:off x="10271199" y="4615930"/>
              <a:ext cx="1192634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bat-and-ball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AF94F-B1F4-4BCD-A5ED-69BEEC1D2C33}"/>
                </a:ext>
              </a:extLst>
            </p:cNvPr>
            <p:cNvSpPr/>
            <p:nvPr/>
          </p:nvSpPr>
          <p:spPr>
            <a:xfrm>
              <a:off x="9083351" y="4712544"/>
              <a:ext cx="64094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game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1CD63D-4550-405B-A259-4ADEDC8C5D81}"/>
                </a:ext>
              </a:extLst>
            </p:cNvPr>
            <p:cNvSpPr/>
            <p:nvPr/>
          </p:nvSpPr>
          <p:spPr>
            <a:xfrm>
              <a:off x="8171224" y="5231028"/>
              <a:ext cx="525528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C60C2-E6DA-47D4-8054-233A2BCA1F3B}"/>
                </a:ext>
              </a:extLst>
            </p:cNvPr>
            <p:cNvSpPr/>
            <p:nvPr/>
          </p:nvSpPr>
          <p:spPr>
            <a:xfrm>
              <a:off x="9068413" y="5208760"/>
              <a:ext cx="92076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between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E7775B-7E07-4EDB-9ACE-CFEC06079B88}"/>
                </a:ext>
              </a:extLst>
            </p:cNvPr>
            <p:cNvSpPr/>
            <p:nvPr/>
          </p:nvSpPr>
          <p:spPr>
            <a:xfrm>
              <a:off x="8770783" y="4156772"/>
              <a:ext cx="508152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two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26F1FD-852F-48F4-9476-7E5CDE07AD39}"/>
                </a:ext>
              </a:extLst>
            </p:cNvPr>
            <p:cNvSpPr/>
            <p:nvPr/>
          </p:nvSpPr>
          <p:spPr>
            <a:xfrm>
              <a:off x="10449259" y="5160312"/>
              <a:ext cx="9476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opposing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445236-F9F7-45E1-B39D-CACA1A268DB5}"/>
                </a:ext>
              </a:extLst>
            </p:cNvPr>
            <p:cNvSpPr/>
            <p:nvPr/>
          </p:nvSpPr>
          <p:spPr>
            <a:xfrm>
              <a:off x="8605236" y="5782074"/>
              <a:ext cx="695447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teams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D12748-4105-4372-A474-2A7621B4B232}"/>
                </a:ext>
              </a:extLst>
            </p:cNvPr>
            <p:cNvSpPr/>
            <p:nvPr/>
          </p:nvSpPr>
          <p:spPr>
            <a:xfrm>
              <a:off x="10560256" y="4187752"/>
              <a:ext cx="54053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53DE8E-656D-45C9-8B6E-9714CB7F0F2D}"/>
                </a:ext>
              </a:extLst>
            </p:cNvPr>
            <p:cNvSpPr/>
            <p:nvPr/>
          </p:nvSpPr>
          <p:spPr>
            <a:xfrm>
              <a:off x="8427019" y="4651339"/>
              <a:ext cx="548548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66AA71-D8E8-48FB-8034-D19AA72078A6}"/>
                </a:ext>
              </a:extLst>
            </p:cNvPr>
            <p:cNvSpPr/>
            <p:nvPr/>
          </p:nvSpPr>
          <p:spPr>
            <a:xfrm>
              <a:off x="9510134" y="5695784"/>
              <a:ext cx="772969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batting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B52457-0340-4933-A967-3C3307E4CAAD}"/>
                </a:ext>
              </a:extLst>
            </p:cNvPr>
            <p:cNvSpPr/>
            <p:nvPr/>
          </p:nvSpPr>
          <p:spPr>
            <a:xfrm>
              <a:off x="10664479" y="5690374"/>
              <a:ext cx="497252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C33AA4-6553-4DD0-AF5C-10C85C62103B}"/>
                </a:ext>
              </a:extLst>
            </p:cNvPr>
            <p:cNvSpPr/>
            <p:nvPr/>
          </p:nvSpPr>
          <p:spPr>
            <a:xfrm>
              <a:off x="9732599" y="6178300"/>
              <a:ext cx="800219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fielding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1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8014-CEC1-46F1-960C-9ECCE77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Given: 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u="sng" dirty="0"/>
                  <a:t>dictionary, vocabulary, or codebook</a:t>
                </a:r>
                <a:r>
                  <a:rPr lang="en-US" sz="2000" dirty="0"/>
                  <a:t>: f(token) </a:t>
                </a:r>
                <a:r>
                  <a:rPr lang="en-US" sz="2000" dirty="0">
                    <a:sym typeface="Wingdings" panose="05000000000000000000" pitchFamily="2" charset="2"/>
                  </a:rPr>
                  <a:t> index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1, ⋯,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or N/A</a:t>
                </a:r>
              </a:p>
              <a:p>
                <a:pPr marL="457200" lvl="1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An all-0 vector: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[1]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sequence of word tokens w[1], w[2], ….. w[M]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for</a:t>
                </a:r>
                <a:r>
                  <a:rPr lang="en-US" sz="2400" dirty="0"/>
                  <a:t> m = 1 : M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if</a:t>
                </a:r>
                <a:r>
                  <a:rPr lang="en-US" sz="2400" dirty="0"/>
                  <a:t> f(w[m]) ~= N/A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]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+= 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end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ym typeface="Wingdings" panose="05000000000000000000" pitchFamily="2" charset="2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780" t="-2209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3BEF45F-E4D9-4C1B-9CAD-C355D83F2DB1}"/>
              </a:ext>
            </a:extLst>
          </p:cNvPr>
          <p:cNvGrpSpPr/>
          <p:nvPr/>
        </p:nvGrpSpPr>
        <p:grpSpPr>
          <a:xfrm>
            <a:off x="4496936" y="5023291"/>
            <a:ext cx="7564254" cy="400110"/>
            <a:chOff x="3975100" y="4743509"/>
            <a:chExt cx="6755130" cy="4001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D39FF5-895F-4FE9-9BF5-929CBC7F8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5100" y="4940300"/>
              <a:ext cx="4514850" cy="32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C0F2B-0EC4-402C-A33F-AEEB5A25694D}"/>
                </a:ext>
              </a:extLst>
            </p:cNvPr>
            <p:cNvSpPr txBox="1"/>
            <p:nvPr/>
          </p:nvSpPr>
          <p:spPr>
            <a:xfrm>
              <a:off x="8558530" y="4743509"/>
              <a:ext cx="21717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Word token counts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7CEBE9-A89D-4894-AD89-088FB9675053}"/>
              </a:ext>
            </a:extLst>
          </p:cNvPr>
          <p:cNvCxnSpPr>
            <a:cxnSpLocks/>
          </p:cNvCxnSpPr>
          <p:nvPr/>
        </p:nvCxnSpPr>
        <p:spPr>
          <a:xfrm flipH="1">
            <a:off x="3975100" y="4286632"/>
            <a:ext cx="4457700" cy="4746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69093B-8F59-42C9-B643-52E42A46C6FA}"/>
              </a:ext>
            </a:extLst>
          </p:cNvPr>
          <p:cNvSpPr txBox="1"/>
          <p:nvPr/>
        </p:nvSpPr>
        <p:spPr>
          <a:xfrm>
            <a:off x="8558530" y="2787550"/>
            <a:ext cx="35026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Out-of-vocabulary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“Stop” words: </a:t>
            </a:r>
            <a:r>
              <a:rPr lang="en-US" sz="2000" dirty="0"/>
              <a:t>too frequent in all sentences/documents and less informative in differentiating them (e.g., “is”, “are”, “and”, ……)</a:t>
            </a:r>
          </a:p>
        </p:txBody>
      </p:sp>
    </p:spTree>
    <p:extLst>
      <p:ext uri="{BB962C8B-B14F-4D97-AF65-F5344CB8AC3E}">
        <p14:creationId xmlns:p14="http://schemas.microsoft.com/office/powerpoint/2010/main" val="13016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E5AF-6E7B-415E-B753-4A87969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C689-B145-4744-88B7-33CFF98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6658610" cy="4564057"/>
          </a:xfrm>
        </p:spPr>
        <p:txBody>
          <a:bodyPr/>
          <a:lstStyle/>
          <a:p>
            <a:r>
              <a:rPr lang="en-US" dirty="0"/>
              <a:t>Consider a document classification:</a:t>
            </a:r>
          </a:p>
          <a:p>
            <a:pPr lvl="1"/>
            <a:r>
              <a:rPr lang="en-US" dirty="0"/>
              <a:t>{sports, economics}</a:t>
            </a:r>
          </a:p>
          <a:p>
            <a:r>
              <a:rPr lang="en-US" dirty="0"/>
              <a:t>Nearest neighbor classification (NNC)</a:t>
            </a:r>
          </a:p>
          <a:p>
            <a:pPr lvl="1"/>
            <a:r>
              <a:rPr lang="en-US" dirty="0"/>
              <a:t>Compute distance to all training documents, each of them is represented by BOW</a:t>
            </a:r>
          </a:p>
          <a:p>
            <a:pPr lvl="1"/>
            <a:r>
              <a:rPr lang="en-US" dirty="0"/>
              <a:t>Output the “label” of the nearest document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5C6CEF-A96A-4F2D-82B0-681A03723E43}"/>
              </a:ext>
            </a:extLst>
          </p:cNvPr>
          <p:cNvSpPr/>
          <p:nvPr/>
        </p:nvSpPr>
        <p:spPr>
          <a:xfrm>
            <a:off x="6678815" y="2626520"/>
            <a:ext cx="5386184" cy="363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C468-1B35-4C89-A8D7-5C5926486868}"/>
              </a:ext>
            </a:extLst>
          </p:cNvPr>
          <p:cNvSpPr txBox="1"/>
          <p:nvPr/>
        </p:nvSpPr>
        <p:spPr>
          <a:xfrm>
            <a:off x="7302500" y="2091929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Training documents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36AB7-AE45-4437-AA69-2178E96FC24D}"/>
              </a:ext>
            </a:extLst>
          </p:cNvPr>
          <p:cNvGrpSpPr/>
          <p:nvPr/>
        </p:nvGrpSpPr>
        <p:grpSpPr>
          <a:xfrm>
            <a:off x="7007916" y="3913981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E98C0B-5F65-4C07-8012-1BC0A226CE50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E98C0B-5F65-4C07-8012-1BC0A226C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D70257-0E8B-4D09-B1C1-A4515103EC7C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54AB43-F6B7-4F3D-8B6A-CE78CD013ACF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BBDD653-5221-42CD-9472-3A6659CCF36C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39714D-2868-4C19-8C3C-1781B4C5E0D0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BB52B68-0A6A-4B9D-8A4F-9ED61FC63BEC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3D1537-CE43-4B7A-AB9F-729D5F9387A1}"/>
              </a:ext>
            </a:extLst>
          </p:cNvPr>
          <p:cNvGrpSpPr/>
          <p:nvPr/>
        </p:nvGrpSpPr>
        <p:grpSpPr>
          <a:xfrm>
            <a:off x="6819900" y="5346700"/>
            <a:ext cx="992482" cy="694530"/>
            <a:chOff x="5924550" y="5346700"/>
            <a:chExt cx="992482" cy="6945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8B4531-4793-45B4-A5DD-0482620A4A38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55A96B-0896-41EA-B991-4AE8D860F9B4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6F24758-DAA8-4660-BC5C-86209FF68B20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3DA572-713E-4D68-8A88-B4A2DB4C650E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D3104DA-6E9C-4DCC-B705-5CE4A3B716D5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4DCAB0-065E-49E9-8C8F-7E8919A022E4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4DCAB0-065E-49E9-8C8F-7E8919A02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9774E7-5613-4C16-A28E-EEED41972B0B}"/>
              </a:ext>
            </a:extLst>
          </p:cNvPr>
          <p:cNvGrpSpPr/>
          <p:nvPr/>
        </p:nvGrpSpPr>
        <p:grpSpPr>
          <a:xfrm>
            <a:off x="8249514" y="3954470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B7A9C-879B-41A1-918D-113E9AC18055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B7A9C-879B-41A1-918D-113E9AC18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3973D2-156A-4D9D-A4DC-52886FD108A2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B6ACD7-D3D8-4E89-B8CE-F1B559DF291F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3EA441-1E5D-46E9-A0D6-2CB5C8162C76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AFF1B59-3445-4EB8-876C-38786EA9CD08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989F6E-6461-4482-9DAF-BCB725EEC3F9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4BEF99-084A-4A75-BE9C-593D1302BF3B}"/>
              </a:ext>
            </a:extLst>
          </p:cNvPr>
          <p:cNvGrpSpPr/>
          <p:nvPr/>
        </p:nvGrpSpPr>
        <p:grpSpPr>
          <a:xfrm>
            <a:off x="7005362" y="303292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278881-A664-4088-9482-4CBAE33606C6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278881-A664-4088-9482-4CBAE336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D79106-C0C6-47A7-8629-1FCC34D1A550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D9A024-B393-472F-AE01-9D6EFFC58FEC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80C1D65-1558-43CE-9361-78F62796B56E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12D0EC-C808-4260-A4F9-1570CEFA6206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142020-6A8B-4DC3-918B-879A8D094551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23942B-23B5-4400-83E3-775902C6AF25}"/>
              </a:ext>
            </a:extLst>
          </p:cNvPr>
          <p:cNvGrpSpPr/>
          <p:nvPr/>
        </p:nvGrpSpPr>
        <p:grpSpPr>
          <a:xfrm>
            <a:off x="8443810" y="285512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3ED30C-DBEC-4B63-B716-BD5B69F988B5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3ED30C-DBEC-4B63-B716-BD5B69F9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D82104-B282-43E7-B689-58778119C5C8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B9495C9-9708-41EB-9D84-04C708A74BB1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B35C225-036D-4E44-8D3F-1402EBDE9046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FCB8B2-ABFE-46F5-B86F-0BCD5BD446C6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DE20AE-2570-4A1A-908B-FA5B9F314D1E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53C5FD-4755-432E-9C4F-E0286A2F374A}"/>
              </a:ext>
            </a:extLst>
          </p:cNvPr>
          <p:cNvGrpSpPr/>
          <p:nvPr/>
        </p:nvGrpSpPr>
        <p:grpSpPr>
          <a:xfrm>
            <a:off x="9597180" y="320040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15EC90-45FB-486D-BA35-748ABFF54061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15EC90-45FB-486D-BA35-748ABFF54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550015-AEEA-478B-823B-5C4F55EAFF38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78EA5D-8314-46B5-B49A-6285F23E7EF9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BA2F693-5E17-4CCF-B970-6507F06B9951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8B77A99-22B8-4574-A685-5D08A4D07407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25A294-515F-4CF0-BB40-7A12D7B5C54D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FB6B5-0BEE-43B8-82E2-EC9A872ACA63}"/>
              </a:ext>
            </a:extLst>
          </p:cNvPr>
          <p:cNvGrpSpPr/>
          <p:nvPr/>
        </p:nvGrpSpPr>
        <p:grpSpPr>
          <a:xfrm>
            <a:off x="10835430" y="2934233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3DE4DD8-196A-4B0C-973E-E227FCF0032D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3DE4DD8-196A-4B0C-973E-E227FCF00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ABE49E-4762-410F-AE0E-E1258C83AD9C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76B2106-4966-4C1F-BB35-F871399702D2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63853EA-0977-4421-9B9C-1A94045B9597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C27FDA9-3862-4A89-B2F3-88D2829BFE35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8C1D46C-A7A3-4A50-ADC2-409B985C258F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02F356-DE4E-42D8-8159-AC0383CD44F1}"/>
              </a:ext>
            </a:extLst>
          </p:cNvPr>
          <p:cNvGrpSpPr/>
          <p:nvPr/>
        </p:nvGrpSpPr>
        <p:grpSpPr>
          <a:xfrm>
            <a:off x="8046538" y="4983333"/>
            <a:ext cx="992482" cy="694530"/>
            <a:chOff x="5924550" y="5346700"/>
            <a:chExt cx="992482" cy="6945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6E36CD8-C7ED-4EAC-93B8-E4F91F6E936C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257180-21D1-453C-B360-E078BDFC6409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7B8482-8C68-401F-965E-D158506A8532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BA0CCC-009B-4677-8746-8381CAE14904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4DD64EB-3064-4E3B-820E-9F9896B0F246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ABD5A79-1F17-4CD6-A8CE-3CC68D891BA7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ABD5A79-1F17-4CD6-A8CE-3CC68D89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63026A-2797-4DC1-B5BC-5AF4EBAA9F22}"/>
              </a:ext>
            </a:extLst>
          </p:cNvPr>
          <p:cNvGrpSpPr/>
          <p:nvPr/>
        </p:nvGrpSpPr>
        <p:grpSpPr>
          <a:xfrm>
            <a:off x="9506737" y="4261246"/>
            <a:ext cx="992482" cy="694530"/>
            <a:chOff x="5924550" y="5346700"/>
            <a:chExt cx="992482" cy="6945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D95248-19F5-45E1-ADBC-570918A7DEF1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EDFE4CD-C207-4553-97E2-F5F3A37A74B3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9C669-A93E-4438-B9C5-C084D736E03C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12C995-C47D-47E9-8F62-2DE1CABD9F1A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4897FFA-FBA2-4ABC-8D5B-1B64FFA7DAD0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C0AA53-ED78-43B8-9255-294AAF2AC3B7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C0AA53-ED78-43B8-9255-294AAF2AC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582CDB-D9E6-41F1-B988-7E623ED83173}"/>
              </a:ext>
            </a:extLst>
          </p:cNvPr>
          <p:cNvGrpSpPr/>
          <p:nvPr/>
        </p:nvGrpSpPr>
        <p:grpSpPr>
          <a:xfrm>
            <a:off x="10760580" y="4829970"/>
            <a:ext cx="992482" cy="694530"/>
            <a:chOff x="5924550" y="5346700"/>
            <a:chExt cx="992482" cy="69453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8D4FB5A-1F4D-4232-8701-BA4C3C096A68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2D76D5-969C-4D83-BA2B-911A777163B4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D6E1EEC-B51C-49CD-8C4C-7766585ABDB9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8BDFF5-1442-4920-B89B-8472C4ACD6EE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2F2713B-14EA-414E-9806-D81350BD0010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569D6E-95D9-48EA-BB80-C8FB1E499505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569D6E-95D9-48EA-BB80-C8FB1E499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472258-2F98-4E86-9AFD-389B1F3428BB}"/>
              </a:ext>
            </a:extLst>
          </p:cNvPr>
          <p:cNvGrpSpPr/>
          <p:nvPr/>
        </p:nvGrpSpPr>
        <p:grpSpPr>
          <a:xfrm>
            <a:off x="9506397" y="5302844"/>
            <a:ext cx="992482" cy="694530"/>
            <a:chOff x="5924550" y="5346700"/>
            <a:chExt cx="992482" cy="6945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9E8C48E-5B91-49A8-BB77-3E674DE13D5C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C11758B-F3FF-476A-AC75-46DD68FCCB8E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4E150B-53B2-43D1-90B4-0AADFA614175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69ECBC1-E7B6-425C-941C-368836587BAF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267E36-CBC6-4A90-9CD1-1FA484970375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03357FE-76E1-4576-BCB2-BEC69DDAD091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03357FE-76E1-4576-BCB2-BEC69DDAD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4AF9FEA-0649-481E-AB5B-4B3086CCBFFB}"/>
              </a:ext>
            </a:extLst>
          </p:cNvPr>
          <p:cNvSpPr/>
          <p:nvPr/>
        </p:nvSpPr>
        <p:spPr>
          <a:xfrm>
            <a:off x="598217" y="4649000"/>
            <a:ext cx="3533558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Baseball is a bat-and-ball game played between two opposing teams who take turns batting and fielding.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9F207-06ED-4A53-8466-657304DBB885}"/>
              </a:ext>
            </a:extLst>
          </p:cNvPr>
          <p:cNvSpPr txBox="1"/>
          <p:nvPr/>
        </p:nvSpPr>
        <p:spPr>
          <a:xfrm>
            <a:off x="6760266" y="2586094"/>
            <a:ext cx="124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Sports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646FC9-F7F6-4E09-81CF-DFDB77B51170}"/>
              </a:ext>
            </a:extLst>
          </p:cNvPr>
          <p:cNvSpPr txBox="1"/>
          <p:nvPr/>
        </p:nvSpPr>
        <p:spPr>
          <a:xfrm>
            <a:off x="10156319" y="5790552"/>
            <a:ext cx="16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Economics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583C614-6E8A-4B86-A36A-0EC2131C1F5D}"/>
                  </a:ext>
                </a:extLst>
              </p:cNvPr>
              <p:cNvSpPr/>
              <p:nvPr/>
            </p:nvSpPr>
            <p:spPr>
              <a:xfrm>
                <a:off x="4131775" y="5202997"/>
                <a:ext cx="565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583C614-6E8A-4B86-A36A-0EC2131C1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75" y="5202997"/>
                <a:ext cx="56521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03150D94-B7E5-4003-8B81-FB00626A5395}"/>
              </a:ext>
            </a:extLst>
          </p:cNvPr>
          <p:cNvSpPr/>
          <p:nvPr/>
        </p:nvSpPr>
        <p:spPr>
          <a:xfrm>
            <a:off x="4696994" y="5245858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A9173179-433C-4A5B-82B6-9B1DCD180362}"/>
              </a:ext>
            </a:extLst>
          </p:cNvPr>
          <p:cNvSpPr/>
          <p:nvPr/>
        </p:nvSpPr>
        <p:spPr>
          <a:xfrm rot="10800000">
            <a:off x="5626148" y="5245858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B2E54F-82B3-48CC-9297-2D04E393EF4B}"/>
              </a:ext>
            </a:extLst>
          </p:cNvPr>
          <p:cNvSpPr txBox="1"/>
          <p:nvPr/>
        </p:nvSpPr>
        <p:spPr>
          <a:xfrm>
            <a:off x="4836868" y="5499077"/>
            <a:ext cx="139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11506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E04-2507-459C-A353-5A19467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283C-1E96-49E5-B31F-918CCB57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Distance</a:t>
            </a:r>
          </a:p>
          <a:p>
            <a:pPr lvl="1"/>
            <a:r>
              <a:rPr lang="en-US" dirty="0"/>
              <a:t>Euclidean (L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) distance: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/>
              <a:t> distance: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>
                <a:solidFill>
                  <a:srgbClr val="0070C0"/>
                </a:solidFill>
              </a:rPr>
              <a:t>p</a:t>
            </a:r>
            <a:r>
              <a:rPr lang="en-US" dirty="0"/>
              <a:t> norm: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F4101-7330-47F6-969E-DE79F88D8E6F}"/>
                  </a:ext>
                </a:extLst>
              </p:cNvPr>
              <p:cNvSpPr txBox="1"/>
              <p:nvPr/>
            </p:nvSpPr>
            <p:spPr>
              <a:xfrm>
                <a:off x="2838450" y="2419350"/>
                <a:ext cx="5479962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F4101-7330-47F6-969E-DE79F88D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2419350"/>
                <a:ext cx="5479962" cy="917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091E1-E847-4CFA-9C63-842B18CB2150}"/>
                  </a:ext>
                </a:extLst>
              </p:cNvPr>
              <p:cNvSpPr txBox="1"/>
              <p:nvPr/>
            </p:nvSpPr>
            <p:spPr>
              <a:xfrm>
                <a:off x="2838450" y="3770840"/>
                <a:ext cx="453996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091E1-E847-4CFA-9C63-842B18CB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3770840"/>
                <a:ext cx="453996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49561-11DD-4ABB-ADE9-088392F051A6}"/>
                  </a:ext>
                </a:extLst>
              </p:cNvPr>
              <p:cNvSpPr txBox="1"/>
              <p:nvPr/>
            </p:nvSpPr>
            <p:spPr>
              <a:xfrm>
                <a:off x="2838450" y="4974805"/>
                <a:ext cx="5479962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49561-11DD-4ABB-ADE9-088392F0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4974805"/>
                <a:ext cx="5479962" cy="917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852BF04-BA72-4B0E-82A9-96F6BD9A3F5A}"/>
              </a:ext>
            </a:extLst>
          </p:cNvPr>
          <p:cNvGrpSpPr/>
          <p:nvPr/>
        </p:nvGrpSpPr>
        <p:grpSpPr>
          <a:xfrm>
            <a:off x="8475987" y="1711431"/>
            <a:ext cx="3644712" cy="5031914"/>
            <a:chOff x="8475987" y="1711431"/>
            <a:chExt cx="3644712" cy="5031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DCDFCA-1014-4D2F-B4AF-92FA0FEA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5987" y="2179288"/>
              <a:ext cx="3644712" cy="4564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9ABB8A-9F18-4037-AB7E-CC7BF8BF7204}"/>
                    </a:ext>
                  </a:extLst>
                </p:cNvPr>
                <p:cNvSpPr txBox="1"/>
                <p:nvPr/>
              </p:nvSpPr>
              <p:spPr>
                <a:xfrm>
                  <a:off x="8666329" y="1711431"/>
                  <a:ext cx="32310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2400" dirty="0"/>
                    <a:t>: 2-dimensional vectors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9ABB8A-9F18-4037-AB7E-CC7BF8BF7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329" y="1711431"/>
                  <a:ext cx="3231032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0667" r="-283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05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E04-2507-459C-A353-5A19467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F283C-1E96-49E5-B31F-918CCB576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Given: </a:t>
                </a:r>
                <a:r>
                  <a:rPr lang="en-US" dirty="0"/>
                  <a:t>a distance metric </a:t>
                </a:r>
                <a:r>
                  <a:rPr lang="en-US" b="1" dirty="0"/>
                  <a:t>dis</a:t>
                </a:r>
                <a:r>
                  <a:rPr lang="en-US" dirty="0"/>
                  <a:t>, a training set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(min distance),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(predicted label)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Input: </a:t>
                </a:r>
                <a:r>
                  <a:rPr lang="en-US" dirty="0"/>
                  <a:t>a test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 </a:t>
                </a:r>
                <a:r>
                  <a:rPr lang="en-US" dirty="0"/>
                  <a:t>n = 1 : 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dis(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dis(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F283C-1E96-49E5-B31F-918CCB576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1040" t="-2674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4D7370E-5229-4E98-850A-224C155B1134}"/>
              </a:ext>
            </a:extLst>
          </p:cNvPr>
          <p:cNvGrpSpPr/>
          <p:nvPr/>
        </p:nvGrpSpPr>
        <p:grpSpPr>
          <a:xfrm>
            <a:off x="7023572" y="2047165"/>
            <a:ext cx="3689921" cy="2096455"/>
            <a:chOff x="1967077" y="3333731"/>
            <a:chExt cx="3689921" cy="20964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5F05B7-3EB3-4836-B9A0-2041BA2DB4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3978" y="3333731"/>
              <a:ext cx="612428" cy="5238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4A00AE-69FE-41F6-A9F6-2E45E9E11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406" y="3333731"/>
              <a:ext cx="1224323" cy="5238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009F617-C957-42A1-BEF2-90CB1C345420}"/>
                    </a:ext>
                  </a:extLst>
                </p:cNvPr>
                <p:cNvSpPr txBox="1"/>
                <p:nvPr/>
              </p:nvSpPr>
              <p:spPr>
                <a:xfrm>
                  <a:off x="1967077" y="3860526"/>
                  <a:ext cx="368992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Label: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{sports, economics}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{-1, 1} or {0, 1}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{1, …, </a:t>
                  </a:r>
                  <a:r>
                    <a:rPr lang="en-US" sz="2400" i="1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009F617-C957-42A1-BEF2-90CB1C345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077" y="3860526"/>
                  <a:ext cx="3689921" cy="1569660"/>
                </a:xfrm>
                <a:prstGeom prst="rect">
                  <a:avLst/>
                </a:prstGeom>
                <a:blipFill>
                  <a:blip r:embed="rId3"/>
                  <a:stretch>
                    <a:fillRect l="-2479" t="-3101" b="-77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446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588-DC70-41BF-B59C-C33C2D0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19247-AD17-42F7-BAD5-C8FBF92D1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1" y="1612906"/>
                <a:ext cx="4660132" cy="45640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BOW can be applied to vision</a:t>
                </a:r>
              </a:p>
              <a:p>
                <a:pPr lvl="1"/>
                <a:r>
                  <a:rPr lang="en-US" dirty="0"/>
                  <a:t>Vocabulary: </a:t>
                </a:r>
                <a:r>
                  <a:rPr lang="en-US" i="1" dirty="0"/>
                  <a:t>D</a:t>
                </a:r>
                <a:r>
                  <a:rPr lang="en-US" dirty="0"/>
                  <a:t> image patches</a:t>
                </a:r>
              </a:p>
              <a:p>
                <a:pPr lvl="1"/>
                <a:r>
                  <a:rPr lang="en-US" dirty="0"/>
                  <a:t>Each image: a bag of patches</a:t>
                </a:r>
              </a:p>
              <a:p>
                <a:pPr lvl="1"/>
                <a:r>
                  <a:rPr lang="en-US" dirty="0"/>
                  <a:t>BOW representation: </a:t>
                </a:r>
                <a:r>
                  <a:rPr lang="en-US" i="1" dirty="0"/>
                  <a:t>D</a:t>
                </a:r>
                <a:r>
                  <a:rPr lang="en-US" dirty="0"/>
                  <a:t>-dim</a:t>
                </a:r>
              </a:p>
              <a:p>
                <a:pPr lvl="2"/>
                <a:r>
                  <a:rPr lang="en-US" dirty="0"/>
                  <a:t>For each image patch I[m], find the </a:t>
                </a:r>
                <a:r>
                  <a:rPr lang="en-US" dirty="0">
                    <a:solidFill>
                      <a:srgbClr val="C00000"/>
                    </a:solidFill>
                  </a:rPr>
                  <a:t>“nearest” patch </a:t>
                </a:r>
                <a:r>
                  <a:rPr lang="en-US" dirty="0"/>
                  <a:t>in the vocabulary and use its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dirty="0"/>
                  <a:t> {1, …, D} to represent I[m]</a:t>
                </a:r>
              </a:p>
              <a:p>
                <a:pPr lvl="2"/>
                <a:r>
                  <a:rPr lang="en-US" dirty="0"/>
                  <a:t>Count the time that each index shows up in the image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19247-AD17-42F7-BAD5-C8FBF92D1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1" y="1612906"/>
                <a:ext cx="4660132" cy="4564057"/>
              </a:xfrm>
              <a:blipFill>
                <a:blip r:embed="rId2"/>
                <a:stretch>
                  <a:fillRect l="-261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ag of Visual Words in a Nutshell | by Bethea Davida | Towards Data Science">
            <a:extLst>
              <a:ext uri="{FF2B5EF4-FFF2-40B4-BE49-F238E27FC236}">
                <a16:creationId xmlns:a16="http://schemas.microsoft.com/office/drawing/2014/main" id="{CA762C2B-5343-4938-B20A-AD9D5C72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17" y="1551425"/>
            <a:ext cx="5087064" cy="47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49D73-34D6-4AE7-9368-3C6797EB1090}"/>
              </a:ext>
            </a:extLst>
          </p:cNvPr>
          <p:cNvSpPr txBox="1"/>
          <p:nvPr/>
        </p:nvSpPr>
        <p:spPr>
          <a:xfrm>
            <a:off x="4641989" y="1951081"/>
            <a:ext cx="229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Image patches</a:t>
            </a:r>
          </a:p>
          <a:p>
            <a:pPr algn="r"/>
            <a:r>
              <a:rPr lang="en-US" dirty="0"/>
              <a:t>(Bag of patches)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BOW representation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4AF75-5891-4EF5-91FC-DD6E2D05D039}"/>
              </a:ext>
            </a:extLst>
          </p:cNvPr>
          <p:cNvSpPr/>
          <p:nvPr/>
        </p:nvSpPr>
        <p:spPr>
          <a:xfrm>
            <a:off x="6826102" y="6026150"/>
            <a:ext cx="1711842" cy="29490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E062A-0E0F-4BBE-8B08-8C44F7240C05}"/>
              </a:ext>
            </a:extLst>
          </p:cNvPr>
          <p:cNvSpPr/>
          <p:nvPr/>
        </p:nvSpPr>
        <p:spPr>
          <a:xfrm>
            <a:off x="7146006" y="6321056"/>
            <a:ext cx="122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3018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we lose? </a:t>
            </a:r>
            <a:endParaRPr lang="en-US" b="1" dirty="0"/>
          </a:p>
          <a:p>
            <a:pPr lvl="1"/>
            <a:r>
              <a:rPr lang="en-US" dirty="0"/>
              <a:t>What the original sequence was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Simplified, easily-understandable, fixed-size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E0984-7B90-43D0-BC5A-124E3A204A87}"/>
              </a:ext>
            </a:extLst>
          </p:cNvPr>
          <p:cNvSpPr/>
          <p:nvPr/>
        </p:nvSpPr>
        <p:spPr>
          <a:xfrm>
            <a:off x="5384800" y="1612906"/>
            <a:ext cx="2955462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Baseball is a bat-and-ball game played between two opposing teams who take turns batting and fielding.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71871C-DB22-482E-B427-85AC1E65E5C6}"/>
              </a:ext>
            </a:extLst>
          </p:cNvPr>
          <p:cNvSpPr/>
          <p:nvPr/>
        </p:nvSpPr>
        <p:spPr>
          <a:xfrm>
            <a:off x="8555245" y="1960831"/>
            <a:ext cx="880514" cy="2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89A840-05E2-47A1-8F6F-8D827E7D1CAE}"/>
                  </a:ext>
                </a:extLst>
              </p:cNvPr>
              <p:cNvSpPr/>
              <p:nvPr/>
            </p:nvSpPr>
            <p:spPr>
              <a:xfrm>
                <a:off x="9435759" y="2036341"/>
                <a:ext cx="51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89A840-05E2-47A1-8F6F-8D827E7D1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59" y="2036341"/>
                <a:ext cx="51488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965C8BE-2C2A-4831-8252-C0091330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94" y="1422824"/>
            <a:ext cx="2163886" cy="2362829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DC374CE1-6E98-4C47-907D-1981429BF933}"/>
              </a:ext>
            </a:extLst>
          </p:cNvPr>
          <p:cNvSpPr/>
          <p:nvPr/>
        </p:nvSpPr>
        <p:spPr>
          <a:xfrm rot="10800000">
            <a:off x="8532134" y="2454394"/>
            <a:ext cx="880514" cy="2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6BC4595-60F9-4909-88DC-421EC5EB0B25}"/>
              </a:ext>
            </a:extLst>
          </p:cNvPr>
          <p:cNvSpPr/>
          <p:nvPr/>
        </p:nvSpPr>
        <p:spPr>
          <a:xfrm>
            <a:off x="8577487" y="2052505"/>
            <a:ext cx="836030" cy="103477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missing the </a:t>
            </a:r>
            <a:r>
              <a:rPr lang="en-US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information (e.g., “sheep follow wolfs” vs. “wolfs follow sheep”)</a:t>
            </a:r>
          </a:p>
          <a:p>
            <a:pPr lvl="1"/>
            <a:r>
              <a:rPr lang="en-US" dirty="0"/>
              <a:t>not </a:t>
            </a:r>
            <a:r>
              <a:rPr lang="en-US" dirty="0">
                <a:solidFill>
                  <a:srgbClr val="C00000"/>
                </a:solidFill>
              </a:rPr>
              <a:t>normalized</a:t>
            </a:r>
            <a:r>
              <a:rPr lang="en-US" dirty="0"/>
              <a:t> (e.g., comparing long vs. short documents)</a:t>
            </a:r>
          </a:p>
          <a:p>
            <a:pPr lvl="1"/>
            <a:r>
              <a:rPr lang="en-US" dirty="0"/>
              <a:t>words treated as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(e.g., no synonyms and antonyms)</a:t>
            </a:r>
          </a:p>
          <a:p>
            <a:pPr lvl="1"/>
            <a:r>
              <a:rPr lang="en-US" dirty="0"/>
              <a:t>highly sparse, </a:t>
            </a:r>
            <a:r>
              <a:rPr lang="en-US" dirty="0">
                <a:solidFill>
                  <a:srgbClr val="C00000"/>
                </a:solidFill>
              </a:rPr>
              <a:t>high dimensional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8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A482-E504-430A-A840-CBEAB582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7D64-F0FF-4CB2-9246-FAC112C9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744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 1: Missing the sequential information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N-gram vocabulary</a:t>
            </a:r>
          </a:p>
          <a:p>
            <a:pPr lvl="1"/>
            <a:r>
              <a:rPr lang="en-US" dirty="0"/>
              <a:t>1-gram (unigram): “sheep”, “follow”, “wolfs”</a:t>
            </a:r>
          </a:p>
          <a:p>
            <a:pPr lvl="1"/>
            <a:r>
              <a:rPr lang="en-US" dirty="0"/>
              <a:t>2-gram (bigram): “sheep-follow”, “follow-wolfs”</a:t>
            </a:r>
          </a:p>
          <a:p>
            <a:pPr lvl="1"/>
            <a:r>
              <a:rPr lang="en-US" dirty="0"/>
              <a:t>3-gram: “sheep-follow-wolfs”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Size of the vocabulary: </a:t>
            </a:r>
            <a:r>
              <a:rPr lang="en-US" i="1" dirty="0">
                <a:solidFill>
                  <a:srgbClr val="C00000"/>
                </a:solidFill>
              </a:rPr>
              <a:t>D + D</a:t>
            </a:r>
            <a:r>
              <a:rPr lang="en-US" i="1" baseline="30000" dirty="0">
                <a:solidFill>
                  <a:srgbClr val="C00000"/>
                </a:solidFill>
              </a:rPr>
              <a:t>2</a:t>
            </a:r>
            <a:r>
              <a:rPr lang="en-US" i="1" dirty="0">
                <a:solidFill>
                  <a:srgbClr val="C00000"/>
                </a:solidFill>
              </a:rPr>
              <a:t> + D</a:t>
            </a:r>
            <a:r>
              <a:rPr lang="en-US" i="1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“Sheep follow wolfs” becomes:</a:t>
            </a:r>
            <a:endParaRPr lang="en-US" i="1" baseline="30000" dirty="0"/>
          </a:p>
          <a:p>
            <a:pPr lvl="1"/>
            <a:endParaRPr lang="en-US" i="1" baseline="-25000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1FFA6D-3367-4F5B-A103-FFFACD05C6C3}"/>
              </a:ext>
            </a:extLst>
          </p:cNvPr>
          <p:cNvGraphicFramePr>
            <a:graphicFrameLocks noGrp="1"/>
          </p:cNvGraphicFramePr>
          <p:nvPr/>
        </p:nvGraphicFramePr>
        <p:xfrm>
          <a:off x="9729863" y="1463959"/>
          <a:ext cx="62389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9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07190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E85AA72C-414F-4A80-B2DD-13BF6C2440FA}"/>
              </a:ext>
            </a:extLst>
          </p:cNvPr>
          <p:cNvSpPr/>
          <p:nvPr/>
        </p:nvSpPr>
        <p:spPr>
          <a:xfrm>
            <a:off x="10631753" y="1535373"/>
            <a:ext cx="81886" cy="12692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4E225A1-1E88-45F9-830D-4C11D221F4F3}"/>
              </a:ext>
            </a:extLst>
          </p:cNvPr>
          <p:cNvSpPr/>
          <p:nvPr/>
        </p:nvSpPr>
        <p:spPr>
          <a:xfrm>
            <a:off x="10631753" y="3247533"/>
            <a:ext cx="81886" cy="207509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169A920-7CDC-49A7-94D9-6BCAC84341E1}"/>
              </a:ext>
            </a:extLst>
          </p:cNvPr>
          <p:cNvSpPr/>
          <p:nvPr/>
        </p:nvSpPr>
        <p:spPr>
          <a:xfrm>
            <a:off x="10631753" y="5643348"/>
            <a:ext cx="81886" cy="884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30BA-94EA-4F2B-9357-82BF9D512D23}"/>
              </a:ext>
            </a:extLst>
          </p:cNvPr>
          <p:cNvSpPr/>
          <p:nvPr/>
        </p:nvSpPr>
        <p:spPr>
          <a:xfrm>
            <a:off x="11109712" y="3697488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2-gram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17F6B-1925-4F45-BB9C-A3A2CAAF552D}"/>
              </a:ext>
            </a:extLst>
          </p:cNvPr>
          <p:cNvSpPr/>
          <p:nvPr/>
        </p:nvSpPr>
        <p:spPr>
          <a:xfrm>
            <a:off x="11109712" y="1939161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1-gram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14B36-4E2C-4B13-AAD0-F783FC9E4F75}"/>
              </a:ext>
            </a:extLst>
          </p:cNvPr>
          <p:cNvSpPr/>
          <p:nvPr/>
        </p:nvSpPr>
        <p:spPr>
          <a:xfrm>
            <a:off x="11109712" y="5854647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3-gram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BF71C-3CC2-4BDD-AEA9-5CEF89C7BFAE}"/>
              </a:ext>
            </a:extLst>
          </p:cNvPr>
          <p:cNvSpPr/>
          <p:nvPr/>
        </p:nvSpPr>
        <p:spPr>
          <a:xfrm>
            <a:off x="6923517" y="1777408"/>
            <a:ext cx="2806346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“sheep-follow”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“follow-wolfs”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“sheep-follow-wolfs”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0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A498-732B-4F9D-BFBF-8673894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representation of data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4401-F118-4EFA-AF2A-20D2B205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60944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 categorical value takes one category from a set of categories. </a:t>
            </a:r>
          </a:p>
          <a:p>
            <a:pPr lvl="2"/>
            <a:r>
              <a:rPr lang="en-US" dirty="0"/>
              <a:t>There is no intrinsic ordering of the categories </a:t>
            </a:r>
          </a:p>
          <a:p>
            <a:pPr lvl="1"/>
            <a:r>
              <a:rPr lang="en-US" dirty="0"/>
              <a:t>A numerical value is a real number. </a:t>
            </a:r>
          </a:p>
          <a:p>
            <a:pPr lvl="2"/>
            <a:r>
              <a:rPr lang="en-US" dirty="0"/>
              <a:t>There is a clear ordering and space between values.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Coin instance: </a:t>
            </a:r>
            <a:r>
              <a:rPr lang="en-US" dirty="0">
                <a:solidFill>
                  <a:srgbClr val="FF0000"/>
                </a:solidFill>
              </a:rPr>
              <a:t>weight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2.5</a:t>
            </a:r>
            <a:r>
              <a:rPr lang="en-US" dirty="0"/>
              <a:t> (g),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16.5</a:t>
            </a:r>
            <a:r>
              <a:rPr lang="en-US" dirty="0"/>
              <a:t> (mm)</a:t>
            </a:r>
          </a:p>
          <a:p>
            <a:pPr lvl="1"/>
            <a:r>
              <a:rPr lang="en-US" dirty="0"/>
              <a:t>Car instance: </a:t>
            </a:r>
            <a:r>
              <a:rPr lang="en-US" dirty="0">
                <a:solidFill>
                  <a:srgbClr val="FF0000"/>
                </a:solidFill>
              </a:rPr>
              <a:t>brand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Mazda, </a:t>
            </a:r>
            <a:r>
              <a:rPr lang="en-US" dirty="0">
                <a:solidFill>
                  <a:srgbClr val="FF0000"/>
                </a:solidFill>
              </a:rPr>
              <a:t>year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2015,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>
                <a:solidFill>
                  <a:srgbClr val="0070C0"/>
                </a:solidFill>
              </a:rPr>
              <a:t> = blue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C9B1C-F302-4958-9496-321321B592F1}"/>
              </a:ext>
            </a:extLst>
          </p:cNvPr>
          <p:cNvSpPr/>
          <p:nvPr/>
        </p:nvSpPr>
        <p:spPr>
          <a:xfrm>
            <a:off x="395017" y="2644170"/>
            <a:ext cx="2602183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Sheep follow wolfs.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67F9C-EB6E-4004-AFB3-F785048FA05C}"/>
              </a:ext>
            </a:extLst>
          </p:cNvPr>
          <p:cNvSpPr/>
          <p:nvPr/>
        </p:nvSpPr>
        <p:spPr>
          <a:xfrm>
            <a:off x="8891317" y="2644169"/>
            <a:ext cx="2602183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Sheep follow wolfs. Sheep follow wolfs.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E923CA-B613-4A6D-8D17-7FDDEAC4F9C5}"/>
              </a:ext>
            </a:extLst>
          </p:cNvPr>
          <p:cNvGraphicFramePr>
            <a:graphicFrameLocks noGrp="1"/>
          </p:cNvGraphicFramePr>
          <p:nvPr/>
        </p:nvGraphicFramePr>
        <p:xfrm>
          <a:off x="1871673" y="3645877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39AD9A7-7546-4E2A-A6CE-77A005463CBE}"/>
              </a:ext>
            </a:extLst>
          </p:cNvPr>
          <p:cNvSpPr/>
          <p:nvPr/>
        </p:nvSpPr>
        <p:spPr>
          <a:xfrm>
            <a:off x="581128" y="3959326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B40959-3040-4146-B19F-CF069A67EA90}"/>
              </a:ext>
            </a:extLst>
          </p:cNvPr>
          <p:cNvGraphicFramePr>
            <a:graphicFrameLocks noGrp="1"/>
          </p:cNvGraphicFramePr>
          <p:nvPr/>
        </p:nvGraphicFramePr>
        <p:xfrm>
          <a:off x="10437823" y="3645877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A26E5C0-C309-4A31-9CAD-3D8BDBDC978A}"/>
              </a:ext>
            </a:extLst>
          </p:cNvPr>
          <p:cNvSpPr/>
          <p:nvPr/>
        </p:nvSpPr>
        <p:spPr>
          <a:xfrm>
            <a:off x="9147278" y="3959326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2305C9-8F9B-4EBF-AB18-DFEFC2203F1C}"/>
              </a:ext>
            </a:extLst>
          </p:cNvPr>
          <p:cNvSpPr/>
          <p:nvPr/>
        </p:nvSpPr>
        <p:spPr>
          <a:xfrm>
            <a:off x="4309287" y="4814102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2EBFFC-48C2-4A52-AE3F-443BCA339ED2}"/>
              </a:ext>
            </a:extLst>
          </p:cNvPr>
          <p:cNvSpPr/>
          <p:nvPr/>
        </p:nvSpPr>
        <p:spPr>
          <a:xfrm rot="10800000">
            <a:off x="6963261" y="4832535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6082D-44E6-4E85-8ACE-D945F0F301EC}"/>
              </a:ext>
            </a:extLst>
          </p:cNvPr>
          <p:cNvSpPr txBox="1"/>
          <p:nvPr/>
        </p:nvSpPr>
        <p:spPr>
          <a:xfrm>
            <a:off x="5458358" y="5067322"/>
            <a:ext cx="139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14834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feature normalization</a:t>
            </a:r>
          </a:p>
          <a:p>
            <a:pPr lvl="1"/>
            <a:r>
              <a:rPr lang="en-US" dirty="0"/>
              <a:t>Vector norm (i.e., length or magnitude):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p</a:t>
            </a:r>
            <a:r>
              <a:rPr lang="en-US" b="1" dirty="0"/>
              <a:t> normalization: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E505C-E024-4FDD-8A61-BD9CEEBCD7D7}"/>
                  </a:ext>
                </a:extLst>
              </p:cNvPr>
              <p:cNvSpPr txBox="1"/>
              <p:nvPr/>
            </p:nvSpPr>
            <p:spPr>
              <a:xfrm>
                <a:off x="1015999" y="2970156"/>
                <a:ext cx="3652731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E505C-E024-4FDD-8A61-BD9CEEBC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2970156"/>
                <a:ext cx="3652731" cy="917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A0CB6-335D-490A-8E1B-E42F229FF2DB}"/>
                  </a:ext>
                </a:extLst>
              </p:cNvPr>
              <p:cNvSpPr txBox="1"/>
              <p:nvPr/>
            </p:nvSpPr>
            <p:spPr>
              <a:xfrm>
                <a:off x="1015999" y="4640064"/>
                <a:ext cx="2563394" cy="1963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A0CB6-335D-490A-8E1B-E42F229F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4640064"/>
                <a:ext cx="2563394" cy="1963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99A9933-A260-41E9-9D7B-5CAFB639AFF4}"/>
              </a:ext>
            </a:extLst>
          </p:cNvPr>
          <p:cNvGrpSpPr/>
          <p:nvPr/>
        </p:nvGrpSpPr>
        <p:grpSpPr>
          <a:xfrm>
            <a:off x="6337300" y="1612906"/>
            <a:ext cx="5731480" cy="4486421"/>
            <a:chOff x="6337300" y="1612906"/>
            <a:chExt cx="5731480" cy="4486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F94DDC-BA26-40A1-B414-88107E52DE0C}"/>
                    </a:ext>
                  </a:extLst>
                </p:cNvPr>
                <p:cNvSpPr txBox="1"/>
                <p:nvPr/>
              </p:nvSpPr>
              <p:spPr>
                <a:xfrm>
                  <a:off x="6506210" y="1612906"/>
                  <a:ext cx="5562570" cy="44864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Properties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After </a:t>
                  </a:r>
                  <a:r>
                    <a:rPr lang="en-US" sz="2000" b="1" dirty="0"/>
                    <a:t>L</a:t>
                  </a:r>
                  <a:r>
                    <a:rPr lang="en-US" sz="2000" b="1" baseline="-25000" dirty="0"/>
                    <a:t>p</a:t>
                  </a:r>
                  <a:r>
                    <a:rPr lang="en-US" sz="2000" b="1" dirty="0"/>
                    <a:t> normalization</a:t>
                  </a:r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sz="2000" b="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Proof: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r>
                    <a:rPr lang="en-US" sz="2000" dirty="0"/>
                    <a:t> </a:t>
                  </a:r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F94DDC-BA26-40A1-B414-88107E52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210" y="1612906"/>
                  <a:ext cx="5562570" cy="4486421"/>
                </a:xfrm>
                <a:prstGeom prst="rect">
                  <a:avLst/>
                </a:prstGeom>
                <a:blipFill>
                  <a:blip r:embed="rId4"/>
                  <a:stretch>
                    <a:fillRect l="-1530" t="-9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37E91D-8EBF-484E-BFBE-9034341DB882}"/>
                    </a:ext>
                  </a:extLst>
                </p:cNvPr>
                <p:cNvSpPr txBox="1"/>
                <p:nvPr/>
              </p:nvSpPr>
              <p:spPr>
                <a:xfrm>
                  <a:off x="6337300" y="2784078"/>
                  <a:ext cx="5681980" cy="3040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en-US" sz="20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20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en-US" sz="20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  <a:p>
                  <a:r>
                    <a:rPr lang="en-US" sz="2000" dirty="0"/>
                    <a:t>		    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37E91D-8EBF-484E-BFBE-9034341DB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300" y="2784078"/>
                  <a:ext cx="5681980" cy="30401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68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feature normalization</a:t>
            </a:r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b="1" dirty="0"/>
              <a:t> normalization: </a:t>
            </a:r>
            <a:r>
              <a:rPr lang="en-US" dirty="0"/>
              <a:t>popular for counts (frequency, probability)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normalization: </a:t>
            </a:r>
            <a:r>
              <a:rPr lang="en-US" dirty="0"/>
              <a:t>widely used if the vector angle plays an important role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072C98-5F08-4E49-AD3F-1EB91A7CD2D2}"/>
              </a:ext>
            </a:extLst>
          </p:cNvPr>
          <p:cNvGraphicFramePr>
            <a:graphicFrameLocks noGrp="1"/>
          </p:cNvGraphicFramePr>
          <p:nvPr/>
        </p:nvGraphicFramePr>
        <p:xfrm>
          <a:off x="2176935" y="2931454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0BD93F5-B87D-4158-BBC8-EE1826C0CA94}"/>
              </a:ext>
            </a:extLst>
          </p:cNvPr>
          <p:cNvSpPr/>
          <p:nvPr/>
        </p:nvSpPr>
        <p:spPr>
          <a:xfrm>
            <a:off x="886390" y="3244903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F53853D-BC7B-45C8-AF84-300126BEB21E}"/>
              </a:ext>
            </a:extLst>
          </p:cNvPr>
          <p:cNvGraphicFramePr>
            <a:graphicFrameLocks noGrp="1"/>
          </p:cNvGraphicFramePr>
          <p:nvPr/>
        </p:nvGraphicFramePr>
        <p:xfrm>
          <a:off x="10743085" y="2931454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EA5E547-2FEA-4C62-9517-403B8CC6F9DF}"/>
              </a:ext>
            </a:extLst>
          </p:cNvPr>
          <p:cNvSpPr/>
          <p:nvPr/>
        </p:nvSpPr>
        <p:spPr>
          <a:xfrm>
            <a:off x="9452540" y="3244903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EAA2ABD-432D-4A78-884D-41B2C35626EC}"/>
              </a:ext>
            </a:extLst>
          </p:cNvPr>
          <p:cNvSpPr/>
          <p:nvPr/>
        </p:nvSpPr>
        <p:spPr>
          <a:xfrm>
            <a:off x="3161647" y="3994608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969A71-FBD9-4794-8F97-C605268390E5}"/>
              </a:ext>
            </a:extLst>
          </p:cNvPr>
          <p:cNvSpPr/>
          <p:nvPr/>
        </p:nvSpPr>
        <p:spPr>
          <a:xfrm rot="10800000">
            <a:off x="8372342" y="4097006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825C3D4-48C4-4A21-982E-EC180BD92F54}"/>
              </a:ext>
            </a:extLst>
          </p:cNvPr>
          <p:cNvGraphicFramePr>
            <a:graphicFrameLocks noGrp="1"/>
          </p:cNvGraphicFramePr>
          <p:nvPr/>
        </p:nvGraphicFramePr>
        <p:xfrm>
          <a:off x="4338795" y="2916459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EB7898-CAAD-4369-97D3-6E08E00BBBCE}"/>
              </a:ext>
            </a:extLst>
          </p:cNvPr>
          <p:cNvGraphicFramePr>
            <a:graphicFrameLocks noGrp="1"/>
          </p:cNvGraphicFramePr>
          <p:nvPr/>
        </p:nvGraphicFramePr>
        <p:xfrm>
          <a:off x="7405160" y="2916459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54D7481-9974-4F5C-8CE9-E5B1EA99E517}"/>
              </a:ext>
            </a:extLst>
          </p:cNvPr>
          <p:cNvGrpSpPr/>
          <p:nvPr/>
        </p:nvGrpSpPr>
        <p:grpSpPr>
          <a:xfrm>
            <a:off x="9488144" y="5527334"/>
            <a:ext cx="2905961" cy="1330666"/>
            <a:chOff x="9488144" y="5527334"/>
            <a:chExt cx="2905961" cy="13306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1899F8-7EEA-43DE-8CF8-9086CB517622}"/>
                </a:ext>
              </a:extLst>
            </p:cNvPr>
            <p:cNvCxnSpPr/>
            <p:nvPr/>
          </p:nvCxnSpPr>
          <p:spPr>
            <a:xfrm>
              <a:off x="9962866" y="6694227"/>
              <a:ext cx="20564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1C4846-3BF5-46BB-A2AE-982398398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953" y="5527334"/>
              <a:ext cx="0" cy="1330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F223B20-584F-4807-9A2D-1E41591B2C2E}"/>
                    </a:ext>
                  </a:extLst>
                </p:cNvPr>
                <p:cNvSpPr/>
                <p:nvPr/>
              </p:nvSpPr>
              <p:spPr>
                <a:xfrm>
                  <a:off x="11568455" y="6288102"/>
                  <a:ext cx="657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F223B20-584F-4807-9A2D-1E41591B2C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8455" y="6288102"/>
                  <a:ext cx="6578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6D21E7-BDB7-47B7-800C-84235F9D23F1}"/>
                    </a:ext>
                  </a:extLst>
                </p:cNvPr>
                <p:cNvSpPr/>
                <p:nvPr/>
              </p:nvSpPr>
              <p:spPr>
                <a:xfrm>
                  <a:off x="9488144" y="5569729"/>
                  <a:ext cx="657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6D21E7-BDB7-47B7-800C-84235F9D2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144" y="5569729"/>
                  <a:ext cx="6578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FAF484-44EF-44B0-BCE6-0C69DBE6C4BE}"/>
                </a:ext>
              </a:extLst>
            </p:cNvPr>
            <p:cNvCxnSpPr/>
            <p:nvPr/>
          </p:nvCxnSpPr>
          <p:spPr>
            <a:xfrm flipV="1">
              <a:off x="10145953" y="6192667"/>
              <a:ext cx="1422502" cy="501560"/>
            </a:xfrm>
            <a:prstGeom prst="straightConnector1">
              <a:avLst/>
            </a:prstGeom>
            <a:ln w="2540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C1ABA6-157C-4A83-9D27-915B56187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953" y="5780941"/>
              <a:ext cx="300073" cy="913286"/>
            </a:xfrm>
            <a:prstGeom prst="straightConnector1">
              <a:avLst/>
            </a:prstGeom>
            <a:ln w="2540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93107-D855-4F9C-9A74-6CB78A69C048}"/>
                </a:ext>
              </a:extLst>
            </p:cNvPr>
            <p:cNvSpPr txBox="1"/>
            <p:nvPr/>
          </p:nvSpPr>
          <p:spPr>
            <a:xfrm>
              <a:off x="10329175" y="5877343"/>
              <a:ext cx="82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(1, 3)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1FB9C7-3111-4964-BB04-500F43C6ED57}"/>
                </a:ext>
              </a:extLst>
            </p:cNvPr>
            <p:cNvSpPr txBox="1"/>
            <p:nvPr/>
          </p:nvSpPr>
          <p:spPr>
            <a:xfrm>
              <a:off x="11275927" y="5762646"/>
              <a:ext cx="1118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(4, 1.5)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7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missing the sequential information (e.g., “sheep follow wolfs” vs. “wolfs follow sheep”)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 normalized (e.g., comparing long vs. short documents)</a:t>
            </a:r>
          </a:p>
          <a:p>
            <a:pPr lvl="1"/>
            <a:r>
              <a:rPr lang="en-US" dirty="0"/>
              <a:t>words treated as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(e.g., no synonyms and antonyms)</a:t>
            </a:r>
          </a:p>
          <a:p>
            <a:pPr lvl="1"/>
            <a:r>
              <a:rPr lang="en-US" dirty="0"/>
              <a:t>highly sparse, </a:t>
            </a:r>
            <a:r>
              <a:rPr lang="en-US" dirty="0">
                <a:solidFill>
                  <a:srgbClr val="C00000"/>
                </a:solidFill>
              </a:rPr>
              <a:t>high dimensional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15E-D707-45B6-AD19-B56CB856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CAC7-001B-4D4F-ADB7-DB7CCEB9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81299"/>
          </a:xfrm>
        </p:spPr>
        <p:txBody>
          <a:bodyPr>
            <a:normAutofit/>
          </a:bodyPr>
          <a:lstStyle/>
          <a:p>
            <a:r>
              <a:rPr lang="en-US"/>
              <a:t>Data </a:t>
            </a:r>
            <a:r>
              <a:rPr lang="en-US" dirty="0"/>
              <a:t>and data representation (features)</a:t>
            </a:r>
          </a:p>
          <a:p>
            <a:pPr lvl="1"/>
            <a:r>
              <a:rPr lang="en-US" dirty="0"/>
              <a:t>Numerical vs. categorical variables</a:t>
            </a:r>
          </a:p>
          <a:p>
            <a:pPr lvl="1"/>
            <a:r>
              <a:rPr lang="en-US" dirty="0"/>
              <a:t>Feature extraction: from raw data to simplified, informative, non-redundant, or more interpretable representations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Bag-of-words (BoW) representation</a:t>
            </a:r>
          </a:p>
          <a:p>
            <a:pPr lvl="1"/>
            <a:r>
              <a:rPr lang="en-US" dirty="0"/>
              <a:t>Fixed-sized representations for sentences and documents (and images)</a:t>
            </a:r>
          </a:p>
          <a:p>
            <a:pPr lvl="1"/>
            <a:r>
              <a:rPr lang="en-US" dirty="0"/>
              <a:t>Nearest neighbor classification based on distance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6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9D-871C-466C-8892-70581328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representation of data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014F-23BD-45A0-B867-F1AC153E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r>
              <a:rPr lang="en-US" dirty="0"/>
              <a:t>Mathematical representations:</a:t>
            </a:r>
          </a:p>
          <a:p>
            <a:pPr lvl="1"/>
            <a:r>
              <a:rPr lang="en-US" b="1" dirty="0"/>
              <a:t>Numerical values: </a:t>
            </a:r>
            <a:r>
              <a:rPr lang="en-US" dirty="0"/>
              <a:t>vectors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Categorical values: </a:t>
            </a:r>
            <a:r>
              <a:rPr lang="en-US" dirty="0"/>
              <a:t>a </a:t>
            </a:r>
            <a:r>
              <a:rPr lang="en-US" u="sng" dirty="0"/>
              <a:t>one-hot vector</a:t>
            </a:r>
            <a:r>
              <a:rPr lang="en-US" dirty="0"/>
              <a:t> for each feature variable (each has exactly one </a:t>
            </a:r>
            <a:r>
              <a:rPr lang="en-US" b="1" dirty="0"/>
              <a:t>1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1A912B-9308-4308-8187-0AF4A3409EB4}"/>
              </a:ext>
            </a:extLst>
          </p:cNvPr>
          <p:cNvGraphicFramePr>
            <a:graphicFrameLocks noGrp="1"/>
          </p:cNvGraphicFramePr>
          <p:nvPr/>
        </p:nvGraphicFramePr>
        <p:xfrm>
          <a:off x="6324602" y="2192997"/>
          <a:ext cx="8961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283776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60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87AA9-486D-4ECA-AF85-DE772DFC201F}"/>
              </a:ext>
            </a:extLst>
          </p:cNvPr>
          <p:cNvSpPr txBox="1"/>
          <p:nvPr/>
        </p:nvSpPr>
        <p:spPr>
          <a:xfrm>
            <a:off x="5142933" y="2147111"/>
            <a:ext cx="1181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</a:t>
            </a:r>
          </a:p>
          <a:p>
            <a:r>
              <a:rPr lang="en-US" sz="2400" dirty="0"/>
              <a:t>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ACEF18-BCB1-4D0B-8680-58B10DA77B22}"/>
                  </a:ext>
                </a:extLst>
              </p:cNvPr>
              <p:cNvSpPr txBox="1"/>
              <p:nvPr/>
            </p:nvSpPr>
            <p:spPr>
              <a:xfrm>
                <a:off x="7874412" y="2315347"/>
                <a:ext cx="73302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16.5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ACEF18-BCB1-4D0B-8680-58B10DA7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2" y="2315347"/>
                <a:ext cx="733021" cy="547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1198AB-CB74-4AC9-B3FB-07611A8154BA}"/>
              </a:ext>
            </a:extLst>
          </p:cNvPr>
          <p:cNvSpPr txBox="1"/>
          <p:nvPr/>
        </p:nvSpPr>
        <p:spPr>
          <a:xfrm>
            <a:off x="7380829" y="2362553"/>
            <a:ext cx="71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C59CBF-DC16-490F-994E-1BB796FD60BB}"/>
              </a:ext>
            </a:extLst>
          </p:cNvPr>
          <p:cNvGraphicFramePr>
            <a:graphicFrameLocks noGrp="1"/>
          </p:cNvGraphicFramePr>
          <p:nvPr/>
        </p:nvGraphicFramePr>
        <p:xfrm>
          <a:off x="1416823" y="3929813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032128-C4ED-41AB-8B27-D2C4EE477FF0}"/>
              </a:ext>
            </a:extLst>
          </p:cNvPr>
          <p:cNvGraphicFramePr>
            <a:graphicFrameLocks noGrp="1"/>
          </p:cNvGraphicFramePr>
          <p:nvPr/>
        </p:nvGraphicFramePr>
        <p:xfrm>
          <a:off x="1416823" y="5398320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C4A2B5-6715-46E6-BC51-17844721DC3E}"/>
              </a:ext>
            </a:extLst>
          </p:cNvPr>
          <p:cNvSpPr txBox="1"/>
          <p:nvPr/>
        </p:nvSpPr>
        <p:spPr>
          <a:xfrm>
            <a:off x="329007" y="3885908"/>
            <a:ext cx="118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Mazda</a:t>
            </a:r>
          </a:p>
          <a:p>
            <a:r>
              <a:rPr lang="en-US" sz="2400" dirty="0"/>
              <a:t>Toyota</a:t>
            </a:r>
          </a:p>
          <a:p>
            <a:r>
              <a:rPr lang="en-US" sz="2400" dirty="0"/>
              <a:t>Honda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824F6-D1C4-48C6-A229-7B5221EBCDAB}"/>
              </a:ext>
            </a:extLst>
          </p:cNvPr>
          <p:cNvSpPr txBox="1"/>
          <p:nvPr/>
        </p:nvSpPr>
        <p:spPr>
          <a:xfrm>
            <a:off x="541070" y="5354415"/>
            <a:ext cx="89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</a:t>
            </a:r>
          </a:p>
          <a:p>
            <a:r>
              <a:rPr lang="en-US" sz="2400" dirty="0"/>
              <a:t>red</a:t>
            </a:r>
          </a:p>
          <a:p>
            <a:r>
              <a:rPr lang="en-US" sz="2400" dirty="0"/>
              <a:t>gray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853F0E-259D-48F3-929A-EA7188A76D46}"/>
              </a:ext>
            </a:extLst>
          </p:cNvPr>
          <p:cNvSpPr/>
          <p:nvPr/>
        </p:nvSpPr>
        <p:spPr>
          <a:xfrm>
            <a:off x="2599660" y="4957907"/>
            <a:ext cx="1776656" cy="518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A3CC7D-E18E-4D47-B12A-28B4F5996437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3898527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C296CE-F248-437F-8305-BC192821A341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5011047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D072A9-0C77-489B-ACEE-0C00CBDAF0E7}"/>
              </a:ext>
            </a:extLst>
          </p:cNvPr>
          <p:cNvSpPr txBox="1"/>
          <p:nvPr/>
        </p:nvSpPr>
        <p:spPr>
          <a:xfrm>
            <a:off x="5962384" y="625390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F88B33D-C71D-4F68-AA5A-A79E57A7228D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6123567"/>
          <a:ext cx="8961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F591651-EBCF-46AC-B493-6A567B5C5A74}"/>
              </a:ext>
            </a:extLst>
          </p:cNvPr>
          <p:cNvSpPr txBox="1"/>
          <p:nvPr/>
        </p:nvSpPr>
        <p:spPr>
          <a:xfrm>
            <a:off x="4671120" y="3885908"/>
            <a:ext cx="118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Mazda</a:t>
            </a:r>
          </a:p>
          <a:p>
            <a:r>
              <a:rPr lang="en-US" sz="2400" dirty="0"/>
              <a:t>Toyota</a:t>
            </a:r>
          </a:p>
          <a:p>
            <a:r>
              <a:rPr lang="en-US" sz="2400" dirty="0"/>
              <a:t>Honda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8329E-5A44-4FB6-BEB9-6838A05C885B}"/>
              </a:ext>
            </a:extLst>
          </p:cNvPr>
          <p:cNvSpPr txBox="1"/>
          <p:nvPr/>
        </p:nvSpPr>
        <p:spPr>
          <a:xfrm>
            <a:off x="4671120" y="4999615"/>
            <a:ext cx="89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</a:t>
            </a:r>
          </a:p>
          <a:p>
            <a:r>
              <a:rPr lang="en-US" sz="2400" dirty="0"/>
              <a:t>red</a:t>
            </a:r>
          </a:p>
          <a:p>
            <a:r>
              <a:rPr lang="en-US" sz="2400" dirty="0"/>
              <a:t>gray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62E41-DD07-4206-AFE9-8E16A3488F33}"/>
              </a:ext>
            </a:extLst>
          </p:cNvPr>
          <p:cNvSpPr txBox="1"/>
          <p:nvPr/>
        </p:nvSpPr>
        <p:spPr>
          <a:xfrm>
            <a:off x="4676267" y="6122577"/>
            <a:ext cx="89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00A15-A448-4AC7-AA71-43B8E4032444}"/>
              </a:ext>
            </a:extLst>
          </p:cNvPr>
          <p:cNvSpPr txBox="1"/>
          <p:nvPr/>
        </p:nvSpPr>
        <p:spPr>
          <a:xfrm>
            <a:off x="7373561" y="4000663"/>
            <a:ext cx="4541120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vector element: index &amp;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two one-hot vectors of different categories are of </a:t>
            </a:r>
            <a:r>
              <a:rPr lang="en-US" sz="2400" u="sng" dirty="0"/>
              <a:t>the same distance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2CFC4-ED4C-435D-8814-8C9A4FE771E2}"/>
              </a:ext>
            </a:extLst>
          </p:cNvPr>
          <p:cNvSpPr txBox="1"/>
          <p:nvPr/>
        </p:nvSpPr>
        <p:spPr>
          <a:xfrm>
            <a:off x="2495102" y="5495956"/>
            <a:ext cx="197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08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46E2-861B-42AA-ACB9-37256DE4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 instances in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C58-D137-4F5D-A5B8-A97A942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0034"/>
          </a:xfrm>
        </p:spPr>
        <p:txBody>
          <a:bodyPr/>
          <a:lstStyle/>
          <a:p>
            <a:r>
              <a:rPr lang="en-US" b="1" dirty="0"/>
              <a:t>Computer vision: </a:t>
            </a:r>
            <a:r>
              <a:rPr lang="en-US" dirty="0"/>
              <a:t>image &amp; video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Natural language processing: </a:t>
            </a:r>
            <a:r>
              <a:rPr lang="en-US" dirty="0"/>
              <a:t>sentence &amp; document</a:t>
            </a:r>
          </a:p>
          <a:p>
            <a:endParaRPr lang="en-US" dirty="0"/>
          </a:p>
          <a:p>
            <a:r>
              <a:rPr lang="en-US" b="1" dirty="0"/>
              <a:t>Speech: </a:t>
            </a:r>
            <a:r>
              <a:rPr lang="en-US" dirty="0"/>
              <a:t>utterance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Robotics:  </a:t>
            </a:r>
            <a:r>
              <a:rPr lang="en-US" dirty="0"/>
              <a:t>LiDAR point cloud</a:t>
            </a:r>
          </a:p>
          <a:p>
            <a:endParaRPr lang="en-US" b="1" dirty="0"/>
          </a:p>
          <a:p>
            <a:r>
              <a:rPr lang="en-US" b="1" dirty="0"/>
              <a:t>Health care: </a:t>
            </a:r>
            <a:r>
              <a:rPr lang="en-US" dirty="0"/>
              <a:t>electronic health record (EHR)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65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8B93-7CD8-4B7F-9A10-41144B5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pic>
        <p:nvPicPr>
          <p:cNvPr id="4" name="Picture 2" descr="Image result for tesla">
            <a:extLst>
              <a:ext uri="{FF2B5EF4-FFF2-40B4-BE49-F238E27FC236}">
                <a16:creationId xmlns:a16="http://schemas.microsoft.com/office/drawing/2014/main" id="{C5857754-8D90-4416-A7BC-31BA7951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" y="4333405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esla">
            <a:extLst>
              <a:ext uri="{FF2B5EF4-FFF2-40B4-BE49-F238E27FC236}">
                <a16:creationId xmlns:a16="http://schemas.microsoft.com/office/drawing/2014/main" id="{2599E9D8-4587-4DD9-A1D9-3BB72248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8" y="1777878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esla">
            <a:extLst>
              <a:ext uri="{FF2B5EF4-FFF2-40B4-BE49-F238E27FC236}">
                <a16:creationId xmlns:a16="http://schemas.microsoft.com/office/drawing/2014/main" id="{2C350594-68EB-4ECB-9CAC-F955832E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4" y="4553514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esla">
            <a:extLst>
              <a:ext uri="{FF2B5EF4-FFF2-40B4-BE49-F238E27FC236}">
                <a16:creationId xmlns:a16="http://schemas.microsoft.com/office/drawing/2014/main" id="{C08B5872-7A40-4F5C-8F2C-78D6F65A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8" y="4769415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1B0C97-01B6-4AC3-81C4-1A6A38141AAA}"/>
              </a:ext>
            </a:extLst>
          </p:cNvPr>
          <p:cNvSpPr txBox="1"/>
          <p:nvPr/>
        </p:nvSpPr>
        <p:spPr>
          <a:xfrm>
            <a:off x="1336467" y="1316124"/>
            <a:ext cx="24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61211-DB16-4FA8-850B-100A35BE6213}"/>
              </a:ext>
            </a:extLst>
          </p:cNvPr>
          <p:cNvSpPr txBox="1"/>
          <p:nvPr/>
        </p:nvSpPr>
        <p:spPr>
          <a:xfrm>
            <a:off x="632238" y="3875425"/>
            <a:ext cx="418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Video (s) = sequence of images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6D6695-47A8-463E-B3B7-4BF0B7E9BF18}"/>
              </a:ext>
            </a:extLst>
          </p:cNvPr>
          <p:cNvSpPr/>
          <p:nvPr/>
        </p:nvSpPr>
        <p:spPr>
          <a:xfrm>
            <a:off x="7121040" y="1754479"/>
            <a:ext cx="2951921" cy="239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4FCD2-2B2C-4706-A038-C375FE8F06F1}"/>
              </a:ext>
            </a:extLst>
          </p:cNvPr>
          <p:cNvSpPr/>
          <p:nvPr/>
        </p:nvSpPr>
        <p:spPr>
          <a:xfrm>
            <a:off x="6955388" y="1904324"/>
            <a:ext cx="2951921" cy="2395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7719-EC84-4044-82C8-019AF92EA779}"/>
              </a:ext>
            </a:extLst>
          </p:cNvPr>
          <p:cNvSpPr/>
          <p:nvPr/>
        </p:nvSpPr>
        <p:spPr>
          <a:xfrm>
            <a:off x="6789736" y="2054170"/>
            <a:ext cx="2951921" cy="2392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4E5C95-276E-4397-9FBA-B3D8C091B9EB}"/>
              </a:ext>
            </a:extLst>
          </p:cNvPr>
          <p:cNvSpPr/>
          <p:nvPr/>
        </p:nvSpPr>
        <p:spPr>
          <a:xfrm>
            <a:off x="4800948" y="2498249"/>
            <a:ext cx="1202634" cy="5068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3516-CC99-475E-B706-E9A52A569454}"/>
              </a:ext>
            </a:extLst>
          </p:cNvPr>
          <p:cNvSpPr txBox="1"/>
          <p:nvPr/>
        </p:nvSpPr>
        <p:spPr>
          <a:xfrm>
            <a:off x="5917019" y="4551491"/>
            <a:ext cx="585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 image (s): Three matrices</a:t>
            </a:r>
          </a:p>
          <a:p>
            <a:endParaRPr lang="en-US" sz="2400" dirty="0"/>
          </a:p>
          <a:p>
            <a:r>
              <a:rPr lang="en-US" sz="2400" dirty="0"/>
              <a:t>Gray images (s): One matrix</a:t>
            </a:r>
          </a:p>
        </p:txBody>
      </p:sp>
    </p:spTree>
    <p:extLst>
      <p:ext uri="{BB962C8B-B14F-4D97-AF65-F5344CB8AC3E}">
        <p14:creationId xmlns:p14="http://schemas.microsoft.com/office/powerpoint/2010/main" val="1622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ym typeface="Wingdings" panose="05000000000000000000" pitchFamily="2" charset="2"/>
              </a:rPr>
              <a:t> Word  </a:t>
            </a:r>
            <a:r>
              <a:rPr lang="en-US" b="1" dirty="0">
                <a:sym typeface="Wingdings" panose="05000000000000000000" pitchFamily="2" charset="2"/>
              </a:rPr>
              <a:t>Sentence  Document </a:t>
            </a:r>
            <a:r>
              <a:rPr lang="en-US" dirty="0">
                <a:sym typeface="Wingdings" panose="05000000000000000000" pitchFamily="2" charset="2"/>
              </a:rPr>
              <a:t> Doc. collections  …</a:t>
            </a:r>
            <a:endParaRPr lang="en-US" dirty="0"/>
          </a:p>
        </p:txBody>
      </p:sp>
      <p:pic>
        <p:nvPicPr>
          <p:cNvPr id="7170" name="Picture 2" descr="Wikipedia - Wikipedia">
            <a:extLst>
              <a:ext uri="{FF2B5EF4-FFF2-40B4-BE49-F238E27FC236}">
                <a16:creationId xmlns:a16="http://schemas.microsoft.com/office/drawing/2014/main" id="{A478EDEE-75E1-47AC-888D-3818B28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01" y="2206645"/>
            <a:ext cx="2403124" cy="21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7D081-9D65-4EBD-9FD5-06F98E45418E}"/>
              </a:ext>
            </a:extLst>
          </p:cNvPr>
          <p:cNvSpPr txBox="1"/>
          <p:nvPr/>
        </p:nvSpPr>
        <p:spPr>
          <a:xfrm>
            <a:off x="7458200" y="2206645"/>
            <a:ext cx="4094074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learning (ML) is the study of computer algorithms that improve automatically through experience. </a:t>
            </a:r>
          </a:p>
          <a:p>
            <a:r>
              <a:rPr lang="en-US" dirty="0">
                <a:solidFill>
                  <a:srgbClr val="FFC000"/>
                </a:solidFill>
              </a:rPr>
              <a:t>It is seen as a subset of artificial intelligence.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Machine learning algorithms build a mathematical model based on sample data, known as "training data", in order to make predictions or decisions without being explicitly programmed to do so. </a:t>
            </a:r>
            <a:r>
              <a:rPr lang="en-US" dirty="0">
                <a:solidFill>
                  <a:srgbClr val="0070C0"/>
                </a:solidFill>
              </a:rPr>
              <a:t>Machine learning algorithms are used in a wide variety of applications, such as email filtering and computer vision, where it is difficult or infeasible to develop conventional algorithms to perform the needed tasks.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1EFE7-3ED2-4DD5-962F-D6E251A28A0A}"/>
              </a:ext>
            </a:extLst>
          </p:cNvPr>
          <p:cNvSpPr txBox="1"/>
          <p:nvPr/>
        </p:nvSpPr>
        <p:spPr>
          <a:xfrm>
            <a:off x="294640" y="2206645"/>
            <a:ext cx="4094074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Artificial intelligence (AI), sometimes called machine intelligence, is intelligence demonstrated by machines, unlike the natural intelligence displayed by humans and animals. </a:t>
            </a:r>
            <a:r>
              <a:rPr lang="en-US" dirty="0">
                <a:solidFill>
                  <a:srgbClr val="FFC000"/>
                </a:solidFill>
              </a:rPr>
              <a:t>Leading AI textbooks define the field as the study of "intelligent agents": any device that perceives its environment and takes actions that maximize its chance of successfully achieving its goals. </a:t>
            </a:r>
            <a:r>
              <a:rPr lang="en-US" dirty="0">
                <a:solidFill>
                  <a:srgbClr val="00B050"/>
                </a:solidFill>
              </a:rPr>
              <a:t>Colloquially, the term "artificial intelligence" is often used to describe machines (or computers) that mimic "cognitive" functions that humans associate with the human mind, such as "learning" and "problem solving"</a:t>
            </a:r>
          </a:p>
        </p:txBody>
      </p:sp>
    </p:spTree>
    <p:extLst>
      <p:ext uri="{BB962C8B-B14F-4D97-AF65-F5344CB8AC3E}">
        <p14:creationId xmlns:p14="http://schemas.microsoft.com/office/powerpoint/2010/main" val="41701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30451-9E6B-4D39-A6B2-925CCD430C00}"/>
              </a:ext>
            </a:extLst>
          </p:cNvPr>
          <p:cNvGraphicFramePr>
            <a:graphicFrameLocks noGrp="1"/>
          </p:cNvGraphicFramePr>
          <p:nvPr/>
        </p:nvGraphicFramePr>
        <p:xfrm>
          <a:off x="4801782" y="2244975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FD0C39-64E6-443F-B7FD-E3AB67425DC7}"/>
              </a:ext>
            </a:extLst>
          </p:cNvPr>
          <p:cNvSpPr txBox="1"/>
          <p:nvPr/>
        </p:nvSpPr>
        <p:spPr>
          <a:xfrm>
            <a:off x="294640" y="2897577"/>
            <a:ext cx="347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ASCII Code (symbol):</a:t>
            </a:r>
          </a:p>
          <a:p>
            <a:r>
              <a:rPr lang="en-US" sz="2000" dirty="0"/>
              <a:t>{0, 1, ……, 255}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A0E126-9055-4283-ADB9-71A285FF8109}"/>
              </a:ext>
            </a:extLst>
          </p:cNvPr>
          <p:cNvGraphicFramePr>
            <a:graphicFrameLocks noGrp="1"/>
          </p:cNvGraphicFramePr>
          <p:nvPr/>
        </p:nvGraphicFramePr>
        <p:xfrm>
          <a:off x="4801781" y="3035323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B3CE16-74AB-4853-9BA6-B7F048028EFE}"/>
              </a:ext>
            </a:extLst>
          </p:cNvPr>
          <p:cNvSpPr txBox="1"/>
          <p:nvPr/>
        </p:nvSpPr>
        <p:spPr>
          <a:xfrm>
            <a:off x="8074601" y="4295676"/>
            <a:ext cx="394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these numbers “numerical values” or “categorical values” (indices)?</a:t>
            </a:r>
          </a:p>
          <a:p>
            <a:endParaRPr lang="en-US" dirty="0"/>
          </a:p>
          <a:p>
            <a:r>
              <a:rPr lang="en-US" dirty="0"/>
              <a:t>Is “a” (97) semantically closer to “b” (98) than “p” (112)?</a:t>
            </a:r>
          </a:p>
          <a:p>
            <a:endParaRPr lang="en-US" dirty="0"/>
          </a:p>
          <a:p>
            <a:r>
              <a:rPr lang="en-US" dirty="0"/>
              <a:t>If we change the order in the codebook, does it matter?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7231E30-E4AB-47EC-BB22-984B18943B77}"/>
              </a:ext>
            </a:extLst>
          </p:cNvPr>
          <p:cNvSpPr/>
          <p:nvPr/>
        </p:nvSpPr>
        <p:spPr>
          <a:xfrm>
            <a:off x="6171018" y="2691546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ile:ASCII-Table-wide.svg - Wikipedia">
            <a:extLst>
              <a:ext uri="{FF2B5EF4-FFF2-40B4-BE49-F238E27FC236}">
                <a16:creationId xmlns:a16="http://schemas.microsoft.com/office/drawing/2014/main" id="{AA300EA7-2D75-42EF-8496-3F431B43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6" y="3728469"/>
            <a:ext cx="4705052" cy="31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30451-9E6B-4D39-A6B2-925CCD430C00}"/>
              </a:ext>
            </a:extLst>
          </p:cNvPr>
          <p:cNvGraphicFramePr>
            <a:graphicFrameLocks noGrp="1"/>
          </p:cNvGraphicFramePr>
          <p:nvPr/>
        </p:nvGraphicFramePr>
        <p:xfrm>
          <a:off x="4801782" y="2244975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FD0C39-64E6-443F-B7FD-E3AB67425DC7}"/>
              </a:ext>
            </a:extLst>
          </p:cNvPr>
          <p:cNvSpPr txBox="1"/>
          <p:nvPr/>
        </p:nvSpPr>
        <p:spPr>
          <a:xfrm>
            <a:off x="363751" y="3628627"/>
            <a:ext cx="392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One-hot representation: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256-dimensional {0, 1}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column has exactly one </a:t>
            </a:r>
            <a:r>
              <a:rPr lang="en-US" sz="2000" b="1" dirty="0"/>
              <a:t>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A0E126-9055-4283-ADB9-71A285FF8109}"/>
              </a:ext>
            </a:extLst>
          </p:cNvPr>
          <p:cNvGraphicFramePr>
            <a:graphicFrameLocks noGrp="1"/>
          </p:cNvGraphicFramePr>
          <p:nvPr/>
        </p:nvGraphicFramePr>
        <p:xfrm>
          <a:off x="4801781" y="3035323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97231E30-E4AB-47EC-BB22-984B18943B77}"/>
              </a:ext>
            </a:extLst>
          </p:cNvPr>
          <p:cNvSpPr/>
          <p:nvPr/>
        </p:nvSpPr>
        <p:spPr>
          <a:xfrm>
            <a:off x="6171018" y="2691546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84810A-1ACF-4011-A2FE-7030E1FDE834}"/>
              </a:ext>
            </a:extLst>
          </p:cNvPr>
          <p:cNvSpPr/>
          <p:nvPr/>
        </p:nvSpPr>
        <p:spPr>
          <a:xfrm>
            <a:off x="6171018" y="3496474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9AEEC6-32E3-4A96-BB37-558AEE3526DA}"/>
              </a:ext>
            </a:extLst>
          </p:cNvPr>
          <p:cNvGraphicFramePr>
            <a:graphicFrameLocks noGrp="1"/>
          </p:cNvGraphicFramePr>
          <p:nvPr/>
        </p:nvGraphicFramePr>
        <p:xfrm>
          <a:off x="4801780" y="3964310"/>
          <a:ext cx="31194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2837768608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970723772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468274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347948225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66675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6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1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11580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26D70DE4-CAEA-42DA-BE9E-381F92C24F3C}"/>
              </a:ext>
            </a:extLst>
          </p:cNvPr>
          <p:cNvSpPr/>
          <p:nvPr/>
        </p:nvSpPr>
        <p:spPr>
          <a:xfrm>
            <a:off x="8076609" y="4035054"/>
            <a:ext cx="259316" cy="24082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F2884-68EE-4842-BB14-B55353670263}"/>
              </a:ext>
            </a:extLst>
          </p:cNvPr>
          <p:cNvSpPr txBox="1"/>
          <p:nvPr/>
        </p:nvSpPr>
        <p:spPr>
          <a:xfrm>
            <a:off x="8483716" y="5054526"/>
            <a:ext cx="56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9544C-FAB0-4CB5-95BA-ECDA6B347C98}"/>
              </a:ext>
            </a:extLst>
          </p:cNvPr>
          <p:cNvSpPr txBox="1"/>
          <p:nvPr/>
        </p:nvSpPr>
        <p:spPr>
          <a:xfrm>
            <a:off x="4284921" y="3953675"/>
            <a:ext cx="4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FD41F-B55C-4380-967E-2B6F6A856996}"/>
              </a:ext>
            </a:extLst>
          </p:cNvPr>
          <p:cNvSpPr txBox="1"/>
          <p:nvPr/>
        </p:nvSpPr>
        <p:spPr>
          <a:xfrm>
            <a:off x="4195136" y="6192126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7A309-171B-49B2-ACAD-94015267ABEC}"/>
              </a:ext>
            </a:extLst>
          </p:cNvPr>
          <p:cNvSpPr txBox="1"/>
          <p:nvPr/>
        </p:nvSpPr>
        <p:spPr>
          <a:xfrm>
            <a:off x="4195136" y="4764851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D50F4-1A6D-4B15-B4CA-C995C7870332}"/>
              </a:ext>
            </a:extLst>
          </p:cNvPr>
          <p:cNvSpPr txBox="1"/>
          <p:nvPr/>
        </p:nvSpPr>
        <p:spPr>
          <a:xfrm>
            <a:off x="4195136" y="5470907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0DFCB-2FCF-4F10-AA42-C1D38ABF6D9C}"/>
              </a:ext>
            </a:extLst>
          </p:cNvPr>
          <p:cNvSpPr txBox="1"/>
          <p:nvPr/>
        </p:nvSpPr>
        <p:spPr>
          <a:xfrm>
            <a:off x="361980" y="5030356"/>
            <a:ext cx="39211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vector element: index &amp;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two one-hot vectors (columns) are of </a:t>
            </a:r>
            <a:r>
              <a:rPr lang="en-US" sz="2000" u="sng" dirty="0"/>
              <a:t>the same distance</a:t>
            </a:r>
            <a:r>
              <a:rPr lang="en-US" sz="2000" dirty="0"/>
              <a:t> if they are not the same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C77FD5-04D2-4D42-A7BD-CBA75DF71DE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04830" y="4949517"/>
            <a:ext cx="990306" cy="4895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0E8B12-08FB-432B-9AD7-A5544A7B5223}"/>
              </a:ext>
            </a:extLst>
          </p:cNvPr>
          <p:cNvCxnSpPr>
            <a:cxnSpLocks/>
          </p:cNvCxnSpPr>
          <p:nvPr/>
        </p:nvCxnSpPr>
        <p:spPr>
          <a:xfrm flipV="1">
            <a:off x="3801140" y="4964321"/>
            <a:ext cx="1805054" cy="4595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C94AA-3B72-4B81-868C-2D5F0F67C9D0}"/>
              </a:ext>
            </a:extLst>
          </p:cNvPr>
          <p:cNvSpPr/>
          <p:nvPr/>
        </p:nvSpPr>
        <p:spPr>
          <a:xfrm>
            <a:off x="5422604" y="2246243"/>
            <a:ext cx="620823" cy="431521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2616</Words>
  <Application>Microsoft Macintosh PowerPoint</Application>
  <PresentationFormat>Widescreen</PresentationFormat>
  <Paragraphs>584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CSE 3521:  Introduction to Artificial Intelligence </vt:lpstr>
      <vt:lpstr>Supervised learning</vt:lpstr>
      <vt:lpstr>The general representation of data instances</vt:lpstr>
      <vt:lpstr>The general representation of data instances</vt:lpstr>
      <vt:lpstr>Popular data instances in applications </vt:lpstr>
      <vt:lpstr>Computer vision</vt:lpstr>
      <vt:lpstr>Natural language processing</vt:lpstr>
      <vt:lpstr>Natural language processing</vt:lpstr>
      <vt:lpstr>Natural language processing</vt:lpstr>
      <vt:lpstr>Natural language processing</vt:lpstr>
      <vt:lpstr>Natural language processing</vt:lpstr>
      <vt:lpstr>Speech</vt:lpstr>
      <vt:lpstr>Health care</vt:lpstr>
      <vt:lpstr>In summary</vt:lpstr>
      <vt:lpstr>Data representations (aka features)</vt:lpstr>
      <vt:lpstr>Machine learning (ML): detect patterns in data</vt:lpstr>
      <vt:lpstr>Data vs. features</vt:lpstr>
      <vt:lpstr>Feature extraction</vt:lpstr>
      <vt:lpstr>Feature extraction</vt:lpstr>
      <vt:lpstr>Bag of Words (BOW)</vt:lpstr>
      <vt:lpstr>Bag of Words (BOW)</vt:lpstr>
      <vt:lpstr>Bag of Words (BOW)</vt:lpstr>
      <vt:lpstr>Example: BOW for classification</vt:lpstr>
      <vt:lpstr>Example: BOW for classification </vt:lpstr>
      <vt:lpstr>Example: BOW for classification </vt:lpstr>
      <vt:lpstr>Bag of Words (BOW) for images</vt:lpstr>
      <vt:lpstr>Bag of Words (BOW)</vt:lpstr>
      <vt:lpstr>Bag of Words (BOW)</vt:lpstr>
      <vt:lpstr>N-gram vocabulary</vt:lpstr>
      <vt:lpstr>Dataset-independent normalization </vt:lpstr>
      <vt:lpstr>Dataset-independent normalization </vt:lpstr>
      <vt:lpstr>Dataset-independent normalization </vt:lpstr>
      <vt:lpstr>Bag of Words (BOW)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252</cp:revision>
  <dcterms:created xsi:type="dcterms:W3CDTF">2020-06-25T19:45:53Z</dcterms:created>
  <dcterms:modified xsi:type="dcterms:W3CDTF">2021-02-08T03:34:31Z</dcterms:modified>
</cp:coreProperties>
</file>