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617" r:id="rId2"/>
    <p:sldId id="325" r:id="rId3"/>
    <p:sldId id="294" r:id="rId4"/>
    <p:sldId id="295" r:id="rId5"/>
    <p:sldId id="277" r:id="rId6"/>
    <p:sldId id="279" r:id="rId7"/>
    <p:sldId id="286" r:id="rId8"/>
    <p:sldId id="281" r:id="rId9"/>
    <p:sldId id="283" r:id="rId10"/>
    <p:sldId id="284" r:id="rId11"/>
    <p:sldId id="288" r:id="rId12"/>
    <p:sldId id="289" r:id="rId13"/>
    <p:sldId id="291" r:id="rId14"/>
    <p:sldId id="292" r:id="rId15"/>
    <p:sldId id="278" r:id="rId16"/>
    <p:sldId id="296" r:id="rId17"/>
    <p:sldId id="297" r:id="rId18"/>
    <p:sldId id="298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58"/>
    <p:restoredTop sz="97248"/>
  </p:normalViewPr>
  <p:slideViewPr>
    <p:cSldViewPr snapToGrid="0" snapToObjects="1">
      <p:cViewPr varScale="1">
        <p:scale>
          <a:sx n="128" d="100"/>
          <a:sy n="128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D6814-BD8A-CB49-BAEA-EB303211CAE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ECFB8-A7C0-E943-AE64-E41800C1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1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i.berkeley.ed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8843" y="1263375"/>
            <a:ext cx="121920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Introduction to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pic>
        <p:nvPicPr>
          <p:cNvPr id="26625" name="Picture 1" descr="C:\Temp\ketrina\Lecture1-Introdu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384" y="2466283"/>
            <a:ext cx="5245344" cy="2342669"/>
          </a:xfrm>
          <a:prstGeom prst="rect">
            <a:avLst/>
          </a:prstGeom>
          <a:noFill/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4519C585-32F4-2749-8E97-60A41CDE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625" y="6479233"/>
            <a:ext cx="7177570" cy="2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>
                <a:latin typeface="Calibri"/>
                <a:cs typeface="Calibri"/>
              </a:rPr>
              <a:t>[Many slides are adapted from </a:t>
            </a:r>
            <a:r>
              <a:rPr lang="en-US" sz="1100" dirty="0">
                <a:cs typeface="Calibri"/>
              </a:rPr>
              <a:t>the </a:t>
            </a:r>
            <a:r>
              <a:rPr lang="en-US" sz="1100" dirty="0">
                <a:cs typeface="Calibri"/>
                <a:hlinkClick r:id="rId4"/>
              </a:rPr>
              <a:t>UC Berkeley. </a:t>
            </a:r>
            <a:r>
              <a:rPr lang="en-US" sz="1100" dirty="0">
                <a:latin typeface="Calibri"/>
                <a:cs typeface="Calibri"/>
                <a:hlinkClick r:id="rId4"/>
              </a:rPr>
              <a:t>CS188 Intro to AI</a:t>
            </a:r>
            <a:r>
              <a:rPr lang="en-US" sz="1100" dirty="0">
                <a:latin typeface="Calibri"/>
                <a:cs typeface="Calibri"/>
              </a:rPr>
              <a:t> at UC Berkeley and previous CSE 3521 course at OSU.]</a:t>
            </a:r>
          </a:p>
        </p:txBody>
      </p:sp>
    </p:spTree>
    <p:extLst>
      <p:ext uri="{BB962C8B-B14F-4D97-AF65-F5344CB8AC3E}">
        <p14:creationId xmlns:p14="http://schemas.microsoft.com/office/powerpoint/2010/main" val="401210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8A9-33D2-432A-8295-B31D5316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BFBB-B7FE-43F6-B689-0AE79ADD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17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Character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Word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Sentence  Document  Doc. collections  …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/>
              <a:t>A word can be represented as a sequence of character indices (a sequence of one-hot vectors)</a:t>
            </a:r>
          </a:p>
          <a:p>
            <a:pPr lvl="1"/>
            <a:r>
              <a:rPr lang="en-US" dirty="0"/>
              <a:t>A word can be also represented just by a </a:t>
            </a:r>
            <a:r>
              <a:rPr lang="en-US" u="sng" dirty="0"/>
              <a:t>one-hot vector</a:t>
            </a:r>
            <a:endParaRPr lang="en-US" dirty="0"/>
          </a:p>
          <a:p>
            <a:pPr lvl="1"/>
            <a:r>
              <a:rPr lang="en-US" dirty="0"/>
              <a:t>More: “happy”: 0001235, “pleased”: 0128736, “sad”: 0059875, …… (from a dictionary)</a:t>
            </a:r>
          </a:p>
          <a:p>
            <a:pPr lvl="1"/>
            <a:r>
              <a:rPr lang="en-US" dirty="0"/>
              <a:t>What is the vector dimension?</a:t>
            </a:r>
          </a:p>
        </p:txBody>
      </p:sp>
    </p:spTree>
    <p:extLst>
      <p:ext uri="{BB962C8B-B14F-4D97-AF65-F5344CB8AC3E}">
        <p14:creationId xmlns:p14="http://schemas.microsoft.com/office/powerpoint/2010/main" val="86128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B5EC-9FF6-4E0B-AB50-53AC2F45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2E0E-5646-45FF-838E-2389C042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Character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Word  </a:t>
            </a:r>
            <a:r>
              <a:rPr lang="en-US" b="1" dirty="0">
                <a:sym typeface="Wingdings" panose="05000000000000000000" pitchFamily="2" charset="2"/>
              </a:rPr>
              <a:t>Sentence  Document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Doc. collections  …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/>
              <a:t>A sequence of words OR a unique index of each sentence?</a:t>
            </a:r>
          </a:p>
          <a:p>
            <a:pPr lvl="1"/>
            <a:r>
              <a:rPr lang="en-US" dirty="0"/>
              <a:t>If there are 10K unique words, and each sentence is of length 10, how many indices?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7AE8B-4DB5-4802-9F9D-B176463F69A0}"/>
              </a:ext>
            </a:extLst>
          </p:cNvPr>
          <p:cNvSpPr txBox="1"/>
          <p:nvPr/>
        </p:nvSpPr>
        <p:spPr>
          <a:xfrm>
            <a:off x="159307" y="3592457"/>
            <a:ext cx="382826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Machine learning (ML) is the study of computer algorithms that improve automatically through experience. </a:t>
            </a:r>
          </a:p>
          <a:p>
            <a:r>
              <a:rPr lang="en-US" dirty="0"/>
              <a:t>It is seen as a subset of artificial intelligence.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E1286-4871-4DFD-807F-6F3F0E41B987}"/>
              </a:ext>
            </a:extLst>
          </p:cNvPr>
          <p:cNvSpPr txBox="1"/>
          <p:nvPr/>
        </p:nvSpPr>
        <p:spPr>
          <a:xfrm>
            <a:off x="4837430" y="3592457"/>
            <a:ext cx="4082758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“&lt;Start&gt;” </a:t>
            </a:r>
            <a:r>
              <a:rPr lang="en-US" dirty="0"/>
              <a:t>“machine” “learning” “(” </a:t>
            </a:r>
            <a:r>
              <a:rPr lang="en-US" dirty="0">
                <a:solidFill>
                  <a:srgbClr val="00B050"/>
                </a:solidFill>
              </a:rPr>
              <a:t>“&lt;UNK&gt;” </a:t>
            </a:r>
            <a:r>
              <a:rPr lang="en-US" dirty="0"/>
              <a:t>“)” “is” “the” “study” “of” “computer” “algorithms” “that” “improve” “automatically” “through experience” “.” </a:t>
            </a:r>
            <a:r>
              <a:rPr lang="en-US" dirty="0">
                <a:solidFill>
                  <a:srgbClr val="0070C0"/>
                </a:solidFill>
              </a:rPr>
              <a:t>“&lt;End&gt;” </a:t>
            </a:r>
            <a:r>
              <a:rPr lang="en-US" dirty="0">
                <a:solidFill>
                  <a:srgbClr val="FF0000"/>
                </a:solidFill>
              </a:rPr>
              <a:t>“&lt;Start&gt;” </a:t>
            </a:r>
          </a:p>
          <a:p>
            <a:r>
              <a:rPr lang="en-US" dirty="0"/>
              <a:t>“it” “is” “seen” “as” “a” “subset” “of” “artificial” “intelligence” “.” </a:t>
            </a:r>
            <a:r>
              <a:rPr lang="en-US" dirty="0">
                <a:solidFill>
                  <a:srgbClr val="0070C0"/>
                </a:solidFill>
              </a:rPr>
              <a:t>“&lt;End&gt;” </a:t>
            </a:r>
            <a:r>
              <a:rPr lang="en-US" dirty="0"/>
              <a:t>…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613363F-49EC-46DE-AC8D-E8D5BF2B3F78}"/>
              </a:ext>
            </a:extLst>
          </p:cNvPr>
          <p:cNvSpPr/>
          <p:nvPr/>
        </p:nvSpPr>
        <p:spPr>
          <a:xfrm rot="16200000">
            <a:off x="4251569" y="4097682"/>
            <a:ext cx="381000" cy="466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765C01E-65B9-41DA-AD7D-D2446957872F}"/>
              </a:ext>
            </a:extLst>
          </p:cNvPr>
          <p:cNvSpPr/>
          <p:nvPr/>
        </p:nvSpPr>
        <p:spPr>
          <a:xfrm rot="16200000">
            <a:off x="9111511" y="4087981"/>
            <a:ext cx="381000" cy="466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DA618C-043E-423B-B7BE-EDA238FD3BCC}"/>
              </a:ext>
            </a:extLst>
          </p:cNvPr>
          <p:cNvGraphicFramePr>
            <a:graphicFrameLocks noGrp="1"/>
          </p:cNvGraphicFramePr>
          <p:nvPr/>
        </p:nvGraphicFramePr>
        <p:xfrm>
          <a:off x="9683834" y="3681019"/>
          <a:ext cx="221352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921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365711414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4134586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187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D831F8-152C-409F-B20D-B9B78101A952}"/>
              </a:ext>
            </a:extLst>
          </p:cNvPr>
          <p:cNvSpPr txBox="1"/>
          <p:nvPr/>
        </p:nvSpPr>
        <p:spPr>
          <a:xfrm>
            <a:off x="4837430" y="3039276"/>
            <a:ext cx="408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tokenization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DE755-16B8-426C-A851-FC6A18FF99DF}"/>
              </a:ext>
            </a:extLst>
          </p:cNvPr>
          <p:cNvSpPr txBox="1"/>
          <p:nvPr/>
        </p:nvSpPr>
        <p:spPr>
          <a:xfrm>
            <a:off x="4768703" y="5808991"/>
            <a:ext cx="525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of indices/one-hot vectors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&lt;UNK&gt;: out-of-vocabulary (OOV) words</a:t>
            </a:r>
          </a:p>
        </p:txBody>
      </p:sp>
    </p:spTree>
    <p:extLst>
      <p:ext uri="{BB962C8B-B14F-4D97-AF65-F5344CB8AC3E}">
        <p14:creationId xmlns:p14="http://schemas.microsoft.com/office/powerpoint/2010/main" val="13769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DBA9-CED0-4B3A-952F-E6E25104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534C-BB66-4C31-B4DA-15B8F788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56384"/>
          </a:xfrm>
        </p:spPr>
        <p:txBody>
          <a:bodyPr/>
          <a:lstStyle/>
          <a:p>
            <a:r>
              <a:rPr lang="en-US" dirty="0"/>
              <a:t>Utterance: a spoken word, statement, or vocal sound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Time-frequency representation: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A37E4F-FC37-408B-9AA2-1661AF572492}"/>
              </a:ext>
            </a:extLst>
          </p:cNvPr>
          <p:cNvGraphicFramePr>
            <a:graphicFrameLocks noGrp="1"/>
          </p:cNvGraphicFramePr>
          <p:nvPr/>
        </p:nvGraphicFramePr>
        <p:xfrm>
          <a:off x="2746582" y="3928257"/>
          <a:ext cx="466415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019">
                  <a:extLst>
                    <a:ext uri="{9D8B030D-6E8A-4147-A177-3AD203B41FA5}">
                      <a16:colId xmlns:a16="http://schemas.microsoft.com/office/drawing/2014/main" val="865941445"/>
                    </a:ext>
                  </a:extLst>
                </a:gridCol>
                <a:gridCol w="583019">
                  <a:extLst>
                    <a:ext uri="{9D8B030D-6E8A-4147-A177-3AD203B41FA5}">
                      <a16:colId xmlns:a16="http://schemas.microsoft.com/office/drawing/2014/main" val="2317500275"/>
                    </a:ext>
                  </a:extLst>
                </a:gridCol>
                <a:gridCol w="583019">
                  <a:extLst>
                    <a:ext uri="{9D8B030D-6E8A-4147-A177-3AD203B41FA5}">
                      <a16:colId xmlns:a16="http://schemas.microsoft.com/office/drawing/2014/main" val="3911217283"/>
                    </a:ext>
                  </a:extLst>
                </a:gridCol>
                <a:gridCol w="583019">
                  <a:extLst>
                    <a:ext uri="{9D8B030D-6E8A-4147-A177-3AD203B41FA5}">
                      <a16:colId xmlns:a16="http://schemas.microsoft.com/office/drawing/2014/main" val="246264491"/>
                    </a:ext>
                  </a:extLst>
                </a:gridCol>
                <a:gridCol w="583019">
                  <a:extLst>
                    <a:ext uri="{9D8B030D-6E8A-4147-A177-3AD203B41FA5}">
                      <a16:colId xmlns:a16="http://schemas.microsoft.com/office/drawing/2014/main" val="3418367035"/>
                    </a:ext>
                  </a:extLst>
                </a:gridCol>
                <a:gridCol w="583019">
                  <a:extLst>
                    <a:ext uri="{9D8B030D-6E8A-4147-A177-3AD203B41FA5}">
                      <a16:colId xmlns:a16="http://schemas.microsoft.com/office/drawing/2014/main" val="4083445754"/>
                    </a:ext>
                  </a:extLst>
                </a:gridCol>
                <a:gridCol w="583019">
                  <a:extLst>
                    <a:ext uri="{9D8B030D-6E8A-4147-A177-3AD203B41FA5}">
                      <a16:colId xmlns:a16="http://schemas.microsoft.com/office/drawing/2014/main" val="3368062739"/>
                    </a:ext>
                  </a:extLst>
                </a:gridCol>
                <a:gridCol w="583019">
                  <a:extLst>
                    <a:ext uri="{9D8B030D-6E8A-4147-A177-3AD203B41FA5}">
                      <a16:colId xmlns:a16="http://schemas.microsoft.com/office/drawing/2014/main" val="2090886052"/>
                    </a:ext>
                  </a:extLst>
                </a:gridCol>
              </a:tblGrid>
              <a:tr h="246445">
                <a:tc>
                  <a:txBody>
                    <a:bodyPr/>
                    <a:lstStyle/>
                    <a:p>
                      <a:r>
                        <a:rPr lang="en-US" sz="14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32579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952839A-97B1-4262-9461-55AD24E676F6}"/>
              </a:ext>
            </a:extLst>
          </p:cNvPr>
          <p:cNvGrpSpPr/>
          <p:nvPr/>
        </p:nvGrpSpPr>
        <p:grpSpPr>
          <a:xfrm>
            <a:off x="1642747" y="4904017"/>
            <a:ext cx="6969902" cy="1817138"/>
            <a:chOff x="1642747" y="4904017"/>
            <a:chExt cx="6969902" cy="181713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2756F8F-948D-48A4-8AA4-DF06F9813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2747" y="4904017"/>
              <a:ext cx="6969902" cy="1817138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29842CD-B887-46D8-AEA2-6E64EBCF05AC}"/>
                </a:ext>
              </a:extLst>
            </p:cNvPr>
            <p:cNvCxnSpPr/>
            <p:nvPr/>
          </p:nvCxnSpPr>
          <p:spPr>
            <a:xfrm>
              <a:off x="7004616" y="5549494"/>
              <a:ext cx="11532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AB1B72-1508-4EDB-8E06-702734048143}"/>
                </a:ext>
              </a:extLst>
            </p:cNvPr>
            <p:cNvSpPr txBox="1"/>
            <p:nvPr/>
          </p:nvSpPr>
          <p:spPr>
            <a:xfrm>
              <a:off x="7048917" y="5129750"/>
              <a:ext cx="1478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Time index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A0BF03-4515-470E-AA94-569C98A9CE1E}"/>
              </a:ext>
            </a:extLst>
          </p:cNvPr>
          <p:cNvGrpSpPr/>
          <p:nvPr/>
        </p:nvGrpSpPr>
        <p:grpSpPr>
          <a:xfrm>
            <a:off x="1642747" y="2009600"/>
            <a:ext cx="6904287" cy="1817138"/>
            <a:chOff x="2352307" y="-2059440"/>
            <a:chExt cx="6904287" cy="18171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B70E767-4339-4A23-8D57-EE1F6B64122F}"/>
                </a:ext>
              </a:extLst>
            </p:cNvPr>
            <p:cNvGrpSpPr/>
            <p:nvPr/>
          </p:nvGrpSpPr>
          <p:grpSpPr>
            <a:xfrm>
              <a:off x="2352307" y="-2059440"/>
              <a:ext cx="6904287" cy="1817138"/>
              <a:chOff x="1666507" y="2057735"/>
              <a:chExt cx="6904287" cy="181713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87D0511-C861-4419-AB27-ACD331675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6507" y="2057735"/>
                <a:ext cx="6904287" cy="1817138"/>
              </a:xfrm>
              <a:prstGeom prst="rect">
                <a:avLst/>
              </a:prstGeom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346122C-867D-42F0-A772-F5E0C0406BDD}"/>
                  </a:ext>
                </a:extLst>
              </p:cNvPr>
              <p:cNvCxnSpPr/>
              <p:nvPr/>
            </p:nvCxnSpPr>
            <p:spPr>
              <a:xfrm>
                <a:off x="7001301" y="2634018"/>
                <a:ext cx="115323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D53C52-5889-4600-86FC-B9C8E785612A}"/>
                </a:ext>
              </a:extLst>
            </p:cNvPr>
            <p:cNvSpPr txBox="1"/>
            <p:nvPr/>
          </p:nvSpPr>
          <p:spPr>
            <a:xfrm>
              <a:off x="7731402" y="-1902901"/>
              <a:ext cx="1351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Time index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C76A5-7BD6-40B7-94E0-5C3981526714}"/>
              </a:ext>
            </a:extLst>
          </p:cNvPr>
          <p:cNvCxnSpPr>
            <a:cxnSpLocks/>
          </p:cNvCxnSpPr>
          <p:nvPr/>
        </p:nvCxnSpPr>
        <p:spPr>
          <a:xfrm flipH="1">
            <a:off x="2727955" y="3330666"/>
            <a:ext cx="466652" cy="549456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E8948B-3FA1-4DE6-80CB-41B0C8E12FD2}"/>
              </a:ext>
            </a:extLst>
          </p:cNvPr>
          <p:cNvCxnSpPr>
            <a:cxnSpLocks/>
          </p:cNvCxnSpPr>
          <p:nvPr/>
        </p:nvCxnSpPr>
        <p:spPr>
          <a:xfrm>
            <a:off x="3313686" y="3330666"/>
            <a:ext cx="4073288" cy="549456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C33A1D9-C465-4E80-A76F-F88DBE864FC9}"/>
              </a:ext>
            </a:extLst>
          </p:cNvPr>
          <p:cNvGraphicFramePr>
            <a:graphicFrameLocks noGrp="1"/>
          </p:cNvGraphicFramePr>
          <p:nvPr/>
        </p:nvGraphicFramePr>
        <p:xfrm>
          <a:off x="9862228" y="4502984"/>
          <a:ext cx="221352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921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365711414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4134586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1876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41D1E353-98FE-4634-AE22-4938520C22CC}"/>
              </a:ext>
            </a:extLst>
          </p:cNvPr>
          <p:cNvGrpSpPr/>
          <p:nvPr/>
        </p:nvGrpSpPr>
        <p:grpSpPr>
          <a:xfrm>
            <a:off x="9147083" y="3120471"/>
            <a:ext cx="3044917" cy="3623372"/>
            <a:chOff x="9147083" y="3120471"/>
            <a:chExt cx="3044917" cy="362337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C094677-955B-4E4F-8CE1-8C3E2FE59842}"/>
                </a:ext>
              </a:extLst>
            </p:cNvPr>
            <p:cNvCxnSpPr>
              <a:cxnSpLocks/>
            </p:cNvCxnSpPr>
            <p:nvPr/>
          </p:nvCxnSpPr>
          <p:spPr>
            <a:xfrm>
              <a:off x="9710398" y="6507463"/>
              <a:ext cx="975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9AAA83-0CE3-4C3A-AC02-B5CF14E27716}"/>
                </a:ext>
              </a:extLst>
            </p:cNvPr>
            <p:cNvSpPr txBox="1"/>
            <p:nvPr/>
          </p:nvSpPr>
          <p:spPr>
            <a:xfrm>
              <a:off x="10692980" y="6343733"/>
              <a:ext cx="1499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Time index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78527D1-BCB3-4051-B24E-F552C4F32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0398" y="6033977"/>
              <a:ext cx="0" cy="4734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46446B-0B67-497F-B23A-1DCABAC56A15}"/>
                </a:ext>
              </a:extLst>
            </p:cNvPr>
            <p:cNvSpPr txBox="1"/>
            <p:nvPr/>
          </p:nvSpPr>
          <p:spPr>
            <a:xfrm rot="16200000">
              <a:off x="8782763" y="4892103"/>
              <a:ext cx="14365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Frequency index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653E1C-1223-4BFD-A96F-B010C8F3AAFF}"/>
                </a:ext>
              </a:extLst>
            </p:cNvPr>
            <p:cNvCxnSpPr/>
            <p:nvPr/>
          </p:nvCxnSpPr>
          <p:spPr>
            <a:xfrm flipH="1">
              <a:off x="10074349" y="4061637"/>
              <a:ext cx="106325" cy="664535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9F1348-3A87-44A1-BABC-21ECDBF6C39E}"/>
                </a:ext>
              </a:extLst>
            </p:cNvPr>
            <p:cNvSpPr txBox="1"/>
            <p:nvPr/>
          </p:nvSpPr>
          <p:spPr>
            <a:xfrm>
              <a:off x="9642348" y="3640082"/>
              <a:ext cx="1436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magnitude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332F3D3-B740-451C-9303-69CDB73D7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9471033" y="3411663"/>
              <a:ext cx="1631965" cy="25137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749122-4D60-4D07-9E3E-E7865D17FB21}"/>
                </a:ext>
              </a:extLst>
            </p:cNvPr>
            <p:cNvSpPr txBox="1"/>
            <p:nvPr/>
          </p:nvSpPr>
          <p:spPr>
            <a:xfrm>
              <a:off x="10883923" y="3120471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D02075-D23C-4D7B-B23B-23D0911580FB}"/>
                </a:ext>
              </a:extLst>
            </p:cNvPr>
            <p:cNvSpPr txBox="1"/>
            <p:nvPr/>
          </p:nvSpPr>
          <p:spPr>
            <a:xfrm>
              <a:off x="9374800" y="3127706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10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DBA9-CED0-4B3A-952F-E6E25104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534C-BB66-4C31-B4DA-15B8F788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5"/>
            <a:ext cx="9784232" cy="5168895"/>
          </a:xfrm>
        </p:spPr>
        <p:txBody>
          <a:bodyPr/>
          <a:lstStyle/>
          <a:p>
            <a:r>
              <a:rPr lang="en-US" dirty="0"/>
              <a:t>Electronic health/medical record (HER/EMR)</a:t>
            </a:r>
          </a:p>
          <a:p>
            <a:pPr lvl="1"/>
            <a:r>
              <a:rPr lang="en-US" dirty="0"/>
              <a:t>ICD-9/ ICD-10 codes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Every time you see a doctor, some diagnoses are made (with codes)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Converting ICD-9 Codes to ICD-10 Codes">
            <a:extLst>
              <a:ext uri="{FF2B5EF4-FFF2-40B4-BE49-F238E27FC236}">
                <a16:creationId xmlns:a16="http://schemas.microsoft.com/office/drawing/2014/main" id="{DC23DA8E-98A4-49E0-8829-3AE6098F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2405062"/>
            <a:ext cx="52387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7E64759-E4B0-4913-88B0-CB240C74BC69}"/>
              </a:ext>
            </a:extLst>
          </p:cNvPr>
          <p:cNvSpPr/>
          <p:nvPr/>
        </p:nvSpPr>
        <p:spPr>
          <a:xfrm rot="10800000">
            <a:off x="8248024" y="5302154"/>
            <a:ext cx="381000" cy="575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6FA39E-4A4A-4969-BED7-CE2CE1B9AF28}"/>
              </a:ext>
            </a:extLst>
          </p:cNvPr>
          <p:cNvGraphicFramePr>
            <a:graphicFrameLocks noGrp="1"/>
          </p:cNvGraphicFramePr>
          <p:nvPr/>
        </p:nvGraphicFramePr>
        <p:xfrm>
          <a:off x="7466240" y="2808609"/>
          <a:ext cx="221352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921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365711414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4134586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1876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820A7F-6BA0-4132-990F-62553B1FB0E5}"/>
              </a:ext>
            </a:extLst>
          </p:cNvPr>
          <p:cNvCxnSpPr/>
          <p:nvPr/>
        </p:nvCxnSpPr>
        <p:spPr>
          <a:xfrm>
            <a:off x="7343624" y="4807026"/>
            <a:ext cx="11532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D5A86F-C7FE-45BA-8EF3-B830A108C3EF}"/>
              </a:ext>
            </a:extLst>
          </p:cNvPr>
          <p:cNvSpPr txBox="1"/>
          <p:nvPr/>
        </p:nvSpPr>
        <p:spPr>
          <a:xfrm>
            <a:off x="7534479" y="4844985"/>
            <a:ext cx="162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Time index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94FB51-AA29-4569-A057-3FA9F9CD1865}"/>
              </a:ext>
            </a:extLst>
          </p:cNvPr>
          <p:cNvCxnSpPr>
            <a:cxnSpLocks/>
          </p:cNvCxnSpPr>
          <p:nvPr/>
        </p:nvCxnSpPr>
        <p:spPr>
          <a:xfrm flipV="1">
            <a:off x="7343624" y="3947044"/>
            <a:ext cx="0" cy="863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277A63-A352-44EF-AC48-99237758E97E}"/>
              </a:ext>
            </a:extLst>
          </p:cNvPr>
          <p:cNvSpPr txBox="1"/>
          <p:nvPr/>
        </p:nvSpPr>
        <p:spPr>
          <a:xfrm rot="16200000">
            <a:off x="6189007" y="3498168"/>
            <a:ext cx="166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code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6EAA3E-E230-4212-B4C6-D1E230455896}"/>
              </a:ext>
            </a:extLst>
          </p:cNvPr>
          <p:cNvSpPr txBox="1"/>
          <p:nvPr/>
        </p:nvSpPr>
        <p:spPr>
          <a:xfrm>
            <a:off x="10102637" y="3043211"/>
            <a:ext cx="1794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Multi-hot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One-hot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All-zero</a:t>
            </a:r>
          </a:p>
        </p:txBody>
      </p:sp>
    </p:spTree>
    <p:extLst>
      <p:ext uri="{BB962C8B-B14F-4D97-AF65-F5344CB8AC3E}">
        <p14:creationId xmlns:p14="http://schemas.microsoft.com/office/powerpoint/2010/main" val="72063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F74A-8E89-4692-AEB6-07CDAF09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26D7-7E1A-4F88-860E-7566B137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2626242"/>
            <a:ext cx="11724640" cy="3824253"/>
          </a:xfrm>
        </p:spPr>
        <p:txBody>
          <a:bodyPr/>
          <a:lstStyle/>
          <a:p>
            <a:r>
              <a:rPr lang="en-US" dirty="0"/>
              <a:t>Data instances from many different applications can be represented by vectors or matrices!</a:t>
            </a:r>
          </a:p>
          <a:p>
            <a:endParaRPr lang="en-US" dirty="0"/>
          </a:p>
          <a:p>
            <a:r>
              <a:rPr lang="en-US" dirty="0"/>
              <a:t>Linear algebra is a very efficient and effective way to perform computation (e.g., discovering patterns) on them!</a:t>
            </a:r>
          </a:p>
          <a:p>
            <a:endParaRPr lang="en-US" dirty="0"/>
          </a:p>
          <a:p>
            <a:r>
              <a:rPr lang="en-US" dirty="0"/>
              <a:t>There are many other ways to represent data instances!</a:t>
            </a:r>
          </a:p>
        </p:txBody>
      </p:sp>
    </p:spTree>
    <p:extLst>
      <p:ext uri="{BB962C8B-B14F-4D97-AF65-F5344CB8AC3E}">
        <p14:creationId xmlns:p14="http://schemas.microsoft.com/office/powerpoint/2010/main" val="240983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B2DC-B55F-DA43-819D-B809A018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11350171" cy="1250723"/>
          </a:xfrm>
        </p:spPr>
        <p:txBody>
          <a:bodyPr/>
          <a:lstStyle/>
          <a:p>
            <a:r>
              <a:rPr lang="en-US" dirty="0"/>
              <a:t>Data representations (aka features)</a:t>
            </a:r>
          </a:p>
        </p:txBody>
      </p:sp>
      <p:pic>
        <p:nvPicPr>
          <p:cNvPr id="3" name="Graphic 2" descr="Robot">
            <a:extLst>
              <a:ext uri="{FF2B5EF4-FFF2-40B4-BE49-F238E27FC236}">
                <a16:creationId xmlns:a16="http://schemas.microsoft.com/office/drawing/2014/main" id="{9874D4E8-1ACD-4239-A56C-611C696EA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8149" y="3056860"/>
            <a:ext cx="1851393" cy="1851393"/>
          </a:xfrm>
          <a:prstGeom prst="rect">
            <a:avLst/>
          </a:prstGeom>
        </p:spPr>
      </p:pic>
      <p:pic>
        <p:nvPicPr>
          <p:cNvPr id="4" name="Picture 2" descr="International Cat Care | The ultimate resource on feline health and welfare">
            <a:extLst>
              <a:ext uri="{FF2B5EF4-FFF2-40B4-BE49-F238E27FC236}">
                <a16:creationId xmlns:a16="http://schemas.microsoft.com/office/drawing/2014/main" id="{0AFBD961-19AC-4F6D-9D24-7CCB5D4E5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2" y="3009679"/>
            <a:ext cx="4231756" cy="185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3EDA13-0EE6-40E3-8477-6DA04A2E8BA2}"/>
              </a:ext>
            </a:extLst>
          </p:cNvPr>
          <p:cNvCxnSpPr>
            <a:cxnSpLocks/>
          </p:cNvCxnSpPr>
          <p:nvPr/>
        </p:nvCxnSpPr>
        <p:spPr>
          <a:xfrm>
            <a:off x="4396408" y="3009679"/>
            <a:ext cx="1467448" cy="546912"/>
          </a:xfrm>
          <a:prstGeom prst="line">
            <a:avLst/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8B9C8E-D359-427D-B845-D86062C6AE29}"/>
              </a:ext>
            </a:extLst>
          </p:cNvPr>
          <p:cNvCxnSpPr>
            <a:cxnSpLocks/>
          </p:cNvCxnSpPr>
          <p:nvPr/>
        </p:nvCxnSpPr>
        <p:spPr>
          <a:xfrm flipV="1">
            <a:off x="4396408" y="3556591"/>
            <a:ext cx="1467448" cy="1304482"/>
          </a:xfrm>
          <a:prstGeom prst="line">
            <a:avLst/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5E24D2E6-C630-46B3-BA90-CBF80A401A8E}"/>
              </a:ext>
            </a:extLst>
          </p:cNvPr>
          <p:cNvSpPr/>
          <p:nvPr/>
        </p:nvSpPr>
        <p:spPr>
          <a:xfrm>
            <a:off x="7169796" y="2318652"/>
            <a:ext cx="4971403" cy="3631771"/>
          </a:xfrm>
          <a:prstGeom prst="cloudCallout">
            <a:avLst>
              <a:gd name="adj1" fmla="val -64116"/>
              <a:gd name="adj2" fmla="val -1299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89D320C-06B1-4286-A9F0-167630A6CF6A}"/>
              </a:ext>
            </a:extLst>
          </p:cNvPr>
          <p:cNvGraphicFramePr>
            <a:graphicFrameLocks noGrp="1"/>
          </p:cNvGraphicFramePr>
          <p:nvPr/>
        </p:nvGraphicFramePr>
        <p:xfrm>
          <a:off x="7820671" y="3429000"/>
          <a:ext cx="14756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921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368921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BAF308A-86C5-46FA-8FA1-8A4F64A2557C}"/>
              </a:ext>
            </a:extLst>
          </p:cNvPr>
          <p:cNvGraphicFramePr>
            <a:graphicFrameLocks noGrp="1"/>
          </p:cNvGraphicFramePr>
          <p:nvPr/>
        </p:nvGraphicFramePr>
        <p:xfrm>
          <a:off x="9947230" y="2499196"/>
          <a:ext cx="36892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921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3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80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0106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A2B86BB-2A7E-4DD8-AD4F-951D2A2E2385}"/>
              </a:ext>
            </a:extLst>
          </p:cNvPr>
          <p:cNvSpPr txBox="1"/>
          <p:nvPr/>
        </p:nvSpPr>
        <p:spPr>
          <a:xfrm>
            <a:off x="9405417" y="3772103"/>
            <a:ext cx="65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202BA-C843-4F84-8C67-A95A40A81B87}"/>
              </a:ext>
            </a:extLst>
          </p:cNvPr>
          <p:cNvSpPr txBox="1"/>
          <p:nvPr/>
        </p:nvSpPr>
        <p:spPr>
          <a:xfrm>
            <a:off x="10457643" y="3772103"/>
            <a:ext cx="509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34A0C2-F750-47B3-A564-C398631F7BFF}"/>
              </a:ext>
            </a:extLst>
          </p:cNvPr>
          <p:cNvSpPr txBox="1"/>
          <p:nvPr/>
        </p:nvSpPr>
        <p:spPr>
          <a:xfrm>
            <a:off x="11003227" y="3628613"/>
            <a:ext cx="651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160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5A32-BC60-43DE-846A-236F63E2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(ML): detect patterns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DE52-CE4E-4274-ADD1-268820DE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perspective of first-order logic: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coin with </a:t>
            </a:r>
            <a:r>
              <a:rPr lang="en-US" u="sng" dirty="0">
                <a:solidFill>
                  <a:srgbClr val="FF0000"/>
                </a:solidFill>
              </a:rPr>
              <a:t>weight</a:t>
            </a:r>
            <a:r>
              <a:rPr lang="en-US" dirty="0"/>
              <a:t> = 5.65 g and </a:t>
            </a:r>
            <a:r>
              <a:rPr lang="en-US" u="sng" dirty="0">
                <a:solidFill>
                  <a:srgbClr val="FF0000"/>
                </a:solidFill>
              </a:rPr>
              <a:t>diameter</a:t>
            </a:r>
            <a:r>
              <a:rPr lang="en-US" dirty="0"/>
              <a:t> = 23.6 mm </a:t>
            </a:r>
            <a:r>
              <a:rPr lang="en-US" altLang="en-US" dirty="0">
                <a:sym typeface="Symbol" pitchFamily="18" charset="2"/>
              </a:rPr>
              <a:t> 10 cent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A coin with </a:t>
            </a:r>
            <a:r>
              <a:rPr lang="en-US" u="sng" dirty="0">
                <a:solidFill>
                  <a:srgbClr val="FF0000"/>
                </a:solidFill>
                <a:sym typeface="Symbol" pitchFamily="18" charset="2"/>
              </a:rPr>
              <a:t>weight</a:t>
            </a:r>
            <a:r>
              <a:rPr lang="en-US" dirty="0">
                <a:sym typeface="Symbol" pitchFamily="18" charset="2"/>
              </a:rPr>
              <a:t> * 0.2 + </a:t>
            </a:r>
            <a:r>
              <a:rPr lang="en-US" u="sng" dirty="0">
                <a:solidFill>
                  <a:srgbClr val="FF0000"/>
                </a:solidFill>
                <a:sym typeface="Symbol" pitchFamily="18" charset="2"/>
              </a:rPr>
              <a:t>diameter</a:t>
            </a:r>
            <a:r>
              <a:rPr lang="en-US" dirty="0">
                <a:sym typeface="Symbol" pitchFamily="18" charset="2"/>
              </a:rPr>
              <a:t> * 0.04 &lt; 2 </a:t>
            </a:r>
            <a:r>
              <a:rPr lang="en-US" altLang="en-US" dirty="0">
                <a:sym typeface="Symbol" pitchFamily="18" charset="2"/>
              </a:rPr>
              <a:t> 10 cent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6BAD5B0-1B1E-4608-AAAD-91A8DBD04C33}"/>
              </a:ext>
            </a:extLst>
          </p:cNvPr>
          <p:cNvGrpSpPr/>
          <p:nvPr/>
        </p:nvGrpSpPr>
        <p:grpSpPr>
          <a:xfrm>
            <a:off x="127000" y="2428164"/>
            <a:ext cx="7416800" cy="3274315"/>
            <a:chOff x="127000" y="2428164"/>
            <a:chExt cx="7416800" cy="327431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1FF87B-8F6C-4462-9CBF-E8DC2DA572E4}"/>
                </a:ext>
              </a:extLst>
            </p:cNvPr>
            <p:cNvSpPr/>
            <p:nvPr/>
          </p:nvSpPr>
          <p:spPr>
            <a:xfrm>
              <a:off x="1030406" y="3190164"/>
              <a:ext cx="5783144" cy="477671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EAF8356-EADE-4A2A-B87D-D616914946BD}"/>
                </a:ext>
              </a:extLst>
            </p:cNvPr>
            <p:cNvSpPr/>
            <p:nvPr/>
          </p:nvSpPr>
          <p:spPr>
            <a:xfrm>
              <a:off x="1030406" y="2428164"/>
              <a:ext cx="6513394" cy="477671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A02BB96-F75B-4887-947F-7D5692749530}"/>
                </a:ext>
              </a:extLst>
            </p:cNvPr>
            <p:cNvCxnSpPr/>
            <p:nvPr/>
          </p:nvCxnSpPr>
          <p:spPr>
            <a:xfrm flipH="1">
              <a:off x="431800" y="2905835"/>
              <a:ext cx="598606" cy="14502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5FDFA05-3F77-4420-B7F0-94454B283B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200" y="3667835"/>
              <a:ext cx="1162050" cy="6882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4E4D3-64F7-4885-BAEC-163547ADB08D}"/>
                </a:ext>
              </a:extLst>
            </p:cNvPr>
            <p:cNvSpPr txBox="1"/>
            <p:nvPr/>
          </p:nvSpPr>
          <p:spPr>
            <a:xfrm>
              <a:off x="127000" y="4502150"/>
              <a:ext cx="42354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Patterns: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to be detected by ML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Built upon features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9CC0FA-9643-4F32-AF53-EECFC8C1070B}"/>
              </a:ext>
            </a:extLst>
          </p:cNvPr>
          <p:cNvGrpSpPr/>
          <p:nvPr/>
        </p:nvGrpSpPr>
        <p:grpSpPr>
          <a:xfrm>
            <a:off x="3117850" y="3575050"/>
            <a:ext cx="8566149" cy="2127429"/>
            <a:chOff x="3117850" y="3575050"/>
            <a:chExt cx="8566149" cy="212742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3FE3FAC-9809-454D-94A1-5F744911FFF4}"/>
                </a:ext>
              </a:extLst>
            </p:cNvPr>
            <p:cNvCxnSpPr>
              <a:cxnSpLocks/>
            </p:cNvCxnSpPr>
            <p:nvPr/>
          </p:nvCxnSpPr>
          <p:spPr>
            <a:xfrm>
              <a:off x="3117850" y="3575050"/>
              <a:ext cx="2921000" cy="9271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267F6D7-16CD-4864-9100-255F77E99C89}"/>
                </a:ext>
              </a:extLst>
            </p:cNvPr>
            <p:cNvCxnSpPr>
              <a:cxnSpLocks/>
            </p:cNvCxnSpPr>
            <p:nvPr/>
          </p:nvCxnSpPr>
          <p:spPr>
            <a:xfrm>
              <a:off x="4965700" y="3575050"/>
              <a:ext cx="1240790" cy="9271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DF679E-09BE-4477-8C09-F0EB227CC861}"/>
                </a:ext>
              </a:extLst>
            </p:cNvPr>
            <p:cNvSpPr txBox="1"/>
            <p:nvPr/>
          </p:nvSpPr>
          <p:spPr>
            <a:xfrm>
              <a:off x="4695824" y="4502150"/>
              <a:ext cx="69881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Feature variables: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Values (facts) are to be </a:t>
              </a:r>
              <a:r>
                <a:rPr lang="en-US" sz="2400" u="sng" dirty="0"/>
                <a:t>extracted</a:t>
              </a:r>
              <a:r>
                <a:rPr lang="en-US" sz="2400" dirty="0"/>
                <a:t> from the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What feature variables should we use/define?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B027-1122-49BF-AD0F-FDAF8A93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vs. features</a:t>
            </a:r>
          </a:p>
        </p:txBody>
      </p:sp>
      <p:pic>
        <p:nvPicPr>
          <p:cNvPr id="4" name="Picture 4" descr="A Study Linking 'Girls' and Cats Draws Jeers, Then Disappears">
            <a:extLst>
              <a:ext uri="{FF2B5EF4-FFF2-40B4-BE49-F238E27FC236}">
                <a16:creationId xmlns:a16="http://schemas.microsoft.com/office/drawing/2014/main" id="{B2BEBEAF-84E7-4135-8E26-402CAF70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8" y="2054684"/>
            <a:ext cx="1186711" cy="66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adio Adelaide » RSPCA talks on the issue of pet abuse">
            <a:extLst>
              <a:ext uri="{FF2B5EF4-FFF2-40B4-BE49-F238E27FC236}">
                <a16:creationId xmlns:a16="http://schemas.microsoft.com/office/drawing/2014/main" id="{DA14A6BB-2860-43DB-B43E-E09AE75A7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8" y="3307650"/>
            <a:ext cx="1015940" cy="67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ommon “Facts” About Cats That Are Actually False | Reader's Digest">
            <a:extLst>
              <a:ext uri="{FF2B5EF4-FFF2-40B4-BE49-F238E27FC236}">
                <a16:creationId xmlns:a16="http://schemas.microsoft.com/office/drawing/2014/main" id="{A6812BDD-E379-4C6D-BE1C-A4E3B2A0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8" y="4424712"/>
            <a:ext cx="975672" cy="66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150269-6278-4214-AA35-2D4711D02E82}"/>
              </a:ext>
            </a:extLst>
          </p:cNvPr>
          <p:cNvGraphicFramePr>
            <a:graphicFrameLocks noGrp="1"/>
          </p:cNvGraphicFramePr>
          <p:nvPr/>
        </p:nvGraphicFramePr>
        <p:xfrm>
          <a:off x="1995625" y="1989019"/>
          <a:ext cx="83312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</a:tblGrid>
              <a:tr h="1921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C211A1-D743-43B5-9186-B57A465AB53C}"/>
              </a:ext>
            </a:extLst>
          </p:cNvPr>
          <p:cNvGraphicFramePr>
            <a:graphicFrameLocks noGrp="1"/>
          </p:cNvGraphicFramePr>
          <p:nvPr/>
        </p:nvGraphicFramePr>
        <p:xfrm>
          <a:off x="1995625" y="3116779"/>
          <a:ext cx="83312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</a:tblGrid>
              <a:tr h="1921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5E4976-8B0E-4C1D-9097-1D0D41A6EA16}"/>
              </a:ext>
            </a:extLst>
          </p:cNvPr>
          <p:cNvGraphicFramePr>
            <a:graphicFrameLocks noGrp="1"/>
          </p:cNvGraphicFramePr>
          <p:nvPr/>
        </p:nvGraphicFramePr>
        <p:xfrm>
          <a:off x="1995625" y="4267617"/>
          <a:ext cx="83312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</a:tblGrid>
              <a:tr h="1921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D9EE61-A9F5-4F7E-9C5E-B64761752C9B}"/>
              </a:ext>
            </a:extLst>
          </p:cNvPr>
          <p:cNvSpPr txBox="1"/>
          <p:nvPr/>
        </p:nvSpPr>
        <p:spPr>
          <a:xfrm>
            <a:off x="202198" y="5371330"/>
            <a:ext cx="1130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we use raw data representation as features?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so, why bother further extracting features from the raw data?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i="1" dirty="0"/>
              <a:t>simplify the data, remove unrelated information, domain knowledge, ……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E0A1A9E-D541-4F3E-A1F9-96DA436203F4}"/>
              </a:ext>
            </a:extLst>
          </p:cNvPr>
          <p:cNvSpPr/>
          <p:nvPr/>
        </p:nvSpPr>
        <p:spPr>
          <a:xfrm>
            <a:off x="3019004" y="2330214"/>
            <a:ext cx="1214420" cy="332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8DCE708-88C7-481A-92CF-4998E4D72E1E}"/>
              </a:ext>
            </a:extLst>
          </p:cNvPr>
          <p:cNvGraphicFramePr>
            <a:graphicFrameLocks noGrp="1"/>
          </p:cNvGraphicFramePr>
          <p:nvPr/>
        </p:nvGraphicFramePr>
        <p:xfrm>
          <a:off x="4384220" y="2121845"/>
          <a:ext cx="208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</a:tblGrid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E97598-C763-43DC-9F0B-C5A8DEA1A867}"/>
              </a:ext>
            </a:extLst>
          </p:cNvPr>
          <p:cNvSpPr txBox="1"/>
          <p:nvPr/>
        </p:nvSpPr>
        <p:spPr>
          <a:xfrm>
            <a:off x="6010621" y="3588461"/>
            <a:ext cx="1787759" cy="12926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</a:rPr>
              <a:t>Machine learning (ML) is the study of computer algorithms that improve automatically through experience. </a:t>
            </a:r>
          </a:p>
          <a:p>
            <a:r>
              <a:rPr lang="en-US" sz="600" dirty="0">
                <a:solidFill>
                  <a:srgbClr val="FFC000"/>
                </a:solidFill>
              </a:rPr>
              <a:t>It is seen as a subset of artificial intelligence.</a:t>
            </a:r>
            <a:r>
              <a:rPr lang="en-US" sz="600" dirty="0"/>
              <a:t> </a:t>
            </a:r>
            <a:r>
              <a:rPr lang="en-US" sz="600" dirty="0">
                <a:solidFill>
                  <a:srgbClr val="00B050"/>
                </a:solidFill>
              </a:rPr>
              <a:t>Machine learning algorithms build a mathematical model based on sample data, known as "training data", in order to make predictions or decisions without being explicitly programmed to do so. </a:t>
            </a:r>
            <a:r>
              <a:rPr lang="en-US" sz="600" dirty="0">
                <a:solidFill>
                  <a:srgbClr val="0070C0"/>
                </a:solidFill>
              </a:rPr>
              <a:t>Machine learning algorithms are used in a wide variety of applications, such as email filtering and computer vision, where it is difficult or infeasible to develop conventional algorithms to perform the needed tasks.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13AD63-DD11-4A7D-A675-1B6AA66EB578}"/>
              </a:ext>
            </a:extLst>
          </p:cNvPr>
          <p:cNvSpPr txBox="1"/>
          <p:nvPr/>
        </p:nvSpPr>
        <p:spPr>
          <a:xfrm>
            <a:off x="6010622" y="2060381"/>
            <a:ext cx="1787768" cy="12926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</a:rPr>
              <a:t>Artificial intelligence (AI), sometimes called machine intelligence, is intelligence demonstrated by machines, unlike the natural intelligence displayed by humans and animals. </a:t>
            </a:r>
            <a:r>
              <a:rPr lang="en-US" sz="600" dirty="0">
                <a:solidFill>
                  <a:srgbClr val="FFC000"/>
                </a:solidFill>
              </a:rPr>
              <a:t>Leading AI textbooks define the field as the study of "intelligent agents": any device that perceives its environment and takes actions that maximize its chance of successfully achieving its goals. </a:t>
            </a:r>
            <a:r>
              <a:rPr lang="en-US" sz="600" dirty="0">
                <a:solidFill>
                  <a:srgbClr val="00B050"/>
                </a:solidFill>
              </a:rPr>
              <a:t>Colloquially, the term "artificial intelligence" is often used to describe machines (or computers) that mimic "cognitive" functions that humans associate with the human mind, such as "learning" and "problem solving"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D5268D-29B3-48C1-A0D3-9ABA45E69821}"/>
              </a:ext>
            </a:extLst>
          </p:cNvPr>
          <p:cNvCxnSpPr>
            <a:cxnSpLocks/>
          </p:cNvCxnSpPr>
          <p:nvPr/>
        </p:nvCxnSpPr>
        <p:spPr>
          <a:xfrm>
            <a:off x="5635256" y="1458137"/>
            <a:ext cx="0" cy="36844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8C5E067-2B4D-44D3-A917-7921F15632E7}"/>
              </a:ext>
            </a:extLst>
          </p:cNvPr>
          <p:cNvGraphicFramePr>
            <a:graphicFrameLocks noGrp="1"/>
          </p:cNvGraphicFramePr>
          <p:nvPr/>
        </p:nvGraphicFramePr>
        <p:xfrm>
          <a:off x="8099971" y="2254798"/>
          <a:ext cx="83312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</a:tblGrid>
              <a:tr h="1921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00F9BB3-CFBA-4048-AB1B-4D82FA7A2A38}"/>
              </a:ext>
            </a:extLst>
          </p:cNvPr>
          <p:cNvGraphicFramePr>
            <a:graphicFrameLocks noGrp="1"/>
          </p:cNvGraphicFramePr>
          <p:nvPr/>
        </p:nvGraphicFramePr>
        <p:xfrm>
          <a:off x="8099971" y="3683060"/>
          <a:ext cx="83312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8178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40992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2136842"/>
                    </a:ext>
                  </a:extLst>
                </a:gridCol>
              </a:tblGrid>
              <a:tr h="1921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  <a:tr h="19217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4779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BE36313C-6E93-4F2E-9AB1-379EA13E4A76}"/>
              </a:ext>
            </a:extLst>
          </p:cNvPr>
          <p:cNvSpPr/>
          <p:nvPr/>
        </p:nvSpPr>
        <p:spPr>
          <a:xfrm>
            <a:off x="3019004" y="3431401"/>
            <a:ext cx="1214420" cy="332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BBD55FF-79B1-4BAA-ACD2-A596F7F0C5DC}"/>
              </a:ext>
            </a:extLst>
          </p:cNvPr>
          <p:cNvGraphicFramePr>
            <a:graphicFrameLocks noGrp="1"/>
          </p:cNvGraphicFramePr>
          <p:nvPr/>
        </p:nvGraphicFramePr>
        <p:xfrm>
          <a:off x="4384220" y="3223032"/>
          <a:ext cx="208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</a:tblGrid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</a:tbl>
          </a:graphicData>
        </a:graphic>
      </p:graphicFrame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9241FC-BDF7-4EB5-A410-E10F9EFCFB3C}"/>
              </a:ext>
            </a:extLst>
          </p:cNvPr>
          <p:cNvSpPr/>
          <p:nvPr/>
        </p:nvSpPr>
        <p:spPr>
          <a:xfrm>
            <a:off x="3019004" y="4594855"/>
            <a:ext cx="1214420" cy="332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83A7D56-50D1-467A-8969-62D505E5E7D6}"/>
              </a:ext>
            </a:extLst>
          </p:cNvPr>
          <p:cNvGraphicFramePr>
            <a:graphicFrameLocks noGrp="1"/>
          </p:cNvGraphicFramePr>
          <p:nvPr/>
        </p:nvGraphicFramePr>
        <p:xfrm>
          <a:off x="4384220" y="4386486"/>
          <a:ext cx="208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</a:tblGrid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</a:tbl>
          </a:graphicData>
        </a:graphic>
      </p:graphicFrame>
      <p:sp>
        <p:nvSpPr>
          <p:cNvPr id="35" name="Arrow: Right 34">
            <a:extLst>
              <a:ext uri="{FF2B5EF4-FFF2-40B4-BE49-F238E27FC236}">
                <a16:creationId xmlns:a16="http://schemas.microsoft.com/office/drawing/2014/main" id="{2B82070A-57BA-4E53-B88B-0351272BF99B}"/>
              </a:ext>
            </a:extLst>
          </p:cNvPr>
          <p:cNvSpPr/>
          <p:nvPr/>
        </p:nvSpPr>
        <p:spPr>
          <a:xfrm>
            <a:off x="9193081" y="2590116"/>
            <a:ext cx="1214420" cy="332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B1ECC0F-4316-4326-8B07-8753E821175D}"/>
              </a:ext>
            </a:extLst>
          </p:cNvPr>
          <p:cNvGraphicFramePr>
            <a:graphicFrameLocks noGrp="1"/>
          </p:cNvGraphicFramePr>
          <p:nvPr/>
        </p:nvGraphicFramePr>
        <p:xfrm>
          <a:off x="10558297" y="2381747"/>
          <a:ext cx="208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</a:tblGrid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</a:tbl>
          </a:graphicData>
        </a:graphic>
      </p:graphicFrame>
      <p:sp>
        <p:nvSpPr>
          <p:cNvPr id="37" name="Arrow: Right 36">
            <a:extLst>
              <a:ext uri="{FF2B5EF4-FFF2-40B4-BE49-F238E27FC236}">
                <a16:creationId xmlns:a16="http://schemas.microsoft.com/office/drawing/2014/main" id="{B2D7BB13-4394-470C-82CB-97C0F44F8AA3}"/>
              </a:ext>
            </a:extLst>
          </p:cNvPr>
          <p:cNvSpPr/>
          <p:nvPr/>
        </p:nvSpPr>
        <p:spPr>
          <a:xfrm>
            <a:off x="9193081" y="3971964"/>
            <a:ext cx="1214420" cy="332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4B779DA-2B97-45CA-ABEC-1B6A3BBCB044}"/>
              </a:ext>
            </a:extLst>
          </p:cNvPr>
          <p:cNvGraphicFramePr>
            <a:graphicFrameLocks noGrp="1"/>
          </p:cNvGraphicFramePr>
          <p:nvPr/>
        </p:nvGraphicFramePr>
        <p:xfrm>
          <a:off x="10558297" y="3763595"/>
          <a:ext cx="208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80790237"/>
                    </a:ext>
                  </a:extLst>
                </a:gridCol>
              </a:tblGrid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74935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3098"/>
                  </a:ext>
                </a:extLst>
              </a:tr>
              <a:tr h="144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078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E93BA8B2-BC8D-4CC2-8F51-58E7D32DAA9A}"/>
              </a:ext>
            </a:extLst>
          </p:cNvPr>
          <p:cNvSpPr txBox="1"/>
          <p:nvPr/>
        </p:nvSpPr>
        <p:spPr>
          <a:xfrm>
            <a:off x="10055233" y="1365797"/>
            <a:ext cx="121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87AA4-B8CE-42B4-B7E5-3AA0877AAE11}"/>
              </a:ext>
            </a:extLst>
          </p:cNvPr>
          <p:cNvSpPr txBox="1"/>
          <p:nvPr/>
        </p:nvSpPr>
        <p:spPr>
          <a:xfrm>
            <a:off x="7248721" y="1340891"/>
            <a:ext cx="141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raw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A4BD53-BC30-42AE-A18A-7DB667E28BF3}"/>
              </a:ext>
            </a:extLst>
          </p:cNvPr>
          <p:cNvSpPr txBox="1"/>
          <p:nvPr/>
        </p:nvSpPr>
        <p:spPr>
          <a:xfrm>
            <a:off x="1105940" y="1342003"/>
            <a:ext cx="141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raw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C6A04E-0772-4983-A67A-671AFB30D138}"/>
              </a:ext>
            </a:extLst>
          </p:cNvPr>
          <p:cNvSpPr txBox="1"/>
          <p:nvPr/>
        </p:nvSpPr>
        <p:spPr>
          <a:xfrm>
            <a:off x="3796800" y="1374433"/>
            <a:ext cx="121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35208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 animBg="1"/>
      <p:bldP spid="33" grpId="0" animBg="1"/>
      <p:bldP spid="35" grpId="0" animBg="1"/>
      <p:bldP spid="37" grpId="0" animBg="1"/>
      <p:bldP spid="41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B4CA-7989-462C-9F7A-9BD8B307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C065-E63D-4E71-9452-8AE15057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7"/>
            <a:ext cx="11897360" cy="4644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 extraction starts from an initial set of measured data and builds derived values (features) intended to be:</a:t>
            </a:r>
          </a:p>
          <a:p>
            <a:r>
              <a:rPr lang="en-US" dirty="0"/>
              <a:t>Informative</a:t>
            </a:r>
          </a:p>
          <a:p>
            <a:r>
              <a:rPr lang="en-US" dirty="0"/>
              <a:t>non-redundant </a:t>
            </a:r>
          </a:p>
          <a:p>
            <a:r>
              <a:rPr lang="en-US" dirty="0"/>
              <a:t>facilitating the subsequent learning and generalization steps</a:t>
            </a:r>
          </a:p>
          <a:p>
            <a:r>
              <a:rPr lang="en-US" dirty="0"/>
              <a:t>leading to better human interpretations </a:t>
            </a:r>
          </a:p>
        </p:txBody>
      </p:sp>
    </p:spTree>
    <p:extLst>
      <p:ext uri="{BB962C8B-B14F-4D97-AF65-F5344CB8AC3E}">
        <p14:creationId xmlns:p14="http://schemas.microsoft.com/office/powerpoint/2010/main" val="209282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DCFB-873C-42EE-BF81-0AE601CC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6891-B6FA-454A-A163-58CE45C2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/>
          </a:bodyPr>
          <a:lstStyle/>
          <a:p>
            <a:r>
              <a:rPr lang="en-US" b="1" dirty="0"/>
              <a:t>Bag-of-words (BOW) representation</a:t>
            </a:r>
          </a:p>
          <a:p>
            <a:pPr lvl="1"/>
            <a:r>
              <a:rPr lang="en-US" dirty="0"/>
              <a:t>BOW for natural language processing and computer vision</a:t>
            </a:r>
          </a:p>
          <a:p>
            <a:pPr lvl="1"/>
            <a:r>
              <a:rPr lang="en-US" dirty="0"/>
              <a:t>Feature normalization: L1 and L2 normalized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Dataset representation</a:t>
            </a:r>
          </a:p>
          <a:p>
            <a:pPr lvl="1"/>
            <a:r>
              <a:rPr lang="en-US" dirty="0"/>
              <a:t>Histogram and Parzen window</a:t>
            </a:r>
          </a:p>
          <a:p>
            <a:pPr lvl="1"/>
            <a:r>
              <a:rPr lang="en-US" dirty="0"/>
              <a:t>Feature correlation</a:t>
            </a:r>
          </a:p>
          <a:p>
            <a:pPr lvl="1"/>
            <a:r>
              <a:rPr lang="en-US" dirty="0"/>
              <a:t>Feature normalization: z-score, whitening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Dimensionality reduction</a:t>
            </a:r>
          </a:p>
          <a:p>
            <a:pPr lvl="1"/>
            <a:r>
              <a:rPr lang="en-US" dirty="0"/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301145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D458-2B11-4FAE-BE1A-D480EB5B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385BD-4803-4E68-AEC7-DE8B2ACB62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type: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Goal: Build a model so that given a future data instance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it can tell the label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Example: Nearest neighbors</a:t>
                </a:r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“label”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provides supervision of how to give each data instance a label</a:t>
                </a:r>
              </a:p>
              <a:p>
                <a:r>
                  <a:rPr lang="en-US" dirty="0"/>
                  <a:t>The label can be </a:t>
                </a:r>
                <a:r>
                  <a:rPr lang="en-US" b="1" u="sng" dirty="0"/>
                  <a:t>“numerical” (regression)</a:t>
                </a:r>
                <a:r>
                  <a:rPr lang="en-US" b="1" dirty="0"/>
                  <a:t> </a:t>
                </a:r>
                <a:r>
                  <a:rPr lang="en-US" dirty="0"/>
                  <a:t>or </a:t>
                </a:r>
                <a:r>
                  <a:rPr lang="en-US" b="1" u="sng" dirty="0"/>
                  <a:t>“categorical” (classification) </a:t>
                </a:r>
                <a:endParaRPr lang="en-US" b="1" u="sng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385BD-4803-4E68-AEC7-DE8B2ACB6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5245094"/>
              </a:xfrm>
              <a:blipFill>
                <a:blip r:embed="rId2"/>
                <a:stretch>
                  <a:fillRect l="-922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DFB578E-AC4C-478E-90BC-48340214DA6E}"/>
              </a:ext>
            </a:extLst>
          </p:cNvPr>
          <p:cNvGrpSpPr/>
          <p:nvPr/>
        </p:nvGrpSpPr>
        <p:grpSpPr>
          <a:xfrm>
            <a:off x="1446814" y="2221953"/>
            <a:ext cx="9900457" cy="1374108"/>
            <a:chOff x="2054139" y="2939863"/>
            <a:chExt cx="9900457" cy="1374108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0348755E-768D-4F60-8D53-9AB54E35F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878" y="3015617"/>
              <a:ext cx="1214511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706826B0-10B9-433F-9D1B-1C6AAE1CD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305" y="2941138"/>
              <a:ext cx="1220771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E2A7A8EE-6B98-427C-86C6-DB71DAC8C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0277" y="3030239"/>
              <a:ext cx="918483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0823A1E2-5B42-4CD0-8EA0-8804D445A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617" y="3015617"/>
              <a:ext cx="886326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>
              <a:extLst>
                <a:ext uri="{FF2B5EF4-FFF2-40B4-BE49-F238E27FC236}">
                  <a16:creationId xmlns:a16="http://schemas.microsoft.com/office/drawing/2014/main" id="{298E304E-7EED-4D3F-9BF2-7FA2F1A2D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4321" y="3030239"/>
              <a:ext cx="1142339" cy="76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>
              <a:extLst>
                <a:ext uri="{FF2B5EF4-FFF2-40B4-BE49-F238E27FC236}">
                  <a16:creationId xmlns:a16="http://schemas.microsoft.com/office/drawing/2014/main" id="{B93B54B1-AA0E-4460-8867-00DCDF5CF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490" y="3015617"/>
              <a:ext cx="92670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931A11-687B-45A7-A035-DE2FEE64F702}"/>
                </a:ext>
              </a:extLst>
            </p:cNvPr>
            <p:cNvSpPr txBox="1"/>
            <p:nvPr/>
          </p:nvSpPr>
          <p:spPr>
            <a:xfrm>
              <a:off x="2154978" y="3930017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laptop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1DBDD1-E442-419A-89BA-37D6B8E3441A}"/>
                </a:ext>
              </a:extLst>
            </p:cNvPr>
            <p:cNvSpPr txBox="1"/>
            <p:nvPr/>
          </p:nvSpPr>
          <p:spPr>
            <a:xfrm>
              <a:off x="3857565" y="3920865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laptop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328219-3F6A-4EC4-A5FB-DC39D1222078}"/>
                </a:ext>
              </a:extLst>
            </p:cNvPr>
            <p:cNvSpPr/>
            <p:nvPr/>
          </p:nvSpPr>
          <p:spPr>
            <a:xfrm>
              <a:off x="2054139" y="2941138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87A2E5-78A9-46FE-8D5C-1E85833CDB3D}"/>
                </a:ext>
              </a:extLst>
            </p:cNvPr>
            <p:cNvSpPr/>
            <p:nvPr/>
          </p:nvSpPr>
          <p:spPr>
            <a:xfrm>
              <a:off x="3762599" y="2941137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7FA98F-30A2-492C-A980-0DDA634C9628}"/>
                </a:ext>
              </a:extLst>
            </p:cNvPr>
            <p:cNvSpPr txBox="1"/>
            <p:nvPr/>
          </p:nvSpPr>
          <p:spPr>
            <a:xfrm>
              <a:off x="5543579" y="3944639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camera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696EFA-3177-44FC-9A5F-923C96FD93CF}"/>
                </a:ext>
              </a:extLst>
            </p:cNvPr>
            <p:cNvSpPr/>
            <p:nvPr/>
          </p:nvSpPr>
          <p:spPr>
            <a:xfrm>
              <a:off x="5481689" y="2941138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EC1801-594F-4286-80DA-FAB43344D410}"/>
                </a:ext>
              </a:extLst>
            </p:cNvPr>
            <p:cNvSpPr/>
            <p:nvPr/>
          </p:nvSpPr>
          <p:spPr>
            <a:xfrm>
              <a:off x="7166527" y="2939864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DB8CE0-D421-443A-A787-0C2FAE3DC345}"/>
                </a:ext>
              </a:extLst>
            </p:cNvPr>
            <p:cNvSpPr txBox="1"/>
            <p:nvPr/>
          </p:nvSpPr>
          <p:spPr>
            <a:xfrm>
              <a:off x="7289249" y="3930017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camera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E592C2-1B20-41B8-AFFA-D7EA1DDBE3F5}"/>
                </a:ext>
              </a:extLst>
            </p:cNvPr>
            <p:cNvSpPr/>
            <p:nvPr/>
          </p:nvSpPr>
          <p:spPr>
            <a:xfrm>
              <a:off x="8888496" y="2939863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BB082D-32D0-4093-AB19-2FE621AA7436}"/>
                </a:ext>
              </a:extLst>
            </p:cNvPr>
            <p:cNvSpPr txBox="1"/>
            <p:nvPr/>
          </p:nvSpPr>
          <p:spPr>
            <a:xfrm>
              <a:off x="8959498" y="3919587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bike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AE99A7-81F4-482D-954C-95E4CF110847}"/>
                </a:ext>
              </a:extLst>
            </p:cNvPr>
            <p:cNvSpPr/>
            <p:nvPr/>
          </p:nvSpPr>
          <p:spPr>
            <a:xfrm>
              <a:off x="10556415" y="2941138"/>
              <a:ext cx="1398181" cy="135033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9B9C7C-913E-4507-BEF7-4283611F2BE1}"/>
                </a:ext>
              </a:extLst>
            </p:cNvPr>
            <p:cNvSpPr txBox="1"/>
            <p:nvPr/>
          </p:nvSpPr>
          <p:spPr>
            <a:xfrm>
              <a:off x="10680585" y="3935588"/>
              <a:ext cx="121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bike</a:t>
              </a:r>
            </a:p>
          </p:txBody>
        </p:sp>
      </p:grpSp>
      <p:pic>
        <p:nvPicPr>
          <p:cNvPr id="1026" name="Picture 2" descr="XPS 15 Laptop | Dell USA">
            <a:extLst>
              <a:ext uri="{FF2B5EF4-FFF2-40B4-BE49-F238E27FC236}">
                <a16:creationId xmlns:a16="http://schemas.microsoft.com/office/drawing/2014/main" id="{6FCA9B99-5C38-435B-9F87-89C40F438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93" y="4164970"/>
            <a:ext cx="148113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8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A498-732B-4F9D-BFBF-86738948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representation of data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4401-F118-4EFA-AF2A-20D2B2057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060944"/>
          </a:xfrm>
        </p:spPr>
        <p:txBody>
          <a:bodyPr>
            <a:normAutofit/>
          </a:bodyPr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A categorical value takes one category from a set of categories. </a:t>
            </a:r>
          </a:p>
          <a:p>
            <a:pPr lvl="2"/>
            <a:r>
              <a:rPr lang="en-US" dirty="0"/>
              <a:t>There is no intrinsic ordering of the categories </a:t>
            </a:r>
          </a:p>
          <a:p>
            <a:pPr lvl="1"/>
            <a:r>
              <a:rPr lang="en-US" dirty="0"/>
              <a:t>A numerical value is a real number. </a:t>
            </a:r>
          </a:p>
          <a:p>
            <a:pPr lvl="2"/>
            <a:r>
              <a:rPr lang="en-US" dirty="0"/>
              <a:t>There is a clear ordering and space between values.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Coin instance: </a:t>
            </a:r>
            <a:r>
              <a:rPr lang="en-US" dirty="0">
                <a:solidFill>
                  <a:srgbClr val="FF0000"/>
                </a:solidFill>
              </a:rPr>
              <a:t>weight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2.5</a:t>
            </a:r>
            <a:r>
              <a:rPr lang="en-US" dirty="0"/>
              <a:t> (g),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16.5</a:t>
            </a:r>
            <a:r>
              <a:rPr lang="en-US" dirty="0"/>
              <a:t> (mm)</a:t>
            </a:r>
          </a:p>
          <a:p>
            <a:pPr lvl="1"/>
            <a:r>
              <a:rPr lang="en-US" dirty="0"/>
              <a:t>Car instance: </a:t>
            </a:r>
            <a:r>
              <a:rPr lang="en-US" dirty="0">
                <a:solidFill>
                  <a:srgbClr val="FF0000"/>
                </a:solidFill>
              </a:rPr>
              <a:t>brand 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Mazda, </a:t>
            </a:r>
            <a:r>
              <a:rPr lang="en-US" dirty="0">
                <a:solidFill>
                  <a:srgbClr val="FF0000"/>
                </a:solidFill>
              </a:rPr>
              <a:t>year </a:t>
            </a:r>
            <a:r>
              <a:rPr lang="en-US" dirty="0"/>
              <a:t>= </a:t>
            </a:r>
            <a:r>
              <a:rPr lang="en-US" dirty="0">
                <a:solidFill>
                  <a:srgbClr val="0070C0"/>
                </a:solidFill>
              </a:rPr>
              <a:t>2015, </a:t>
            </a:r>
            <a:r>
              <a:rPr lang="en-US" dirty="0">
                <a:solidFill>
                  <a:srgbClr val="FF0000"/>
                </a:solidFill>
              </a:rPr>
              <a:t>color</a:t>
            </a:r>
            <a:r>
              <a:rPr lang="en-US" dirty="0">
                <a:solidFill>
                  <a:srgbClr val="0070C0"/>
                </a:solidFill>
              </a:rPr>
              <a:t> = blue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5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5F9D-871C-466C-8892-70581328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representation of data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014F-23BD-45A0-B867-F1AC153E0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r>
              <a:rPr lang="en-US" dirty="0"/>
              <a:t>Mathematical representations:</a:t>
            </a:r>
          </a:p>
          <a:p>
            <a:pPr lvl="1"/>
            <a:r>
              <a:rPr lang="en-US" b="1" dirty="0"/>
              <a:t>Numerical values: </a:t>
            </a:r>
            <a:r>
              <a:rPr lang="en-US" dirty="0"/>
              <a:t>vectors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Categorical values: </a:t>
            </a:r>
            <a:r>
              <a:rPr lang="en-US" dirty="0"/>
              <a:t>a </a:t>
            </a:r>
            <a:r>
              <a:rPr lang="en-US" u="sng" dirty="0"/>
              <a:t>one-hot vector</a:t>
            </a:r>
            <a:r>
              <a:rPr lang="en-US" dirty="0"/>
              <a:t> for each feature variable (each has exactly one </a:t>
            </a:r>
            <a:r>
              <a:rPr lang="en-US" b="1" dirty="0"/>
              <a:t>1</a:t>
            </a:r>
            <a:r>
              <a:rPr lang="en-US" dirty="0"/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1A912B-9308-4308-8187-0AF4A3409EB4}"/>
              </a:ext>
            </a:extLst>
          </p:cNvPr>
          <p:cNvGraphicFramePr>
            <a:graphicFrameLocks noGrp="1"/>
          </p:cNvGraphicFramePr>
          <p:nvPr/>
        </p:nvGraphicFramePr>
        <p:xfrm>
          <a:off x="6324602" y="2192997"/>
          <a:ext cx="89616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160">
                  <a:extLst>
                    <a:ext uri="{9D8B030D-6E8A-4147-A177-3AD203B41FA5}">
                      <a16:colId xmlns:a16="http://schemas.microsoft.com/office/drawing/2014/main" val="2837768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4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604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F87AA9-486D-4ECA-AF85-DE772DFC201F}"/>
              </a:ext>
            </a:extLst>
          </p:cNvPr>
          <p:cNvSpPr txBox="1"/>
          <p:nvPr/>
        </p:nvSpPr>
        <p:spPr>
          <a:xfrm>
            <a:off x="5142933" y="2147111"/>
            <a:ext cx="1181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weight</a:t>
            </a:r>
          </a:p>
          <a:p>
            <a:r>
              <a:rPr lang="en-US" sz="2400" dirty="0"/>
              <a:t>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ACEF18-BCB1-4D0B-8680-58B10DA77B22}"/>
                  </a:ext>
                </a:extLst>
              </p:cNvPr>
              <p:cNvSpPr txBox="1"/>
              <p:nvPr/>
            </p:nvSpPr>
            <p:spPr>
              <a:xfrm>
                <a:off x="7874412" y="2315347"/>
                <a:ext cx="733021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16.5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ACEF18-BCB1-4D0B-8680-58B10DA77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412" y="2315347"/>
                <a:ext cx="733021" cy="547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61198AB-CB74-4AC9-B3FB-07611A8154BA}"/>
              </a:ext>
            </a:extLst>
          </p:cNvPr>
          <p:cNvSpPr txBox="1"/>
          <p:nvPr/>
        </p:nvSpPr>
        <p:spPr>
          <a:xfrm>
            <a:off x="7380829" y="2362553"/>
            <a:ext cx="71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C59CBF-DC16-490F-994E-1BB796FD60BB}"/>
              </a:ext>
            </a:extLst>
          </p:cNvPr>
          <p:cNvGraphicFramePr>
            <a:graphicFrameLocks noGrp="1"/>
          </p:cNvGraphicFramePr>
          <p:nvPr/>
        </p:nvGraphicFramePr>
        <p:xfrm>
          <a:off x="1416823" y="3929813"/>
          <a:ext cx="8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160">
                  <a:extLst>
                    <a:ext uri="{9D8B030D-6E8A-4147-A177-3AD203B41FA5}">
                      <a16:colId xmlns:a16="http://schemas.microsoft.com/office/drawing/2014/main" val="3549916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5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9665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E032128-C4ED-41AB-8B27-D2C4EE477FF0}"/>
              </a:ext>
            </a:extLst>
          </p:cNvPr>
          <p:cNvGraphicFramePr>
            <a:graphicFrameLocks noGrp="1"/>
          </p:cNvGraphicFramePr>
          <p:nvPr/>
        </p:nvGraphicFramePr>
        <p:xfrm>
          <a:off x="1416823" y="5398320"/>
          <a:ext cx="8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160">
                  <a:extLst>
                    <a:ext uri="{9D8B030D-6E8A-4147-A177-3AD203B41FA5}">
                      <a16:colId xmlns:a16="http://schemas.microsoft.com/office/drawing/2014/main" val="3549916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5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96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3C4A2B5-6715-46E6-BC51-17844721DC3E}"/>
              </a:ext>
            </a:extLst>
          </p:cNvPr>
          <p:cNvSpPr txBox="1"/>
          <p:nvPr/>
        </p:nvSpPr>
        <p:spPr>
          <a:xfrm>
            <a:off x="329007" y="3885908"/>
            <a:ext cx="1181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Mazda</a:t>
            </a:r>
          </a:p>
          <a:p>
            <a:r>
              <a:rPr lang="en-US" sz="2400" dirty="0"/>
              <a:t>Toyota</a:t>
            </a:r>
          </a:p>
          <a:p>
            <a:r>
              <a:rPr lang="en-US" sz="2400" dirty="0"/>
              <a:t>Honda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824F6-D1C4-48C6-A229-7B5221EBCDAB}"/>
              </a:ext>
            </a:extLst>
          </p:cNvPr>
          <p:cNvSpPr txBox="1"/>
          <p:nvPr/>
        </p:nvSpPr>
        <p:spPr>
          <a:xfrm>
            <a:off x="541070" y="5354415"/>
            <a:ext cx="89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blue</a:t>
            </a:r>
          </a:p>
          <a:p>
            <a:r>
              <a:rPr lang="en-US" sz="2400" dirty="0"/>
              <a:t>red</a:t>
            </a:r>
          </a:p>
          <a:p>
            <a:r>
              <a:rPr lang="en-US" sz="2400" dirty="0"/>
              <a:t>gray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853F0E-259D-48F3-929A-EA7188A76D46}"/>
              </a:ext>
            </a:extLst>
          </p:cNvPr>
          <p:cNvSpPr/>
          <p:nvPr/>
        </p:nvSpPr>
        <p:spPr>
          <a:xfrm>
            <a:off x="2599660" y="4957907"/>
            <a:ext cx="1776656" cy="518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6A3CC7D-E18E-4D47-B12A-28B4F5996437}"/>
              </a:ext>
            </a:extLst>
          </p:cNvPr>
          <p:cNvGraphicFramePr>
            <a:graphicFrameLocks noGrp="1"/>
          </p:cNvGraphicFramePr>
          <p:nvPr/>
        </p:nvGraphicFramePr>
        <p:xfrm>
          <a:off x="5772849" y="3898527"/>
          <a:ext cx="8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160">
                  <a:extLst>
                    <a:ext uri="{9D8B030D-6E8A-4147-A177-3AD203B41FA5}">
                      <a16:colId xmlns:a16="http://schemas.microsoft.com/office/drawing/2014/main" val="3549916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5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9665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C296CE-F248-437F-8305-BC192821A341}"/>
              </a:ext>
            </a:extLst>
          </p:cNvPr>
          <p:cNvGraphicFramePr>
            <a:graphicFrameLocks noGrp="1"/>
          </p:cNvGraphicFramePr>
          <p:nvPr/>
        </p:nvGraphicFramePr>
        <p:xfrm>
          <a:off x="5772849" y="5011047"/>
          <a:ext cx="8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160">
                  <a:extLst>
                    <a:ext uri="{9D8B030D-6E8A-4147-A177-3AD203B41FA5}">
                      <a16:colId xmlns:a16="http://schemas.microsoft.com/office/drawing/2014/main" val="3549916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5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9665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FD072A9-0C77-489B-ACEE-0C00CBDAF0E7}"/>
              </a:ext>
            </a:extLst>
          </p:cNvPr>
          <p:cNvSpPr txBox="1"/>
          <p:nvPr/>
        </p:nvSpPr>
        <p:spPr>
          <a:xfrm>
            <a:off x="5962384" y="6253902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F88B33D-C71D-4F68-AA5A-A79E57A7228D}"/>
              </a:ext>
            </a:extLst>
          </p:cNvPr>
          <p:cNvGraphicFramePr>
            <a:graphicFrameLocks noGrp="1"/>
          </p:cNvGraphicFramePr>
          <p:nvPr/>
        </p:nvGraphicFramePr>
        <p:xfrm>
          <a:off x="5772849" y="6123567"/>
          <a:ext cx="8961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160">
                  <a:extLst>
                    <a:ext uri="{9D8B030D-6E8A-4147-A177-3AD203B41FA5}">
                      <a16:colId xmlns:a16="http://schemas.microsoft.com/office/drawing/2014/main" val="3549916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9665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F591651-EBCF-46AC-B493-6A567B5C5A74}"/>
              </a:ext>
            </a:extLst>
          </p:cNvPr>
          <p:cNvSpPr txBox="1"/>
          <p:nvPr/>
        </p:nvSpPr>
        <p:spPr>
          <a:xfrm>
            <a:off x="4671120" y="3885908"/>
            <a:ext cx="1181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Mazda</a:t>
            </a:r>
          </a:p>
          <a:p>
            <a:r>
              <a:rPr lang="en-US" sz="2400" dirty="0"/>
              <a:t>Toyota</a:t>
            </a:r>
          </a:p>
          <a:p>
            <a:r>
              <a:rPr lang="en-US" sz="2400" dirty="0"/>
              <a:t>Honda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98329E-5A44-4FB6-BEB9-6838A05C885B}"/>
              </a:ext>
            </a:extLst>
          </p:cNvPr>
          <p:cNvSpPr txBox="1"/>
          <p:nvPr/>
        </p:nvSpPr>
        <p:spPr>
          <a:xfrm>
            <a:off x="4671120" y="4999615"/>
            <a:ext cx="89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blue</a:t>
            </a:r>
          </a:p>
          <a:p>
            <a:r>
              <a:rPr lang="en-US" sz="2400" dirty="0"/>
              <a:t>red</a:t>
            </a:r>
          </a:p>
          <a:p>
            <a:r>
              <a:rPr lang="en-US" sz="2400" dirty="0"/>
              <a:t>gray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62E41-DD07-4206-AFE9-8E16A3488F33}"/>
              </a:ext>
            </a:extLst>
          </p:cNvPr>
          <p:cNvSpPr txBox="1"/>
          <p:nvPr/>
        </p:nvSpPr>
        <p:spPr>
          <a:xfrm>
            <a:off x="4676267" y="6122577"/>
            <a:ext cx="89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700A15-A448-4AC7-AA71-43B8E4032444}"/>
              </a:ext>
            </a:extLst>
          </p:cNvPr>
          <p:cNvSpPr txBox="1"/>
          <p:nvPr/>
        </p:nvSpPr>
        <p:spPr>
          <a:xfrm>
            <a:off x="7373561" y="4000663"/>
            <a:ext cx="4541120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vector element: index &amp;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two one-hot vectors of different categories are of </a:t>
            </a:r>
            <a:r>
              <a:rPr lang="en-US" sz="2400" u="sng" dirty="0"/>
              <a:t>the same distance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92CFC4-ED4C-435D-8814-8C9A4FE771E2}"/>
              </a:ext>
            </a:extLst>
          </p:cNvPr>
          <p:cNvSpPr txBox="1"/>
          <p:nvPr/>
        </p:nvSpPr>
        <p:spPr>
          <a:xfrm>
            <a:off x="2495102" y="5495956"/>
            <a:ext cx="197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0885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8" grpId="0"/>
      <p:bldP spid="20" grpId="0"/>
      <p:bldP spid="21" grpId="0"/>
      <p:bldP spid="22" grpId="0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46E2-861B-42AA-ACB9-37256DE4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data instances in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C58-D137-4F5D-A5B8-A97A9424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60034"/>
          </a:xfrm>
        </p:spPr>
        <p:txBody>
          <a:bodyPr/>
          <a:lstStyle/>
          <a:p>
            <a:r>
              <a:rPr lang="en-US" b="1" dirty="0"/>
              <a:t>Computer vision: </a:t>
            </a:r>
            <a:r>
              <a:rPr lang="en-US" dirty="0"/>
              <a:t>image &amp; video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Natural language processing: </a:t>
            </a:r>
            <a:r>
              <a:rPr lang="en-US" dirty="0"/>
              <a:t>sentence &amp; document</a:t>
            </a:r>
          </a:p>
          <a:p>
            <a:endParaRPr lang="en-US" dirty="0"/>
          </a:p>
          <a:p>
            <a:r>
              <a:rPr lang="en-US" b="1" dirty="0"/>
              <a:t>Speech: </a:t>
            </a:r>
            <a:r>
              <a:rPr lang="en-US" dirty="0"/>
              <a:t>utterance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Robotics:  </a:t>
            </a:r>
            <a:r>
              <a:rPr lang="en-US" dirty="0"/>
              <a:t>LiDAR point cloud</a:t>
            </a:r>
          </a:p>
          <a:p>
            <a:endParaRPr lang="en-US" b="1" dirty="0"/>
          </a:p>
          <a:p>
            <a:r>
              <a:rPr lang="en-US" b="1" dirty="0"/>
              <a:t>Health care: </a:t>
            </a:r>
            <a:r>
              <a:rPr lang="en-US" dirty="0"/>
              <a:t>electronic health record (EHR)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565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8B93-7CD8-4B7F-9A10-41144B5F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</a:p>
        </p:txBody>
      </p:sp>
      <p:pic>
        <p:nvPicPr>
          <p:cNvPr id="4" name="Picture 2" descr="Image result for tesla">
            <a:extLst>
              <a:ext uri="{FF2B5EF4-FFF2-40B4-BE49-F238E27FC236}">
                <a16:creationId xmlns:a16="http://schemas.microsoft.com/office/drawing/2014/main" id="{C5857754-8D90-4416-A7BC-31BA7951B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30" y="4333405"/>
            <a:ext cx="3783344" cy="20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tesla">
            <a:extLst>
              <a:ext uri="{FF2B5EF4-FFF2-40B4-BE49-F238E27FC236}">
                <a16:creationId xmlns:a16="http://schemas.microsoft.com/office/drawing/2014/main" id="{2599E9D8-4587-4DD9-A1D9-3BB722487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8" y="1777878"/>
            <a:ext cx="3783344" cy="20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tesla">
            <a:extLst>
              <a:ext uri="{FF2B5EF4-FFF2-40B4-BE49-F238E27FC236}">
                <a16:creationId xmlns:a16="http://schemas.microsoft.com/office/drawing/2014/main" id="{2C350594-68EB-4ECB-9CAC-F955832E7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84" y="4553514"/>
            <a:ext cx="3783344" cy="20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tesla">
            <a:extLst>
              <a:ext uri="{FF2B5EF4-FFF2-40B4-BE49-F238E27FC236}">
                <a16:creationId xmlns:a16="http://schemas.microsoft.com/office/drawing/2014/main" id="{C08B5872-7A40-4F5C-8F2C-78D6F65A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8" y="4769415"/>
            <a:ext cx="3783344" cy="20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1B0C97-01B6-4AC3-81C4-1A6A38141AAA}"/>
              </a:ext>
            </a:extLst>
          </p:cNvPr>
          <p:cNvSpPr txBox="1"/>
          <p:nvPr/>
        </p:nvSpPr>
        <p:spPr>
          <a:xfrm>
            <a:off x="1336467" y="1316124"/>
            <a:ext cx="244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61211-DB16-4FA8-850B-100A35BE6213}"/>
              </a:ext>
            </a:extLst>
          </p:cNvPr>
          <p:cNvSpPr txBox="1"/>
          <p:nvPr/>
        </p:nvSpPr>
        <p:spPr>
          <a:xfrm>
            <a:off x="632238" y="3875425"/>
            <a:ext cx="4184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Video (s) = sequence of images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6D6695-47A8-463E-B3B7-4BF0B7E9BF18}"/>
              </a:ext>
            </a:extLst>
          </p:cNvPr>
          <p:cNvSpPr/>
          <p:nvPr/>
        </p:nvSpPr>
        <p:spPr>
          <a:xfrm>
            <a:off x="7121040" y="1754479"/>
            <a:ext cx="2951921" cy="2395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4FCD2-2B2C-4706-A038-C375FE8F06F1}"/>
              </a:ext>
            </a:extLst>
          </p:cNvPr>
          <p:cNvSpPr/>
          <p:nvPr/>
        </p:nvSpPr>
        <p:spPr>
          <a:xfrm>
            <a:off x="6955388" y="1904324"/>
            <a:ext cx="2951921" cy="2395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77719-EC84-4044-82C8-019AF92EA779}"/>
              </a:ext>
            </a:extLst>
          </p:cNvPr>
          <p:cNvSpPr/>
          <p:nvPr/>
        </p:nvSpPr>
        <p:spPr>
          <a:xfrm>
            <a:off x="6789736" y="2054170"/>
            <a:ext cx="2951921" cy="23921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4E5C95-276E-4397-9FBA-B3D8C091B9EB}"/>
              </a:ext>
            </a:extLst>
          </p:cNvPr>
          <p:cNvSpPr/>
          <p:nvPr/>
        </p:nvSpPr>
        <p:spPr>
          <a:xfrm>
            <a:off x="4800948" y="2498249"/>
            <a:ext cx="1202634" cy="50689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63516-CC99-475E-B706-E9A52A569454}"/>
              </a:ext>
            </a:extLst>
          </p:cNvPr>
          <p:cNvSpPr txBox="1"/>
          <p:nvPr/>
        </p:nvSpPr>
        <p:spPr>
          <a:xfrm>
            <a:off x="5917019" y="4551491"/>
            <a:ext cx="5853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RGB image (s): Three matrices</a:t>
            </a:r>
          </a:p>
          <a:p>
            <a:endParaRPr lang="en-US" sz="2400" dirty="0"/>
          </a:p>
          <a:p>
            <a:r>
              <a:rPr lang="en-US" sz="2400" dirty="0"/>
              <a:t>Gray images (s): One matrix</a:t>
            </a:r>
          </a:p>
        </p:txBody>
      </p:sp>
    </p:spTree>
    <p:extLst>
      <p:ext uri="{BB962C8B-B14F-4D97-AF65-F5344CB8AC3E}">
        <p14:creationId xmlns:p14="http://schemas.microsoft.com/office/powerpoint/2010/main" val="16227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128A-A75C-4709-8A26-03B42899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C6D4-7262-4488-B95B-AA6CF47E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Character </a:t>
            </a:r>
            <a:r>
              <a:rPr lang="en-US" dirty="0">
                <a:sym typeface="Wingdings" panose="05000000000000000000" pitchFamily="2" charset="2"/>
              </a:rPr>
              <a:t> Word  </a:t>
            </a:r>
            <a:r>
              <a:rPr lang="en-US" b="1" dirty="0">
                <a:sym typeface="Wingdings" panose="05000000000000000000" pitchFamily="2" charset="2"/>
              </a:rPr>
              <a:t>Sentence  Document </a:t>
            </a:r>
            <a:r>
              <a:rPr lang="en-US" dirty="0">
                <a:sym typeface="Wingdings" panose="05000000000000000000" pitchFamily="2" charset="2"/>
              </a:rPr>
              <a:t> Doc. collections  …</a:t>
            </a:r>
            <a:endParaRPr lang="en-US" dirty="0"/>
          </a:p>
        </p:txBody>
      </p:sp>
      <p:pic>
        <p:nvPicPr>
          <p:cNvPr id="7170" name="Picture 2" descr="Wikipedia - Wikipedia">
            <a:extLst>
              <a:ext uri="{FF2B5EF4-FFF2-40B4-BE49-F238E27FC236}">
                <a16:creationId xmlns:a16="http://schemas.microsoft.com/office/drawing/2014/main" id="{A478EDEE-75E1-47AC-888D-3818B28B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801" y="2206645"/>
            <a:ext cx="2403124" cy="219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C7D081-9D65-4EBD-9FD5-06F98E45418E}"/>
              </a:ext>
            </a:extLst>
          </p:cNvPr>
          <p:cNvSpPr txBox="1"/>
          <p:nvPr/>
        </p:nvSpPr>
        <p:spPr>
          <a:xfrm>
            <a:off x="7458200" y="2206645"/>
            <a:ext cx="4094074" cy="42473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Machine learning (ML) is the study of computer algorithms that improve automatically through experience. </a:t>
            </a:r>
          </a:p>
          <a:p>
            <a:r>
              <a:rPr lang="en-US" dirty="0">
                <a:solidFill>
                  <a:srgbClr val="FFC000"/>
                </a:solidFill>
              </a:rPr>
              <a:t>It is seen as a subset of artificial intelligence.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Machine learning algorithms build a mathematical model based on sample data, known as "training data", in order to make predictions or decisions without being explicitly programmed to do so. </a:t>
            </a:r>
            <a:r>
              <a:rPr lang="en-US" dirty="0">
                <a:solidFill>
                  <a:srgbClr val="0070C0"/>
                </a:solidFill>
              </a:rPr>
              <a:t>Machine learning algorithms are used in a wide variety of applications, such as email filtering and computer vision, where it is difficult or infeasible to develop conventional algorithms to perform the needed tasks.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1EFE7-3ED2-4DD5-962F-D6E251A28A0A}"/>
              </a:ext>
            </a:extLst>
          </p:cNvPr>
          <p:cNvSpPr txBox="1"/>
          <p:nvPr/>
        </p:nvSpPr>
        <p:spPr>
          <a:xfrm>
            <a:off x="294640" y="2206645"/>
            <a:ext cx="4094074" cy="42473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Artificial intelligence (AI), sometimes called machine intelligence, is intelligence demonstrated by machines, unlike the natural intelligence displayed by humans and animals. </a:t>
            </a:r>
            <a:r>
              <a:rPr lang="en-US" dirty="0">
                <a:solidFill>
                  <a:srgbClr val="FFC000"/>
                </a:solidFill>
              </a:rPr>
              <a:t>Leading AI textbooks define the field as the study of "intelligent agents": any device that perceives its environment and takes actions that maximize its chance of successfully achieving its goals. </a:t>
            </a:r>
            <a:r>
              <a:rPr lang="en-US" dirty="0">
                <a:solidFill>
                  <a:srgbClr val="00B050"/>
                </a:solidFill>
              </a:rPr>
              <a:t>Colloquially, the term "artificial intelligence" is often used to describe machines (or computers) that mimic "cognitive" functions that humans associate with the human mind, such as "learning" and "problem solving"</a:t>
            </a:r>
          </a:p>
        </p:txBody>
      </p:sp>
    </p:spTree>
    <p:extLst>
      <p:ext uri="{BB962C8B-B14F-4D97-AF65-F5344CB8AC3E}">
        <p14:creationId xmlns:p14="http://schemas.microsoft.com/office/powerpoint/2010/main" val="417015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128A-A75C-4709-8A26-03B42899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C6D4-7262-4488-B95B-AA6CF47E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Character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Word  Sentence  Document  Doc. collections  …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630451-9E6B-4D39-A6B2-925CCD430C00}"/>
              </a:ext>
            </a:extLst>
          </p:cNvPr>
          <p:cNvGraphicFramePr>
            <a:graphicFrameLocks noGrp="1"/>
          </p:cNvGraphicFramePr>
          <p:nvPr/>
        </p:nvGraphicFramePr>
        <p:xfrm>
          <a:off x="4801782" y="2244975"/>
          <a:ext cx="3119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132704589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952360319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01114144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333515973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11961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895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FD0C39-64E6-443F-B7FD-E3AB67425DC7}"/>
              </a:ext>
            </a:extLst>
          </p:cNvPr>
          <p:cNvSpPr txBox="1"/>
          <p:nvPr/>
        </p:nvSpPr>
        <p:spPr>
          <a:xfrm>
            <a:off x="294640" y="2897577"/>
            <a:ext cx="3478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ASCII Code (symbol):</a:t>
            </a:r>
          </a:p>
          <a:p>
            <a:r>
              <a:rPr lang="en-US" sz="2000" dirty="0"/>
              <a:t>{0, 1, ……, 255}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A0E126-9055-4283-ADB9-71A285FF8109}"/>
              </a:ext>
            </a:extLst>
          </p:cNvPr>
          <p:cNvGraphicFramePr>
            <a:graphicFrameLocks noGrp="1"/>
          </p:cNvGraphicFramePr>
          <p:nvPr/>
        </p:nvGraphicFramePr>
        <p:xfrm>
          <a:off x="4801781" y="3035323"/>
          <a:ext cx="3119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132704589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952360319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01114144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333515973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11961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895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B3CE16-74AB-4853-9BA6-B7F048028EFE}"/>
              </a:ext>
            </a:extLst>
          </p:cNvPr>
          <p:cNvSpPr txBox="1"/>
          <p:nvPr/>
        </p:nvSpPr>
        <p:spPr>
          <a:xfrm>
            <a:off x="8074601" y="4295676"/>
            <a:ext cx="3944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these numbers “numerical values” or “categorical values” (indices)?</a:t>
            </a:r>
          </a:p>
          <a:p>
            <a:endParaRPr lang="en-US" dirty="0"/>
          </a:p>
          <a:p>
            <a:r>
              <a:rPr lang="en-US" dirty="0"/>
              <a:t>Is “a” (97) semantically closer to “b” (98) than “p” (112)?</a:t>
            </a:r>
          </a:p>
          <a:p>
            <a:endParaRPr lang="en-US" dirty="0"/>
          </a:p>
          <a:p>
            <a:r>
              <a:rPr lang="en-US" dirty="0"/>
              <a:t>If we change the order in the codebook, does it matter? 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7231E30-E4AB-47EC-BB22-984B18943B77}"/>
              </a:ext>
            </a:extLst>
          </p:cNvPr>
          <p:cNvSpPr/>
          <p:nvPr/>
        </p:nvSpPr>
        <p:spPr>
          <a:xfrm>
            <a:off x="6171018" y="2691546"/>
            <a:ext cx="381000" cy="264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File:ASCII-Table-wide.svg - Wikipedia">
            <a:extLst>
              <a:ext uri="{FF2B5EF4-FFF2-40B4-BE49-F238E27FC236}">
                <a16:creationId xmlns:a16="http://schemas.microsoft.com/office/drawing/2014/main" id="{AA300EA7-2D75-42EF-8496-3F431B43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86" y="3728469"/>
            <a:ext cx="4705052" cy="31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63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128A-A75C-4709-8A26-03B42899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C6D4-7262-4488-B95B-AA6CF47E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Character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Word  Sentence  Document  Doc. collections  …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630451-9E6B-4D39-A6B2-925CCD430C00}"/>
              </a:ext>
            </a:extLst>
          </p:cNvPr>
          <p:cNvGraphicFramePr>
            <a:graphicFrameLocks noGrp="1"/>
          </p:cNvGraphicFramePr>
          <p:nvPr/>
        </p:nvGraphicFramePr>
        <p:xfrm>
          <a:off x="4801782" y="2244975"/>
          <a:ext cx="3119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132704589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952360319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01114144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333515973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11961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895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FD0C39-64E6-443F-B7FD-E3AB67425DC7}"/>
              </a:ext>
            </a:extLst>
          </p:cNvPr>
          <p:cNvSpPr txBox="1"/>
          <p:nvPr/>
        </p:nvSpPr>
        <p:spPr>
          <a:xfrm>
            <a:off x="363751" y="3628627"/>
            <a:ext cx="3921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One-hot representation: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256-dimensional {0, 1}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column has exactly one </a:t>
            </a:r>
            <a:r>
              <a:rPr lang="en-US" sz="2000" b="1" dirty="0"/>
              <a:t>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A0E126-9055-4283-ADB9-71A285FF8109}"/>
              </a:ext>
            </a:extLst>
          </p:cNvPr>
          <p:cNvGraphicFramePr>
            <a:graphicFrameLocks noGrp="1"/>
          </p:cNvGraphicFramePr>
          <p:nvPr/>
        </p:nvGraphicFramePr>
        <p:xfrm>
          <a:off x="4801781" y="3035323"/>
          <a:ext cx="3119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132704589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952360319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01114144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333515973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11961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89570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97231E30-E4AB-47EC-BB22-984B18943B77}"/>
              </a:ext>
            </a:extLst>
          </p:cNvPr>
          <p:cNvSpPr/>
          <p:nvPr/>
        </p:nvSpPr>
        <p:spPr>
          <a:xfrm>
            <a:off x="6171018" y="2691546"/>
            <a:ext cx="381000" cy="264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84810A-1ACF-4011-A2FE-7030E1FDE834}"/>
              </a:ext>
            </a:extLst>
          </p:cNvPr>
          <p:cNvSpPr/>
          <p:nvPr/>
        </p:nvSpPr>
        <p:spPr>
          <a:xfrm>
            <a:off x="6171018" y="3496474"/>
            <a:ext cx="381000" cy="264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99AEEC6-32E3-4A96-BB37-558AEE3526DA}"/>
              </a:ext>
            </a:extLst>
          </p:cNvPr>
          <p:cNvGraphicFramePr>
            <a:graphicFrameLocks noGrp="1"/>
          </p:cNvGraphicFramePr>
          <p:nvPr/>
        </p:nvGraphicFramePr>
        <p:xfrm>
          <a:off x="4801780" y="3964310"/>
          <a:ext cx="31194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2837768608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970723772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246827494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1347948225"/>
                    </a:ext>
                  </a:extLst>
                </a:gridCol>
                <a:gridCol w="623895">
                  <a:extLst>
                    <a:ext uri="{9D8B030D-6E8A-4147-A177-3AD203B41FA5}">
                      <a16:colId xmlns:a16="http://schemas.microsoft.com/office/drawing/2014/main" val="1666752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4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6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1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27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60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111580"/>
                  </a:ext>
                </a:extLst>
              </a:tr>
            </a:tbl>
          </a:graphicData>
        </a:graphic>
      </p:graphicFrame>
      <p:sp>
        <p:nvSpPr>
          <p:cNvPr id="13" name="Right Brace 12">
            <a:extLst>
              <a:ext uri="{FF2B5EF4-FFF2-40B4-BE49-F238E27FC236}">
                <a16:creationId xmlns:a16="http://schemas.microsoft.com/office/drawing/2014/main" id="{26D70DE4-CAEA-42DA-BE9E-381F92C24F3C}"/>
              </a:ext>
            </a:extLst>
          </p:cNvPr>
          <p:cNvSpPr/>
          <p:nvPr/>
        </p:nvSpPr>
        <p:spPr>
          <a:xfrm>
            <a:off x="8076609" y="4035054"/>
            <a:ext cx="259316" cy="240827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F2884-68EE-4842-BB14-B55353670263}"/>
              </a:ext>
            </a:extLst>
          </p:cNvPr>
          <p:cNvSpPr txBox="1"/>
          <p:nvPr/>
        </p:nvSpPr>
        <p:spPr>
          <a:xfrm>
            <a:off x="8483716" y="5054526"/>
            <a:ext cx="56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C9544C-FAB0-4CB5-95BA-ECDA6B347C98}"/>
              </a:ext>
            </a:extLst>
          </p:cNvPr>
          <p:cNvSpPr txBox="1"/>
          <p:nvPr/>
        </p:nvSpPr>
        <p:spPr>
          <a:xfrm>
            <a:off x="4284921" y="3953675"/>
            <a:ext cx="44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8FD41F-B55C-4380-967E-2B6F6A856996}"/>
              </a:ext>
            </a:extLst>
          </p:cNvPr>
          <p:cNvSpPr txBox="1"/>
          <p:nvPr/>
        </p:nvSpPr>
        <p:spPr>
          <a:xfrm>
            <a:off x="4195136" y="6192126"/>
            <a:ext cx="5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57A309-171B-49B2-ACAD-94015267ABEC}"/>
              </a:ext>
            </a:extLst>
          </p:cNvPr>
          <p:cNvSpPr txBox="1"/>
          <p:nvPr/>
        </p:nvSpPr>
        <p:spPr>
          <a:xfrm>
            <a:off x="4195136" y="4764851"/>
            <a:ext cx="5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AD50F4-1A6D-4B15-B4CA-C995C7870332}"/>
              </a:ext>
            </a:extLst>
          </p:cNvPr>
          <p:cNvSpPr txBox="1"/>
          <p:nvPr/>
        </p:nvSpPr>
        <p:spPr>
          <a:xfrm>
            <a:off x="4195136" y="5470907"/>
            <a:ext cx="5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40DFCB-2FCF-4F10-AA42-C1D38ABF6D9C}"/>
              </a:ext>
            </a:extLst>
          </p:cNvPr>
          <p:cNvSpPr txBox="1"/>
          <p:nvPr/>
        </p:nvSpPr>
        <p:spPr>
          <a:xfrm>
            <a:off x="361980" y="5030356"/>
            <a:ext cx="39211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vector element: index &amp;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Every two one-hot vectors (columns) are of </a:t>
            </a:r>
            <a:r>
              <a:rPr lang="en-US" sz="2000" u="sng" dirty="0"/>
              <a:t>the same distance</a:t>
            </a:r>
            <a:r>
              <a:rPr lang="en-US" sz="2000" dirty="0"/>
              <a:t> if they are not the same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C77FD5-04D2-4D42-A7BD-CBA75DF71DE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204830" y="4949517"/>
            <a:ext cx="990306" cy="4895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0E8B12-08FB-432B-9AD7-A5544A7B5223}"/>
              </a:ext>
            </a:extLst>
          </p:cNvPr>
          <p:cNvCxnSpPr>
            <a:cxnSpLocks/>
          </p:cNvCxnSpPr>
          <p:nvPr/>
        </p:nvCxnSpPr>
        <p:spPr>
          <a:xfrm flipV="1">
            <a:off x="3801140" y="4964321"/>
            <a:ext cx="1805054" cy="4595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16C94AA-3B72-4B81-868C-2D5F0F67C9D0}"/>
              </a:ext>
            </a:extLst>
          </p:cNvPr>
          <p:cNvSpPr/>
          <p:nvPr/>
        </p:nvSpPr>
        <p:spPr>
          <a:xfrm>
            <a:off x="5422604" y="2246243"/>
            <a:ext cx="620823" cy="431521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6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1525</Words>
  <Application>Microsoft Macintosh PowerPoint</Application>
  <PresentationFormat>Widescreen</PresentationFormat>
  <Paragraphs>283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CSE 3521:  Introduction to Artificial Intelligence </vt:lpstr>
      <vt:lpstr>Supervised learning</vt:lpstr>
      <vt:lpstr>The general representation of data instances</vt:lpstr>
      <vt:lpstr>The general representation of data instances</vt:lpstr>
      <vt:lpstr>Popular data instances in applications </vt:lpstr>
      <vt:lpstr>Computer vision</vt:lpstr>
      <vt:lpstr>Natural language processing</vt:lpstr>
      <vt:lpstr>Natural language processing</vt:lpstr>
      <vt:lpstr>Natural language processing</vt:lpstr>
      <vt:lpstr>Natural language processing</vt:lpstr>
      <vt:lpstr>Natural language processing</vt:lpstr>
      <vt:lpstr>Speech</vt:lpstr>
      <vt:lpstr>Health care</vt:lpstr>
      <vt:lpstr>In summary</vt:lpstr>
      <vt:lpstr>Data representations (aka features)</vt:lpstr>
      <vt:lpstr>Machine learning (ML): detect patterns in data</vt:lpstr>
      <vt:lpstr>Data vs. features</vt:lpstr>
      <vt:lpstr>Feature extraction</vt:lpstr>
      <vt:lpstr>Feature extraction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Tabassum, Jeniya T.</cp:lastModifiedBy>
  <cp:revision>254</cp:revision>
  <cp:lastPrinted>2021-02-08T03:35:01Z</cp:lastPrinted>
  <dcterms:created xsi:type="dcterms:W3CDTF">2020-06-25T19:45:53Z</dcterms:created>
  <dcterms:modified xsi:type="dcterms:W3CDTF">2021-02-12T05:06:12Z</dcterms:modified>
</cp:coreProperties>
</file>