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617" r:id="rId2"/>
    <p:sldId id="304" r:id="rId3"/>
    <p:sldId id="303" r:id="rId4"/>
    <p:sldId id="619" r:id="rId5"/>
    <p:sldId id="618" r:id="rId6"/>
    <p:sldId id="307" r:id="rId7"/>
    <p:sldId id="308" r:id="rId8"/>
    <p:sldId id="309" r:id="rId9"/>
    <p:sldId id="314" r:id="rId10"/>
    <p:sldId id="306" r:id="rId11"/>
    <p:sldId id="315" r:id="rId12"/>
    <p:sldId id="313" r:id="rId13"/>
    <p:sldId id="316" r:id="rId14"/>
    <p:sldId id="311" r:id="rId15"/>
    <p:sldId id="317" r:id="rId16"/>
    <p:sldId id="318" r:id="rId17"/>
    <p:sldId id="35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81"/>
    <p:restoredTop sz="97248"/>
  </p:normalViewPr>
  <p:slideViewPr>
    <p:cSldViewPr snapToGrid="0" snapToObjects="1">
      <p:cViewPr varScale="1">
        <p:scale>
          <a:sx n="94" d="100"/>
          <a:sy n="94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D6814-BD8A-CB49-BAEA-EB303211CAE9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ECFB8-A7C0-E943-AE64-E41800C1A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95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7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460A7-36E2-254F-A320-97BC77E1CF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3028724"/>
            <a:ext cx="11350172" cy="59984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CSE 3521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A2A7-066E-9046-8121-95F264DC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E8D3-1287-3744-8FAF-4A40CD8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B578A5-C01B-5746-8F37-A8507C26D5D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3303-7D4B-6B4F-B80C-1ED0C4CF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681163"/>
            <a:ext cx="5702935" cy="456555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4AFBE-D4EB-0E40-8B47-1079AF3A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0" y="2505075"/>
            <a:ext cx="5702935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0DBDC-D697-2741-A295-168C772A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400" y="1681163"/>
            <a:ext cx="5762879" cy="456544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E66BE-92C4-FC4C-AC21-FE8A32C96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400" y="2505075"/>
            <a:ext cx="5762880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C15DA5-5933-2E4C-893D-A908BD32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5A316-8BF4-6148-A76F-D966A9DBE32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FDD41-D99A-A14A-836E-655A91E30D8C}"/>
              </a:ext>
            </a:extLst>
          </p:cNvPr>
          <p:cNvCxnSpPr>
            <a:cxnSpLocks/>
          </p:cNvCxnSpPr>
          <p:nvPr userDrawn="1"/>
        </p:nvCxnSpPr>
        <p:spPr>
          <a:xfrm>
            <a:off x="6145428" y="1681163"/>
            <a:ext cx="0" cy="450850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A03C1A-2431-1A4A-8332-630616C534BD}"/>
              </a:ext>
            </a:extLst>
          </p:cNvPr>
          <p:cNvCxnSpPr>
            <a:cxnSpLocks/>
          </p:cNvCxnSpPr>
          <p:nvPr userDrawn="1"/>
        </p:nvCxnSpPr>
        <p:spPr>
          <a:xfrm>
            <a:off x="234696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D423DE-EE3D-144E-8305-FAD82E00DC73}"/>
              </a:ext>
            </a:extLst>
          </p:cNvPr>
          <p:cNvCxnSpPr>
            <a:cxnSpLocks/>
          </p:cNvCxnSpPr>
          <p:nvPr userDrawn="1"/>
        </p:nvCxnSpPr>
        <p:spPr>
          <a:xfrm>
            <a:off x="6256401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4DFD9-2B07-AE4F-9A3C-2EEFC6F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2471FE-D852-2441-85E8-46B1B30A4C7F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18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1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F32A6-A96D-DA45-A47A-D02A0A9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D3DD-323F-6F4A-9A75-123C3C9D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21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ai.berkeley.edu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5.png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8843" y="1263375"/>
            <a:ext cx="121920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CSE 3521: </a:t>
            </a:r>
            <a:br>
              <a:rPr lang="en-US" dirty="0"/>
            </a:br>
            <a:r>
              <a:rPr lang="en-US" dirty="0"/>
              <a:t>Introduction to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  <p:pic>
        <p:nvPicPr>
          <p:cNvPr id="26625" name="Picture 1" descr="C:\Temp\ketrina\Lecture1-Introduc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2384" y="2466283"/>
            <a:ext cx="5245344" cy="2342669"/>
          </a:xfrm>
          <a:prstGeom prst="rect">
            <a:avLst/>
          </a:prstGeom>
          <a:noFill/>
        </p:spPr>
      </p:pic>
      <p:sp>
        <p:nvSpPr>
          <p:cNvPr id="6" name="Text Box 8">
            <a:extLst>
              <a:ext uri="{FF2B5EF4-FFF2-40B4-BE49-F238E27FC236}">
                <a16:creationId xmlns:a16="http://schemas.microsoft.com/office/drawing/2014/main" id="{4519C585-32F4-2749-8E97-60A41CDE1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8625" y="6479233"/>
            <a:ext cx="7177570" cy="26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100" dirty="0">
                <a:latin typeface="Calibri"/>
                <a:cs typeface="Calibri"/>
              </a:rPr>
              <a:t>[Many slides are adapted from </a:t>
            </a:r>
            <a:r>
              <a:rPr lang="en-US" sz="1100" dirty="0">
                <a:cs typeface="Calibri"/>
              </a:rPr>
              <a:t>the </a:t>
            </a:r>
            <a:r>
              <a:rPr lang="en-US" sz="1100" dirty="0">
                <a:cs typeface="Calibri"/>
                <a:hlinkClick r:id="rId4"/>
              </a:rPr>
              <a:t>UC Berkeley. </a:t>
            </a:r>
            <a:r>
              <a:rPr lang="en-US" sz="1100" dirty="0">
                <a:latin typeface="Calibri"/>
                <a:cs typeface="Calibri"/>
                <a:hlinkClick r:id="rId4"/>
              </a:rPr>
              <a:t>CS188 Intro to AI</a:t>
            </a:r>
            <a:r>
              <a:rPr lang="en-US" sz="1100" dirty="0">
                <a:latin typeface="Calibri"/>
                <a:cs typeface="Calibri"/>
              </a:rPr>
              <a:t> at UC Berkeley and previous CSE 3521 course at OSU.]</a:t>
            </a:r>
          </a:p>
        </p:txBody>
      </p:sp>
    </p:spTree>
    <p:extLst>
      <p:ext uri="{BB962C8B-B14F-4D97-AF65-F5344CB8AC3E}">
        <p14:creationId xmlns:p14="http://schemas.microsoft.com/office/powerpoint/2010/main" val="4012109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8E9D-8312-4924-9277-CBCCB48D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(BOW)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F93E9-D6E6-42A7-A317-7BF75F8B1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812759" cy="512444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Pros:</a:t>
            </a:r>
          </a:p>
          <a:p>
            <a:pPr lvl="1"/>
            <a:r>
              <a:rPr lang="en-US" dirty="0"/>
              <a:t>Simplified, easily-understandable, fixed-size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 we lose? </a:t>
            </a:r>
            <a:endParaRPr lang="en-US" b="1" dirty="0"/>
          </a:p>
          <a:p>
            <a:pPr lvl="1"/>
            <a:r>
              <a:rPr lang="en-US" dirty="0"/>
              <a:t>What the original sequence was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CE0984-7B90-43D0-BC5A-124E3A204A87}"/>
              </a:ext>
            </a:extLst>
          </p:cNvPr>
          <p:cNvSpPr/>
          <p:nvPr/>
        </p:nvSpPr>
        <p:spPr>
          <a:xfrm>
            <a:off x="5576672" y="3594925"/>
            <a:ext cx="2955462" cy="132343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Baseball is a bat-and-ball game played between two opposing teams who take turns batting and fielding.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071871C-DB22-482E-B427-85AC1E65E5C6}"/>
              </a:ext>
            </a:extLst>
          </p:cNvPr>
          <p:cNvSpPr/>
          <p:nvPr/>
        </p:nvSpPr>
        <p:spPr>
          <a:xfrm>
            <a:off x="8640234" y="3900165"/>
            <a:ext cx="880514" cy="269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489A840-05E2-47A1-8F6F-8D827E7D1CAE}"/>
                  </a:ext>
                </a:extLst>
              </p:cNvPr>
              <p:cNvSpPr/>
              <p:nvPr/>
            </p:nvSpPr>
            <p:spPr>
              <a:xfrm>
                <a:off x="9943513" y="2853388"/>
                <a:ext cx="51488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𝒙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489A840-05E2-47A1-8F6F-8D827E7D1C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513" y="2853388"/>
                <a:ext cx="51488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7965C8BE-2C2A-4831-8252-C00913300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090" y="3480194"/>
            <a:ext cx="1909581" cy="2085144"/>
          </a:xfrm>
          <a:prstGeom prst="rect">
            <a:avLst/>
          </a:prstGeom>
        </p:spPr>
      </p:pic>
      <p:sp>
        <p:nvSpPr>
          <p:cNvPr id="43" name="Arrow: Right 42">
            <a:extLst>
              <a:ext uri="{FF2B5EF4-FFF2-40B4-BE49-F238E27FC236}">
                <a16:creationId xmlns:a16="http://schemas.microsoft.com/office/drawing/2014/main" id="{DC374CE1-6E98-4C47-907D-1981429BF933}"/>
              </a:ext>
            </a:extLst>
          </p:cNvPr>
          <p:cNvSpPr/>
          <p:nvPr/>
        </p:nvSpPr>
        <p:spPr>
          <a:xfrm rot="10800000">
            <a:off x="8640234" y="4343083"/>
            <a:ext cx="880514" cy="269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E6BC4595-60F9-4909-88DC-421EC5EB0B25}"/>
              </a:ext>
            </a:extLst>
          </p:cNvPr>
          <p:cNvSpPr/>
          <p:nvPr/>
        </p:nvSpPr>
        <p:spPr>
          <a:xfrm>
            <a:off x="8662476" y="3991839"/>
            <a:ext cx="836030" cy="103477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99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8E9D-8312-4924-9277-CBCCB48D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(BOW)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F93E9-D6E6-42A7-A317-7BF75F8B1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812759" cy="512444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Cons:</a:t>
            </a:r>
          </a:p>
          <a:p>
            <a:pPr lvl="1"/>
            <a:r>
              <a:rPr lang="en-US" dirty="0"/>
              <a:t>missing the </a:t>
            </a:r>
            <a:r>
              <a:rPr lang="en-US" dirty="0">
                <a:solidFill>
                  <a:srgbClr val="C00000"/>
                </a:solidFill>
              </a:rPr>
              <a:t>sequential</a:t>
            </a:r>
            <a:r>
              <a:rPr lang="en-US" dirty="0"/>
              <a:t> information (e.g., “sheep follow wolfs” vs. “wolfs follow sheep”)</a:t>
            </a:r>
          </a:p>
          <a:p>
            <a:pPr lvl="1"/>
            <a:r>
              <a:rPr lang="en-US" dirty="0"/>
              <a:t>not </a:t>
            </a:r>
            <a:r>
              <a:rPr lang="en-US" dirty="0">
                <a:solidFill>
                  <a:srgbClr val="C00000"/>
                </a:solidFill>
              </a:rPr>
              <a:t>normalized</a:t>
            </a:r>
            <a:r>
              <a:rPr lang="en-US" dirty="0"/>
              <a:t> (e.g., comparing long vs. short documents)</a:t>
            </a:r>
          </a:p>
          <a:p>
            <a:pPr lvl="1"/>
            <a:r>
              <a:rPr lang="en-US" dirty="0"/>
              <a:t>words treated as </a:t>
            </a:r>
            <a:r>
              <a:rPr lang="en-US" dirty="0">
                <a:solidFill>
                  <a:srgbClr val="C00000"/>
                </a:solidFill>
              </a:rPr>
              <a:t>independent</a:t>
            </a:r>
            <a:r>
              <a:rPr lang="en-US" dirty="0"/>
              <a:t> (e.g., no synonyms and antonyms)</a:t>
            </a:r>
          </a:p>
          <a:p>
            <a:pPr lvl="1"/>
            <a:r>
              <a:rPr lang="en-US" dirty="0"/>
              <a:t>highly sparse, </a:t>
            </a:r>
            <a:r>
              <a:rPr lang="en-US" dirty="0">
                <a:solidFill>
                  <a:srgbClr val="C00000"/>
                </a:solidFill>
              </a:rPr>
              <a:t>high dimensional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18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A482-E504-430A-A840-CBEAB582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 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D7D64-F0FF-4CB2-9246-FAC112C99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07449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Cons 1: Missing the sequential information</a:t>
            </a:r>
          </a:p>
          <a:p>
            <a:pPr lvl="1"/>
            <a:r>
              <a:rPr lang="en-US" dirty="0"/>
              <a:t>One solution: </a:t>
            </a:r>
            <a:r>
              <a:rPr lang="en-US" b="1" dirty="0"/>
              <a:t>N-gram vocabulary</a:t>
            </a:r>
          </a:p>
          <a:p>
            <a:pPr lvl="1"/>
            <a:r>
              <a:rPr lang="en-US" dirty="0"/>
              <a:t>1-gram (unigram): “sheep”, “follow”, “wolfs”</a:t>
            </a:r>
          </a:p>
          <a:p>
            <a:pPr lvl="1"/>
            <a:r>
              <a:rPr lang="en-US" dirty="0"/>
              <a:t>2-gram (bigram): “sheep-follow”, “follow-wolfs”</a:t>
            </a:r>
          </a:p>
          <a:p>
            <a:pPr lvl="1"/>
            <a:r>
              <a:rPr lang="en-US" dirty="0"/>
              <a:t>3-gram: “sheep-follow-wolfs”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Size of the vocabulary: </a:t>
            </a:r>
            <a:r>
              <a:rPr lang="en-US" i="1" dirty="0">
                <a:solidFill>
                  <a:srgbClr val="C00000"/>
                </a:solidFill>
              </a:rPr>
              <a:t>D + D</a:t>
            </a:r>
            <a:r>
              <a:rPr lang="en-US" i="1" baseline="30000" dirty="0">
                <a:solidFill>
                  <a:srgbClr val="C00000"/>
                </a:solidFill>
              </a:rPr>
              <a:t>2</a:t>
            </a:r>
            <a:r>
              <a:rPr lang="en-US" i="1" dirty="0">
                <a:solidFill>
                  <a:srgbClr val="C00000"/>
                </a:solidFill>
              </a:rPr>
              <a:t> + D</a:t>
            </a:r>
            <a:r>
              <a:rPr lang="en-US" i="1" baseline="30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“Sheep follow wolfs” becomes:</a:t>
            </a:r>
            <a:endParaRPr lang="en-US" i="1" baseline="30000" dirty="0"/>
          </a:p>
          <a:p>
            <a:pPr lvl="1"/>
            <a:endParaRPr lang="en-US" i="1" baseline="-25000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1FFA6D-3367-4F5B-A103-FFFACD05C6C3}"/>
              </a:ext>
            </a:extLst>
          </p:cNvPr>
          <p:cNvGraphicFramePr>
            <a:graphicFrameLocks noGrp="1"/>
          </p:cNvGraphicFramePr>
          <p:nvPr/>
        </p:nvGraphicFramePr>
        <p:xfrm>
          <a:off x="9729863" y="1463959"/>
          <a:ext cx="623895" cy="519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895">
                  <a:extLst>
                    <a:ext uri="{9D8B030D-6E8A-4147-A177-3AD203B41FA5}">
                      <a16:colId xmlns:a16="http://schemas.microsoft.com/office/drawing/2014/main" val="4113620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0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39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816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55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6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04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66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495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41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68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3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08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7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107190"/>
                  </a:ext>
                </a:extLst>
              </a:tr>
            </a:tbl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E85AA72C-414F-4A80-B2DD-13BF6C2440FA}"/>
              </a:ext>
            </a:extLst>
          </p:cNvPr>
          <p:cNvSpPr/>
          <p:nvPr/>
        </p:nvSpPr>
        <p:spPr>
          <a:xfrm>
            <a:off x="10631753" y="1535373"/>
            <a:ext cx="81886" cy="126924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74E225A1-1E88-45F9-830D-4C11D221F4F3}"/>
              </a:ext>
            </a:extLst>
          </p:cNvPr>
          <p:cNvSpPr/>
          <p:nvPr/>
        </p:nvSpPr>
        <p:spPr>
          <a:xfrm>
            <a:off x="10631753" y="3247533"/>
            <a:ext cx="81886" cy="2075094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0169A920-7CDC-49A7-94D9-6BCAC84341E1}"/>
              </a:ext>
            </a:extLst>
          </p:cNvPr>
          <p:cNvSpPr/>
          <p:nvPr/>
        </p:nvSpPr>
        <p:spPr>
          <a:xfrm>
            <a:off x="10631753" y="5643348"/>
            <a:ext cx="81886" cy="88426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8F30BA-94EA-4F2B-9357-82BF9D512D23}"/>
              </a:ext>
            </a:extLst>
          </p:cNvPr>
          <p:cNvSpPr/>
          <p:nvPr/>
        </p:nvSpPr>
        <p:spPr>
          <a:xfrm>
            <a:off x="11109712" y="3697488"/>
            <a:ext cx="10728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2-gram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A17F6B-1925-4F45-BB9C-A3A2CAAF552D}"/>
              </a:ext>
            </a:extLst>
          </p:cNvPr>
          <p:cNvSpPr/>
          <p:nvPr/>
        </p:nvSpPr>
        <p:spPr>
          <a:xfrm>
            <a:off x="11109712" y="1939161"/>
            <a:ext cx="10728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1-gram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314B36-4E2C-4B13-AAD0-F783FC9E4F75}"/>
              </a:ext>
            </a:extLst>
          </p:cNvPr>
          <p:cNvSpPr/>
          <p:nvPr/>
        </p:nvSpPr>
        <p:spPr>
          <a:xfrm>
            <a:off x="11109712" y="5854647"/>
            <a:ext cx="10728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3-gram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BF71C-3CC2-4BDD-AEA9-5CEF89C7BFAE}"/>
              </a:ext>
            </a:extLst>
          </p:cNvPr>
          <p:cNvSpPr/>
          <p:nvPr/>
        </p:nvSpPr>
        <p:spPr>
          <a:xfrm>
            <a:off x="6923517" y="1777408"/>
            <a:ext cx="2806346" cy="4893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/>
              <a:t>“sheep”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 “follow”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“wolfs”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“sheep-follow”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“follow-wolfs”</a:t>
            </a:r>
          </a:p>
          <a:p>
            <a:pPr algn="r"/>
            <a:endParaRPr lang="en-US" sz="2400" dirty="0"/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“sheep-follow-wolfs”</a:t>
            </a:r>
          </a:p>
          <a:p>
            <a:pPr algn="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703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A384-43B8-4890-81A3-CCA3685B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Dataset-independent normalization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40578-1659-4FD6-959C-52CD47710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168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Cons 2: not </a:t>
            </a:r>
            <a:r>
              <a:rPr lang="en-US" b="1" dirty="0">
                <a:solidFill>
                  <a:srgbClr val="C00000"/>
                </a:solidFill>
              </a:rPr>
              <a:t>normalized</a:t>
            </a:r>
          </a:p>
          <a:p>
            <a:pPr marL="457200" lvl="1" indent="0">
              <a:buNone/>
            </a:pPr>
            <a:r>
              <a:rPr lang="en-US" b="1" dirty="0"/>
              <a:t> </a:t>
            </a:r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CC9B1C-F302-4958-9496-321321B592F1}"/>
              </a:ext>
            </a:extLst>
          </p:cNvPr>
          <p:cNvSpPr/>
          <p:nvPr/>
        </p:nvSpPr>
        <p:spPr>
          <a:xfrm>
            <a:off x="395017" y="2644170"/>
            <a:ext cx="2602183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Sheep follow wolfs.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767F9C-EB6E-4004-AFB3-F785048FA05C}"/>
              </a:ext>
            </a:extLst>
          </p:cNvPr>
          <p:cNvSpPr/>
          <p:nvPr/>
        </p:nvSpPr>
        <p:spPr>
          <a:xfrm>
            <a:off x="8891317" y="2644169"/>
            <a:ext cx="2602183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Sheep follow wolfs. Sheep follow wolfs.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1E923CA-B613-4A6D-8D17-7FDDEAC4F9C5}"/>
              </a:ext>
            </a:extLst>
          </p:cNvPr>
          <p:cNvGraphicFramePr>
            <a:graphicFrameLocks noGrp="1"/>
          </p:cNvGraphicFramePr>
          <p:nvPr/>
        </p:nvGraphicFramePr>
        <p:xfrm>
          <a:off x="1871673" y="3645877"/>
          <a:ext cx="62389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895">
                  <a:extLst>
                    <a:ext uri="{9D8B030D-6E8A-4147-A177-3AD203B41FA5}">
                      <a16:colId xmlns:a16="http://schemas.microsoft.com/office/drawing/2014/main" val="4113620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0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39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816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55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6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04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66855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39AD9A7-7546-4E2A-A6CE-77A005463CBE}"/>
              </a:ext>
            </a:extLst>
          </p:cNvPr>
          <p:cNvSpPr/>
          <p:nvPr/>
        </p:nvSpPr>
        <p:spPr>
          <a:xfrm>
            <a:off x="581128" y="3959326"/>
            <a:ext cx="129054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/>
              <a:t>“sheep”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 “follow”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“wolfs”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3B40959-3040-4146-B19F-CF069A67EA90}"/>
              </a:ext>
            </a:extLst>
          </p:cNvPr>
          <p:cNvGraphicFramePr>
            <a:graphicFrameLocks noGrp="1"/>
          </p:cNvGraphicFramePr>
          <p:nvPr/>
        </p:nvGraphicFramePr>
        <p:xfrm>
          <a:off x="10437823" y="3645877"/>
          <a:ext cx="62389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895">
                  <a:extLst>
                    <a:ext uri="{9D8B030D-6E8A-4147-A177-3AD203B41FA5}">
                      <a16:colId xmlns:a16="http://schemas.microsoft.com/office/drawing/2014/main" val="4113620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0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39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816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55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6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04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66855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1A26E5C0-C309-4A31-9CAD-3D8BDBDC978A}"/>
              </a:ext>
            </a:extLst>
          </p:cNvPr>
          <p:cNvSpPr/>
          <p:nvPr/>
        </p:nvSpPr>
        <p:spPr>
          <a:xfrm>
            <a:off x="9147278" y="3959326"/>
            <a:ext cx="129054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/>
              <a:t>“sheep”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 “follow”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“wolfs”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62305C9-8F9B-4EBF-AB18-DFEFC2203F1C}"/>
              </a:ext>
            </a:extLst>
          </p:cNvPr>
          <p:cNvSpPr/>
          <p:nvPr/>
        </p:nvSpPr>
        <p:spPr>
          <a:xfrm>
            <a:off x="4309287" y="4814102"/>
            <a:ext cx="840255" cy="2347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A2EBFFC-48C2-4A52-AE3F-443BCA339ED2}"/>
              </a:ext>
            </a:extLst>
          </p:cNvPr>
          <p:cNvSpPr/>
          <p:nvPr/>
        </p:nvSpPr>
        <p:spPr>
          <a:xfrm rot="10800000">
            <a:off x="6963261" y="4832535"/>
            <a:ext cx="912605" cy="2347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06082D-44E6-4E85-8ACE-D945F0F301EC}"/>
              </a:ext>
            </a:extLst>
          </p:cNvPr>
          <p:cNvSpPr txBox="1"/>
          <p:nvPr/>
        </p:nvSpPr>
        <p:spPr>
          <a:xfrm>
            <a:off x="5458358" y="5067322"/>
            <a:ext cx="1397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compute distance</a:t>
            </a:r>
          </a:p>
        </p:txBody>
      </p:sp>
    </p:spTree>
    <p:extLst>
      <p:ext uri="{BB962C8B-B14F-4D97-AF65-F5344CB8AC3E}">
        <p14:creationId xmlns:p14="http://schemas.microsoft.com/office/powerpoint/2010/main" val="148342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 animBg="1"/>
      <p:bldP spid="14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A384-43B8-4890-81A3-CCA3685B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Dataset-independent normalization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40578-1659-4FD6-959C-52CD47710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168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Cons 2: not </a:t>
            </a:r>
            <a:r>
              <a:rPr lang="en-US" b="1" dirty="0">
                <a:solidFill>
                  <a:srgbClr val="C00000"/>
                </a:solidFill>
              </a:rPr>
              <a:t>normalized</a:t>
            </a:r>
          </a:p>
          <a:p>
            <a:pPr lvl="1"/>
            <a:r>
              <a:rPr lang="en-US" dirty="0"/>
              <a:t>One solution: </a:t>
            </a:r>
            <a:r>
              <a:rPr lang="en-US" b="1" dirty="0"/>
              <a:t>feature normalization</a:t>
            </a:r>
          </a:p>
          <a:p>
            <a:pPr lvl="1"/>
            <a:r>
              <a:rPr lang="en-US" dirty="0"/>
              <a:t>Vector norm (i.e., length or magnitude):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L</a:t>
            </a:r>
            <a:r>
              <a:rPr lang="en-US" b="1" baseline="-25000" dirty="0"/>
              <a:t>p</a:t>
            </a:r>
            <a:r>
              <a:rPr lang="en-US" b="1" dirty="0"/>
              <a:t> normalization: </a:t>
            </a:r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7E505C-E024-4FDD-8A61-BD9CEEBCD7D7}"/>
                  </a:ext>
                </a:extLst>
              </p:cNvPr>
              <p:cNvSpPr txBox="1"/>
              <p:nvPr/>
            </p:nvSpPr>
            <p:spPr>
              <a:xfrm>
                <a:off x="1015999" y="2970156"/>
                <a:ext cx="3652731" cy="9176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7E505C-E024-4FDD-8A61-BD9CEEBCD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99" y="2970156"/>
                <a:ext cx="3652731" cy="9176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EA0CB6-335D-490A-8E1B-E42F229FF2DB}"/>
                  </a:ext>
                </a:extLst>
              </p:cNvPr>
              <p:cNvSpPr txBox="1"/>
              <p:nvPr/>
            </p:nvSpPr>
            <p:spPr>
              <a:xfrm>
                <a:off x="1015999" y="4640064"/>
                <a:ext cx="2563394" cy="1963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EA0CB6-335D-490A-8E1B-E42F229FF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99" y="4640064"/>
                <a:ext cx="2563394" cy="1963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88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A384-43B8-4890-81A3-CCA3685B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Dataset-independent normalization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40578-1659-4FD6-959C-52CD47710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168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Cons 2: not </a:t>
            </a:r>
            <a:r>
              <a:rPr lang="en-US" b="1" dirty="0">
                <a:solidFill>
                  <a:srgbClr val="C00000"/>
                </a:solidFill>
              </a:rPr>
              <a:t>normalized</a:t>
            </a:r>
          </a:p>
          <a:p>
            <a:pPr lvl="1"/>
            <a:r>
              <a:rPr lang="en-US" dirty="0"/>
              <a:t>One solution: </a:t>
            </a:r>
            <a:r>
              <a:rPr lang="en-US" b="1" dirty="0"/>
              <a:t>feature normalization</a:t>
            </a:r>
          </a:p>
          <a:p>
            <a:pPr lvl="1"/>
            <a:r>
              <a:rPr lang="en-US" b="1" dirty="0"/>
              <a:t>L</a:t>
            </a:r>
            <a:r>
              <a:rPr lang="en-US" b="1" baseline="-25000" dirty="0"/>
              <a:t>1</a:t>
            </a:r>
            <a:r>
              <a:rPr lang="en-US" b="1" dirty="0"/>
              <a:t> normalization: </a:t>
            </a:r>
            <a:r>
              <a:rPr lang="en-US" dirty="0"/>
              <a:t>popular for counts (frequency, probability)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r>
              <a:rPr lang="en-US" b="1" dirty="0"/>
              <a:t>L</a:t>
            </a:r>
            <a:r>
              <a:rPr lang="en-US" b="1" baseline="-25000" dirty="0"/>
              <a:t>2</a:t>
            </a:r>
            <a:r>
              <a:rPr lang="en-US" b="1" dirty="0"/>
              <a:t> normalization: </a:t>
            </a:r>
            <a:r>
              <a:rPr lang="en-US" dirty="0"/>
              <a:t>widely used if the vector angle plays an important role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b="1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5072C98-5F08-4E49-AD3F-1EB91A7CD2D2}"/>
              </a:ext>
            </a:extLst>
          </p:cNvPr>
          <p:cNvGraphicFramePr>
            <a:graphicFrameLocks noGrp="1"/>
          </p:cNvGraphicFramePr>
          <p:nvPr/>
        </p:nvGraphicFramePr>
        <p:xfrm>
          <a:off x="2176935" y="2931454"/>
          <a:ext cx="62389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895">
                  <a:extLst>
                    <a:ext uri="{9D8B030D-6E8A-4147-A177-3AD203B41FA5}">
                      <a16:colId xmlns:a16="http://schemas.microsoft.com/office/drawing/2014/main" val="4113620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0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39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816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55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6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04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668554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C0BD93F5-B87D-4158-BBC8-EE1826C0CA94}"/>
              </a:ext>
            </a:extLst>
          </p:cNvPr>
          <p:cNvSpPr/>
          <p:nvPr/>
        </p:nvSpPr>
        <p:spPr>
          <a:xfrm>
            <a:off x="886390" y="3244903"/>
            <a:ext cx="129054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/>
              <a:t>“sheep”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 “follow”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“wolfs”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F53853D-BC7B-45C8-AF84-300126BEB21E}"/>
              </a:ext>
            </a:extLst>
          </p:cNvPr>
          <p:cNvGraphicFramePr>
            <a:graphicFrameLocks noGrp="1"/>
          </p:cNvGraphicFramePr>
          <p:nvPr/>
        </p:nvGraphicFramePr>
        <p:xfrm>
          <a:off x="10743085" y="2931454"/>
          <a:ext cx="62389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895">
                  <a:extLst>
                    <a:ext uri="{9D8B030D-6E8A-4147-A177-3AD203B41FA5}">
                      <a16:colId xmlns:a16="http://schemas.microsoft.com/office/drawing/2014/main" val="4113620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0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39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816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55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6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04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668554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DEA5E547-2FEA-4C62-9517-403B8CC6F9DF}"/>
              </a:ext>
            </a:extLst>
          </p:cNvPr>
          <p:cNvSpPr/>
          <p:nvPr/>
        </p:nvSpPr>
        <p:spPr>
          <a:xfrm>
            <a:off x="9452540" y="3244903"/>
            <a:ext cx="129054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/>
              <a:t>“sheep”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 “follow”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“wolfs”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EAA2ABD-432D-4A78-884D-41B2C35626EC}"/>
              </a:ext>
            </a:extLst>
          </p:cNvPr>
          <p:cNvSpPr/>
          <p:nvPr/>
        </p:nvSpPr>
        <p:spPr>
          <a:xfrm>
            <a:off x="3161647" y="3994608"/>
            <a:ext cx="840255" cy="2347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9969A71-FBD9-4794-8F97-C605268390E5}"/>
              </a:ext>
            </a:extLst>
          </p:cNvPr>
          <p:cNvSpPr/>
          <p:nvPr/>
        </p:nvSpPr>
        <p:spPr>
          <a:xfrm rot="10800000">
            <a:off x="8372342" y="4097006"/>
            <a:ext cx="912605" cy="2347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825C3D4-48C4-4A21-982E-EC180BD92F54}"/>
              </a:ext>
            </a:extLst>
          </p:cNvPr>
          <p:cNvGraphicFramePr>
            <a:graphicFrameLocks noGrp="1"/>
          </p:cNvGraphicFramePr>
          <p:nvPr/>
        </p:nvGraphicFramePr>
        <p:xfrm>
          <a:off x="4338795" y="2916459"/>
          <a:ext cx="62389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895">
                  <a:extLst>
                    <a:ext uri="{9D8B030D-6E8A-4147-A177-3AD203B41FA5}">
                      <a16:colId xmlns:a16="http://schemas.microsoft.com/office/drawing/2014/main" val="4113620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0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39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816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55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6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04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66855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27EB7898-CAAD-4369-97D3-6E08E00BBBCE}"/>
              </a:ext>
            </a:extLst>
          </p:cNvPr>
          <p:cNvGraphicFramePr>
            <a:graphicFrameLocks noGrp="1"/>
          </p:cNvGraphicFramePr>
          <p:nvPr/>
        </p:nvGraphicFramePr>
        <p:xfrm>
          <a:off x="7405160" y="2916459"/>
          <a:ext cx="62389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895">
                  <a:extLst>
                    <a:ext uri="{9D8B030D-6E8A-4147-A177-3AD203B41FA5}">
                      <a16:colId xmlns:a16="http://schemas.microsoft.com/office/drawing/2014/main" val="4113620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0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39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816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55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6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04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668554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D54D7481-9974-4F5C-8CE9-E5B1EA99E517}"/>
              </a:ext>
            </a:extLst>
          </p:cNvPr>
          <p:cNvGrpSpPr/>
          <p:nvPr/>
        </p:nvGrpSpPr>
        <p:grpSpPr>
          <a:xfrm>
            <a:off x="9488144" y="5527334"/>
            <a:ext cx="2905961" cy="1330666"/>
            <a:chOff x="9488144" y="5527334"/>
            <a:chExt cx="2905961" cy="13306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E1899F8-7EEA-43DE-8CF8-9086CB517622}"/>
                </a:ext>
              </a:extLst>
            </p:cNvPr>
            <p:cNvCxnSpPr/>
            <p:nvPr/>
          </p:nvCxnSpPr>
          <p:spPr>
            <a:xfrm>
              <a:off x="9962866" y="6694227"/>
              <a:ext cx="20564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81C4846-3BF5-46BB-A2AE-9823983985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5953" y="5527334"/>
              <a:ext cx="0" cy="1330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F223B20-584F-4807-9A2D-1E41591B2C2E}"/>
                    </a:ext>
                  </a:extLst>
                </p:cNvPr>
                <p:cNvSpPr/>
                <p:nvPr/>
              </p:nvSpPr>
              <p:spPr>
                <a:xfrm>
                  <a:off x="11568455" y="6288102"/>
                  <a:ext cx="6578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F223B20-584F-4807-9A2D-1E41591B2C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68455" y="6288102"/>
                  <a:ext cx="65780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B6D21E7-BDB7-47B7-800C-84235F9D23F1}"/>
                    </a:ext>
                  </a:extLst>
                </p:cNvPr>
                <p:cNvSpPr/>
                <p:nvPr/>
              </p:nvSpPr>
              <p:spPr>
                <a:xfrm>
                  <a:off x="9488144" y="5569729"/>
                  <a:ext cx="6578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B6D21E7-BDB7-47B7-800C-84235F9D23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8144" y="5569729"/>
                  <a:ext cx="65780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8FAF484-44EF-44B0-BCE6-0C69DBE6C4BE}"/>
                </a:ext>
              </a:extLst>
            </p:cNvPr>
            <p:cNvCxnSpPr/>
            <p:nvPr/>
          </p:nvCxnSpPr>
          <p:spPr>
            <a:xfrm flipV="1">
              <a:off x="10145953" y="6192667"/>
              <a:ext cx="1422502" cy="501560"/>
            </a:xfrm>
            <a:prstGeom prst="straightConnector1">
              <a:avLst/>
            </a:prstGeom>
            <a:ln w="25400"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2C1ABA6-157C-4A83-9D27-915B56187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5953" y="5780941"/>
              <a:ext cx="300073" cy="913286"/>
            </a:xfrm>
            <a:prstGeom prst="straightConnector1">
              <a:avLst/>
            </a:prstGeom>
            <a:ln w="25400"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093107-D855-4F9C-9A74-6CB78A69C048}"/>
                </a:ext>
              </a:extLst>
            </p:cNvPr>
            <p:cNvSpPr txBox="1"/>
            <p:nvPr/>
          </p:nvSpPr>
          <p:spPr>
            <a:xfrm>
              <a:off x="10329175" y="5877343"/>
              <a:ext cx="827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(1, 3)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A1FB9C7-3111-4964-BB04-500F43C6ED57}"/>
                </a:ext>
              </a:extLst>
            </p:cNvPr>
            <p:cNvSpPr txBox="1"/>
            <p:nvPr/>
          </p:nvSpPr>
          <p:spPr>
            <a:xfrm>
              <a:off x="11275927" y="5762646"/>
              <a:ext cx="1118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(4, 1.5)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870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8E9D-8312-4924-9277-CBCCB48D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(BOW)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F93E9-D6E6-42A7-A317-7BF75F8B1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812759" cy="512444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Cons: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missing the sequential information (e.g., “sheep follow wolfs” vs. “wolfs follow sheep”)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not normalized (e.g., comparing long vs. short documents)</a:t>
            </a:r>
          </a:p>
          <a:p>
            <a:pPr lvl="1"/>
            <a:r>
              <a:rPr lang="en-US" dirty="0"/>
              <a:t>words treated as </a:t>
            </a:r>
            <a:r>
              <a:rPr lang="en-US" dirty="0">
                <a:solidFill>
                  <a:srgbClr val="C00000"/>
                </a:solidFill>
              </a:rPr>
              <a:t>independent</a:t>
            </a:r>
            <a:r>
              <a:rPr lang="en-US" dirty="0"/>
              <a:t> (e.g., no synonyms and antonyms)</a:t>
            </a:r>
          </a:p>
          <a:p>
            <a:pPr lvl="1"/>
            <a:r>
              <a:rPr lang="en-US" dirty="0"/>
              <a:t>highly sparse, </a:t>
            </a:r>
            <a:r>
              <a:rPr lang="en-US" dirty="0">
                <a:solidFill>
                  <a:srgbClr val="C00000"/>
                </a:solidFill>
              </a:rPr>
              <a:t>high dimensional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4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115E-D707-45B6-AD19-B56CB856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BCAC7-001B-4D4F-ADB7-DB7CCEB9F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181299"/>
          </a:xfrm>
        </p:spPr>
        <p:txBody>
          <a:bodyPr>
            <a:normAutofit/>
          </a:bodyPr>
          <a:lstStyle/>
          <a:p>
            <a:r>
              <a:rPr lang="en-US"/>
              <a:t>Data </a:t>
            </a:r>
            <a:r>
              <a:rPr lang="en-US" dirty="0"/>
              <a:t>and data representation (features)</a:t>
            </a:r>
          </a:p>
          <a:p>
            <a:pPr lvl="1"/>
            <a:r>
              <a:rPr lang="en-US" dirty="0"/>
              <a:t>Numerical vs. categorical variables</a:t>
            </a:r>
          </a:p>
          <a:p>
            <a:pPr lvl="1"/>
            <a:r>
              <a:rPr lang="en-US" dirty="0"/>
              <a:t>Feature extraction: from raw data to simplified, informative, non-redundant, or more interpretable representations 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Bag-of-words (BoW) representation</a:t>
            </a:r>
          </a:p>
          <a:p>
            <a:pPr lvl="1"/>
            <a:r>
              <a:rPr lang="en-US" dirty="0"/>
              <a:t>Fixed-sized representations for sentences and documents (and images)</a:t>
            </a:r>
          </a:p>
          <a:p>
            <a:pPr lvl="1"/>
            <a:r>
              <a:rPr lang="en-US" dirty="0"/>
              <a:t>Nearest neighbor classification based on distance metrics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6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9E73-0BC6-4AB6-979B-7CB3FAEF2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(BOW)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93F66-86B2-49B2-B7AA-8E09E86C9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simplified representation of sentences (documents) for classification or retrieval by </a:t>
            </a:r>
            <a:r>
              <a:rPr lang="en-US" dirty="0">
                <a:solidFill>
                  <a:srgbClr val="C00000"/>
                </a:solidFill>
              </a:rPr>
              <a:t>counting the occurrences</a:t>
            </a:r>
            <a:r>
              <a:rPr lang="en-US" dirty="0"/>
              <a:t> of each unique word (or phrase)</a:t>
            </a:r>
          </a:p>
          <a:p>
            <a:pPr lvl="1"/>
            <a:r>
              <a:rPr lang="en-US" dirty="0"/>
              <a:t>ignore the grammar</a:t>
            </a:r>
          </a:p>
          <a:p>
            <a:pPr lvl="1"/>
            <a:r>
              <a:rPr lang="en-US" dirty="0"/>
              <a:t>ignore the word order</a:t>
            </a:r>
          </a:p>
          <a:p>
            <a:pPr lvl="1"/>
            <a:r>
              <a:rPr lang="en-US" dirty="0"/>
              <a:t>keep the word counts (frequencies)</a:t>
            </a:r>
          </a:p>
          <a:p>
            <a:pPr lvl="1"/>
            <a:r>
              <a:rPr lang="en-US" dirty="0"/>
              <a:t>lead to a “fixed”-size vector representation</a:t>
            </a:r>
          </a:p>
          <a:p>
            <a:pPr lvl="1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47D7C81-DCEA-4395-84FD-5B503EC1E04B}"/>
              </a:ext>
            </a:extLst>
          </p:cNvPr>
          <p:cNvSpPr/>
          <p:nvPr/>
        </p:nvSpPr>
        <p:spPr>
          <a:xfrm>
            <a:off x="5666443" y="5160312"/>
            <a:ext cx="204470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2233B46-3974-44D3-8292-EC6BBBDEED50}"/>
              </a:ext>
            </a:extLst>
          </p:cNvPr>
          <p:cNvGrpSpPr/>
          <p:nvPr/>
        </p:nvGrpSpPr>
        <p:grpSpPr>
          <a:xfrm>
            <a:off x="679366" y="4239308"/>
            <a:ext cx="4787984" cy="2438098"/>
            <a:chOff x="679366" y="4239308"/>
            <a:chExt cx="4787984" cy="24380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50EBF87-49D6-4CBD-977A-5E04586B44E1}"/>
                </a:ext>
              </a:extLst>
            </p:cNvPr>
            <p:cNvSpPr/>
            <p:nvPr/>
          </p:nvSpPr>
          <p:spPr>
            <a:xfrm>
              <a:off x="1016520" y="4239308"/>
              <a:ext cx="4261071" cy="193899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400" dirty="0"/>
                <a:t>“Baseball” “is” “a” “bat-and-ball” “game” “played” “between” “two” “opposing” “teams” “who” “take” “turns” “batting” “and” “fielding” “.”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C9B950-FD3D-4719-9312-F6436B4779C4}"/>
                </a:ext>
              </a:extLst>
            </p:cNvPr>
            <p:cNvSpPr txBox="1"/>
            <p:nvPr/>
          </p:nvSpPr>
          <p:spPr>
            <a:xfrm>
              <a:off x="679366" y="6277296"/>
              <a:ext cx="4787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 sequence of tokens (and their indices)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07D0A08-A4D9-4DCF-9A92-F78AA0B13042}"/>
              </a:ext>
            </a:extLst>
          </p:cNvPr>
          <p:cNvGrpSpPr/>
          <p:nvPr/>
        </p:nvGrpSpPr>
        <p:grpSpPr>
          <a:xfrm>
            <a:off x="7939166" y="2707577"/>
            <a:ext cx="3795121" cy="4141985"/>
            <a:chOff x="7939166" y="2707577"/>
            <a:chExt cx="3795121" cy="4141985"/>
          </a:xfrm>
        </p:grpSpPr>
        <p:pic>
          <p:nvPicPr>
            <p:cNvPr id="3076" name="Picture 4" descr="Vector Library Bags Clipart Library Bag - Money Bag Clip Art, HD Png  Download , Transparent Png Image - PNGitem">
              <a:extLst>
                <a:ext uri="{FF2B5EF4-FFF2-40B4-BE49-F238E27FC236}">
                  <a16:creationId xmlns:a16="http://schemas.microsoft.com/office/drawing/2014/main" id="{C6E48198-DF4A-450B-ABD5-3D92FC4C15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9166" y="2707577"/>
              <a:ext cx="3795121" cy="4141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0F9430-9AFB-4899-BCBC-D7850B2D7897}"/>
                </a:ext>
              </a:extLst>
            </p:cNvPr>
            <p:cNvSpPr/>
            <p:nvPr/>
          </p:nvSpPr>
          <p:spPr>
            <a:xfrm>
              <a:off x="9364483" y="4064130"/>
              <a:ext cx="870751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baseball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313C923-7EE8-4529-BF87-784079F9092C}"/>
                </a:ext>
              </a:extLst>
            </p:cNvPr>
            <p:cNvSpPr/>
            <p:nvPr/>
          </p:nvSpPr>
          <p:spPr>
            <a:xfrm>
              <a:off x="9878971" y="4657945"/>
              <a:ext cx="311304" cy="33855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is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44FD03-3E04-4EAF-9CF7-E0BAB5738A88}"/>
                </a:ext>
              </a:extLst>
            </p:cNvPr>
            <p:cNvSpPr/>
            <p:nvPr/>
          </p:nvSpPr>
          <p:spPr>
            <a:xfrm>
              <a:off x="10271199" y="4615930"/>
              <a:ext cx="1192634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bat-and-ball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3AF94F-B1F4-4BCD-A5ED-69BEEC1D2C33}"/>
                </a:ext>
              </a:extLst>
            </p:cNvPr>
            <p:cNvSpPr/>
            <p:nvPr/>
          </p:nvSpPr>
          <p:spPr>
            <a:xfrm>
              <a:off x="9083351" y="4712544"/>
              <a:ext cx="640945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game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71CD63D-4550-405B-A259-4ADEDC8C5D81}"/>
                </a:ext>
              </a:extLst>
            </p:cNvPr>
            <p:cNvSpPr/>
            <p:nvPr/>
          </p:nvSpPr>
          <p:spPr>
            <a:xfrm>
              <a:off x="8171224" y="5231028"/>
              <a:ext cx="525528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play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33C60C2-E6DA-47D4-8054-233A2BCA1F3B}"/>
                </a:ext>
              </a:extLst>
            </p:cNvPr>
            <p:cNvSpPr/>
            <p:nvPr/>
          </p:nvSpPr>
          <p:spPr>
            <a:xfrm>
              <a:off x="9068413" y="5208760"/>
              <a:ext cx="920765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between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E7775B-7E07-4EDB-9ACE-CFEC06079B88}"/>
                </a:ext>
              </a:extLst>
            </p:cNvPr>
            <p:cNvSpPr/>
            <p:nvPr/>
          </p:nvSpPr>
          <p:spPr>
            <a:xfrm>
              <a:off x="8770783" y="4156772"/>
              <a:ext cx="508152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two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26F1FD-852F-48F4-9476-7E5CDE07AD39}"/>
                </a:ext>
              </a:extLst>
            </p:cNvPr>
            <p:cNvSpPr/>
            <p:nvPr/>
          </p:nvSpPr>
          <p:spPr>
            <a:xfrm>
              <a:off x="10449259" y="5160312"/>
              <a:ext cx="947695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opposing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D445236-F9F7-45E1-B39D-CACA1A268DB5}"/>
                </a:ext>
              </a:extLst>
            </p:cNvPr>
            <p:cNvSpPr/>
            <p:nvPr/>
          </p:nvSpPr>
          <p:spPr>
            <a:xfrm>
              <a:off x="8605236" y="5782074"/>
              <a:ext cx="695447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teams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9D12748-4105-4372-A474-2A7621B4B232}"/>
                </a:ext>
              </a:extLst>
            </p:cNvPr>
            <p:cNvSpPr/>
            <p:nvPr/>
          </p:nvSpPr>
          <p:spPr>
            <a:xfrm>
              <a:off x="10560256" y="4187752"/>
              <a:ext cx="540533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turn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53DE8E-656D-45C9-8B6E-9714CB7F0F2D}"/>
                </a:ext>
              </a:extLst>
            </p:cNvPr>
            <p:cNvSpPr/>
            <p:nvPr/>
          </p:nvSpPr>
          <p:spPr>
            <a:xfrm>
              <a:off x="8427019" y="4651339"/>
              <a:ext cx="548548" cy="33855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who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866AA71-D8E8-48FB-8034-D19AA72078A6}"/>
                </a:ext>
              </a:extLst>
            </p:cNvPr>
            <p:cNvSpPr/>
            <p:nvPr/>
          </p:nvSpPr>
          <p:spPr>
            <a:xfrm>
              <a:off x="9510134" y="5695784"/>
              <a:ext cx="772969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batting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2B52457-0340-4933-A967-3C3307E4CAAD}"/>
                </a:ext>
              </a:extLst>
            </p:cNvPr>
            <p:cNvSpPr/>
            <p:nvPr/>
          </p:nvSpPr>
          <p:spPr>
            <a:xfrm>
              <a:off x="10664479" y="5690374"/>
              <a:ext cx="497252" cy="33855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and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9C33AA4-6553-4DD0-AF5C-10C85C62103B}"/>
                </a:ext>
              </a:extLst>
            </p:cNvPr>
            <p:cNvSpPr/>
            <p:nvPr/>
          </p:nvSpPr>
          <p:spPr>
            <a:xfrm>
              <a:off x="9732599" y="6178300"/>
              <a:ext cx="800219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fielding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419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8014-CEC1-46F1-960C-9ECCE770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(BOW)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B681D0-87B1-40D8-BE9B-6782D37A41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Given: </a:t>
                </a:r>
              </a:p>
              <a:p>
                <a:pPr lvl="1"/>
                <a:r>
                  <a:rPr lang="en-US" sz="2000" dirty="0"/>
                  <a:t>A </a:t>
                </a:r>
                <a:r>
                  <a:rPr lang="en-US" sz="2000" u="sng" dirty="0"/>
                  <a:t>dictionary, vocabulary, or codebook</a:t>
                </a:r>
                <a:r>
                  <a:rPr lang="en-US" sz="2000" dirty="0"/>
                  <a:t>: f(token) </a:t>
                </a:r>
                <a:r>
                  <a:rPr lang="en-US" sz="2000" dirty="0">
                    <a:sym typeface="Wingdings" panose="05000000000000000000" pitchFamily="2" charset="2"/>
                  </a:rPr>
                  <a:t> index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1, ⋯,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or N/A</a:t>
                </a:r>
              </a:p>
              <a:p>
                <a:pPr marL="457200" lvl="1" indent="0">
                  <a:buNone/>
                </a:pPr>
                <a:endParaRPr lang="en-US" sz="20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sz="2000" dirty="0">
                    <a:sym typeface="Wingdings" panose="05000000000000000000" pitchFamily="2" charset="2"/>
                  </a:rPr>
                  <a:t>An all-0 vector: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[1]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𝐷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]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b="1" dirty="0"/>
              </a:p>
              <a:p>
                <a:pPr lvl="1"/>
                <a:endParaRPr lang="en-US" sz="2000" b="1" dirty="0"/>
              </a:p>
              <a:p>
                <a:pPr marL="0" indent="0">
                  <a:buNone/>
                </a:pPr>
                <a:r>
                  <a:rPr lang="en-US" sz="2400" b="1" dirty="0"/>
                  <a:t>Input: </a:t>
                </a:r>
                <a:r>
                  <a:rPr lang="en-US" sz="2400" dirty="0"/>
                  <a:t>A sequence of word tokens w[1], w[2], ….. w[M]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for</a:t>
                </a:r>
                <a:r>
                  <a:rPr lang="en-US" sz="2400" dirty="0"/>
                  <a:t> m = 1 : M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b="1" dirty="0"/>
                  <a:t>if</a:t>
                </a:r>
                <a:r>
                  <a:rPr lang="en-US" sz="2400" dirty="0"/>
                  <a:t> f(w[m]) != N/A</a:t>
                </a:r>
              </a:p>
              <a:p>
                <a:pPr marL="0" indent="0">
                  <a:buNone/>
                </a:pPr>
                <a:r>
                  <a:rPr lang="en-US" sz="2400" dirty="0"/>
                  <a:t>		</a:t>
                </a:r>
                <a:r>
                  <a:rPr lang="en-US" sz="24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C00000"/>
                        </a:solidFill>
                      </a:rPr>
                      <m:t>w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C00000"/>
                        </a:solidFill>
                      </a:rPr>
                      <m:t>[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C00000"/>
                        </a:solidFill>
                      </a:rPr>
                      <m:t>m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C00000"/>
                        </a:solidFill>
                      </a:rPr>
                      <m:t>]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C00000"/>
                        </a:solidFill>
                      </a:rPr>
                      <m:t>)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 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+= 1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b="1" dirty="0"/>
                  <a:t>end</a:t>
                </a:r>
                <a:r>
                  <a:rPr lang="en-US" sz="2400" dirty="0"/>
                  <a:t>	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end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ym typeface="Wingdings" panose="05000000000000000000" pitchFamily="2" charset="2"/>
                  </a:rPr>
                  <a:t>Return: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B681D0-87B1-40D8-BE9B-6782D37A41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  <a:blipFill>
                <a:blip r:embed="rId2"/>
                <a:stretch>
                  <a:fillRect l="-866" t="-2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B728698-2D5A-4543-A8ED-53681B02639A}"/>
              </a:ext>
            </a:extLst>
          </p:cNvPr>
          <p:cNvSpPr/>
          <p:nvPr/>
        </p:nvSpPr>
        <p:spPr>
          <a:xfrm>
            <a:off x="130810" y="3429000"/>
            <a:ext cx="7948665" cy="3429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5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8014-CEC1-46F1-960C-9ECCE770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(BOW)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B681D0-87B1-40D8-BE9B-6782D37A41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Given: </a:t>
                </a:r>
              </a:p>
              <a:p>
                <a:pPr lvl="1"/>
                <a:r>
                  <a:rPr lang="en-US" sz="2000" dirty="0"/>
                  <a:t>A </a:t>
                </a:r>
                <a:r>
                  <a:rPr lang="en-US" sz="2000" u="sng" dirty="0"/>
                  <a:t>dictionary, vocabulary, or codebook</a:t>
                </a:r>
                <a:r>
                  <a:rPr lang="en-US" sz="2000" dirty="0"/>
                  <a:t>: f(token) </a:t>
                </a:r>
                <a:r>
                  <a:rPr lang="en-US" sz="2000" dirty="0">
                    <a:sym typeface="Wingdings" panose="05000000000000000000" pitchFamily="2" charset="2"/>
                  </a:rPr>
                  <a:t> index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1, ⋯,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or N/A</a:t>
                </a:r>
              </a:p>
              <a:p>
                <a:pPr marL="457200" lvl="1" indent="0">
                  <a:buNone/>
                </a:pPr>
                <a:endParaRPr lang="en-US" sz="20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sz="2000" dirty="0">
                    <a:sym typeface="Wingdings" panose="05000000000000000000" pitchFamily="2" charset="2"/>
                  </a:rPr>
                  <a:t>An all-0 vector: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[1]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𝐷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]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b="1" dirty="0"/>
              </a:p>
              <a:p>
                <a:pPr lvl="1"/>
                <a:endParaRPr lang="en-US" sz="2000" b="1" dirty="0"/>
              </a:p>
              <a:p>
                <a:pPr marL="0" indent="0">
                  <a:buNone/>
                </a:pPr>
                <a:r>
                  <a:rPr lang="en-US" sz="2400" b="1" dirty="0"/>
                  <a:t>Input: </a:t>
                </a:r>
                <a:r>
                  <a:rPr lang="en-US" sz="2400" dirty="0"/>
                  <a:t>A sequence of word tokens w[1], w[2], ….. w[M]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for</a:t>
                </a:r>
                <a:r>
                  <a:rPr lang="en-US" sz="2400" dirty="0"/>
                  <a:t> m = 1 : M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b="1" dirty="0"/>
                  <a:t>if</a:t>
                </a:r>
                <a:r>
                  <a:rPr lang="en-US" sz="2400" dirty="0"/>
                  <a:t> f(w[m]) != N/A</a:t>
                </a:r>
              </a:p>
              <a:p>
                <a:pPr marL="0" indent="0">
                  <a:buNone/>
                </a:pPr>
                <a:r>
                  <a:rPr lang="en-US" sz="2400" dirty="0"/>
                  <a:t>		</a:t>
                </a:r>
                <a:r>
                  <a:rPr lang="en-US" sz="24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</a:rPr>
                      <m:t>w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</a:rPr>
                      <m:t>[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chemeClr val="tx1"/>
                        </a:solidFill>
                      </a:rPr>
                      <m:t>m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</a:rPr>
                      <m:t>]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chemeClr val="tx1"/>
                        </a:solidFill>
                      </a:rPr>
                      <m:t>)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+= 1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b="1" dirty="0"/>
                  <a:t>end</a:t>
                </a:r>
                <a:r>
                  <a:rPr lang="en-US" sz="2400" dirty="0"/>
                  <a:t>	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end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ym typeface="Wingdings" panose="05000000000000000000" pitchFamily="2" charset="2"/>
                  </a:rPr>
                  <a:t>Return: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B681D0-87B1-40D8-BE9B-6782D37A41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  <a:blipFill>
                <a:blip r:embed="rId2"/>
                <a:stretch>
                  <a:fillRect l="-866" t="-2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64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8014-CEC1-46F1-960C-9ECCE770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(BOW)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B681D0-87B1-40D8-BE9B-6782D37A41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Given: </a:t>
                </a:r>
              </a:p>
              <a:p>
                <a:pPr lvl="1"/>
                <a:r>
                  <a:rPr lang="en-US" sz="2000" dirty="0"/>
                  <a:t>A </a:t>
                </a:r>
                <a:r>
                  <a:rPr lang="en-US" sz="2000" u="sng" dirty="0"/>
                  <a:t>dictionary, vocabulary, or codebook</a:t>
                </a:r>
                <a:r>
                  <a:rPr lang="en-US" sz="2000" dirty="0"/>
                  <a:t>: f(token) </a:t>
                </a:r>
                <a:r>
                  <a:rPr lang="en-US" sz="2000" dirty="0">
                    <a:sym typeface="Wingdings" panose="05000000000000000000" pitchFamily="2" charset="2"/>
                  </a:rPr>
                  <a:t> index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1, ⋯,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or N/A</a:t>
                </a:r>
              </a:p>
              <a:p>
                <a:pPr marL="457200" lvl="1" indent="0">
                  <a:buNone/>
                </a:pPr>
                <a:endParaRPr lang="en-US" sz="20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sz="2000" dirty="0">
                    <a:sym typeface="Wingdings" panose="05000000000000000000" pitchFamily="2" charset="2"/>
                  </a:rPr>
                  <a:t>An all-0 vector: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[1]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𝐷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]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b="1" dirty="0"/>
              </a:p>
              <a:p>
                <a:pPr lvl="1"/>
                <a:endParaRPr lang="en-US" sz="2000" b="1" dirty="0"/>
              </a:p>
              <a:p>
                <a:pPr marL="0" indent="0">
                  <a:buNone/>
                </a:pPr>
                <a:r>
                  <a:rPr lang="en-US" sz="2400" b="1" dirty="0"/>
                  <a:t>Input: </a:t>
                </a:r>
                <a:r>
                  <a:rPr lang="en-US" sz="2400" dirty="0"/>
                  <a:t>A sequence of word tokens w[1], w[2], ….. w[M]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for</a:t>
                </a:r>
                <a:r>
                  <a:rPr lang="en-US" sz="2400" dirty="0"/>
                  <a:t> m = 1 : M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b="1" dirty="0"/>
                  <a:t>if</a:t>
                </a:r>
                <a:r>
                  <a:rPr lang="en-US" sz="2400" dirty="0"/>
                  <a:t> f(w[m]) != N/A</a:t>
                </a:r>
              </a:p>
              <a:p>
                <a:pPr marL="0" indent="0">
                  <a:buNone/>
                </a:pPr>
                <a:r>
                  <a:rPr lang="en-US" sz="2400" dirty="0"/>
                  <a:t>		</a:t>
                </a:r>
                <a:r>
                  <a:rPr lang="en-US" sz="24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C00000"/>
                        </a:solidFill>
                      </a:rPr>
                      <m:t>w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C00000"/>
                        </a:solidFill>
                      </a:rPr>
                      <m:t>[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C00000"/>
                        </a:solidFill>
                      </a:rPr>
                      <m:t>m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C00000"/>
                        </a:solidFill>
                      </a:rPr>
                      <m:t>]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C00000"/>
                        </a:solidFill>
                      </a:rPr>
                      <m:t>)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 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+= 1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b="1" dirty="0"/>
                  <a:t>end</a:t>
                </a:r>
                <a:r>
                  <a:rPr lang="en-US" sz="2400" dirty="0"/>
                  <a:t>	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end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ym typeface="Wingdings" panose="05000000000000000000" pitchFamily="2" charset="2"/>
                  </a:rPr>
                  <a:t>Return: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B681D0-87B1-40D8-BE9B-6782D37A41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  <a:blipFill>
                <a:blip r:embed="rId2"/>
                <a:stretch>
                  <a:fillRect l="-866" t="-2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3BEF45F-E4D9-4C1B-9CAD-C355D83F2DB1}"/>
              </a:ext>
            </a:extLst>
          </p:cNvPr>
          <p:cNvGrpSpPr/>
          <p:nvPr/>
        </p:nvGrpSpPr>
        <p:grpSpPr>
          <a:xfrm>
            <a:off x="4496936" y="5023291"/>
            <a:ext cx="7564254" cy="400110"/>
            <a:chOff x="3975100" y="4743509"/>
            <a:chExt cx="6755130" cy="40011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D39FF5-895F-4FE9-9BF5-929CBC7F8D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75100" y="4940300"/>
              <a:ext cx="4514850" cy="326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C0F2B-0EC4-402C-A33F-AEEB5A25694D}"/>
                </a:ext>
              </a:extLst>
            </p:cNvPr>
            <p:cNvSpPr txBox="1"/>
            <p:nvPr/>
          </p:nvSpPr>
          <p:spPr>
            <a:xfrm>
              <a:off x="8558530" y="4743509"/>
              <a:ext cx="21717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Word token counts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969093B-8F59-42C9-B643-52E42A46C6FA}"/>
              </a:ext>
            </a:extLst>
          </p:cNvPr>
          <p:cNvSpPr txBox="1"/>
          <p:nvPr/>
        </p:nvSpPr>
        <p:spPr>
          <a:xfrm>
            <a:off x="8558530" y="2787550"/>
            <a:ext cx="350266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Out-of-vocabulary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“Stop” words: </a:t>
            </a:r>
            <a:r>
              <a:rPr lang="en-US" sz="2000" dirty="0"/>
              <a:t>too frequent in all sentences/documents and less informative in differentiating them (e.g., “is”, “are”, “and”, ……)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2B4A57-E364-EE43-AB97-7A5AC985F8D2}"/>
              </a:ext>
            </a:extLst>
          </p:cNvPr>
          <p:cNvGrpSpPr/>
          <p:nvPr/>
        </p:nvGrpSpPr>
        <p:grpSpPr>
          <a:xfrm>
            <a:off x="3975100" y="2294010"/>
            <a:ext cx="4457700" cy="2467309"/>
            <a:chOff x="3975100" y="2294010"/>
            <a:chExt cx="4457700" cy="2467309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7CEBE9-A89D-4894-AD89-088FB96750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5100" y="4286632"/>
              <a:ext cx="4457700" cy="47468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F3CD53C-7302-344A-AC15-40669CCF5B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4163" y="2294010"/>
              <a:ext cx="2858637" cy="199262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782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E5AF-6E7B-415E-B753-4A87969E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BOW for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CC689-B145-4744-88B7-33CFF989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6658610" cy="4564057"/>
          </a:xfrm>
        </p:spPr>
        <p:txBody>
          <a:bodyPr/>
          <a:lstStyle/>
          <a:p>
            <a:r>
              <a:rPr lang="en-US" dirty="0"/>
              <a:t>Consider a document classification:</a:t>
            </a:r>
          </a:p>
          <a:p>
            <a:pPr lvl="1"/>
            <a:r>
              <a:rPr lang="en-US" dirty="0"/>
              <a:t>{sports, economics}</a:t>
            </a:r>
          </a:p>
          <a:p>
            <a:r>
              <a:rPr lang="en-US" dirty="0"/>
              <a:t>Nearest neighbor classification (NNC)</a:t>
            </a:r>
          </a:p>
          <a:p>
            <a:pPr lvl="1"/>
            <a:r>
              <a:rPr lang="en-US" dirty="0"/>
              <a:t>Compute distance to all training documents, each of them is represented by BOW</a:t>
            </a:r>
          </a:p>
          <a:p>
            <a:pPr lvl="1"/>
            <a:r>
              <a:rPr lang="en-US" dirty="0"/>
              <a:t>Output the “label” of the nearest document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5C6CEF-A96A-4F2D-82B0-681A03723E43}"/>
              </a:ext>
            </a:extLst>
          </p:cNvPr>
          <p:cNvSpPr/>
          <p:nvPr/>
        </p:nvSpPr>
        <p:spPr>
          <a:xfrm>
            <a:off x="6678815" y="2626520"/>
            <a:ext cx="5386184" cy="3632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1C468-1B35-4C89-A8D7-5C5926486868}"/>
              </a:ext>
            </a:extLst>
          </p:cNvPr>
          <p:cNvSpPr txBox="1"/>
          <p:nvPr/>
        </p:nvSpPr>
        <p:spPr>
          <a:xfrm>
            <a:off x="7302500" y="2091929"/>
            <a:ext cx="349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Training documents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436AB7-AE45-4437-AA69-2178E96FC24D}"/>
              </a:ext>
            </a:extLst>
          </p:cNvPr>
          <p:cNvGrpSpPr/>
          <p:nvPr/>
        </p:nvGrpSpPr>
        <p:grpSpPr>
          <a:xfrm>
            <a:off x="7007916" y="3913981"/>
            <a:ext cx="996502" cy="694530"/>
            <a:chOff x="5920530" y="4430711"/>
            <a:chExt cx="996502" cy="6945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3E98C0B-5F65-4C07-8012-1BC0A226CE50}"/>
                    </a:ext>
                  </a:extLst>
                </p:cNvPr>
                <p:cNvSpPr txBox="1"/>
                <p:nvPr/>
              </p:nvSpPr>
              <p:spPr>
                <a:xfrm>
                  <a:off x="6536480" y="4608511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3E98C0B-5F65-4C07-8012-1BC0A226CE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6480" y="4608511"/>
                  <a:ext cx="380552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6D70257-0E8B-4D09-B1C1-A4515103EC7C}"/>
                </a:ext>
              </a:extLst>
            </p:cNvPr>
            <p:cNvGrpSpPr/>
            <p:nvPr/>
          </p:nvGrpSpPr>
          <p:grpSpPr>
            <a:xfrm>
              <a:off x="5920530" y="4430711"/>
              <a:ext cx="584200" cy="694530"/>
              <a:chOff x="9201150" y="-95250"/>
              <a:chExt cx="584200" cy="69453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E54AB43-F6B7-4F3D-8B6A-CE78CD013ACF}"/>
                  </a:ext>
                </a:extLst>
              </p:cNvPr>
              <p:cNvSpPr/>
              <p:nvPr/>
            </p:nvSpPr>
            <p:spPr>
              <a:xfrm>
                <a:off x="9201150" y="-95250"/>
                <a:ext cx="584200" cy="6945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BBDD653-5221-42CD-9472-3A6659CCF36C}"/>
                  </a:ext>
                </a:extLst>
              </p:cNvPr>
              <p:cNvCxnSpPr/>
              <p:nvPr/>
            </p:nvCxnSpPr>
            <p:spPr>
              <a:xfrm>
                <a:off x="9290050" y="82550"/>
                <a:ext cx="38735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139714D-2868-4C19-8C3C-1781B4C5E0D0}"/>
                  </a:ext>
                </a:extLst>
              </p:cNvPr>
              <p:cNvCxnSpPr/>
              <p:nvPr/>
            </p:nvCxnSpPr>
            <p:spPr>
              <a:xfrm>
                <a:off x="9290050" y="254000"/>
                <a:ext cx="38735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BB52B68-0A6A-4B9D-8A4F-9ED61FC63BEC}"/>
                  </a:ext>
                </a:extLst>
              </p:cNvPr>
              <p:cNvCxnSpPr/>
              <p:nvPr/>
            </p:nvCxnSpPr>
            <p:spPr>
              <a:xfrm>
                <a:off x="9290050" y="431800"/>
                <a:ext cx="38735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43D1537-CE43-4B7A-AB9F-729D5F9387A1}"/>
              </a:ext>
            </a:extLst>
          </p:cNvPr>
          <p:cNvGrpSpPr/>
          <p:nvPr/>
        </p:nvGrpSpPr>
        <p:grpSpPr>
          <a:xfrm>
            <a:off x="6819900" y="5346700"/>
            <a:ext cx="992482" cy="694530"/>
            <a:chOff x="5924550" y="5346700"/>
            <a:chExt cx="992482" cy="69453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28B4531-4793-45B4-A5DD-0482620A4A38}"/>
                </a:ext>
              </a:extLst>
            </p:cNvPr>
            <p:cNvGrpSpPr/>
            <p:nvPr/>
          </p:nvGrpSpPr>
          <p:grpSpPr>
            <a:xfrm>
              <a:off x="5924550" y="5346700"/>
              <a:ext cx="584200" cy="694530"/>
              <a:chOff x="9201150" y="-95250"/>
              <a:chExt cx="584200" cy="69453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655A96B-0896-41EA-B991-4AE8D860F9B4}"/>
                  </a:ext>
                </a:extLst>
              </p:cNvPr>
              <p:cNvSpPr/>
              <p:nvPr/>
            </p:nvSpPr>
            <p:spPr>
              <a:xfrm>
                <a:off x="9201150" y="-95250"/>
                <a:ext cx="584200" cy="6945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6F24758-DAA8-4660-BC5C-86209FF68B20}"/>
                  </a:ext>
                </a:extLst>
              </p:cNvPr>
              <p:cNvCxnSpPr/>
              <p:nvPr/>
            </p:nvCxnSpPr>
            <p:spPr>
              <a:xfrm>
                <a:off x="9290050" y="82550"/>
                <a:ext cx="387350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D3DA572-713E-4D68-8A88-B4A2DB4C650E}"/>
                  </a:ext>
                </a:extLst>
              </p:cNvPr>
              <p:cNvCxnSpPr/>
              <p:nvPr/>
            </p:nvCxnSpPr>
            <p:spPr>
              <a:xfrm>
                <a:off x="9290050" y="254000"/>
                <a:ext cx="387350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D3104DA-6E9C-4DCC-B705-5CE4A3B716D5}"/>
                  </a:ext>
                </a:extLst>
              </p:cNvPr>
              <p:cNvCxnSpPr/>
              <p:nvPr/>
            </p:nvCxnSpPr>
            <p:spPr>
              <a:xfrm>
                <a:off x="9290050" y="431800"/>
                <a:ext cx="387350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84DCAB0-065E-49E9-8C8F-7E8919A022E4}"/>
                    </a:ext>
                  </a:extLst>
                </p:cNvPr>
                <p:cNvSpPr txBox="1"/>
                <p:nvPr/>
              </p:nvSpPr>
              <p:spPr>
                <a:xfrm>
                  <a:off x="6536480" y="5504418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84DCAB0-065E-49E9-8C8F-7E8919A022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6480" y="5504418"/>
                  <a:ext cx="38055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79774E7-5613-4C16-A28E-EEED41972B0B}"/>
              </a:ext>
            </a:extLst>
          </p:cNvPr>
          <p:cNvGrpSpPr/>
          <p:nvPr/>
        </p:nvGrpSpPr>
        <p:grpSpPr>
          <a:xfrm>
            <a:off x="8249514" y="3954470"/>
            <a:ext cx="996502" cy="694530"/>
            <a:chOff x="5920530" y="4430711"/>
            <a:chExt cx="996502" cy="6945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B4B7A9C-879B-41A1-918D-113E9AC18055}"/>
                    </a:ext>
                  </a:extLst>
                </p:cNvPr>
                <p:cNvSpPr txBox="1"/>
                <p:nvPr/>
              </p:nvSpPr>
              <p:spPr>
                <a:xfrm>
                  <a:off x="6536480" y="4608511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B4B7A9C-879B-41A1-918D-113E9AC180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6480" y="4608511"/>
                  <a:ext cx="38055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A3973D2-156A-4D9D-A4DC-52886FD108A2}"/>
                </a:ext>
              </a:extLst>
            </p:cNvPr>
            <p:cNvGrpSpPr/>
            <p:nvPr/>
          </p:nvGrpSpPr>
          <p:grpSpPr>
            <a:xfrm>
              <a:off x="5920530" y="4430711"/>
              <a:ext cx="584200" cy="694530"/>
              <a:chOff x="9201150" y="-95250"/>
              <a:chExt cx="584200" cy="69453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1B6ACD7-D3D8-4E89-B8CE-F1B559DF291F}"/>
                  </a:ext>
                </a:extLst>
              </p:cNvPr>
              <p:cNvSpPr/>
              <p:nvPr/>
            </p:nvSpPr>
            <p:spPr>
              <a:xfrm>
                <a:off x="9201150" y="-95250"/>
                <a:ext cx="584200" cy="6945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C3EA441-1E5D-46E9-A0D6-2CB5C8162C76}"/>
                  </a:ext>
                </a:extLst>
              </p:cNvPr>
              <p:cNvCxnSpPr/>
              <p:nvPr/>
            </p:nvCxnSpPr>
            <p:spPr>
              <a:xfrm>
                <a:off x="9290050" y="82550"/>
                <a:ext cx="38735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AFF1B59-3445-4EB8-876C-38786EA9CD08}"/>
                  </a:ext>
                </a:extLst>
              </p:cNvPr>
              <p:cNvCxnSpPr/>
              <p:nvPr/>
            </p:nvCxnSpPr>
            <p:spPr>
              <a:xfrm>
                <a:off x="9290050" y="254000"/>
                <a:ext cx="38735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9989F6E-6461-4482-9DAF-BCB725EEC3F9}"/>
                  </a:ext>
                </a:extLst>
              </p:cNvPr>
              <p:cNvCxnSpPr/>
              <p:nvPr/>
            </p:nvCxnSpPr>
            <p:spPr>
              <a:xfrm>
                <a:off x="9290050" y="431800"/>
                <a:ext cx="38735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B4BEF99-084A-4A75-BE9C-593D1302BF3B}"/>
              </a:ext>
            </a:extLst>
          </p:cNvPr>
          <p:cNvGrpSpPr/>
          <p:nvPr/>
        </p:nvGrpSpPr>
        <p:grpSpPr>
          <a:xfrm>
            <a:off x="7005362" y="3032924"/>
            <a:ext cx="996502" cy="694530"/>
            <a:chOff x="5920530" y="4430711"/>
            <a:chExt cx="996502" cy="6945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B278881-A664-4088-9482-4CBAE33606C6}"/>
                    </a:ext>
                  </a:extLst>
                </p:cNvPr>
                <p:cNvSpPr txBox="1"/>
                <p:nvPr/>
              </p:nvSpPr>
              <p:spPr>
                <a:xfrm>
                  <a:off x="6536480" y="4608511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B278881-A664-4088-9482-4CBAE33606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6480" y="4608511"/>
                  <a:ext cx="38055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ED79106-C0C6-47A7-8629-1FCC34D1A550}"/>
                </a:ext>
              </a:extLst>
            </p:cNvPr>
            <p:cNvGrpSpPr/>
            <p:nvPr/>
          </p:nvGrpSpPr>
          <p:grpSpPr>
            <a:xfrm>
              <a:off x="5920530" y="4430711"/>
              <a:ext cx="584200" cy="694530"/>
              <a:chOff x="9201150" y="-95250"/>
              <a:chExt cx="584200" cy="69453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BD9A024-B393-472F-AE01-9D6EFFC58FEC}"/>
                  </a:ext>
                </a:extLst>
              </p:cNvPr>
              <p:cNvSpPr/>
              <p:nvPr/>
            </p:nvSpPr>
            <p:spPr>
              <a:xfrm>
                <a:off x="9201150" y="-95250"/>
                <a:ext cx="584200" cy="6945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80C1D65-1558-43CE-9361-78F62796B56E}"/>
                  </a:ext>
                </a:extLst>
              </p:cNvPr>
              <p:cNvCxnSpPr/>
              <p:nvPr/>
            </p:nvCxnSpPr>
            <p:spPr>
              <a:xfrm>
                <a:off x="9290050" y="82550"/>
                <a:ext cx="38735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812D0EC-C808-4260-A4F9-1570CEFA6206}"/>
                  </a:ext>
                </a:extLst>
              </p:cNvPr>
              <p:cNvCxnSpPr/>
              <p:nvPr/>
            </p:nvCxnSpPr>
            <p:spPr>
              <a:xfrm>
                <a:off x="9290050" y="254000"/>
                <a:ext cx="38735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1142020-6A8B-4DC3-918B-879A8D094551}"/>
                  </a:ext>
                </a:extLst>
              </p:cNvPr>
              <p:cNvCxnSpPr/>
              <p:nvPr/>
            </p:nvCxnSpPr>
            <p:spPr>
              <a:xfrm>
                <a:off x="9290050" y="431800"/>
                <a:ext cx="38735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B23942B-23B5-4400-83E3-775902C6AF25}"/>
              </a:ext>
            </a:extLst>
          </p:cNvPr>
          <p:cNvGrpSpPr/>
          <p:nvPr/>
        </p:nvGrpSpPr>
        <p:grpSpPr>
          <a:xfrm>
            <a:off x="8443810" y="2855124"/>
            <a:ext cx="996502" cy="694530"/>
            <a:chOff x="5920530" y="4430711"/>
            <a:chExt cx="996502" cy="6945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93ED30C-DBEC-4B63-B716-BD5B69F988B5}"/>
                    </a:ext>
                  </a:extLst>
                </p:cNvPr>
                <p:cNvSpPr txBox="1"/>
                <p:nvPr/>
              </p:nvSpPr>
              <p:spPr>
                <a:xfrm>
                  <a:off x="6536480" y="4608511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93ED30C-DBEC-4B63-B716-BD5B69F988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6480" y="4608511"/>
                  <a:ext cx="38055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CD82104-B282-43E7-B689-58778119C5C8}"/>
                </a:ext>
              </a:extLst>
            </p:cNvPr>
            <p:cNvGrpSpPr/>
            <p:nvPr/>
          </p:nvGrpSpPr>
          <p:grpSpPr>
            <a:xfrm>
              <a:off x="5920530" y="4430711"/>
              <a:ext cx="584200" cy="694530"/>
              <a:chOff x="9201150" y="-95250"/>
              <a:chExt cx="584200" cy="69453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B9495C9-9708-41EB-9D84-04C708A74BB1}"/>
                  </a:ext>
                </a:extLst>
              </p:cNvPr>
              <p:cNvSpPr/>
              <p:nvPr/>
            </p:nvSpPr>
            <p:spPr>
              <a:xfrm>
                <a:off x="9201150" y="-95250"/>
                <a:ext cx="584200" cy="6945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6B35C225-036D-4E44-8D3F-1402EBDE9046}"/>
                  </a:ext>
                </a:extLst>
              </p:cNvPr>
              <p:cNvCxnSpPr/>
              <p:nvPr/>
            </p:nvCxnSpPr>
            <p:spPr>
              <a:xfrm>
                <a:off x="9290050" y="82550"/>
                <a:ext cx="38735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CFCB8B2-ABFE-46F5-B86F-0BCD5BD446C6}"/>
                  </a:ext>
                </a:extLst>
              </p:cNvPr>
              <p:cNvCxnSpPr/>
              <p:nvPr/>
            </p:nvCxnSpPr>
            <p:spPr>
              <a:xfrm>
                <a:off x="9290050" y="254000"/>
                <a:ext cx="38735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F7DE20AE-2570-4A1A-908B-FA5B9F314D1E}"/>
                  </a:ext>
                </a:extLst>
              </p:cNvPr>
              <p:cNvCxnSpPr/>
              <p:nvPr/>
            </p:nvCxnSpPr>
            <p:spPr>
              <a:xfrm>
                <a:off x="9290050" y="431800"/>
                <a:ext cx="38735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253C5FD-4755-432E-9C4F-E0286A2F374A}"/>
              </a:ext>
            </a:extLst>
          </p:cNvPr>
          <p:cNvGrpSpPr/>
          <p:nvPr/>
        </p:nvGrpSpPr>
        <p:grpSpPr>
          <a:xfrm>
            <a:off x="9597180" y="3200404"/>
            <a:ext cx="996502" cy="694530"/>
            <a:chOff x="5920530" y="4430711"/>
            <a:chExt cx="996502" cy="6945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B15EC90-45FB-486D-BA35-748ABFF54061}"/>
                    </a:ext>
                  </a:extLst>
                </p:cNvPr>
                <p:cNvSpPr txBox="1"/>
                <p:nvPr/>
              </p:nvSpPr>
              <p:spPr>
                <a:xfrm>
                  <a:off x="6536480" y="4608511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B15EC90-45FB-486D-BA35-748ABFF54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6480" y="4608511"/>
                  <a:ext cx="38055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2550015-AEEA-478B-823B-5C4F55EAFF38}"/>
                </a:ext>
              </a:extLst>
            </p:cNvPr>
            <p:cNvGrpSpPr/>
            <p:nvPr/>
          </p:nvGrpSpPr>
          <p:grpSpPr>
            <a:xfrm>
              <a:off x="5920530" y="4430711"/>
              <a:ext cx="584200" cy="694530"/>
              <a:chOff x="9201150" y="-95250"/>
              <a:chExt cx="584200" cy="69453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278EA5D-8314-46B5-B49A-6285F23E7EF9}"/>
                  </a:ext>
                </a:extLst>
              </p:cNvPr>
              <p:cNvSpPr/>
              <p:nvPr/>
            </p:nvSpPr>
            <p:spPr>
              <a:xfrm>
                <a:off x="9201150" y="-95250"/>
                <a:ext cx="584200" cy="6945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BA2F693-5E17-4CCF-B970-6507F06B9951}"/>
                  </a:ext>
                </a:extLst>
              </p:cNvPr>
              <p:cNvCxnSpPr/>
              <p:nvPr/>
            </p:nvCxnSpPr>
            <p:spPr>
              <a:xfrm>
                <a:off x="9290050" y="82550"/>
                <a:ext cx="38735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8B77A99-22B8-4574-A685-5D08A4D07407}"/>
                  </a:ext>
                </a:extLst>
              </p:cNvPr>
              <p:cNvCxnSpPr/>
              <p:nvPr/>
            </p:nvCxnSpPr>
            <p:spPr>
              <a:xfrm>
                <a:off x="9290050" y="254000"/>
                <a:ext cx="38735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625A294-515F-4CF0-BB40-7A12D7B5C54D}"/>
                  </a:ext>
                </a:extLst>
              </p:cNvPr>
              <p:cNvCxnSpPr/>
              <p:nvPr/>
            </p:nvCxnSpPr>
            <p:spPr>
              <a:xfrm>
                <a:off x="9290050" y="431800"/>
                <a:ext cx="38735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3BFB6B5-0BEE-43B8-82E2-EC9A872ACA63}"/>
              </a:ext>
            </a:extLst>
          </p:cNvPr>
          <p:cNvGrpSpPr/>
          <p:nvPr/>
        </p:nvGrpSpPr>
        <p:grpSpPr>
          <a:xfrm>
            <a:off x="10835430" y="2934233"/>
            <a:ext cx="996502" cy="694530"/>
            <a:chOff x="5920530" y="4430711"/>
            <a:chExt cx="996502" cy="6945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3DE4DD8-196A-4B0C-973E-E227FCF0032D}"/>
                    </a:ext>
                  </a:extLst>
                </p:cNvPr>
                <p:cNvSpPr txBox="1"/>
                <p:nvPr/>
              </p:nvSpPr>
              <p:spPr>
                <a:xfrm>
                  <a:off x="6536480" y="4608511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3DE4DD8-196A-4B0C-973E-E227FCF003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6480" y="4608511"/>
                  <a:ext cx="38055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3ABE49E-4762-410F-AE0E-E1258C83AD9C}"/>
                </a:ext>
              </a:extLst>
            </p:cNvPr>
            <p:cNvGrpSpPr/>
            <p:nvPr/>
          </p:nvGrpSpPr>
          <p:grpSpPr>
            <a:xfrm>
              <a:off x="5920530" y="4430711"/>
              <a:ext cx="584200" cy="694530"/>
              <a:chOff x="9201150" y="-95250"/>
              <a:chExt cx="584200" cy="69453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76B2106-4966-4C1F-BB35-F871399702D2}"/>
                  </a:ext>
                </a:extLst>
              </p:cNvPr>
              <p:cNvSpPr/>
              <p:nvPr/>
            </p:nvSpPr>
            <p:spPr>
              <a:xfrm>
                <a:off x="9201150" y="-95250"/>
                <a:ext cx="584200" cy="6945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63853EA-0977-4421-9B9C-1A94045B9597}"/>
                  </a:ext>
                </a:extLst>
              </p:cNvPr>
              <p:cNvCxnSpPr/>
              <p:nvPr/>
            </p:nvCxnSpPr>
            <p:spPr>
              <a:xfrm>
                <a:off x="9290050" y="82550"/>
                <a:ext cx="38735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C27FDA9-3862-4A89-B2F3-88D2829BFE35}"/>
                  </a:ext>
                </a:extLst>
              </p:cNvPr>
              <p:cNvCxnSpPr/>
              <p:nvPr/>
            </p:nvCxnSpPr>
            <p:spPr>
              <a:xfrm>
                <a:off x="9290050" y="254000"/>
                <a:ext cx="38735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8C1D46C-A7A3-4A50-ADC2-409B985C258F}"/>
                  </a:ext>
                </a:extLst>
              </p:cNvPr>
              <p:cNvCxnSpPr/>
              <p:nvPr/>
            </p:nvCxnSpPr>
            <p:spPr>
              <a:xfrm>
                <a:off x="9290050" y="431800"/>
                <a:ext cx="38735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E02F356-DE4E-42D8-8159-AC0383CD44F1}"/>
              </a:ext>
            </a:extLst>
          </p:cNvPr>
          <p:cNvGrpSpPr/>
          <p:nvPr/>
        </p:nvGrpSpPr>
        <p:grpSpPr>
          <a:xfrm>
            <a:off x="8046538" y="4983333"/>
            <a:ext cx="992482" cy="694530"/>
            <a:chOff x="5924550" y="5346700"/>
            <a:chExt cx="992482" cy="69453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6E36CD8-C7ED-4EAC-93B8-E4F91F6E936C}"/>
                </a:ext>
              </a:extLst>
            </p:cNvPr>
            <p:cNvGrpSpPr/>
            <p:nvPr/>
          </p:nvGrpSpPr>
          <p:grpSpPr>
            <a:xfrm>
              <a:off x="5924550" y="5346700"/>
              <a:ext cx="584200" cy="694530"/>
              <a:chOff x="9201150" y="-95250"/>
              <a:chExt cx="584200" cy="694530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C257180-21D1-453C-B360-E078BDFC6409}"/>
                  </a:ext>
                </a:extLst>
              </p:cNvPr>
              <p:cNvSpPr/>
              <p:nvPr/>
            </p:nvSpPr>
            <p:spPr>
              <a:xfrm>
                <a:off x="9201150" y="-95250"/>
                <a:ext cx="584200" cy="6945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A7B8482-8C68-401F-965E-D158506A8532}"/>
                  </a:ext>
                </a:extLst>
              </p:cNvPr>
              <p:cNvCxnSpPr/>
              <p:nvPr/>
            </p:nvCxnSpPr>
            <p:spPr>
              <a:xfrm>
                <a:off x="9290050" y="82550"/>
                <a:ext cx="387350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B6BA0CCC-009B-4677-8746-8381CAE14904}"/>
                  </a:ext>
                </a:extLst>
              </p:cNvPr>
              <p:cNvCxnSpPr/>
              <p:nvPr/>
            </p:nvCxnSpPr>
            <p:spPr>
              <a:xfrm>
                <a:off x="9290050" y="254000"/>
                <a:ext cx="387350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4DD64EB-3064-4E3B-820E-9F9896B0F246}"/>
                  </a:ext>
                </a:extLst>
              </p:cNvPr>
              <p:cNvCxnSpPr/>
              <p:nvPr/>
            </p:nvCxnSpPr>
            <p:spPr>
              <a:xfrm>
                <a:off x="9290050" y="431800"/>
                <a:ext cx="387350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ABD5A79-1F17-4CD6-A8CE-3CC68D891BA7}"/>
                    </a:ext>
                  </a:extLst>
                </p:cNvPr>
                <p:cNvSpPr txBox="1"/>
                <p:nvPr/>
              </p:nvSpPr>
              <p:spPr>
                <a:xfrm>
                  <a:off x="6536480" y="5504418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ABD5A79-1F17-4CD6-A8CE-3CC68D891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6480" y="5504418"/>
                  <a:ext cx="38055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B63026A-2797-4DC1-B5BC-5AF4EBAA9F22}"/>
              </a:ext>
            </a:extLst>
          </p:cNvPr>
          <p:cNvGrpSpPr/>
          <p:nvPr/>
        </p:nvGrpSpPr>
        <p:grpSpPr>
          <a:xfrm>
            <a:off x="9506737" y="4261246"/>
            <a:ext cx="992482" cy="694530"/>
            <a:chOff x="5924550" y="5346700"/>
            <a:chExt cx="992482" cy="69453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2D95248-19F5-45E1-ADBC-570918A7DEF1}"/>
                </a:ext>
              </a:extLst>
            </p:cNvPr>
            <p:cNvGrpSpPr/>
            <p:nvPr/>
          </p:nvGrpSpPr>
          <p:grpSpPr>
            <a:xfrm>
              <a:off x="5924550" y="5346700"/>
              <a:ext cx="584200" cy="694530"/>
              <a:chOff x="9201150" y="-95250"/>
              <a:chExt cx="584200" cy="694530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EDFE4CD-C207-4553-97E2-F5F3A37A74B3}"/>
                  </a:ext>
                </a:extLst>
              </p:cNvPr>
              <p:cNvSpPr/>
              <p:nvPr/>
            </p:nvSpPr>
            <p:spPr>
              <a:xfrm>
                <a:off x="9201150" y="-95250"/>
                <a:ext cx="584200" cy="6945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BC29C669-A93E-4438-B9C5-C084D736E03C}"/>
                  </a:ext>
                </a:extLst>
              </p:cNvPr>
              <p:cNvCxnSpPr/>
              <p:nvPr/>
            </p:nvCxnSpPr>
            <p:spPr>
              <a:xfrm>
                <a:off x="9290050" y="82550"/>
                <a:ext cx="387350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B12C995-C47D-47E9-8F62-2DE1CABD9F1A}"/>
                  </a:ext>
                </a:extLst>
              </p:cNvPr>
              <p:cNvCxnSpPr/>
              <p:nvPr/>
            </p:nvCxnSpPr>
            <p:spPr>
              <a:xfrm>
                <a:off x="9290050" y="254000"/>
                <a:ext cx="387350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4897FFA-FBA2-4ABC-8D5B-1B64FFA7DAD0}"/>
                  </a:ext>
                </a:extLst>
              </p:cNvPr>
              <p:cNvCxnSpPr/>
              <p:nvPr/>
            </p:nvCxnSpPr>
            <p:spPr>
              <a:xfrm>
                <a:off x="9290050" y="431800"/>
                <a:ext cx="387350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FC0AA53-ED78-43B8-9255-294AAF2AC3B7}"/>
                    </a:ext>
                  </a:extLst>
                </p:cNvPr>
                <p:cNvSpPr txBox="1"/>
                <p:nvPr/>
              </p:nvSpPr>
              <p:spPr>
                <a:xfrm>
                  <a:off x="6536480" y="5504418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FC0AA53-ED78-43B8-9255-294AAF2AC3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6480" y="5504418"/>
                  <a:ext cx="380552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C582CDB-D9E6-41F1-B988-7E623ED83173}"/>
              </a:ext>
            </a:extLst>
          </p:cNvPr>
          <p:cNvGrpSpPr/>
          <p:nvPr/>
        </p:nvGrpSpPr>
        <p:grpSpPr>
          <a:xfrm>
            <a:off x="10760580" y="4829970"/>
            <a:ext cx="992482" cy="694530"/>
            <a:chOff x="5924550" y="5346700"/>
            <a:chExt cx="992482" cy="694530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8D4FB5A-1F4D-4232-8701-BA4C3C096A68}"/>
                </a:ext>
              </a:extLst>
            </p:cNvPr>
            <p:cNvGrpSpPr/>
            <p:nvPr/>
          </p:nvGrpSpPr>
          <p:grpSpPr>
            <a:xfrm>
              <a:off x="5924550" y="5346700"/>
              <a:ext cx="584200" cy="694530"/>
              <a:chOff x="9201150" y="-95250"/>
              <a:chExt cx="584200" cy="694530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72D76D5-969C-4D83-BA2B-911A777163B4}"/>
                  </a:ext>
                </a:extLst>
              </p:cNvPr>
              <p:cNvSpPr/>
              <p:nvPr/>
            </p:nvSpPr>
            <p:spPr>
              <a:xfrm>
                <a:off x="9201150" y="-95250"/>
                <a:ext cx="584200" cy="6945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D6E1EEC-B51C-49CD-8C4C-7766585ABDB9}"/>
                  </a:ext>
                </a:extLst>
              </p:cNvPr>
              <p:cNvCxnSpPr/>
              <p:nvPr/>
            </p:nvCxnSpPr>
            <p:spPr>
              <a:xfrm>
                <a:off x="9290050" y="82550"/>
                <a:ext cx="387350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68BDFF5-1442-4920-B89B-8472C4ACD6EE}"/>
                  </a:ext>
                </a:extLst>
              </p:cNvPr>
              <p:cNvCxnSpPr/>
              <p:nvPr/>
            </p:nvCxnSpPr>
            <p:spPr>
              <a:xfrm>
                <a:off x="9290050" y="254000"/>
                <a:ext cx="387350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2F2713B-14EA-414E-9806-D81350BD0010}"/>
                  </a:ext>
                </a:extLst>
              </p:cNvPr>
              <p:cNvCxnSpPr/>
              <p:nvPr/>
            </p:nvCxnSpPr>
            <p:spPr>
              <a:xfrm>
                <a:off x="9290050" y="431800"/>
                <a:ext cx="387350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C8569D6E-95D9-48EA-BB80-C8FB1E499505}"/>
                    </a:ext>
                  </a:extLst>
                </p:cNvPr>
                <p:cNvSpPr txBox="1"/>
                <p:nvPr/>
              </p:nvSpPr>
              <p:spPr>
                <a:xfrm>
                  <a:off x="6536480" y="5504418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C8569D6E-95D9-48EA-BB80-C8FB1E4995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6480" y="5504418"/>
                  <a:ext cx="380552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8472258-2F98-4E86-9AFD-389B1F3428BB}"/>
              </a:ext>
            </a:extLst>
          </p:cNvPr>
          <p:cNvGrpSpPr/>
          <p:nvPr/>
        </p:nvGrpSpPr>
        <p:grpSpPr>
          <a:xfrm>
            <a:off x="9506397" y="5302844"/>
            <a:ext cx="992482" cy="694530"/>
            <a:chOff x="5924550" y="5346700"/>
            <a:chExt cx="992482" cy="694530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9E8C48E-5B91-49A8-BB77-3E674DE13D5C}"/>
                </a:ext>
              </a:extLst>
            </p:cNvPr>
            <p:cNvGrpSpPr/>
            <p:nvPr/>
          </p:nvGrpSpPr>
          <p:grpSpPr>
            <a:xfrm>
              <a:off x="5924550" y="5346700"/>
              <a:ext cx="584200" cy="694530"/>
              <a:chOff x="9201150" y="-95250"/>
              <a:chExt cx="584200" cy="69453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CC11758B-F3FF-476A-AC75-46DD68FCCB8E}"/>
                  </a:ext>
                </a:extLst>
              </p:cNvPr>
              <p:cNvSpPr/>
              <p:nvPr/>
            </p:nvSpPr>
            <p:spPr>
              <a:xfrm>
                <a:off x="9201150" y="-95250"/>
                <a:ext cx="584200" cy="6945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B04E150B-53B2-43D1-90B4-0AADFA614175}"/>
                  </a:ext>
                </a:extLst>
              </p:cNvPr>
              <p:cNvCxnSpPr/>
              <p:nvPr/>
            </p:nvCxnSpPr>
            <p:spPr>
              <a:xfrm>
                <a:off x="9290050" y="82550"/>
                <a:ext cx="387350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69ECBC1-E7B6-425C-941C-368836587BAF}"/>
                  </a:ext>
                </a:extLst>
              </p:cNvPr>
              <p:cNvCxnSpPr/>
              <p:nvPr/>
            </p:nvCxnSpPr>
            <p:spPr>
              <a:xfrm>
                <a:off x="9290050" y="254000"/>
                <a:ext cx="387350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5267E36-CBC6-4A90-9CD1-1FA484970375}"/>
                  </a:ext>
                </a:extLst>
              </p:cNvPr>
              <p:cNvCxnSpPr/>
              <p:nvPr/>
            </p:nvCxnSpPr>
            <p:spPr>
              <a:xfrm>
                <a:off x="9290050" y="431800"/>
                <a:ext cx="387350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03357FE-76E1-4576-BCB2-BEC69DDAD091}"/>
                    </a:ext>
                  </a:extLst>
                </p:cNvPr>
                <p:cNvSpPr txBox="1"/>
                <p:nvPr/>
              </p:nvSpPr>
              <p:spPr>
                <a:xfrm>
                  <a:off x="6536480" y="5504418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03357FE-76E1-4576-BCB2-BEC69DDAD0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6480" y="5504418"/>
                  <a:ext cx="380552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34AF9FEA-0649-481E-AB5B-4B3086CCBFFB}"/>
              </a:ext>
            </a:extLst>
          </p:cNvPr>
          <p:cNvSpPr/>
          <p:nvPr/>
        </p:nvSpPr>
        <p:spPr>
          <a:xfrm>
            <a:off x="598217" y="4649000"/>
            <a:ext cx="3533558" cy="15696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Baseball is a bat-and-ball game played between two opposing teams who take turns batting and fielding.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319F207-06ED-4A53-8466-657304DBB885}"/>
              </a:ext>
            </a:extLst>
          </p:cNvPr>
          <p:cNvSpPr txBox="1"/>
          <p:nvPr/>
        </p:nvSpPr>
        <p:spPr>
          <a:xfrm>
            <a:off x="6760266" y="2586094"/>
            <a:ext cx="1244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Sports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1646FC9-F7F6-4E09-81CF-DFDB77B51170}"/>
              </a:ext>
            </a:extLst>
          </p:cNvPr>
          <p:cNvSpPr txBox="1"/>
          <p:nvPr/>
        </p:nvSpPr>
        <p:spPr>
          <a:xfrm>
            <a:off x="10156319" y="5790552"/>
            <a:ext cx="1621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Economics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583C614-6E8A-4B86-A36A-0EC2131C1F5D}"/>
                  </a:ext>
                </a:extLst>
              </p:cNvPr>
              <p:cNvSpPr/>
              <p:nvPr/>
            </p:nvSpPr>
            <p:spPr>
              <a:xfrm>
                <a:off x="4131775" y="5202997"/>
                <a:ext cx="5652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583C614-6E8A-4B86-A36A-0EC2131C1F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775" y="5202997"/>
                <a:ext cx="565219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Arrow: Right 88">
            <a:extLst>
              <a:ext uri="{FF2B5EF4-FFF2-40B4-BE49-F238E27FC236}">
                <a16:creationId xmlns:a16="http://schemas.microsoft.com/office/drawing/2014/main" id="{03150D94-B7E5-4003-8B81-FB00626A5395}"/>
              </a:ext>
            </a:extLst>
          </p:cNvPr>
          <p:cNvSpPr/>
          <p:nvPr/>
        </p:nvSpPr>
        <p:spPr>
          <a:xfrm>
            <a:off x="4696994" y="5245858"/>
            <a:ext cx="840255" cy="2347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A9173179-433C-4A5B-82B6-9B1DCD180362}"/>
              </a:ext>
            </a:extLst>
          </p:cNvPr>
          <p:cNvSpPr/>
          <p:nvPr/>
        </p:nvSpPr>
        <p:spPr>
          <a:xfrm rot="10800000">
            <a:off x="5626148" y="5245858"/>
            <a:ext cx="912605" cy="2347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BB2E54F-82B3-48CC-9297-2D04E393EF4B}"/>
              </a:ext>
            </a:extLst>
          </p:cNvPr>
          <p:cNvSpPr txBox="1"/>
          <p:nvPr/>
        </p:nvSpPr>
        <p:spPr>
          <a:xfrm>
            <a:off x="4836868" y="5499077"/>
            <a:ext cx="1397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compute distance</a:t>
            </a:r>
          </a:p>
        </p:txBody>
      </p:sp>
    </p:spTree>
    <p:extLst>
      <p:ext uri="{BB962C8B-B14F-4D97-AF65-F5344CB8AC3E}">
        <p14:creationId xmlns:p14="http://schemas.microsoft.com/office/powerpoint/2010/main" val="115069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2E04-2507-459C-A353-5A194671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BOW for classification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F283C-1E96-49E5-B31F-918CCB576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Distance</a:t>
            </a:r>
          </a:p>
          <a:p>
            <a:pPr lvl="1"/>
            <a:r>
              <a:rPr lang="en-US" dirty="0"/>
              <a:t>Euclidean (L</a:t>
            </a:r>
            <a:r>
              <a:rPr lang="en-US" baseline="-25000" dirty="0">
                <a:solidFill>
                  <a:srgbClr val="0070C0"/>
                </a:solidFill>
              </a:rPr>
              <a:t>2</a:t>
            </a:r>
            <a:r>
              <a:rPr lang="en-US" dirty="0"/>
              <a:t>) distance: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</a:t>
            </a:r>
            <a:r>
              <a:rPr lang="en-US" baseline="-25000" dirty="0">
                <a:solidFill>
                  <a:srgbClr val="0070C0"/>
                </a:solidFill>
              </a:rPr>
              <a:t>1</a:t>
            </a:r>
            <a:r>
              <a:rPr lang="en-US" dirty="0"/>
              <a:t> distance: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</a:t>
            </a:r>
            <a:r>
              <a:rPr lang="en-US" baseline="-25000" dirty="0">
                <a:solidFill>
                  <a:srgbClr val="0070C0"/>
                </a:solidFill>
              </a:rPr>
              <a:t>p</a:t>
            </a:r>
            <a:r>
              <a:rPr lang="en-US" dirty="0"/>
              <a:t> norm: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3F4101-7330-47F6-969E-DE79F88D8E6F}"/>
                  </a:ext>
                </a:extLst>
              </p:cNvPr>
              <p:cNvSpPr txBox="1"/>
              <p:nvPr/>
            </p:nvSpPr>
            <p:spPr>
              <a:xfrm>
                <a:off x="2838450" y="2419350"/>
                <a:ext cx="5479962" cy="9176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</m:d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3F4101-7330-47F6-969E-DE79F88D8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50" y="2419350"/>
                <a:ext cx="5479962" cy="9176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8091E1-E847-4CFA-9C63-842B18CB2150}"/>
                  </a:ext>
                </a:extLst>
              </p:cNvPr>
              <p:cNvSpPr txBox="1"/>
              <p:nvPr/>
            </p:nvSpPr>
            <p:spPr>
              <a:xfrm>
                <a:off x="2838450" y="3770840"/>
                <a:ext cx="4539961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8091E1-E847-4CFA-9C63-842B18CB2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50" y="3770840"/>
                <a:ext cx="4539961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D49561-11DD-4ABB-ADE9-088392F051A6}"/>
                  </a:ext>
                </a:extLst>
              </p:cNvPr>
              <p:cNvSpPr txBox="1"/>
              <p:nvPr/>
            </p:nvSpPr>
            <p:spPr>
              <a:xfrm>
                <a:off x="2838450" y="4974805"/>
                <a:ext cx="5479962" cy="9176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</m:d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D49561-11DD-4ABB-ADE9-088392F0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50" y="4974805"/>
                <a:ext cx="5479962" cy="9176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852BF04-BA72-4B0E-82A9-96F6BD9A3F5A}"/>
              </a:ext>
            </a:extLst>
          </p:cNvPr>
          <p:cNvGrpSpPr/>
          <p:nvPr/>
        </p:nvGrpSpPr>
        <p:grpSpPr>
          <a:xfrm>
            <a:off x="8475987" y="1711431"/>
            <a:ext cx="3644712" cy="5031914"/>
            <a:chOff x="8475987" y="1711431"/>
            <a:chExt cx="3644712" cy="503191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5DCDFCA-1014-4D2F-B4AF-92FA0FEAD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75987" y="2179288"/>
              <a:ext cx="3644712" cy="456405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9ABB8A-9F18-4037-AB7E-CC7BF8BF7204}"/>
                    </a:ext>
                  </a:extLst>
                </p:cNvPr>
                <p:cNvSpPr txBox="1"/>
                <p:nvPr/>
              </p:nvSpPr>
              <p:spPr>
                <a:xfrm>
                  <a:off x="8666329" y="1711431"/>
                  <a:ext cx="323103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2400" dirty="0"/>
                    <a:t>: 2-dimensional vectors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9ABB8A-9F18-4037-AB7E-CC7BF8BF72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6329" y="1711431"/>
                  <a:ext cx="3231032" cy="461665"/>
                </a:xfrm>
                <a:prstGeom prst="rect">
                  <a:avLst/>
                </a:prstGeom>
                <a:blipFill>
                  <a:blip r:embed="rId6"/>
                  <a:stretch>
                    <a:fillRect t="-10667" r="-2830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7055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2E04-2507-459C-A353-5A194671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BOW for classification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EF283C-1E96-49E5-B31F-918CCB576E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Given: </a:t>
                </a:r>
                <a:r>
                  <a:rPr lang="en-US" dirty="0"/>
                  <a:t>a distance metric </a:t>
                </a:r>
                <a:r>
                  <a:rPr lang="en-US" b="1" dirty="0"/>
                  <a:t>dis</a:t>
                </a:r>
                <a:r>
                  <a:rPr lang="en-US" dirty="0"/>
                  <a:t>, a training set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m:rPr>
                            <m:brk m:alnAt="7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dirty="0"/>
                  <a:t> (min distance),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(predicted label)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Input: </a:t>
                </a:r>
                <a:r>
                  <a:rPr lang="en-US" dirty="0"/>
                  <a:t>a test data instance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for </a:t>
                </a:r>
                <a:r>
                  <a:rPr lang="en-US" dirty="0"/>
                  <a:t>n = 1 : N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if</a:t>
                </a:r>
                <a:r>
                  <a:rPr lang="en-US" dirty="0"/>
                  <a:t> dis(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= dis(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end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end</a:t>
                </a:r>
              </a:p>
              <a:p>
                <a:pPr marL="0" indent="0">
                  <a:buNone/>
                </a:pPr>
                <a:r>
                  <a:rPr lang="en-US" b="1" dirty="0"/>
                  <a:t>Return: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EF283C-1E96-49E5-B31F-918CCB576E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  <a:blipFill>
                <a:blip r:embed="rId2"/>
                <a:stretch>
                  <a:fillRect l="-1040" t="-2674" r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4D7370E-5229-4E98-850A-224C155B1134}"/>
              </a:ext>
            </a:extLst>
          </p:cNvPr>
          <p:cNvGrpSpPr/>
          <p:nvPr/>
        </p:nvGrpSpPr>
        <p:grpSpPr>
          <a:xfrm>
            <a:off x="7023572" y="2047165"/>
            <a:ext cx="3689921" cy="2096455"/>
            <a:chOff x="1967077" y="3333731"/>
            <a:chExt cx="3689921" cy="209645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B5F05B7-3EB3-4836-B9A0-2041BA2DB4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03978" y="3333731"/>
              <a:ext cx="612428" cy="52388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D4A00AE-69FE-41F6-A9F6-2E45E9E118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6406" y="3333731"/>
              <a:ext cx="1224323" cy="52388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009F617-C957-42A1-BEF2-90CB1C345420}"/>
                    </a:ext>
                  </a:extLst>
                </p:cNvPr>
                <p:cNvSpPr txBox="1"/>
                <p:nvPr/>
              </p:nvSpPr>
              <p:spPr>
                <a:xfrm>
                  <a:off x="1967077" y="3860526"/>
                  <a:ext cx="3689921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Label: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2400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∈</m:t>
                      </m:r>
                    </m:oMath>
                  </a14:m>
                  <a:r>
                    <a:rPr lang="en-US" sz="2400" dirty="0">
                      <a:solidFill>
                        <a:srgbClr val="FF0000"/>
                      </a:solidFill>
                    </a:rPr>
                    <a:t> {sports, economics}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∈</m:t>
                      </m:r>
                    </m:oMath>
                  </a14:m>
                  <a:r>
                    <a:rPr lang="en-US" sz="2400" dirty="0">
                      <a:solidFill>
                        <a:srgbClr val="FF0000"/>
                      </a:solidFill>
                    </a:rPr>
                    <a:t> {-1, 1} or {0, 1}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∈</m:t>
                      </m:r>
                    </m:oMath>
                  </a14:m>
                  <a:r>
                    <a:rPr lang="en-US" sz="2400" dirty="0">
                      <a:solidFill>
                        <a:srgbClr val="FF0000"/>
                      </a:solidFill>
                    </a:rPr>
                    <a:t> {1, …, </a:t>
                  </a:r>
                  <a:r>
                    <a:rPr lang="en-US" sz="2400" i="1" dirty="0">
                      <a:solidFill>
                        <a:srgbClr val="FF0000"/>
                      </a:solidFill>
                    </a:rPr>
                    <a:t>C</a:t>
                  </a:r>
                  <a:r>
                    <a:rPr lang="en-US" sz="2400" dirty="0">
                      <a:solidFill>
                        <a:srgbClr val="FF0000"/>
                      </a:solidFill>
                    </a:rPr>
                    <a:t>}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009F617-C957-42A1-BEF2-90CB1C345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7077" y="3860526"/>
                  <a:ext cx="3689921" cy="1569660"/>
                </a:xfrm>
                <a:prstGeom prst="rect">
                  <a:avLst/>
                </a:prstGeom>
                <a:blipFill>
                  <a:blip r:embed="rId3"/>
                  <a:stretch>
                    <a:fillRect l="-2479" t="-3101" b="-77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24463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D588-DC70-41BF-B59C-C33C2D02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(BOW) for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D19247-AD17-42F7-BAD5-C8FBF92D13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1" y="1612906"/>
                <a:ext cx="4660132" cy="456405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BOW can be applied to vision</a:t>
                </a:r>
              </a:p>
              <a:p>
                <a:pPr lvl="1"/>
                <a:r>
                  <a:rPr lang="en-US" dirty="0"/>
                  <a:t>Vocabulary: </a:t>
                </a:r>
                <a:r>
                  <a:rPr lang="en-US" i="1" dirty="0"/>
                  <a:t>D</a:t>
                </a:r>
                <a:r>
                  <a:rPr lang="en-US" dirty="0"/>
                  <a:t> image patches</a:t>
                </a:r>
              </a:p>
              <a:p>
                <a:pPr lvl="1"/>
                <a:r>
                  <a:rPr lang="en-US" dirty="0"/>
                  <a:t>Each image: a bag of patches</a:t>
                </a:r>
              </a:p>
              <a:p>
                <a:pPr lvl="1"/>
                <a:r>
                  <a:rPr lang="en-US" dirty="0"/>
                  <a:t>BOW representation: </a:t>
                </a:r>
                <a:r>
                  <a:rPr lang="en-US" i="1" dirty="0"/>
                  <a:t>D</a:t>
                </a:r>
                <a:r>
                  <a:rPr lang="en-US" dirty="0"/>
                  <a:t>-dim</a:t>
                </a:r>
              </a:p>
              <a:p>
                <a:pPr lvl="2"/>
                <a:r>
                  <a:rPr lang="en-US" dirty="0"/>
                  <a:t>For each image patch I[m], find the </a:t>
                </a:r>
                <a:r>
                  <a:rPr lang="en-US" dirty="0">
                    <a:solidFill>
                      <a:srgbClr val="C00000"/>
                    </a:solidFill>
                  </a:rPr>
                  <a:t>“nearest” patch </a:t>
                </a:r>
                <a:r>
                  <a:rPr lang="en-US" dirty="0"/>
                  <a:t>in the vocabulary and use its index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en-US" dirty="0"/>
                  <a:t> {1, …, D} to represent I[m]</a:t>
                </a:r>
              </a:p>
              <a:p>
                <a:pPr lvl="2"/>
                <a:r>
                  <a:rPr lang="en-US" dirty="0"/>
                  <a:t>Count the time that each index shows up in the image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D19247-AD17-42F7-BAD5-C8FBF92D13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1" y="1612906"/>
                <a:ext cx="4660132" cy="4564057"/>
              </a:xfrm>
              <a:blipFill>
                <a:blip r:embed="rId2"/>
                <a:stretch>
                  <a:fillRect l="-2614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Bag of Visual Words in a Nutshell | by Bethea Davida | Towards Data Science">
            <a:extLst>
              <a:ext uri="{FF2B5EF4-FFF2-40B4-BE49-F238E27FC236}">
                <a16:creationId xmlns:a16="http://schemas.microsoft.com/office/drawing/2014/main" id="{CA762C2B-5343-4938-B20A-AD9D5C72C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217" y="1551425"/>
            <a:ext cx="5087064" cy="476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049D73-34D6-4AE7-9368-3C6797EB1090}"/>
              </a:ext>
            </a:extLst>
          </p:cNvPr>
          <p:cNvSpPr txBox="1"/>
          <p:nvPr/>
        </p:nvSpPr>
        <p:spPr>
          <a:xfrm>
            <a:off x="4641989" y="1951081"/>
            <a:ext cx="22902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Image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Image patches</a:t>
            </a:r>
          </a:p>
          <a:p>
            <a:pPr algn="r"/>
            <a:r>
              <a:rPr lang="en-US" dirty="0"/>
              <a:t>(Bag of patches)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BOW representation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04AF75-5891-4EF5-91FC-DD6E2D05D039}"/>
              </a:ext>
            </a:extLst>
          </p:cNvPr>
          <p:cNvSpPr/>
          <p:nvPr/>
        </p:nvSpPr>
        <p:spPr>
          <a:xfrm>
            <a:off x="6826102" y="6026150"/>
            <a:ext cx="1711842" cy="29490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5E062A-0E0F-4BBE-8B08-8C44F7240C05}"/>
              </a:ext>
            </a:extLst>
          </p:cNvPr>
          <p:cNvSpPr/>
          <p:nvPr/>
        </p:nvSpPr>
        <p:spPr>
          <a:xfrm>
            <a:off x="7146006" y="6321056"/>
            <a:ext cx="1227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Vocabulary</a:t>
            </a:r>
          </a:p>
        </p:txBody>
      </p:sp>
    </p:spTree>
    <p:extLst>
      <p:ext uri="{BB962C8B-B14F-4D97-AF65-F5344CB8AC3E}">
        <p14:creationId xmlns:p14="http://schemas.microsoft.com/office/powerpoint/2010/main" val="30187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1285</Words>
  <Application>Microsoft Macintosh PowerPoint</Application>
  <PresentationFormat>Widescreen</PresentationFormat>
  <Paragraphs>312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CSE 3521:  Introduction to Artificial Intelligence </vt:lpstr>
      <vt:lpstr>Bag of Words (BOW)</vt:lpstr>
      <vt:lpstr>Bag of Words (BOW)</vt:lpstr>
      <vt:lpstr>Bag of Words (BOW)</vt:lpstr>
      <vt:lpstr>Bag of Words (BOW)</vt:lpstr>
      <vt:lpstr>Example: BOW for classification</vt:lpstr>
      <vt:lpstr>Example: BOW for classification </vt:lpstr>
      <vt:lpstr>Example: BOW for classification </vt:lpstr>
      <vt:lpstr>Bag of Words (BOW) for images</vt:lpstr>
      <vt:lpstr>Bag of Words (BOW)</vt:lpstr>
      <vt:lpstr>Bag of Words (BOW)</vt:lpstr>
      <vt:lpstr>N-gram vocabulary</vt:lpstr>
      <vt:lpstr>Dataset-independent normalization </vt:lpstr>
      <vt:lpstr>Dataset-independent normalization </vt:lpstr>
      <vt:lpstr>Dataset-independent normalization </vt:lpstr>
      <vt:lpstr>Bag of Words (BOW)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Binte Jafar, Jeniya T.</dc:creator>
  <cp:lastModifiedBy>Tabassum, Jeniya T.</cp:lastModifiedBy>
  <cp:revision>258</cp:revision>
  <cp:lastPrinted>2021-02-08T03:35:01Z</cp:lastPrinted>
  <dcterms:created xsi:type="dcterms:W3CDTF">2020-06-25T19:45:53Z</dcterms:created>
  <dcterms:modified xsi:type="dcterms:W3CDTF">2021-02-12T05:14:34Z</dcterms:modified>
</cp:coreProperties>
</file>