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617" r:id="rId2"/>
    <p:sldId id="258" r:id="rId3"/>
    <p:sldId id="304" r:id="rId4"/>
    <p:sldId id="305" r:id="rId5"/>
    <p:sldId id="306" r:id="rId6"/>
    <p:sldId id="307" r:id="rId7"/>
    <p:sldId id="308" r:id="rId8"/>
    <p:sldId id="309" r:id="rId9"/>
    <p:sldId id="311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17"/>
    <p:restoredTop sz="97248"/>
  </p:normalViewPr>
  <p:slideViewPr>
    <p:cSldViewPr snapToGrid="0" snapToObjects="1">
      <p:cViewPr varScale="1">
        <p:scale>
          <a:sx n="128" d="100"/>
          <a:sy n="128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000EA-C57E-F640-BE40-9E4845CF53E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73F9-E30F-0949-86F6-A6180924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04218-4CA7-8540-B720-0896D6859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04218-4CA7-8540-B720-0896D6859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04218-4CA7-8540-B720-0896D6859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04218-4CA7-8540-B720-0896D6859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6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4519C585-32F4-2749-8E97-60A41CDE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25" y="6479233"/>
            <a:ext cx="7177570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[Many slides are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4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4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 and previous CSE 3521 course at OSU.]</a:t>
            </a:r>
          </a:p>
        </p:txBody>
      </p:sp>
    </p:spTree>
    <p:extLst>
      <p:ext uri="{BB962C8B-B14F-4D97-AF65-F5344CB8AC3E}">
        <p14:creationId xmlns:p14="http://schemas.microsoft.com/office/powerpoint/2010/main" val="329509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8D3A-CF8E-8D4B-A640-7CFB6920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should use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B2C1-6B35-8746-9936-F3DCD85D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spc="-22" dirty="0">
                <a:ea typeface="Times New Roman"/>
              </a:rPr>
              <a:t>Prop</a:t>
            </a:r>
            <a:r>
              <a:rPr lang="en-US" altLang="zh-CN" sz="2400" spc="-18" dirty="0">
                <a:ea typeface="Times New Roman"/>
              </a:rPr>
              <a:t>ositional</a:t>
            </a:r>
            <a:r>
              <a:rPr lang="en-US" altLang="zh-CN" sz="2400" spc="-9" dirty="0">
                <a:cs typeface="Times New Roman"/>
              </a:rPr>
              <a:t> </a:t>
            </a:r>
            <a:r>
              <a:rPr lang="en-US" altLang="zh-CN" sz="2400" spc="-13" dirty="0">
                <a:ea typeface="Times New Roman"/>
              </a:rPr>
              <a:t>or</a:t>
            </a:r>
            <a:r>
              <a:rPr lang="en-US" altLang="zh-CN" sz="2400" spc="-9" dirty="0">
                <a:cs typeface="Times New Roman"/>
              </a:rPr>
              <a:t> </a:t>
            </a:r>
            <a:r>
              <a:rPr lang="en-US" altLang="zh-CN" sz="2400" spc="-26" dirty="0">
                <a:ea typeface="Times New Roman"/>
              </a:rPr>
              <a:t>Bo</a:t>
            </a:r>
            <a:r>
              <a:rPr lang="en-US" altLang="zh-CN" sz="2400" spc="-18" dirty="0">
                <a:ea typeface="Times New Roman"/>
              </a:rPr>
              <a:t>olean</a:t>
            </a:r>
            <a:r>
              <a:rPr lang="en-US" altLang="zh-CN" sz="2400" spc="-9" dirty="0">
                <a:cs typeface="Times New Roman"/>
              </a:rPr>
              <a:t> </a:t>
            </a:r>
            <a:r>
              <a:rPr lang="en-US" altLang="zh-CN" sz="2400" spc="-22" dirty="0">
                <a:ea typeface="Times New Roman"/>
              </a:rPr>
              <a:t>random</a:t>
            </a:r>
            <a:r>
              <a:rPr lang="en-US" altLang="zh-CN" sz="2400" spc="-13" dirty="0">
                <a:cs typeface="Times New Roman"/>
              </a:rPr>
              <a:t> </a:t>
            </a:r>
            <a:r>
              <a:rPr lang="en-US" altLang="zh-CN" sz="2400" spc="-26" dirty="0">
                <a:ea typeface="Times New Roman"/>
              </a:rPr>
              <a:t>va</a:t>
            </a:r>
            <a:r>
              <a:rPr lang="en-US" altLang="zh-CN" sz="2400" spc="-18" dirty="0">
                <a:ea typeface="Times New Roman"/>
              </a:rPr>
              <a:t>riables</a:t>
            </a:r>
          </a:p>
          <a:p>
            <a:pPr lvl="1"/>
            <a:r>
              <a:rPr lang="en-US" altLang="zh-CN" sz="2000" dirty="0">
                <a:ea typeface="Times New Roman"/>
              </a:rPr>
              <a:t>e.g.,</a:t>
            </a:r>
            <a:r>
              <a:rPr lang="en-US" altLang="zh-CN" sz="2000" spc="12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Cavity</a:t>
            </a:r>
            <a:r>
              <a:rPr lang="en-US" altLang="zh-CN" sz="2000" spc="12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(do</a:t>
            </a:r>
            <a:r>
              <a:rPr lang="en-US" altLang="zh-CN" sz="2000" spc="12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</a:t>
            </a:r>
            <a:r>
              <a:rPr lang="en-US" altLang="zh-CN" sz="2000" spc="12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have</a:t>
            </a:r>
            <a:r>
              <a:rPr lang="en-US" altLang="zh-CN" sz="2000" spc="12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</a:t>
            </a:r>
            <a:r>
              <a:rPr lang="en-US" altLang="zh-CN" sz="2000" spc="12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cavity?)</a:t>
            </a:r>
          </a:p>
          <a:p>
            <a:pPr lvl="1"/>
            <a:r>
              <a:rPr lang="en-US" altLang="zh-CN" sz="2000" spc="44" dirty="0">
                <a:ea typeface="Times New Roman"/>
              </a:rPr>
              <a:t>C</a:t>
            </a:r>
            <a:r>
              <a:rPr lang="en-US" altLang="zh-CN" sz="2000" spc="35" dirty="0">
                <a:ea typeface="Times New Roman"/>
              </a:rPr>
              <a:t>av</a:t>
            </a:r>
            <a:r>
              <a:rPr lang="en-US" altLang="zh-CN" sz="2000" spc="22" dirty="0">
                <a:ea typeface="Times New Roman"/>
              </a:rPr>
              <a:t>ity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49" dirty="0">
                <a:ea typeface="Times New Roman"/>
              </a:rPr>
              <a:t>=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22" dirty="0">
                <a:ea typeface="Times New Roman"/>
              </a:rPr>
              <a:t>tr</a:t>
            </a:r>
            <a:r>
              <a:rPr lang="en-US" altLang="zh-CN" sz="2000" spc="30" dirty="0">
                <a:ea typeface="Times New Roman"/>
              </a:rPr>
              <a:t>ue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26" dirty="0">
                <a:ea typeface="Times New Roman"/>
              </a:rPr>
              <a:t>is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30" dirty="0">
                <a:ea typeface="Times New Roman"/>
              </a:rPr>
              <a:t>a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35" dirty="0">
                <a:ea typeface="Times New Roman"/>
              </a:rPr>
              <a:t>p</a:t>
            </a:r>
            <a:r>
              <a:rPr lang="en-US" altLang="zh-CN" sz="2000" spc="30" dirty="0">
                <a:ea typeface="Times New Roman"/>
              </a:rPr>
              <a:t>rop</a:t>
            </a:r>
            <a:r>
              <a:rPr lang="en-US" altLang="zh-CN" sz="2000" spc="26" dirty="0">
                <a:ea typeface="Times New Roman"/>
              </a:rPr>
              <a:t>osition,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30" dirty="0">
                <a:ea typeface="Times New Roman"/>
              </a:rPr>
              <a:t>also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26" dirty="0">
                <a:ea typeface="Times New Roman"/>
              </a:rPr>
              <a:t>written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35" dirty="0">
                <a:ea typeface="Times New Roman"/>
              </a:rPr>
              <a:t>cav</a:t>
            </a:r>
            <a:r>
              <a:rPr lang="en-US" altLang="zh-CN" sz="2000" spc="26" dirty="0">
                <a:ea typeface="Times New Roman"/>
              </a:rPr>
              <a:t>ity</a:t>
            </a:r>
            <a:endParaRPr lang="en-US" altLang="zh-CN" spc="26" dirty="0">
              <a:ea typeface="Times New Roman"/>
            </a:endParaRPr>
          </a:p>
          <a:p>
            <a:r>
              <a:rPr lang="en-US" altLang="zh-CN" sz="2400" spc="-18" dirty="0">
                <a:ea typeface="Times New Roman"/>
              </a:rPr>
              <a:t>Discrete</a:t>
            </a:r>
            <a:r>
              <a:rPr lang="en-US" altLang="zh-CN" sz="2400" spc="-9" dirty="0">
                <a:cs typeface="Times New Roman"/>
              </a:rPr>
              <a:t> </a:t>
            </a:r>
            <a:r>
              <a:rPr lang="en-US" altLang="zh-CN" sz="2400" spc="-26" dirty="0">
                <a:ea typeface="Times New Roman"/>
              </a:rPr>
              <a:t>random</a:t>
            </a:r>
            <a:r>
              <a:rPr lang="en-US" altLang="zh-CN" sz="2400" spc="-13" dirty="0">
                <a:cs typeface="Times New Roman"/>
              </a:rPr>
              <a:t> </a:t>
            </a:r>
            <a:r>
              <a:rPr lang="en-US" altLang="zh-CN" sz="2400" spc="-18" dirty="0">
                <a:ea typeface="Times New Roman"/>
              </a:rPr>
              <a:t>variables</a:t>
            </a:r>
            <a:r>
              <a:rPr lang="en-US" altLang="zh-CN" sz="2400" spc="-9" dirty="0">
                <a:cs typeface="Times New Roman"/>
              </a:rPr>
              <a:t> </a:t>
            </a:r>
            <a:r>
              <a:rPr lang="en-US" altLang="zh-CN" sz="2400" spc="-13" dirty="0">
                <a:ea typeface="Times New Roman"/>
              </a:rPr>
              <a:t>(</a:t>
            </a:r>
            <a:r>
              <a:rPr lang="en-US" altLang="zh-CN" sz="2400" spc="-18" dirty="0">
                <a:ea typeface="Times New Roman"/>
              </a:rPr>
              <a:t>finite</a:t>
            </a:r>
            <a:r>
              <a:rPr lang="en-US" altLang="zh-CN" sz="2400" spc="-13" dirty="0">
                <a:cs typeface="Times New Roman"/>
              </a:rPr>
              <a:t> </a:t>
            </a:r>
            <a:r>
              <a:rPr lang="en-US" altLang="zh-CN" sz="2400" spc="-13" dirty="0">
                <a:ea typeface="Times New Roman"/>
              </a:rPr>
              <a:t>o</a:t>
            </a:r>
            <a:r>
              <a:rPr lang="en-US" altLang="zh-CN" sz="2400" spc="-18" dirty="0">
                <a:ea typeface="Times New Roman"/>
              </a:rPr>
              <a:t>r</a:t>
            </a:r>
            <a:r>
              <a:rPr lang="en-US" altLang="zh-CN" sz="2400" spc="-18" dirty="0">
                <a:cs typeface="Times New Roman"/>
              </a:rPr>
              <a:t> </a:t>
            </a:r>
            <a:r>
              <a:rPr lang="en-US" altLang="zh-CN" sz="2400" spc="-18" dirty="0">
                <a:ea typeface="Times New Roman"/>
              </a:rPr>
              <a:t>infinite</a:t>
            </a:r>
            <a:r>
              <a:rPr lang="en-US" altLang="zh-CN" sz="2400" spc="-4" dirty="0">
                <a:ea typeface="Times New Roman"/>
              </a:rPr>
              <a:t>)</a:t>
            </a:r>
          </a:p>
          <a:p>
            <a:pPr lvl="1"/>
            <a:r>
              <a:rPr lang="en-US" altLang="zh-CN" sz="2000" spc="30" dirty="0">
                <a:ea typeface="Times New Roman"/>
              </a:rPr>
              <a:t>e.g.,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114" dirty="0">
                <a:ea typeface="Times New Roman"/>
              </a:rPr>
              <a:t>W</a:t>
            </a:r>
            <a:r>
              <a:rPr lang="en-US" altLang="zh-CN" sz="2000" spc="39" dirty="0">
                <a:ea typeface="Times New Roman"/>
              </a:rPr>
              <a:t>eather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35" dirty="0">
                <a:ea typeface="Times New Roman"/>
              </a:rPr>
              <a:t>is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49" dirty="0">
                <a:ea typeface="Times New Roman"/>
              </a:rPr>
              <a:t>one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44" dirty="0">
                <a:ea typeface="Times New Roman"/>
              </a:rPr>
              <a:t>of</a:t>
            </a:r>
            <a:r>
              <a:rPr lang="en-US" altLang="zh-CN" sz="2000" spc="26" dirty="0">
                <a:cs typeface="Times New Roman"/>
              </a:rPr>
              <a:t>  </a:t>
            </a:r>
            <a:r>
              <a:rPr lang="en-US" altLang="zh-CN" sz="2000" spc="49" dirty="0">
                <a:ea typeface="Times New Roman"/>
              </a:rPr>
              <a:t>sunny</a:t>
            </a:r>
            <a:r>
              <a:rPr lang="en-US" altLang="zh-CN" sz="2000" spc="30" dirty="0">
                <a:ea typeface="Times New Roman"/>
              </a:rPr>
              <a:t>,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35" dirty="0">
                <a:ea typeface="Times New Roman"/>
              </a:rPr>
              <a:t>rain,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39" dirty="0">
                <a:ea typeface="Times New Roman"/>
              </a:rPr>
              <a:t>cl</a:t>
            </a:r>
            <a:r>
              <a:rPr lang="en-US" altLang="zh-CN" sz="2000" spc="49" dirty="0">
                <a:ea typeface="Times New Roman"/>
              </a:rPr>
              <a:t>oudy</a:t>
            </a:r>
            <a:r>
              <a:rPr lang="en-US" altLang="zh-CN" sz="2000" spc="39" dirty="0">
                <a:ea typeface="Times New Roman"/>
              </a:rPr>
              <a:t>,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53" dirty="0">
                <a:ea typeface="Times New Roman"/>
              </a:rPr>
              <a:t>snow</a:t>
            </a:r>
            <a:r>
              <a:rPr lang="en-US" altLang="zh-CN" sz="2000" dirty="0">
                <a:cs typeface="Times New Roman"/>
              </a:rPr>
              <a:t> </a:t>
            </a:r>
          </a:p>
          <a:p>
            <a:pPr lvl="2"/>
            <a:r>
              <a:rPr lang="en-US" altLang="zh-CN" sz="1800" spc="66" dirty="0">
                <a:ea typeface="Times New Roman"/>
              </a:rPr>
              <a:t>W</a:t>
            </a:r>
            <a:r>
              <a:rPr lang="en-US" altLang="zh-CN" sz="1800" spc="26" dirty="0">
                <a:ea typeface="Times New Roman"/>
              </a:rPr>
              <a:t>eather</a:t>
            </a:r>
            <a:r>
              <a:rPr lang="en-US" altLang="zh-CN" sz="1800" spc="22" dirty="0">
                <a:cs typeface="Times New Roman"/>
              </a:rPr>
              <a:t> </a:t>
            </a:r>
            <a:r>
              <a:rPr lang="en-US" altLang="zh-CN" sz="1800" spc="53" dirty="0">
                <a:ea typeface="Times New Roman"/>
              </a:rPr>
              <a:t>=</a:t>
            </a:r>
            <a:r>
              <a:rPr lang="en-US" altLang="zh-CN" sz="1800" spc="18" dirty="0">
                <a:cs typeface="Times New Roman"/>
              </a:rPr>
              <a:t> </a:t>
            </a:r>
            <a:r>
              <a:rPr lang="en-US" altLang="zh-CN" sz="1800" spc="26" dirty="0">
                <a:ea typeface="Times New Roman"/>
              </a:rPr>
              <a:t>rain</a:t>
            </a:r>
            <a:r>
              <a:rPr lang="en-US" altLang="zh-CN" sz="1800" spc="22" dirty="0">
                <a:cs typeface="Times New Roman"/>
              </a:rPr>
              <a:t> </a:t>
            </a:r>
            <a:r>
              <a:rPr lang="en-US" altLang="zh-CN" sz="1800" spc="26" dirty="0">
                <a:ea typeface="Times New Roman"/>
              </a:rPr>
              <a:t>is</a:t>
            </a:r>
            <a:r>
              <a:rPr lang="en-US" altLang="zh-CN" sz="1800" spc="18" dirty="0">
                <a:cs typeface="Times New Roman"/>
              </a:rPr>
              <a:t> </a:t>
            </a:r>
            <a:r>
              <a:rPr lang="en-US" altLang="zh-CN" sz="1800" spc="35" dirty="0">
                <a:ea typeface="Times New Roman"/>
              </a:rPr>
              <a:t>a</a:t>
            </a:r>
            <a:r>
              <a:rPr lang="en-US" altLang="zh-CN" sz="1800" spc="22" dirty="0">
                <a:cs typeface="Times New Roman"/>
              </a:rPr>
              <a:t> </a:t>
            </a:r>
            <a:r>
              <a:rPr lang="en-US" altLang="zh-CN" sz="1800" spc="35" dirty="0">
                <a:ea typeface="Times New Roman"/>
              </a:rPr>
              <a:t>p</a:t>
            </a:r>
            <a:r>
              <a:rPr lang="en-US" altLang="zh-CN" sz="1800" spc="30" dirty="0">
                <a:ea typeface="Times New Roman"/>
              </a:rPr>
              <a:t>rop</a:t>
            </a:r>
            <a:r>
              <a:rPr lang="en-US" altLang="zh-CN" sz="1800" spc="26" dirty="0">
                <a:ea typeface="Times New Roman"/>
              </a:rPr>
              <a:t>osition</a:t>
            </a:r>
          </a:p>
          <a:p>
            <a:pPr lvl="1"/>
            <a:r>
              <a:rPr lang="en-US" altLang="zh-CN" sz="2000" spc="-35" dirty="0">
                <a:ea typeface="Times New Roman"/>
              </a:rPr>
              <a:t>V</a:t>
            </a:r>
            <a:r>
              <a:rPr lang="en-US" altLang="zh-CN" sz="2000" spc="-22" dirty="0">
                <a:ea typeface="Times New Roman"/>
              </a:rPr>
              <a:t>alues</a:t>
            </a:r>
            <a:r>
              <a:rPr lang="en-US" altLang="zh-CN" sz="2000" spc="-9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must</a:t>
            </a:r>
            <a:r>
              <a:rPr lang="en-US" altLang="zh-CN" sz="2000" spc="-9" dirty="0">
                <a:cs typeface="Times New Roman"/>
              </a:rPr>
              <a:t> </a:t>
            </a:r>
            <a:r>
              <a:rPr lang="en-US" altLang="zh-CN" sz="2000" spc="-26" dirty="0">
                <a:ea typeface="Times New Roman"/>
              </a:rPr>
              <a:t>b</a:t>
            </a:r>
            <a:r>
              <a:rPr lang="en-US" altLang="zh-CN" sz="2000" spc="-22" dirty="0">
                <a:ea typeface="Times New Roman"/>
              </a:rPr>
              <a:t>e</a:t>
            </a:r>
            <a:r>
              <a:rPr lang="en-US" altLang="zh-CN" sz="2000" spc="-9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exhaustive</a:t>
            </a:r>
            <a:r>
              <a:rPr lang="en-US" altLang="zh-CN" sz="2000" spc="-9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and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mutually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exclusive</a:t>
            </a:r>
            <a:endParaRPr lang="en-US" sz="2400" dirty="0"/>
          </a:p>
          <a:p>
            <a:r>
              <a:rPr lang="en-US" altLang="zh-CN" sz="2400" spc="-13" dirty="0">
                <a:ea typeface="Times New Roman"/>
              </a:rPr>
              <a:t>Continuous</a:t>
            </a:r>
            <a:r>
              <a:rPr lang="en-US" altLang="zh-CN" sz="2400" spc="-4" dirty="0">
                <a:cs typeface="Times New Roman"/>
              </a:rPr>
              <a:t> </a:t>
            </a:r>
            <a:r>
              <a:rPr lang="en-US" altLang="zh-CN" sz="2400" spc="-18" dirty="0">
                <a:ea typeface="Times New Roman"/>
              </a:rPr>
              <a:t>random</a:t>
            </a:r>
            <a:r>
              <a:rPr lang="en-US" altLang="zh-CN" sz="2400" spc="-9" dirty="0">
                <a:cs typeface="Times New Roman"/>
              </a:rPr>
              <a:t> </a:t>
            </a:r>
            <a:r>
              <a:rPr lang="en-US" altLang="zh-CN" sz="2400" spc="-13" dirty="0">
                <a:ea typeface="Times New Roman"/>
              </a:rPr>
              <a:t>variables</a:t>
            </a:r>
            <a:r>
              <a:rPr lang="en-US" altLang="zh-CN" sz="2400" spc="-4" dirty="0">
                <a:cs typeface="Times New Roman"/>
              </a:rPr>
              <a:t> </a:t>
            </a:r>
            <a:r>
              <a:rPr lang="en-US" altLang="zh-CN" sz="2400" spc="-4" dirty="0">
                <a:ea typeface="Times New Roman"/>
              </a:rPr>
              <a:t>(</a:t>
            </a:r>
            <a:r>
              <a:rPr lang="en-US" altLang="zh-CN" sz="2400" spc="-13" dirty="0">
                <a:ea typeface="Times New Roman"/>
              </a:rPr>
              <a:t>b</a:t>
            </a:r>
            <a:r>
              <a:rPr lang="en-US" altLang="zh-CN" sz="2400" spc="-18" dirty="0">
                <a:ea typeface="Times New Roman"/>
              </a:rPr>
              <a:t>ounded</a:t>
            </a:r>
            <a:r>
              <a:rPr lang="en-US" altLang="zh-CN" sz="2400" spc="-9" dirty="0">
                <a:cs typeface="Times New Roman"/>
              </a:rPr>
              <a:t> </a:t>
            </a:r>
            <a:r>
              <a:rPr lang="en-US" altLang="zh-CN" sz="2400" spc="-4" dirty="0">
                <a:ea typeface="Times New Roman"/>
              </a:rPr>
              <a:t>o</a:t>
            </a:r>
            <a:r>
              <a:rPr lang="en-US" altLang="zh-CN" sz="2400" spc="-9" dirty="0">
                <a:ea typeface="Times New Roman"/>
              </a:rPr>
              <a:t>r</a:t>
            </a:r>
            <a:r>
              <a:rPr lang="en-US" altLang="zh-CN" sz="2400" spc="-13" dirty="0">
                <a:cs typeface="Times New Roman"/>
              </a:rPr>
              <a:t> </a:t>
            </a:r>
            <a:r>
              <a:rPr lang="en-US" altLang="zh-CN" sz="2400" spc="-13" dirty="0">
                <a:ea typeface="Times New Roman"/>
              </a:rPr>
              <a:t>unb</a:t>
            </a:r>
            <a:r>
              <a:rPr lang="en-US" altLang="zh-CN" sz="2400" spc="-18" dirty="0">
                <a:ea typeface="Times New Roman"/>
              </a:rPr>
              <a:t>ounded</a:t>
            </a:r>
            <a:r>
              <a:rPr lang="en-US" altLang="zh-CN" sz="2400" spc="-4" dirty="0">
                <a:ea typeface="Times New Roman"/>
              </a:rPr>
              <a:t>)</a:t>
            </a:r>
          </a:p>
          <a:p>
            <a:pPr lvl="1"/>
            <a:r>
              <a:rPr lang="en-US" altLang="zh-CN" sz="2000" dirty="0">
                <a:ea typeface="Times New Roman"/>
              </a:rPr>
              <a:t>e.g.,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Temp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=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21.6;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also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allow,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e.g.,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Temp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&lt;</a:t>
            </a:r>
            <a:r>
              <a:rPr lang="en-US" altLang="zh-CN" sz="2000" spc="-9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22.0.</a:t>
            </a:r>
          </a:p>
          <a:p>
            <a:r>
              <a:rPr lang="en-US" altLang="zh-CN" sz="2400" spc="-22" dirty="0">
                <a:ea typeface="Times New Roman"/>
              </a:rPr>
              <a:t>Arbitra</a:t>
            </a:r>
            <a:r>
              <a:rPr lang="en-US" altLang="zh-CN" sz="2400" spc="-18" dirty="0">
                <a:ea typeface="Times New Roman"/>
              </a:rPr>
              <a:t>ry</a:t>
            </a:r>
            <a:r>
              <a:rPr lang="en-US" altLang="zh-CN" sz="2400" spc="-9" dirty="0">
                <a:cs typeface="Times New Roman"/>
              </a:rPr>
              <a:t> </a:t>
            </a:r>
            <a:r>
              <a:rPr lang="en-US" altLang="zh-CN" sz="2400" spc="-30" dirty="0">
                <a:ea typeface="Times New Roman"/>
              </a:rPr>
              <a:t>Bo</a:t>
            </a:r>
            <a:r>
              <a:rPr lang="en-US" altLang="zh-CN" sz="2400" spc="-22" dirty="0">
                <a:ea typeface="Times New Roman"/>
              </a:rPr>
              <a:t>olean</a:t>
            </a:r>
            <a:r>
              <a:rPr lang="en-US" altLang="zh-CN" sz="2400" spc="-9" dirty="0">
                <a:cs typeface="Times New Roman"/>
              </a:rPr>
              <a:t> </a:t>
            </a:r>
            <a:r>
              <a:rPr lang="en-US" altLang="zh-CN" sz="2400" spc="-22" dirty="0">
                <a:ea typeface="Times New Roman"/>
              </a:rPr>
              <a:t>combinations</a:t>
            </a:r>
            <a:r>
              <a:rPr lang="en-US" altLang="zh-CN" sz="2400" spc="-9" dirty="0">
                <a:cs typeface="Times New Roman"/>
              </a:rPr>
              <a:t> </a:t>
            </a:r>
            <a:r>
              <a:rPr lang="en-US" altLang="zh-CN" sz="2400" spc="-31" dirty="0">
                <a:ea typeface="Times New Roman"/>
              </a:rPr>
              <a:t>of</a:t>
            </a:r>
            <a:r>
              <a:rPr lang="en-US" altLang="zh-CN" sz="2400" spc="-13" dirty="0">
                <a:cs typeface="Times New Roman"/>
              </a:rPr>
              <a:t> </a:t>
            </a:r>
            <a:r>
              <a:rPr lang="en-US" altLang="zh-CN" sz="2400" spc="-22" dirty="0">
                <a:ea typeface="Times New Roman"/>
              </a:rPr>
              <a:t>basic</a:t>
            </a:r>
            <a:r>
              <a:rPr lang="en-US" altLang="zh-CN" sz="2400" spc="-13" dirty="0">
                <a:cs typeface="Times New Roman"/>
              </a:rPr>
              <a:t> </a:t>
            </a:r>
            <a:r>
              <a:rPr lang="en-US" altLang="zh-CN" sz="2400" spc="-18" dirty="0">
                <a:ea typeface="Times New Roman"/>
              </a:rPr>
              <a:t>p</a:t>
            </a:r>
            <a:r>
              <a:rPr lang="en-US" altLang="zh-CN" sz="2400" spc="-22" dirty="0">
                <a:ea typeface="Times New Roman"/>
              </a:rPr>
              <a:t>ropositions</a:t>
            </a:r>
          </a:p>
          <a:p>
            <a:pPr hangingPunct="0">
              <a:lnSpc>
                <a:spcPct val="95416"/>
              </a:lnSpc>
            </a:pPr>
            <a:endParaRPr lang="en-US" altLang="zh-CN" sz="2400" dirty="0"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076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8D3A-CF8E-8D4B-A640-7CFB6920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B2C1-6B35-8746-9936-F3DCD85D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90111"/>
          </a:xfrm>
        </p:spPr>
        <p:txBody>
          <a:bodyPr>
            <a:noAutofit/>
          </a:bodyPr>
          <a:lstStyle/>
          <a:p>
            <a:r>
              <a:rPr lang="en-US" altLang="zh-CN" sz="1800" spc="-22" dirty="0">
                <a:ea typeface="Times New Roman"/>
              </a:rPr>
              <a:t>Prior</a:t>
            </a:r>
            <a:r>
              <a:rPr lang="en-US" altLang="zh-CN" sz="1800" spc="-9" dirty="0">
                <a:cs typeface="Times New Roman"/>
              </a:rPr>
              <a:t> </a:t>
            </a:r>
            <a:r>
              <a:rPr lang="en-US" altLang="zh-CN" sz="1800" spc="-26" dirty="0">
                <a:ea typeface="Times New Roman"/>
              </a:rPr>
              <a:t>o</a:t>
            </a:r>
            <a:r>
              <a:rPr lang="en-US" altLang="zh-CN" sz="1800" spc="-18" dirty="0">
                <a:ea typeface="Times New Roman"/>
              </a:rPr>
              <a:t>r</a:t>
            </a:r>
            <a:r>
              <a:rPr lang="en-US" altLang="zh-CN" sz="1800" spc="-13" dirty="0">
                <a:cs typeface="Times New Roman"/>
              </a:rPr>
              <a:t> </a:t>
            </a:r>
            <a:r>
              <a:rPr lang="en-US" altLang="zh-CN" sz="1800" spc="-22" dirty="0">
                <a:ea typeface="Times New Roman"/>
              </a:rPr>
              <a:t>unconditional</a:t>
            </a:r>
            <a:r>
              <a:rPr lang="en-US" altLang="zh-CN" sz="1800" spc="-9" dirty="0">
                <a:cs typeface="Times New Roman"/>
              </a:rPr>
              <a:t> </a:t>
            </a:r>
            <a:r>
              <a:rPr lang="en-US" altLang="zh-CN" sz="1800" spc="-44" dirty="0">
                <a:ea typeface="Times New Roman"/>
              </a:rPr>
              <a:t>p</a:t>
            </a:r>
            <a:r>
              <a:rPr lang="en-US" altLang="zh-CN" sz="1800" spc="-22" dirty="0">
                <a:ea typeface="Times New Roman"/>
              </a:rPr>
              <a:t>robabilities</a:t>
            </a:r>
            <a:r>
              <a:rPr lang="en-US" altLang="zh-CN" sz="1800" spc="-13" dirty="0">
                <a:cs typeface="Times New Roman"/>
              </a:rPr>
              <a:t> </a:t>
            </a:r>
            <a:r>
              <a:rPr lang="en-US" altLang="zh-CN" sz="1800" spc="-13" dirty="0">
                <a:ea typeface="Times New Roman"/>
              </a:rPr>
              <a:t>of</a:t>
            </a:r>
            <a:r>
              <a:rPr lang="en-US" altLang="zh-CN" sz="1800" spc="-18" dirty="0">
                <a:cs typeface="Times New Roman"/>
              </a:rPr>
              <a:t> </a:t>
            </a:r>
            <a:r>
              <a:rPr lang="en-US" altLang="zh-CN" sz="1800" spc="-26" dirty="0">
                <a:ea typeface="Times New Roman"/>
              </a:rPr>
              <a:t>prop</a:t>
            </a:r>
            <a:r>
              <a:rPr lang="en-US" altLang="zh-CN" sz="1800" spc="-22" dirty="0">
                <a:ea typeface="Times New Roman"/>
              </a:rPr>
              <a:t>ositions</a:t>
            </a:r>
          </a:p>
          <a:p>
            <a:pPr lvl="1"/>
            <a:r>
              <a:rPr lang="en-US" altLang="zh-CN" sz="1800" spc="39" dirty="0">
                <a:ea typeface="Times New Roman"/>
              </a:rPr>
              <a:t>e.g.,</a:t>
            </a:r>
            <a:r>
              <a:rPr lang="en-US" altLang="zh-CN" sz="1800" spc="26" dirty="0">
                <a:cs typeface="Times New Roman"/>
              </a:rPr>
              <a:t> </a:t>
            </a:r>
            <a:r>
              <a:rPr lang="en-US" altLang="zh-CN" sz="1800" spc="71" dirty="0">
                <a:ea typeface="Times New Roman"/>
              </a:rPr>
              <a:t>P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39" dirty="0">
                <a:ea typeface="Times New Roman"/>
              </a:rPr>
              <a:t>(</a:t>
            </a:r>
            <a:r>
              <a:rPr lang="en-US" altLang="zh-CN" sz="1800" spc="83" dirty="0">
                <a:ea typeface="Times New Roman"/>
              </a:rPr>
              <a:t>C</a:t>
            </a:r>
            <a:r>
              <a:rPr lang="en-US" altLang="zh-CN" sz="1800" spc="53" dirty="0">
                <a:ea typeface="Times New Roman"/>
              </a:rPr>
              <a:t>av</a:t>
            </a:r>
            <a:r>
              <a:rPr lang="en-US" altLang="zh-CN" sz="1800" spc="44" dirty="0">
                <a:ea typeface="Times New Roman"/>
              </a:rPr>
              <a:t>ity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71" dirty="0">
                <a:ea typeface="Times New Roman"/>
              </a:rPr>
              <a:t>=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35" dirty="0">
                <a:ea typeface="Times New Roman"/>
              </a:rPr>
              <a:t>tr</a:t>
            </a:r>
            <a:r>
              <a:rPr lang="en-US" altLang="zh-CN" sz="1800" spc="56" dirty="0">
                <a:ea typeface="Times New Roman"/>
              </a:rPr>
              <a:t>ue</a:t>
            </a:r>
            <a:r>
              <a:rPr lang="en-US" altLang="zh-CN" sz="1800" spc="39" dirty="0">
                <a:ea typeface="Times New Roman"/>
              </a:rPr>
              <a:t>)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71" dirty="0">
                <a:ea typeface="Times New Roman"/>
              </a:rPr>
              <a:t>=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61" dirty="0">
                <a:ea typeface="Times New Roman"/>
              </a:rPr>
              <a:t>0</a:t>
            </a:r>
            <a:r>
              <a:rPr lang="en-US" altLang="zh-CN" sz="1800" spc="26" dirty="0">
                <a:ea typeface="Times New Roman"/>
              </a:rPr>
              <a:t>.</a:t>
            </a:r>
            <a:r>
              <a:rPr lang="en-US" altLang="zh-CN" sz="1800" spc="61" dirty="0">
                <a:ea typeface="Times New Roman"/>
              </a:rPr>
              <a:t>1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56" dirty="0">
                <a:ea typeface="Times New Roman"/>
              </a:rPr>
              <a:t>and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71" dirty="0">
                <a:ea typeface="Times New Roman"/>
              </a:rPr>
              <a:t>P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39" dirty="0">
                <a:ea typeface="Times New Roman"/>
              </a:rPr>
              <a:t>(</a:t>
            </a:r>
            <a:r>
              <a:rPr lang="en-US" altLang="zh-CN" sz="1800" spc="114" dirty="0">
                <a:ea typeface="Times New Roman"/>
              </a:rPr>
              <a:t>W</a:t>
            </a:r>
            <a:r>
              <a:rPr lang="en-US" altLang="zh-CN" sz="1800" spc="49" dirty="0">
                <a:ea typeface="Times New Roman"/>
              </a:rPr>
              <a:t>eather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71" dirty="0">
                <a:ea typeface="Times New Roman"/>
              </a:rPr>
              <a:t>=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56" dirty="0">
                <a:ea typeface="Times New Roman"/>
              </a:rPr>
              <a:t>sunny</a:t>
            </a:r>
            <a:r>
              <a:rPr lang="en-US" altLang="zh-CN" sz="1800" spc="44" dirty="0">
                <a:ea typeface="Times New Roman"/>
              </a:rPr>
              <a:t>)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66" dirty="0">
                <a:ea typeface="Times New Roman"/>
              </a:rPr>
              <a:t>=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61" dirty="0">
                <a:ea typeface="Times New Roman"/>
              </a:rPr>
              <a:t>0</a:t>
            </a:r>
            <a:r>
              <a:rPr lang="en-US" altLang="zh-CN" sz="1800" spc="30" dirty="0">
                <a:ea typeface="Times New Roman"/>
              </a:rPr>
              <a:t>.</a:t>
            </a:r>
            <a:r>
              <a:rPr lang="en-US" altLang="zh-CN" sz="1800" spc="56" dirty="0">
                <a:ea typeface="Times New Roman"/>
              </a:rPr>
              <a:t>72</a:t>
            </a:r>
          </a:p>
          <a:p>
            <a:pPr lvl="1"/>
            <a:r>
              <a:rPr lang="en-US" altLang="zh-CN" sz="1800" dirty="0">
                <a:ea typeface="Times New Roman"/>
              </a:rPr>
              <a:t>correspond</a:t>
            </a:r>
            <a:r>
              <a:rPr lang="en-US" altLang="zh-CN" sz="1800" spc="-9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to</a:t>
            </a:r>
            <a:r>
              <a:rPr lang="en-US" altLang="zh-CN" sz="1800" spc="-97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belief</a:t>
            </a:r>
            <a:r>
              <a:rPr lang="en-US" altLang="zh-CN" sz="1800" spc="-97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prior</a:t>
            </a:r>
            <a:r>
              <a:rPr lang="en-US" altLang="zh-CN" sz="1800" spc="-97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to</a:t>
            </a:r>
            <a:r>
              <a:rPr lang="en-US" altLang="zh-CN" sz="1800" spc="-9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arrival</a:t>
            </a:r>
            <a:r>
              <a:rPr lang="en-US" altLang="zh-CN" sz="1800" spc="-97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of</a:t>
            </a:r>
            <a:r>
              <a:rPr lang="en-US" altLang="zh-CN" sz="1800" spc="-97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any</a:t>
            </a:r>
            <a:r>
              <a:rPr lang="en-US" altLang="zh-CN" sz="1800" spc="-97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(new)</a:t>
            </a:r>
            <a:r>
              <a:rPr lang="en-US" altLang="zh-CN" sz="1800" spc="-10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evidence</a:t>
            </a:r>
          </a:p>
          <a:p>
            <a:r>
              <a:rPr lang="en-US" altLang="zh-CN" sz="1800" spc="-22" dirty="0">
                <a:ea typeface="Times New Roman"/>
              </a:rPr>
              <a:t>Probabilit</a:t>
            </a:r>
            <a:r>
              <a:rPr lang="en-US" altLang="zh-CN" sz="1800" spc="-31" dirty="0">
                <a:ea typeface="Times New Roman"/>
              </a:rPr>
              <a:t>y</a:t>
            </a:r>
            <a:r>
              <a:rPr lang="en-US" altLang="zh-CN" sz="1800" spc="-9" dirty="0">
                <a:cs typeface="Times New Roman"/>
              </a:rPr>
              <a:t> </a:t>
            </a:r>
            <a:r>
              <a:rPr lang="en-US" altLang="zh-CN" sz="1800" spc="-22" dirty="0">
                <a:ea typeface="Times New Roman"/>
              </a:rPr>
              <a:t>distribution</a:t>
            </a:r>
            <a:r>
              <a:rPr lang="en-US" altLang="zh-CN" sz="1800" spc="-9" dirty="0">
                <a:cs typeface="Times New Roman"/>
              </a:rPr>
              <a:t> </a:t>
            </a:r>
            <a:r>
              <a:rPr lang="en-US" altLang="zh-CN" sz="1800" spc="-22" dirty="0">
                <a:ea typeface="Times New Roman"/>
              </a:rPr>
              <a:t>gives</a:t>
            </a:r>
            <a:r>
              <a:rPr lang="en-US" altLang="zh-CN" sz="1800" spc="-13" dirty="0">
                <a:cs typeface="Times New Roman"/>
              </a:rPr>
              <a:t> </a:t>
            </a:r>
            <a:r>
              <a:rPr lang="en-US" altLang="zh-CN" sz="1800" spc="-26" dirty="0">
                <a:ea typeface="Times New Roman"/>
              </a:rPr>
              <a:t>values</a:t>
            </a:r>
            <a:r>
              <a:rPr lang="en-US" altLang="zh-CN" sz="1800" spc="-9" dirty="0">
                <a:cs typeface="Times New Roman"/>
              </a:rPr>
              <a:t> </a:t>
            </a:r>
            <a:r>
              <a:rPr lang="en-US" altLang="zh-CN" sz="1800" spc="-18" dirty="0">
                <a:ea typeface="Times New Roman"/>
              </a:rPr>
              <a:t>for</a:t>
            </a:r>
            <a:r>
              <a:rPr lang="en-US" altLang="zh-CN" sz="1800" spc="-13" dirty="0">
                <a:cs typeface="Times New Roman"/>
              </a:rPr>
              <a:t> </a:t>
            </a:r>
            <a:r>
              <a:rPr lang="en-US" altLang="zh-CN" sz="1800" spc="-18" dirty="0">
                <a:ea typeface="Times New Roman"/>
              </a:rPr>
              <a:t>all</a:t>
            </a:r>
            <a:r>
              <a:rPr lang="en-US" altLang="zh-CN" sz="1800" spc="-9" dirty="0">
                <a:cs typeface="Times New Roman"/>
              </a:rPr>
              <a:t> </a:t>
            </a:r>
            <a:r>
              <a:rPr lang="en-US" altLang="zh-CN" sz="1800" spc="-30" dirty="0">
                <a:ea typeface="Times New Roman"/>
              </a:rPr>
              <a:t>p</a:t>
            </a:r>
            <a:r>
              <a:rPr lang="en-US" altLang="zh-CN" sz="1800" spc="-22" dirty="0">
                <a:ea typeface="Times New Roman"/>
              </a:rPr>
              <a:t>ossible</a:t>
            </a:r>
            <a:r>
              <a:rPr lang="en-US" altLang="zh-CN" sz="1800" spc="-13" dirty="0">
                <a:cs typeface="Times New Roman"/>
              </a:rPr>
              <a:t> </a:t>
            </a:r>
            <a:r>
              <a:rPr lang="en-US" altLang="zh-CN" sz="1800" spc="-26" dirty="0">
                <a:ea typeface="Times New Roman"/>
              </a:rPr>
              <a:t>assignments:</a:t>
            </a:r>
          </a:p>
          <a:p>
            <a:pPr lvl="1"/>
            <a:r>
              <a:rPr lang="en-US" altLang="zh-CN" sz="1800" dirty="0">
                <a:ea typeface="Times New Roman"/>
              </a:rPr>
              <a:t>P(Weather)</a:t>
            </a:r>
            <a:r>
              <a:rPr lang="en-US" altLang="zh-CN" sz="1800" spc="75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spc="75" dirty="0">
                <a:cs typeface="Times New Roman"/>
              </a:rPr>
              <a:t>  </a:t>
            </a:r>
            <a:r>
              <a:rPr lang="en-US" altLang="zh-CN" sz="1800" dirty="0">
                <a:ea typeface="Times New Roman"/>
              </a:rPr>
              <a:t>0.72,</a:t>
            </a:r>
            <a:r>
              <a:rPr lang="en-US" altLang="zh-CN" sz="1800" spc="75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0.1,</a:t>
            </a:r>
            <a:r>
              <a:rPr lang="en-US" altLang="zh-CN" sz="1800" spc="7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0.08,</a:t>
            </a:r>
            <a:r>
              <a:rPr lang="en-US" altLang="zh-CN" sz="1800" spc="75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0.1</a:t>
            </a:r>
            <a:r>
              <a:rPr lang="en-US" altLang="zh-CN" sz="1800" spc="75" dirty="0">
                <a:cs typeface="Times New Roman"/>
              </a:rPr>
              <a:t>  </a:t>
            </a:r>
            <a:r>
              <a:rPr lang="en-US" altLang="zh-CN" sz="1800" dirty="0">
                <a:ea typeface="Times New Roman"/>
              </a:rPr>
              <a:t>(normalized,</a:t>
            </a:r>
            <a:r>
              <a:rPr lang="en-US" altLang="zh-CN" sz="1800" spc="75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i.e.,</a:t>
            </a:r>
            <a:r>
              <a:rPr lang="en-US" altLang="zh-CN" sz="1800" spc="75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sums</a:t>
            </a:r>
            <a:r>
              <a:rPr lang="en-US" altLang="zh-CN" sz="1800" spc="7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to</a:t>
            </a:r>
            <a:r>
              <a:rPr lang="en-US" altLang="zh-CN" sz="1800" spc="75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1)</a:t>
            </a:r>
          </a:p>
          <a:p>
            <a:r>
              <a:rPr lang="en-US" altLang="zh-CN" sz="1800" dirty="0">
                <a:ea typeface="Times New Roman"/>
              </a:rPr>
              <a:t>Joint</a:t>
            </a:r>
            <a:r>
              <a:rPr lang="en-US" altLang="zh-CN" sz="1800" spc="-3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probability</a:t>
            </a:r>
            <a:r>
              <a:rPr lang="en-US" altLang="zh-CN" sz="1800" spc="-3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distribution</a:t>
            </a:r>
            <a:r>
              <a:rPr lang="en-US" altLang="zh-CN" sz="1800" spc="-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for</a:t>
            </a:r>
            <a:r>
              <a:rPr lang="en-US" altLang="zh-CN" sz="1800" spc="-3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</a:t>
            </a:r>
            <a:r>
              <a:rPr lang="en-US" altLang="zh-CN" sz="1800" spc="-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set</a:t>
            </a:r>
            <a:r>
              <a:rPr lang="en-US" altLang="zh-CN" sz="1800" spc="-3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of</a:t>
            </a:r>
            <a:r>
              <a:rPr lang="en-US" altLang="zh-CN" sz="1800" spc="-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random variables</a:t>
            </a:r>
            <a:r>
              <a:rPr lang="en-US" altLang="zh-CN" sz="1800" spc="-3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gives</a:t>
            </a:r>
            <a:r>
              <a:rPr lang="en-US" altLang="zh-CN" sz="1800" spc="-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 probability</a:t>
            </a:r>
            <a:r>
              <a:rPr lang="en-US" altLang="zh-CN" sz="1800" spc="-6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of</a:t>
            </a:r>
            <a:r>
              <a:rPr lang="en-US" altLang="zh-CN" sz="1800" spc="-6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every</a:t>
            </a:r>
            <a:r>
              <a:rPr lang="en-US" altLang="zh-CN" sz="1800" spc="-6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atomic</a:t>
            </a:r>
            <a:r>
              <a:rPr lang="en-US" altLang="zh-CN" sz="1800" spc="-6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event</a:t>
            </a:r>
            <a:r>
              <a:rPr lang="en-US" altLang="zh-CN" sz="1800" spc="-6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on</a:t>
            </a:r>
            <a:r>
              <a:rPr lang="en-US" altLang="zh-CN" sz="1800" spc="-6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those</a:t>
            </a:r>
            <a:r>
              <a:rPr lang="en-US" altLang="zh-CN" sz="1800" spc="-6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random variables</a:t>
            </a:r>
          </a:p>
          <a:p>
            <a:pPr lvl="1"/>
            <a:r>
              <a:rPr lang="en-US" altLang="zh-CN" sz="1800" dirty="0">
                <a:ea typeface="Times New Roman"/>
              </a:rPr>
              <a:t>i.e.,</a:t>
            </a:r>
            <a:r>
              <a:rPr lang="en-US" altLang="zh-CN" sz="1800" spc="-6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every</a:t>
            </a:r>
            <a:r>
              <a:rPr lang="en-US" altLang="zh-CN" sz="1800" spc="-6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sample</a:t>
            </a:r>
            <a:r>
              <a:rPr lang="en-US" altLang="zh-CN" sz="1800" spc="-7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point</a:t>
            </a:r>
          </a:p>
          <a:p>
            <a:pPr lvl="1"/>
            <a:r>
              <a:rPr lang="en-US" altLang="zh-CN" sz="1800" spc="53" dirty="0">
                <a:ea typeface="Times New Roman"/>
              </a:rPr>
              <a:t>P</a:t>
            </a:r>
            <a:r>
              <a:rPr lang="en-US" altLang="zh-CN" sz="1800" spc="30" dirty="0">
                <a:ea typeface="Times New Roman"/>
              </a:rPr>
              <a:t>(</a:t>
            </a:r>
            <a:r>
              <a:rPr lang="en-US" altLang="zh-CN" sz="1800" spc="92" dirty="0">
                <a:ea typeface="Times New Roman"/>
              </a:rPr>
              <a:t>W</a:t>
            </a:r>
            <a:r>
              <a:rPr lang="en-US" altLang="zh-CN" sz="1800" spc="39" dirty="0">
                <a:ea typeface="Times New Roman"/>
              </a:rPr>
              <a:t>eather</a:t>
            </a:r>
            <a:r>
              <a:rPr lang="en-US" altLang="zh-CN" sz="1800" spc="26" dirty="0">
                <a:ea typeface="Times New Roman"/>
              </a:rPr>
              <a:t>,</a:t>
            </a:r>
            <a:r>
              <a:rPr lang="en-US" altLang="zh-CN" sz="1800" spc="26" dirty="0">
                <a:cs typeface="Times New Roman"/>
              </a:rPr>
              <a:t> </a:t>
            </a:r>
            <a:r>
              <a:rPr lang="en-US" altLang="zh-CN" sz="1800" spc="66" dirty="0">
                <a:ea typeface="Times New Roman"/>
              </a:rPr>
              <a:t>C</a:t>
            </a:r>
            <a:r>
              <a:rPr lang="en-US" altLang="zh-CN" sz="1800" spc="44" dirty="0">
                <a:ea typeface="Times New Roman"/>
              </a:rPr>
              <a:t>av</a:t>
            </a:r>
            <a:r>
              <a:rPr lang="en-US" altLang="zh-CN" sz="1800" spc="35" dirty="0">
                <a:ea typeface="Times New Roman"/>
              </a:rPr>
              <a:t>ity)</a:t>
            </a:r>
            <a:r>
              <a:rPr lang="en-US" altLang="zh-CN" sz="1800" spc="22" dirty="0">
                <a:cs typeface="Times New Roman"/>
              </a:rPr>
              <a:t> </a:t>
            </a:r>
            <a:r>
              <a:rPr lang="en-US" altLang="zh-CN" sz="1800" spc="53" dirty="0">
                <a:ea typeface="Times New Roman"/>
              </a:rPr>
              <a:t>=</a:t>
            </a:r>
            <a:r>
              <a:rPr lang="en-US" altLang="zh-CN" sz="1800" spc="26" dirty="0">
                <a:cs typeface="Times New Roman"/>
              </a:rPr>
              <a:t> </a:t>
            </a:r>
            <a:r>
              <a:rPr lang="en-US" altLang="zh-CN" sz="1800" spc="44" dirty="0">
                <a:ea typeface="Times New Roman"/>
              </a:rPr>
              <a:t>a</a:t>
            </a:r>
            <a:r>
              <a:rPr lang="en-US" altLang="zh-CN" sz="1800" spc="26" dirty="0">
                <a:cs typeface="Times New Roman"/>
              </a:rPr>
              <a:t> </a:t>
            </a:r>
            <a:r>
              <a:rPr lang="en-US" altLang="zh-CN" sz="1800" spc="49" dirty="0">
                <a:ea typeface="Times New Roman"/>
              </a:rPr>
              <a:t>4</a:t>
            </a:r>
            <a:r>
              <a:rPr lang="en-US" altLang="zh-CN" sz="1800" spc="22" dirty="0">
                <a:cs typeface="Times New Roman"/>
              </a:rPr>
              <a:t> </a:t>
            </a:r>
            <a:r>
              <a:rPr lang="en-US" altLang="zh-CN" sz="1800" spc="56" dirty="0">
                <a:ea typeface="Times New Roman"/>
              </a:rPr>
              <a:t>×</a:t>
            </a:r>
            <a:r>
              <a:rPr lang="en-US" altLang="zh-CN" sz="1800" spc="26" dirty="0">
                <a:cs typeface="Times New Roman"/>
              </a:rPr>
              <a:t> </a:t>
            </a:r>
            <a:r>
              <a:rPr lang="en-US" altLang="zh-CN" sz="1800" spc="49" dirty="0">
                <a:ea typeface="Times New Roman"/>
              </a:rPr>
              <a:t>2</a:t>
            </a:r>
            <a:r>
              <a:rPr lang="en-US" altLang="zh-CN" sz="1800" spc="22" dirty="0">
                <a:cs typeface="Times New Roman"/>
              </a:rPr>
              <a:t> </a:t>
            </a:r>
            <a:r>
              <a:rPr lang="en-US" altLang="zh-CN" sz="1800" spc="39" dirty="0">
                <a:ea typeface="Times New Roman"/>
              </a:rPr>
              <a:t>matrix</a:t>
            </a:r>
            <a:r>
              <a:rPr lang="en-US" altLang="zh-CN" sz="1800" spc="26" dirty="0">
                <a:cs typeface="Times New Roman"/>
              </a:rPr>
              <a:t> </a:t>
            </a:r>
            <a:r>
              <a:rPr lang="en-US" altLang="zh-CN" sz="1800" spc="49" dirty="0">
                <a:ea typeface="Times New Roman"/>
              </a:rPr>
              <a:t>of</a:t>
            </a:r>
            <a:r>
              <a:rPr lang="en-US" altLang="zh-CN" sz="1800" spc="26" dirty="0">
                <a:cs typeface="Times New Roman"/>
              </a:rPr>
              <a:t> </a:t>
            </a:r>
            <a:r>
              <a:rPr lang="en-US" altLang="zh-CN" sz="1800" spc="39" dirty="0">
                <a:ea typeface="Times New Roman"/>
              </a:rPr>
              <a:t>values</a:t>
            </a:r>
          </a:p>
          <a:p>
            <a:pPr lvl="1"/>
            <a:endParaRPr lang="en-US" altLang="zh-CN" sz="1800" spc="39" dirty="0">
              <a:ea typeface="Times New Roman"/>
            </a:endParaRPr>
          </a:p>
          <a:p>
            <a:pPr lvl="1"/>
            <a:endParaRPr lang="en-US" altLang="zh-CN" sz="1800" spc="39" dirty="0">
              <a:ea typeface="Times New Roman"/>
            </a:endParaRPr>
          </a:p>
          <a:p>
            <a:pPr lvl="1"/>
            <a:endParaRPr lang="en-US" altLang="zh-CN" sz="1800" spc="39" dirty="0">
              <a:ea typeface="Times New Roman"/>
            </a:endParaRPr>
          </a:p>
          <a:p>
            <a:pPr lvl="1"/>
            <a:endParaRPr lang="en-US" altLang="zh-CN" sz="1800" spc="39" dirty="0">
              <a:ea typeface="Times New Roman"/>
            </a:endParaRPr>
          </a:p>
          <a:p>
            <a:pPr lvl="1"/>
            <a:endParaRPr lang="en-US" altLang="zh-CN" sz="1800" spc="39" dirty="0">
              <a:ea typeface="Times New Roman"/>
            </a:endParaRPr>
          </a:p>
          <a:p>
            <a:r>
              <a:rPr lang="en-US" altLang="zh-CN" sz="1800" spc="224" dirty="0">
                <a:ea typeface="Times New Roman"/>
                <a:cs typeface="Al Bayan Plain" pitchFamily="2" charset="-78"/>
              </a:rPr>
              <a:t>Ev</a:t>
            </a:r>
            <a:r>
              <a:rPr lang="en-US" altLang="zh-CN" sz="1800" spc="172" dirty="0">
                <a:ea typeface="Times New Roman"/>
                <a:cs typeface="Al Bayan Plain" pitchFamily="2" charset="-78"/>
              </a:rPr>
              <a:t>ery</a:t>
            </a:r>
            <a:r>
              <a:rPr lang="en-US" altLang="zh-CN" sz="1800" spc="101" dirty="0">
                <a:cs typeface="Al Bayan Plain" pitchFamily="2" charset="-78"/>
              </a:rPr>
              <a:t> </a:t>
            </a:r>
            <a:r>
              <a:rPr lang="en-US" altLang="zh-CN" sz="1800" spc="172" dirty="0">
                <a:ea typeface="Times New Roman"/>
                <a:cs typeface="Al Bayan Plain" pitchFamily="2" charset="-78"/>
              </a:rPr>
              <a:t>question</a:t>
            </a:r>
            <a:r>
              <a:rPr lang="en-US" altLang="zh-CN" sz="1800" spc="101" dirty="0">
                <a:cs typeface="Al Bayan Plain" pitchFamily="2" charset="-78"/>
              </a:rPr>
              <a:t> </a:t>
            </a:r>
            <a:r>
              <a:rPr lang="en-US" altLang="zh-CN" sz="1800" spc="194" dirty="0">
                <a:ea typeface="Times New Roman"/>
                <a:cs typeface="Al Bayan Plain" pitchFamily="2" charset="-78"/>
              </a:rPr>
              <a:t>ab</a:t>
            </a:r>
            <a:r>
              <a:rPr lang="en-US" altLang="zh-CN" sz="1800" spc="172" dirty="0">
                <a:ea typeface="Times New Roman"/>
                <a:cs typeface="Al Bayan Plain" pitchFamily="2" charset="-78"/>
              </a:rPr>
              <a:t>out</a:t>
            </a:r>
            <a:r>
              <a:rPr lang="en-US" altLang="zh-CN" sz="1800" spc="101" dirty="0">
                <a:cs typeface="Al Bayan Plain" pitchFamily="2" charset="-78"/>
              </a:rPr>
              <a:t> </a:t>
            </a:r>
            <a:r>
              <a:rPr lang="en-US" altLang="zh-CN" sz="1800" spc="190" dirty="0">
                <a:ea typeface="Times New Roman"/>
                <a:cs typeface="Al Bayan Plain" pitchFamily="2" charset="-78"/>
              </a:rPr>
              <a:t>a</a:t>
            </a:r>
            <a:r>
              <a:rPr lang="en-US" altLang="zh-CN" sz="1800" spc="101" dirty="0">
                <a:cs typeface="Al Bayan Plain" pitchFamily="2" charset="-78"/>
              </a:rPr>
              <a:t> </a:t>
            </a:r>
            <a:r>
              <a:rPr lang="en-US" altLang="zh-CN" sz="1800" spc="202" dirty="0">
                <a:ea typeface="Times New Roman"/>
                <a:cs typeface="Al Bayan Plain" pitchFamily="2" charset="-78"/>
              </a:rPr>
              <a:t>domain</a:t>
            </a:r>
            <a:r>
              <a:rPr lang="en-US" altLang="zh-CN" sz="1800" spc="101" dirty="0">
                <a:cs typeface="Al Bayan Plain" pitchFamily="2" charset="-78"/>
              </a:rPr>
              <a:t> </a:t>
            </a:r>
            <a:r>
              <a:rPr lang="en-US" altLang="zh-CN" sz="1800" spc="190" dirty="0">
                <a:ea typeface="Times New Roman"/>
                <a:cs typeface="Al Bayan Plain" pitchFamily="2" charset="-78"/>
              </a:rPr>
              <a:t>can</a:t>
            </a:r>
            <a:r>
              <a:rPr lang="en-US" altLang="zh-CN" sz="1800" spc="101" dirty="0">
                <a:cs typeface="Al Bayan Plain" pitchFamily="2" charset="-78"/>
              </a:rPr>
              <a:t> </a:t>
            </a:r>
            <a:r>
              <a:rPr lang="en-US" altLang="zh-CN" sz="1800" spc="202" dirty="0">
                <a:ea typeface="Times New Roman"/>
                <a:cs typeface="Al Bayan Plain" pitchFamily="2" charset="-78"/>
              </a:rPr>
              <a:t>b</a:t>
            </a:r>
            <a:r>
              <a:rPr lang="en-US" altLang="zh-CN" sz="1800" spc="180" dirty="0">
                <a:ea typeface="Times New Roman"/>
                <a:cs typeface="Al Bayan Plain" pitchFamily="2" charset="-78"/>
              </a:rPr>
              <a:t>e</a:t>
            </a:r>
            <a:r>
              <a:rPr lang="en-US" altLang="zh-CN" sz="1800" spc="101" dirty="0">
                <a:cs typeface="Al Bayan Plain" pitchFamily="2" charset="-78"/>
              </a:rPr>
              <a:t> </a:t>
            </a:r>
            <a:r>
              <a:rPr lang="en-US" altLang="zh-CN" sz="1800" spc="206" dirty="0">
                <a:ea typeface="Times New Roman"/>
                <a:cs typeface="Al Bayan Plain" pitchFamily="2" charset="-78"/>
              </a:rPr>
              <a:t>answ</a:t>
            </a:r>
            <a:r>
              <a:rPr lang="en-US" altLang="zh-CN" sz="1800" spc="176" dirty="0">
                <a:ea typeface="Times New Roman"/>
                <a:cs typeface="Al Bayan Plain" pitchFamily="2" charset="-78"/>
              </a:rPr>
              <a:t>ered</a:t>
            </a:r>
            <a:r>
              <a:rPr lang="en-US" altLang="zh-CN" sz="1800" spc="101" dirty="0">
                <a:cs typeface="Al Bayan Plain" pitchFamily="2" charset="-78"/>
              </a:rPr>
              <a:t> </a:t>
            </a:r>
            <a:r>
              <a:rPr lang="en-US" altLang="zh-CN" sz="1800" spc="206" dirty="0">
                <a:ea typeface="Times New Roman"/>
                <a:cs typeface="Al Bayan Plain" pitchFamily="2" charset="-78"/>
              </a:rPr>
              <a:t>b</a:t>
            </a:r>
            <a:r>
              <a:rPr lang="en-US" altLang="zh-CN" sz="1800" spc="202" dirty="0">
                <a:ea typeface="Times New Roman"/>
                <a:cs typeface="Al Bayan Plain" pitchFamily="2" charset="-78"/>
              </a:rPr>
              <a:t>y</a:t>
            </a:r>
            <a:r>
              <a:rPr lang="en-US" altLang="zh-CN" sz="1800" spc="101" dirty="0">
                <a:cs typeface="Al Bayan Plain" pitchFamily="2" charset="-78"/>
              </a:rPr>
              <a:t> </a:t>
            </a:r>
            <a:r>
              <a:rPr lang="en-US" altLang="zh-CN" sz="1800" spc="163" dirty="0">
                <a:ea typeface="Times New Roman"/>
                <a:cs typeface="Al Bayan Plain" pitchFamily="2" charset="-78"/>
              </a:rPr>
              <a:t>the</a:t>
            </a:r>
            <a:r>
              <a:rPr lang="en-US" altLang="zh-CN" sz="1800" spc="106" dirty="0">
                <a:cs typeface="Al Bayan Plain" pitchFamily="2" charset="-78"/>
              </a:rPr>
              <a:t> </a:t>
            </a:r>
            <a:r>
              <a:rPr lang="en-US" altLang="zh-CN" sz="1800" spc="158" dirty="0">
                <a:ea typeface="Times New Roman"/>
                <a:cs typeface="Al Bayan Plain" pitchFamily="2" charset="-78"/>
              </a:rPr>
              <a:t>join</a:t>
            </a:r>
            <a:r>
              <a:rPr lang="en-US" altLang="zh-CN" sz="1800" spc="119" dirty="0">
                <a:ea typeface="Times New Roman"/>
                <a:cs typeface="Al Bayan Plain" pitchFamily="2" charset="-78"/>
              </a:rPr>
              <a:t>t</a:t>
            </a:r>
            <a:r>
              <a:rPr lang="en-US" altLang="zh-CN" sz="1800" dirty="0">
                <a:cs typeface="Al Bayan Plain" pitchFamily="2" charset="-78"/>
              </a:rPr>
              <a:t> </a:t>
            </a:r>
            <a:r>
              <a:rPr lang="en-US" altLang="zh-CN" sz="1800" spc="158" dirty="0">
                <a:ea typeface="Times New Roman"/>
                <a:cs typeface="Al Bayan Plain" pitchFamily="2" charset="-78"/>
              </a:rPr>
              <a:t>distribution</a:t>
            </a:r>
            <a:r>
              <a:rPr lang="en-US" altLang="zh-CN" sz="1800" spc="101" dirty="0">
                <a:cs typeface="Al Bayan Plain" pitchFamily="2" charset="-78"/>
              </a:rPr>
              <a:t> </a:t>
            </a:r>
            <a:r>
              <a:rPr lang="en-US" altLang="zh-CN" sz="1800" spc="251" dirty="0">
                <a:ea typeface="Times New Roman"/>
                <a:cs typeface="Al Bayan Plain" pitchFamily="2" charset="-78"/>
              </a:rPr>
              <a:t>b</a:t>
            </a:r>
            <a:r>
              <a:rPr lang="en-US" altLang="zh-CN" sz="1800" spc="184" dirty="0">
                <a:ea typeface="Times New Roman"/>
                <a:cs typeface="Al Bayan Plain" pitchFamily="2" charset="-78"/>
              </a:rPr>
              <a:t>ecause</a:t>
            </a:r>
            <a:r>
              <a:rPr lang="en-US" altLang="zh-CN" sz="1800" spc="106" dirty="0">
                <a:cs typeface="Al Bayan Plain" pitchFamily="2" charset="-78"/>
              </a:rPr>
              <a:t> </a:t>
            </a:r>
            <a:r>
              <a:rPr lang="en-US" altLang="zh-CN" sz="1800" spc="202" dirty="0">
                <a:ea typeface="Times New Roman"/>
                <a:cs typeface="Al Bayan Plain" pitchFamily="2" charset="-78"/>
              </a:rPr>
              <a:t>ev</a:t>
            </a:r>
            <a:r>
              <a:rPr lang="en-US" altLang="zh-CN" sz="1800" spc="180" dirty="0">
                <a:ea typeface="Times New Roman"/>
                <a:cs typeface="Al Bayan Plain" pitchFamily="2" charset="-78"/>
              </a:rPr>
              <a:t>ery</a:t>
            </a:r>
            <a:r>
              <a:rPr lang="en-US" altLang="zh-CN" sz="1800" spc="106" dirty="0">
                <a:cs typeface="Al Bayan Plain" pitchFamily="2" charset="-78"/>
              </a:rPr>
              <a:t> </a:t>
            </a:r>
            <a:r>
              <a:rPr lang="en-US" altLang="zh-CN" sz="1800" spc="199" dirty="0">
                <a:ea typeface="Times New Roman"/>
                <a:cs typeface="Al Bayan Plain" pitchFamily="2" charset="-78"/>
              </a:rPr>
              <a:t>even</a:t>
            </a:r>
            <a:r>
              <a:rPr lang="en-US" altLang="zh-CN" sz="1800" spc="119" dirty="0">
                <a:ea typeface="Times New Roman"/>
                <a:cs typeface="Al Bayan Plain" pitchFamily="2" charset="-78"/>
              </a:rPr>
              <a:t>t</a:t>
            </a:r>
            <a:r>
              <a:rPr lang="en-US" altLang="zh-CN" sz="1800" spc="106" dirty="0">
                <a:cs typeface="Al Bayan Plain" pitchFamily="2" charset="-78"/>
              </a:rPr>
              <a:t> </a:t>
            </a:r>
            <a:r>
              <a:rPr lang="en-US" altLang="zh-CN" sz="1800" spc="141" dirty="0">
                <a:ea typeface="Times New Roman"/>
                <a:cs typeface="Al Bayan Plain" pitchFamily="2" charset="-78"/>
              </a:rPr>
              <a:t>is</a:t>
            </a:r>
            <a:r>
              <a:rPr lang="en-US" altLang="zh-CN" sz="1800" spc="106" dirty="0">
                <a:cs typeface="Al Bayan Plain" pitchFamily="2" charset="-78"/>
              </a:rPr>
              <a:t> </a:t>
            </a:r>
            <a:r>
              <a:rPr lang="en-US" altLang="zh-CN" sz="1800" spc="184" dirty="0">
                <a:ea typeface="Times New Roman"/>
                <a:cs typeface="Al Bayan Plain" pitchFamily="2" charset="-78"/>
              </a:rPr>
              <a:t>a</a:t>
            </a:r>
            <a:r>
              <a:rPr lang="en-US" altLang="zh-CN" sz="1800" spc="106" dirty="0">
                <a:cs typeface="Al Bayan Plain" pitchFamily="2" charset="-78"/>
              </a:rPr>
              <a:t> </a:t>
            </a:r>
            <a:r>
              <a:rPr lang="en-US" altLang="zh-CN" sz="1800" spc="234" dirty="0">
                <a:ea typeface="Times New Roman"/>
                <a:cs typeface="Al Bayan Plain" pitchFamily="2" charset="-78"/>
              </a:rPr>
              <a:t>sum</a:t>
            </a:r>
            <a:r>
              <a:rPr lang="en-US" altLang="zh-CN" sz="1800" spc="106" dirty="0">
                <a:cs typeface="Al Bayan Plain" pitchFamily="2" charset="-78"/>
              </a:rPr>
              <a:t> </a:t>
            </a:r>
            <a:r>
              <a:rPr lang="en-US" altLang="zh-CN" sz="1800" spc="176" dirty="0">
                <a:ea typeface="Times New Roman"/>
                <a:cs typeface="Al Bayan Plain" pitchFamily="2" charset="-78"/>
              </a:rPr>
              <a:t>of</a:t>
            </a:r>
            <a:r>
              <a:rPr lang="en-US" altLang="zh-CN" sz="1800" spc="106" dirty="0">
                <a:cs typeface="Al Bayan Plain" pitchFamily="2" charset="-78"/>
              </a:rPr>
              <a:t> </a:t>
            </a:r>
            <a:r>
              <a:rPr lang="en-US" altLang="zh-CN" sz="1800" spc="199" dirty="0">
                <a:ea typeface="Times New Roman"/>
                <a:cs typeface="Al Bayan Plain" pitchFamily="2" charset="-78"/>
              </a:rPr>
              <a:t>sample</a:t>
            </a:r>
            <a:r>
              <a:rPr lang="en-US" altLang="zh-CN" sz="1800" spc="106" dirty="0">
                <a:cs typeface="Al Bayan Plain" pitchFamily="2" charset="-78"/>
              </a:rPr>
              <a:t> </a:t>
            </a:r>
            <a:r>
              <a:rPr lang="en-US" altLang="zh-CN" sz="1800" spc="216" dirty="0">
                <a:ea typeface="Times New Roman"/>
                <a:cs typeface="Al Bayan Plain" pitchFamily="2" charset="-78"/>
              </a:rPr>
              <a:t>p</a:t>
            </a:r>
            <a:r>
              <a:rPr lang="en-US" altLang="zh-CN" sz="1800" spc="180" dirty="0">
                <a:ea typeface="Times New Roman"/>
                <a:cs typeface="Al Bayan Plain" pitchFamily="2" charset="-78"/>
              </a:rPr>
              <a:t>oin</a:t>
            </a:r>
            <a:r>
              <a:rPr lang="en-US" altLang="zh-CN" sz="1800" spc="141" dirty="0">
                <a:ea typeface="Times New Roman"/>
                <a:cs typeface="Al Bayan Plain" pitchFamily="2" charset="-78"/>
              </a:rPr>
              <a:t>ts</a:t>
            </a:r>
          </a:p>
          <a:p>
            <a:pPr>
              <a:lnSpc>
                <a:spcPts val="882"/>
              </a:lnSpc>
            </a:pPr>
            <a:endParaRPr lang="en-US" sz="1800" dirty="0"/>
          </a:p>
          <a:p>
            <a:pPr>
              <a:lnSpc>
                <a:spcPts val="882"/>
              </a:lnSpc>
            </a:pPr>
            <a:endParaRPr lang="en-US" sz="1800" dirty="0"/>
          </a:p>
          <a:p>
            <a:pPr>
              <a:lnSpc>
                <a:spcPts val="1415"/>
              </a:lnSpc>
            </a:pPr>
            <a:endParaRPr lang="en-US" sz="1800" dirty="0"/>
          </a:p>
          <a:p>
            <a:pPr lvl="1"/>
            <a:endParaRPr lang="en-US" altLang="zh-CN" sz="1800" spc="39" dirty="0">
              <a:ea typeface="Times New Roman"/>
            </a:endParaRPr>
          </a:p>
          <a:p>
            <a:pPr hangingPunct="0">
              <a:lnSpc>
                <a:spcPct val="95416"/>
              </a:lnSpc>
            </a:pPr>
            <a:endParaRPr lang="en-US" altLang="zh-CN" sz="1800" dirty="0">
              <a:ea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236591-FBAA-184A-82EC-5200DA697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92871"/>
              </p:ext>
            </p:extLst>
          </p:nvPr>
        </p:nvGraphicFramePr>
        <p:xfrm>
          <a:off x="947119" y="4688834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563756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083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93418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3962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853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8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7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5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2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A2C5-396B-4A4F-BC18-A0E5685D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for Continuous </a:t>
            </a:r>
            <a:r>
              <a:rPr lang="en-US" dirty="0" err="1"/>
              <a:t>Varibales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3FCD-A744-B540-A192-671A1B49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ea typeface="Times New Roman"/>
              </a:rPr>
              <a:t>Express</a:t>
            </a:r>
            <a:r>
              <a:rPr lang="en-US" altLang="zh-CN" sz="1800" spc="-11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distribution</a:t>
            </a:r>
            <a:r>
              <a:rPr lang="en-US" altLang="zh-CN" sz="1800" spc="-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as</a:t>
            </a:r>
            <a:r>
              <a:rPr lang="en-US" altLang="zh-CN" sz="1800" spc="-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</a:t>
            </a:r>
            <a:r>
              <a:rPr lang="en-US" altLang="zh-CN" sz="1800" spc="-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parameterized</a:t>
            </a:r>
            <a:r>
              <a:rPr lang="en-US" altLang="zh-CN" sz="1800" spc="-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function</a:t>
            </a:r>
            <a:r>
              <a:rPr lang="en-US" altLang="zh-CN" sz="1800" spc="-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of</a:t>
            </a:r>
            <a:r>
              <a:rPr lang="en-US" altLang="zh-CN" sz="1800" spc="-11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value:</a:t>
            </a:r>
          </a:p>
          <a:p>
            <a:pPr lvl="1"/>
            <a:r>
              <a:rPr lang="en-US" altLang="zh-CN" sz="1800" dirty="0">
                <a:ea typeface="Times New Roman"/>
              </a:rPr>
              <a:t>P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(X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x)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U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[18,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26](x)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uniform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density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between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18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and</a:t>
            </a:r>
            <a:r>
              <a:rPr lang="en-US" altLang="zh-CN" sz="1800" spc="-8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26</a:t>
            </a:r>
            <a:br>
              <a:rPr lang="en-US" altLang="zh-CN" sz="1800" dirty="0">
                <a:ea typeface="Times New Roman"/>
              </a:rPr>
            </a:br>
            <a:endParaRPr lang="en-US" altLang="zh-CN" sz="1800" dirty="0">
              <a:ea typeface="Times New Roman"/>
            </a:endParaRPr>
          </a:p>
          <a:p>
            <a:pPr lvl="1"/>
            <a:endParaRPr lang="en-US" altLang="zh-CN" sz="1800" dirty="0">
              <a:ea typeface="Times New Roman"/>
            </a:endParaRPr>
          </a:p>
          <a:p>
            <a:pPr lvl="1"/>
            <a:endParaRPr lang="en-US" altLang="zh-CN" sz="1800" dirty="0">
              <a:ea typeface="Times New Roman"/>
            </a:endParaRPr>
          </a:p>
          <a:p>
            <a:pPr lvl="1"/>
            <a:endParaRPr lang="en-US" altLang="zh-CN" sz="1800" dirty="0">
              <a:ea typeface="Times New Roman"/>
            </a:endParaRPr>
          </a:p>
          <a:p>
            <a:pPr marL="457200" lvl="1" indent="0">
              <a:buNone/>
            </a:pPr>
            <a:endParaRPr lang="en-US" altLang="zh-CN" sz="1800" dirty="0">
              <a:ea typeface="Times New Roman"/>
            </a:endParaRPr>
          </a:p>
          <a:p>
            <a:pPr marL="457200" lvl="1" indent="0">
              <a:buNone/>
            </a:pPr>
            <a:endParaRPr lang="en-US" altLang="zh-CN" sz="1800" dirty="0">
              <a:ea typeface="Times New Roman"/>
            </a:endParaRPr>
          </a:p>
          <a:p>
            <a:pPr marL="457200" lvl="1" indent="0">
              <a:buNone/>
            </a:pPr>
            <a:endParaRPr lang="en-US" altLang="zh-CN" sz="1800" dirty="0">
              <a:ea typeface="Times New Roman"/>
            </a:endParaRPr>
          </a:p>
          <a:p>
            <a:pPr lvl="1"/>
            <a:endParaRPr lang="en-US" altLang="zh-CN" sz="1800" dirty="0">
              <a:ea typeface="Times New Roman"/>
            </a:endParaRPr>
          </a:p>
          <a:p>
            <a:pPr lvl="1"/>
            <a:endParaRPr lang="en-US" altLang="zh-CN" sz="1800" dirty="0">
              <a:ea typeface="Times New Roman"/>
            </a:endParaRPr>
          </a:p>
          <a:p>
            <a:r>
              <a:rPr lang="en-US" altLang="zh-CN" sz="1800" dirty="0">
                <a:ea typeface="Times New Roman"/>
              </a:rPr>
              <a:t>Here</a:t>
            </a:r>
            <a:r>
              <a:rPr lang="en-US" altLang="zh-CN" sz="1800" spc="6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</a:t>
            </a:r>
            <a:r>
              <a:rPr lang="en-US" altLang="zh-CN" sz="1800" spc="7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is</a:t>
            </a:r>
            <a:r>
              <a:rPr lang="en-US" altLang="zh-CN" sz="1800" spc="7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</a:t>
            </a:r>
            <a:r>
              <a:rPr lang="en-US" altLang="zh-CN" sz="1800" spc="6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density;</a:t>
            </a:r>
            <a:r>
              <a:rPr lang="en-US" altLang="zh-CN" sz="1800" spc="7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integrates</a:t>
            </a:r>
            <a:r>
              <a:rPr lang="en-US" altLang="zh-CN" sz="1800" spc="7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to</a:t>
            </a:r>
            <a:r>
              <a:rPr lang="en-US" altLang="zh-CN" sz="1800" spc="7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1.</a:t>
            </a:r>
            <a:r>
              <a:rPr lang="en-US" altLang="zh-CN" sz="1800" dirty="0">
                <a:cs typeface="Times New Roman"/>
              </a:rPr>
              <a:t> </a:t>
            </a:r>
          </a:p>
          <a:p>
            <a:pPr lvl="1"/>
            <a:r>
              <a:rPr lang="en-US" altLang="zh-CN" sz="1800" dirty="0">
                <a:ea typeface="Times New Roman"/>
              </a:rPr>
              <a:t>P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(X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20.5)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0.125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really</a:t>
            </a:r>
            <a:r>
              <a:rPr lang="en-US" altLang="zh-CN" sz="1800" spc="5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means</a:t>
            </a:r>
          </a:p>
          <a:p>
            <a:pPr lvl="1"/>
            <a:r>
              <a:rPr lang="en-US" altLang="zh-CN" sz="1800" baseline="-25000" dirty="0">
                <a:ea typeface="Times New Roman"/>
              </a:rPr>
              <a:t>dx</a:t>
            </a:r>
            <a:r>
              <a:rPr lang="en-US" altLang="zh-CN" sz="1800" dirty="0">
                <a:ea typeface="Times New Roman"/>
              </a:rPr>
              <a:t>lim→0</a:t>
            </a:r>
            <a:r>
              <a:rPr lang="en-US" altLang="zh-CN" sz="1800" spc="-1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P(20.5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≤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X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≤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20.5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+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dx)/dx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spc="-31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0.125</a:t>
            </a:r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D3A25-8384-3340-B7A1-31AB0283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59" y="2418505"/>
            <a:ext cx="4304377" cy="18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2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AF68-CDE4-CA48-9AA2-F3CAE882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4C7BD-FD7C-9B4F-9153-EA95C9653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4C7BD-FD7C-9B4F-9153-EA95C9653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C3E9D2D4-6227-E048-9F64-86B50E11D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4" y="2495873"/>
            <a:ext cx="5408156" cy="26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9388-1289-FE47-8FD0-CF2555DD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433D-F695-9C43-B22E-6329D427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spc="-26" dirty="0">
                <a:ea typeface="Times New Roman"/>
              </a:rPr>
              <a:t>Conditional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spc="-40" dirty="0">
                <a:ea typeface="Times New Roman"/>
              </a:rPr>
              <a:t>o</a:t>
            </a:r>
            <a:r>
              <a:rPr lang="en-US" altLang="zh-CN" sz="2000" spc="-22" dirty="0">
                <a:ea typeface="Times New Roman"/>
              </a:rPr>
              <a:t>r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spc="-31" dirty="0">
                <a:ea typeface="Times New Roman"/>
              </a:rPr>
              <a:t>p</a:t>
            </a:r>
            <a:r>
              <a:rPr lang="en-US" altLang="zh-CN" sz="2000" spc="-26" dirty="0">
                <a:ea typeface="Times New Roman"/>
              </a:rPr>
              <a:t>osterio</a:t>
            </a:r>
            <a:r>
              <a:rPr lang="en-US" altLang="zh-CN" sz="2000" spc="-9" dirty="0">
                <a:ea typeface="Times New Roman"/>
              </a:rPr>
              <a:t>r</a:t>
            </a:r>
            <a:r>
              <a:rPr lang="en-US" altLang="zh-CN" sz="2000" spc="-26" dirty="0">
                <a:cs typeface="Times New Roman"/>
              </a:rPr>
              <a:t> </a:t>
            </a:r>
            <a:r>
              <a:rPr lang="en-US" altLang="zh-CN" sz="2000" spc="-30" dirty="0">
                <a:ea typeface="Times New Roman"/>
              </a:rPr>
              <a:t>p</a:t>
            </a:r>
            <a:r>
              <a:rPr lang="en-US" altLang="zh-CN" sz="2000" spc="-22" dirty="0">
                <a:ea typeface="Times New Roman"/>
              </a:rPr>
              <a:t>robabilities</a:t>
            </a:r>
          </a:p>
          <a:p>
            <a:pPr lvl="1"/>
            <a:r>
              <a:rPr lang="en-US" altLang="zh-CN" sz="2000" spc="35" dirty="0">
                <a:ea typeface="Times New Roman"/>
              </a:rPr>
              <a:t>e.g.,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83" dirty="0">
                <a:ea typeface="Times New Roman"/>
              </a:rPr>
              <a:t>P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39" dirty="0">
                <a:ea typeface="Times New Roman"/>
              </a:rPr>
              <a:t>(</a:t>
            </a:r>
            <a:r>
              <a:rPr lang="en-US" altLang="zh-CN" sz="2000" spc="53" dirty="0">
                <a:ea typeface="Times New Roman"/>
              </a:rPr>
              <a:t>cav</a:t>
            </a:r>
            <a:r>
              <a:rPr lang="en-US" altLang="zh-CN" sz="2000" spc="39" dirty="0">
                <a:ea typeface="Times New Roman"/>
              </a:rPr>
              <a:t>ity </a:t>
            </a:r>
            <a:r>
              <a:rPr lang="en-US" altLang="zh-CN" sz="2000" spc="30" dirty="0">
                <a:ea typeface="Times New Roman"/>
              </a:rPr>
              <a:t>| </a:t>
            </a:r>
            <a:r>
              <a:rPr lang="en-US" altLang="zh-CN" sz="2000" spc="49" dirty="0">
                <a:ea typeface="Times New Roman"/>
              </a:rPr>
              <a:t>toothache</a:t>
            </a:r>
            <a:r>
              <a:rPr lang="en-US" altLang="zh-CN" sz="2000" spc="56" dirty="0">
                <a:ea typeface="Times New Roman"/>
              </a:rPr>
              <a:t>)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66" dirty="0">
                <a:ea typeface="Times New Roman"/>
              </a:rPr>
              <a:t>=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61" dirty="0">
                <a:ea typeface="Times New Roman"/>
              </a:rPr>
              <a:t>0</a:t>
            </a:r>
            <a:r>
              <a:rPr lang="en-US" altLang="zh-CN" sz="2000" spc="26" dirty="0">
                <a:ea typeface="Times New Roman"/>
              </a:rPr>
              <a:t>.</a:t>
            </a:r>
            <a:r>
              <a:rPr lang="en-US" altLang="zh-CN" sz="2000" spc="61" dirty="0">
                <a:ea typeface="Times New Roman"/>
              </a:rPr>
              <a:t>8</a:t>
            </a:r>
          </a:p>
          <a:p>
            <a:pPr lvl="1"/>
            <a:r>
              <a:rPr lang="en-US" altLang="zh-CN" sz="2000" spc="88" dirty="0">
                <a:ea typeface="Times New Roman"/>
              </a:rPr>
              <a:t>i.e.,</a:t>
            </a:r>
            <a:r>
              <a:rPr lang="en-US" altLang="zh-CN" sz="2000" spc="75" dirty="0">
                <a:cs typeface="Times New Roman"/>
              </a:rPr>
              <a:t> </a:t>
            </a:r>
            <a:r>
              <a:rPr lang="en-US" altLang="zh-CN" sz="2000" spc="128" dirty="0">
                <a:ea typeface="Times New Roman"/>
              </a:rPr>
              <a:t>giv</a:t>
            </a:r>
            <a:r>
              <a:rPr lang="en-US" altLang="zh-CN" sz="2000" spc="141" dirty="0">
                <a:ea typeface="Times New Roman"/>
              </a:rPr>
              <a:t>en</a:t>
            </a:r>
            <a:r>
              <a:rPr lang="en-US" altLang="zh-CN" sz="2000" spc="75" dirty="0">
                <a:cs typeface="Times New Roman"/>
              </a:rPr>
              <a:t> </a:t>
            </a:r>
            <a:r>
              <a:rPr lang="en-US" altLang="zh-CN" sz="2000" spc="114" dirty="0">
                <a:ea typeface="Times New Roman"/>
              </a:rPr>
              <a:t>that</a:t>
            </a:r>
            <a:r>
              <a:rPr lang="en-US" altLang="zh-CN" sz="2000" spc="75" dirty="0">
                <a:cs typeface="Times New Roman"/>
              </a:rPr>
              <a:t> </a:t>
            </a:r>
            <a:r>
              <a:rPr lang="en-US" altLang="zh-CN" sz="2000" spc="128" dirty="0">
                <a:ea typeface="Times New Roman"/>
              </a:rPr>
              <a:t>toothache</a:t>
            </a:r>
            <a:r>
              <a:rPr lang="en-US" altLang="zh-CN" sz="2000" spc="75" dirty="0">
                <a:cs typeface="Times New Roman"/>
              </a:rPr>
              <a:t> </a:t>
            </a:r>
            <a:r>
              <a:rPr lang="en-US" altLang="zh-CN" sz="2000" spc="110" dirty="0">
                <a:ea typeface="Times New Roman"/>
              </a:rPr>
              <a:t>is</a:t>
            </a:r>
            <a:r>
              <a:rPr lang="en-US" altLang="zh-CN" sz="2000" spc="79" dirty="0">
                <a:cs typeface="Times New Roman"/>
              </a:rPr>
              <a:t> </a:t>
            </a:r>
            <a:r>
              <a:rPr lang="en-US" altLang="zh-CN" sz="2000" spc="101" dirty="0">
                <a:ea typeface="Times New Roman"/>
              </a:rPr>
              <a:t>all</a:t>
            </a:r>
            <a:r>
              <a:rPr lang="en-US" altLang="zh-CN" sz="2000" spc="75" dirty="0">
                <a:cs typeface="Times New Roman"/>
              </a:rPr>
              <a:t> </a:t>
            </a:r>
            <a:r>
              <a:rPr lang="en-US" altLang="zh-CN" sz="2000" spc="97" dirty="0">
                <a:ea typeface="Times New Roman"/>
              </a:rPr>
              <a:t>I</a:t>
            </a:r>
            <a:r>
              <a:rPr lang="en-US" altLang="zh-CN" sz="2000" spc="75" dirty="0">
                <a:cs typeface="Times New Roman"/>
              </a:rPr>
              <a:t> </a:t>
            </a:r>
            <a:r>
              <a:rPr lang="en-US" altLang="zh-CN" sz="2000" spc="150" dirty="0">
                <a:ea typeface="Times New Roman"/>
              </a:rPr>
              <a:t>kno</a:t>
            </a:r>
            <a:r>
              <a:rPr lang="en-US" altLang="zh-CN" sz="2000" spc="221" dirty="0">
                <a:ea typeface="Times New Roman"/>
              </a:rPr>
              <a:t>w</a:t>
            </a:r>
            <a:r>
              <a:rPr lang="en-US" altLang="zh-CN" sz="2000" dirty="0">
                <a:cs typeface="Times New Roman"/>
              </a:rPr>
              <a:t> </a:t>
            </a:r>
          </a:p>
          <a:p>
            <a:pPr lvl="2"/>
            <a:r>
              <a:rPr lang="en-US" altLang="zh-CN" spc="71" dirty="0">
                <a:ea typeface="Times New Roman"/>
              </a:rPr>
              <a:t>NOT</a:t>
            </a:r>
            <a:r>
              <a:rPr lang="en-US" altLang="zh-CN" spc="22" dirty="0">
                <a:cs typeface="Times New Roman"/>
              </a:rPr>
              <a:t> </a:t>
            </a:r>
            <a:r>
              <a:rPr lang="en-US" altLang="zh-CN" spc="35" dirty="0">
                <a:ea typeface="Times New Roman"/>
              </a:rPr>
              <a:t>“if</a:t>
            </a:r>
            <a:r>
              <a:rPr lang="en-US" altLang="zh-CN" spc="26" dirty="0">
                <a:cs typeface="Times New Roman"/>
              </a:rPr>
              <a:t> </a:t>
            </a:r>
            <a:r>
              <a:rPr lang="en-US" altLang="zh-CN" spc="44" dirty="0">
                <a:ea typeface="Times New Roman"/>
              </a:rPr>
              <a:t>toothache</a:t>
            </a:r>
            <a:r>
              <a:rPr lang="en-US" altLang="zh-CN" spc="26" dirty="0">
                <a:cs typeface="Times New Roman"/>
              </a:rPr>
              <a:t> </a:t>
            </a:r>
            <a:r>
              <a:rPr lang="en-US" altLang="zh-CN" spc="49" dirty="0">
                <a:ea typeface="Times New Roman"/>
              </a:rPr>
              <a:t>then</a:t>
            </a:r>
            <a:r>
              <a:rPr lang="en-US" altLang="zh-CN" spc="26" dirty="0">
                <a:cs typeface="Times New Roman"/>
              </a:rPr>
              <a:t> </a:t>
            </a:r>
            <a:r>
              <a:rPr lang="en-US" altLang="zh-CN" spc="66" dirty="0">
                <a:ea typeface="Times New Roman"/>
              </a:rPr>
              <a:t>80%</a:t>
            </a:r>
            <a:r>
              <a:rPr lang="en-US" altLang="zh-CN" spc="26" dirty="0">
                <a:cs typeface="Times New Roman"/>
              </a:rPr>
              <a:t> </a:t>
            </a:r>
            <a:r>
              <a:rPr lang="en-US" altLang="zh-CN" spc="49" dirty="0">
                <a:ea typeface="Times New Roman"/>
              </a:rPr>
              <a:t>chance</a:t>
            </a:r>
            <a:r>
              <a:rPr lang="en-US" altLang="zh-CN" spc="26" dirty="0">
                <a:cs typeface="Times New Roman"/>
              </a:rPr>
              <a:t> </a:t>
            </a:r>
            <a:r>
              <a:rPr lang="en-US" altLang="zh-CN" spc="44" dirty="0">
                <a:ea typeface="Times New Roman"/>
              </a:rPr>
              <a:t>of</a:t>
            </a:r>
            <a:r>
              <a:rPr lang="en-US" altLang="zh-CN" spc="26" dirty="0">
                <a:cs typeface="Times New Roman"/>
              </a:rPr>
              <a:t> </a:t>
            </a:r>
            <a:r>
              <a:rPr lang="en-US" altLang="zh-CN" spc="49" dirty="0">
                <a:ea typeface="Times New Roman"/>
              </a:rPr>
              <a:t>cav</a:t>
            </a:r>
            <a:r>
              <a:rPr lang="en-US" altLang="zh-CN" spc="39" dirty="0">
                <a:ea typeface="Times New Roman"/>
              </a:rPr>
              <a:t>ity</a:t>
            </a:r>
            <a:r>
              <a:rPr lang="en-US" altLang="zh-CN" spc="49" dirty="0">
                <a:ea typeface="Times New Roman"/>
              </a:rPr>
              <a:t>”</a:t>
            </a:r>
          </a:p>
          <a:p>
            <a:r>
              <a:rPr lang="en-US" altLang="zh-CN" sz="2000" spc="-18" dirty="0">
                <a:ea typeface="Times New Roman"/>
              </a:rPr>
              <a:t>Notation</a:t>
            </a:r>
            <a:r>
              <a:rPr lang="en-US" altLang="zh-CN" sz="2000" spc="-18" dirty="0">
                <a:cs typeface="Times New Roman"/>
              </a:rPr>
              <a:t> </a:t>
            </a:r>
            <a:r>
              <a:rPr lang="en-US" altLang="zh-CN" sz="2000" spc="-4" dirty="0">
                <a:ea typeface="Times New Roman"/>
              </a:rPr>
              <a:t>fo</a:t>
            </a:r>
            <a:r>
              <a:rPr lang="en-US" altLang="zh-CN" sz="2000" spc="-18" dirty="0">
                <a:ea typeface="Times New Roman"/>
              </a:rPr>
              <a:t>r</a:t>
            </a:r>
            <a:r>
              <a:rPr lang="en-US" altLang="zh-CN" sz="2000" spc="-18" dirty="0">
                <a:cs typeface="Times New Roman"/>
              </a:rPr>
              <a:t> </a:t>
            </a:r>
            <a:r>
              <a:rPr lang="en-US" altLang="zh-CN" sz="2000" spc="-13" dirty="0">
                <a:ea typeface="Times New Roman"/>
              </a:rPr>
              <a:t>conditional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spc="-13" dirty="0">
                <a:ea typeface="Times New Roman"/>
              </a:rPr>
              <a:t>distributions: </a:t>
            </a:r>
          </a:p>
          <a:p>
            <a:pPr lvl="1"/>
            <a:r>
              <a:rPr lang="en-US" altLang="zh-CN" sz="2000" spc="26" dirty="0">
                <a:ea typeface="Times New Roman"/>
              </a:rPr>
              <a:t>P</a:t>
            </a:r>
            <a:r>
              <a:rPr lang="en-US" altLang="zh-CN" sz="2000" spc="18" dirty="0">
                <a:ea typeface="Times New Roman"/>
              </a:rPr>
              <a:t>(</a:t>
            </a:r>
            <a:r>
              <a:rPr lang="en-US" altLang="zh-CN" sz="2000" spc="35" dirty="0">
                <a:ea typeface="Times New Roman"/>
              </a:rPr>
              <a:t>c</a:t>
            </a:r>
            <a:r>
              <a:rPr lang="en-US" altLang="zh-CN" sz="2000" spc="22" dirty="0">
                <a:ea typeface="Times New Roman"/>
              </a:rPr>
              <a:t>av</a:t>
            </a:r>
            <a:r>
              <a:rPr lang="en-US" altLang="zh-CN" sz="2000" spc="18" dirty="0">
                <a:ea typeface="Times New Roman"/>
              </a:rPr>
              <a:t>ity | </a:t>
            </a:r>
            <a:r>
              <a:rPr lang="en-US" altLang="zh-CN" sz="2000" spc="30" dirty="0">
                <a:ea typeface="Times New Roman"/>
              </a:rPr>
              <a:t>t</a:t>
            </a:r>
            <a:r>
              <a:rPr lang="en-US" altLang="zh-CN" sz="2000" spc="22" dirty="0">
                <a:ea typeface="Times New Roman"/>
              </a:rPr>
              <a:t>oothache</a:t>
            </a:r>
            <a:r>
              <a:rPr lang="en-US" altLang="zh-CN" sz="2000" spc="30" dirty="0">
                <a:ea typeface="Times New Roman"/>
              </a:rPr>
              <a:t>)</a:t>
            </a:r>
            <a:r>
              <a:rPr lang="en-US" altLang="zh-CN" sz="2000" spc="13" dirty="0">
                <a:cs typeface="Times New Roman"/>
              </a:rPr>
              <a:t> </a:t>
            </a:r>
            <a:r>
              <a:rPr lang="en-US" altLang="zh-CN" sz="2000" spc="30" dirty="0">
                <a:ea typeface="Times New Roman"/>
              </a:rPr>
              <a:t>=</a:t>
            </a:r>
            <a:r>
              <a:rPr lang="en-US" altLang="zh-CN" sz="2000" spc="13" dirty="0">
                <a:cs typeface="Times New Roman"/>
              </a:rPr>
              <a:t>  </a:t>
            </a:r>
            <a:r>
              <a:rPr lang="en-US" altLang="zh-CN" sz="2000" spc="22" dirty="0">
                <a:ea typeface="Times New Roman"/>
              </a:rPr>
              <a:t>2-element</a:t>
            </a:r>
            <a:r>
              <a:rPr lang="en-US" altLang="zh-CN" sz="2000" spc="13" dirty="0">
                <a:cs typeface="Times New Roman"/>
              </a:rPr>
              <a:t> </a:t>
            </a:r>
            <a:r>
              <a:rPr lang="en-US" altLang="zh-CN" sz="2000" spc="22" dirty="0">
                <a:ea typeface="Times New Roman"/>
              </a:rPr>
              <a:t>vecto</a:t>
            </a:r>
            <a:r>
              <a:rPr lang="en-US" altLang="zh-CN" sz="2000" spc="26" dirty="0">
                <a:ea typeface="Times New Roman"/>
              </a:rPr>
              <a:t>r</a:t>
            </a:r>
            <a:r>
              <a:rPr lang="en-US" altLang="zh-CN" sz="2000" spc="13" dirty="0">
                <a:cs typeface="Times New Roman"/>
              </a:rPr>
              <a:t> </a:t>
            </a:r>
            <a:r>
              <a:rPr lang="en-US" altLang="zh-CN" sz="2000" spc="22" dirty="0">
                <a:ea typeface="Times New Roman"/>
              </a:rPr>
              <a:t>of</a:t>
            </a:r>
            <a:r>
              <a:rPr lang="en-US" altLang="zh-CN" sz="2000" spc="13" dirty="0">
                <a:cs typeface="Times New Roman"/>
              </a:rPr>
              <a:t> </a:t>
            </a:r>
            <a:r>
              <a:rPr lang="en-US" altLang="zh-CN" sz="2000" spc="22" dirty="0">
                <a:ea typeface="Times New Roman"/>
              </a:rPr>
              <a:t>2-element</a:t>
            </a:r>
            <a:r>
              <a:rPr lang="en-US" altLang="zh-CN" sz="2000" spc="13" dirty="0">
                <a:cs typeface="Times New Roman"/>
              </a:rPr>
              <a:t> </a:t>
            </a:r>
            <a:r>
              <a:rPr lang="en-US" altLang="zh-CN" sz="2000" spc="22" dirty="0">
                <a:ea typeface="Times New Roman"/>
              </a:rPr>
              <a:t>vectors)</a:t>
            </a:r>
          </a:p>
          <a:p>
            <a:pPr lvl="1"/>
            <a:r>
              <a:rPr lang="en-US" altLang="zh-CN" sz="2000" dirty="0">
                <a:ea typeface="Times New Roman"/>
              </a:rPr>
              <a:t>If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we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know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more,</a:t>
            </a:r>
            <a:r>
              <a:rPr lang="en-US" altLang="zh-CN" sz="2000" spc="-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e.g.,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cavity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is</a:t>
            </a:r>
            <a:r>
              <a:rPr lang="en-US" altLang="zh-CN" sz="2000" spc="-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also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given,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then</a:t>
            </a:r>
            <a:r>
              <a:rPr lang="en-US" altLang="zh-CN" sz="2000" spc="-2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we</a:t>
            </a:r>
            <a:r>
              <a:rPr lang="en-US" altLang="zh-CN" sz="2000" spc="-31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have</a:t>
            </a:r>
          </a:p>
          <a:p>
            <a:pPr lvl="1"/>
            <a:r>
              <a:rPr lang="en-US" altLang="zh-CN" sz="2000" spc="71" dirty="0">
                <a:ea typeface="Times New Roman"/>
              </a:rPr>
              <a:t>P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44" dirty="0">
                <a:ea typeface="Times New Roman"/>
              </a:rPr>
              <a:t>(</a:t>
            </a:r>
            <a:r>
              <a:rPr lang="en-US" altLang="zh-CN" sz="2000" spc="56" dirty="0">
                <a:ea typeface="Times New Roman"/>
              </a:rPr>
              <a:t>cav</a:t>
            </a:r>
            <a:r>
              <a:rPr lang="en-US" altLang="zh-CN" sz="2000" spc="49" dirty="0">
                <a:ea typeface="Times New Roman"/>
              </a:rPr>
              <a:t>ity </a:t>
            </a:r>
            <a:r>
              <a:rPr lang="en-US" altLang="zh-CN" sz="2000" spc="26" dirty="0">
                <a:ea typeface="Times New Roman"/>
              </a:rPr>
              <a:t>| </a:t>
            </a:r>
            <a:r>
              <a:rPr lang="en-US" altLang="zh-CN" sz="2000" spc="53" dirty="0">
                <a:ea typeface="Times New Roman"/>
              </a:rPr>
              <a:t>toothache,</a:t>
            </a:r>
            <a:r>
              <a:rPr lang="en-US" altLang="zh-CN" sz="2000" spc="35" dirty="0">
                <a:cs typeface="Times New Roman"/>
              </a:rPr>
              <a:t> </a:t>
            </a:r>
            <a:r>
              <a:rPr lang="en-US" altLang="zh-CN" sz="2000" spc="66" dirty="0">
                <a:ea typeface="Times New Roman"/>
              </a:rPr>
              <a:t>cav</a:t>
            </a:r>
            <a:r>
              <a:rPr lang="en-US" altLang="zh-CN" sz="2000" spc="44" dirty="0">
                <a:ea typeface="Times New Roman"/>
              </a:rPr>
              <a:t>ity</a:t>
            </a:r>
            <a:r>
              <a:rPr lang="en-US" altLang="zh-CN" sz="2000" spc="49" dirty="0">
                <a:ea typeface="Times New Roman"/>
              </a:rPr>
              <a:t>)</a:t>
            </a:r>
            <a:r>
              <a:rPr lang="en-US" altLang="zh-CN" sz="2000" spc="35" dirty="0">
                <a:cs typeface="Times New Roman"/>
              </a:rPr>
              <a:t> </a:t>
            </a:r>
            <a:r>
              <a:rPr lang="en-US" altLang="zh-CN" sz="2000" spc="75" dirty="0">
                <a:ea typeface="Times New Roman"/>
              </a:rPr>
              <a:t>=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61" dirty="0">
                <a:ea typeface="Times New Roman"/>
              </a:rPr>
              <a:t>1</a:t>
            </a:r>
          </a:p>
          <a:p>
            <a:r>
              <a:rPr lang="en-US" altLang="zh-CN" sz="2000" spc="26" dirty="0">
                <a:ea typeface="Times New Roman"/>
              </a:rPr>
              <a:t>Note:</a:t>
            </a:r>
            <a:r>
              <a:rPr lang="en-US" altLang="zh-CN" sz="2000" spc="18" dirty="0">
                <a:cs typeface="Times New Roman"/>
              </a:rPr>
              <a:t>  </a:t>
            </a:r>
            <a:r>
              <a:rPr lang="en-US" altLang="zh-CN" sz="2000" spc="30" dirty="0">
                <a:ea typeface="Times New Roman"/>
              </a:rPr>
              <a:t>the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26" dirty="0">
                <a:ea typeface="Times New Roman"/>
              </a:rPr>
              <a:t>less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30" dirty="0">
                <a:ea typeface="Times New Roman"/>
              </a:rPr>
              <a:t>sp</a:t>
            </a:r>
            <a:r>
              <a:rPr lang="en-US" altLang="zh-CN" sz="2000" spc="26" dirty="0">
                <a:ea typeface="Times New Roman"/>
              </a:rPr>
              <a:t>ecific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30" dirty="0">
                <a:ea typeface="Times New Roman"/>
              </a:rPr>
              <a:t>b</a:t>
            </a:r>
            <a:r>
              <a:rPr lang="en-US" altLang="zh-CN" sz="2000" spc="22" dirty="0">
                <a:ea typeface="Times New Roman"/>
              </a:rPr>
              <a:t>elief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30" dirty="0">
                <a:ea typeface="Times New Roman"/>
              </a:rPr>
              <a:t>remains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49" dirty="0">
                <a:ea typeface="Times New Roman"/>
              </a:rPr>
              <a:t>v</a:t>
            </a:r>
            <a:r>
              <a:rPr lang="en-US" altLang="zh-CN" sz="2000" spc="22" dirty="0">
                <a:ea typeface="Times New Roman"/>
              </a:rPr>
              <a:t>alid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26" dirty="0">
                <a:ea typeface="Times New Roman"/>
              </a:rPr>
              <a:t>after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49" dirty="0">
                <a:ea typeface="Times New Roman"/>
              </a:rPr>
              <a:t>mo</a:t>
            </a:r>
            <a:r>
              <a:rPr lang="en-US" altLang="zh-CN" sz="2000" spc="26" dirty="0">
                <a:ea typeface="Times New Roman"/>
              </a:rPr>
              <a:t>re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26" dirty="0">
                <a:ea typeface="Times New Roman"/>
              </a:rPr>
              <a:t>evidence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61" dirty="0">
                <a:ea typeface="Times New Roman"/>
              </a:rPr>
              <a:t>a</a:t>
            </a:r>
            <a:r>
              <a:rPr lang="en-US" altLang="zh-CN" sz="2000" spc="22" dirty="0">
                <a:ea typeface="Times New Roman"/>
              </a:rPr>
              <a:t>rrives</a:t>
            </a:r>
          </a:p>
          <a:p>
            <a:pPr lvl="2"/>
            <a:r>
              <a:rPr lang="en-US" altLang="zh-CN" spc="30" dirty="0">
                <a:ea typeface="Times New Roman"/>
              </a:rPr>
              <a:t>but it</a:t>
            </a:r>
            <a:r>
              <a:rPr lang="en-US" altLang="zh-CN" spc="18" dirty="0">
                <a:cs typeface="Times New Roman"/>
              </a:rPr>
              <a:t> </a:t>
            </a:r>
            <a:r>
              <a:rPr lang="en-US" altLang="zh-CN" spc="26" dirty="0">
                <a:ea typeface="Times New Roman"/>
              </a:rPr>
              <a:t>is</a:t>
            </a:r>
            <a:r>
              <a:rPr lang="en-US" altLang="zh-CN" spc="22" dirty="0">
                <a:cs typeface="Times New Roman"/>
              </a:rPr>
              <a:t> </a:t>
            </a:r>
            <a:r>
              <a:rPr lang="en-US" altLang="zh-CN" spc="30" dirty="0">
                <a:ea typeface="Times New Roman"/>
              </a:rPr>
              <a:t>not</a:t>
            </a:r>
            <a:r>
              <a:rPr lang="en-US" altLang="zh-CN" spc="22" dirty="0">
                <a:cs typeface="Times New Roman"/>
              </a:rPr>
              <a:t> </a:t>
            </a:r>
            <a:r>
              <a:rPr lang="en-US" altLang="zh-CN" spc="35" dirty="0">
                <a:ea typeface="Times New Roman"/>
              </a:rPr>
              <a:t>alw</a:t>
            </a:r>
            <a:r>
              <a:rPr lang="en-US" altLang="zh-CN" spc="44" dirty="0">
                <a:ea typeface="Times New Roman"/>
              </a:rPr>
              <a:t>a</a:t>
            </a:r>
            <a:r>
              <a:rPr lang="en-US" altLang="zh-CN" spc="30" dirty="0">
                <a:ea typeface="Times New Roman"/>
              </a:rPr>
              <a:t>ys</a:t>
            </a:r>
            <a:r>
              <a:rPr lang="en-US" altLang="zh-CN" spc="22" dirty="0">
                <a:cs typeface="Times New Roman"/>
              </a:rPr>
              <a:t> </a:t>
            </a:r>
            <a:r>
              <a:rPr lang="en-US" altLang="zh-CN" spc="30" dirty="0">
                <a:ea typeface="Times New Roman"/>
              </a:rPr>
              <a:t>useful</a:t>
            </a:r>
          </a:p>
          <a:p>
            <a:r>
              <a:rPr lang="en-US" altLang="zh-CN" sz="2000" spc="-39" dirty="0">
                <a:ea typeface="Times New Roman"/>
              </a:rPr>
              <a:t>New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26" dirty="0">
                <a:ea typeface="Times New Roman"/>
              </a:rPr>
              <a:t>evidence</a:t>
            </a:r>
            <a:r>
              <a:rPr lang="en-US" altLang="zh-CN" sz="2000" spc="-18" dirty="0">
                <a:cs typeface="Times New Roman"/>
              </a:rPr>
              <a:t> </a:t>
            </a:r>
            <a:r>
              <a:rPr lang="en-US" altLang="zh-CN" sz="2000" spc="-44" dirty="0">
                <a:ea typeface="Times New Roman"/>
              </a:rPr>
              <a:t>ma</a:t>
            </a:r>
            <a:r>
              <a:rPr lang="en-US" altLang="zh-CN" sz="2000" spc="-35" dirty="0">
                <a:ea typeface="Times New Roman"/>
              </a:rPr>
              <a:t>y</a:t>
            </a:r>
            <a:r>
              <a:rPr lang="en-US" altLang="zh-CN" sz="2000" spc="-18" dirty="0">
                <a:cs typeface="Times New Roman"/>
              </a:rPr>
              <a:t> </a:t>
            </a:r>
            <a:r>
              <a:rPr lang="en-US" altLang="zh-CN" sz="2000" spc="-30" dirty="0">
                <a:ea typeface="Times New Roman"/>
              </a:rPr>
              <a:t>b</a:t>
            </a:r>
            <a:r>
              <a:rPr lang="en-US" altLang="zh-CN" sz="2000" spc="-26" dirty="0">
                <a:ea typeface="Times New Roman"/>
              </a:rPr>
              <a:t>e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irrelevant,</a:t>
            </a:r>
            <a:r>
              <a:rPr lang="en-US" altLang="zh-CN" sz="2000" spc="-18" dirty="0">
                <a:cs typeface="Times New Roman"/>
              </a:rPr>
              <a:t> </a:t>
            </a:r>
            <a:r>
              <a:rPr lang="en-US" altLang="zh-CN" sz="2000" spc="-26" dirty="0">
                <a:ea typeface="Times New Roman"/>
              </a:rPr>
              <a:t>allo</a:t>
            </a:r>
            <a:r>
              <a:rPr lang="en-US" altLang="zh-CN" sz="2000" spc="-35" dirty="0">
                <a:ea typeface="Times New Roman"/>
              </a:rPr>
              <a:t>wing</a:t>
            </a:r>
            <a:r>
              <a:rPr lang="en-US" altLang="zh-CN" sz="2000" spc="-18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simplification</a:t>
            </a:r>
            <a:r>
              <a:rPr lang="en-US" altLang="zh-CN" sz="2000" spc="-22" dirty="0">
                <a:cs typeface="Times New Roman"/>
              </a:rPr>
              <a:t> </a:t>
            </a:r>
          </a:p>
          <a:p>
            <a:pPr lvl="1"/>
            <a:r>
              <a:rPr lang="en-US" altLang="zh-CN" sz="2000" spc="-26" dirty="0" err="1">
                <a:ea typeface="Times New Roman"/>
              </a:rPr>
              <a:t>e.g.,</a:t>
            </a:r>
            <a:r>
              <a:rPr lang="en-US" altLang="zh-CN" sz="2000" spc="66" dirty="0" err="1">
                <a:ea typeface="Times New Roman"/>
              </a:rPr>
              <a:t>P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39" dirty="0">
                <a:ea typeface="Times New Roman"/>
              </a:rPr>
              <a:t>(</a:t>
            </a:r>
            <a:r>
              <a:rPr lang="en-US" altLang="zh-CN" sz="2000" spc="56" dirty="0">
                <a:ea typeface="Times New Roman"/>
              </a:rPr>
              <a:t>cav</a:t>
            </a:r>
            <a:r>
              <a:rPr lang="en-US" altLang="zh-CN" sz="2000" spc="44" dirty="0">
                <a:ea typeface="Times New Roman"/>
              </a:rPr>
              <a:t>ity </a:t>
            </a:r>
            <a:r>
              <a:rPr lang="en-US" altLang="zh-CN" sz="2000" spc="26" dirty="0">
                <a:ea typeface="Times New Roman"/>
              </a:rPr>
              <a:t>| </a:t>
            </a:r>
            <a:r>
              <a:rPr lang="en-US" altLang="zh-CN" sz="2000" spc="49" dirty="0">
                <a:ea typeface="Times New Roman"/>
              </a:rPr>
              <a:t>toothache,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75" dirty="0">
                <a:ea typeface="Times New Roman"/>
              </a:rPr>
              <a:t>49℃</a:t>
            </a:r>
            <a:r>
              <a:rPr lang="en-US" altLang="zh-CN" sz="2000" spc="49" dirty="0">
                <a:ea typeface="Times New Roman"/>
              </a:rPr>
              <a:t> </a:t>
            </a:r>
            <a:r>
              <a:rPr lang="en-US" altLang="zh-CN" sz="2000" spc="79" dirty="0">
                <a:ea typeface="Times New Roman"/>
              </a:rPr>
              <a:t>Weather</a:t>
            </a:r>
            <a:r>
              <a:rPr lang="en-US" altLang="zh-CN" sz="2000" spc="44" dirty="0">
                <a:ea typeface="Times New Roman"/>
              </a:rPr>
              <a:t>)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71" dirty="0">
                <a:ea typeface="Times New Roman"/>
              </a:rPr>
              <a:t>=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71" dirty="0">
                <a:ea typeface="Times New Roman"/>
              </a:rPr>
              <a:t>P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39" dirty="0">
                <a:ea typeface="Times New Roman"/>
              </a:rPr>
              <a:t>(</a:t>
            </a:r>
            <a:r>
              <a:rPr lang="en-US" altLang="zh-CN" sz="2000" spc="56" dirty="0">
                <a:ea typeface="Times New Roman"/>
              </a:rPr>
              <a:t>cav</a:t>
            </a:r>
            <a:r>
              <a:rPr lang="en-US" altLang="zh-CN" sz="2000" spc="44" dirty="0">
                <a:ea typeface="Times New Roman"/>
              </a:rPr>
              <a:t>ity </a:t>
            </a:r>
            <a:r>
              <a:rPr lang="en-US" altLang="zh-CN" sz="2000" spc="22" dirty="0">
                <a:ea typeface="Times New Roman"/>
              </a:rPr>
              <a:t>| </a:t>
            </a:r>
            <a:r>
              <a:rPr lang="en-US" altLang="zh-CN" sz="2000" spc="53" dirty="0">
                <a:ea typeface="Times New Roman"/>
              </a:rPr>
              <a:t>toothache</a:t>
            </a:r>
            <a:r>
              <a:rPr lang="en-US" altLang="zh-CN" sz="2000" spc="49" dirty="0">
                <a:ea typeface="Times New Roman"/>
              </a:rPr>
              <a:t>)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71" dirty="0">
                <a:ea typeface="Times New Roman"/>
              </a:rPr>
              <a:t>=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spc="61" dirty="0">
                <a:ea typeface="Times New Roman"/>
              </a:rPr>
              <a:t>0</a:t>
            </a:r>
            <a:r>
              <a:rPr lang="en-US" altLang="zh-CN" sz="2000" spc="30" dirty="0">
                <a:ea typeface="Times New Roman"/>
              </a:rPr>
              <a:t>.</a:t>
            </a:r>
            <a:r>
              <a:rPr lang="en-US" altLang="zh-CN" sz="2000" spc="61" dirty="0">
                <a:ea typeface="Times New Roman"/>
              </a:rPr>
              <a:t>8</a:t>
            </a:r>
          </a:p>
          <a:p>
            <a:pPr lvl="1"/>
            <a:r>
              <a:rPr lang="en-US" altLang="zh-CN" sz="2000" spc="-22" dirty="0">
                <a:ea typeface="Times New Roman"/>
              </a:rPr>
              <a:t>This</a:t>
            </a:r>
            <a:r>
              <a:rPr lang="en-US" altLang="zh-CN" sz="2000" spc="-9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kind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of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18" dirty="0">
                <a:ea typeface="Times New Roman"/>
              </a:rPr>
              <a:t>inference,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sanctioned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30" dirty="0">
                <a:ea typeface="Times New Roman"/>
              </a:rPr>
              <a:t>b</a:t>
            </a:r>
            <a:r>
              <a:rPr lang="en-US" altLang="zh-CN" sz="2000" spc="-26" dirty="0">
                <a:ea typeface="Times New Roman"/>
              </a:rPr>
              <a:t>y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26" dirty="0">
                <a:ea typeface="Times New Roman"/>
              </a:rPr>
              <a:t>domain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knowledge,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18" dirty="0">
                <a:ea typeface="Times New Roman"/>
              </a:rPr>
              <a:t>is</a:t>
            </a:r>
            <a:r>
              <a:rPr lang="en-US" altLang="zh-CN" sz="2000" spc="-18" dirty="0">
                <a:cs typeface="Times New Roman"/>
              </a:rPr>
              <a:t> </a:t>
            </a:r>
            <a:r>
              <a:rPr lang="en-US" altLang="zh-CN" sz="2000" spc="-18" dirty="0">
                <a:ea typeface="Times New Roman"/>
              </a:rPr>
              <a:t>crucial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41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AAE-D354-3341-96B7-35B9CF4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44174-03A3-4D43-91E1-B70AF7045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Start with joint distribution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For any proposition,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, sum the atomic events where it is true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44174-03A3-4D43-91E1-B70AF7045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5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987286-FC67-D740-8534-2DCEBB7D4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8259"/>
              </p:ext>
            </p:extLst>
          </p:nvPr>
        </p:nvGraphicFramePr>
        <p:xfrm>
          <a:off x="1706537" y="2145510"/>
          <a:ext cx="427581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162">
                  <a:extLst>
                    <a:ext uri="{9D8B030D-6E8A-4147-A177-3AD203B41FA5}">
                      <a16:colId xmlns:a16="http://schemas.microsoft.com/office/drawing/2014/main" val="181269683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884797945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2848398376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161990563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2390805976"/>
                    </a:ext>
                  </a:extLst>
                </a:gridCol>
              </a:tblGrid>
              <a:tr h="279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toothache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¬toothache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39987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41234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r>
                        <a:rPr lang="en-US" dirty="0"/>
                        <a:t>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32728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r>
                        <a:rPr lang="en-US" dirty="0"/>
                        <a:t>¬cavity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6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97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AAE-D354-3341-96B7-35B9CF4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44174-03A3-4D43-91E1-B70AF7045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Start with joint distribution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For any proposition,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, sum the atomic events where it is true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altLang="zh-CN" sz="2000" dirty="0">
                    <a:ea typeface="Times New Roman"/>
                  </a:rPr>
                  <a:t>P</a:t>
                </a:r>
                <a:r>
                  <a:rPr lang="en-US" altLang="zh-CN" sz="2000" spc="85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(toothache)</a:t>
                </a:r>
                <a:r>
                  <a:rPr lang="en-US" altLang="zh-CN" sz="2000" spc="89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=</a:t>
                </a:r>
                <a:r>
                  <a:rPr lang="en-US" altLang="zh-CN" sz="2000" spc="89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0.108</a:t>
                </a:r>
                <a:r>
                  <a:rPr lang="en-US" altLang="zh-CN" sz="2000" spc="89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+</a:t>
                </a:r>
                <a:r>
                  <a:rPr lang="en-US" altLang="zh-CN" sz="2000" spc="89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0.012</a:t>
                </a:r>
                <a:r>
                  <a:rPr lang="en-US" altLang="zh-CN" sz="2000" spc="89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+</a:t>
                </a:r>
                <a:r>
                  <a:rPr lang="en-US" altLang="zh-CN" sz="2000" spc="89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0.016</a:t>
                </a:r>
                <a:r>
                  <a:rPr lang="en-US" altLang="zh-CN" sz="2000" spc="89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+</a:t>
                </a:r>
                <a:r>
                  <a:rPr lang="en-US" altLang="zh-CN" sz="2000" spc="89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0.064</a:t>
                </a:r>
                <a:r>
                  <a:rPr lang="en-US" altLang="zh-CN" sz="2000" spc="89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=</a:t>
                </a:r>
                <a:r>
                  <a:rPr lang="en-US" altLang="zh-CN" sz="2000" spc="89" dirty="0">
                    <a:cs typeface="Times New Roman"/>
                  </a:rPr>
                  <a:t> </a:t>
                </a:r>
                <a:r>
                  <a:rPr lang="en-US" altLang="zh-CN" sz="2000" dirty="0">
                    <a:ea typeface="Times New Roman"/>
                  </a:rPr>
                  <a:t>0.2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44174-03A3-4D43-91E1-B70AF7045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5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987286-FC67-D740-8534-2DCEBB7D4FE6}"/>
              </a:ext>
            </a:extLst>
          </p:cNvPr>
          <p:cNvGraphicFramePr>
            <a:graphicFrameLocks noGrp="1"/>
          </p:cNvGraphicFramePr>
          <p:nvPr/>
        </p:nvGraphicFramePr>
        <p:xfrm>
          <a:off x="1706537" y="2145510"/>
          <a:ext cx="427581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162">
                  <a:extLst>
                    <a:ext uri="{9D8B030D-6E8A-4147-A177-3AD203B41FA5}">
                      <a16:colId xmlns:a16="http://schemas.microsoft.com/office/drawing/2014/main" val="181269683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884797945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2848398376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161990563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2390805976"/>
                    </a:ext>
                  </a:extLst>
                </a:gridCol>
              </a:tblGrid>
              <a:tr h="279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toothache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¬toothache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39987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41234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r>
                        <a:rPr lang="en-US" dirty="0"/>
                        <a:t>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32728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r>
                        <a:rPr lang="en-US" dirty="0"/>
                        <a:t>¬cavity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656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9E415BA-ABDB-3244-AD8B-28A478A345F1}"/>
              </a:ext>
            </a:extLst>
          </p:cNvPr>
          <p:cNvSpPr/>
          <p:nvPr/>
        </p:nvSpPr>
        <p:spPr>
          <a:xfrm>
            <a:off x="2557220" y="2145510"/>
            <a:ext cx="1712563" cy="14630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AAE-D354-3341-96B7-35B9CF4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44174-03A3-4D43-91E1-B70AF7045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Start with joint distribution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For any proposition,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, sum the atomic events where it is true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spc="34" dirty="0">
                    <a:ea typeface="Times New Roman"/>
                  </a:rPr>
                  <a:t>P</a:t>
                </a:r>
                <a:r>
                  <a:rPr lang="en-US" altLang="zh-CN" sz="2000" spc="25" dirty="0">
                    <a:ea typeface="Times New Roman"/>
                  </a:rPr>
                  <a:t>(</a:t>
                </a:r>
                <a:r>
                  <a:rPr lang="en-US" altLang="zh-CN" sz="2000" spc="30" dirty="0">
                    <a:ea typeface="Times New Roman"/>
                  </a:rPr>
                  <a:t>cav</a:t>
                </a:r>
                <a:r>
                  <a:rPr lang="en-US" altLang="zh-CN" sz="2000" spc="25" dirty="0">
                    <a:ea typeface="Times New Roman"/>
                  </a:rPr>
                  <a:t>ity </a:t>
                </a:r>
                <a:r>
                  <a:rPr lang="en-US" altLang="zh-CN" sz="2000" spc="60" dirty="0">
                    <a:ea typeface="Times New Roman"/>
                  </a:rPr>
                  <a:t>∨ </a:t>
                </a:r>
                <a:r>
                  <a:rPr lang="en-US" altLang="zh-CN" sz="2000" spc="25" dirty="0">
                    <a:ea typeface="Times New Roman"/>
                  </a:rPr>
                  <a:t>toothache</a:t>
                </a:r>
                <a:r>
                  <a:rPr lang="en-US" altLang="zh-CN" sz="2000" spc="64" dirty="0">
                    <a:ea typeface="Times New Roman"/>
                  </a:rPr>
                  <a:t>)</a:t>
                </a:r>
                <a:r>
                  <a:rPr lang="en-US" altLang="zh-CN" sz="2000" spc="20" dirty="0">
                    <a:cs typeface="Times New Roman"/>
                  </a:rPr>
                  <a:t> </a:t>
                </a:r>
                <a:r>
                  <a:rPr lang="en-US" altLang="zh-CN" sz="2000" spc="40" dirty="0">
                    <a:ea typeface="Times New Roman"/>
                  </a:rPr>
                  <a:t>=</a:t>
                </a:r>
                <a:r>
                  <a:rPr lang="en-US" altLang="zh-CN" sz="2000" spc="15" dirty="0">
                    <a:cs typeface="Times New Roman"/>
                  </a:rPr>
                  <a:t> </a:t>
                </a:r>
                <a:r>
                  <a:rPr lang="en-US" altLang="zh-CN" sz="2000" spc="34" dirty="0">
                    <a:ea typeface="Times New Roman"/>
                  </a:rPr>
                  <a:t>0</a:t>
                </a:r>
                <a:r>
                  <a:rPr lang="en-US" altLang="zh-CN" sz="2000" spc="15" dirty="0">
                    <a:ea typeface="Times New Roman"/>
                  </a:rPr>
                  <a:t>.</a:t>
                </a:r>
                <a:r>
                  <a:rPr lang="en-US" altLang="zh-CN" sz="2000" spc="34" dirty="0">
                    <a:ea typeface="Times New Roman"/>
                  </a:rPr>
                  <a:t>108 </a:t>
                </a:r>
                <a:r>
                  <a:rPr lang="en-US" altLang="zh-CN" sz="2000" spc="40" dirty="0">
                    <a:ea typeface="Times New Roman"/>
                  </a:rPr>
                  <a:t>+ </a:t>
                </a:r>
                <a:r>
                  <a:rPr lang="en-US" altLang="zh-CN" sz="2000" spc="34" dirty="0">
                    <a:ea typeface="Times New Roman"/>
                  </a:rPr>
                  <a:t>0</a:t>
                </a:r>
                <a:r>
                  <a:rPr lang="en-US" altLang="zh-CN" sz="2000" spc="15" dirty="0">
                    <a:ea typeface="Times New Roman"/>
                  </a:rPr>
                  <a:t>.</a:t>
                </a:r>
                <a:r>
                  <a:rPr lang="en-US" altLang="zh-CN" sz="2000" spc="34" dirty="0">
                    <a:ea typeface="Times New Roman"/>
                  </a:rPr>
                  <a:t>012 </a:t>
                </a:r>
                <a:r>
                  <a:rPr lang="en-US" altLang="zh-CN" sz="2000" spc="40" dirty="0">
                    <a:ea typeface="Times New Roman"/>
                  </a:rPr>
                  <a:t>+ </a:t>
                </a:r>
                <a:r>
                  <a:rPr lang="en-US" altLang="zh-CN" sz="2000" spc="34" dirty="0">
                    <a:ea typeface="Times New Roman"/>
                  </a:rPr>
                  <a:t>0</a:t>
                </a:r>
                <a:r>
                  <a:rPr lang="en-US" altLang="zh-CN" sz="2000" spc="15" dirty="0">
                    <a:ea typeface="Times New Roman"/>
                  </a:rPr>
                  <a:t>.</a:t>
                </a:r>
                <a:r>
                  <a:rPr lang="en-US" altLang="zh-CN" sz="2000" spc="34" dirty="0">
                    <a:ea typeface="Times New Roman"/>
                  </a:rPr>
                  <a:t>072 </a:t>
                </a:r>
                <a:r>
                  <a:rPr lang="en-US" altLang="zh-CN" sz="2000" spc="40" dirty="0">
                    <a:ea typeface="Times New Roman"/>
                  </a:rPr>
                  <a:t>+ </a:t>
                </a:r>
                <a:r>
                  <a:rPr lang="en-US" altLang="zh-CN" sz="2000" spc="34" dirty="0">
                    <a:ea typeface="Times New Roman"/>
                  </a:rPr>
                  <a:t>0</a:t>
                </a:r>
                <a:r>
                  <a:rPr lang="en-US" altLang="zh-CN" sz="2000" spc="15" dirty="0">
                    <a:ea typeface="Times New Roman"/>
                  </a:rPr>
                  <a:t>.</a:t>
                </a:r>
                <a:r>
                  <a:rPr lang="en-US" altLang="zh-CN" sz="2000" spc="34" dirty="0">
                    <a:ea typeface="Times New Roman"/>
                  </a:rPr>
                  <a:t>008 </a:t>
                </a:r>
                <a:r>
                  <a:rPr lang="en-US" altLang="zh-CN" sz="2000" spc="40" dirty="0">
                    <a:ea typeface="Times New Roman"/>
                  </a:rPr>
                  <a:t>+ </a:t>
                </a:r>
                <a:r>
                  <a:rPr lang="en-US" altLang="zh-CN" sz="2000" spc="34" dirty="0">
                    <a:ea typeface="Times New Roman"/>
                  </a:rPr>
                  <a:t>0</a:t>
                </a:r>
                <a:r>
                  <a:rPr lang="en-US" altLang="zh-CN" sz="2000" spc="15" dirty="0">
                    <a:ea typeface="Times New Roman"/>
                  </a:rPr>
                  <a:t>.</a:t>
                </a:r>
                <a:r>
                  <a:rPr lang="en-US" altLang="zh-CN" sz="2000" spc="34" dirty="0">
                    <a:ea typeface="Times New Roman"/>
                  </a:rPr>
                  <a:t>016 </a:t>
                </a:r>
                <a:r>
                  <a:rPr lang="en-US" altLang="zh-CN" sz="2000" spc="40" dirty="0">
                    <a:ea typeface="Times New Roman"/>
                  </a:rPr>
                  <a:t>+ </a:t>
                </a:r>
                <a:r>
                  <a:rPr lang="en-US" altLang="zh-CN" sz="2000" spc="34" dirty="0">
                    <a:ea typeface="Times New Roman"/>
                  </a:rPr>
                  <a:t>0</a:t>
                </a:r>
                <a:r>
                  <a:rPr lang="en-US" altLang="zh-CN" sz="2000" spc="15" dirty="0">
                    <a:ea typeface="Times New Roman"/>
                  </a:rPr>
                  <a:t>.</a:t>
                </a:r>
                <a:r>
                  <a:rPr lang="en-US" altLang="zh-CN" sz="2000" spc="34" dirty="0">
                    <a:ea typeface="Times New Roman"/>
                  </a:rPr>
                  <a:t>064</a:t>
                </a:r>
                <a:r>
                  <a:rPr lang="en-US" altLang="zh-CN" sz="2000" spc="20" dirty="0">
                    <a:cs typeface="Times New Roman"/>
                  </a:rPr>
                  <a:t> </a:t>
                </a:r>
                <a:r>
                  <a:rPr lang="en-US" altLang="zh-CN" sz="2000" spc="40" dirty="0">
                    <a:ea typeface="Times New Roman"/>
                  </a:rPr>
                  <a:t>=</a:t>
                </a:r>
                <a:r>
                  <a:rPr lang="en-US" altLang="zh-CN" sz="2000" spc="20" dirty="0">
                    <a:cs typeface="Times New Roman"/>
                  </a:rPr>
                  <a:t> </a:t>
                </a:r>
                <a:r>
                  <a:rPr lang="en-US" altLang="zh-CN" sz="2000" spc="34" dirty="0">
                    <a:ea typeface="Times New Roman"/>
                  </a:rPr>
                  <a:t>0</a:t>
                </a:r>
                <a:r>
                  <a:rPr lang="en-US" altLang="zh-CN" sz="2000" spc="15" dirty="0">
                    <a:ea typeface="Times New Roman"/>
                  </a:rPr>
                  <a:t>.</a:t>
                </a:r>
                <a:r>
                  <a:rPr lang="en-US" altLang="zh-CN" sz="2000" spc="34" dirty="0">
                    <a:ea typeface="Times New Roman"/>
                  </a:rPr>
                  <a:t>28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44174-03A3-4D43-91E1-B70AF7045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5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987286-FC67-D740-8534-2DCEBB7D4FE6}"/>
              </a:ext>
            </a:extLst>
          </p:cNvPr>
          <p:cNvGraphicFramePr>
            <a:graphicFrameLocks noGrp="1"/>
          </p:cNvGraphicFramePr>
          <p:nvPr/>
        </p:nvGraphicFramePr>
        <p:xfrm>
          <a:off x="1706537" y="2145510"/>
          <a:ext cx="427581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162">
                  <a:extLst>
                    <a:ext uri="{9D8B030D-6E8A-4147-A177-3AD203B41FA5}">
                      <a16:colId xmlns:a16="http://schemas.microsoft.com/office/drawing/2014/main" val="181269683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884797945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2848398376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161990563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2390805976"/>
                    </a:ext>
                  </a:extLst>
                </a:gridCol>
              </a:tblGrid>
              <a:tr h="279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toothache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¬toothache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39987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41234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r>
                        <a:rPr lang="en-US" dirty="0"/>
                        <a:t>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32728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r>
                        <a:rPr lang="en-US" dirty="0"/>
                        <a:t>¬cavity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656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1A4CFEC-3F7E-FD44-A082-A1F36E800886}"/>
              </a:ext>
            </a:extLst>
          </p:cNvPr>
          <p:cNvSpPr/>
          <p:nvPr/>
        </p:nvSpPr>
        <p:spPr>
          <a:xfrm>
            <a:off x="2557220" y="2145510"/>
            <a:ext cx="1712563" cy="14630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02126-4EAC-8C41-8231-9D6CD3C4C0FD}"/>
              </a:ext>
            </a:extLst>
          </p:cNvPr>
          <p:cNvSpPr/>
          <p:nvPr/>
        </p:nvSpPr>
        <p:spPr>
          <a:xfrm>
            <a:off x="1700938" y="2877030"/>
            <a:ext cx="4275810" cy="4008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3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AAE-D354-3341-96B7-35B9CF4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44174-03A3-4D43-91E1-B70AF7045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Start with joint distribution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For any proposition,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, sum the atomic events where it is true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spc="34" dirty="0">
                    <a:ea typeface="Times New Roman"/>
                  </a:rPr>
                  <a:t>P</a:t>
                </a:r>
                <a:r>
                  <a:rPr lang="en-US" altLang="zh-CN" sz="2000" spc="25" dirty="0">
                    <a:ea typeface="Times New Roman"/>
                  </a:rPr>
                  <a:t>(no </a:t>
                </a:r>
                <a:r>
                  <a:rPr lang="en-US" altLang="zh-CN" sz="2000" spc="30" dirty="0">
                    <a:ea typeface="Times New Roman"/>
                  </a:rPr>
                  <a:t>cav</a:t>
                </a:r>
                <a:r>
                  <a:rPr lang="en-US" altLang="zh-CN" sz="2000" spc="25" dirty="0">
                    <a:ea typeface="Times New Roman"/>
                  </a:rPr>
                  <a:t>ity |</a:t>
                </a:r>
                <a:r>
                  <a:rPr lang="en-US" altLang="zh-CN" sz="2000" spc="60" dirty="0">
                    <a:ea typeface="Times New Roman"/>
                  </a:rPr>
                  <a:t> </a:t>
                </a:r>
                <a:r>
                  <a:rPr lang="en-US" altLang="zh-CN" sz="2000" spc="25" dirty="0">
                    <a:ea typeface="Times New Roman"/>
                  </a:rPr>
                  <a:t>toothache</a:t>
                </a:r>
                <a:r>
                  <a:rPr lang="en-US" altLang="zh-CN" sz="2000" spc="64" dirty="0">
                    <a:ea typeface="Times New Roman"/>
                  </a:rPr>
                  <a:t>)</a:t>
                </a:r>
                <a:r>
                  <a:rPr lang="en-US" altLang="zh-CN" sz="2000" spc="20" dirty="0">
                    <a:cs typeface="Times New Roman"/>
                  </a:rPr>
                  <a:t> </a:t>
                </a:r>
                <a:r>
                  <a:rPr lang="en-US" altLang="zh-CN" sz="2000" spc="40" dirty="0">
                    <a:ea typeface="Times New Roman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pc="4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pc="4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b="0" i="1" spc="40" smtClean="0">
                            <a:latin typeface="Cambria Math" panose="02040503050406030204" pitchFamily="18" charset="0"/>
                          </a:rPr>
                          <m:t>( ¬ </m:t>
                        </m:r>
                        <m:r>
                          <a:rPr lang="en-US" altLang="zh-CN" sz="2000" b="0" i="1" spc="40" smtClean="0">
                            <a:latin typeface="Cambria Math" panose="02040503050406030204" pitchFamily="18" charset="0"/>
                          </a:rPr>
                          <m:t>𝑐𝑎𝑣𝑖𝑡𝑦</m:t>
                        </m:r>
                        <m:r>
                          <m:rPr>
                            <m:nor/>
                          </m:rPr>
                          <a:rPr lang="en-US" altLang="zh-CN" sz="2000" spc="80" dirty="0" smtClean="0">
                            <a:solidFill>
                              <a:schemeClr val="tx1"/>
                            </a:solidFill>
                            <a:latin typeface="Times New Roman"/>
                            <a:ea typeface="Times New Roman"/>
                          </a:rPr>
                          <m:t>∧</m:t>
                        </m:r>
                        <m:r>
                          <a:rPr lang="en-US" altLang="zh-CN" sz="2000" b="0" i="1" spc="8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 </m:t>
                        </m:r>
                        <m:r>
                          <a:rPr lang="en-US" altLang="zh-CN" sz="2000" b="0" i="1" spc="40" smtClean="0">
                            <a:latin typeface="Cambria Math" panose="02040503050406030204" pitchFamily="18" charset="0"/>
                          </a:rPr>
                          <m:t>𝑡𝑜𝑜𝑡h𝑎𝑐h𝑒</m:t>
                        </m:r>
                        <m:r>
                          <a:rPr lang="en-US" altLang="zh-CN" sz="2000" b="0" i="1" spc="40" smtClean="0">
                            <a:latin typeface="Cambria Math" panose="02040503050406030204" pitchFamily="18" charset="0"/>
                          </a:rPr>
                          <m:t>)  </m:t>
                        </m:r>
                      </m:num>
                      <m:den>
                        <m:r>
                          <a:rPr lang="en-US" altLang="zh-CN" sz="2000" b="0" i="1" spc="4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b="0" i="1" spc="40" smtClean="0">
                            <a:latin typeface="Cambria Math" panose="02040503050406030204" pitchFamily="18" charset="0"/>
                          </a:rPr>
                          <m:t> ( </m:t>
                        </m:r>
                        <m:r>
                          <a:rPr lang="en-US" altLang="zh-CN" sz="2000" b="0" i="1" spc="40" smtClean="0">
                            <a:latin typeface="Cambria Math" panose="02040503050406030204" pitchFamily="18" charset="0"/>
                          </a:rPr>
                          <m:t>𝑡𝑜𝑜𝑡h𝑎𝑐h𝑒</m:t>
                        </m:r>
                        <m:r>
                          <a:rPr lang="en-US" altLang="zh-CN" sz="2000" b="0" i="1" spc="4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spc="34" dirty="0">
                    <a:ea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pc="34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pc="34" smtClean="0">
                            <a:latin typeface="Cambria Math" panose="02040503050406030204" pitchFamily="18" charset="0"/>
                          </a:rPr>
                          <m:t>0.016+0.064</m:t>
                        </m:r>
                      </m:num>
                      <m:den>
                        <m:r>
                          <a:rPr lang="en-US" altLang="zh-CN" sz="2000" b="0" i="1" spc="34" smtClean="0">
                            <a:latin typeface="Cambria Math" panose="02040503050406030204" pitchFamily="18" charset="0"/>
                          </a:rPr>
                          <m:t>0.108+0.012 +0.016+ 0.064</m:t>
                        </m:r>
                      </m:den>
                    </m:f>
                  </m:oMath>
                </a14:m>
                <a:r>
                  <a:rPr lang="en-US" altLang="zh-CN" sz="2000" spc="34" dirty="0">
                    <a:ea typeface="Times New Roman"/>
                  </a:rPr>
                  <a:t> = 0.4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44174-03A3-4D43-91E1-B70AF7045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987286-FC67-D740-8534-2DCEBB7D4FE6}"/>
              </a:ext>
            </a:extLst>
          </p:cNvPr>
          <p:cNvGraphicFramePr>
            <a:graphicFrameLocks noGrp="1"/>
          </p:cNvGraphicFramePr>
          <p:nvPr/>
        </p:nvGraphicFramePr>
        <p:xfrm>
          <a:off x="1706537" y="2145510"/>
          <a:ext cx="427581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162">
                  <a:extLst>
                    <a:ext uri="{9D8B030D-6E8A-4147-A177-3AD203B41FA5}">
                      <a16:colId xmlns:a16="http://schemas.microsoft.com/office/drawing/2014/main" val="181269683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884797945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2848398376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161990563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2390805976"/>
                    </a:ext>
                  </a:extLst>
                </a:gridCol>
              </a:tblGrid>
              <a:tr h="279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toothache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¬toothache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39987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41234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r>
                        <a:rPr lang="en-US" dirty="0"/>
                        <a:t>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32728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r>
                        <a:rPr lang="en-US" dirty="0"/>
                        <a:t>¬cavity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656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86C7DCC-557E-C345-88DE-3F45B252512B}"/>
              </a:ext>
            </a:extLst>
          </p:cNvPr>
          <p:cNvSpPr/>
          <p:nvPr/>
        </p:nvSpPr>
        <p:spPr>
          <a:xfrm>
            <a:off x="2557220" y="2145510"/>
            <a:ext cx="1712563" cy="14630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C82C9-6A18-D34A-AD36-8055FD723155}"/>
              </a:ext>
            </a:extLst>
          </p:cNvPr>
          <p:cNvSpPr/>
          <p:nvPr/>
        </p:nvSpPr>
        <p:spPr>
          <a:xfrm>
            <a:off x="1700938" y="2877030"/>
            <a:ext cx="2568845" cy="4008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1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AAE-D354-3341-96B7-35B9CF4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4174-03A3-4D43-91E1-B70AF704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896382"/>
          </a:xfrm>
        </p:spPr>
        <p:txBody>
          <a:bodyPr>
            <a:normAutofit/>
          </a:bodyPr>
          <a:lstStyle/>
          <a:p>
            <a:r>
              <a:rPr lang="en-US" sz="2000" dirty="0"/>
              <a:t>Start with joint distribution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ts val="1055"/>
              </a:lnSpc>
              <a:buNone/>
            </a:pPr>
            <a:endParaRPr lang="en-US" sz="2000" dirty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ea typeface="Times New Roman"/>
              </a:rPr>
              <a:t>Denominator</a:t>
            </a:r>
            <a:r>
              <a:rPr lang="en-US" altLang="zh-CN" sz="2000" spc="-2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can</a:t>
            </a:r>
            <a:r>
              <a:rPr lang="en-US" altLang="zh-CN" sz="2000" spc="-2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be</a:t>
            </a:r>
            <a:r>
              <a:rPr lang="en-US" altLang="zh-CN" sz="2000" spc="-2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viewed</a:t>
            </a:r>
            <a:r>
              <a:rPr lang="en-US" altLang="zh-CN" sz="2000" spc="-2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as</a:t>
            </a:r>
            <a:r>
              <a:rPr lang="en-US" altLang="zh-CN" sz="2000" spc="-2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</a:t>
            </a:r>
            <a:r>
              <a:rPr lang="en-US" altLang="zh-CN" sz="2000" spc="-2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normalization</a:t>
            </a:r>
            <a:r>
              <a:rPr lang="en-US" altLang="zh-CN" sz="2000" spc="-2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constant</a:t>
            </a:r>
            <a:r>
              <a:rPr lang="en-US" altLang="zh-CN" sz="2000" spc="-3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α</a:t>
            </a:r>
            <a:endParaRPr lang="en-US" altLang="zh-CN" sz="2000" dirty="0"/>
          </a:p>
          <a:p>
            <a:pPr marL="685800" lvl="2" indent="0">
              <a:lnSpc>
                <a:spcPct val="100000"/>
              </a:lnSpc>
              <a:buNone/>
            </a:pPr>
            <a:r>
              <a:rPr lang="en-US" altLang="zh-CN" sz="1400" spc="125" dirty="0">
                <a:ea typeface="Times New Roman"/>
              </a:rPr>
              <a:t>P</a:t>
            </a:r>
            <a:r>
              <a:rPr lang="en-US" altLang="zh-CN" sz="1400" spc="75" dirty="0">
                <a:ea typeface="Times New Roman"/>
              </a:rPr>
              <a:t>(</a:t>
            </a:r>
            <a:r>
              <a:rPr lang="en-US" altLang="zh-CN" sz="1400" spc="150" dirty="0">
                <a:ea typeface="Times New Roman"/>
              </a:rPr>
              <a:t>c</a:t>
            </a:r>
            <a:r>
              <a:rPr lang="en-US" altLang="zh-CN" sz="1400" spc="104" dirty="0">
                <a:ea typeface="Times New Roman"/>
              </a:rPr>
              <a:t>av</a:t>
            </a:r>
            <a:r>
              <a:rPr lang="en-US" altLang="zh-CN" sz="1400" spc="80" dirty="0">
                <a:ea typeface="Times New Roman"/>
              </a:rPr>
              <a:t>ity</a:t>
            </a:r>
            <a:r>
              <a:rPr lang="en-US" altLang="zh-CN" sz="1400" spc="50" dirty="0">
                <a:ea typeface="Times New Roman"/>
              </a:rPr>
              <a:t>| </a:t>
            </a:r>
            <a:r>
              <a:rPr lang="en-US" altLang="zh-CN" sz="1400" spc="94" dirty="0">
                <a:ea typeface="Times New Roman"/>
              </a:rPr>
              <a:t>toothache</a:t>
            </a:r>
            <a:r>
              <a:rPr lang="en-US" altLang="zh-CN" sz="1400" spc="100" dirty="0">
                <a:ea typeface="Times New Roman"/>
              </a:rPr>
              <a:t>)</a:t>
            </a:r>
            <a:r>
              <a:rPr lang="en-US" altLang="zh-CN" sz="1400" spc="55" dirty="0">
                <a:cs typeface="Times New Roman"/>
              </a:rPr>
              <a:t> </a:t>
            </a:r>
            <a:br>
              <a:rPr lang="en-US" altLang="zh-CN" sz="1400" spc="55" dirty="0">
                <a:cs typeface="Times New Roman"/>
              </a:rPr>
            </a:br>
            <a:r>
              <a:rPr lang="en-US" altLang="zh-CN" sz="1400" spc="129" dirty="0">
                <a:ea typeface="Times New Roman"/>
              </a:rPr>
              <a:t>=</a:t>
            </a:r>
            <a:r>
              <a:rPr lang="en-US" altLang="zh-CN" sz="1400" spc="55" dirty="0">
                <a:cs typeface="Times New Roman"/>
              </a:rPr>
              <a:t> </a:t>
            </a:r>
            <a:r>
              <a:rPr lang="en-US" altLang="zh-CN" sz="1400" spc="120" dirty="0">
                <a:ea typeface="Times New Roman"/>
              </a:rPr>
              <a:t>α</a:t>
            </a:r>
            <a:r>
              <a:rPr lang="en-US" altLang="zh-CN" sz="1400" spc="60" dirty="0">
                <a:cs typeface="Times New Roman"/>
              </a:rPr>
              <a:t> </a:t>
            </a:r>
            <a:r>
              <a:rPr lang="en-US" altLang="zh-CN" sz="1400" spc="125" dirty="0">
                <a:ea typeface="Times New Roman"/>
              </a:rPr>
              <a:t>P</a:t>
            </a:r>
            <a:r>
              <a:rPr lang="en-US" altLang="zh-CN" sz="1400" spc="75" dirty="0">
                <a:ea typeface="Times New Roman"/>
              </a:rPr>
              <a:t>(</a:t>
            </a:r>
            <a:r>
              <a:rPr lang="en-US" altLang="zh-CN" sz="1400" spc="150" dirty="0">
                <a:ea typeface="Times New Roman"/>
              </a:rPr>
              <a:t>C</a:t>
            </a:r>
            <a:r>
              <a:rPr lang="en-US" altLang="zh-CN" sz="1400" spc="104" dirty="0">
                <a:ea typeface="Times New Roman"/>
              </a:rPr>
              <a:t>av</a:t>
            </a:r>
            <a:r>
              <a:rPr lang="en-US" altLang="zh-CN" sz="1400" spc="80" dirty="0">
                <a:ea typeface="Times New Roman"/>
              </a:rPr>
              <a:t>ity</a:t>
            </a:r>
            <a:r>
              <a:rPr lang="en-US" altLang="zh-CN" sz="1400" spc="60" dirty="0">
                <a:ea typeface="Times New Roman"/>
              </a:rPr>
              <a:t>,</a:t>
            </a:r>
            <a:r>
              <a:rPr lang="en-US" altLang="zh-CN" sz="1400" spc="55" dirty="0">
                <a:cs typeface="Times New Roman"/>
              </a:rPr>
              <a:t> </a:t>
            </a:r>
            <a:r>
              <a:rPr lang="en-US" altLang="zh-CN" sz="1400" spc="94" dirty="0">
                <a:ea typeface="Times New Roman"/>
              </a:rPr>
              <a:t>toothache</a:t>
            </a:r>
            <a:r>
              <a:rPr lang="en-US" altLang="zh-CN" sz="1400" spc="104" dirty="0">
                <a:ea typeface="Times New Roman"/>
              </a:rPr>
              <a:t>) </a:t>
            </a:r>
            <a:br>
              <a:rPr lang="en-US" altLang="zh-CN" sz="1400" spc="104" dirty="0">
                <a:ea typeface="Times New Roman"/>
              </a:rPr>
            </a:br>
            <a:r>
              <a:rPr lang="en-US" altLang="zh-CN" sz="1400" spc="100" dirty="0">
                <a:ea typeface="Times New Roman"/>
              </a:rPr>
              <a:t>=</a:t>
            </a:r>
            <a:r>
              <a:rPr lang="en-US" altLang="zh-CN" sz="1400" spc="44" dirty="0">
                <a:cs typeface="Times New Roman"/>
              </a:rPr>
              <a:t> </a:t>
            </a:r>
            <a:r>
              <a:rPr lang="en-US" altLang="zh-CN" sz="1400" spc="100" dirty="0">
                <a:ea typeface="Times New Roman"/>
              </a:rPr>
              <a:t>α</a:t>
            </a:r>
            <a:r>
              <a:rPr lang="en-US" altLang="zh-CN" sz="1400" spc="44" dirty="0">
                <a:cs typeface="Times New Roman"/>
              </a:rPr>
              <a:t> </a:t>
            </a:r>
            <a:r>
              <a:rPr lang="en-US" altLang="zh-CN" sz="1400" spc="60" dirty="0">
                <a:ea typeface="Times New Roman"/>
              </a:rPr>
              <a:t>[</a:t>
            </a:r>
            <a:r>
              <a:rPr lang="en-US" altLang="zh-CN" sz="1400" spc="100" dirty="0">
                <a:ea typeface="Times New Roman"/>
              </a:rPr>
              <a:t>P</a:t>
            </a:r>
            <a:r>
              <a:rPr lang="en-US" altLang="zh-CN" sz="1400" spc="64" dirty="0">
                <a:ea typeface="Times New Roman"/>
              </a:rPr>
              <a:t>(</a:t>
            </a:r>
            <a:r>
              <a:rPr lang="en-US" altLang="zh-CN" sz="1400" spc="120" dirty="0">
                <a:ea typeface="Times New Roman"/>
              </a:rPr>
              <a:t>C</a:t>
            </a:r>
            <a:r>
              <a:rPr lang="en-US" altLang="zh-CN" sz="1400" spc="85" dirty="0">
                <a:ea typeface="Times New Roman"/>
              </a:rPr>
              <a:t>av</a:t>
            </a:r>
            <a:r>
              <a:rPr lang="en-US" altLang="zh-CN" sz="1400" spc="64" dirty="0">
                <a:ea typeface="Times New Roman"/>
              </a:rPr>
              <a:t>ity</a:t>
            </a:r>
            <a:r>
              <a:rPr lang="en-US" altLang="zh-CN" sz="1400" spc="50" dirty="0">
                <a:ea typeface="Times New Roman"/>
              </a:rPr>
              <a:t>,</a:t>
            </a:r>
            <a:r>
              <a:rPr lang="en-US" altLang="zh-CN" sz="1400" spc="50" dirty="0">
                <a:cs typeface="Times New Roman"/>
              </a:rPr>
              <a:t> </a:t>
            </a:r>
            <a:r>
              <a:rPr lang="en-US" altLang="zh-CN" sz="1400" spc="75" dirty="0">
                <a:ea typeface="Times New Roman"/>
              </a:rPr>
              <a:t>toothache,</a:t>
            </a:r>
            <a:r>
              <a:rPr lang="en-US" altLang="zh-CN" sz="1400" spc="44" dirty="0">
                <a:cs typeface="Times New Roman"/>
              </a:rPr>
              <a:t> </a:t>
            </a:r>
            <a:r>
              <a:rPr lang="en-US" altLang="zh-CN" sz="1400" spc="80" dirty="0">
                <a:ea typeface="Times New Roman"/>
              </a:rPr>
              <a:t>catch</a:t>
            </a:r>
            <a:r>
              <a:rPr lang="en-US" altLang="zh-CN" sz="1400" spc="60" dirty="0">
                <a:ea typeface="Times New Roman"/>
              </a:rPr>
              <a:t>)</a:t>
            </a:r>
            <a:r>
              <a:rPr lang="en-US" altLang="zh-CN" sz="1400" spc="50" dirty="0">
                <a:cs typeface="Times New Roman"/>
              </a:rPr>
              <a:t> </a:t>
            </a:r>
            <a:r>
              <a:rPr lang="en-US" altLang="zh-CN" sz="1400" spc="104" dirty="0">
                <a:ea typeface="Times New Roman"/>
              </a:rPr>
              <a:t>+</a:t>
            </a:r>
            <a:r>
              <a:rPr lang="en-US" altLang="zh-CN" sz="1400" spc="44" dirty="0">
                <a:cs typeface="Times New Roman"/>
              </a:rPr>
              <a:t> </a:t>
            </a:r>
            <a:r>
              <a:rPr lang="en-US" altLang="zh-CN" sz="1400" spc="100" dirty="0">
                <a:ea typeface="Times New Roman"/>
              </a:rPr>
              <a:t>P</a:t>
            </a:r>
            <a:r>
              <a:rPr lang="en-US" altLang="zh-CN" sz="1400" spc="64" dirty="0">
                <a:ea typeface="Times New Roman"/>
              </a:rPr>
              <a:t>(</a:t>
            </a:r>
            <a:r>
              <a:rPr lang="en-US" altLang="zh-CN" sz="1400" spc="120" dirty="0">
                <a:ea typeface="Times New Roman"/>
              </a:rPr>
              <a:t>C</a:t>
            </a:r>
            <a:r>
              <a:rPr lang="en-US" altLang="zh-CN" sz="1400" spc="85" dirty="0">
                <a:ea typeface="Times New Roman"/>
              </a:rPr>
              <a:t>av</a:t>
            </a:r>
            <a:r>
              <a:rPr lang="en-US" altLang="zh-CN" sz="1400" spc="64" dirty="0">
                <a:ea typeface="Times New Roman"/>
              </a:rPr>
              <a:t>ity</a:t>
            </a:r>
            <a:r>
              <a:rPr lang="en-US" altLang="zh-CN" sz="1400" spc="50" dirty="0">
                <a:ea typeface="Times New Roman"/>
              </a:rPr>
              <a:t>,</a:t>
            </a:r>
            <a:r>
              <a:rPr lang="en-US" altLang="zh-CN" sz="1400" spc="44" dirty="0">
                <a:cs typeface="Times New Roman"/>
              </a:rPr>
              <a:t> </a:t>
            </a:r>
            <a:r>
              <a:rPr lang="en-US" altLang="zh-CN" sz="1400" spc="75" dirty="0">
                <a:ea typeface="Times New Roman"/>
              </a:rPr>
              <a:t>toothache,</a:t>
            </a:r>
            <a:r>
              <a:rPr lang="en-US" altLang="zh-CN" sz="1400" spc="50" dirty="0">
                <a:cs typeface="Times New Roman"/>
              </a:rPr>
              <a:t> </a:t>
            </a:r>
            <a:r>
              <a:rPr lang="en-US" altLang="zh-CN" sz="1400" spc="114" dirty="0">
                <a:ea typeface="Times New Roman"/>
              </a:rPr>
              <a:t>¬</a:t>
            </a:r>
            <a:r>
              <a:rPr lang="en-US" altLang="zh-CN" sz="1400" spc="75" dirty="0">
                <a:ea typeface="Times New Roman"/>
              </a:rPr>
              <a:t>catch</a:t>
            </a:r>
            <a:r>
              <a:rPr lang="en-US" altLang="zh-CN" sz="1400" spc="64" dirty="0">
                <a:ea typeface="Times New Roman"/>
              </a:rPr>
              <a:t>)]</a:t>
            </a:r>
            <a:r>
              <a:rPr lang="en-US" altLang="zh-CN" sz="1400" dirty="0">
                <a:cs typeface="Times New Roman"/>
              </a:rPr>
              <a:t> </a:t>
            </a:r>
            <a:br>
              <a:rPr lang="en-US" altLang="zh-CN" sz="1400" dirty="0">
                <a:cs typeface="Times New Roman"/>
              </a:rPr>
            </a:br>
            <a:r>
              <a:rPr lang="en-US" altLang="zh-CN" sz="1400" dirty="0">
                <a:ea typeface="Times New Roman"/>
              </a:rPr>
              <a:t>=</a:t>
            </a:r>
            <a:r>
              <a:rPr lang="en-US" altLang="zh-CN" sz="1400" spc="55" dirty="0">
                <a:cs typeface="Times New Roman"/>
              </a:rPr>
              <a:t> </a:t>
            </a:r>
            <a:r>
              <a:rPr lang="en-US" altLang="zh-CN" sz="1400" dirty="0">
                <a:ea typeface="Times New Roman"/>
              </a:rPr>
              <a:t>α</a:t>
            </a:r>
            <a:r>
              <a:rPr lang="en-US" altLang="zh-CN" sz="1400" spc="55" dirty="0">
                <a:cs typeface="Times New Roman"/>
              </a:rPr>
              <a:t> </a:t>
            </a:r>
            <a:r>
              <a:rPr lang="en-US" altLang="zh-CN" sz="1400" dirty="0">
                <a:ea typeface="Times New Roman"/>
              </a:rPr>
              <a:t>[ &lt;</a:t>
            </a:r>
            <a:r>
              <a:rPr lang="en-US" altLang="zh-CN" sz="1400" spc="55" dirty="0">
                <a:cs typeface="Times New Roman"/>
              </a:rPr>
              <a:t> </a:t>
            </a:r>
            <a:r>
              <a:rPr lang="en-US" altLang="zh-CN" sz="1400" dirty="0">
                <a:ea typeface="Times New Roman"/>
              </a:rPr>
              <a:t>0.108,</a:t>
            </a:r>
            <a:r>
              <a:rPr lang="en-US" altLang="zh-CN" sz="1400" spc="55" dirty="0">
                <a:cs typeface="Times New Roman"/>
              </a:rPr>
              <a:t> </a:t>
            </a:r>
            <a:r>
              <a:rPr lang="en-US" altLang="zh-CN" sz="1400" dirty="0">
                <a:ea typeface="Times New Roman"/>
              </a:rPr>
              <a:t>0.016 &gt;</a:t>
            </a:r>
            <a:r>
              <a:rPr lang="en-US" altLang="zh-CN" sz="1400" spc="55" dirty="0">
                <a:cs typeface="Times New Roman"/>
              </a:rPr>
              <a:t>  </a:t>
            </a:r>
            <a:r>
              <a:rPr lang="en-US" altLang="zh-CN" sz="1400" dirty="0">
                <a:ea typeface="Times New Roman"/>
              </a:rPr>
              <a:t>+</a:t>
            </a:r>
            <a:r>
              <a:rPr lang="en-US" altLang="zh-CN" sz="1400" spc="55" dirty="0">
                <a:cs typeface="Times New Roman"/>
              </a:rPr>
              <a:t>  &lt; </a:t>
            </a:r>
            <a:r>
              <a:rPr lang="en-US" altLang="zh-CN" sz="1400" dirty="0">
                <a:ea typeface="Times New Roman"/>
              </a:rPr>
              <a:t>0.012,</a:t>
            </a:r>
            <a:r>
              <a:rPr lang="en-US" altLang="zh-CN" sz="1400" spc="60" dirty="0">
                <a:cs typeface="Times New Roman"/>
              </a:rPr>
              <a:t> </a:t>
            </a:r>
            <a:r>
              <a:rPr lang="en-US" altLang="zh-CN" sz="1400" dirty="0">
                <a:ea typeface="Times New Roman"/>
              </a:rPr>
              <a:t>0.064 &gt;</a:t>
            </a:r>
            <a:r>
              <a:rPr lang="en-US" altLang="zh-CN" sz="1400" spc="55" dirty="0">
                <a:cs typeface="Times New Roman"/>
              </a:rPr>
              <a:t> </a:t>
            </a:r>
            <a:r>
              <a:rPr lang="en-US" altLang="zh-CN" sz="1400" dirty="0">
                <a:ea typeface="Times New Roman"/>
              </a:rPr>
              <a:t>] </a:t>
            </a:r>
            <a:br>
              <a:rPr lang="en-US" altLang="zh-CN" sz="1400" dirty="0">
                <a:ea typeface="Times New Roman"/>
              </a:rPr>
            </a:br>
            <a:r>
              <a:rPr lang="en-US" altLang="zh-CN" sz="1400" dirty="0">
                <a:ea typeface="Times New Roman"/>
              </a:rPr>
              <a:t>=</a:t>
            </a:r>
            <a:r>
              <a:rPr lang="en-US" altLang="zh-CN" sz="1400" spc="139" dirty="0">
                <a:cs typeface="Times New Roman"/>
              </a:rPr>
              <a:t> </a:t>
            </a:r>
            <a:r>
              <a:rPr lang="en-US" altLang="zh-CN" sz="1400" dirty="0">
                <a:ea typeface="Times New Roman"/>
              </a:rPr>
              <a:t>α</a:t>
            </a:r>
            <a:r>
              <a:rPr lang="en-US" altLang="zh-CN" sz="1400" spc="139" dirty="0">
                <a:cs typeface="Times New Roman"/>
              </a:rPr>
              <a:t> &lt; </a:t>
            </a:r>
            <a:r>
              <a:rPr lang="en-US" altLang="zh-CN" sz="1400" dirty="0">
                <a:ea typeface="Times New Roman"/>
              </a:rPr>
              <a:t>0.12,</a:t>
            </a:r>
            <a:r>
              <a:rPr lang="en-US" altLang="zh-CN" sz="1400" spc="139" dirty="0">
                <a:cs typeface="Times New Roman"/>
              </a:rPr>
              <a:t> </a:t>
            </a:r>
            <a:r>
              <a:rPr lang="en-US" altLang="zh-CN" sz="1400" dirty="0">
                <a:ea typeface="Times New Roman"/>
              </a:rPr>
              <a:t>0.08</a:t>
            </a:r>
            <a:r>
              <a:rPr lang="en-US" altLang="zh-CN" sz="1400" spc="139" dirty="0">
                <a:cs typeface="Times New Roman"/>
              </a:rPr>
              <a:t> &gt;</a:t>
            </a:r>
            <a:br>
              <a:rPr lang="en-US" altLang="zh-CN" sz="1400" spc="139" dirty="0">
                <a:cs typeface="Times New Roman"/>
              </a:rPr>
            </a:br>
            <a:r>
              <a:rPr lang="en-US" altLang="zh-CN" sz="1400" dirty="0">
                <a:ea typeface="Times New Roman"/>
              </a:rPr>
              <a:t>=</a:t>
            </a:r>
            <a:r>
              <a:rPr lang="en-US" altLang="zh-CN" sz="1400" spc="139" dirty="0">
                <a:cs typeface="Times New Roman"/>
              </a:rPr>
              <a:t> &lt; </a:t>
            </a:r>
            <a:r>
              <a:rPr lang="en-US" altLang="zh-CN" sz="1400" dirty="0">
                <a:ea typeface="Times New Roman"/>
              </a:rPr>
              <a:t>0.6,</a:t>
            </a:r>
            <a:r>
              <a:rPr lang="en-US" altLang="zh-CN" sz="1400" spc="145" dirty="0">
                <a:cs typeface="Times New Roman"/>
              </a:rPr>
              <a:t> </a:t>
            </a:r>
            <a:r>
              <a:rPr lang="en-US" altLang="zh-CN" sz="1400" dirty="0">
                <a:ea typeface="Times New Roman"/>
              </a:rPr>
              <a:t>0.4 &gt;</a:t>
            </a:r>
            <a:endParaRPr lang="en-US" altLang="zh-CN" sz="1200" dirty="0">
              <a:ea typeface="Times New Roman"/>
            </a:endParaRPr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ea typeface="Times New Roman"/>
              </a:rPr>
              <a:t>General</a:t>
            </a:r>
            <a:r>
              <a:rPr lang="en-US" altLang="zh-CN" sz="2000" spc="-129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idea:</a:t>
            </a:r>
            <a:r>
              <a:rPr lang="en-US" altLang="zh-CN" sz="2000" spc="-13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compute</a:t>
            </a:r>
            <a:r>
              <a:rPr lang="en-US" altLang="zh-CN" sz="2000" spc="-129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distribution</a:t>
            </a:r>
            <a:r>
              <a:rPr lang="en-US" altLang="zh-CN" sz="2000" spc="-13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on</a:t>
            </a:r>
            <a:r>
              <a:rPr lang="en-US" altLang="zh-CN" sz="2000" spc="-129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query</a:t>
            </a:r>
            <a:r>
              <a:rPr lang="en-US" altLang="zh-CN" sz="2000" spc="-139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variable</a:t>
            </a:r>
          </a:p>
          <a:p>
            <a:pPr marL="914400" lvl="2">
              <a:lnSpc>
                <a:spcPct val="100000"/>
              </a:lnSpc>
            </a:pPr>
            <a:r>
              <a:rPr lang="en-US" altLang="zh-CN" sz="1800" spc="-40" dirty="0">
                <a:ea typeface="Times New Roman"/>
              </a:rPr>
              <a:t>by</a:t>
            </a:r>
            <a:r>
              <a:rPr lang="en-US" altLang="zh-CN" sz="1800" spc="-15" dirty="0">
                <a:cs typeface="Times New Roman"/>
              </a:rPr>
              <a:t> </a:t>
            </a:r>
            <a:r>
              <a:rPr lang="en-US" altLang="zh-CN" sz="1800" spc="-30" dirty="0">
                <a:ea typeface="Times New Roman"/>
              </a:rPr>
              <a:t>fixing</a:t>
            </a:r>
            <a:r>
              <a:rPr lang="en-US" altLang="zh-CN" sz="1800" spc="-20" dirty="0">
                <a:cs typeface="Times New Roman"/>
              </a:rPr>
              <a:t> </a:t>
            </a:r>
            <a:r>
              <a:rPr lang="en-US" altLang="zh-CN" sz="1800" spc="-34" dirty="0">
                <a:ea typeface="Times New Roman"/>
              </a:rPr>
              <a:t>evidence</a:t>
            </a:r>
            <a:r>
              <a:rPr lang="en-US" altLang="zh-CN" sz="1800" spc="-20" dirty="0">
                <a:cs typeface="Times New Roman"/>
              </a:rPr>
              <a:t> </a:t>
            </a:r>
            <a:r>
              <a:rPr lang="en-US" altLang="zh-CN" sz="1800" spc="-40" dirty="0">
                <a:ea typeface="Times New Roman"/>
              </a:rPr>
              <a:t>va</a:t>
            </a:r>
            <a:r>
              <a:rPr lang="en-US" altLang="zh-CN" sz="1800" spc="-30" dirty="0">
                <a:ea typeface="Times New Roman"/>
              </a:rPr>
              <a:t>riables</a:t>
            </a:r>
            <a:r>
              <a:rPr lang="en-US" altLang="zh-CN" sz="1800" spc="-20" dirty="0">
                <a:cs typeface="Times New Roman"/>
              </a:rPr>
              <a:t> </a:t>
            </a:r>
            <a:r>
              <a:rPr lang="en-US" altLang="zh-CN" sz="1800" spc="-40" dirty="0">
                <a:ea typeface="Times New Roman"/>
              </a:rPr>
              <a:t>and</a:t>
            </a:r>
            <a:r>
              <a:rPr lang="en-US" altLang="zh-CN" sz="1800" spc="-20" dirty="0">
                <a:cs typeface="Times New Roman"/>
              </a:rPr>
              <a:t> </a:t>
            </a:r>
            <a:r>
              <a:rPr lang="en-US" altLang="zh-CN" sz="1800" spc="-40" dirty="0">
                <a:ea typeface="Times New Roman"/>
              </a:rPr>
              <a:t>summing</a:t>
            </a:r>
            <a:r>
              <a:rPr lang="en-US" altLang="zh-CN" sz="1800" spc="-20" dirty="0">
                <a:cs typeface="Times New Roman"/>
              </a:rPr>
              <a:t> </a:t>
            </a:r>
            <a:r>
              <a:rPr lang="en-US" altLang="zh-CN" sz="1800" spc="-34" dirty="0">
                <a:ea typeface="Times New Roman"/>
              </a:rPr>
              <a:t>over</a:t>
            </a:r>
            <a:r>
              <a:rPr lang="en-US" altLang="zh-CN" sz="1800" spc="-20" dirty="0">
                <a:cs typeface="Times New Roman"/>
              </a:rPr>
              <a:t> </a:t>
            </a:r>
            <a:r>
              <a:rPr lang="en-US" altLang="zh-CN" sz="1800" spc="-34" dirty="0">
                <a:ea typeface="Times New Roman"/>
              </a:rPr>
              <a:t>hidden</a:t>
            </a:r>
            <a:r>
              <a:rPr lang="en-US" altLang="zh-CN" sz="1800" spc="-25" dirty="0">
                <a:cs typeface="Times New Roman"/>
              </a:rPr>
              <a:t> </a:t>
            </a:r>
            <a:r>
              <a:rPr lang="en-US" altLang="zh-CN" sz="1800" spc="-45" dirty="0">
                <a:ea typeface="Times New Roman"/>
              </a:rPr>
              <a:t>va</a:t>
            </a:r>
            <a:r>
              <a:rPr lang="en-US" altLang="zh-CN" sz="1800" spc="-30" dirty="0">
                <a:ea typeface="Times New Roman"/>
              </a:rPr>
              <a:t>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987286-FC67-D740-8534-2DCEBB7D4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81455"/>
              </p:ext>
            </p:extLst>
          </p:nvPr>
        </p:nvGraphicFramePr>
        <p:xfrm>
          <a:off x="1706537" y="2145510"/>
          <a:ext cx="427581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162">
                  <a:extLst>
                    <a:ext uri="{9D8B030D-6E8A-4147-A177-3AD203B41FA5}">
                      <a16:colId xmlns:a16="http://schemas.microsoft.com/office/drawing/2014/main" val="181269683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884797945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2848398376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161990563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2390805976"/>
                    </a:ext>
                  </a:extLst>
                </a:gridCol>
              </a:tblGrid>
              <a:tr h="279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toothache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¬toothache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39987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41234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r>
                        <a:rPr lang="en-US" dirty="0"/>
                        <a:t>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32728"/>
                  </a:ext>
                </a:extLst>
              </a:tr>
              <a:tr h="279221">
                <a:tc>
                  <a:txBody>
                    <a:bodyPr/>
                    <a:lstStyle/>
                    <a:p>
                      <a:r>
                        <a:rPr lang="en-US" dirty="0"/>
                        <a:t>¬cavity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656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482D40-7F10-734B-A3CA-85A04F4F2B59}"/>
              </a:ext>
            </a:extLst>
          </p:cNvPr>
          <p:cNvSpPr/>
          <p:nvPr/>
        </p:nvSpPr>
        <p:spPr>
          <a:xfrm>
            <a:off x="2557220" y="2145510"/>
            <a:ext cx="1712563" cy="14630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F9C7B-918C-B546-986A-30BF365F4F01}"/>
              </a:ext>
            </a:extLst>
          </p:cNvPr>
          <p:cNvSpPr/>
          <p:nvPr/>
        </p:nvSpPr>
        <p:spPr>
          <a:xfrm>
            <a:off x="1700938" y="2877030"/>
            <a:ext cx="2568845" cy="4008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600201"/>
            <a:ext cx="11724640" cy="4525963"/>
          </a:xfrm>
        </p:spPr>
        <p:txBody>
          <a:bodyPr/>
          <a:lstStyle/>
          <a:p>
            <a:r>
              <a:rPr lang="en-US" dirty="0"/>
              <a:t>“The probability the coin will land heads is 0.5”</a:t>
            </a:r>
          </a:p>
          <a:p>
            <a:pPr lvl="1"/>
            <a:r>
              <a:rPr lang="en-US" dirty="0"/>
              <a:t>Q: what does this mean?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3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AAE-D354-3341-96B7-35B9CF4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4174-03A3-4D43-91E1-B70AF704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ea typeface="Times New Roman"/>
              </a:rPr>
              <a:t>Let</a:t>
            </a:r>
            <a:r>
              <a:rPr lang="en-US" altLang="zh-CN" sz="2400" spc="-4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X</a:t>
            </a:r>
            <a:r>
              <a:rPr lang="en-US" altLang="zh-CN" sz="2400" spc="-4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be</a:t>
            </a:r>
            <a:r>
              <a:rPr lang="en-US" altLang="zh-CN" sz="2400" spc="-4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all</a:t>
            </a:r>
            <a:r>
              <a:rPr lang="en-US" altLang="zh-CN" sz="2400" spc="-4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the</a:t>
            </a:r>
            <a:r>
              <a:rPr lang="en-US" altLang="zh-CN" sz="2400" spc="-4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variables.</a:t>
            </a:r>
            <a:r>
              <a:rPr lang="en-US" altLang="zh-CN" sz="2400" spc="-4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Typically,</a:t>
            </a:r>
            <a:r>
              <a:rPr lang="en-US" altLang="zh-CN" sz="2400" spc="-4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we</a:t>
            </a:r>
            <a:r>
              <a:rPr lang="en-US" altLang="zh-CN" sz="2400" spc="-53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want </a:t>
            </a:r>
          </a:p>
          <a:p>
            <a:pPr lvl="1"/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spc="-1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posterior</a:t>
            </a:r>
            <a:r>
              <a:rPr lang="en-US" altLang="zh-CN" sz="1800" spc="-1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joint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distribution</a:t>
            </a:r>
            <a:r>
              <a:rPr lang="en-US" altLang="zh-CN" sz="1800" spc="-1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of</a:t>
            </a:r>
            <a:r>
              <a:rPr lang="en-US" altLang="zh-CN" sz="1800" spc="-1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query</a:t>
            </a:r>
            <a:r>
              <a:rPr lang="en-US" altLang="zh-CN" sz="1800" spc="-1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variables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Y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given</a:t>
            </a:r>
            <a:r>
              <a:rPr lang="en-US" altLang="zh-CN" sz="1800" spc="-9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specific</a:t>
            </a:r>
            <a:r>
              <a:rPr lang="en-US" altLang="zh-CN" sz="1800" spc="-9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values</a:t>
            </a:r>
            <a:r>
              <a:rPr lang="en-US" altLang="zh-CN" sz="1800" spc="-9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e</a:t>
            </a:r>
            <a:r>
              <a:rPr lang="en-US" altLang="zh-CN" sz="1800" spc="-9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for</a:t>
            </a:r>
            <a:r>
              <a:rPr lang="en-US" altLang="zh-CN" sz="1800" spc="-9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spc="-9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evidence</a:t>
            </a:r>
            <a:r>
              <a:rPr lang="en-US" altLang="zh-CN" sz="1800" spc="-9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variables</a:t>
            </a:r>
            <a:r>
              <a:rPr lang="en-US" altLang="zh-CN" sz="1800" spc="-9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E</a:t>
            </a:r>
          </a:p>
          <a:p>
            <a:r>
              <a:rPr lang="en-US" altLang="zh-CN" sz="2400" spc="44" dirty="0">
                <a:ea typeface="Times New Roman"/>
              </a:rPr>
              <a:t>Let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spc="39" dirty="0">
                <a:ea typeface="Times New Roman"/>
              </a:rPr>
              <a:t>the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spc="49" dirty="0">
                <a:ea typeface="Times New Roman"/>
              </a:rPr>
              <a:t>hidden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spc="49" dirty="0">
                <a:ea typeface="Times New Roman"/>
              </a:rPr>
              <a:t>va</a:t>
            </a:r>
            <a:r>
              <a:rPr lang="en-US" altLang="zh-CN" sz="2400" spc="39" dirty="0">
                <a:ea typeface="Times New Roman"/>
              </a:rPr>
              <a:t>riables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spc="49" dirty="0">
                <a:ea typeface="Times New Roman"/>
              </a:rPr>
              <a:t>be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spc="75" dirty="0">
                <a:ea typeface="Times New Roman"/>
              </a:rPr>
              <a:t>H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spc="56" dirty="0">
                <a:ea typeface="Times New Roman"/>
              </a:rPr>
              <a:t>=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spc="75" dirty="0">
                <a:ea typeface="Times New Roman"/>
              </a:rPr>
              <a:t>X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spc="56" dirty="0">
                <a:ea typeface="Times New Roman"/>
              </a:rPr>
              <a:t>−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spc="75" dirty="0">
                <a:ea typeface="Times New Roman"/>
              </a:rPr>
              <a:t>Y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spc="56" dirty="0">
                <a:ea typeface="Times New Roman"/>
              </a:rPr>
              <a:t>−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spc="66" dirty="0">
                <a:ea typeface="Times New Roman"/>
              </a:rPr>
              <a:t>E</a:t>
            </a:r>
          </a:p>
          <a:p>
            <a:pPr lvl="1"/>
            <a:r>
              <a:rPr lang="en-US" altLang="zh-CN" sz="1800" dirty="0">
                <a:ea typeface="Times New Roman"/>
              </a:rPr>
              <a:t>Then</a:t>
            </a:r>
            <a:r>
              <a:rPr lang="en-US" altLang="zh-CN" sz="1800" spc="7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spc="8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required</a:t>
            </a:r>
            <a:r>
              <a:rPr lang="en-US" altLang="zh-CN" sz="1800" spc="8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summation</a:t>
            </a:r>
            <a:r>
              <a:rPr lang="en-US" altLang="zh-CN" sz="1800" spc="7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of</a:t>
            </a:r>
            <a:r>
              <a:rPr lang="en-US" altLang="zh-CN" sz="1800" spc="8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joint</a:t>
            </a:r>
            <a:r>
              <a:rPr lang="en-US" altLang="zh-CN" sz="1800" spc="8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entries</a:t>
            </a:r>
            <a:r>
              <a:rPr lang="en-US" altLang="zh-CN" sz="1800" spc="8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is</a:t>
            </a:r>
            <a:r>
              <a:rPr lang="en-US" altLang="zh-CN" sz="1800" spc="7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done</a:t>
            </a:r>
            <a:r>
              <a:rPr lang="en-US" altLang="zh-CN" sz="1800" spc="8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by</a:t>
            </a:r>
            <a:r>
              <a:rPr lang="en-US" altLang="zh-CN" sz="1800" spc="8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summing</a:t>
            </a:r>
            <a:r>
              <a:rPr lang="en-US" altLang="zh-CN" sz="1800" spc="7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out</a:t>
            </a:r>
            <a:r>
              <a:rPr lang="en-US" altLang="zh-CN" sz="1800" spc="8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spc="-49" dirty="0">
                <a:ea typeface="Times New Roman"/>
              </a:rPr>
              <a:t>hidden</a:t>
            </a:r>
            <a:r>
              <a:rPr lang="en-US" altLang="zh-CN" sz="1800" spc="132" dirty="0">
                <a:cs typeface="Times New Roman"/>
              </a:rPr>
              <a:t> </a:t>
            </a:r>
            <a:r>
              <a:rPr lang="en-US" altLang="zh-CN" sz="1800" spc="-49" dirty="0">
                <a:ea typeface="Times New Roman"/>
              </a:rPr>
              <a:t>va</a:t>
            </a:r>
            <a:r>
              <a:rPr lang="en-US" altLang="zh-CN" sz="1800" spc="-40" dirty="0">
                <a:ea typeface="Times New Roman"/>
              </a:rPr>
              <a:t>riables:</a:t>
            </a:r>
          </a:p>
          <a:p>
            <a:pPr lvl="1"/>
            <a:r>
              <a:rPr lang="en-US" altLang="zh-CN" sz="1800" spc="132" dirty="0">
                <a:ea typeface="Times New Roman"/>
              </a:rPr>
              <a:t>P</a:t>
            </a:r>
            <a:r>
              <a:rPr lang="en-US" altLang="zh-CN" sz="1800" spc="83" dirty="0">
                <a:ea typeface="Times New Roman"/>
              </a:rPr>
              <a:t>(</a:t>
            </a:r>
            <a:r>
              <a:rPr lang="en-US" altLang="zh-CN" sz="1800" spc="176" dirty="0">
                <a:ea typeface="Times New Roman"/>
              </a:rPr>
              <a:t>Y</a:t>
            </a:r>
            <a:r>
              <a:rPr lang="en-US" altLang="zh-CN" sz="1800" spc="49" dirty="0">
                <a:ea typeface="Times New Roman"/>
              </a:rPr>
              <a:t>|</a:t>
            </a:r>
            <a:r>
              <a:rPr lang="en-US" altLang="zh-CN" sz="1800" spc="150" dirty="0">
                <a:ea typeface="Times New Roman"/>
              </a:rPr>
              <a:t>E</a:t>
            </a:r>
            <a:r>
              <a:rPr lang="en-US" altLang="zh-CN" sz="1800" spc="56" dirty="0">
                <a:cs typeface="Times New Roman"/>
              </a:rPr>
              <a:t> </a:t>
            </a:r>
            <a:r>
              <a:rPr lang="en-US" altLang="zh-CN" sz="1800" spc="136" dirty="0">
                <a:ea typeface="Times New Roman"/>
              </a:rPr>
              <a:t>=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06" dirty="0">
                <a:ea typeface="Times New Roman"/>
              </a:rPr>
              <a:t>e</a:t>
            </a:r>
            <a:r>
              <a:rPr lang="en-US" altLang="zh-CN" sz="1800" spc="83" dirty="0">
                <a:ea typeface="Times New Roman"/>
              </a:rPr>
              <a:t>)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36" dirty="0">
                <a:ea typeface="Times New Roman"/>
              </a:rPr>
              <a:t>=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l-GR" altLang="zh-CN" sz="1800" spc="128" dirty="0">
                <a:ea typeface="Times New Roman"/>
              </a:rPr>
              <a:t>α</a:t>
            </a:r>
            <a:r>
              <a:rPr lang="en-US" altLang="zh-CN" sz="1800" spc="136" dirty="0">
                <a:ea typeface="Times New Roman"/>
              </a:rPr>
              <a:t>P</a:t>
            </a:r>
            <a:r>
              <a:rPr lang="en-US" altLang="zh-CN" sz="1800" spc="79" dirty="0">
                <a:ea typeface="Times New Roman"/>
              </a:rPr>
              <a:t>(</a:t>
            </a:r>
            <a:r>
              <a:rPr lang="en-US" altLang="zh-CN" sz="1800" spc="176" dirty="0">
                <a:ea typeface="Times New Roman"/>
              </a:rPr>
              <a:t>Y</a:t>
            </a:r>
            <a:r>
              <a:rPr lang="en-US" altLang="zh-CN" sz="1800" spc="61" dirty="0">
                <a:ea typeface="Times New Roman"/>
              </a:rPr>
              <a:t>,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50" dirty="0">
                <a:ea typeface="Times New Roman"/>
              </a:rPr>
              <a:t>E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36" dirty="0">
                <a:ea typeface="Times New Roman"/>
              </a:rPr>
              <a:t>=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10" dirty="0">
                <a:ea typeface="Times New Roman"/>
              </a:rPr>
              <a:t>e</a:t>
            </a:r>
            <a:r>
              <a:rPr lang="en-US" altLang="zh-CN" sz="1800" spc="79" dirty="0">
                <a:ea typeface="Times New Roman"/>
              </a:rPr>
              <a:t>)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41" dirty="0">
                <a:ea typeface="Times New Roman"/>
              </a:rPr>
              <a:t>=</a:t>
            </a:r>
            <a:r>
              <a:rPr lang="en-US" altLang="zh-CN" sz="1800" spc="56" dirty="0">
                <a:cs typeface="Times New Roman"/>
              </a:rPr>
              <a:t> </a:t>
            </a:r>
            <a:r>
              <a:rPr lang="el-GR" altLang="zh-CN" sz="1800" spc="128" dirty="0">
                <a:ea typeface="Times New Roman"/>
              </a:rPr>
              <a:t>α</a:t>
            </a:r>
            <a:r>
              <a:rPr lang="el-GR" altLang="zh-CN" sz="1800" spc="167" dirty="0">
                <a:ea typeface="Times New Roman"/>
              </a:rPr>
              <a:t>Σ</a:t>
            </a:r>
            <a:r>
              <a:rPr lang="en-US" altLang="zh-CN" sz="1800" spc="101" baseline="-25000" dirty="0" err="1">
                <a:ea typeface="Times New Roman"/>
              </a:rPr>
              <a:t>h</a:t>
            </a:r>
            <a:r>
              <a:rPr lang="en-US" altLang="zh-CN" sz="1800" spc="136" dirty="0" err="1">
                <a:ea typeface="Times New Roman"/>
              </a:rPr>
              <a:t>P</a:t>
            </a:r>
            <a:r>
              <a:rPr lang="en-US" altLang="zh-CN" sz="1800" spc="79" dirty="0">
                <a:ea typeface="Times New Roman"/>
              </a:rPr>
              <a:t>(</a:t>
            </a:r>
            <a:r>
              <a:rPr lang="en-US" altLang="zh-CN" sz="1800" spc="176" dirty="0">
                <a:ea typeface="Times New Roman"/>
              </a:rPr>
              <a:t>Y</a:t>
            </a:r>
            <a:r>
              <a:rPr lang="en-US" altLang="zh-CN" sz="1800" spc="61" dirty="0">
                <a:ea typeface="Times New Roman"/>
              </a:rPr>
              <a:t>,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50" dirty="0">
                <a:ea typeface="Times New Roman"/>
              </a:rPr>
              <a:t>E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36" dirty="0">
                <a:ea typeface="Times New Roman"/>
              </a:rPr>
              <a:t>=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10" dirty="0">
                <a:ea typeface="Times New Roman"/>
              </a:rPr>
              <a:t>e</a:t>
            </a:r>
            <a:r>
              <a:rPr lang="en-US" altLang="zh-CN" sz="1800" spc="61" dirty="0">
                <a:ea typeface="Times New Roman"/>
              </a:rPr>
              <a:t>,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76" dirty="0">
                <a:ea typeface="Times New Roman"/>
              </a:rPr>
              <a:t>H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36" dirty="0">
                <a:ea typeface="Times New Roman"/>
              </a:rPr>
              <a:t>=</a:t>
            </a:r>
            <a:r>
              <a:rPr lang="en-US" altLang="zh-CN" sz="1800" spc="61" dirty="0">
                <a:cs typeface="Times New Roman"/>
              </a:rPr>
              <a:t> </a:t>
            </a:r>
            <a:r>
              <a:rPr lang="en-US" altLang="zh-CN" sz="1800" spc="123" dirty="0">
                <a:ea typeface="Times New Roman"/>
              </a:rPr>
              <a:t>h</a:t>
            </a:r>
            <a:r>
              <a:rPr lang="en-US" altLang="zh-CN" sz="1800" spc="79" dirty="0">
                <a:ea typeface="Times New Roman"/>
              </a:rPr>
              <a:t>)</a:t>
            </a:r>
          </a:p>
          <a:p>
            <a:r>
              <a:rPr lang="en-US" altLang="zh-CN" sz="2400" dirty="0">
                <a:ea typeface="Times New Roman"/>
              </a:rPr>
              <a:t>The</a:t>
            </a:r>
            <a:r>
              <a:rPr lang="en-US" altLang="zh-CN" sz="2400" spc="18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terms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in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the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summation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are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joint</a:t>
            </a:r>
            <a:r>
              <a:rPr lang="en-US" altLang="zh-CN" sz="2400" spc="18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entries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because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Y,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E,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and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H</a:t>
            </a:r>
            <a:r>
              <a:rPr lang="en-US" altLang="zh-CN" sz="2400" spc="18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together</a:t>
            </a:r>
            <a:r>
              <a:rPr lang="en-US" altLang="zh-CN" sz="240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exhaust</a:t>
            </a:r>
            <a:r>
              <a:rPr lang="en-US" altLang="zh-CN" sz="2400" spc="-3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the</a:t>
            </a:r>
            <a:r>
              <a:rPr lang="en-US" altLang="zh-CN" sz="2400" spc="-3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set</a:t>
            </a:r>
            <a:r>
              <a:rPr lang="en-US" altLang="zh-CN" sz="2400" spc="-3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of</a:t>
            </a:r>
            <a:r>
              <a:rPr lang="en-US" altLang="zh-CN" sz="2400" spc="-3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random</a:t>
            </a:r>
            <a:r>
              <a:rPr lang="en-US" altLang="zh-CN" sz="2400" spc="-4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variables</a:t>
            </a:r>
          </a:p>
          <a:p>
            <a:r>
              <a:rPr lang="en-US" altLang="zh-CN" sz="2400" spc="-53" dirty="0">
                <a:ea typeface="Times New Roman"/>
              </a:rPr>
              <a:t>Obvious</a:t>
            </a:r>
            <a:r>
              <a:rPr lang="en-US" altLang="zh-CN" sz="2400" spc="132" dirty="0">
                <a:cs typeface="Times New Roman"/>
              </a:rPr>
              <a:t> </a:t>
            </a:r>
            <a:r>
              <a:rPr lang="en-US" altLang="zh-CN" sz="2400" spc="-61" dirty="0">
                <a:ea typeface="Times New Roman"/>
              </a:rPr>
              <a:t>p</a:t>
            </a:r>
            <a:r>
              <a:rPr lang="en-US" altLang="zh-CN" sz="2400" spc="-49" dirty="0">
                <a:ea typeface="Times New Roman"/>
              </a:rPr>
              <a:t>roblems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ea typeface="Times New Roman"/>
              </a:rPr>
              <a:t>Worst-case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time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complexity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O(</a:t>
            </a:r>
            <a:r>
              <a:rPr lang="en-US" altLang="zh-CN" sz="1800" dirty="0" err="1">
                <a:ea typeface="Times New Roman"/>
              </a:rPr>
              <a:t>d</a:t>
            </a:r>
            <a:r>
              <a:rPr lang="en-US" altLang="zh-CN" sz="1800" baseline="30000" dirty="0" err="1">
                <a:ea typeface="Times New Roman"/>
              </a:rPr>
              <a:t>n</a:t>
            </a:r>
            <a:r>
              <a:rPr lang="en-US" altLang="zh-CN" sz="1800" dirty="0">
                <a:ea typeface="Times New Roman"/>
              </a:rPr>
              <a:t>)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where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d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is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largest</a:t>
            </a:r>
            <a:r>
              <a:rPr lang="en-US" altLang="zh-CN" sz="1800" spc="-8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ea typeface="Times New Roman"/>
              </a:rPr>
              <a:t>Space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complexity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O(</a:t>
            </a:r>
            <a:r>
              <a:rPr lang="en-US" altLang="zh-CN" sz="1800" dirty="0" err="1">
                <a:ea typeface="Times New Roman"/>
              </a:rPr>
              <a:t>d</a:t>
            </a:r>
            <a:r>
              <a:rPr lang="en-US" altLang="zh-CN" sz="1800" baseline="30000" dirty="0" err="1">
                <a:ea typeface="Times New Roman"/>
              </a:rPr>
              <a:t>n</a:t>
            </a:r>
            <a:r>
              <a:rPr lang="en-US" altLang="zh-CN" sz="1800" dirty="0">
                <a:ea typeface="Times New Roman"/>
              </a:rPr>
              <a:t>)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to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store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joint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distribution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ea typeface="Times New Roman"/>
              </a:rPr>
              <a:t>How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to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find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spc="3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numbers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for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O(</a:t>
            </a:r>
            <a:r>
              <a:rPr lang="en-US" altLang="zh-CN" sz="1800" dirty="0" err="1">
                <a:ea typeface="Times New Roman"/>
              </a:rPr>
              <a:t>d</a:t>
            </a:r>
            <a:r>
              <a:rPr lang="en-US" altLang="zh-CN" sz="1800" baseline="30000" dirty="0" err="1">
                <a:ea typeface="Times New Roman"/>
              </a:rPr>
              <a:t>n</a:t>
            </a:r>
            <a:r>
              <a:rPr lang="en-US" altLang="zh-CN" sz="1800" dirty="0">
                <a:ea typeface="Times New Roman"/>
              </a:rPr>
              <a:t>)</a:t>
            </a:r>
            <a:r>
              <a:rPr lang="en-US" altLang="zh-CN" sz="180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entries???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033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AAE-D354-3341-96B7-35B9CF4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4174-03A3-4D43-91E1-B70AF704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ea typeface="Times New Roman"/>
              </a:rPr>
              <a:t>A</a:t>
            </a:r>
            <a:r>
              <a:rPr lang="en-US" altLang="zh-CN" sz="2400" spc="4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and</a:t>
            </a:r>
            <a:r>
              <a:rPr lang="en-US" altLang="zh-CN" sz="2400" spc="4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B</a:t>
            </a:r>
            <a:r>
              <a:rPr lang="en-US" altLang="zh-CN" sz="2400" spc="4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are</a:t>
            </a:r>
            <a:r>
              <a:rPr lang="en-US" altLang="zh-CN" sz="2400" spc="4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independent</a:t>
            </a:r>
            <a:r>
              <a:rPr lang="en-US" altLang="zh-CN" sz="2400" spc="44" dirty="0">
                <a:cs typeface="Times New Roman"/>
              </a:rPr>
              <a:t> </a:t>
            </a:r>
            <a:r>
              <a:rPr lang="en-US" altLang="zh-CN" sz="2400" dirty="0" err="1">
                <a:ea typeface="Times New Roman"/>
              </a:rPr>
              <a:t>iff</a:t>
            </a:r>
            <a:endParaRPr lang="en-US" altLang="zh-CN" sz="2400" dirty="0">
              <a:ea typeface="Times New Roman"/>
            </a:endParaRPr>
          </a:p>
          <a:p>
            <a:pPr lvl="1"/>
            <a:r>
              <a:rPr lang="en-US" altLang="zh-CN" sz="2000" spc="128" dirty="0">
                <a:ea typeface="Times New Roman"/>
              </a:rPr>
              <a:t>P</a:t>
            </a:r>
            <a:r>
              <a:rPr lang="en-US" altLang="zh-CN" sz="2000" spc="79" dirty="0">
                <a:ea typeface="Times New Roman"/>
              </a:rPr>
              <a:t>(</a:t>
            </a:r>
            <a:r>
              <a:rPr lang="en-US" altLang="zh-CN" sz="2000" spc="172" dirty="0">
                <a:ea typeface="Times New Roman"/>
              </a:rPr>
              <a:t>A</a:t>
            </a:r>
            <a:r>
              <a:rPr lang="en-US" altLang="zh-CN" sz="2000" spc="49" dirty="0">
                <a:ea typeface="Times New Roman"/>
              </a:rPr>
              <a:t>|</a:t>
            </a:r>
            <a:r>
              <a:rPr lang="en-US" altLang="zh-CN" sz="2000" spc="158" dirty="0">
                <a:ea typeface="Times New Roman"/>
              </a:rPr>
              <a:t>B</a:t>
            </a:r>
            <a:r>
              <a:rPr lang="en-US" altLang="zh-CN" sz="2000" spc="79" dirty="0">
                <a:ea typeface="Times New Roman"/>
              </a:rPr>
              <a:t>)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spc="132" dirty="0">
                <a:ea typeface="Times New Roman"/>
              </a:rPr>
              <a:t>=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spc="132" dirty="0">
                <a:ea typeface="Times New Roman"/>
              </a:rPr>
              <a:t>P</a:t>
            </a:r>
            <a:r>
              <a:rPr lang="en-US" altLang="zh-CN" sz="2000" spc="79" dirty="0">
                <a:ea typeface="Times New Roman"/>
              </a:rPr>
              <a:t>(</a:t>
            </a:r>
            <a:r>
              <a:rPr lang="en-US" altLang="zh-CN" sz="2000" spc="172" dirty="0">
                <a:ea typeface="Times New Roman"/>
              </a:rPr>
              <a:t>A</a:t>
            </a:r>
            <a:r>
              <a:rPr lang="en-US" altLang="zh-CN" sz="2000" spc="79" dirty="0">
                <a:ea typeface="Times New Roman"/>
              </a:rPr>
              <a:t>)</a:t>
            </a:r>
            <a:r>
              <a:rPr lang="en-US" altLang="zh-CN" sz="2000" spc="56" dirty="0">
                <a:cs typeface="Times New Roman"/>
              </a:rPr>
              <a:t>   </a:t>
            </a:r>
            <a:r>
              <a:rPr lang="en-US" altLang="zh-CN" sz="2000" spc="119" dirty="0">
                <a:ea typeface="Times New Roman"/>
              </a:rPr>
              <a:t>o</a:t>
            </a:r>
            <a:r>
              <a:rPr lang="en-US" altLang="zh-CN" sz="2000" spc="79" dirty="0">
                <a:ea typeface="Times New Roman"/>
              </a:rPr>
              <a:t>r</a:t>
            </a:r>
            <a:r>
              <a:rPr lang="en-US" altLang="zh-CN" sz="2000" spc="61" dirty="0">
                <a:cs typeface="Times New Roman"/>
              </a:rPr>
              <a:t>   </a:t>
            </a:r>
            <a:r>
              <a:rPr lang="en-US" altLang="zh-CN" sz="2000" spc="132" dirty="0">
                <a:ea typeface="Times New Roman"/>
              </a:rPr>
              <a:t>P</a:t>
            </a:r>
            <a:r>
              <a:rPr lang="en-US" altLang="zh-CN" sz="2000" spc="79" dirty="0">
                <a:ea typeface="Times New Roman"/>
              </a:rPr>
              <a:t>(</a:t>
            </a:r>
            <a:r>
              <a:rPr lang="en-US" altLang="zh-CN" sz="2000" spc="158" dirty="0">
                <a:ea typeface="Times New Roman"/>
              </a:rPr>
              <a:t>B</a:t>
            </a:r>
            <a:r>
              <a:rPr lang="en-US" altLang="zh-CN" sz="2000" spc="49" dirty="0">
                <a:ea typeface="Times New Roman"/>
              </a:rPr>
              <a:t>|</a:t>
            </a:r>
            <a:r>
              <a:rPr lang="en-US" altLang="zh-CN" sz="2000" spc="172" dirty="0">
                <a:ea typeface="Times New Roman"/>
              </a:rPr>
              <a:t>A</a:t>
            </a:r>
            <a:r>
              <a:rPr lang="en-US" altLang="zh-CN" sz="2000" spc="75" dirty="0">
                <a:ea typeface="Times New Roman"/>
              </a:rPr>
              <a:t>)</a:t>
            </a:r>
            <a:r>
              <a:rPr lang="en-US" altLang="zh-CN" sz="2000" spc="61" dirty="0">
                <a:cs typeface="Times New Roman"/>
              </a:rPr>
              <a:t> </a:t>
            </a:r>
            <a:r>
              <a:rPr lang="en-US" altLang="zh-CN" sz="2000" spc="136" dirty="0">
                <a:ea typeface="Times New Roman"/>
              </a:rPr>
              <a:t>=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spc="132" dirty="0">
                <a:ea typeface="Times New Roman"/>
              </a:rPr>
              <a:t>P</a:t>
            </a:r>
            <a:r>
              <a:rPr lang="en-US" altLang="zh-CN" sz="2000" spc="79" dirty="0">
                <a:ea typeface="Times New Roman"/>
              </a:rPr>
              <a:t>(</a:t>
            </a:r>
            <a:r>
              <a:rPr lang="en-US" altLang="zh-CN" sz="2000" spc="158" dirty="0">
                <a:ea typeface="Times New Roman"/>
              </a:rPr>
              <a:t>B</a:t>
            </a:r>
            <a:r>
              <a:rPr lang="en-US" altLang="zh-CN" sz="2000" spc="79" dirty="0">
                <a:ea typeface="Times New Roman"/>
              </a:rPr>
              <a:t>)</a:t>
            </a:r>
            <a:r>
              <a:rPr lang="en-US" altLang="zh-CN" sz="2000" spc="56" dirty="0">
                <a:cs typeface="Times New Roman"/>
              </a:rPr>
              <a:t>   </a:t>
            </a:r>
            <a:r>
              <a:rPr lang="en-US" altLang="zh-CN" sz="2000" spc="119" dirty="0">
                <a:ea typeface="Times New Roman"/>
              </a:rPr>
              <a:t>o</a:t>
            </a:r>
            <a:r>
              <a:rPr lang="en-US" altLang="zh-CN" sz="2000" spc="79" dirty="0">
                <a:ea typeface="Times New Roman"/>
              </a:rPr>
              <a:t>r</a:t>
            </a:r>
            <a:r>
              <a:rPr lang="en-US" altLang="zh-CN" sz="2000" spc="61" dirty="0">
                <a:cs typeface="Times New Roman"/>
              </a:rPr>
              <a:t>   </a:t>
            </a:r>
            <a:r>
              <a:rPr lang="en-US" altLang="zh-CN" sz="2000" spc="128" dirty="0">
                <a:ea typeface="Times New Roman"/>
              </a:rPr>
              <a:t>P</a:t>
            </a:r>
            <a:r>
              <a:rPr lang="en-US" altLang="zh-CN" sz="2000" spc="79" dirty="0">
                <a:ea typeface="Times New Roman"/>
              </a:rPr>
              <a:t>(</a:t>
            </a:r>
            <a:r>
              <a:rPr lang="en-US" altLang="zh-CN" sz="2000" spc="114" dirty="0">
                <a:ea typeface="Times New Roman"/>
              </a:rPr>
              <a:t>A,</a:t>
            </a:r>
            <a:r>
              <a:rPr lang="en-US" altLang="zh-CN" sz="2000" spc="61" dirty="0">
                <a:cs typeface="Times New Roman"/>
              </a:rPr>
              <a:t> </a:t>
            </a:r>
            <a:r>
              <a:rPr lang="en-US" altLang="zh-CN" sz="2000" spc="163" dirty="0">
                <a:ea typeface="Times New Roman"/>
              </a:rPr>
              <a:t>B</a:t>
            </a:r>
            <a:r>
              <a:rPr lang="en-US" altLang="zh-CN" sz="2000" spc="79" dirty="0">
                <a:ea typeface="Times New Roman"/>
              </a:rPr>
              <a:t>)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spc="132" dirty="0">
                <a:ea typeface="Times New Roman"/>
              </a:rPr>
              <a:t>=</a:t>
            </a:r>
            <a:r>
              <a:rPr lang="en-US" altLang="zh-CN" sz="2000" spc="61" dirty="0">
                <a:cs typeface="Times New Roman"/>
              </a:rPr>
              <a:t> </a:t>
            </a:r>
            <a:r>
              <a:rPr lang="en-US" altLang="zh-CN" sz="2000" spc="132" dirty="0">
                <a:ea typeface="Times New Roman"/>
              </a:rPr>
              <a:t>P</a:t>
            </a:r>
            <a:r>
              <a:rPr lang="en-US" altLang="zh-CN" sz="2000" spc="79" dirty="0">
                <a:ea typeface="Times New Roman"/>
              </a:rPr>
              <a:t>(</a:t>
            </a:r>
            <a:r>
              <a:rPr lang="en-US" altLang="zh-CN" sz="2000" spc="172" dirty="0">
                <a:ea typeface="Times New Roman"/>
              </a:rPr>
              <a:t>A</a:t>
            </a:r>
            <a:r>
              <a:rPr lang="en-US" altLang="zh-CN" sz="2000" spc="79" dirty="0">
                <a:ea typeface="Times New Roman"/>
              </a:rPr>
              <a:t>)</a:t>
            </a:r>
            <a:r>
              <a:rPr lang="en-US" altLang="zh-CN" sz="2000" spc="132" dirty="0">
                <a:ea typeface="Times New Roman"/>
              </a:rPr>
              <a:t>P</a:t>
            </a:r>
            <a:r>
              <a:rPr lang="en-US" altLang="zh-CN" sz="2000" spc="79" dirty="0">
                <a:ea typeface="Times New Roman"/>
              </a:rPr>
              <a:t>(</a:t>
            </a:r>
            <a:r>
              <a:rPr lang="en-US" altLang="zh-CN" sz="2000" spc="158" dirty="0">
                <a:ea typeface="Times New Roman"/>
              </a:rPr>
              <a:t>B</a:t>
            </a:r>
            <a:r>
              <a:rPr lang="en-US" altLang="zh-CN" sz="2000" spc="79" dirty="0">
                <a:ea typeface="Times New Roman"/>
              </a:rPr>
              <a:t>)</a:t>
            </a:r>
          </a:p>
          <a:p>
            <a:pPr lvl="1"/>
            <a:endParaRPr lang="en-US" altLang="zh-CN" sz="2000" spc="79" dirty="0">
              <a:ea typeface="Times New Roman"/>
            </a:endParaRPr>
          </a:p>
          <a:p>
            <a:pPr marL="457200" lvl="1" indent="0">
              <a:buNone/>
            </a:pPr>
            <a:endParaRPr lang="en-US" altLang="zh-CN" sz="2000" spc="79" dirty="0">
              <a:ea typeface="Times New Roman"/>
            </a:endParaRPr>
          </a:p>
          <a:p>
            <a:pPr marL="457200" lvl="1" indent="0">
              <a:buNone/>
            </a:pPr>
            <a:endParaRPr lang="en-US" altLang="zh-CN" sz="2000" spc="79" dirty="0">
              <a:ea typeface="Times New Roman"/>
            </a:endParaRPr>
          </a:p>
          <a:p>
            <a:pPr marL="457200" lvl="1" indent="0">
              <a:buNone/>
            </a:pPr>
            <a:endParaRPr lang="en-US" altLang="zh-CN" sz="2000" spc="79" dirty="0">
              <a:ea typeface="Times New Roman"/>
            </a:endParaRPr>
          </a:p>
          <a:p>
            <a:r>
              <a:rPr lang="en-US" altLang="zh-CN" sz="2400" spc="61" dirty="0">
                <a:ea typeface="Times New Roman"/>
              </a:rPr>
              <a:t>P</a:t>
            </a:r>
            <a:r>
              <a:rPr lang="en-US" altLang="zh-CN" sz="2400" spc="39" dirty="0">
                <a:ea typeface="Times New Roman"/>
              </a:rPr>
              <a:t>(</a:t>
            </a:r>
            <a:r>
              <a:rPr lang="en-US" altLang="zh-CN" sz="2400" spc="71" dirty="0">
                <a:ea typeface="Times New Roman"/>
              </a:rPr>
              <a:t> </a:t>
            </a:r>
            <a:r>
              <a:rPr lang="en-US" altLang="zh-CN" sz="2400" spc="26" dirty="0">
                <a:cs typeface="Times New Roman"/>
              </a:rPr>
              <a:t>t</a:t>
            </a:r>
            <a:r>
              <a:rPr lang="en-US" altLang="zh-CN" sz="2400" spc="49" dirty="0">
                <a:ea typeface="Times New Roman"/>
              </a:rPr>
              <a:t>oothache,</a:t>
            </a:r>
            <a:r>
              <a:rPr lang="en-US" altLang="zh-CN" sz="2400" spc="30" dirty="0">
                <a:cs typeface="Times New Roman"/>
              </a:rPr>
              <a:t> </a:t>
            </a:r>
            <a:r>
              <a:rPr lang="en-US" altLang="zh-CN" sz="2400" spc="92" dirty="0">
                <a:ea typeface="Times New Roman"/>
              </a:rPr>
              <a:t>c</a:t>
            </a:r>
            <a:r>
              <a:rPr lang="en-US" altLang="zh-CN" sz="2400" spc="44" dirty="0">
                <a:ea typeface="Times New Roman"/>
              </a:rPr>
              <a:t>atch,</a:t>
            </a:r>
            <a:r>
              <a:rPr lang="en-US" altLang="zh-CN" sz="2400" spc="30" dirty="0">
                <a:cs typeface="Times New Roman"/>
              </a:rPr>
              <a:t> </a:t>
            </a:r>
            <a:r>
              <a:rPr lang="en-US" altLang="zh-CN" sz="2400" spc="83" dirty="0">
                <a:ea typeface="Times New Roman"/>
              </a:rPr>
              <a:t>c</a:t>
            </a:r>
            <a:r>
              <a:rPr lang="en-US" altLang="zh-CN" sz="2400" spc="53" dirty="0">
                <a:ea typeface="Times New Roman"/>
              </a:rPr>
              <a:t>av</a:t>
            </a:r>
            <a:r>
              <a:rPr lang="en-US" altLang="zh-CN" sz="2400" spc="39" dirty="0">
                <a:ea typeface="Times New Roman"/>
              </a:rPr>
              <a:t>ity,</a:t>
            </a:r>
            <a:r>
              <a:rPr lang="en-US" altLang="zh-CN" sz="2400" spc="30" dirty="0">
                <a:ea typeface="Times New Roman"/>
                <a:cs typeface="Times New Roman"/>
              </a:rPr>
              <a:t> </a:t>
            </a:r>
            <a:r>
              <a:rPr lang="en-US" altLang="zh-CN" sz="2400" spc="30" dirty="0">
                <a:cs typeface="Times New Roman"/>
              </a:rPr>
              <a:t> w</a:t>
            </a:r>
            <a:r>
              <a:rPr lang="en-US" altLang="zh-CN" sz="2400" spc="44" dirty="0">
                <a:ea typeface="Times New Roman"/>
              </a:rPr>
              <a:t>eather</a:t>
            </a:r>
            <a:r>
              <a:rPr lang="en-US" altLang="zh-CN" sz="2400" spc="56" dirty="0">
                <a:ea typeface="Times New Roman"/>
              </a:rPr>
              <a:t>) </a:t>
            </a:r>
            <a:r>
              <a:rPr lang="en-US" altLang="zh-CN" sz="2400" spc="88" dirty="0">
                <a:ea typeface="Times New Roman"/>
              </a:rPr>
              <a:t>=</a:t>
            </a:r>
            <a:r>
              <a:rPr lang="en-US" altLang="zh-CN" sz="2400" spc="39" dirty="0">
                <a:cs typeface="Times New Roman"/>
              </a:rPr>
              <a:t> </a:t>
            </a:r>
            <a:r>
              <a:rPr lang="en-US" altLang="zh-CN" sz="2400" spc="88" dirty="0">
                <a:ea typeface="Times New Roman"/>
              </a:rPr>
              <a:t>P</a:t>
            </a:r>
            <a:r>
              <a:rPr lang="en-US" altLang="zh-CN" sz="2400" spc="53" dirty="0">
                <a:ea typeface="Times New Roman"/>
              </a:rPr>
              <a:t>(</a:t>
            </a:r>
            <a:r>
              <a:rPr lang="en-US" altLang="zh-CN" sz="2400" spc="39" dirty="0">
                <a:cs typeface="Times New Roman"/>
              </a:rPr>
              <a:t> t</a:t>
            </a:r>
            <a:r>
              <a:rPr lang="en-US" altLang="zh-CN" sz="2400" spc="66" dirty="0">
                <a:ea typeface="Times New Roman"/>
              </a:rPr>
              <a:t>oothache,</a:t>
            </a:r>
            <a:r>
              <a:rPr lang="en-US" altLang="zh-CN" sz="2400" spc="39" dirty="0">
                <a:cs typeface="Times New Roman"/>
              </a:rPr>
              <a:t> </a:t>
            </a:r>
            <a:r>
              <a:rPr lang="en-US" altLang="zh-CN" sz="2400" spc="123" dirty="0">
                <a:ea typeface="Times New Roman"/>
              </a:rPr>
              <a:t>c</a:t>
            </a:r>
            <a:r>
              <a:rPr lang="en-US" altLang="zh-CN" sz="2400" spc="56" dirty="0">
                <a:ea typeface="Times New Roman"/>
              </a:rPr>
              <a:t>atch,</a:t>
            </a:r>
            <a:r>
              <a:rPr lang="en-US" altLang="zh-CN" sz="2400" spc="39" dirty="0">
                <a:cs typeface="Times New Roman"/>
              </a:rPr>
              <a:t> </a:t>
            </a:r>
            <a:r>
              <a:rPr lang="en-US" altLang="zh-CN" sz="2400" spc="119" dirty="0">
                <a:ea typeface="Times New Roman"/>
              </a:rPr>
              <a:t>c</a:t>
            </a:r>
            <a:r>
              <a:rPr lang="en-US" altLang="zh-CN" sz="2400" spc="75" dirty="0">
                <a:ea typeface="Times New Roman"/>
              </a:rPr>
              <a:t>av</a:t>
            </a:r>
            <a:r>
              <a:rPr lang="en-US" altLang="zh-CN" sz="2400" spc="53" dirty="0">
                <a:ea typeface="Times New Roman"/>
              </a:rPr>
              <a:t>ity</a:t>
            </a:r>
            <a:r>
              <a:rPr lang="en-US" altLang="zh-CN" sz="2400" spc="61" dirty="0">
                <a:ea typeface="Times New Roman"/>
              </a:rPr>
              <a:t>) </a:t>
            </a:r>
            <a:r>
              <a:rPr lang="en-US" altLang="zh-CN" sz="2400" spc="88" dirty="0">
                <a:ea typeface="Times New Roman"/>
              </a:rPr>
              <a:t>P</a:t>
            </a:r>
            <a:r>
              <a:rPr lang="en-US" altLang="zh-CN" sz="2400" spc="53" dirty="0">
                <a:ea typeface="Times New Roman"/>
              </a:rPr>
              <a:t>(</a:t>
            </a:r>
            <a:r>
              <a:rPr lang="en-US" altLang="zh-CN" sz="2400" spc="39" dirty="0">
                <a:cs typeface="Times New Roman"/>
              </a:rPr>
              <a:t>w</a:t>
            </a:r>
            <a:r>
              <a:rPr lang="en-US" altLang="zh-CN" sz="2400" spc="61" dirty="0">
                <a:ea typeface="Times New Roman"/>
              </a:rPr>
              <a:t>eather</a:t>
            </a:r>
            <a:r>
              <a:rPr lang="en-US" altLang="zh-CN" sz="2400" spc="71" dirty="0">
                <a:ea typeface="Times New Roman"/>
              </a:rPr>
              <a:t>)</a:t>
            </a:r>
            <a:r>
              <a:rPr lang="en-US" sz="2000" dirty="0"/>
              <a:t> </a:t>
            </a:r>
          </a:p>
          <a:p>
            <a:r>
              <a:rPr lang="en-US" altLang="zh-CN" sz="2400" dirty="0">
                <a:ea typeface="Times New Roman"/>
              </a:rPr>
              <a:t>32</a:t>
            </a:r>
            <a:r>
              <a:rPr lang="en-US" altLang="zh-CN" sz="2400" spc="3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entries</a:t>
            </a:r>
            <a:r>
              <a:rPr lang="en-US" altLang="zh-CN" sz="2400" spc="3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reduced</a:t>
            </a:r>
            <a:r>
              <a:rPr lang="en-US" altLang="zh-CN" sz="2400" spc="3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to</a:t>
            </a:r>
            <a:r>
              <a:rPr lang="en-US" altLang="zh-CN" sz="2400" spc="3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12;</a:t>
            </a:r>
            <a:r>
              <a:rPr lang="en-US" altLang="zh-CN" sz="2400" spc="3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for</a:t>
            </a:r>
            <a:r>
              <a:rPr lang="en-US" altLang="zh-CN" sz="2400" spc="3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n</a:t>
            </a:r>
            <a:r>
              <a:rPr lang="en-US" altLang="zh-CN" sz="2400" spc="3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independent</a:t>
            </a:r>
            <a:r>
              <a:rPr lang="en-US" altLang="zh-CN" sz="2400" spc="3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biased</a:t>
            </a:r>
            <a:r>
              <a:rPr lang="en-US" altLang="zh-CN" sz="2400" spc="3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coins,</a:t>
            </a:r>
            <a:r>
              <a:rPr lang="en-US" altLang="zh-CN" sz="2400" spc="39" dirty="0">
                <a:cs typeface="Times New Roman"/>
              </a:rPr>
              <a:t> 2</a:t>
            </a:r>
            <a:r>
              <a:rPr lang="en-US" altLang="zh-CN" sz="2400" spc="39" baseline="30000" dirty="0">
                <a:cs typeface="Times New Roman"/>
              </a:rPr>
              <a:t>n</a:t>
            </a:r>
            <a:r>
              <a:rPr lang="en-US" altLang="zh-CN" sz="2400" dirty="0">
                <a:ea typeface="Times New Roman"/>
              </a:rPr>
              <a:t>→</a:t>
            </a:r>
            <a:r>
              <a:rPr lang="en-US" altLang="zh-CN" sz="2400" spc="3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n</a:t>
            </a:r>
            <a:r>
              <a:rPr lang="en-US" altLang="zh-CN" sz="2400" dirty="0">
                <a:cs typeface="Times New Roman"/>
              </a:rPr>
              <a:t> </a:t>
            </a:r>
          </a:p>
          <a:p>
            <a:pPr lvl="1" hangingPunct="0">
              <a:lnSpc>
                <a:spcPct val="138333"/>
              </a:lnSpc>
            </a:pPr>
            <a:r>
              <a:rPr lang="en-US" altLang="zh-CN" sz="2000" spc="-22" dirty="0">
                <a:ea typeface="Times New Roman"/>
              </a:rPr>
              <a:t>Absolute</a:t>
            </a:r>
            <a:r>
              <a:rPr lang="en-US" altLang="zh-CN" sz="2000" spc="-9" dirty="0">
                <a:cs typeface="Times New Roman"/>
              </a:rPr>
              <a:t> </a:t>
            </a:r>
            <a:r>
              <a:rPr lang="en-US" altLang="zh-CN" sz="2000" spc="-18" dirty="0">
                <a:ea typeface="Times New Roman"/>
              </a:rPr>
              <a:t>indep</a:t>
            </a:r>
            <a:r>
              <a:rPr lang="en-US" altLang="zh-CN" sz="2000" spc="-22" dirty="0">
                <a:ea typeface="Times New Roman"/>
              </a:rPr>
              <a:t>endence</a:t>
            </a:r>
            <a:r>
              <a:rPr lang="en-US" altLang="zh-CN" sz="2000" spc="-9" dirty="0">
                <a:cs typeface="Times New Roman"/>
              </a:rPr>
              <a:t> </a:t>
            </a:r>
            <a:r>
              <a:rPr lang="en-US" altLang="zh-CN" sz="2000" spc="-31" dirty="0">
                <a:ea typeface="Times New Roman"/>
              </a:rPr>
              <a:t>p</a:t>
            </a:r>
            <a:r>
              <a:rPr lang="en-US" altLang="zh-CN" sz="2000" spc="-22" dirty="0">
                <a:ea typeface="Times New Roman"/>
              </a:rPr>
              <a:t>o</a:t>
            </a:r>
            <a:r>
              <a:rPr lang="en-US" altLang="zh-CN" sz="2000" spc="-35" dirty="0">
                <a:ea typeface="Times New Roman"/>
              </a:rPr>
              <a:t>w</a:t>
            </a:r>
            <a:r>
              <a:rPr lang="en-US" altLang="zh-CN" sz="2000" spc="-18" dirty="0">
                <a:ea typeface="Times New Roman"/>
              </a:rPr>
              <a:t>erful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18" dirty="0">
                <a:ea typeface="Times New Roman"/>
              </a:rPr>
              <a:t>but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spc="-22" dirty="0">
                <a:ea typeface="Times New Roman"/>
              </a:rPr>
              <a:t>ra</a:t>
            </a:r>
            <a:r>
              <a:rPr lang="en-US" altLang="zh-CN" sz="2000" spc="-18" dirty="0">
                <a:ea typeface="Times New Roman"/>
              </a:rPr>
              <a:t>re</a:t>
            </a:r>
            <a:endParaRPr lang="en-US" sz="2000" dirty="0"/>
          </a:p>
          <a:p>
            <a:pPr hangingPunct="0">
              <a:lnSpc>
                <a:spcPct val="95416"/>
              </a:lnSpc>
            </a:pPr>
            <a:r>
              <a:rPr lang="en-US" altLang="zh-CN" sz="2400" dirty="0">
                <a:ea typeface="Times New Roman"/>
              </a:rPr>
              <a:t>Dentistry</a:t>
            </a:r>
            <a:r>
              <a:rPr lang="en-US" altLang="zh-CN" sz="2400" spc="-11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is</a:t>
            </a:r>
            <a:r>
              <a:rPr lang="en-US" altLang="zh-CN" sz="2400" spc="-11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</a:t>
            </a:r>
            <a:r>
              <a:rPr lang="en-US" altLang="zh-CN" sz="2400" spc="-11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large</a:t>
            </a:r>
            <a:r>
              <a:rPr lang="en-US" altLang="zh-CN" sz="2400" spc="-11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field</a:t>
            </a:r>
            <a:r>
              <a:rPr lang="en-US" altLang="zh-CN" sz="2400" spc="-11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with</a:t>
            </a:r>
            <a:r>
              <a:rPr lang="en-US" altLang="zh-CN" sz="2400" spc="-11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hundreds</a:t>
            </a:r>
            <a:r>
              <a:rPr lang="en-US" altLang="zh-CN" sz="2400" spc="-11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of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variables,</a:t>
            </a:r>
            <a:r>
              <a:rPr lang="en-US" altLang="zh-CN" sz="240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none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of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which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are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independent.</a:t>
            </a:r>
            <a:r>
              <a:rPr lang="en-US" altLang="zh-CN" sz="2400" spc="26" dirty="0">
                <a:cs typeface="Times New Roman"/>
              </a:rPr>
              <a:t> </a:t>
            </a:r>
          </a:p>
          <a:p>
            <a:pPr lvl="1" hangingPunct="0">
              <a:lnSpc>
                <a:spcPct val="95416"/>
              </a:lnSpc>
            </a:pPr>
            <a:r>
              <a:rPr lang="en-US" altLang="zh-CN" sz="2000" dirty="0">
                <a:ea typeface="Times New Roman"/>
              </a:rPr>
              <a:t>What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to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do?</a:t>
            </a:r>
          </a:p>
          <a:p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003644-2E54-0540-A69D-213BFA65E648}"/>
              </a:ext>
            </a:extLst>
          </p:cNvPr>
          <p:cNvGrpSpPr/>
          <p:nvPr/>
        </p:nvGrpSpPr>
        <p:grpSpPr>
          <a:xfrm>
            <a:off x="1794745" y="2480584"/>
            <a:ext cx="4891368" cy="1204632"/>
            <a:chOff x="3770779" y="1899397"/>
            <a:chExt cx="4891368" cy="1204632"/>
          </a:xfrm>
        </p:grpSpPr>
        <p:sp>
          <p:nvSpPr>
            <p:cNvPr id="4" name="Freeform 110">
              <a:extLst>
                <a:ext uri="{FF2B5EF4-FFF2-40B4-BE49-F238E27FC236}">
                  <a16:creationId xmlns:a16="http://schemas.microsoft.com/office/drawing/2014/main" id="{7C0380A3-CD77-2642-AD9D-0E4403652B94}"/>
                </a:ext>
              </a:extLst>
            </p:cNvPr>
            <p:cNvSpPr/>
            <p:nvPr/>
          </p:nvSpPr>
          <p:spPr>
            <a:xfrm>
              <a:off x="3770779" y="1989044"/>
              <a:ext cx="2213162" cy="1047750"/>
            </a:xfrm>
            <a:custGeom>
              <a:avLst/>
              <a:gdLst>
                <a:gd name="connsiteX0" fmla="*/ 2519052 w 2508250"/>
                <a:gd name="connsiteY0" fmla="*/ 602407 h 1187450"/>
                <a:gd name="connsiteX1" fmla="*/ 1268251 w 2508250"/>
                <a:gd name="connsiteY1" fmla="*/ 7556 h 1187450"/>
                <a:gd name="connsiteX2" fmla="*/ 17437 w 2508250"/>
                <a:gd name="connsiteY2" fmla="*/ 602407 h 1187450"/>
                <a:gd name="connsiteX3" fmla="*/ 1268251 w 2508250"/>
                <a:gd name="connsiteY3" fmla="*/ 1197258 h 1187450"/>
                <a:gd name="connsiteX4" fmla="*/ 2519052 w 2508250"/>
                <a:gd name="connsiteY4" fmla="*/ 602407 h 1187450"/>
                <a:gd name="connsiteX5" fmla="*/ 2519052 w 2508250"/>
                <a:gd name="connsiteY5" fmla="*/ 602407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8250" h="1187450">
                  <a:moveTo>
                    <a:pt x="2519052" y="602407"/>
                  </a:moveTo>
                  <a:cubicBezTo>
                    <a:pt x="2519052" y="273876"/>
                    <a:pt x="1959045" y="7556"/>
                    <a:pt x="1268251" y="7556"/>
                  </a:cubicBezTo>
                  <a:cubicBezTo>
                    <a:pt x="577445" y="7556"/>
                    <a:pt x="17437" y="273876"/>
                    <a:pt x="17437" y="602407"/>
                  </a:cubicBezTo>
                  <a:cubicBezTo>
                    <a:pt x="17437" y="930938"/>
                    <a:pt x="577445" y="1197258"/>
                    <a:pt x="1268251" y="1197258"/>
                  </a:cubicBezTo>
                  <a:cubicBezTo>
                    <a:pt x="1959045" y="1197258"/>
                    <a:pt x="2519052" y="930938"/>
                    <a:pt x="2519052" y="602407"/>
                  </a:cubicBezTo>
                  <a:lnTo>
                    <a:pt x="2519052" y="602407"/>
                  </a:lnTo>
                  <a:close/>
                </a:path>
              </a:pathLst>
            </a:custGeom>
            <a:solidFill>
              <a:srgbClr val="00004C">
                <a:alpha val="0"/>
              </a:srgbClr>
            </a:solidFill>
            <a:ln w="9493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5" name="Freeform 111">
              <a:extLst>
                <a:ext uri="{FF2B5EF4-FFF2-40B4-BE49-F238E27FC236}">
                  <a16:creationId xmlns:a16="http://schemas.microsoft.com/office/drawing/2014/main" id="{737D0959-3417-9945-9D5D-A9AD8AD0B2B5}"/>
                </a:ext>
              </a:extLst>
            </p:cNvPr>
            <p:cNvSpPr/>
            <p:nvPr/>
          </p:nvSpPr>
          <p:spPr>
            <a:xfrm>
              <a:off x="6370544" y="2403662"/>
              <a:ext cx="431426" cy="285750"/>
            </a:xfrm>
            <a:custGeom>
              <a:avLst/>
              <a:gdLst>
                <a:gd name="connsiteX0" fmla="*/ 331720 w 488950"/>
                <a:gd name="connsiteY0" fmla="*/ 253186 h 323850"/>
                <a:gd name="connsiteX1" fmla="*/ 331720 w 488950"/>
                <a:gd name="connsiteY1" fmla="*/ 331918 h 323850"/>
                <a:gd name="connsiteX2" fmla="*/ 489210 w 488950"/>
                <a:gd name="connsiteY2" fmla="*/ 174441 h 323850"/>
                <a:gd name="connsiteX3" fmla="*/ 331720 w 488950"/>
                <a:gd name="connsiteY3" fmla="*/ 16963 h 323850"/>
                <a:gd name="connsiteX4" fmla="*/ 331720 w 488950"/>
                <a:gd name="connsiteY4" fmla="*/ 95695 h 323850"/>
                <a:gd name="connsiteX5" fmla="*/ 16764 w 488950"/>
                <a:gd name="connsiteY5" fmla="*/ 95695 h 323850"/>
                <a:gd name="connsiteX6" fmla="*/ 16764 w 488950"/>
                <a:gd name="connsiteY6" fmla="*/ 253186 h 323850"/>
                <a:gd name="connsiteX7" fmla="*/ 331720 w 488950"/>
                <a:gd name="connsiteY7" fmla="*/ 25318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50" h="323850">
                  <a:moveTo>
                    <a:pt x="331720" y="253186"/>
                  </a:moveTo>
                  <a:lnTo>
                    <a:pt x="331720" y="331918"/>
                  </a:lnTo>
                  <a:lnTo>
                    <a:pt x="489210" y="174441"/>
                  </a:lnTo>
                  <a:lnTo>
                    <a:pt x="331720" y="16963"/>
                  </a:lnTo>
                  <a:lnTo>
                    <a:pt x="331720" y="95695"/>
                  </a:lnTo>
                  <a:lnTo>
                    <a:pt x="16764" y="95695"/>
                  </a:lnTo>
                  <a:lnTo>
                    <a:pt x="16764" y="253186"/>
                  </a:lnTo>
                  <a:lnTo>
                    <a:pt x="331720" y="253186"/>
                  </a:lnTo>
                  <a:close/>
                </a:path>
              </a:pathLst>
            </a:custGeom>
            <a:solidFill>
              <a:srgbClr val="7D7D7D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6" name="Freeform 112">
              <a:extLst>
                <a:ext uri="{FF2B5EF4-FFF2-40B4-BE49-F238E27FC236}">
                  <a16:creationId xmlns:a16="http://schemas.microsoft.com/office/drawing/2014/main" id="{22734B07-6F0B-4A44-BB14-D9E1D4F7404E}"/>
                </a:ext>
              </a:extLst>
            </p:cNvPr>
            <p:cNvSpPr/>
            <p:nvPr/>
          </p:nvSpPr>
          <p:spPr>
            <a:xfrm>
              <a:off x="6370544" y="2403662"/>
              <a:ext cx="431426" cy="285750"/>
            </a:xfrm>
            <a:custGeom>
              <a:avLst/>
              <a:gdLst>
                <a:gd name="connsiteX0" fmla="*/ 331720 w 488950"/>
                <a:gd name="connsiteY0" fmla="*/ 253185 h 323850"/>
                <a:gd name="connsiteX1" fmla="*/ 331720 w 488950"/>
                <a:gd name="connsiteY1" fmla="*/ 331918 h 323850"/>
                <a:gd name="connsiteX2" fmla="*/ 489210 w 488950"/>
                <a:gd name="connsiteY2" fmla="*/ 174440 h 323850"/>
                <a:gd name="connsiteX3" fmla="*/ 331720 w 488950"/>
                <a:gd name="connsiteY3" fmla="*/ 16962 h 323850"/>
                <a:gd name="connsiteX4" fmla="*/ 331720 w 488950"/>
                <a:gd name="connsiteY4" fmla="*/ 95695 h 323850"/>
                <a:gd name="connsiteX5" fmla="*/ 16764 w 488950"/>
                <a:gd name="connsiteY5" fmla="*/ 95695 h 323850"/>
                <a:gd name="connsiteX6" fmla="*/ 16764 w 488950"/>
                <a:gd name="connsiteY6" fmla="*/ 253185 h 323850"/>
                <a:gd name="connsiteX7" fmla="*/ 331720 w 488950"/>
                <a:gd name="connsiteY7" fmla="*/ 25318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50" h="323850">
                  <a:moveTo>
                    <a:pt x="331720" y="253185"/>
                  </a:moveTo>
                  <a:lnTo>
                    <a:pt x="331720" y="331918"/>
                  </a:lnTo>
                  <a:lnTo>
                    <a:pt x="489210" y="174440"/>
                  </a:lnTo>
                  <a:lnTo>
                    <a:pt x="331720" y="16962"/>
                  </a:lnTo>
                  <a:lnTo>
                    <a:pt x="331720" y="95695"/>
                  </a:lnTo>
                  <a:lnTo>
                    <a:pt x="16764" y="95695"/>
                  </a:lnTo>
                  <a:lnTo>
                    <a:pt x="16764" y="253185"/>
                  </a:lnTo>
                  <a:lnTo>
                    <a:pt x="331720" y="253185"/>
                  </a:lnTo>
                  <a:close/>
                </a:path>
              </a:pathLst>
            </a:custGeom>
            <a:solidFill>
              <a:srgbClr val="0000FF">
                <a:alpha val="0"/>
              </a:srgbClr>
            </a:solidFill>
            <a:ln w="762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7" name="Freeform 113">
              <a:extLst>
                <a:ext uri="{FF2B5EF4-FFF2-40B4-BE49-F238E27FC236}">
                  <a16:creationId xmlns:a16="http://schemas.microsoft.com/office/drawing/2014/main" id="{A44AFDD1-88FE-4D42-93E0-6BBC67365354}"/>
                </a:ext>
              </a:extLst>
            </p:cNvPr>
            <p:cNvSpPr/>
            <p:nvPr/>
          </p:nvSpPr>
          <p:spPr>
            <a:xfrm>
              <a:off x="7513544" y="2717426"/>
              <a:ext cx="745191" cy="386603"/>
            </a:xfrm>
            <a:custGeom>
              <a:avLst/>
              <a:gdLst>
                <a:gd name="connsiteX0" fmla="*/ 856936 w 844550"/>
                <a:gd name="connsiteY0" fmla="*/ 232360 h 438150"/>
                <a:gd name="connsiteX1" fmla="*/ 433717 w 844550"/>
                <a:gd name="connsiteY1" fmla="*/ 15835 h 438150"/>
                <a:gd name="connsiteX2" fmla="*/ 10487 w 844550"/>
                <a:gd name="connsiteY2" fmla="*/ 232360 h 438150"/>
                <a:gd name="connsiteX3" fmla="*/ 433717 w 844550"/>
                <a:gd name="connsiteY3" fmla="*/ 448897 h 438150"/>
                <a:gd name="connsiteX4" fmla="*/ 856936 w 844550"/>
                <a:gd name="connsiteY4" fmla="*/ 232360 h 438150"/>
                <a:gd name="connsiteX5" fmla="*/ 856936 w 844550"/>
                <a:gd name="connsiteY5" fmla="*/ 23236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50" h="438150">
                  <a:moveTo>
                    <a:pt x="856936" y="232360"/>
                  </a:moveTo>
                  <a:cubicBezTo>
                    <a:pt x="856936" y="112769"/>
                    <a:pt x="667453" y="15835"/>
                    <a:pt x="433717" y="15835"/>
                  </a:cubicBezTo>
                  <a:cubicBezTo>
                    <a:pt x="199970" y="15835"/>
                    <a:pt x="10487" y="112769"/>
                    <a:pt x="10487" y="232360"/>
                  </a:cubicBezTo>
                  <a:cubicBezTo>
                    <a:pt x="10487" y="351951"/>
                    <a:pt x="199970" y="448897"/>
                    <a:pt x="433717" y="448897"/>
                  </a:cubicBezTo>
                  <a:cubicBezTo>
                    <a:pt x="667453" y="448897"/>
                    <a:pt x="856936" y="351951"/>
                    <a:pt x="856936" y="232360"/>
                  </a:cubicBezTo>
                  <a:lnTo>
                    <a:pt x="856936" y="2323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8" name="Freeform 114">
              <a:extLst>
                <a:ext uri="{FF2B5EF4-FFF2-40B4-BE49-F238E27FC236}">
                  <a16:creationId xmlns:a16="http://schemas.microsoft.com/office/drawing/2014/main" id="{5F82A3E4-CFD0-0649-9535-B6C30981FE4C}"/>
                </a:ext>
              </a:extLst>
            </p:cNvPr>
            <p:cNvSpPr/>
            <p:nvPr/>
          </p:nvSpPr>
          <p:spPr>
            <a:xfrm>
              <a:off x="7132544" y="1899397"/>
              <a:ext cx="1529603" cy="700368"/>
            </a:xfrm>
            <a:custGeom>
              <a:avLst/>
              <a:gdLst>
                <a:gd name="connsiteX0" fmla="*/ 1740975 w 1733550"/>
                <a:gd name="connsiteY0" fmla="*/ 401854 h 793750"/>
                <a:gd name="connsiteX1" fmla="*/ 874841 w 1733550"/>
                <a:gd name="connsiteY1" fmla="*/ 8153 h 793750"/>
                <a:gd name="connsiteX2" fmla="*/ 8706 w 1733550"/>
                <a:gd name="connsiteY2" fmla="*/ 401854 h 793750"/>
                <a:gd name="connsiteX3" fmla="*/ 874841 w 1733550"/>
                <a:gd name="connsiteY3" fmla="*/ 795542 h 793750"/>
                <a:gd name="connsiteX4" fmla="*/ 1740975 w 1733550"/>
                <a:gd name="connsiteY4" fmla="*/ 401854 h 793750"/>
                <a:gd name="connsiteX5" fmla="*/ 1740975 w 1733550"/>
                <a:gd name="connsiteY5" fmla="*/ 401854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3550" h="793750">
                  <a:moveTo>
                    <a:pt x="1740975" y="401854"/>
                  </a:moveTo>
                  <a:cubicBezTo>
                    <a:pt x="1740975" y="184411"/>
                    <a:pt x="1353193" y="8153"/>
                    <a:pt x="874841" y="8153"/>
                  </a:cubicBezTo>
                  <a:cubicBezTo>
                    <a:pt x="396489" y="8153"/>
                    <a:pt x="8706" y="184411"/>
                    <a:pt x="8706" y="401854"/>
                  </a:cubicBezTo>
                  <a:cubicBezTo>
                    <a:pt x="8706" y="619284"/>
                    <a:pt x="396489" y="795542"/>
                    <a:pt x="874841" y="795542"/>
                  </a:cubicBezTo>
                  <a:cubicBezTo>
                    <a:pt x="1353193" y="795542"/>
                    <a:pt x="1740975" y="619284"/>
                    <a:pt x="1740975" y="401854"/>
                  </a:cubicBezTo>
                  <a:lnTo>
                    <a:pt x="1740975" y="4018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9" name="TextBox 116">
              <a:extLst>
                <a:ext uri="{FF2B5EF4-FFF2-40B4-BE49-F238E27FC236}">
                  <a16:creationId xmlns:a16="http://schemas.microsoft.com/office/drawing/2014/main" id="{65F38046-96E0-9F4A-8A32-6CF2D5C3A604}"/>
                </a:ext>
              </a:extLst>
            </p:cNvPr>
            <p:cNvSpPr txBox="1"/>
            <p:nvPr/>
          </p:nvSpPr>
          <p:spPr>
            <a:xfrm>
              <a:off x="4678437" y="2180673"/>
              <a:ext cx="3979545" cy="2144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583"/>
                </a:lnSpc>
                <a:tabLst>
                  <a:tab pos="1412076" algn="l"/>
                  <a:tab pos="2499232" algn="l"/>
                </a:tabLst>
              </a:pPr>
              <a:r>
                <a:rPr lang="en-US" altLang="zh-CN" sz="1324" dirty="0">
                  <a:solidFill>
                    <a:srgbClr val="000000"/>
                  </a:solidFill>
                  <a:latin typeface="Arial"/>
                  <a:ea typeface="Arial"/>
                </a:rPr>
                <a:t>Cavity	</a:t>
              </a:r>
              <a:r>
                <a:rPr lang="en-US" altLang="zh-CN" sz="1103" dirty="0">
                  <a:solidFill>
                    <a:srgbClr val="000000"/>
                  </a:solidFill>
                  <a:latin typeface="Times New Roman"/>
                  <a:ea typeface="Times New Roman"/>
                </a:rPr>
                <a:t>decomposes</a:t>
              </a:r>
              <a:r>
                <a:rPr lang="en-US" altLang="zh-CN" sz="1103" spc="35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1103" dirty="0">
                  <a:solidFill>
                    <a:srgbClr val="000000"/>
                  </a:solidFill>
                  <a:latin typeface="Times New Roman"/>
                  <a:ea typeface="Times New Roman"/>
                </a:rPr>
                <a:t>into	</a:t>
              </a:r>
              <a:r>
                <a:rPr lang="en-US" altLang="zh-CN" sz="1324" spc="18" dirty="0">
                  <a:solidFill>
                    <a:srgbClr val="000000"/>
                  </a:solidFill>
                  <a:latin typeface="Arial"/>
                  <a:ea typeface="Arial"/>
                </a:rPr>
                <a:t>Toothache</a:t>
              </a:r>
              <a:r>
                <a:rPr lang="en-US" altLang="zh-CN" sz="1324" spc="9" dirty="0">
                  <a:solidFill>
                    <a:srgbClr val="000000"/>
                  </a:solidFill>
                  <a:latin typeface="Arial"/>
                  <a:cs typeface="Arial"/>
                </a:rPr>
                <a:t>  </a:t>
              </a:r>
              <a:r>
                <a:rPr lang="en-US" altLang="zh-CN" sz="1324" spc="22" dirty="0">
                  <a:solidFill>
                    <a:srgbClr val="000000"/>
                  </a:solidFill>
                  <a:latin typeface="Arial"/>
                  <a:ea typeface="Arial"/>
                </a:rPr>
                <a:t>Catch</a:t>
              </a:r>
            </a:p>
          </p:txBody>
        </p:sp>
        <p:sp>
          <p:nvSpPr>
            <p:cNvPr id="10" name="TextBox 117">
              <a:extLst>
                <a:ext uri="{FF2B5EF4-FFF2-40B4-BE49-F238E27FC236}">
                  <a16:creationId xmlns:a16="http://schemas.microsoft.com/office/drawing/2014/main" id="{EA1ABDD7-C564-374B-A070-FDE09E5D358E}"/>
                </a:ext>
              </a:extLst>
            </p:cNvPr>
            <p:cNvSpPr txBox="1"/>
            <p:nvPr/>
          </p:nvSpPr>
          <p:spPr>
            <a:xfrm>
              <a:off x="4008938" y="2416963"/>
              <a:ext cx="1579476" cy="484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1127198" algn="l"/>
                </a:tabLst>
              </a:pPr>
              <a:r>
                <a:rPr lang="en-US" altLang="zh-CN" sz="1324" dirty="0">
                  <a:solidFill>
                    <a:srgbClr val="000000"/>
                  </a:solidFill>
                  <a:latin typeface="Arial"/>
                  <a:ea typeface="Arial"/>
                </a:rPr>
                <a:t>Toothache	</a:t>
              </a:r>
              <a:r>
                <a:rPr lang="en-US" altLang="zh-CN" sz="1324" spc="-4" dirty="0">
                  <a:solidFill>
                    <a:srgbClr val="000000"/>
                  </a:solidFill>
                  <a:latin typeface="Arial"/>
                  <a:ea typeface="Arial"/>
                </a:rPr>
                <a:t>Catch</a:t>
              </a:r>
            </a:p>
            <a:p>
              <a:pPr>
                <a:lnSpc>
                  <a:spcPts val="609"/>
                </a:lnSpc>
              </a:pPr>
              <a:endParaRPr lang="en-US" sz="1588" dirty="0"/>
            </a:p>
            <a:p>
              <a:pPr indent="573028"/>
              <a:r>
                <a:rPr lang="en-US" altLang="zh-CN" sz="1324" spc="4" dirty="0">
                  <a:solidFill>
                    <a:srgbClr val="000000"/>
                  </a:solidFill>
                  <a:latin typeface="Arial"/>
                  <a:ea typeface="Arial"/>
                </a:rPr>
                <a:t>Weat</a:t>
              </a:r>
              <a:r>
                <a:rPr lang="en-US" altLang="zh-CN" sz="1324" dirty="0">
                  <a:solidFill>
                    <a:srgbClr val="000000"/>
                  </a:solidFill>
                  <a:latin typeface="Arial"/>
                  <a:ea typeface="Arial"/>
                </a:rPr>
                <a:t>her</a:t>
              </a:r>
            </a:p>
          </p:txBody>
        </p:sp>
        <p:sp>
          <p:nvSpPr>
            <p:cNvPr id="11" name="TextBox 118">
              <a:extLst>
                <a:ext uri="{FF2B5EF4-FFF2-40B4-BE49-F238E27FC236}">
                  <a16:creationId xmlns:a16="http://schemas.microsoft.com/office/drawing/2014/main" id="{476F0A29-9F16-454A-BD2D-5446498128E3}"/>
                </a:ext>
              </a:extLst>
            </p:cNvPr>
            <p:cNvSpPr txBox="1"/>
            <p:nvPr/>
          </p:nvSpPr>
          <p:spPr>
            <a:xfrm>
              <a:off x="7564508" y="2834512"/>
              <a:ext cx="649392" cy="203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24" spc="4" dirty="0">
                  <a:solidFill>
                    <a:srgbClr val="000000"/>
                  </a:solidFill>
                  <a:latin typeface="Arial"/>
                  <a:ea typeface="Arial"/>
                </a:rPr>
                <a:t>Weat</a:t>
              </a:r>
              <a:r>
                <a:rPr lang="en-US" altLang="zh-CN" sz="1324" dirty="0">
                  <a:solidFill>
                    <a:srgbClr val="000000"/>
                  </a:solidFill>
                  <a:latin typeface="Arial"/>
                  <a:ea typeface="Arial"/>
                </a:rPr>
                <a:t>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558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AAE-D354-3341-96B7-35B9CF4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4174-03A3-4D43-91E1-B70AF704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465673"/>
            <a:ext cx="11724640" cy="4865385"/>
          </a:xfrm>
        </p:spPr>
        <p:txBody>
          <a:bodyPr>
            <a:noAutofit/>
          </a:bodyPr>
          <a:lstStyle/>
          <a:p>
            <a:pPr>
              <a:lnSpc>
                <a:spcPct val="154999"/>
              </a:lnSpc>
            </a:pPr>
            <a:r>
              <a:rPr lang="en-US" altLang="zh-CN" sz="2000" spc="49" dirty="0">
                <a:ea typeface="Times New Roman"/>
              </a:rPr>
              <a:t>P</a:t>
            </a:r>
            <a:r>
              <a:rPr lang="en-US" altLang="zh-CN" sz="2000" spc="35" dirty="0">
                <a:ea typeface="Times New Roman"/>
              </a:rPr>
              <a:t>(</a:t>
            </a:r>
            <a:r>
              <a:rPr lang="en-US" altLang="zh-CN" sz="2000" spc="56" dirty="0">
                <a:ea typeface="Times New Roman"/>
              </a:rPr>
              <a:t> </a:t>
            </a:r>
            <a:r>
              <a:rPr lang="en-US" altLang="zh-CN" sz="2000" spc="22" dirty="0">
                <a:cs typeface="Times New Roman"/>
              </a:rPr>
              <a:t>t</a:t>
            </a:r>
            <a:r>
              <a:rPr lang="en-US" altLang="zh-CN" sz="2000" spc="39" dirty="0">
                <a:ea typeface="Times New Roman"/>
              </a:rPr>
              <a:t>oothache,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71" dirty="0">
                <a:ea typeface="Times New Roman"/>
              </a:rPr>
              <a:t>c</a:t>
            </a:r>
            <a:r>
              <a:rPr lang="en-US" altLang="zh-CN" sz="2000" spc="44" dirty="0">
                <a:ea typeface="Times New Roman"/>
              </a:rPr>
              <a:t>av</a:t>
            </a:r>
            <a:r>
              <a:rPr lang="en-US" altLang="zh-CN" sz="2000" spc="30" dirty="0">
                <a:ea typeface="Times New Roman"/>
              </a:rPr>
              <a:t>ity,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61" dirty="0">
                <a:ea typeface="Times New Roman"/>
              </a:rPr>
              <a:t>c</a:t>
            </a:r>
            <a:r>
              <a:rPr lang="en-US" altLang="zh-CN" sz="2000" spc="39" dirty="0">
                <a:ea typeface="Times New Roman"/>
              </a:rPr>
              <a:t>atch</a:t>
            </a:r>
            <a:r>
              <a:rPr lang="en-US" altLang="zh-CN" sz="2000" spc="30" dirty="0">
                <a:ea typeface="Times New Roman"/>
              </a:rPr>
              <a:t>)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39" dirty="0">
                <a:ea typeface="Times New Roman"/>
              </a:rPr>
              <a:t>has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53" dirty="0">
                <a:ea typeface="Times New Roman"/>
              </a:rPr>
              <a:t>2</a:t>
            </a:r>
            <a:r>
              <a:rPr lang="en-US" altLang="zh-CN" sz="2000" spc="30" baseline="30000" dirty="0">
                <a:ea typeface="Times New Roman"/>
              </a:rPr>
              <a:t>3</a:t>
            </a:r>
            <a:r>
              <a:rPr lang="en-US" altLang="zh-CN" sz="2000" spc="18" dirty="0">
                <a:cs typeface="Times New Roman"/>
              </a:rPr>
              <a:t> </a:t>
            </a:r>
            <a:r>
              <a:rPr lang="en-US" altLang="zh-CN" sz="2000" spc="56" dirty="0">
                <a:ea typeface="Times New Roman"/>
              </a:rPr>
              <a:t>−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44" dirty="0">
                <a:ea typeface="Times New Roman"/>
              </a:rPr>
              <a:t>1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53" dirty="0">
                <a:ea typeface="Times New Roman"/>
              </a:rPr>
              <a:t>=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49" dirty="0">
                <a:ea typeface="Times New Roman"/>
              </a:rPr>
              <a:t>7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spc="39" dirty="0">
                <a:ea typeface="Times New Roman"/>
              </a:rPr>
              <a:t>indep</a:t>
            </a:r>
            <a:r>
              <a:rPr lang="en-US" altLang="zh-CN" sz="2000" spc="44" dirty="0">
                <a:ea typeface="Times New Roman"/>
              </a:rPr>
              <a:t>endent</a:t>
            </a:r>
            <a:r>
              <a:rPr lang="en-US" altLang="zh-CN" sz="2000" spc="22" dirty="0">
                <a:cs typeface="Times New Roman"/>
              </a:rPr>
              <a:t> </a:t>
            </a:r>
            <a:r>
              <a:rPr lang="en-US" altLang="zh-CN" sz="2000" spc="35" dirty="0">
                <a:ea typeface="Times New Roman"/>
              </a:rPr>
              <a:t>entries</a:t>
            </a:r>
            <a:br>
              <a:rPr lang="en-US" altLang="zh-CN" sz="2000" spc="35" dirty="0">
                <a:ea typeface="Times New Roman"/>
              </a:rPr>
            </a:br>
            <a:endParaRPr lang="en-US" altLang="zh-CN" sz="2000" spc="35" dirty="0">
              <a:ea typeface="Times New Roman"/>
            </a:endParaRPr>
          </a:p>
          <a:p>
            <a:pPr>
              <a:spcBef>
                <a:spcPts val="234"/>
              </a:spcBef>
            </a:pPr>
            <a:r>
              <a:rPr lang="en-US" altLang="zh-CN" sz="2000" dirty="0">
                <a:ea typeface="Times New Roman"/>
              </a:rPr>
              <a:t>If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have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cavity,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probability</a:t>
            </a:r>
            <a:r>
              <a:rPr lang="en-US" altLang="zh-CN" sz="2000" spc="-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that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probe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catches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in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it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doesn’t</a:t>
            </a:r>
            <a:r>
              <a:rPr lang="en-US" altLang="zh-CN" sz="2000" spc="-61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depend on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whether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have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</a:t>
            </a:r>
            <a:r>
              <a:rPr lang="en-US" altLang="zh-CN" sz="2000" spc="8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toothache:</a:t>
            </a:r>
          </a:p>
          <a:p>
            <a:pPr lvl="1">
              <a:spcBef>
                <a:spcPts val="234"/>
              </a:spcBef>
            </a:pPr>
            <a:r>
              <a:rPr lang="en-US" altLang="zh-CN" sz="2000" spc="79" dirty="0">
                <a:ea typeface="Times New Roman"/>
              </a:rPr>
              <a:t>P</a:t>
            </a:r>
            <a:r>
              <a:rPr lang="en-US" altLang="zh-CN" sz="2000" spc="35" dirty="0">
                <a:cs typeface="Times New Roman"/>
              </a:rPr>
              <a:t> </a:t>
            </a:r>
            <a:r>
              <a:rPr lang="en-US" altLang="zh-CN" sz="2000" spc="49" dirty="0">
                <a:ea typeface="Times New Roman"/>
              </a:rPr>
              <a:t>(</a:t>
            </a:r>
            <a:r>
              <a:rPr lang="en-US" altLang="zh-CN" sz="2000" spc="56" dirty="0" err="1">
                <a:ea typeface="Times New Roman"/>
              </a:rPr>
              <a:t>catch</a:t>
            </a:r>
            <a:r>
              <a:rPr lang="en-US" altLang="zh-CN" sz="2000" spc="35" dirty="0" err="1">
                <a:ea typeface="Times New Roman"/>
              </a:rPr>
              <a:t>|</a:t>
            </a:r>
            <a:r>
              <a:rPr lang="en-US" altLang="zh-CN" sz="2000" spc="56" dirty="0" err="1">
                <a:ea typeface="Times New Roman"/>
              </a:rPr>
              <a:t>toothache</a:t>
            </a:r>
            <a:r>
              <a:rPr lang="en-US" altLang="zh-CN" sz="2000" spc="56" dirty="0">
                <a:ea typeface="Times New Roman"/>
              </a:rPr>
              <a:t>,</a:t>
            </a:r>
            <a:r>
              <a:rPr lang="en-US" altLang="zh-CN" sz="2000" spc="35" dirty="0">
                <a:cs typeface="Times New Roman"/>
              </a:rPr>
              <a:t> </a:t>
            </a:r>
            <a:r>
              <a:rPr lang="en-US" altLang="zh-CN" sz="2000" spc="66" dirty="0">
                <a:ea typeface="Times New Roman"/>
              </a:rPr>
              <a:t>cav</a:t>
            </a:r>
            <a:r>
              <a:rPr lang="en-US" altLang="zh-CN" sz="2000" spc="49" dirty="0">
                <a:ea typeface="Times New Roman"/>
              </a:rPr>
              <a:t>ity)</a:t>
            </a:r>
            <a:r>
              <a:rPr lang="en-US" altLang="zh-CN" sz="2000" spc="35" dirty="0">
                <a:cs typeface="Times New Roman"/>
              </a:rPr>
              <a:t> </a:t>
            </a:r>
            <a:r>
              <a:rPr lang="en-US" altLang="zh-CN" sz="2000" spc="79" dirty="0">
                <a:ea typeface="Times New Roman"/>
              </a:rPr>
              <a:t>=</a:t>
            </a:r>
            <a:r>
              <a:rPr lang="en-US" altLang="zh-CN" sz="2000" spc="35" dirty="0">
                <a:cs typeface="Times New Roman"/>
              </a:rPr>
              <a:t> </a:t>
            </a:r>
            <a:r>
              <a:rPr lang="en-US" altLang="zh-CN" sz="2000" spc="75" dirty="0">
                <a:ea typeface="Times New Roman"/>
              </a:rPr>
              <a:t>P</a:t>
            </a:r>
            <a:r>
              <a:rPr lang="en-US" altLang="zh-CN" sz="2000" spc="35" dirty="0">
                <a:cs typeface="Times New Roman"/>
              </a:rPr>
              <a:t> </a:t>
            </a:r>
            <a:r>
              <a:rPr lang="en-US" altLang="zh-CN" sz="2000" spc="49" dirty="0">
                <a:ea typeface="Times New Roman"/>
              </a:rPr>
              <a:t>(</a:t>
            </a:r>
            <a:r>
              <a:rPr lang="en-US" altLang="zh-CN" sz="2000" spc="56" dirty="0" err="1">
                <a:ea typeface="Times New Roman"/>
              </a:rPr>
              <a:t>catch</a:t>
            </a:r>
            <a:r>
              <a:rPr lang="en-US" altLang="zh-CN" sz="2000" spc="35" dirty="0" err="1">
                <a:ea typeface="Times New Roman"/>
              </a:rPr>
              <a:t>|</a:t>
            </a:r>
            <a:r>
              <a:rPr lang="en-US" altLang="zh-CN" sz="2000" spc="61" dirty="0" err="1">
                <a:ea typeface="Times New Roman"/>
              </a:rPr>
              <a:t>cav</a:t>
            </a:r>
            <a:r>
              <a:rPr lang="en-US" altLang="zh-CN" sz="2000" spc="49" dirty="0" err="1">
                <a:ea typeface="Times New Roman"/>
              </a:rPr>
              <a:t>ity</a:t>
            </a:r>
            <a:r>
              <a:rPr lang="en-US" altLang="zh-CN" sz="2000" spc="56" dirty="0">
                <a:ea typeface="Times New Roman"/>
              </a:rPr>
              <a:t>)</a:t>
            </a:r>
            <a:br>
              <a:rPr lang="en-US" altLang="zh-CN" sz="2000" spc="56" dirty="0">
                <a:ea typeface="Times New Roman"/>
              </a:rPr>
            </a:br>
            <a:endParaRPr lang="en-US" altLang="zh-CN" sz="2000" spc="56" dirty="0">
              <a:ea typeface="Times New Roman"/>
            </a:endParaRPr>
          </a:p>
          <a:p>
            <a:pPr>
              <a:spcBef>
                <a:spcPts val="238"/>
              </a:spcBef>
            </a:pP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spc="-49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same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independence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holds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if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</a:t>
            </a:r>
            <a:r>
              <a:rPr lang="en-US" altLang="zh-CN" sz="2000" spc="-49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haven’t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got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</a:t>
            </a:r>
            <a:r>
              <a:rPr lang="en-US" altLang="zh-CN" sz="2000" spc="-57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cavity:</a:t>
            </a:r>
          </a:p>
          <a:p>
            <a:pPr lvl="1">
              <a:spcBef>
                <a:spcPts val="238"/>
              </a:spcBef>
            </a:pPr>
            <a:r>
              <a:rPr lang="en-US" altLang="zh-CN" sz="2000" spc="83" dirty="0">
                <a:ea typeface="Times New Roman"/>
              </a:rPr>
              <a:t>P</a:t>
            </a:r>
            <a:r>
              <a:rPr lang="en-US" altLang="zh-CN" sz="2000" spc="39" dirty="0">
                <a:cs typeface="Times New Roman"/>
              </a:rPr>
              <a:t> </a:t>
            </a:r>
            <a:r>
              <a:rPr lang="en-US" altLang="zh-CN" sz="2000" spc="49" dirty="0">
                <a:ea typeface="Times New Roman"/>
              </a:rPr>
              <a:t>(</a:t>
            </a:r>
            <a:r>
              <a:rPr lang="en-US" altLang="zh-CN" sz="2000" spc="61" dirty="0" err="1">
                <a:ea typeface="Times New Roman"/>
              </a:rPr>
              <a:t>catch</a:t>
            </a:r>
            <a:r>
              <a:rPr lang="en-US" altLang="zh-CN" sz="2000" spc="39" dirty="0" err="1">
                <a:ea typeface="Times New Roman"/>
              </a:rPr>
              <a:t>|</a:t>
            </a:r>
            <a:r>
              <a:rPr lang="en-US" altLang="zh-CN" sz="2000" spc="61" dirty="0" err="1">
                <a:ea typeface="Times New Roman"/>
              </a:rPr>
              <a:t>toothache</a:t>
            </a:r>
            <a:r>
              <a:rPr lang="en-US" altLang="zh-CN" sz="2000" spc="61" dirty="0">
                <a:ea typeface="Times New Roman"/>
              </a:rPr>
              <a:t>,</a:t>
            </a:r>
            <a:r>
              <a:rPr lang="en-US" altLang="zh-CN" sz="2000" spc="35" dirty="0">
                <a:cs typeface="Times New Roman"/>
              </a:rPr>
              <a:t> </a:t>
            </a:r>
            <a:r>
              <a:rPr lang="en-US" altLang="zh-CN" sz="2000" spc="88" dirty="0">
                <a:ea typeface="Times New Roman"/>
              </a:rPr>
              <a:t>¬</a:t>
            </a:r>
            <a:r>
              <a:rPr lang="en-US" altLang="zh-CN" sz="2000" spc="66" dirty="0">
                <a:ea typeface="Times New Roman"/>
              </a:rPr>
              <a:t>cav</a:t>
            </a:r>
            <a:r>
              <a:rPr lang="en-US" altLang="zh-CN" sz="2000" spc="53" dirty="0">
                <a:ea typeface="Times New Roman"/>
              </a:rPr>
              <a:t>ity</a:t>
            </a:r>
            <a:r>
              <a:rPr lang="en-US" altLang="zh-CN" sz="2000" spc="61" dirty="0">
                <a:ea typeface="Times New Roman"/>
              </a:rPr>
              <a:t>)</a:t>
            </a:r>
            <a:r>
              <a:rPr lang="en-US" altLang="zh-CN" sz="2000" spc="39" dirty="0">
                <a:cs typeface="Times New Roman"/>
              </a:rPr>
              <a:t> </a:t>
            </a:r>
            <a:r>
              <a:rPr lang="en-US" altLang="zh-CN" sz="2000" spc="83" dirty="0">
                <a:ea typeface="Times New Roman"/>
              </a:rPr>
              <a:t>=</a:t>
            </a:r>
            <a:r>
              <a:rPr lang="en-US" altLang="zh-CN" sz="2000" spc="35" dirty="0">
                <a:cs typeface="Times New Roman"/>
              </a:rPr>
              <a:t> </a:t>
            </a:r>
            <a:r>
              <a:rPr lang="en-US" altLang="zh-CN" sz="2000" spc="83" dirty="0">
                <a:ea typeface="Times New Roman"/>
              </a:rPr>
              <a:t>P</a:t>
            </a:r>
            <a:r>
              <a:rPr lang="en-US" altLang="zh-CN" sz="2000" spc="39" dirty="0">
                <a:cs typeface="Times New Roman"/>
              </a:rPr>
              <a:t> </a:t>
            </a:r>
            <a:r>
              <a:rPr lang="en-US" altLang="zh-CN" sz="2000" spc="49" dirty="0">
                <a:ea typeface="Times New Roman"/>
              </a:rPr>
              <a:t>(</a:t>
            </a:r>
            <a:r>
              <a:rPr lang="en-US" altLang="zh-CN" sz="2000" spc="61" dirty="0">
                <a:ea typeface="Times New Roman"/>
              </a:rPr>
              <a:t>catch|¬</a:t>
            </a:r>
            <a:r>
              <a:rPr lang="en-US" altLang="zh-CN" sz="2000" spc="66" dirty="0">
                <a:ea typeface="Times New Roman"/>
              </a:rPr>
              <a:t>cav</a:t>
            </a:r>
            <a:r>
              <a:rPr lang="en-US" altLang="zh-CN" sz="2000" spc="53" dirty="0">
                <a:ea typeface="Times New Roman"/>
              </a:rPr>
              <a:t>ity</a:t>
            </a:r>
            <a:r>
              <a:rPr lang="en-US" altLang="zh-CN" sz="2000" spc="61" dirty="0">
                <a:ea typeface="Times New Roman"/>
              </a:rPr>
              <a:t>)</a:t>
            </a:r>
            <a:br>
              <a:rPr lang="en-US" altLang="zh-CN" sz="2000" spc="61" dirty="0">
                <a:ea typeface="Times New Roman"/>
              </a:rPr>
            </a:br>
            <a:endParaRPr lang="en-US" altLang="zh-CN" sz="2000" spc="61" dirty="0">
              <a:ea typeface="Times New Roman"/>
            </a:endParaRPr>
          </a:p>
          <a:p>
            <a:pPr>
              <a:spcBef>
                <a:spcPts val="238"/>
              </a:spcBef>
            </a:pPr>
            <a:r>
              <a:rPr lang="en-US" altLang="zh-CN" sz="2000" dirty="0">
                <a:ea typeface="Times New Roman"/>
              </a:rPr>
              <a:t>Catch</a:t>
            </a:r>
            <a:r>
              <a:rPr lang="en-US" altLang="zh-CN" sz="2000" spc="8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is</a:t>
            </a:r>
            <a:r>
              <a:rPr lang="en-US" altLang="zh-CN" sz="2000" spc="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conditionally</a:t>
            </a:r>
            <a:r>
              <a:rPr lang="en-US" altLang="zh-CN" sz="2000" spc="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independent</a:t>
            </a:r>
            <a:r>
              <a:rPr lang="en-US" altLang="zh-CN" sz="2000" spc="8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of</a:t>
            </a:r>
            <a:r>
              <a:rPr lang="en-US" altLang="zh-CN" sz="2000" spc="88" dirty="0">
                <a:cs typeface="Times New Roman"/>
              </a:rPr>
              <a:t>  t</a:t>
            </a:r>
            <a:r>
              <a:rPr lang="en-US" altLang="zh-CN" sz="2000" dirty="0">
                <a:ea typeface="Times New Roman"/>
              </a:rPr>
              <a:t>oothache</a:t>
            </a:r>
            <a:r>
              <a:rPr lang="en-US" altLang="zh-CN" sz="2000" spc="8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given</a:t>
            </a:r>
            <a:r>
              <a:rPr lang="en-US" altLang="zh-CN" sz="2000" spc="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cavity:</a:t>
            </a:r>
            <a:r>
              <a:rPr lang="en-US" altLang="zh-CN" sz="2000" dirty="0">
                <a:cs typeface="Times New Roman"/>
              </a:rPr>
              <a:t> </a:t>
            </a:r>
          </a:p>
          <a:p>
            <a:pPr lvl="1">
              <a:spcBef>
                <a:spcPts val="238"/>
              </a:spcBef>
            </a:pPr>
            <a:r>
              <a:rPr lang="en-US" altLang="zh-CN" sz="2000" spc="110" dirty="0">
                <a:ea typeface="Times New Roman"/>
              </a:rPr>
              <a:t>P</a:t>
            </a:r>
            <a:r>
              <a:rPr lang="en-US" altLang="zh-CN" sz="2000" spc="71" dirty="0">
                <a:ea typeface="Times New Roman"/>
              </a:rPr>
              <a:t>(</a:t>
            </a:r>
            <a:r>
              <a:rPr lang="en-US" altLang="zh-CN" sz="2000" spc="136" dirty="0">
                <a:ea typeface="Times New Roman"/>
              </a:rPr>
              <a:t> </a:t>
            </a:r>
            <a:r>
              <a:rPr lang="en-US" altLang="zh-CN" sz="2000" spc="136" dirty="0" err="1">
                <a:ea typeface="Times New Roman"/>
              </a:rPr>
              <a:t>c</a:t>
            </a:r>
            <a:r>
              <a:rPr lang="en-US" altLang="zh-CN" sz="2000" spc="83" dirty="0" err="1">
                <a:ea typeface="Times New Roman"/>
              </a:rPr>
              <a:t>atch</a:t>
            </a:r>
            <a:r>
              <a:rPr lang="en-US" altLang="zh-CN" sz="2000" spc="49" dirty="0" err="1">
                <a:ea typeface="Times New Roman"/>
              </a:rPr>
              <a:t>|</a:t>
            </a:r>
            <a:r>
              <a:rPr lang="en-US" altLang="zh-CN" sz="2000" spc="49" dirty="0" err="1">
                <a:cs typeface="Times New Roman"/>
              </a:rPr>
              <a:t>t</a:t>
            </a:r>
            <a:r>
              <a:rPr lang="en-US" altLang="zh-CN" sz="2000" spc="88" dirty="0" err="1">
                <a:ea typeface="Times New Roman"/>
              </a:rPr>
              <a:t>oothache</a:t>
            </a:r>
            <a:r>
              <a:rPr lang="en-US" altLang="zh-CN" sz="2000" spc="88" dirty="0">
                <a:ea typeface="Times New Roman"/>
              </a:rPr>
              <a:t>,</a:t>
            </a:r>
            <a:r>
              <a:rPr lang="en-US" altLang="zh-CN" sz="2000" spc="53" dirty="0">
                <a:cs typeface="Times New Roman"/>
              </a:rPr>
              <a:t> </a:t>
            </a:r>
            <a:r>
              <a:rPr lang="en-US" altLang="zh-CN" sz="2000" spc="136" dirty="0">
                <a:cs typeface="Times New Roman"/>
              </a:rPr>
              <a:t>c</a:t>
            </a:r>
            <a:r>
              <a:rPr lang="en-US" altLang="zh-CN" sz="2000" spc="97" dirty="0">
                <a:ea typeface="Times New Roman"/>
              </a:rPr>
              <a:t>av</a:t>
            </a:r>
            <a:r>
              <a:rPr lang="en-US" altLang="zh-CN" sz="2000" spc="71" dirty="0">
                <a:ea typeface="Times New Roman"/>
              </a:rPr>
              <a:t>ity</a:t>
            </a:r>
            <a:r>
              <a:rPr lang="en-US" altLang="zh-CN" sz="2000" spc="75" dirty="0">
                <a:ea typeface="Times New Roman"/>
              </a:rPr>
              <a:t>)</a:t>
            </a:r>
            <a:r>
              <a:rPr lang="en-US" altLang="zh-CN" sz="2000" spc="53" dirty="0">
                <a:cs typeface="Times New Roman"/>
              </a:rPr>
              <a:t> </a:t>
            </a:r>
            <a:r>
              <a:rPr lang="en-US" altLang="zh-CN" sz="2000" spc="114" dirty="0">
                <a:ea typeface="Times New Roman"/>
              </a:rPr>
              <a:t>=</a:t>
            </a:r>
            <a:r>
              <a:rPr lang="en-US" altLang="zh-CN" sz="2000" spc="49" dirty="0">
                <a:cs typeface="Times New Roman"/>
              </a:rPr>
              <a:t> </a:t>
            </a:r>
            <a:r>
              <a:rPr lang="en-US" altLang="zh-CN" sz="2000" spc="114" dirty="0">
                <a:ea typeface="Times New Roman"/>
              </a:rPr>
              <a:t>P</a:t>
            </a:r>
            <a:r>
              <a:rPr lang="en-US" altLang="zh-CN" sz="2000" spc="71" dirty="0">
                <a:ea typeface="Times New Roman"/>
              </a:rPr>
              <a:t>(</a:t>
            </a:r>
            <a:r>
              <a:rPr lang="en-US" altLang="zh-CN" sz="2000" spc="136" dirty="0" err="1">
                <a:ea typeface="Times New Roman"/>
              </a:rPr>
              <a:t>c</a:t>
            </a:r>
            <a:r>
              <a:rPr lang="en-US" altLang="zh-CN" sz="2000" spc="83" dirty="0" err="1">
                <a:ea typeface="Times New Roman"/>
              </a:rPr>
              <a:t>atch</a:t>
            </a:r>
            <a:r>
              <a:rPr lang="en-US" altLang="zh-CN" sz="2000" spc="49" dirty="0" err="1">
                <a:ea typeface="Times New Roman"/>
              </a:rPr>
              <a:t>|</a:t>
            </a:r>
            <a:r>
              <a:rPr lang="en-US" altLang="zh-CN" sz="2000" spc="136" dirty="0" err="1">
                <a:ea typeface="Times New Roman"/>
              </a:rPr>
              <a:t>c</a:t>
            </a:r>
            <a:r>
              <a:rPr lang="en-US" altLang="zh-CN" sz="2000" spc="97" dirty="0" err="1">
                <a:ea typeface="Times New Roman"/>
              </a:rPr>
              <a:t>av</a:t>
            </a:r>
            <a:r>
              <a:rPr lang="en-US" altLang="zh-CN" sz="2000" spc="71" dirty="0" err="1">
                <a:ea typeface="Times New Roman"/>
              </a:rPr>
              <a:t>ity</a:t>
            </a:r>
            <a:r>
              <a:rPr lang="en-US" altLang="zh-CN" sz="2000" spc="75" dirty="0">
                <a:ea typeface="Times New Roman"/>
              </a:rPr>
              <a:t>)</a:t>
            </a:r>
          </a:p>
          <a:p>
            <a:pPr marL="457200" lvl="1" indent="0">
              <a:spcBef>
                <a:spcPts val="238"/>
              </a:spcBef>
              <a:buNone/>
            </a:pPr>
            <a:endParaRPr lang="en-US" altLang="zh-CN" sz="2000" spc="75" dirty="0">
              <a:ea typeface="Times New Roman"/>
            </a:endParaRPr>
          </a:p>
          <a:p>
            <a:r>
              <a:rPr lang="en-US" altLang="zh-CN" sz="2000" spc="-13" dirty="0">
                <a:ea typeface="Times New Roman"/>
              </a:rPr>
              <a:t>Equivalent</a:t>
            </a:r>
            <a:r>
              <a:rPr lang="en-US" altLang="zh-CN" sz="2000" spc="141" dirty="0">
                <a:cs typeface="Times New Roman"/>
              </a:rPr>
              <a:t> </a:t>
            </a:r>
            <a:r>
              <a:rPr lang="en-US" altLang="zh-CN" sz="2000" spc="-18" dirty="0">
                <a:ea typeface="Times New Roman"/>
              </a:rPr>
              <a:t>statements:</a:t>
            </a:r>
          </a:p>
          <a:p>
            <a:pPr lvl="1"/>
            <a:r>
              <a:rPr lang="en-US" altLang="zh-CN" sz="2000" spc="88" dirty="0">
                <a:ea typeface="Times New Roman"/>
              </a:rPr>
              <a:t>P</a:t>
            </a:r>
            <a:r>
              <a:rPr lang="en-US" altLang="zh-CN" sz="2000" spc="56" dirty="0">
                <a:ea typeface="Times New Roman"/>
              </a:rPr>
              <a:t>(</a:t>
            </a:r>
            <a:r>
              <a:rPr lang="en-US" altLang="zh-CN" sz="2000" spc="101" dirty="0">
                <a:ea typeface="Times New Roman"/>
              </a:rPr>
              <a:t> </a:t>
            </a:r>
            <a:r>
              <a:rPr lang="en-US" altLang="zh-CN" sz="2000" spc="39" dirty="0">
                <a:cs typeface="Times New Roman"/>
              </a:rPr>
              <a:t>t</a:t>
            </a:r>
            <a:r>
              <a:rPr lang="en-US" altLang="zh-CN" sz="2000" spc="71" dirty="0">
                <a:ea typeface="Times New Roman"/>
              </a:rPr>
              <a:t>oothache</a:t>
            </a:r>
            <a:r>
              <a:rPr lang="en-US" altLang="zh-CN" sz="2000" spc="66" dirty="0">
                <a:ea typeface="Times New Roman"/>
              </a:rPr>
              <a:t>|</a:t>
            </a:r>
            <a:r>
              <a:rPr lang="en-US" altLang="zh-CN" sz="2000" spc="110" dirty="0">
                <a:ea typeface="Times New Roman"/>
              </a:rPr>
              <a:t> c</a:t>
            </a:r>
            <a:r>
              <a:rPr lang="en-US" altLang="zh-CN" sz="2000" spc="61" dirty="0">
                <a:ea typeface="Times New Roman"/>
              </a:rPr>
              <a:t>atch,</a:t>
            </a:r>
            <a:r>
              <a:rPr lang="en-US" altLang="zh-CN" sz="2000" spc="39" dirty="0">
                <a:cs typeface="Times New Roman"/>
              </a:rPr>
              <a:t> </a:t>
            </a:r>
            <a:r>
              <a:rPr lang="en-US" altLang="zh-CN" sz="2000" spc="119" dirty="0">
                <a:ea typeface="Times New Roman"/>
              </a:rPr>
              <a:t>c</a:t>
            </a:r>
            <a:r>
              <a:rPr lang="en-US" altLang="zh-CN" sz="2000" spc="75" dirty="0">
                <a:ea typeface="Times New Roman"/>
              </a:rPr>
              <a:t>av</a:t>
            </a:r>
            <a:r>
              <a:rPr lang="en-US" altLang="zh-CN" sz="2000" spc="56" dirty="0">
                <a:ea typeface="Times New Roman"/>
              </a:rPr>
              <a:t>ity</a:t>
            </a:r>
            <a:r>
              <a:rPr lang="en-US" altLang="zh-CN" sz="2000" spc="66" dirty="0">
                <a:ea typeface="Times New Roman"/>
              </a:rPr>
              <a:t>)</a:t>
            </a:r>
            <a:r>
              <a:rPr lang="en-US" altLang="zh-CN" sz="2000" spc="44" dirty="0">
                <a:cs typeface="Times New Roman"/>
              </a:rPr>
              <a:t> </a:t>
            </a:r>
            <a:r>
              <a:rPr lang="en-US" altLang="zh-CN" sz="2000" spc="92" dirty="0">
                <a:ea typeface="Times New Roman"/>
              </a:rPr>
              <a:t>=</a:t>
            </a:r>
            <a:r>
              <a:rPr lang="en-US" altLang="zh-CN" sz="2000" spc="39" dirty="0">
                <a:cs typeface="Times New Roman"/>
              </a:rPr>
              <a:t> </a:t>
            </a:r>
            <a:r>
              <a:rPr lang="en-US" altLang="zh-CN" sz="2000" spc="92" dirty="0">
                <a:ea typeface="Times New Roman"/>
              </a:rPr>
              <a:t>P</a:t>
            </a:r>
            <a:r>
              <a:rPr lang="en-US" altLang="zh-CN" sz="2000" spc="53" dirty="0">
                <a:ea typeface="Times New Roman"/>
              </a:rPr>
              <a:t>(</a:t>
            </a:r>
            <a:r>
              <a:rPr lang="en-US" altLang="zh-CN" sz="2000" spc="101" dirty="0">
                <a:ea typeface="Times New Roman"/>
              </a:rPr>
              <a:t> </a:t>
            </a:r>
            <a:r>
              <a:rPr lang="en-US" altLang="zh-CN" sz="2000" spc="44" dirty="0">
                <a:cs typeface="Times New Roman"/>
              </a:rPr>
              <a:t>t</a:t>
            </a:r>
            <a:r>
              <a:rPr lang="en-US" altLang="zh-CN" sz="2000" spc="75" dirty="0">
                <a:ea typeface="Times New Roman"/>
              </a:rPr>
              <a:t>oothache</a:t>
            </a:r>
            <a:r>
              <a:rPr lang="en-US" altLang="zh-CN" sz="2000" spc="30" dirty="0">
                <a:ea typeface="Times New Roman"/>
              </a:rPr>
              <a:t>|</a:t>
            </a:r>
            <a:r>
              <a:rPr lang="en-US" altLang="zh-CN" sz="2000" spc="110" dirty="0">
                <a:ea typeface="Times New Roman"/>
              </a:rPr>
              <a:t> c</a:t>
            </a:r>
            <a:r>
              <a:rPr lang="en-US" altLang="zh-CN" sz="2000" spc="79" dirty="0">
                <a:ea typeface="Times New Roman"/>
              </a:rPr>
              <a:t>av</a:t>
            </a:r>
            <a:r>
              <a:rPr lang="en-US" altLang="zh-CN" sz="2000" spc="56" dirty="0">
                <a:ea typeface="Times New Roman"/>
              </a:rPr>
              <a:t>ity)</a:t>
            </a:r>
          </a:p>
          <a:p>
            <a:pPr lvl="1"/>
            <a:r>
              <a:rPr lang="en-US" altLang="zh-CN" sz="2000" spc="101" dirty="0">
                <a:ea typeface="Times New Roman"/>
              </a:rPr>
              <a:t>P</a:t>
            </a:r>
            <a:r>
              <a:rPr lang="en-US" altLang="zh-CN" sz="2000" spc="66" dirty="0">
                <a:ea typeface="Times New Roman"/>
              </a:rPr>
              <a:t>(</a:t>
            </a:r>
            <a:r>
              <a:rPr lang="en-US" altLang="zh-CN" sz="2000" spc="114" dirty="0">
                <a:ea typeface="Times New Roman"/>
              </a:rPr>
              <a:t>t</a:t>
            </a:r>
            <a:r>
              <a:rPr lang="en-US" altLang="zh-CN" sz="2000" spc="79" dirty="0">
                <a:ea typeface="Times New Roman"/>
              </a:rPr>
              <a:t>oothache,</a:t>
            </a:r>
            <a:r>
              <a:rPr lang="en-US" altLang="zh-CN" sz="2000" spc="49" dirty="0">
                <a:cs typeface="Times New Roman"/>
              </a:rPr>
              <a:t> </a:t>
            </a:r>
            <a:r>
              <a:rPr lang="en-US" altLang="zh-CN" sz="2000" spc="145" dirty="0">
                <a:ea typeface="Times New Roman"/>
              </a:rPr>
              <a:t>c</a:t>
            </a:r>
            <a:r>
              <a:rPr lang="en-US" altLang="zh-CN" sz="2000" spc="79" dirty="0">
                <a:ea typeface="Times New Roman"/>
              </a:rPr>
              <a:t>atch</a:t>
            </a:r>
            <a:r>
              <a:rPr lang="en-US" altLang="zh-CN" sz="2000" spc="39" dirty="0">
                <a:ea typeface="Times New Roman"/>
              </a:rPr>
              <a:t>|</a:t>
            </a:r>
            <a:r>
              <a:rPr lang="en-US" altLang="zh-CN" sz="2000" spc="123" dirty="0">
                <a:ea typeface="Times New Roman"/>
              </a:rPr>
              <a:t> c</a:t>
            </a:r>
            <a:r>
              <a:rPr lang="en-US" altLang="zh-CN" sz="2000" spc="88" dirty="0">
                <a:ea typeface="Times New Roman"/>
              </a:rPr>
              <a:t>av</a:t>
            </a:r>
            <a:r>
              <a:rPr lang="en-US" altLang="zh-CN" sz="2000" spc="66" dirty="0">
                <a:ea typeface="Times New Roman"/>
              </a:rPr>
              <a:t>ity</a:t>
            </a:r>
            <a:r>
              <a:rPr lang="en-US" altLang="zh-CN" sz="2000" spc="71" dirty="0">
                <a:ea typeface="Times New Roman"/>
              </a:rPr>
              <a:t>)</a:t>
            </a:r>
            <a:r>
              <a:rPr lang="en-US" altLang="zh-CN" sz="2000" spc="49" dirty="0">
                <a:cs typeface="Times New Roman"/>
              </a:rPr>
              <a:t> </a:t>
            </a:r>
            <a:r>
              <a:rPr lang="en-US" altLang="zh-CN" sz="2000" spc="106" dirty="0">
                <a:ea typeface="Times New Roman"/>
              </a:rPr>
              <a:t>=</a:t>
            </a:r>
            <a:r>
              <a:rPr lang="en-US" altLang="zh-CN" sz="2000" spc="49" dirty="0">
                <a:cs typeface="Times New Roman"/>
              </a:rPr>
              <a:t> </a:t>
            </a:r>
            <a:r>
              <a:rPr lang="en-US" altLang="zh-CN" sz="2000" spc="106" dirty="0">
                <a:ea typeface="Times New Roman"/>
              </a:rPr>
              <a:t>P</a:t>
            </a:r>
            <a:r>
              <a:rPr lang="en-US" altLang="zh-CN" sz="2000" spc="66" dirty="0">
                <a:ea typeface="Times New Roman"/>
              </a:rPr>
              <a:t>(</a:t>
            </a:r>
            <a:r>
              <a:rPr lang="en-US" altLang="zh-CN" sz="2000" spc="49" dirty="0">
                <a:cs typeface="Times New Roman"/>
              </a:rPr>
              <a:t> </a:t>
            </a:r>
            <a:r>
              <a:rPr lang="en-US" altLang="zh-CN" sz="2000" spc="49" dirty="0" err="1">
                <a:cs typeface="Times New Roman"/>
              </a:rPr>
              <a:t>t</a:t>
            </a:r>
            <a:r>
              <a:rPr lang="en-US" altLang="zh-CN" sz="2000" spc="83" dirty="0" err="1">
                <a:ea typeface="Times New Roman"/>
              </a:rPr>
              <a:t>oothache</a:t>
            </a:r>
            <a:r>
              <a:rPr lang="en-US" altLang="zh-CN" sz="2000" spc="53" dirty="0" err="1">
                <a:ea typeface="Times New Roman"/>
              </a:rPr>
              <a:t>|</a:t>
            </a:r>
            <a:r>
              <a:rPr lang="en-US" altLang="zh-CN" sz="2000" spc="128" dirty="0" err="1">
                <a:ea typeface="Times New Roman"/>
              </a:rPr>
              <a:t>c</a:t>
            </a:r>
            <a:r>
              <a:rPr lang="en-US" altLang="zh-CN" sz="2000" spc="88" dirty="0" err="1">
                <a:ea typeface="Times New Roman"/>
              </a:rPr>
              <a:t>av</a:t>
            </a:r>
            <a:r>
              <a:rPr lang="en-US" altLang="zh-CN" sz="2000" spc="66" dirty="0" err="1">
                <a:ea typeface="Times New Roman"/>
              </a:rPr>
              <a:t>ity</a:t>
            </a:r>
            <a:r>
              <a:rPr lang="en-US" altLang="zh-CN" sz="2000" spc="66" dirty="0">
                <a:ea typeface="Times New Roman"/>
              </a:rPr>
              <a:t>) </a:t>
            </a:r>
            <a:r>
              <a:rPr lang="en-US" altLang="zh-CN" sz="2000" spc="106" dirty="0">
                <a:ea typeface="Times New Roman"/>
              </a:rPr>
              <a:t>P</a:t>
            </a:r>
            <a:r>
              <a:rPr lang="en-US" altLang="zh-CN" sz="2000" spc="66" dirty="0">
                <a:ea typeface="Times New Roman"/>
              </a:rPr>
              <a:t>(</a:t>
            </a:r>
            <a:r>
              <a:rPr lang="en-US" altLang="zh-CN" sz="2000" spc="128" dirty="0">
                <a:ea typeface="Times New Roman"/>
              </a:rPr>
              <a:t> </a:t>
            </a:r>
            <a:r>
              <a:rPr lang="en-US" altLang="zh-CN" sz="2000" spc="128" dirty="0" err="1">
                <a:ea typeface="Times New Roman"/>
              </a:rPr>
              <a:t>c</a:t>
            </a:r>
            <a:r>
              <a:rPr lang="en-US" altLang="zh-CN" sz="2000" spc="75" dirty="0" err="1">
                <a:ea typeface="Times New Roman"/>
              </a:rPr>
              <a:t>atch</a:t>
            </a:r>
            <a:r>
              <a:rPr lang="en-US" altLang="zh-CN" sz="2000" spc="53" dirty="0" err="1">
                <a:ea typeface="Times New Roman"/>
              </a:rPr>
              <a:t>|</a:t>
            </a:r>
            <a:r>
              <a:rPr lang="en-US" altLang="zh-CN" sz="2000" spc="128" dirty="0" err="1">
                <a:ea typeface="Times New Roman"/>
              </a:rPr>
              <a:t>c</a:t>
            </a:r>
            <a:r>
              <a:rPr lang="en-US" altLang="zh-CN" sz="2000" spc="88" dirty="0" err="1">
                <a:ea typeface="Times New Roman"/>
              </a:rPr>
              <a:t>av</a:t>
            </a:r>
            <a:r>
              <a:rPr lang="en-US" altLang="zh-CN" sz="2000" spc="66" dirty="0" err="1">
                <a:ea typeface="Times New Roman"/>
              </a:rPr>
              <a:t>ity</a:t>
            </a:r>
            <a:r>
              <a:rPr lang="en-US" altLang="zh-CN" sz="2000" spc="66" dirty="0">
                <a:ea typeface="Times New Roman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31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AAE-D354-3341-96B7-35B9CF4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4174-03A3-4D43-91E1-B70AF704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6925" indent="-306925" hangingPunct="0">
              <a:lnSpc>
                <a:spcPct val="95416"/>
              </a:lnSpc>
            </a:pPr>
            <a:r>
              <a:rPr lang="en-US" altLang="zh-CN" sz="2000" dirty="0">
                <a:ea typeface="Times New Roman"/>
              </a:rPr>
              <a:t>Write</a:t>
            </a:r>
            <a:r>
              <a:rPr lang="en-US" altLang="zh-CN" sz="2000" spc="-8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out</a:t>
            </a:r>
            <a:r>
              <a:rPr lang="en-US" altLang="zh-CN" sz="2000" spc="-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full</a:t>
            </a:r>
            <a:r>
              <a:rPr lang="en-US" altLang="zh-CN" sz="2000" spc="-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joint</a:t>
            </a:r>
            <a:r>
              <a:rPr lang="en-US" altLang="zh-CN" sz="2000" spc="-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distribution</a:t>
            </a:r>
            <a:r>
              <a:rPr lang="en-US" altLang="zh-CN" sz="2000" spc="-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using</a:t>
            </a:r>
            <a:r>
              <a:rPr lang="en-US" altLang="zh-CN" sz="2000" spc="-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chain</a:t>
            </a:r>
            <a:r>
              <a:rPr lang="en-US" altLang="zh-CN" sz="2000" spc="-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rule:</a:t>
            </a:r>
            <a:r>
              <a:rPr lang="en-US" altLang="zh-CN" sz="2000" dirty="0">
                <a:cs typeface="Times New Roman"/>
              </a:rPr>
              <a:t>  </a:t>
            </a:r>
            <a:br>
              <a:rPr lang="en-US" altLang="zh-CN" sz="2000" dirty="0">
                <a:cs typeface="Times New Roman"/>
              </a:rPr>
            </a:br>
            <a:r>
              <a:rPr lang="en-US" altLang="zh-CN" sz="1800" spc="71" dirty="0">
                <a:ea typeface="Times New Roman"/>
              </a:rPr>
              <a:t>P</a:t>
            </a:r>
            <a:r>
              <a:rPr lang="en-US" altLang="zh-CN" sz="1800" spc="44" dirty="0">
                <a:ea typeface="Times New Roman"/>
              </a:rPr>
              <a:t>(</a:t>
            </a:r>
            <a:r>
              <a:rPr lang="en-US" altLang="zh-CN" sz="1800" spc="30" dirty="0">
                <a:cs typeface="Times New Roman"/>
              </a:rPr>
              <a:t>t</a:t>
            </a:r>
            <a:r>
              <a:rPr lang="en-US" altLang="zh-CN" sz="1800" spc="53" dirty="0">
                <a:ea typeface="Times New Roman"/>
              </a:rPr>
              <a:t>oothache,</a:t>
            </a:r>
            <a:r>
              <a:rPr lang="en-US" altLang="zh-CN" sz="1800" spc="30" dirty="0">
                <a:cs typeface="Times New Roman"/>
              </a:rPr>
              <a:t> </a:t>
            </a:r>
            <a:r>
              <a:rPr lang="en-US" altLang="zh-CN" sz="1800" spc="114" dirty="0">
                <a:ea typeface="Times New Roman"/>
              </a:rPr>
              <a:t>c</a:t>
            </a:r>
            <a:r>
              <a:rPr lang="en-US" altLang="zh-CN" sz="1800" spc="49" dirty="0">
                <a:ea typeface="Times New Roman"/>
              </a:rPr>
              <a:t>atch,</a:t>
            </a:r>
            <a:r>
              <a:rPr lang="en-US" altLang="zh-CN" sz="1800" spc="35" dirty="0">
                <a:cs typeface="Times New Roman"/>
              </a:rPr>
              <a:t> </a:t>
            </a:r>
            <a:r>
              <a:rPr lang="en-US" altLang="zh-CN" sz="1800" spc="97" dirty="0">
                <a:ea typeface="Times New Roman"/>
              </a:rPr>
              <a:t>c</a:t>
            </a:r>
            <a:r>
              <a:rPr lang="en-US" altLang="zh-CN" sz="1800" spc="61" dirty="0">
                <a:ea typeface="Times New Roman"/>
              </a:rPr>
              <a:t>av</a:t>
            </a:r>
            <a:r>
              <a:rPr lang="en-US" altLang="zh-CN" sz="1800" spc="44" dirty="0">
                <a:ea typeface="Times New Roman"/>
              </a:rPr>
              <a:t>ity</a:t>
            </a:r>
            <a:r>
              <a:rPr lang="en-US" altLang="zh-CN" sz="1800" spc="49" dirty="0">
                <a:ea typeface="Times New Roman"/>
              </a:rPr>
              <a:t>)</a:t>
            </a:r>
            <a:br>
              <a:rPr lang="en-US" altLang="zh-CN" sz="1800" spc="49" dirty="0">
                <a:ea typeface="Times New Roman"/>
              </a:rPr>
            </a:br>
            <a:r>
              <a:rPr lang="en-US" altLang="zh-CN" sz="1800" spc="106" dirty="0">
                <a:ea typeface="Times New Roman"/>
              </a:rPr>
              <a:t>=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spc="106" dirty="0">
                <a:ea typeface="Times New Roman"/>
              </a:rPr>
              <a:t>P</a:t>
            </a:r>
            <a:r>
              <a:rPr lang="en-US" altLang="zh-CN" sz="1800" spc="61" dirty="0">
                <a:ea typeface="Times New Roman"/>
              </a:rPr>
              <a:t>(</a:t>
            </a:r>
            <a:r>
              <a:rPr lang="en-US" altLang="zh-CN" sz="1800" spc="49" dirty="0">
                <a:cs typeface="Times New Roman"/>
              </a:rPr>
              <a:t>t</a:t>
            </a:r>
            <a:r>
              <a:rPr lang="en-US" altLang="zh-CN" sz="1800" spc="83" dirty="0">
                <a:ea typeface="Times New Roman"/>
              </a:rPr>
              <a:t>oothache</a:t>
            </a:r>
            <a:r>
              <a:rPr lang="en-US" altLang="zh-CN" sz="1800" spc="53" dirty="0">
                <a:ea typeface="Times New Roman"/>
              </a:rPr>
              <a:t>| </a:t>
            </a:r>
            <a:r>
              <a:rPr lang="en-US" altLang="zh-CN" sz="1800" spc="123" dirty="0">
                <a:ea typeface="Times New Roman"/>
              </a:rPr>
              <a:t>c</a:t>
            </a:r>
            <a:r>
              <a:rPr lang="en-US" altLang="zh-CN" sz="1800" spc="71" dirty="0">
                <a:ea typeface="Times New Roman"/>
              </a:rPr>
              <a:t>atch,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spc="136" dirty="0">
                <a:ea typeface="Times New Roman"/>
              </a:rPr>
              <a:t>c</a:t>
            </a:r>
            <a:r>
              <a:rPr lang="en-US" altLang="zh-CN" sz="1800" spc="88" dirty="0">
                <a:ea typeface="Times New Roman"/>
              </a:rPr>
              <a:t>av</a:t>
            </a:r>
            <a:r>
              <a:rPr lang="en-US" altLang="zh-CN" sz="1800" spc="66" dirty="0">
                <a:ea typeface="Times New Roman"/>
              </a:rPr>
              <a:t>ity)</a:t>
            </a:r>
            <a:r>
              <a:rPr lang="en-US" altLang="zh-CN" sz="1800" spc="106" dirty="0">
                <a:ea typeface="Times New Roman"/>
              </a:rPr>
              <a:t>P</a:t>
            </a:r>
            <a:r>
              <a:rPr lang="en-US" altLang="zh-CN" sz="1800" spc="61" dirty="0">
                <a:ea typeface="Times New Roman"/>
              </a:rPr>
              <a:t>(</a:t>
            </a:r>
            <a:r>
              <a:rPr lang="en-US" altLang="zh-CN" sz="1800" spc="128" dirty="0">
                <a:ea typeface="Times New Roman"/>
              </a:rPr>
              <a:t>c</a:t>
            </a:r>
            <a:r>
              <a:rPr lang="en-US" altLang="zh-CN" sz="1800" spc="71" dirty="0">
                <a:ea typeface="Times New Roman"/>
              </a:rPr>
              <a:t>atch,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spc="136" dirty="0">
                <a:ea typeface="Times New Roman"/>
              </a:rPr>
              <a:t>c</a:t>
            </a:r>
            <a:r>
              <a:rPr lang="en-US" altLang="zh-CN" sz="1800" spc="88" dirty="0">
                <a:ea typeface="Times New Roman"/>
              </a:rPr>
              <a:t>av</a:t>
            </a:r>
            <a:r>
              <a:rPr lang="en-US" altLang="zh-CN" sz="1800" spc="66" dirty="0">
                <a:ea typeface="Times New Roman"/>
              </a:rPr>
              <a:t>ity)</a:t>
            </a:r>
            <a:br>
              <a:rPr lang="en-US" altLang="zh-CN" sz="1800" spc="66" dirty="0">
                <a:ea typeface="Times New Roman"/>
              </a:rPr>
            </a:br>
            <a:r>
              <a:rPr lang="en-US" altLang="zh-CN" sz="1800" spc="106" dirty="0">
                <a:ea typeface="Times New Roman"/>
              </a:rPr>
              <a:t>=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spc="106" dirty="0">
                <a:ea typeface="Times New Roman"/>
              </a:rPr>
              <a:t>P</a:t>
            </a:r>
            <a:r>
              <a:rPr lang="en-US" altLang="zh-CN" sz="1800" spc="61" dirty="0">
                <a:ea typeface="Times New Roman"/>
              </a:rPr>
              <a:t>(</a:t>
            </a:r>
            <a:r>
              <a:rPr lang="en-US" altLang="zh-CN" sz="1800" spc="49" dirty="0">
                <a:cs typeface="Times New Roman"/>
              </a:rPr>
              <a:t>t</a:t>
            </a:r>
            <a:r>
              <a:rPr lang="en-US" altLang="zh-CN" sz="1800" spc="83" dirty="0">
                <a:ea typeface="Times New Roman"/>
              </a:rPr>
              <a:t>oothache</a:t>
            </a:r>
            <a:r>
              <a:rPr lang="en-US" altLang="zh-CN" sz="1800" spc="53" dirty="0">
                <a:ea typeface="Times New Roman"/>
              </a:rPr>
              <a:t>| </a:t>
            </a:r>
            <a:r>
              <a:rPr lang="en-US" altLang="zh-CN" sz="1800" spc="123" dirty="0">
                <a:ea typeface="Times New Roman"/>
              </a:rPr>
              <a:t>c</a:t>
            </a:r>
            <a:r>
              <a:rPr lang="en-US" altLang="zh-CN" sz="1800" spc="71" dirty="0">
                <a:ea typeface="Times New Roman"/>
              </a:rPr>
              <a:t>atch,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spc="136" dirty="0">
                <a:ea typeface="Times New Roman"/>
              </a:rPr>
              <a:t>c</a:t>
            </a:r>
            <a:r>
              <a:rPr lang="en-US" altLang="zh-CN" sz="1800" spc="88" dirty="0">
                <a:ea typeface="Times New Roman"/>
              </a:rPr>
              <a:t>av</a:t>
            </a:r>
            <a:r>
              <a:rPr lang="en-US" altLang="zh-CN" sz="1800" spc="66" dirty="0">
                <a:ea typeface="Times New Roman"/>
              </a:rPr>
              <a:t>ity)</a:t>
            </a:r>
            <a:r>
              <a:rPr lang="en-US" altLang="zh-CN" sz="1800" spc="106" dirty="0">
                <a:ea typeface="Times New Roman"/>
              </a:rPr>
              <a:t>P</a:t>
            </a:r>
            <a:r>
              <a:rPr lang="en-US" altLang="zh-CN" sz="1800" spc="61" dirty="0">
                <a:ea typeface="Times New Roman"/>
              </a:rPr>
              <a:t>(</a:t>
            </a:r>
            <a:r>
              <a:rPr lang="en-US" altLang="zh-CN" sz="1800" spc="128" dirty="0">
                <a:ea typeface="Times New Roman"/>
              </a:rPr>
              <a:t>c</a:t>
            </a:r>
            <a:r>
              <a:rPr lang="en-US" altLang="zh-CN" sz="1800" spc="71" dirty="0">
                <a:ea typeface="Times New Roman"/>
              </a:rPr>
              <a:t>atch |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spc="136" dirty="0">
                <a:ea typeface="Times New Roman"/>
              </a:rPr>
              <a:t>c</a:t>
            </a:r>
            <a:r>
              <a:rPr lang="en-US" altLang="zh-CN" sz="1800" spc="88" dirty="0">
                <a:ea typeface="Times New Roman"/>
              </a:rPr>
              <a:t>av</a:t>
            </a:r>
            <a:r>
              <a:rPr lang="en-US" altLang="zh-CN" sz="1800" spc="66" dirty="0">
                <a:ea typeface="Times New Roman"/>
              </a:rPr>
              <a:t>ity) P(</a:t>
            </a:r>
            <a:r>
              <a:rPr lang="en-US" altLang="zh-CN" sz="1800" spc="136" dirty="0">
                <a:ea typeface="Times New Roman"/>
              </a:rPr>
              <a:t>c</a:t>
            </a:r>
            <a:r>
              <a:rPr lang="en-US" altLang="zh-CN" sz="1800" spc="88" dirty="0">
                <a:ea typeface="Times New Roman"/>
              </a:rPr>
              <a:t>av</a:t>
            </a:r>
            <a:r>
              <a:rPr lang="en-US" altLang="zh-CN" sz="1800" spc="66" dirty="0">
                <a:ea typeface="Times New Roman"/>
              </a:rPr>
              <a:t>ity)</a:t>
            </a:r>
            <a:br>
              <a:rPr lang="en-US" altLang="zh-CN" sz="1800" spc="66" dirty="0">
                <a:ea typeface="Times New Roman"/>
              </a:rPr>
            </a:br>
            <a:r>
              <a:rPr lang="en-US" altLang="zh-CN" sz="1800" spc="106" dirty="0">
                <a:ea typeface="Times New Roman"/>
              </a:rPr>
              <a:t>=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spc="106" dirty="0">
                <a:ea typeface="Times New Roman"/>
              </a:rPr>
              <a:t>P</a:t>
            </a:r>
            <a:r>
              <a:rPr lang="en-US" altLang="zh-CN" sz="1800" spc="61" dirty="0">
                <a:ea typeface="Times New Roman"/>
              </a:rPr>
              <a:t>(</a:t>
            </a:r>
            <a:r>
              <a:rPr lang="en-US" altLang="zh-CN" sz="1800" spc="49" dirty="0">
                <a:cs typeface="Times New Roman"/>
              </a:rPr>
              <a:t>t</a:t>
            </a:r>
            <a:r>
              <a:rPr lang="en-US" altLang="zh-CN" sz="1800" spc="83" dirty="0">
                <a:ea typeface="Times New Roman"/>
              </a:rPr>
              <a:t>oothache</a:t>
            </a:r>
            <a:r>
              <a:rPr lang="en-US" altLang="zh-CN" sz="1800" spc="53" dirty="0">
                <a:ea typeface="Times New Roman"/>
              </a:rPr>
              <a:t>| </a:t>
            </a:r>
            <a:r>
              <a:rPr lang="en-US" altLang="zh-CN" sz="1800" spc="136" dirty="0">
                <a:ea typeface="Times New Roman"/>
              </a:rPr>
              <a:t>c</a:t>
            </a:r>
            <a:r>
              <a:rPr lang="en-US" altLang="zh-CN" sz="1800" spc="88" dirty="0">
                <a:ea typeface="Times New Roman"/>
              </a:rPr>
              <a:t>av</a:t>
            </a:r>
            <a:r>
              <a:rPr lang="en-US" altLang="zh-CN" sz="1800" spc="66" dirty="0">
                <a:ea typeface="Times New Roman"/>
              </a:rPr>
              <a:t>ity)</a:t>
            </a:r>
            <a:r>
              <a:rPr lang="en-US" altLang="zh-CN" sz="1800" spc="106" dirty="0">
                <a:ea typeface="Times New Roman"/>
              </a:rPr>
              <a:t>P</a:t>
            </a:r>
            <a:r>
              <a:rPr lang="en-US" altLang="zh-CN" sz="1800" spc="61" dirty="0">
                <a:ea typeface="Times New Roman"/>
              </a:rPr>
              <a:t>(</a:t>
            </a:r>
            <a:r>
              <a:rPr lang="en-US" altLang="zh-CN" sz="1800" spc="128" dirty="0">
                <a:ea typeface="Times New Roman"/>
              </a:rPr>
              <a:t>c</a:t>
            </a:r>
            <a:r>
              <a:rPr lang="en-US" altLang="zh-CN" sz="1800" spc="71" dirty="0">
                <a:ea typeface="Times New Roman"/>
              </a:rPr>
              <a:t>atch |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spc="136" dirty="0">
                <a:ea typeface="Times New Roman"/>
              </a:rPr>
              <a:t>c</a:t>
            </a:r>
            <a:r>
              <a:rPr lang="en-US" altLang="zh-CN" sz="1800" spc="88" dirty="0">
                <a:ea typeface="Times New Roman"/>
              </a:rPr>
              <a:t>av</a:t>
            </a:r>
            <a:r>
              <a:rPr lang="en-US" altLang="zh-CN" sz="1800" spc="66" dirty="0">
                <a:ea typeface="Times New Roman"/>
              </a:rPr>
              <a:t>ity) P(</a:t>
            </a:r>
            <a:r>
              <a:rPr lang="en-US" altLang="zh-CN" sz="1800" spc="136" dirty="0">
                <a:ea typeface="Times New Roman"/>
              </a:rPr>
              <a:t>c</a:t>
            </a:r>
            <a:r>
              <a:rPr lang="en-US" altLang="zh-CN" sz="1800" spc="88" dirty="0">
                <a:ea typeface="Times New Roman"/>
              </a:rPr>
              <a:t>av</a:t>
            </a:r>
            <a:r>
              <a:rPr lang="en-US" altLang="zh-CN" sz="1800" spc="66" dirty="0">
                <a:ea typeface="Times New Roman"/>
              </a:rPr>
              <a:t>ity)</a:t>
            </a:r>
          </a:p>
          <a:p>
            <a:pPr>
              <a:lnSpc>
                <a:spcPts val="1407"/>
              </a:lnSpc>
            </a:pPr>
            <a:endParaRPr lang="en-US" sz="2000" dirty="0"/>
          </a:p>
          <a:p>
            <a:pPr hangingPunct="0">
              <a:lnSpc>
                <a:spcPct val="95416"/>
              </a:lnSpc>
            </a:pPr>
            <a:r>
              <a:rPr lang="en-US" altLang="zh-CN" sz="2000" dirty="0">
                <a:ea typeface="Times New Roman"/>
              </a:rPr>
              <a:t>In</a:t>
            </a:r>
            <a:r>
              <a:rPr lang="en-US" altLang="zh-CN" sz="2000" spc="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most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cases,</a:t>
            </a:r>
            <a:r>
              <a:rPr lang="en-US" altLang="zh-CN" sz="2000" spc="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use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of</a:t>
            </a:r>
            <a:r>
              <a:rPr lang="en-US" altLang="zh-CN" sz="2000" spc="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conditional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independence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reduces</a:t>
            </a:r>
            <a:r>
              <a:rPr lang="en-US" altLang="zh-CN" sz="2000" spc="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size</a:t>
            </a:r>
            <a:r>
              <a:rPr lang="en-US" altLang="zh-CN" sz="2000" spc="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of</a:t>
            </a:r>
            <a:r>
              <a:rPr lang="en-US" altLang="zh-CN" sz="2000" spc="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representation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of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joint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distribution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from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exponential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in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n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to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linear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in</a:t>
            </a:r>
            <a:r>
              <a:rPr lang="en-US" altLang="zh-CN" sz="2000" spc="7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n. </a:t>
            </a:r>
          </a:p>
          <a:p>
            <a:pPr hangingPunct="0">
              <a:lnSpc>
                <a:spcPct val="95416"/>
              </a:lnSpc>
            </a:pPr>
            <a:endParaRPr lang="en-US" altLang="zh-CN" sz="2000" dirty="0">
              <a:ea typeface="Times New Roman"/>
            </a:endParaRPr>
          </a:p>
          <a:p>
            <a:pPr hangingPunct="0">
              <a:lnSpc>
                <a:spcPct val="95416"/>
              </a:lnSpc>
            </a:pPr>
            <a:r>
              <a:rPr lang="en-US" altLang="zh-CN" sz="2000" dirty="0">
                <a:ea typeface="Times New Roman"/>
              </a:rPr>
              <a:t>Conditional independence is our most basic and robust form of knowledge about uncertain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51941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32A1-897C-0742-BF79-E9E76FF6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Bayes'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A7704-BC5A-6A4E-9FAC-80254AE8E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456842"/>
                <a:ext cx="11724640" cy="5238426"/>
              </a:xfrm>
            </p:spPr>
            <p:txBody>
              <a:bodyPr>
                <a:noAutofit/>
              </a:bodyPr>
              <a:lstStyle/>
              <a:p>
                <a:pPr hangingPunct="0">
                  <a:lnSpc>
                    <a:spcPct val="178333"/>
                  </a:lnSpc>
                </a:pPr>
                <a:r>
                  <a:rPr lang="en-US" altLang="zh-CN" sz="2400" spc="-57" dirty="0">
                    <a:ea typeface="Times New Roman"/>
                  </a:rPr>
                  <a:t>Ba</a:t>
                </a:r>
                <a:r>
                  <a:rPr lang="en-US" altLang="zh-CN" sz="2400" spc="-49" dirty="0">
                    <a:ea typeface="Times New Roman"/>
                  </a:rPr>
                  <a:t>y</a:t>
                </a:r>
                <a:r>
                  <a:rPr lang="en-US" altLang="zh-CN" sz="2400" spc="-40" dirty="0">
                    <a:ea typeface="Times New Roman"/>
                  </a:rPr>
                  <a:t>es’</a:t>
                </a:r>
                <a:r>
                  <a:rPr lang="en-US" altLang="zh-CN" sz="2400" spc="-26" dirty="0">
                    <a:cs typeface="Times New Roman"/>
                  </a:rPr>
                  <a:t> </a:t>
                </a:r>
                <a:r>
                  <a:rPr lang="en-US" altLang="zh-CN" sz="2400" spc="-40" dirty="0">
                    <a:ea typeface="Times New Roman"/>
                  </a:rPr>
                  <a:t>rule</a:t>
                </a:r>
                <a:r>
                  <a:rPr lang="en-US" altLang="zh-CN" sz="2400" spc="-26" dirty="0">
                    <a:cs typeface="Times New Roman"/>
                  </a:rPr>
                  <a:t>  </a:t>
                </a:r>
                <a:r>
                  <a:rPr lang="en-US" altLang="zh-CN" sz="2400" spc="-53" dirty="0">
                    <a:ea typeface="Times New Roman"/>
                  </a:rPr>
                  <a:t>P</a:t>
                </a:r>
                <a:r>
                  <a:rPr lang="en-US" altLang="zh-CN" sz="2400" spc="-22" dirty="0">
                    <a:cs typeface="Times New Roman"/>
                  </a:rPr>
                  <a:t> </a:t>
                </a:r>
                <a:r>
                  <a:rPr lang="en-US" altLang="zh-CN" sz="2400" spc="-30" dirty="0">
                    <a:ea typeface="Times New Roman"/>
                  </a:rPr>
                  <a:t>(</a:t>
                </a:r>
                <a:r>
                  <a:rPr lang="en-US" altLang="zh-CN" sz="2400" spc="-44" dirty="0" err="1">
                    <a:ea typeface="Times New Roman"/>
                  </a:rPr>
                  <a:t>a</a:t>
                </a:r>
                <a:r>
                  <a:rPr lang="en-US" altLang="zh-CN" sz="2400" spc="-22" dirty="0" err="1">
                    <a:ea typeface="Times New Roman"/>
                  </a:rPr>
                  <a:t>|</a:t>
                </a:r>
                <a:r>
                  <a:rPr lang="en-US" altLang="zh-CN" sz="2400" spc="-49" dirty="0" err="1">
                    <a:ea typeface="Times New Roman"/>
                  </a:rPr>
                  <a:t>b</a:t>
                </a:r>
                <a:r>
                  <a:rPr lang="en-US" altLang="zh-CN" sz="2400" spc="-35" dirty="0">
                    <a:ea typeface="Times New Roman"/>
                  </a:rPr>
                  <a:t>)</a:t>
                </a:r>
                <a:r>
                  <a:rPr lang="en-US" altLang="zh-CN" sz="2400" spc="-26" dirty="0">
                    <a:cs typeface="Times New Roman"/>
                  </a:rPr>
                  <a:t> </a:t>
                </a:r>
                <a:r>
                  <a:rPr lang="en-US" altLang="zh-CN" sz="2400" spc="-57" dirty="0">
                    <a:ea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pc="-57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2400" b="0" i="1" spc="-57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pc="-57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pc="-57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altLang="zh-CN" sz="2400" dirty="0">
                    <a:ea typeface="Times New Roman"/>
                  </a:rPr>
                  <a:t>or</a:t>
                </a:r>
                <a:r>
                  <a:rPr lang="en-US" altLang="zh-CN" sz="2400" spc="-123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in</a:t>
                </a:r>
                <a:r>
                  <a:rPr lang="en-US" altLang="zh-CN" sz="2400" spc="-128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distribution</a:t>
                </a:r>
                <a:r>
                  <a:rPr lang="en-US" altLang="zh-CN" sz="2400" spc="-127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form</a:t>
                </a:r>
              </a:p>
              <a:p>
                <a:r>
                  <a:rPr lang="en-US" altLang="zh-CN" sz="2400" dirty="0">
                    <a:ea typeface="Times New Roman"/>
                  </a:rPr>
                  <a:t>P(Y|X)</a:t>
                </a:r>
                <a:r>
                  <a:rPr lang="en-US" altLang="zh-CN" sz="2400" spc="-18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=</a:t>
                </a:r>
                <a:r>
                  <a:rPr lang="en-US" altLang="zh-CN" sz="2400" spc="-18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pc="-57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2400" i="1" spc="-57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pc="-57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pc="-57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i="0" spc="-57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sz="2400" i="0" spc="-57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i="0" spc="-57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pc="-57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 i="0" spc="-57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spc="-18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=</a:t>
                </a:r>
                <a:r>
                  <a:rPr lang="en-US" altLang="zh-CN" sz="2400" spc="-18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αP(X|Y</a:t>
                </a:r>
                <a:r>
                  <a:rPr lang="en-US" altLang="zh-CN" sz="2400" spc="-18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)P(Y</a:t>
                </a:r>
                <a:r>
                  <a:rPr lang="en-US" altLang="zh-CN" sz="2400" spc="-22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)</a:t>
                </a:r>
              </a:p>
              <a:p>
                <a:r>
                  <a:rPr lang="en-US" altLang="zh-CN" sz="2400" spc="-31" dirty="0">
                    <a:ea typeface="Times New Roman"/>
                  </a:rPr>
                  <a:t>Useful</a:t>
                </a:r>
                <a:r>
                  <a:rPr lang="en-US" altLang="zh-CN" sz="2400" spc="-13" dirty="0">
                    <a:cs typeface="Times New Roman"/>
                  </a:rPr>
                  <a:t> </a:t>
                </a:r>
                <a:r>
                  <a:rPr lang="en-US" altLang="zh-CN" sz="2400" spc="-26" dirty="0">
                    <a:ea typeface="Times New Roman"/>
                  </a:rPr>
                  <a:t>fo</a:t>
                </a:r>
                <a:r>
                  <a:rPr lang="en-US" altLang="zh-CN" sz="2400" spc="-18" dirty="0">
                    <a:ea typeface="Times New Roman"/>
                  </a:rPr>
                  <a:t>r</a:t>
                </a:r>
                <a:r>
                  <a:rPr lang="en-US" altLang="zh-CN" sz="2400" spc="-18" dirty="0">
                    <a:cs typeface="Times New Roman"/>
                  </a:rPr>
                  <a:t> </a:t>
                </a:r>
                <a:r>
                  <a:rPr lang="en-US" altLang="zh-CN" sz="2400" spc="-26" dirty="0">
                    <a:ea typeface="Times New Roman"/>
                  </a:rPr>
                  <a:t>assessing</a:t>
                </a:r>
                <a:r>
                  <a:rPr lang="en-US" altLang="zh-CN" sz="2400" spc="-18" dirty="0">
                    <a:cs typeface="Times New Roman"/>
                  </a:rPr>
                  <a:t> </a:t>
                </a:r>
                <a:r>
                  <a:rPr lang="en-US" altLang="zh-CN" sz="2400" spc="-31" dirty="0">
                    <a:ea typeface="Times New Roman"/>
                  </a:rPr>
                  <a:t>diagnostic</a:t>
                </a:r>
                <a:r>
                  <a:rPr lang="en-US" altLang="zh-CN" sz="2400" spc="-18" dirty="0">
                    <a:cs typeface="Times New Roman"/>
                  </a:rPr>
                  <a:t> </a:t>
                </a:r>
                <a:r>
                  <a:rPr lang="en-US" altLang="zh-CN" sz="2400" spc="-18" dirty="0">
                    <a:ea typeface="Times New Roman"/>
                  </a:rPr>
                  <a:t>p</a:t>
                </a:r>
                <a:r>
                  <a:rPr lang="en-US" altLang="zh-CN" sz="2400" spc="-26" dirty="0">
                    <a:ea typeface="Times New Roman"/>
                  </a:rPr>
                  <a:t>robabilit</a:t>
                </a:r>
                <a:r>
                  <a:rPr lang="en-US" altLang="zh-CN" sz="2400" spc="-22" dirty="0">
                    <a:ea typeface="Times New Roman"/>
                  </a:rPr>
                  <a:t>y</a:t>
                </a:r>
                <a:r>
                  <a:rPr lang="en-US" altLang="zh-CN" sz="2400" spc="-18" dirty="0">
                    <a:cs typeface="Times New Roman"/>
                  </a:rPr>
                  <a:t> </a:t>
                </a:r>
                <a:r>
                  <a:rPr lang="en-US" altLang="zh-CN" sz="2400" spc="-30" dirty="0">
                    <a:ea typeface="Times New Roman"/>
                  </a:rPr>
                  <a:t>from</a:t>
                </a:r>
                <a:r>
                  <a:rPr lang="en-US" altLang="zh-CN" sz="2400" spc="-13" dirty="0">
                    <a:cs typeface="Times New Roman"/>
                  </a:rPr>
                  <a:t> </a:t>
                </a:r>
                <a:r>
                  <a:rPr lang="en-US" altLang="zh-CN" sz="2400" spc="-31" dirty="0">
                    <a:ea typeface="Times New Roman"/>
                  </a:rPr>
                  <a:t>causal</a:t>
                </a:r>
                <a:r>
                  <a:rPr lang="en-US" altLang="zh-CN" sz="2400" spc="-22" dirty="0">
                    <a:cs typeface="Times New Roman"/>
                  </a:rPr>
                  <a:t> </a:t>
                </a:r>
                <a:r>
                  <a:rPr lang="en-US" altLang="zh-CN" sz="2400" spc="-22" dirty="0">
                    <a:ea typeface="Times New Roman"/>
                  </a:rPr>
                  <a:t>p</a:t>
                </a:r>
                <a:r>
                  <a:rPr lang="en-US" altLang="zh-CN" sz="2400" spc="-26" dirty="0">
                    <a:ea typeface="Times New Roman"/>
                  </a:rPr>
                  <a:t>robabilit</a:t>
                </a:r>
                <a:r>
                  <a:rPr lang="en-US" altLang="zh-CN" sz="2400" spc="-22" dirty="0">
                    <a:ea typeface="Times New Roman"/>
                  </a:rPr>
                  <a:t>y:</a:t>
                </a:r>
              </a:p>
              <a:p>
                <a:pPr lvl="1"/>
                <a:r>
                  <a:rPr lang="en-US" altLang="zh-CN" spc="-88" dirty="0">
                    <a:ea typeface="Times New Roman"/>
                  </a:rPr>
                  <a:t>P</a:t>
                </a:r>
                <a:r>
                  <a:rPr lang="en-US" altLang="zh-CN" spc="-35" dirty="0">
                    <a:cs typeface="Times New Roman"/>
                  </a:rPr>
                  <a:t> </a:t>
                </a:r>
                <a:r>
                  <a:rPr lang="en-US" altLang="zh-CN" spc="-53" dirty="0">
                    <a:ea typeface="Times New Roman"/>
                  </a:rPr>
                  <a:t>(</a:t>
                </a:r>
                <a:r>
                  <a:rPr lang="en-US" altLang="zh-CN" spc="-106" dirty="0" err="1">
                    <a:ea typeface="Times New Roman"/>
                  </a:rPr>
                  <a:t>c</a:t>
                </a:r>
                <a:r>
                  <a:rPr lang="en-US" altLang="zh-CN" spc="-71" dirty="0" err="1">
                    <a:ea typeface="Times New Roman"/>
                  </a:rPr>
                  <a:t>ause</a:t>
                </a:r>
                <a:r>
                  <a:rPr lang="en-US" altLang="zh-CN" spc="-35" dirty="0" err="1">
                    <a:ea typeface="Times New Roman"/>
                  </a:rPr>
                  <a:t>|</a:t>
                </a:r>
                <a:r>
                  <a:rPr lang="en-US" altLang="zh-CN" spc="-96" dirty="0" err="1">
                    <a:ea typeface="Times New Roman"/>
                  </a:rPr>
                  <a:t>e</a:t>
                </a:r>
                <a:r>
                  <a:rPr lang="en-US" altLang="zh-CN" spc="-53" dirty="0" err="1">
                    <a:ea typeface="Times New Roman"/>
                  </a:rPr>
                  <a:t>f</a:t>
                </a:r>
                <a:r>
                  <a:rPr lang="en-US" altLang="zh-CN" spc="-39" dirty="0" err="1">
                    <a:ea typeface="Times New Roman"/>
                    <a:cs typeface="Times New Roman"/>
                  </a:rPr>
                  <a:t>f</a:t>
                </a:r>
                <a:r>
                  <a:rPr lang="en-US" altLang="zh-CN" spc="-61" dirty="0" err="1">
                    <a:ea typeface="Times New Roman"/>
                  </a:rPr>
                  <a:t>ect</a:t>
                </a:r>
                <a:r>
                  <a:rPr lang="en-US" altLang="zh-CN" spc="-53" dirty="0">
                    <a:ea typeface="Times New Roman"/>
                  </a:rPr>
                  <a:t>)</a:t>
                </a:r>
                <a:r>
                  <a:rPr lang="en-US" altLang="zh-CN" spc="-39" dirty="0">
                    <a:cs typeface="Times New Roman"/>
                  </a:rPr>
                  <a:t> </a:t>
                </a:r>
                <a:r>
                  <a:rPr lang="en-US" altLang="zh-CN" spc="-88" dirty="0">
                    <a:ea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pc="-57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 spc="-57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pc="-57" smtClean="0">
                                <a:latin typeface="Cambria Math" panose="02040503050406030204" pitchFamily="18" charset="0"/>
                              </a:rPr>
                              <m:t>effect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b="0" i="0" spc="-57" smtClean="0">
                                <a:latin typeface="Cambria Math" panose="02040503050406030204" pitchFamily="18" charset="0"/>
                              </a:rPr>
                              <m:t>cause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pc="-57" smtClean="0">
                            <a:latin typeface="Cambria Math" panose="02040503050406030204" pitchFamily="18" charset="0"/>
                          </a:rPr>
                          <m:t>cause</m:t>
                        </m:r>
                        <m: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pc="-57" smtClean="0">
                            <a:latin typeface="Cambria Math" panose="02040503050406030204" pitchFamily="18" charset="0"/>
                          </a:rPr>
                          <m:t>effect</m:t>
                        </m:r>
                        <m: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altLang="zh-CN" sz="2400" dirty="0">
                    <a:ea typeface="Times New Roman"/>
                  </a:rPr>
                  <a:t>e.g.,</a:t>
                </a:r>
                <a:r>
                  <a:rPr lang="en-US" altLang="zh-CN" sz="2400" spc="56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let</a:t>
                </a:r>
                <a:r>
                  <a:rPr lang="en-US" altLang="zh-CN" sz="2400" spc="56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M</a:t>
                </a:r>
                <a:r>
                  <a:rPr lang="en-US" altLang="zh-CN" sz="2400" spc="61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be</a:t>
                </a:r>
                <a:r>
                  <a:rPr lang="en-US" altLang="zh-CN" sz="2400" spc="56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meningitis,</a:t>
                </a:r>
                <a:r>
                  <a:rPr lang="en-US" altLang="zh-CN" sz="2400" spc="61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S</a:t>
                </a:r>
                <a:r>
                  <a:rPr lang="en-US" altLang="zh-CN" sz="2400" spc="56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be</a:t>
                </a:r>
                <a:r>
                  <a:rPr lang="en-US" altLang="zh-CN" sz="2400" spc="61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stiff</a:t>
                </a:r>
                <a:r>
                  <a:rPr lang="en-US" altLang="zh-CN" sz="2400" spc="56" dirty="0">
                    <a:cs typeface="Times New Roman"/>
                  </a:rPr>
                  <a:t> </a:t>
                </a:r>
                <a:r>
                  <a:rPr lang="en-US" altLang="zh-CN" sz="2400" dirty="0">
                    <a:ea typeface="Times New Roman"/>
                  </a:rPr>
                  <a:t>neck:</a:t>
                </a:r>
              </a:p>
              <a:p>
                <a:pPr lvl="1"/>
                <a:r>
                  <a:rPr lang="en-US" altLang="zh-CN" dirty="0">
                    <a:ea typeface="Times New Roman"/>
                  </a:rPr>
                  <a:t>P(M|S)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pc="-57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 spc="-57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pc="-57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b="0" i="0" spc="-57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pc="-57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pc="-57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0" spc="-57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>
                  <a:ea typeface="Times New Roman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A7704-BC5A-6A4E-9FAC-80254AE8E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456842"/>
                <a:ext cx="11724640" cy="5238426"/>
              </a:xfrm>
              <a:blipFill>
                <a:blip r:embed="rId2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3B0567-3ADE-E343-BC85-E0DE42C2B775}"/>
              </a:ext>
            </a:extLst>
          </p:cNvPr>
          <p:cNvSpPr txBox="1"/>
          <p:nvPr/>
        </p:nvSpPr>
        <p:spPr>
          <a:xfrm>
            <a:off x="5412996" y="1990904"/>
            <a:ext cx="4896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Times New Roman"/>
              </a:rPr>
              <a:t>Product</a:t>
            </a:r>
            <a:r>
              <a:rPr lang="en-US" altLang="zh-CN" spc="71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rule</a:t>
            </a:r>
            <a:r>
              <a:rPr lang="en-US" altLang="zh-CN" spc="71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P</a:t>
            </a:r>
            <a:r>
              <a:rPr lang="en-US" altLang="zh-CN" spc="75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(a</a:t>
            </a:r>
            <a:r>
              <a:rPr lang="en-US" altLang="zh-CN" spc="71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∧</a:t>
            </a:r>
            <a:r>
              <a:rPr lang="en-US" altLang="zh-CN" spc="75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b)</a:t>
            </a:r>
            <a:r>
              <a:rPr lang="en-US" altLang="zh-CN" spc="71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=</a:t>
            </a:r>
            <a:r>
              <a:rPr lang="en-US" altLang="zh-CN" spc="71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P</a:t>
            </a:r>
            <a:r>
              <a:rPr lang="en-US" altLang="zh-CN" spc="75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(</a:t>
            </a:r>
            <a:r>
              <a:rPr lang="en-US" altLang="zh-CN" dirty="0" err="1">
                <a:ea typeface="Times New Roman"/>
              </a:rPr>
              <a:t>a|b</a:t>
            </a:r>
            <a:r>
              <a:rPr lang="en-US" altLang="zh-CN" dirty="0">
                <a:ea typeface="Times New Roman"/>
              </a:rPr>
              <a:t>)P</a:t>
            </a:r>
            <a:r>
              <a:rPr lang="en-US" altLang="zh-CN" spc="71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(b)</a:t>
            </a:r>
            <a:r>
              <a:rPr lang="en-US" altLang="zh-CN" spc="75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=</a:t>
            </a:r>
            <a:r>
              <a:rPr lang="en-US" altLang="zh-CN" spc="71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P</a:t>
            </a:r>
            <a:r>
              <a:rPr lang="en-US" altLang="zh-CN" spc="71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(</a:t>
            </a:r>
            <a:r>
              <a:rPr lang="en-US" altLang="zh-CN" dirty="0" err="1">
                <a:ea typeface="Times New Roman"/>
              </a:rPr>
              <a:t>b|a</a:t>
            </a:r>
            <a:r>
              <a:rPr lang="en-US" altLang="zh-CN" dirty="0">
                <a:ea typeface="Times New Roman"/>
              </a:rPr>
              <a:t>)P(a)</a:t>
            </a:r>
            <a:r>
              <a:rPr lang="en-US" altLang="zh-CN" dirty="0">
                <a:cs typeface="Times New Roman"/>
              </a:rPr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F792E2-1DCF-8541-A350-B9D9FE1B71D2}"/>
              </a:ext>
            </a:extLst>
          </p:cNvPr>
          <p:cNvSpPr/>
          <p:nvPr/>
        </p:nvSpPr>
        <p:spPr>
          <a:xfrm>
            <a:off x="5412996" y="1880172"/>
            <a:ext cx="4789242" cy="54452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AAE-D354-3341-96B7-35B9CF4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Bayes' Rule Conditional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4174-03A3-4D43-91E1-B70AF704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223191">
              <a:lnSpc>
                <a:spcPct val="100000"/>
              </a:lnSpc>
            </a:pPr>
            <a:r>
              <a:rPr lang="en-US" altLang="zh-CN" sz="2000" spc="94" dirty="0">
                <a:ea typeface="Times New Roman"/>
              </a:rPr>
              <a:t>P</a:t>
            </a:r>
            <a:r>
              <a:rPr lang="en-US" altLang="zh-CN" sz="2000" spc="60" dirty="0">
                <a:ea typeface="Times New Roman"/>
              </a:rPr>
              <a:t>(</a:t>
            </a:r>
            <a:r>
              <a:rPr lang="en-US" altLang="zh-CN" sz="2000" spc="114" dirty="0" err="1">
                <a:ea typeface="Times New Roman"/>
              </a:rPr>
              <a:t>c</a:t>
            </a:r>
            <a:r>
              <a:rPr lang="en-US" altLang="zh-CN" sz="2000" spc="80" dirty="0" err="1">
                <a:ea typeface="Times New Roman"/>
              </a:rPr>
              <a:t>av</a:t>
            </a:r>
            <a:r>
              <a:rPr lang="en-US" altLang="zh-CN" sz="2000" spc="60" dirty="0" err="1">
                <a:ea typeface="Times New Roman"/>
              </a:rPr>
              <a:t>ity</a:t>
            </a:r>
            <a:r>
              <a:rPr lang="en-US" altLang="zh-CN" sz="2000" spc="44" dirty="0" err="1">
                <a:ea typeface="Times New Roman"/>
              </a:rPr>
              <a:t>|</a:t>
            </a:r>
            <a:r>
              <a:rPr lang="en-US" altLang="zh-CN" sz="2000" spc="75" dirty="0" err="1">
                <a:ea typeface="Times New Roman"/>
              </a:rPr>
              <a:t>toothache</a:t>
            </a:r>
            <a:r>
              <a:rPr lang="en-US" altLang="zh-CN" sz="2000" spc="44" dirty="0">
                <a:cs typeface="Times New Roman"/>
              </a:rPr>
              <a:t> </a:t>
            </a:r>
            <a:r>
              <a:rPr lang="en-US" altLang="zh-CN" sz="2000" spc="139" dirty="0">
                <a:ea typeface="Times New Roman"/>
              </a:rPr>
              <a:t>∧</a:t>
            </a:r>
            <a:r>
              <a:rPr lang="en-US" altLang="zh-CN" sz="2000" spc="44" dirty="0">
                <a:cs typeface="Times New Roman"/>
              </a:rPr>
              <a:t> </a:t>
            </a:r>
            <a:r>
              <a:rPr lang="en-US" altLang="zh-CN" sz="2000" spc="69" dirty="0">
                <a:ea typeface="Times New Roman"/>
              </a:rPr>
              <a:t>catch</a:t>
            </a:r>
            <a:r>
              <a:rPr lang="en-US" altLang="zh-CN" sz="2000" spc="75" dirty="0">
                <a:ea typeface="Times New Roman"/>
              </a:rPr>
              <a:t>)</a:t>
            </a:r>
            <a:br>
              <a:rPr lang="en-US" altLang="zh-CN" sz="2000" spc="75" dirty="0">
                <a:ea typeface="Times New Roman"/>
              </a:rPr>
            </a:br>
            <a:r>
              <a:rPr lang="en-US" altLang="zh-CN" sz="2000" spc="75" dirty="0">
                <a:ea typeface="Times New Roman"/>
              </a:rPr>
              <a:t>	</a:t>
            </a:r>
            <a:r>
              <a:rPr lang="en-US" altLang="zh-CN" sz="2000" spc="129" dirty="0">
                <a:ea typeface="Times New Roman"/>
              </a:rPr>
              <a:t>=</a:t>
            </a:r>
            <a:r>
              <a:rPr lang="en-US" altLang="zh-CN" sz="2000" spc="55" dirty="0">
                <a:cs typeface="Times New Roman"/>
              </a:rPr>
              <a:t> </a:t>
            </a:r>
            <a:r>
              <a:rPr lang="en-US" altLang="zh-CN" sz="2000" spc="125" dirty="0">
                <a:ea typeface="Times New Roman"/>
              </a:rPr>
              <a:t>α</a:t>
            </a:r>
            <a:r>
              <a:rPr lang="en-US" altLang="zh-CN" sz="2000" spc="60" dirty="0">
                <a:cs typeface="Times New Roman"/>
              </a:rPr>
              <a:t> </a:t>
            </a:r>
            <a:r>
              <a:rPr lang="en-US" altLang="zh-CN" sz="2000" spc="135" dirty="0">
                <a:ea typeface="Times New Roman"/>
              </a:rPr>
              <a:t>P</a:t>
            </a:r>
            <a:r>
              <a:rPr lang="en-US" altLang="zh-CN" sz="2000" spc="80" dirty="0">
                <a:ea typeface="Times New Roman"/>
              </a:rPr>
              <a:t>(</a:t>
            </a:r>
            <a:r>
              <a:rPr lang="en-US" altLang="zh-CN" sz="2000" spc="100" dirty="0">
                <a:ea typeface="Times New Roman"/>
              </a:rPr>
              <a:t>toothache</a:t>
            </a:r>
            <a:r>
              <a:rPr lang="en-US" altLang="zh-CN" sz="2000" spc="60" dirty="0">
                <a:cs typeface="Times New Roman"/>
              </a:rPr>
              <a:t> </a:t>
            </a:r>
            <a:r>
              <a:rPr lang="en-US" altLang="zh-CN" sz="2000" spc="209" dirty="0">
                <a:ea typeface="Times New Roman"/>
              </a:rPr>
              <a:t>∧</a:t>
            </a:r>
            <a:r>
              <a:rPr lang="en-US" altLang="zh-CN" sz="2000" spc="60" dirty="0">
                <a:cs typeface="Times New Roman"/>
              </a:rPr>
              <a:t> </a:t>
            </a:r>
            <a:r>
              <a:rPr lang="en-US" altLang="zh-CN" sz="2000" spc="100" dirty="0">
                <a:ea typeface="Times New Roman"/>
              </a:rPr>
              <a:t>catch</a:t>
            </a:r>
            <a:r>
              <a:rPr lang="en-US" altLang="zh-CN" sz="2000" spc="50" dirty="0">
                <a:ea typeface="Times New Roman"/>
              </a:rPr>
              <a:t>|</a:t>
            </a:r>
            <a:r>
              <a:rPr lang="en-US" altLang="zh-CN" sz="2000" spc="154" dirty="0">
                <a:ea typeface="Times New Roman"/>
              </a:rPr>
              <a:t> c</a:t>
            </a:r>
            <a:r>
              <a:rPr lang="en-US" altLang="zh-CN" sz="2000" spc="110" dirty="0">
                <a:ea typeface="Times New Roman"/>
              </a:rPr>
              <a:t>av</a:t>
            </a:r>
            <a:r>
              <a:rPr lang="en-US" altLang="zh-CN" sz="2000" spc="85" dirty="0">
                <a:ea typeface="Times New Roman"/>
              </a:rPr>
              <a:t>ity)</a:t>
            </a:r>
            <a:r>
              <a:rPr lang="en-US" altLang="zh-CN" sz="2000" spc="129" dirty="0">
                <a:ea typeface="Times New Roman"/>
              </a:rPr>
              <a:t>P</a:t>
            </a:r>
            <a:r>
              <a:rPr lang="en-US" altLang="zh-CN" sz="2000" spc="80" dirty="0">
                <a:ea typeface="Times New Roman"/>
              </a:rPr>
              <a:t>(</a:t>
            </a:r>
            <a:r>
              <a:rPr lang="en-US" altLang="zh-CN" sz="2000" spc="160" dirty="0">
                <a:ea typeface="Times New Roman"/>
              </a:rPr>
              <a:t> c</a:t>
            </a:r>
            <a:r>
              <a:rPr lang="en-US" altLang="zh-CN" sz="2000" spc="110" dirty="0">
                <a:ea typeface="Times New Roman"/>
              </a:rPr>
              <a:t>av</a:t>
            </a:r>
            <a:r>
              <a:rPr lang="en-US" altLang="zh-CN" sz="2000" spc="85" dirty="0">
                <a:ea typeface="Times New Roman"/>
              </a:rPr>
              <a:t>ity</a:t>
            </a:r>
            <a:r>
              <a:rPr lang="en-US" altLang="zh-CN" sz="2000" spc="80" dirty="0">
                <a:ea typeface="Times New Roman"/>
              </a:rPr>
              <a:t>)</a:t>
            </a:r>
            <a:br>
              <a:rPr lang="en-US" altLang="zh-CN" sz="2000" spc="80" dirty="0">
                <a:ea typeface="Times New Roman"/>
              </a:rPr>
            </a:br>
            <a:r>
              <a:rPr lang="en-US" altLang="zh-CN" sz="2000" spc="80" dirty="0">
                <a:ea typeface="Times New Roman"/>
              </a:rPr>
              <a:t>	</a:t>
            </a:r>
            <a:r>
              <a:rPr lang="en-US" altLang="zh-CN" sz="2000" spc="160" dirty="0">
                <a:ea typeface="Times New Roman"/>
              </a:rPr>
              <a:t>=</a:t>
            </a:r>
            <a:r>
              <a:rPr lang="en-US" altLang="zh-CN" sz="2000" spc="69" dirty="0">
                <a:cs typeface="Times New Roman"/>
              </a:rPr>
              <a:t> </a:t>
            </a:r>
            <a:r>
              <a:rPr lang="en-US" altLang="zh-CN" sz="2000" spc="150" dirty="0">
                <a:ea typeface="Times New Roman"/>
              </a:rPr>
              <a:t>α</a:t>
            </a:r>
            <a:r>
              <a:rPr lang="en-US" altLang="zh-CN" sz="2000" spc="69" dirty="0">
                <a:cs typeface="Times New Roman"/>
              </a:rPr>
              <a:t> </a:t>
            </a:r>
            <a:r>
              <a:rPr lang="en-US" altLang="zh-CN" sz="2000" spc="160" dirty="0">
                <a:ea typeface="Times New Roman"/>
              </a:rPr>
              <a:t>P</a:t>
            </a:r>
            <a:r>
              <a:rPr lang="en-US" altLang="zh-CN" sz="2000" spc="100" dirty="0">
                <a:ea typeface="Times New Roman"/>
              </a:rPr>
              <a:t>(</a:t>
            </a:r>
            <a:r>
              <a:rPr lang="en-US" altLang="zh-CN" sz="2000" spc="120" dirty="0" err="1">
                <a:ea typeface="Times New Roman"/>
              </a:rPr>
              <a:t>toothache</a:t>
            </a:r>
            <a:r>
              <a:rPr lang="en-US" altLang="zh-CN" sz="2000" spc="100" dirty="0" err="1">
                <a:ea typeface="Times New Roman"/>
              </a:rPr>
              <a:t>|</a:t>
            </a:r>
            <a:r>
              <a:rPr lang="en-US" altLang="zh-CN" sz="2000" spc="189" dirty="0" err="1">
                <a:ea typeface="Times New Roman"/>
              </a:rPr>
              <a:t>c</a:t>
            </a:r>
            <a:r>
              <a:rPr lang="en-US" altLang="zh-CN" sz="2000" spc="135" dirty="0" err="1">
                <a:ea typeface="Times New Roman"/>
              </a:rPr>
              <a:t>av</a:t>
            </a:r>
            <a:r>
              <a:rPr lang="en-US" altLang="zh-CN" sz="2000" spc="100" dirty="0" err="1">
                <a:ea typeface="Times New Roman"/>
              </a:rPr>
              <a:t>ity</a:t>
            </a:r>
            <a:r>
              <a:rPr lang="en-US" altLang="zh-CN" sz="2000" spc="104" dirty="0">
                <a:ea typeface="Times New Roman"/>
              </a:rPr>
              <a:t>)</a:t>
            </a:r>
            <a:r>
              <a:rPr lang="en-US" altLang="zh-CN" sz="2000" spc="160" dirty="0">
                <a:ea typeface="Times New Roman"/>
              </a:rPr>
              <a:t>P</a:t>
            </a:r>
            <a:r>
              <a:rPr lang="en-US" altLang="zh-CN" sz="2000" spc="94" dirty="0">
                <a:ea typeface="Times New Roman"/>
              </a:rPr>
              <a:t>(</a:t>
            </a:r>
            <a:r>
              <a:rPr lang="en-US" altLang="zh-CN" sz="2000" spc="120" dirty="0" err="1">
                <a:ea typeface="Times New Roman"/>
              </a:rPr>
              <a:t>catch</a:t>
            </a:r>
            <a:r>
              <a:rPr lang="en-US" altLang="zh-CN" sz="2000" spc="69" dirty="0" err="1">
                <a:ea typeface="Times New Roman"/>
              </a:rPr>
              <a:t>|</a:t>
            </a:r>
            <a:r>
              <a:rPr lang="en-US" altLang="zh-CN" sz="2000" spc="189" dirty="0" err="1">
                <a:ea typeface="Times New Roman"/>
              </a:rPr>
              <a:t>c</a:t>
            </a:r>
            <a:r>
              <a:rPr lang="en-US" altLang="zh-CN" sz="2000" spc="135" dirty="0" err="1">
                <a:ea typeface="Times New Roman"/>
              </a:rPr>
              <a:t>av</a:t>
            </a:r>
            <a:r>
              <a:rPr lang="en-US" altLang="zh-CN" sz="2000" spc="100" dirty="0" err="1">
                <a:ea typeface="Times New Roman"/>
              </a:rPr>
              <a:t>ity</a:t>
            </a:r>
            <a:r>
              <a:rPr lang="en-US" altLang="zh-CN" sz="2000" spc="104" dirty="0">
                <a:ea typeface="Times New Roman"/>
              </a:rPr>
              <a:t>)</a:t>
            </a:r>
            <a:r>
              <a:rPr lang="en-US" altLang="zh-CN" sz="2000" spc="160" dirty="0">
                <a:ea typeface="Times New Roman"/>
              </a:rPr>
              <a:t>P</a:t>
            </a:r>
            <a:r>
              <a:rPr lang="en-US" altLang="zh-CN" sz="2000" spc="94" dirty="0">
                <a:ea typeface="Times New Roman"/>
              </a:rPr>
              <a:t>(</a:t>
            </a:r>
            <a:r>
              <a:rPr lang="en-US" altLang="zh-CN" sz="2000" spc="195" dirty="0">
                <a:ea typeface="Times New Roman"/>
              </a:rPr>
              <a:t>c</a:t>
            </a:r>
            <a:r>
              <a:rPr lang="en-US" altLang="zh-CN" sz="2000" spc="135" dirty="0">
                <a:ea typeface="Times New Roman"/>
              </a:rPr>
              <a:t>av</a:t>
            </a:r>
            <a:r>
              <a:rPr lang="en-US" altLang="zh-CN" sz="2000" spc="100" dirty="0">
                <a:ea typeface="Times New Roman"/>
              </a:rPr>
              <a:t>ity</a:t>
            </a:r>
            <a:r>
              <a:rPr lang="en-US" altLang="zh-CN" sz="2000" spc="104" dirty="0">
                <a:ea typeface="Times New Roman"/>
              </a:rPr>
              <a:t>)</a:t>
            </a:r>
          </a:p>
          <a:p>
            <a:pPr>
              <a:lnSpc>
                <a:spcPts val="659"/>
              </a:lnSpc>
            </a:pPr>
            <a:endParaRPr lang="en-US" sz="2000" dirty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ea typeface="Times New Roman"/>
              </a:rPr>
              <a:t>This</a:t>
            </a:r>
            <a:r>
              <a:rPr lang="en-US" altLang="zh-CN" sz="2000" spc="-8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is</a:t>
            </a:r>
            <a:r>
              <a:rPr lang="en-US" altLang="zh-CN" sz="2000" spc="-89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an</a:t>
            </a:r>
            <a:r>
              <a:rPr lang="en-US" altLang="zh-CN" sz="2000" spc="-8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example</a:t>
            </a:r>
            <a:r>
              <a:rPr lang="en-US" altLang="zh-CN" sz="2000" spc="-89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of</a:t>
            </a:r>
            <a:r>
              <a:rPr lang="en-US" altLang="zh-CN" sz="2000" spc="-8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</a:t>
            </a:r>
            <a:r>
              <a:rPr lang="en-US" altLang="zh-CN" sz="2000" spc="-89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naive</a:t>
            </a:r>
            <a:r>
              <a:rPr lang="en-US" altLang="zh-CN" sz="2000" spc="-85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Bayes</a:t>
            </a:r>
            <a:r>
              <a:rPr lang="en-US" altLang="zh-CN" sz="2000" spc="-94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model:</a:t>
            </a:r>
          </a:p>
          <a:p>
            <a:pPr marL="457200" lvl="1">
              <a:lnSpc>
                <a:spcPct val="100000"/>
              </a:lnSpc>
            </a:pPr>
            <a:r>
              <a:rPr lang="en-US" altLang="zh-CN" sz="2000" spc="114" dirty="0">
                <a:ea typeface="Times New Roman"/>
              </a:rPr>
              <a:t>P</a:t>
            </a:r>
            <a:r>
              <a:rPr lang="en-US" altLang="zh-CN" sz="2000" spc="64" dirty="0">
                <a:ea typeface="Times New Roman"/>
              </a:rPr>
              <a:t>(</a:t>
            </a:r>
            <a:r>
              <a:rPr lang="en-US" altLang="zh-CN" sz="2000" spc="139" dirty="0">
                <a:ea typeface="Times New Roman"/>
              </a:rPr>
              <a:t>c</a:t>
            </a:r>
            <a:r>
              <a:rPr lang="en-US" altLang="zh-CN" sz="2000" spc="80" dirty="0">
                <a:ea typeface="Times New Roman"/>
              </a:rPr>
              <a:t>ause,</a:t>
            </a:r>
            <a:r>
              <a:rPr lang="en-US" altLang="zh-CN" sz="2000" spc="50" dirty="0">
                <a:cs typeface="Times New Roman"/>
              </a:rPr>
              <a:t> </a:t>
            </a:r>
            <a:r>
              <a:rPr lang="en-US" altLang="zh-CN" sz="2000" spc="150" dirty="0">
                <a:cs typeface="Times New Roman"/>
              </a:rPr>
              <a:t>e</a:t>
            </a:r>
            <a:r>
              <a:rPr lang="en-US" altLang="zh-CN" sz="2000" spc="69" dirty="0">
                <a:ea typeface="Times New Roman"/>
              </a:rPr>
              <a:t>ff</a:t>
            </a:r>
            <a:r>
              <a:rPr lang="en-US" altLang="zh-CN" sz="2000" spc="80" dirty="0">
                <a:ea typeface="Times New Roman"/>
              </a:rPr>
              <a:t>ect</a:t>
            </a:r>
            <a:r>
              <a:rPr lang="en-US" altLang="zh-CN" sz="2000" spc="69" baseline="-25000" dirty="0">
                <a:ea typeface="Times New Roman"/>
              </a:rPr>
              <a:t>1</a:t>
            </a:r>
            <a:r>
              <a:rPr lang="en-US" altLang="zh-CN" sz="2000" spc="55" dirty="0">
                <a:ea typeface="Times New Roman"/>
              </a:rPr>
              <a:t>,</a:t>
            </a:r>
            <a:r>
              <a:rPr lang="en-US" altLang="zh-CN" sz="2000" spc="50" dirty="0">
                <a:cs typeface="Times New Roman"/>
              </a:rPr>
              <a:t> </a:t>
            </a:r>
            <a:r>
              <a:rPr lang="en-US" altLang="zh-CN" sz="2000" spc="50" dirty="0">
                <a:ea typeface="Times New Roman"/>
              </a:rPr>
              <a:t>.</a:t>
            </a:r>
            <a:r>
              <a:rPr lang="en-US" altLang="zh-CN" sz="2000" spc="55" dirty="0">
                <a:cs typeface="Times New Roman"/>
              </a:rPr>
              <a:t> </a:t>
            </a:r>
            <a:r>
              <a:rPr lang="en-US" altLang="zh-CN" sz="2000" spc="55" dirty="0">
                <a:ea typeface="Times New Roman"/>
              </a:rPr>
              <a:t>.</a:t>
            </a:r>
            <a:r>
              <a:rPr lang="en-US" altLang="zh-CN" sz="2000" spc="50" dirty="0">
                <a:cs typeface="Times New Roman"/>
              </a:rPr>
              <a:t> </a:t>
            </a:r>
            <a:r>
              <a:rPr lang="en-US" altLang="zh-CN" sz="2000" spc="50" dirty="0">
                <a:ea typeface="Times New Roman"/>
              </a:rPr>
              <a:t>., </a:t>
            </a:r>
            <a:r>
              <a:rPr lang="en-US" altLang="zh-CN" sz="2000" spc="150" dirty="0" err="1">
                <a:cs typeface="Times New Roman"/>
              </a:rPr>
              <a:t>e</a:t>
            </a:r>
            <a:r>
              <a:rPr lang="en-US" altLang="zh-CN" sz="2000" spc="69" dirty="0" err="1">
                <a:ea typeface="Times New Roman"/>
              </a:rPr>
              <a:t>ff</a:t>
            </a:r>
            <a:r>
              <a:rPr lang="en-US" altLang="zh-CN" sz="2000" spc="80" dirty="0" err="1">
                <a:ea typeface="Times New Roman"/>
              </a:rPr>
              <a:t>ect</a:t>
            </a:r>
            <a:r>
              <a:rPr lang="en-US" altLang="zh-CN" sz="2000" spc="69" baseline="-25000" dirty="0" err="1">
                <a:ea typeface="Times New Roman"/>
              </a:rPr>
              <a:t>n</a:t>
            </a:r>
            <a:r>
              <a:rPr lang="en-US" altLang="zh-CN" sz="2000" spc="69" dirty="0">
                <a:ea typeface="Times New Roman"/>
              </a:rPr>
              <a:t>)</a:t>
            </a:r>
            <a:r>
              <a:rPr lang="en-US" altLang="zh-CN" sz="2000" spc="50" dirty="0">
                <a:cs typeface="Times New Roman"/>
              </a:rPr>
              <a:t> </a:t>
            </a:r>
            <a:r>
              <a:rPr lang="en-US" altLang="zh-CN" sz="2000" spc="120" dirty="0">
                <a:ea typeface="Times New Roman"/>
              </a:rPr>
              <a:t>=</a:t>
            </a:r>
            <a:r>
              <a:rPr lang="en-US" altLang="zh-CN" sz="2000" spc="55" dirty="0">
                <a:cs typeface="Times New Roman"/>
              </a:rPr>
              <a:t> </a:t>
            </a:r>
            <a:r>
              <a:rPr lang="en-US" altLang="zh-CN" sz="2000" spc="114" dirty="0">
                <a:ea typeface="Times New Roman"/>
              </a:rPr>
              <a:t>P</a:t>
            </a:r>
            <a:r>
              <a:rPr lang="en-US" altLang="zh-CN" sz="2000" spc="64" dirty="0">
                <a:ea typeface="Times New Roman"/>
              </a:rPr>
              <a:t>(c</a:t>
            </a:r>
            <a:r>
              <a:rPr lang="en-US" altLang="zh-CN" sz="2000" spc="89" dirty="0">
                <a:ea typeface="Times New Roman"/>
              </a:rPr>
              <a:t>ause</a:t>
            </a:r>
            <a:r>
              <a:rPr lang="en-US" altLang="zh-CN" sz="2000" spc="80" dirty="0">
                <a:ea typeface="Times New Roman"/>
              </a:rPr>
              <a:t>)</a:t>
            </a:r>
            <a:r>
              <a:rPr lang="en-US" altLang="zh-CN" sz="2000" spc="179" dirty="0" err="1">
                <a:ea typeface="Times New Roman"/>
              </a:rPr>
              <a:t>Π</a:t>
            </a:r>
            <a:r>
              <a:rPr lang="en-US" altLang="zh-CN" sz="2000" spc="40" baseline="-25000" dirty="0" err="1">
                <a:ea typeface="Times New Roman"/>
              </a:rPr>
              <a:t>i</a:t>
            </a:r>
            <a:r>
              <a:rPr lang="en-US" altLang="zh-CN" sz="2000" spc="114" dirty="0" err="1">
                <a:ea typeface="Times New Roman"/>
              </a:rPr>
              <a:t>P</a:t>
            </a:r>
            <a:r>
              <a:rPr lang="en-US" altLang="zh-CN" sz="2000" spc="69" dirty="0">
                <a:ea typeface="Times New Roman"/>
              </a:rPr>
              <a:t>(</a:t>
            </a:r>
            <a:r>
              <a:rPr lang="en-US" altLang="zh-CN" sz="2000" spc="150" dirty="0" err="1">
                <a:cs typeface="Times New Roman"/>
              </a:rPr>
              <a:t>e</a:t>
            </a:r>
            <a:r>
              <a:rPr lang="en-US" altLang="zh-CN" sz="2000" spc="69" dirty="0" err="1">
                <a:ea typeface="Times New Roman"/>
              </a:rPr>
              <a:t>ff</a:t>
            </a:r>
            <a:r>
              <a:rPr lang="en-US" altLang="zh-CN" sz="2000" spc="80" dirty="0" err="1">
                <a:ea typeface="Times New Roman"/>
              </a:rPr>
              <a:t>ect</a:t>
            </a:r>
            <a:r>
              <a:rPr lang="en-US" altLang="zh-CN" sz="2000" spc="69" baseline="-25000" dirty="0" err="1">
                <a:ea typeface="Times New Roman"/>
              </a:rPr>
              <a:t>i</a:t>
            </a:r>
            <a:r>
              <a:rPr lang="en-US" altLang="zh-CN" sz="2000" spc="69" baseline="-25000" dirty="0">
                <a:ea typeface="Times New Roman"/>
              </a:rPr>
              <a:t> </a:t>
            </a:r>
            <a:r>
              <a:rPr lang="en-US" altLang="zh-CN" sz="2000" spc="40" dirty="0">
                <a:ea typeface="Times New Roman"/>
              </a:rPr>
              <a:t>|</a:t>
            </a:r>
            <a:r>
              <a:rPr lang="en-US" altLang="zh-CN" sz="2000" spc="139" dirty="0">
                <a:ea typeface="Times New Roman"/>
              </a:rPr>
              <a:t>c</a:t>
            </a:r>
            <a:r>
              <a:rPr lang="en-US" altLang="zh-CN" sz="2000" spc="89" dirty="0">
                <a:ea typeface="Times New Roman"/>
              </a:rPr>
              <a:t>ause</a:t>
            </a:r>
            <a:r>
              <a:rPr lang="en-US" altLang="zh-CN" sz="2000" spc="75" dirty="0">
                <a:ea typeface="Times New Roman"/>
              </a:rPr>
              <a:t>)</a:t>
            </a:r>
          </a:p>
          <a:p>
            <a:pPr marL="0" indent="223191">
              <a:lnSpc>
                <a:spcPct val="129166"/>
              </a:lnSpc>
            </a:pPr>
            <a:endParaRPr lang="en-US" altLang="zh-CN" sz="2000" spc="75" dirty="0">
              <a:ea typeface="Times New Roman"/>
            </a:endParaRPr>
          </a:p>
          <a:p>
            <a:pPr marL="0" indent="223191">
              <a:lnSpc>
                <a:spcPct val="129166"/>
              </a:lnSpc>
            </a:pPr>
            <a:endParaRPr lang="en-US" altLang="zh-CN" sz="2000" spc="75" dirty="0">
              <a:ea typeface="Times New Roman"/>
            </a:endParaRPr>
          </a:p>
          <a:p>
            <a:pPr marL="0" indent="223191">
              <a:lnSpc>
                <a:spcPct val="129166"/>
              </a:lnSpc>
            </a:pPr>
            <a:endParaRPr lang="en-US" altLang="zh-CN" sz="2000" spc="75" dirty="0">
              <a:ea typeface="Times New Roman"/>
            </a:endParaRPr>
          </a:p>
          <a:p>
            <a:pPr marL="0" indent="223191">
              <a:lnSpc>
                <a:spcPct val="129166"/>
              </a:lnSpc>
            </a:pPr>
            <a:endParaRPr lang="en-US" altLang="zh-CN" sz="2000" spc="75" dirty="0">
              <a:ea typeface="Times New Roman"/>
            </a:endParaRPr>
          </a:p>
          <a:p>
            <a:pPr marL="0" indent="223191">
              <a:lnSpc>
                <a:spcPct val="129166"/>
              </a:lnSpc>
            </a:pPr>
            <a:r>
              <a:rPr lang="en-US" altLang="zh-CN" sz="2000" spc="44" dirty="0">
                <a:ea typeface="Times New Roman"/>
              </a:rPr>
              <a:t>T</a:t>
            </a:r>
            <a:r>
              <a:rPr lang="en-US" altLang="zh-CN" sz="2000" spc="25" dirty="0">
                <a:ea typeface="Times New Roman"/>
              </a:rPr>
              <a:t>otal</a:t>
            </a:r>
            <a:r>
              <a:rPr lang="en-US" altLang="zh-CN" sz="2000" spc="15" dirty="0">
                <a:cs typeface="Times New Roman"/>
              </a:rPr>
              <a:t> </a:t>
            </a:r>
            <a:r>
              <a:rPr lang="en-US" altLang="zh-CN" sz="2000" spc="44" dirty="0">
                <a:ea typeface="Times New Roman"/>
              </a:rPr>
              <a:t>numb</a:t>
            </a:r>
            <a:r>
              <a:rPr lang="en-US" altLang="zh-CN" sz="2000" spc="30" dirty="0">
                <a:ea typeface="Times New Roman"/>
              </a:rPr>
              <a:t>er</a:t>
            </a:r>
            <a:r>
              <a:rPr lang="en-US" altLang="zh-CN" sz="2000" spc="20" dirty="0">
                <a:cs typeface="Times New Roman"/>
              </a:rPr>
              <a:t> </a:t>
            </a:r>
            <a:r>
              <a:rPr lang="en-US" altLang="zh-CN" sz="2000" spc="30" dirty="0">
                <a:ea typeface="Times New Roman"/>
              </a:rPr>
              <a:t>of</a:t>
            </a:r>
            <a:r>
              <a:rPr lang="en-US" altLang="zh-CN" sz="2000" spc="20" dirty="0">
                <a:cs typeface="Times New Roman"/>
              </a:rPr>
              <a:t> </a:t>
            </a:r>
            <a:r>
              <a:rPr lang="en-US" altLang="zh-CN" sz="2000" spc="34" dirty="0">
                <a:ea typeface="Times New Roman"/>
              </a:rPr>
              <a:t>pa</a:t>
            </a:r>
            <a:r>
              <a:rPr lang="en-US" altLang="zh-CN" sz="2000" spc="30" dirty="0">
                <a:ea typeface="Times New Roman"/>
              </a:rPr>
              <a:t>rameters</a:t>
            </a:r>
            <a:r>
              <a:rPr lang="en-US" altLang="zh-CN" sz="2000" spc="20" dirty="0">
                <a:cs typeface="Times New Roman"/>
              </a:rPr>
              <a:t> </a:t>
            </a:r>
            <a:r>
              <a:rPr lang="en-US" altLang="zh-CN" sz="2000" spc="40" dirty="0">
                <a:ea typeface="Times New Roman"/>
              </a:rPr>
              <a:t>is</a:t>
            </a:r>
            <a:r>
              <a:rPr lang="en-US" altLang="zh-CN" sz="2000" spc="20" dirty="0">
                <a:cs typeface="Times New Roman"/>
              </a:rPr>
              <a:t> </a:t>
            </a:r>
            <a:r>
              <a:rPr lang="en-US" altLang="zh-CN" sz="2000" spc="25" dirty="0">
                <a:ea typeface="Times New Roman"/>
              </a:rPr>
              <a:t>linear</a:t>
            </a:r>
            <a:r>
              <a:rPr lang="en-US" altLang="zh-CN" sz="2000" spc="20" dirty="0">
                <a:cs typeface="Times New Roman"/>
              </a:rPr>
              <a:t> </a:t>
            </a:r>
            <a:r>
              <a:rPr lang="en-US" altLang="zh-CN" sz="2000" spc="40" dirty="0">
                <a:ea typeface="Times New Roman"/>
              </a:rPr>
              <a:t>in</a:t>
            </a:r>
            <a:r>
              <a:rPr lang="en-US" altLang="zh-CN" sz="2000" spc="20" dirty="0">
                <a:cs typeface="Times New Roman"/>
              </a:rPr>
              <a:t> </a:t>
            </a:r>
            <a:r>
              <a:rPr lang="en-US" altLang="zh-CN" sz="2000" spc="34" dirty="0">
                <a:ea typeface="Times New Roman"/>
              </a:rPr>
              <a:t>n</a:t>
            </a:r>
          </a:p>
          <a:p>
            <a:pPr marL="0" indent="223191">
              <a:lnSpc>
                <a:spcPct val="129166"/>
              </a:lnSpc>
            </a:pPr>
            <a:endParaRPr lang="en-US" altLang="zh-CN" sz="2000" spc="75" dirty="0">
              <a:ea typeface="Times New Roman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71829C-D04E-264E-9BDC-8BA8108EA7C2}"/>
              </a:ext>
            </a:extLst>
          </p:cNvPr>
          <p:cNvGrpSpPr/>
          <p:nvPr/>
        </p:nvGrpSpPr>
        <p:grpSpPr>
          <a:xfrm>
            <a:off x="2407532" y="3743185"/>
            <a:ext cx="5509518" cy="1343918"/>
            <a:chOff x="2415281" y="4231381"/>
            <a:chExt cx="5509518" cy="1343918"/>
          </a:xfrm>
        </p:grpSpPr>
        <p:sp>
          <p:nvSpPr>
            <p:cNvPr id="4" name="Freeform 140">
              <a:extLst>
                <a:ext uri="{FF2B5EF4-FFF2-40B4-BE49-F238E27FC236}">
                  <a16:creationId xmlns:a16="http://schemas.microsoft.com/office/drawing/2014/main" id="{77C9E983-CEDC-A348-A6A1-D9AFE583C360}"/>
                </a:ext>
              </a:extLst>
            </p:cNvPr>
            <p:cNvSpPr/>
            <p:nvPr/>
          </p:nvSpPr>
          <p:spPr>
            <a:xfrm>
              <a:off x="6415781" y="4472681"/>
              <a:ext cx="264418" cy="518418"/>
            </a:xfrm>
            <a:custGeom>
              <a:avLst/>
              <a:gdLst>
                <a:gd name="connsiteX0" fmla="*/ 267679 w 264418"/>
                <a:gd name="connsiteY0" fmla="*/ 21038 h 518418"/>
                <a:gd name="connsiteX1" fmla="*/ 17627 w 264418"/>
                <a:gd name="connsiteY1" fmla="*/ 521154 h 51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418" h="518418">
                  <a:moveTo>
                    <a:pt x="267679" y="21038"/>
                  </a:moveTo>
                  <a:lnTo>
                    <a:pt x="17627" y="521154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141">
              <a:extLst>
                <a:ext uri="{FF2B5EF4-FFF2-40B4-BE49-F238E27FC236}">
                  <a16:creationId xmlns:a16="http://schemas.microsoft.com/office/drawing/2014/main" id="{11D9918C-2F84-5D4D-9FBC-B73F9B9DBAF7}"/>
                </a:ext>
              </a:extLst>
            </p:cNvPr>
            <p:cNvSpPr/>
            <p:nvPr/>
          </p:nvSpPr>
          <p:spPr>
            <a:xfrm>
              <a:off x="6403081" y="4879081"/>
              <a:ext cx="99318" cy="150118"/>
            </a:xfrm>
            <a:custGeom>
              <a:avLst/>
              <a:gdLst>
                <a:gd name="connsiteX0" fmla="*/ 102840 w 99318"/>
                <a:gd name="connsiteY0" fmla="*/ 46166 h 150118"/>
                <a:gd name="connsiteX1" fmla="*/ 11112 w 99318"/>
                <a:gd name="connsiteY1" fmla="*/ 153172 h 150118"/>
                <a:gd name="connsiteX2" fmla="*/ 41692 w 99318"/>
                <a:gd name="connsiteY2" fmla="*/ 15586 h 150118"/>
                <a:gd name="connsiteX3" fmla="*/ 102840 w 99318"/>
                <a:gd name="connsiteY3" fmla="*/ 46166 h 15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18" h="150118">
                  <a:moveTo>
                    <a:pt x="102840" y="46166"/>
                  </a:moveTo>
                  <a:lnTo>
                    <a:pt x="11112" y="153172"/>
                  </a:lnTo>
                  <a:lnTo>
                    <a:pt x="41692" y="15586"/>
                  </a:lnTo>
                  <a:lnTo>
                    <a:pt x="102840" y="46166"/>
                  </a:ln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42">
              <a:extLst>
                <a:ext uri="{FF2B5EF4-FFF2-40B4-BE49-F238E27FC236}">
                  <a16:creationId xmlns:a16="http://schemas.microsoft.com/office/drawing/2014/main" id="{38D888A3-7076-F34D-ABD8-8CE3250D0FDD}"/>
                </a:ext>
              </a:extLst>
            </p:cNvPr>
            <p:cNvSpPr/>
            <p:nvPr/>
          </p:nvSpPr>
          <p:spPr>
            <a:xfrm>
              <a:off x="6415781" y="4891781"/>
              <a:ext cx="61218" cy="99318"/>
            </a:xfrm>
            <a:custGeom>
              <a:avLst/>
              <a:gdLst>
                <a:gd name="connsiteX0" fmla="*/ 73546 w 61218"/>
                <a:gd name="connsiteY0" fmla="*/ 36811 h 99318"/>
                <a:gd name="connsiteX1" fmla="*/ 17627 w 61218"/>
                <a:gd name="connsiteY1" fmla="*/ 102054 h 99318"/>
                <a:gd name="connsiteX2" fmla="*/ 36263 w 61218"/>
                <a:gd name="connsiteY2" fmla="*/ 18176 h 9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18" h="99318">
                  <a:moveTo>
                    <a:pt x="73546" y="36811"/>
                  </a:moveTo>
                  <a:lnTo>
                    <a:pt x="17627" y="102054"/>
                  </a:lnTo>
                  <a:lnTo>
                    <a:pt x="36263" y="18176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143">
              <a:extLst>
                <a:ext uri="{FF2B5EF4-FFF2-40B4-BE49-F238E27FC236}">
                  <a16:creationId xmlns:a16="http://schemas.microsoft.com/office/drawing/2014/main" id="{74D36D0E-E297-AB4A-B117-442B414DDCBD}"/>
                </a:ext>
              </a:extLst>
            </p:cNvPr>
            <p:cNvSpPr/>
            <p:nvPr/>
          </p:nvSpPr>
          <p:spPr>
            <a:xfrm>
              <a:off x="6669781" y="4472681"/>
              <a:ext cx="23118" cy="518418"/>
            </a:xfrm>
            <a:custGeom>
              <a:avLst/>
              <a:gdLst>
                <a:gd name="connsiteX0" fmla="*/ 13679 w 23118"/>
                <a:gd name="connsiteY0" fmla="*/ 21038 h 518418"/>
                <a:gd name="connsiteX1" fmla="*/ 13679 w 23118"/>
                <a:gd name="connsiteY1" fmla="*/ 521154 h 51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18" h="518418">
                  <a:moveTo>
                    <a:pt x="13679" y="21038"/>
                  </a:moveTo>
                  <a:lnTo>
                    <a:pt x="13679" y="521154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144">
              <a:extLst>
                <a:ext uri="{FF2B5EF4-FFF2-40B4-BE49-F238E27FC236}">
                  <a16:creationId xmlns:a16="http://schemas.microsoft.com/office/drawing/2014/main" id="{3CE48B1C-B359-2C44-A1B5-582F1FF2F1F8}"/>
                </a:ext>
              </a:extLst>
            </p:cNvPr>
            <p:cNvSpPr/>
            <p:nvPr/>
          </p:nvSpPr>
          <p:spPr>
            <a:xfrm>
              <a:off x="6631681" y="4879081"/>
              <a:ext cx="73918" cy="150118"/>
            </a:xfrm>
            <a:custGeom>
              <a:avLst/>
              <a:gdLst>
                <a:gd name="connsiteX0" fmla="*/ 85958 w 73918"/>
                <a:gd name="connsiteY0" fmla="*/ 20972 h 150118"/>
                <a:gd name="connsiteX1" fmla="*/ 51779 w 73918"/>
                <a:gd name="connsiteY1" fmla="*/ 157702 h 150118"/>
                <a:gd name="connsiteX2" fmla="*/ 17600 w 73918"/>
                <a:gd name="connsiteY2" fmla="*/ 20972 h 150118"/>
                <a:gd name="connsiteX3" fmla="*/ 85958 w 73918"/>
                <a:gd name="connsiteY3" fmla="*/ 20972 h 15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18" h="150118">
                  <a:moveTo>
                    <a:pt x="85958" y="20972"/>
                  </a:moveTo>
                  <a:lnTo>
                    <a:pt x="51779" y="157702"/>
                  </a:lnTo>
                  <a:lnTo>
                    <a:pt x="17600" y="20972"/>
                  </a:lnTo>
                  <a:lnTo>
                    <a:pt x="85958" y="20972"/>
                  </a:ln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145">
              <a:extLst>
                <a:ext uri="{FF2B5EF4-FFF2-40B4-BE49-F238E27FC236}">
                  <a16:creationId xmlns:a16="http://schemas.microsoft.com/office/drawing/2014/main" id="{7AF02F87-613F-3942-9502-37D221F80DE7}"/>
                </a:ext>
              </a:extLst>
            </p:cNvPr>
            <p:cNvSpPr/>
            <p:nvPr/>
          </p:nvSpPr>
          <p:spPr>
            <a:xfrm>
              <a:off x="6644381" y="4891781"/>
              <a:ext cx="48518" cy="99318"/>
            </a:xfrm>
            <a:custGeom>
              <a:avLst/>
              <a:gdLst>
                <a:gd name="connsiteX0" fmla="*/ 59925 w 48518"/>
                <a:gd name="connsiteY0" fmla="*/ 18695 h 99318"/>
                <a:gd name="connsiteX1" fmla="*/ 39079 w 48518"/>
                <a:gd name="connsiteY1" fmla="*/ 102054 h 99318"/>
                <a:gd name="connsiteX2" fmla="*/ 18245 w 48518"/>
                <a:gd name="connsiteY2" fmla="*/ 18695 h 9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18" h="99318">
                  <a:moveTo>
                    <a:pt x="59925" y="18695"/>
                  </a:moveTo>
                  <a:lnTo>
                    <a:pt x="39079" y="102054"/>
                  </a:lnTo>
                  <a:lnTo>
                    <a:pt x="18245" y="18695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46">
              <a:extLst>
                <a:ext uri="{FF2B5EF4-FFF2-40B4-BE49-F238E27FC236}">
                  <a16:creationId xmlns:a16="http://schemas.microsoft.com/office/drawing/2014/main" id="{9CFA8A73-6CB1-4F4D-AAB9-B9EA3A096F4A}"/>
                </a:ext>
              </a:extLst>
            </p:cNvPr>
            <p:cNvSpPr/>
            <p:nvPr/>
          </p:nvSpPr>
          <p:spPr>
            <a:xfrm>
              <a:off x="6669781" y="4472681"/>
              <a:ext cx="251718" cy="518418"/>
            </a:xfrm>
            <a:custGeom>
              <a:avLst/>
              <a:gdLst>
                <a:gd name="connsiteX0" fmla="*/ 13679 w 251718"/>
                <a:gd name="connsiteY0" fmla="*/ 21038 h 518418"/>
                <a:gd name="connsiteX1" fmla="*/ 263730 w 251718"/>
                <a:gd name="connsiteY1" fmla="*/ 521154 h 51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718" h="518418">
                  <a:moveTo>
                    <a:pt x="13679" y="21038"/>
                  </a:moveTo>
                  <a:lnTo>
                    <a:pt x="263730" y="521154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47">
              <a:extLst>
                <a:ext uri="{FF2B5EF4-FFF2-40B4-BE49-F238E27FC236}">
                  <a16:creationId xmlns:a16="http://schemas.microsoft.com/office/drawing/2014/main" id="{1C28BDAD-4366-7F4E-8C0F-FE44B5E87E03}"/>
                </a:ext>
              </a:extLst>
            </p:cNvPr>
            <p:cNvSpPr/>
            <p:nvPr/>
          </p:nvSpPr>
          <p:spPr>
            <a:xfrm>
              <a:off x="6847581" y="4879081"/>
              <a:ext cx="99318" cy="150118"/>
            </a:xfrm>
            <a:custGeom>
              <a:avLst/>
              <a:gdLst>
                <a:gd name="connsiteX0" fmla="*/ 74577 w 99318"/>
                <a:gd name="connsiteY0" fmla="*/ 15586 h 150118"/>
                <a:gd name="connsiteX1" fmla="*/ 105147 w 99318"/>
                <a:gd name="connsiteY1" fmla="*/ 153172 h 150118"/>
                <a:gd name="connsiteX2" fmla="*/ 13430 w 99318"/>
                <a:gd name="connsiteY2" fmla="*/ 46166 h 150118"/>
                <a:gd name="connsiteX3" fmla="*/ 74577 w 99318"/>
                <a:gd name="connsiteY3" fmla="*/ 15586 h 15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18" h="150118">
                  <a:moveTo>
                    <a:pt x="74577" y="15586"/>
                  </a:moveTo>
                  <a:lnTo>
                    <a:pt x="105147" y="153172"/>
                  </a:lnTo>
                  <a:lnTo>
                    <a:pt x="13430" y="46166"/>
                  </a:lnTo>
                  <a:lnTo>
                    <a:pt x="74577" y="15586"/>
                  </a:ln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48">
              <a:extLst>
                <a:ext uri="{FF2B5EF4-FFF2-40B4-BE49-F238E27FC236}">
                  <a16:creationId xmlns:a16="http://schemas.microsoft.com/office/drawing/2014/main" id="{B2CC92A3-9CA6-6A47-B99A-81BD8F18F7D7}"/>
                </a:ext>
              </a:extLst>
            </p:cNvPr>
            <p:cNvSpPr/>
            <p:nvPr/>
          </p:nvSpPr>
          <p:spPr>
            <a:xfrm>
              <a:off x="6860281" y="4891781"/>
              <a:ext cx="61218" cy="99318"/>
            </a:xfrm>
            <a:custGeom>
              <a:avLst/>
              <a:gdLst>
                <a:gd name="connsiteX0" fmla="*/ 54595 w 61218"/>
                <a:gd name="connsiteY0" fmla="*/ 18176 h 99318"/>
                <a:gd name="connsiteX1" fmla="*/ 73230 w 61218"/>
                <a:gd name="connsiteY1" fmla="*/ 102054 h 99318"/>
                <a:gd name="connsiteX2" fmla="*/ 17323 w 61218"/>
                <a:gd name="connsiteY2" fmla="*/ 36811 h 9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18" h="99318">
                  <a:moveTo>
                    <a:pt x="54595" y="18176"/>
                  </a:moveTo>
                  <a:lnTo>
                    <a:pt x="73230" y="102054"/>
                  </a:lnTo>
                  <a:lnTo>
                    <a:pt x="17323" y="36811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49">
              <a:extLst>
                <a:ext uri="{FF2B5EF4-FFF2-40B4-BE49-F238E27FC236}">
                  <a16:creationId xmlns:a16="http://schemas.microsoft.com/office/drawing/2014/main" id="{F0BE292E-000E-894C-BE42-4964E17D59F1}"/>
                </a:ext>
              </a:extLst>
            </p:cNvPr>
            <p:cNvSpPr/>
            <p:nvPr/>
          </p:nvSpPr>
          <p:spPr>
            <a:xfrm>
              <a:off x="6644381" y="4472681"/>
              <a:ext cx="696218" cy="594618"/>
            </a:xfrm>
            <a:custGeom>
              <a:avLst/>
              <a:gdLst>
                <a:gd name="connsiteX0" fmla="*/ 18245 w 696218"/>
                <a:gd name="connsiteY0" fmla="*/ 21038 h 594618"/>
                <a:gd name="connsiteX1" fmla="*/ 705887 w 696218"/>
                <a:gd name="connsiteY1" fmla="*/ 604500 h 59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218" h="594618">
                  <a:moveTo>
                    <a:pt x="18245" y="21038"/>
                  </a:moveTo>
                  <a:lnTo>
                    <a:pt x="705887" y="604500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50">
              <a:extLst>
                <a:ext uri="{FF2B5EF4-FFF2-40B4-BE49-F238E27FC236}">
                  <a16:creationId xmlns:a16="http://schemas.microsoft.com/office/drawing/2014/main" id="{A6928951-A3BA-C840-B40A-D8D4D636B6D4}"/>
                </a:ext>
              </a:extLst>
            </p:cNvPr>
            <p:cNvSpPr/>
            <p:nvPr/>
          </p:nvSpPr>
          <p:spPr>
            <a:xfrm>
              <a:off x="7241281" y="4967981"/>
              <a:ext cx="137418" cy="124718"/>
            </a:xfrm>
            <a:custGeom>
              <a:avLst/>
              <a:gdLst>
                <a:gd name="connsiteX0" fmla="*/ 59601 w 137418"/>
                <a:gd name="connsiteY0" fmla="*/ 22472 h 124718"/>
                <a:gd name="connsiteX1" fmla="*/ 141753 w 137418"/>
                <a:gd name="connsiteY1" fmla="*/ 136990 h 124718"/>
                <a:gd name="connsiteX2" fmla="*/ 15374 w 137418"/>
                <a:gd name="connsiteY2" fmla="*/ 74598 h 124718"/>
                <a:gd name="connsiteX3" fmla="*/ 59601 w 137418"/>
                <a:gd name="connsiteY3" fmla="*/ 22472 h 1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18" h="124718">
                  <a:moveTo>
                    <a:pt x="59601" y="22472"/>
                  </a:moveTo>
                  <a:lnTo>
                    <a:pt x="141753" y="136990"/>
                  </a:lnTo>
                  <a:lnTo>
                    <a:pt x="15374" y="74598"/>
                  </a:lnTo>
                  <a:lnTo>
                    <a:pt x="59601" y="22472"/>
                  </a:ln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51">
              <a:extLst>
                <a:ext uri="{FF2B5EF4-FFF2-40B4-BE49-F238E27FC236}">
                  <a16:creationId xmlns:a16="http://schemas.microsoft.com/office/drawing/2014/main" id="{D31C74D1-F9C7-DE42-8FDE-F5D587409562}"/>
                </a:ext>
              </a:extLst>
            </p:cNvPr>
            <p:cNvSpPr/>
            <p:nvPr/>
          </p:nvSpPr>
          <p:spPr>
            <a:xfrm>
              <a:off x="7253981" y="4993381"/>
              <a:ext cx="86618" cy="73918"/>
            </a:xfrm>
            <a:custGeom>
              <a:avLst/>
              <a:gdLst>
                <a:gd name="connsiteX0" fmla="*/ 46214 w 86618"/>
                <a:gd name="connsiteY0" fmla="*/ 13980 h 73918"/>
                <a:gd name="connsiteX1" fmla="*/ 96287 w 86618"/>
                <a:gd name="connsiteY1" fmla="*/ 83800 h 73918"/>
                <a:gd name="connsiteX2" fmla="*/ 19257 w 86618"/>
                <a:gd name="connsiteY2" fmla="*/ 45756 h 7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18" h="73918">
                  <a:moveTo>
                    <a:pt x="46214" y="13980"/>
                  </a:moveTo>
                  <a:lnTo>
                    <a:pt x="96287" y="83800"/>
                  </a:lnTo>
                  <a:lnTo>
                    <a:pt x="19257" y="45756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2">
              <a:extLst>
                <a:ext uri="{FF2B5EF4-FFF2-40B4-BE49-F238E27FC236}">
                  <a16:creationId xmlns:a16="http://schemas.microsoft.com/office/drawing/2014/main" id="{5B77EEE4-F013-374E-87C2-36B170A3ED81}"/>
                </a:ext>
              </a:extLst>
            </p:cNvPr>
            <p:cNvSpPr/>
            <p:nvPr/>
          </p:nvSpPr>
          <p:spPr>
            <a:xfrm>
              <a:off x="5996681" y="4472681"/>
              <a:ext cx="683518" cy="594618"/>
            </a:xfrm>
            <a:custGeom>
              <a:avLst/>
              <a:gdLst>
                <a:gd name="connsiteX0" fmla="*/ 686779 w 683518"/>
                <a:gd name="connsiteY0" fmla="*/ 21038 h 594618"/>
                <a:gd name="connsiteX1" fmla="*/ 19970 w 683518"/>
                <a:gd name="connsiteY1" fmla="*/ 604500 h 59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18" h="594618">
                  <a:moveTo>
                    <a:pt x="686779" y="21038"/>
                  </a:moveTo>
                  <a:lnTo>
                    <a:pt x="19970" y="604500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53">
              <a:extLst>
                <a:ext uri="{FF2B5EF4-FFF2-40B4-BE49-F238E27FC236}">
                  <a16:creationId xmlns:a16="http://schemas.microsoft.com/office/drawing/2014/main" id="{F3D1B150-4E51-B54D-B709-0897638EFA3A}"/>
                </a:ext>
              </a:extLst>
            </p:cNvPr>
            <p:cNvSpPr/>
            <p:nvPr/>
          </p:nvSpPr>
          <p:spPr>
            <a:xfrm>
              <a:off x="5971281" y="4967981"/>
              <a:ext cx="137418" cy="137418"/>
            </a:xfrm>
            <a:custGeom>
              <a:avLst/>
              <a:gdLst>
                <a:gd name="connsiteX0" fmla="*/ 138451 w 137418"/>
                <a:gd name="connsiteY0" fmla="*/ 73173 h 137418"/>
                <a:gd name="connsiteX1" fmla="*/ 13039 w 137418"/>
                <a:gd name="connsiteY1" fmla="*/ 137486 h 137418"/>
                <a:gd name="connsiteX2" fmla="*/ 93427 w 137418"/>
                <a:gd name="connsiteY2" fmla="*/ 21723 h 137418"/>
                <a:gd name="connsiteX3" fmla="*/ 138451 w 137418"/>
                <a:gd name="connsiteY3" fmla="*/ 73173 h 13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18" h="137418">
                  <a:moveTo>
                    <a:pt x="138451" y="73173"/>
                  </a:moveTo>
                  <a:lnTo>
                    <a:pt x="13039" y="137486"/>
                  </a:lnTo>
                  <a:lnTo>
                    <a:pt x="93427" y="21723"/>
                  </a:lnTo>
                  <a:lnTo>
                    <a:pt x="138451" y="73173"/>
                  </a:ln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54">
              <a:extLst>
                <a:ext uri="{FF2B5EF4-FFF2-40B4-BE49-F238E27FC236}">
                  <a16:creationId xmlns:a16="http://schemas.microsoft.com/office/drawing/2014/main" id="{9335DEE0-F1AD-874C-B801-36CAF76D2EEE}"/>
                </a:ext>
              </a:extLst>
            </p:cNvPr>
            <p:cNvSpPr/>
            <p:nvPr/>
          </p:nvSpPr>
          <p:spPr>
            <a:xfrm>
              <a:off x="5996681" y="4993381"/>
              <a:ext cx="86618" cy="73918"/>
            </a:xfrm>
            <a:custGeom>
              <a:avLst/>
              <a:gdLst>
                <a:gd name="connsiteX0" fmla="*/ 96421 w 86618"/>
                <a:gd name="connsiteY0" fmla="*/ 44596 h 73918"/>
                <a:gd name="connsiteX1" fmla="*/ 19970 w 86618"/>
                <a:gd name="connsiteY1" fmla="*/ 83800 h 73918"/>
                <a:gd name="connsiteX2" fmla="*/ 68981 w 86618"/>
                <a:gd name="connsiteY2" fmla="*/ 13231 h 7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18" h="73918">
                  <a:moveTo>
                    <a:pt x="96421" y="44596"/>
                  </a:moveTo>
                  <a:lnTo>
                    <a:pt x="19970" y="83800"/>
                  </a:lnTo>
                  <a:lnTo>
                    <a:pt x="68981" y="13231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55">
              <a:extLst>
                <a:ext uri="{FF2B5EF4-FFF2-40B4-BE49-F238E27FC236}">
                  <a16:creationId xmlns:a16="http://schemas.microsoft.com/office/drawing/2014/main" id="{C1E0E8DF-51F2-7F44-BAFA-888425A9CD3A}"/>
                </a:ext>
              </a:extLst>
            </p:cNvPr>
            <p:cNvSpPr/>
            <p:nvPr/>
          </p:nvSpPr>
          <p:spPr>
            <a:xfrm>
              <a:off x="3482081" y="4472681"/>
              <a:ext cx="505718" cy="594618"/>
            </a:xfrm>
            <a:custGeom>
              <a:avLst/>
              <a:gdLst>
                <a:gd name="connsiteX0" fmla="*/ 18197 w 505718"/>
                <a:gd name="connsiteY0" fmla="*/ 21038 h 594618"/>
                <a:gd name="connsiteX1" fmla="*/ 518312 w 505718"/>
                <a:gd name="connsiteY1" fmla="*/ 604500 h 59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718" h="594618">
                  <a:moveTo>
                    <a:pt x="18197" y="21038"/>
                  </a:moveTo>
                  <a:lnTo>
                    <a:pt x="518312" y="604500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56">
              <a:extLst>
                <a:ext uri="{FF2B5EF4-FFF2-40B4-BE49-F238E27FC236}">
                  <a16:creationId xmlns:a16="http://schemas.microsoft.com/office/drawing/2014/main" id="{7420F616-0022-8744-8E38-85A115DE285D}"/>
                </a:ext>
              </a:extLst>
            </p:cNvPr>
            <p:cNvSpPr/>
            <p:nvPr/>
          </p:nvSpPr>
          <p:spPr>
            <a:xfrm>
              <a:off x="3901181" y="4967981"/>
              <a:ext cx="124718" cy="137418"/>
            </a:xfrm>
            <a:custGeom>
              <a:avLst/>
              <a:gdLst>
                <a:gd name="connsiteX0" fmla="*/ 64139 w 124718"/>
                <a:gd name="connsiteY0" fmla="*/ 15756 h 137418"/>
                <a:gd name="connsiteX1" fmla="*/ 127172 w 124718"/>
                <a:gd name="connsiteY1" fmla="*/ 141821 h 137418"/>
                <a:gd name="connsiteX2" fmla="*/ 12231 w 124718"/>
                <a:gd name="connsiteY2" fmla="*/ 60251 h 137418"/>
                <a:gd name="connsiteX3" fmla="*/ 64139 w 124718"/>
                <a:gd name="connsiteY3" fmla="*/ 15756 h 13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18" h="137418">
                  <a:moveTo>
                    <a:pt x="64139" y="15756"/>
                  </a:moveTo>
                  <a:lnTo>
                    <a:pt x="127172" y="141821"/>
                  </a:lnTo>
                  <a:lnTo>
                    <a:pt x="12231" y="60251"/>
                  </a:lnTo>
                  <a:lnTo>
                    <a:pt x="64139" y="15756"/>
                  </a:ln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157">
              <a:extLst>
                <a:ext uri="{FF2B5EF4-FFF2-40B4-BE49-F238E27FC236}">
                  <a16:creationId xmlns:a16="http://schemas.microsoft.com/office/drawing/2014/main" id="{7BD38399-4360-1B41-A9B2-C6F0132BD095}"/>
                </a:ext>
              </a:extLst>
            </p:cNvPr>
            <p:cNvSpPr/>
            <p:nvPr/>
          </p:nvSpPr>
          <p:spPr>
            <a:xfrm>
              <a:off x="3913881" y="4980681"/>
              <a:ext cx="73918" cy="86618"/>
            </a:xfrm>
            <a:custGeom>
              <a:avLst/>
              <a:gdLst>
                <a:gd name="connsiteX0" fmla="*/ 48082 w 73918"/>
                <a:gd name="connsiteY0" fmla="*/ 19651 h 86618"/>
                <a:gd name="connsiteX1" fmla="*/ 86512 w 73918"/>
                <a:gd name="connsiteY1" fmla="*/ 96500 h 86618"/>
                <a:gd name="connsiteX2" fmla="*/ 16451 w 73918"/>
                <a:gd name="connsiteY2" fmla="*/ 46777 h 8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918" h="86618">
                  <a:moveTo>
                    <a:pt x="48082" y="19651"/>
                  </a:moveTo>
                  <a:lnTo>
                    <a:pt x="86512" y="96500"/>
                  </a:lnTo>
                  <a:lnTo>
                    <a:pt x="16451" y="46777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158">
              <a:extLst>
                <a:ext uri="{FF2B5EF4-FFF2-40B4-BE49-F238E27FC236}">
                  <a16:creationId xmlns:a16="http://schemas.microsoft.com/office/drawing/2014/main" id="{A41BF330-19C0-6548-84F0-5859F99A0A77}"/>
                </a:ext>
              </a:extLst>
            </p:cNvPr>
            <p:cNvSpPr/>
            <p:nvPr/>
          </p:nvSpPr>
          <p:spPr>
            <a:xfrm>
              <a:off x="2999481" y="4472681"/>
              <a:ext cx="505718" cy="594618"/>
            </a:xfrm>
            <a:custGeom>
              <a:avLst/>
              <a:gdLst>
                <a:gd name="connsiteX0" fmla="*/ 516631 w 505718"/>
                <a:gd name="connsiteY0" fmla="*/ 21038 h 594618"/>
                <a:gd name="connsiteX1" fmla="*/ 16515 w 505718"/>
                <a:gd name="connsiteY1" fmla="*/ 604500 h 59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718" h="594618">
                  <a:moveTo>
                    <a:pt x="516631" y="21038"/>
                  </a:moveTo>
                  <a:lnTo>
                    <a:pt x="16515" y="604500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159">
              <a:extLst>
                <a:ext uri="{FF2B5EF4-FFF2-40B4-BE49-F238E27FC236}">
                  <a16:creationId xmlns:a16="http://schemas.microsoft.com/office/drawing/2014/main" id="{5F066A90-97AC-924A-976E-67C3866EB2DF}"/>
                </a:ext>
              </a:extLst>
            </p:cNvPr>
            <p:cNvSpPr/>
            <p:nvPr/>
          </p:nvSpPr>
          <p:spPr>
            <a:xfrm>
              <a:off x="2974081" y="4967981"/>
              <a:ext cx="124718" cy="137418"/>
            </a:xfrm>
            <a:custGeom>
              <a:avLst/>
              <a:gdLst>
                <a:gd name="connsiteX0" fmla="*/ 128898 w 124718"/>
                <a:gd name="connsiteY0" fmla="*/ 60251 h 137418"/>
                <a:gd name="connsiteX1" fmla="*/ 13968 w 124718"/>
                <a:gd name="connsiteY1" fmla="*/ 141821 h 137418"/>
                <a:gd name="connsiteX2" fmla="*/ 76989 w 124718"/>
                <a:gd name="connsiteY2" fmla="*/ 15756 h 137418"/>
                <a:gd name="connsiteX3" fmla="*/ 128898 w 124718"/>
                <a:gd name="connsiteY3" fmla="*/ 60251 h 13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18" h="137418">
                  <a:moveTo>
                    <a:pt x="128898" y="60251"/>
                  </a:moveTo>
                  <a:lnTo>
                    <a:pt x="13968" y="141821"/>
                  </a:lnTo>
                  <a:lnTo>
                    <a:pt x="76989" y="15756"/>
                  </a:lnTo>
                  <a:lnTo>
                    <a:pt x="128898" y="60251"/>
                  </a:ln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160">
              <a:extLst>
                <a:ext uri="{FF2B5EF4-FFF2-40B4-BE49-F238E27FC236}">
                  <a16:creationId xmlns:a16="http://schemas.microsoft.com/office/drawing/2014/main" id="{E7BCC7D2-2AE3-C044-94BD-6DE5A80C15FD}"/>
                </a:ext>
              </a:extLst>
            </p:cNvPr>
            <p:cNvSpPr/>
            <p:nvPr/>
          </p:nvSpPr>
          <p:spPr>
            <a:xfrm>
              <a:off x="2999481" y="4980681"/>
              <a:ext cx="73918" cy="86618"/>
            </a:xfrm>
            <a:custGeom>
              <a:avLst/>
              <a:gdLst>
                <a:gd name="connsiteX0" fmla="*/ 86589 w 73918"/>
                <a:gd name="connsiteY0" fmla="*/ 46777 h 86618"/>
                <a:gd name="connsiteX1" fmla="*/ 16515 w 73918"/>
                <a:gd name="connsiteY1" fmla="*/ 96500 h 86618"/>
                <a:gd name="connsiteX2" fmla="*/ 54946 w 73918"/>
                <a:gd name="connsiteY2" fmla="*/ 19651 h 8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918" h="86618">
                  <a:moveTo>
                    <a:pt x="86589" y="46777"/>
                  </a:moveTo>
                  <a:lnTo>
                    <a:pt x="16515" y="96500"/>
                  </a:lnTo>
                  <a:lnTo>
                    <a:pt x="54946" y="19651"/>
                  </a:lnTo>
                </a:path>
              </a:pathLst>
            </a:custGeom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4EBA3E5E-602C-4A48-9602-3371C8EDBD33}"/>
                </a:ext>
              </a:extLst>
            </p:cNvPr>
            <p:cNvSpPr/>
            <p:nvPr/>
          </p:nvSpPr>
          <p:spPr>
            <a:xfrm>
              <a:off x="2415281" y="5056881"/>
              <a:ext cx="848618" cy="518418"/>
            </a:xfrm>
            <a:custGeom>
              <a:avLst/>
              <a:gdLst>
                <a:gd name="connsiteX0" fmla="*/ 850780 w 848618"/>
                <a:gd name="connsiteY0" fmla="*/ 270352 h 518418"/>
                <a:gd name="connsiteX1" fmla="*/ 434022 w 848618"/>
                <a:gd name="connsiteY1" fmla="*/ 20300 h 518418"/>
                <a:gd name="connsiteX2" fmla="*/ 17266 w 848618"/>
                <a:gd name="connsiteY2" fmla="*/ 270352 h 518418"/>
                <a:gd name="connsiteX3" fmla="*/ 434022 w 848618"/>
                <a:gd name="connsiteY3" fmla="*/ 520403 h 518418"/>
                <a:gd name="connsiteX4" fmla="*/ 850780 w 848618"/>
                <a:gd name="connsiteY4" fmla="*/ 270352 h 518418"/>
                <a:gd name="connsiteX5" fmla="*/ 850780 w 848618"/>
                <a:gd name="connsiteY5" fmla="*/ 270352 h 51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618" h="518418">
                  <a:moveTo>
                    <a:pt x="850780" y="270352"/>
                  </a:moveTo>
                  <a:cubicBezTo>
                    <a:pt x="850780" y="132258"/>
                    <a:pt x="664183" y="20300"/>
                    <a:pt x="434022" y="20300"/>
                  </a:cubicBezTo>
                  <a:cubicBezTo>
                    <a:pt x="203851" y="20300"/>
                    <a:pt x="17266" y="132258"/>
                    <a:pt x="17266" y="270352"/>
                  </a:cubicBezTo>
                  <a:cubicBezTo>
                    <a:pt x="17266" y="408457"/>
                    <a:pt x="203851" y="520403"/>
                    <a:pt x="434022" y="520403"/>
                  </a:cubicBezTo>
                  <a:cubicBezTo>
                    <a:pt x="664183" y="520403"/>
                    <a:pt x="850780" y="408457"/>
                    <a:pt x="850780" y="270352"/>
                  </a:cubicBezTo>
                  <a:lnTo>
                    <a:pt x="850780" y="270352"/>
                  </a:lnTo>
                  <a:close/>
                </a:path>
              </a:pathLst>
            </a:custGeom>
            <a:solidFill>
              <a:srgbClr val="0000FF">
                <a:alpha val="0"/>
              </a:srgbClr>
            </a:solidFill>
            <a:ln w="10418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162">
              <a:extLst>
                <a:ext uri="{FF2B5EF4-FFF2-40B4-BE49-F238E27FC236}">
                  <a16:creationId xmlns:a16="http://schemas.microsoft.com/office/drawing/2014/main" id="{53282472-05CB-C241-8321-8DEB4392ABEE}"/>
                </a:ext>
              </a:extLst>
            </p:cNvPr>
            <p:cNvSpPr/>
            <p:nvPr/>
          </p:nvSpPr>
          <p:spPr>
            <a:xfrm>
              <a:off x="3088381" y="4231381"/>
              <a:ext cx="835918" cy="505718"/>
            </a:xfrm>
            <a:custGeom>
              <a:avLst/>
              <a:gdLst>
                <a:gd name="connsiteX0" fmla="*/ 844487 w 835918"/>
                <a:gd name="connsiteY0" fmla="*/ 262339 h 505718"/>
                <a:gd name="connsiteX1" fmla="*/ 427732 w 835918"/>
                <a:gd name="connsiteY1" fmla="*/ 12287 h 505718"/>
                <a:gd name="connsiteX2" fmla="*/ 10975 w 835918"/>
                <a:gd name="connsiteY2" fmla="*/ 262339 h 505718"/>
                <a:gd name="connsiteX3" fmla="*/ 427732 w 835918"/>
                <a:gd name="connsiteY3" fmla="*/ 512390 h 505718"/>
                <a:gd name="connsiteX4" fmla="*/ 844487 w 835918"/>
                <a:gd name="connsiteY4" fmla="*/ 262339 h 50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18" h="505718">
                  <a:moveTo>
                    <a:pt x="844487" y="262339"/>
                  </a:moveTo>
                  <a:cubicBezTo>
                    <a:pt x="844487" y="124245"/>
                    <a:pt x="657903" y="12287"/>
                    <a:pt x="427732" y="12287"/>
                  </a:cubicBezTo>
                  <a:cubicBezTo>
                    <a:pt x="197559" y="12287"/>
                    <a:pt x="10975" y="124245"/>
                    <a:pt x="10975" y="262339"/>
                  </a:cubicBezTo>
                  <a:cubicBezTo>
                    <a:pt x="10975" y="400444"/>
                    <a:pt x="197559" y="512390"/>
                    <a:pt x="427732" y="512390"/>
                  </a:cubicBezTo>
                  <a:cubicBezTo>
                    <a:pt x="657903" y="512390"/>
                    <a:pt x="844487" y="400444"/>
                    <a:pt x="844487" y="262339"/>
                  </a:cubicBez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163">
              <a:extLst>
                <a:ext uri="{FF2B5EF4-FFF2-40B4-BE49-F238E27FC236}">
                  <a16:creationId xmlns:a16="http://schemas.microsoft.com/office/drawing/2014/main" id="{5032DA6C-58DD-DC4A-908E-44F12F9531E9}"/>
                </a:ext>
              </a:extLst>
            </p:cNvPr>
            <p:cNvSpPr/>
            <p:nvPr/>
          </p:nvSpPr>
          <p:spPr>
            <a:xfrm>
              <a:off x="3088381" y="4231381"/>
              <a:ext cx="835918" cy="505718"/>
            </a:xfrm>
            <a:custGeom>
              <a:avLst/>
              <a:gdLst>
                <a:gd name="connsiteX0" fmla="*/ 844487 w 835918"/>
                <a:gd name="connsiteY0" fmla="*/ 262338 h 505718"/>
                <a:gd name="connsiteX1" fmla="*/ 427731 w 835918"/>
                <a:gd name="connsiteY1" fmla="*/ 12287 h 505718"/>
                <a:gd name="connsiteX2" fmla="*/ 10974 w 835918"/>
                <a:gd name="connsiteY2" fmla="*/ 262338 h 505718"/>
                <a:gd name="connsiteX3" fmla="*/ 427731 w 835918"/>
                <a:gd name="connsiteY3" fmla="*/ 512390 h 505718"/>
                <a:gd name="connsiteX4" fmla="*/ 844487 w 835918"/>
                <a:gd name="connsiteY4" fmla="*/ 262338 h 505718"/>
                <a:gd name="connsiteX5" fmla="*/ 844487 w 835918"/>
                <a:gd name="connsiteY5" fmla="*/ 262338 h 50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918" h="505718">
                  <a:moveTo>
                    <a:pt x="844487" y="262338"/>
                  </a:moveTo>
                  <a:cubicBezTo>
                    <a:pt x="844487" y="124245"/>
                    <a:pt x="657903" y="12287"/>
                    <a:pt x="427731" y="12287"/>
                  </a:cubicBezTo>
                  <a:cubicBezTo>
                    <a:pt x="197559" y="12287"/>
                    <a:pt x="10974" y="124245"/>
                    <a:pt x="10974" y="262338"/>
                  </a:cubicBezTo>
                  <a:cubicBezTo>
                    <a:pt x="10974" y="400444"/>
                    <a:pt x="197559" y="512390"/>
                    <a:pt x="427731" y="512390"/>
                  </a:cubicBezTo>
                  <a:cubicBezTo>
                    <a:pt x="657903" y="512390"/>
                    <a:pt x="844487" y="400444"/>
                    <a:pt x="844487" y="262338"/>
                  </a:cubicBezTo>
                  <a:lnTo>
                    <a:pt x="844487" y="262338"/>
                  </a:lnTo>
                  <a:close/>
                </a:path>
              </a:pathLst>
            </a:custGeom>
            <a:solidFill>
              <a:srgbClr val="0000DF">
                <a:alpha val="0"/>
              </a:srgbClr>
            </a:solidFill>
            <a:ln w="10418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F885120A-0F50-B740-B1AB-E546B8A6A867}"/>
                </a:ext>
              </a:extLst>
            </p:cNvPr>
            <p:cNvSpPr/>
            <p:nvPr/>
          </p:nvSpPr>
          <p:spPr>
            <a:xfrm>
              <a:off x="3748781" y="5056881"/>
              <a:ext cx="848618" cy="518418"/>
            </a:xfrm>
            <a:custGeom>
              <a:avLst/>
              <a:gdLst>
                <a:gd name="connsiteX0" fmla="*/ 850895 w 848618"/>
                <a:gd name="connsiteY0" fmla="*/ 270352 h 518418"/>
                <a:gd name="connsiteX1" fmla="*/ 434139 w 848618"/>
                <a:gd name="connsiteY1" fmla="*/ 20300 h 518418"/>
                <a:gd name="connsiteX2" fmla="*/ 17383 w 848618"/>
                <a:gd name="connsiteY2" fmla="*/ 270352 h 518418"/>
                <a:gd name="connsiteX3" fmla="*/ 434139 w 848618"/>
                <a:gd name="connsiteY3" fmla="*/ 520403 h 518418"/>
                <a:gd name="connsiteX4" fmla="*/ 850895 w 848618"/>
                <a:gd name="connsiteY4" fmla="*/ 270352 h 518418"/>
                <a:gd name="connsiteX5" fmla="*/ 850895 w 848618"/>
                <a:gd name="connsiteY5" fmla="*/ 270352 h 51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618" h="518418">
                  <a:moveTo>
                    <a:pt x="850895" y="270352"/>
                  </a:moveTo>
                  <a:cubicBezTo>
                    <a:pt x="850895" y="132258"/>
                    <a:pt x="664311" y="20300"/>
                    <a:pt x="434139" y="20300"/>
                  </a:cubicBezTo>
                  <a:cubicBezTo>
                    <a:pt x="203967" y="20300"/>
                    <a:pt x="17383" y="132258"/>
                    <a:pt x="17383" y="270352"/>
                  </a:cubicBezTo>
                  <a:cubicBezTo>
                    <a:pt x="17383" y="408457"/>
                    <a:pt x="203967" y="520403"/>
                    <a:pt x="434139" y="520403"/>
                  </a:cubicBezTo>
                  <a:cubicBezTo>
                    <a:pt x="664311" y="520403"/>
                    <a:pt x="850895" y="408457"/>
                    <a:pt x="850895" y="270352"/>
                  </a:cubicBezTo>
                  <a:lnTo>
                    <a:pt x="850895" y="270352"/>
                  </a:lnTo>
                  <a:close/>
                </a:path>
              </a:pathLst>
            </a:custGeom>
            <a:solidFill>
              <a:srgbClr val="0000FF">
                <a:alpha val="0"/>
              </a:srgbClr>
            </a:solidFill>
            <a:ln w="10418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165">
              <a:extLst>
                <a:ext uri="{FF2B5EF4-FFF2-40B4-BE49-F238E27FC236}">
                  <a16:creationId xmlns:a16="http://schemas.microsoft.com/office/drawing/2014/main" id="{A82AE79C-799B-9442-95D4-30D078328D80}"/>
                </a:ext>
              </a:extLst>
            </p:cNvPr>
            <p:cNvSpPr/>
            <p:nvPr/>
          </p:nvSpPr>
          <p:spPr>
            <a:xfrm>
              <a:off x="6250681" y="4231381"/>
              <a:ext cx="848618" cy="505718"/>
            </a:xfrm>
            <a:custGeom>
              <a:avLst/>
              <a:gdLst>
                <a:gd name="connsiteX0" fmla="*/ 849535 w 848618"/>
                <a:gd name="connsiteY0" fmla="*/ 262339 h 505718"/>
                <a:gd name="connsiteX1" fmla="*/ 432779 w 848618"/>
                <a:gd name="connsiteY1" fmla="*/ 12287 h 505718"/>
                <a:gd name="connsiteX2" fmla="*/ 16021 w 848618"/>
                <a:gd name="connsiteY2" fmla="*/ 262339 h 505718"/>
                <a:gd name="connsiteX3" fmla="*/ 432779 w 848618"/>
                <a:gd name="connsiteY3" fmla="*/ 512390 h 505718"/>
                <a:gd name="connsiteX4" fmla="*/ 849535 w 848618"/>
                <a:gd name="connsiteY4" fmla="*/ 262339 h 50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618" h="505718">
                  <a:moveTo>
                    <a:pt x="849535" y="262339"/>
                  </a:moveTo>
                  <a:cubicBezTo>
                    <a:pt x="849535" y="124245"/>
                    <a:pt x="662952" y="12287"/>
                    <a:pt x="432779" y="12287"/>
                  </a:cubicBezTo>
                  <a:cubicBezTo>
                    <a:pt x="202606" y="12287"/>
                    <a:pt x="16021" y="124245"/>
                    <a:pt x="16021" y="262339"/>
                  </a:cubicBezTo>
                  <a:cubicBezTo>
                    <a:pt x="16021" y="400444"/>
                    <a:pt x="202606" y="512390"/>
                    <a:pt x="432779" y="512390"/>
                  </a:cubicBezTo>
                  <a:cubicBezTo>
                    <a:pt x="662952" y="512390"/>
                    <a:pt x="849535" y="400444"/>
                    <a:pt x="849535" y="262339"/>
                  </a:cubicBez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166">
              <a:extLst>
                <a:ext uri="{FF2B5EF4-FFF2-40B4-BE49-F238E27FC236}">
                  <a16:creationId xmlns:a16="http://schemas.microsoft.com/office/drawing/2014/main" id="{D8592103-CE80-8147-A84F-2B7B15D81F69}"/>
                </a:ext>
              </a:extLst>
            </p:cNvPr>
            <p:cNvSpPr/>
            <p:nvPr/>
          </p:nvSpPr>
          <p:spPr>
            <a:xfrm>
              <a:off x="6250681" y="4231381"/>
              <a:ext cx="848618" cy="505718"/>
            </a:xfrm>
            <a:custGeom>
              <a:avLst/>
              <a:gdLst>
                <a:gd name="connsiteX0" fmla="*/ 849535 w 848618"/>
                <a:gd name="connsiteY0" fmla="*/ 262338 h 505718"/>
                <a:gd name="connsiteX1" fmla="*/ 432779 w 848618"/>
                <a:gd name="connsiteY1" fmla="*/ 12287 h 505718"/>
                <a:gd name="connsiteX2" fmla="*/ 16022 w 848618"/>
                <a:gd name="connsiteY2" fmla="*/ 262338 h 505718"/>
                <a:gd name="connsiteX3" fmla="*/ 432779 w 848618"/>
                <a:gd name="connsiteY3" fmla="*/ 512390 h 505718"/>
                <a:gd name="connsiteX4" fmla="*/ 849535 w 848618"/>
                <a:gd name="connsiteY4" fmla="*/ 262338 h 505718"/>
                <a:gd name="connsiteX5" fmla="*/ 849535 w 848618"/>
                <a:gd name="connsiteY5" fmla="*/ 262338 h 50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618" h="505718">
                  <a:moveTo>
                    <a:pt x="849535" y="262338"/>
                  </a:moveTo>
                  <a:cubicBezTo>
                    <a:pt x="849535" y="124245"/>
                    <a:pt x="662951" y="12287"/>
                    <a:pt x="432779" y="12287"/>
                  </a:cubicBezTo>
                  <a:cubicBezTo>
                    <a:pt x="202607" y="12287"/>
                    <a:pt x="16022" y="124245"/>
                    <a:pt x="16022" y="262338"/>
                  </a:cubicBezTo>
                  <a:cubicBezTo>
                    <a:pt x="16022" y="400444"/>
                    <a:pt x="202607" y="512390"/>
                    <a:pt x="432779" y="512390"/>
                  </a:cubicBezTo>
                  <a:cubicBezTo>
                    <a:pt x="662951" y="512390"/>
                    <a:pt x="849535" y="400444"/>
                    <a:pt x="849535" y="262338"/>
                  </a:cubicBezTo>
                  <a:lnTo>
                    <a:pt x="849535" y="2623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18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167">
              <a:extLst>
                <a:ext uri="{FF2B5EF4-FFF2-40B4-BE49-F238E27FC236}">
                  <a16:creationId xmlns:a16="http://schemas.microsoft.com/office/drawing/2014/main" id="{604FA0B6-CF9E-6245-910D-832B86621DBD}"/>
                </a:ext>
              </a:extLst>
            </p:cNvPr>
            <p:cNvSpPr/>
            <p:nvPr/>
          </p:nvSpPr>
          <p:spPr>
            <a:xfrm>
              <a:off x="5412481" y="5056881"/>
              <a:ext cx="848618" cy="518418"/>
            </a:xfrm>
            <a:custGeom>
              <a:avLst/>
              <a:gdLst>
                <a:gd name="connsiteX0" fmla="*/ 854222 w 848618"/>
                <a:gd name="connsiteY0" fmla="*/ 270352 h 518418"/>
                <a:gd name="connsiteX1" fmla="*/ 437465 w 848618"/>
                <a:gd name="connsiteY1" fmla="*/ 20300 h 518418"/>
                <a:gd name="connsiteX2" fmla="*/ 20709 w 848618"/>
                <a:gd name="connsiteY2" fmla="*/ 270352 h 518418"/>
                <a:gd name="connsiteX3" fmla="*/ 437465 w 848618"/>
                <a:gd name="connsiteY3" fmla="*/ 520403 h 518418"/>
                <a:gd name="connsiteX4" fmla="*/ 854222 w 848618"/>
                <a:gd name="connsiteY4" fmla="*/ 270352 h 518418"/>
                <a:gd name="connsiteX5" fmla="*/ 854222 w 848618"/>
                <a:gd name="connsiteY5" fmla="*/ 270352 h 51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618" h="518418">
                  <a:moveTo>
                    <a:pt x="854222" y="270352"/>
                  </a:moveTo>
                  <a:cubicBezTo>
                    <a:pt x="854222" y="132258"/>
                    <a:pt x="667637" y="20300"/>
                    <a:pt x="437465" y="20300"/>
                  </a:cubicBezTo>
                  <a:cubicBezTo>
                    <a:pt x="207293" y="20300"/>
                    <a:pt x="20709" y="132258"/>
                    <a:pt x="20709" y="270352"/>
                  </a:cubicBezTo>
                  <a:cubicBezTo>
                    <a:pt x="20709" y="408457"/>
                    <a:pt x="207293" y="520403"/>
                    <a:pt x="437465" y="520403"/>
                  </a:cubicBezTo>
                  <a:cubicBezTo>
                    <a:pt x="667637" y="520403"/>
                    <a:pt x="854222" y="408457"/>
                    <a:pt x="854222" y="270352"/>
                  </a:cubicBezTo>
                  <a:lnTo>
                    <a:pt x="854222" y="270352"/>
                  </a:lnTo>
                  <a:close/>
                </a:path>
              </a:pathLst>
            </a:custGeom>
            <a:solidFill>
              <a:srgbClr val="0000FF">
                <a:alpha val="0"/>
              </a:srgbClr>
            </a:solidFill>
            <a:ln w="10418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68">
              <a:extLst>
                <a:ext uri="{FF2B5EF4-FFF2-40B4-BE49-F238E27FC236}">
                  <a16:creationId xmlns:a16="http://schemas.microsoft.com/office/drawing/2014/main" id="{C1102B1C-C6A8-A540-B27A-CEA70BD3CF92}"/>
                </a:ext>
              </a:extLst>
            </p:cNvPr>
            <p:cNvSpPr/>
            <p:nvPr/>
          </p:nvSpPr>
          <p:spPr>
            <a:xfrm>
              <a:off x="7088881" y="5056881"/>
              <a:ext cx="835918" cy="518418"/>
            </a:xfrm>
            <a:custGeom>
              <a:avLst/>
              <a:gdLst>
                <a:gd name="connsiteX0" fmla="*/ 844849 w 835918"/>
                <a:gd name="connsiteY0" fmla="*/ 270352 h 518418"/>
                <a:gd name="connsiteX1" fmla="*/ 428092 w 835918"/>
                <a:gd name="connsiteY1" fmla="*/ 20300 h 518418"/>
                <a:gd name="connsiteX2" fmla="*/ 11335 w 835918"/>
                <a:gd name="connsiteY2" fmla="*/ 270352 h 518418"/>
                <a:gd name="connsiteX3" fmla="*/ 428092 w 835918"/>
                <a:gd name="connsiteY3" fmla="*/ 520403 h 518418"/>
                <a:gd name="connsiteX4" fmla="*/ 844849 w 835918"/>
                <a:gd name="connsiteY4" fmla="*/ 270352 h 518418"/>
                <a:gd name="connsiteX5" fmla="*/ 844849 w 835918"/>
                <a:gd name="connsiteY5" fmla="*/ 270352 h 51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918" h="518418">
                  <a:moveTo>
                    <a:pt x="844849" y="270352"/>
                  </a:moveTo>
                  <a:cubicBezTo>
                    <a:pt x="844849" y="132258"/>
                    <a:pt x="658264" y="20300"/>
                    <a:pt x="428092" y="20300"/>
                  </a:cubicBezTo>
                  <a:cubicBezTo>
                    <a:pt x="197920" y="20300"/>
                    <a:pt x="11335" y="132258"/>
                    <a:pt x="11335" y="270352"/>
                  </a:cubicBezTo>
                  <a:cubicBezTo>
                    <a:pt x="11335" y="408457"/>
                    <a:pt x="197920" y="520403"/>
                    <a:pt x="428092" y="520403"/>
                  </a:cubicBezTo>
                  <a:cubicBezTo>
                    <a:pt x="658264" y="520403"/>
                    <a:pt x="844849" y="408457"/>
                    <a:pt x="844849" y="270352"/>
                  </a:cubicBezTo>
                  <a:lnTo>
                    <a:pt x="844849" y="270352"/>
                  </a:lnTo>
                  <a:close/>
                </a:path>
              </a:pathLst>
            </a:custGeom>
            <a:solidFill>
              <a:srgbClr val="0000FF">
                <a:alpha val="0"/>
              </a:srgbClr>
            </a:solidFill>
            <a:ln w="10418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169">
              <a:extLst>
                <a:ext uri="{FF2B5EF4-FFF2-40B4-BE49-F238E27FC236}">
                  <a16:creationId xmlns:a16="http://schemas.microsoft.com/office/drawing/2014/main" id="{AABBCFE5-8FC2-C346-9896-80C9D0095E1E}"/>
                </a:ext>
              </a:extLst>
            </p:cNvPr>
            <p:cNvSpPr/>
            <p:nvPr/>
          </p:nvSpPr>
          <p:spPr>
            <a:xfrm>
              <a:off x="6390381" y="5285481"/>
              <a:ext cx="61218" cy="61218"/>
            </a:xfrm>
            <a:custGeom>
              <a:avLst/>
              <a:gdLst>
                <a:gd name="connsiteX0" fmla="*/ 63861 w 61218"/>
                <a:gd name="connsiteY0" fmla="*/ 41752 h 61218"/>
                <a:gd name="connsiteX1" fmla="*/ 43027 w 61218"/>
                <a:gd name="connsiteY1" fmla="*/ 20918 h 61218"/>
                <a:gd name="connsiteX2" fmla="*/ 22193 w 61218"/>
                <a:gd name="connsiteY2" fmla="*/ 41752 h 61218"/>
                <a:gd name="connsiteX3" fmla="*/ 43027 w 61218"/>
                <a:gd name="connsiteY3" fmla="*/ 62598 h 61218"/>
                <a:gd name="connsiteX4" fmla="*/ 63861 w 61218"/>
                <a:gd name="connsiteY4" fmla="*/ 41752 h 6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18" h="61218">
                  <a:moveTo>
                    <a:pt x="63861" y="41752"/>
                  </a:moveTo>
                  <a:cubicBezTo>
                    <a:pt x="63861" y="30242"/>
                    <a:pt x="54537" y="20918"/>
                    <a:pt x="43027" y="20918"/>
                  </a:cubicBezTo>
                  <a:cubicBezTo>
                    <a:pt x="31517" y="20918"/>
                    <a:pt x="22193" y="30242"/>
                    <a:pt x="22193" y="41752"/>
                  </a:cubicBezTo>
                  <a:cubicBezTo>
                    <a:pt x="22193" y="53262"/>
                    <a:pt x="31517" y="62598"/>
                    <a:pt x="43027" y="62598"/>
                  </a:cubicBezTo>
                  <a:cubicBezTo>
                    <a:pt x="54537" y="62598"/>
                    <a:pt x="63861" y="53262"/>
                    <a:pt x="63861" y="4175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170">
              <a:extLst>
                <a:ext uri="{FF2B5EF4-FFF2-40B4-BE49-F238E27FC236}">
                  <a16:creationId xmlns:a16="http://schemas.microsoft.com/office/drawing/2014/main" id="{99408728-5D25-EF49-BFA1-5C72A3922FEE}"/>
                </a:ext>
              </a:extLst>
            </p:cNvPr>
            <p:cNvSpPr/>
            <p:nvPr/>
          </p:nvSpPr>
          <p:spPr>
            <a:xfrm>
              <a:off x="6390381" y="5285481"/>
              <a:ext cx="61218" cy="61218"/>
            </a:xfrm>
            <a:custGeom>
              <a:avLst/>
              <a:gdLst>
                <a:gd name="connsiteX0" fmla="*/ 63861 w 61218"/>
                <a:gd name="connsiteY0" fmla="*/ 41752 h 61218"/>
                <a:gd name="connsiteX1" fmla="*/ 43027 w 61218"/>
                <a:gd name="connsiteY1" fmla="*/ 20918 h 61218"/>
                <a:gd name="connsiteX2" fmla="*/ 22193 w 61218"/>
                <a:gd name="connsiteY2" fmla="*/ 41752 h 61218"/>
                <a:gd name="connsiteX3" fmla="*/ 43027 w 61218"/>
                <a:gd name="connsiteY3" fmla="*/ 62597 h 61218"/>
                <a:gd name="connsiteX4" fmla="*/ 63861 w 61218"/>
                <a:gd name="connsiteY4" fmla="*/ 41752 h 61218"/>
                <a:gd name="connsiteX5" fmla="*/ 63861 w 61218"/>
                <a:gd name="connsiteY5" fmla="*/ 41752 h 6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18" h="61218">
                  <a:moveTo>
                    <a:pt x="63861" y="41752"/>
                  </a:moveTo>
                  <a:cubicBezTo>
                    <a:pt x="63861" y="30242"/>
                    <a:pt x="54537" y="20918"/>
                    <a:pt x="43027" y="20918"/>
                  </a:cubicBezTo>
                  <a:cubicBezTo>
                    <a:pt x="31517" y="20918"/>
                    <a:pt x="22193" y="30242"/>
                    <a:pt x="22193" y="41752"/>
                  </a:cubicBezTo>
                  <a:cubicBezTo>
                    <a:pt x="22193" y="53261"/>
                    <a:pt x="31517" y="62597"/>
                    <a:pt x="43027" y="62597"/>
                  </a:cubicBezTo>
                  <a:cubicBezTo>
                    <a:pt x="54537" y="62597"/>
                    <a:pt x="63861" y="53261"/>
                    <a:pt x="63861" y="41752"/>
                  </a:cubicBezTo>
                  <a:lnTo>
                    <a:pt x="63861" y="41752"/>
                  </a:lnTo>
                  <a:close/>
                </a:path>
              </a:pathLst>
            </a:custGeom>
            <a:solidFill>
              <a:srgbClr val="000008">
                <a:alpha val="0"/>
              </a:srgbClr>
            </a:solidFill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171">
              <a:extLst>
                <a:ext uri="{FF2B5EF4-FFF2-40B4-BE49-F238E27FC236}">
                  <a16:creationId xmlns:a16="http://schemas.microsoft.com/office/drawing/2014/main" id="{7029FBEE-F7BB-9A49-A9D6-D03CB591721F}"/>
                </a:ext>
              </a:extLst>
            </p:cNvPr>
            <p:cNvSpPr/>
            <p:nvPr/>
          </p:nvSpPr>
          <p:spPr>
            <a:xfrm>
              <a:off x="6898381" y="5285481"/>
              <a:ext cx="48518" cy="61218"/>
            </a:xfrm>
            <a:custGeom>
              <a:avLst/>
              <a:gdLst>
                <a:gd name="connsiteX0" fmla="*/ 55976 w 48518"/>
                <a:gd name="connsiteY0" fmla="*/ 41752 h 61218"/>
                <a:gd name="connsiteX1" fmla="*/ 35130 w 48518"/>
                <a:gd name="connsiteY1" fmla="*/ 20918 h 61218"/>
                <a:gd name="connsiteX2" fmla="*/ 14297 w 48518"/>
                <a:gd name="connsiteY2" fmla="*/ 41752 h 61218"/>
                <a:gd name="connsiteX3" fmla="*/ 35130 w 48518"/>
                <a:gd name="connsiteY3" fmla="*/ 62598 h 61218"/>
                <a:gd name="connsiteX4" fmla="*/ 55976 w 48518"/>
                <a:gd name="connsiteY4" fmla="*/ 41752 h 6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18" h="61218">
                  <a:moveTo>
                    <a:pt x="55976" y="41752"/>
                  </a:moveTo>
                  <a:cubicBezTo>
                    <a:pt x="55976" y="30242"/>
                    <a:pt x="46641" y="20918"/>
                    <a:pt x="35130" y="20918"/>
                  </a:cubicBezTo>
                  <a:cubicBezTo>
                    <a:pt x="23633" y="20918"/>
                    <a:pt x="14297" y="30242"/>
                    <a:pt x="14297" y="41752"/>
                  </a:cubicBezTo>
                  <a:cubicBezTo>
                    <a:pt x="14297" y="53262"/>
                    <a:pt x="23633" y="62598"/>
                    <a:pt x="35130" y="62598"/>
                  </a:cubicBezTo>
                  <a:cubicBezTo>
                    <a:pt x="46641" y="62598"/>
                    <a:pt x="55976" y="53262"/>
                    <a:pt x="55976" y="4175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172">
              <a:extLst>
                <a:ext uri="{FF2B5EF4-FFF2-40B4-BE49-F238E27FC236}">
                  <a16:creationId xmlns:a16="http://schemas.microsoft.com/office/drawing/2014/main" id="{3E3F557F-7324-6145-BAA7-E1464083623D}"/>
                </a:ext>
              </a:extLst>
            </p:cNvPr>
            <p:cNvSpPr/>
            <p:nvPr/>
          </p:nvSpPr>
          <p:spPr>
            <a:xfrm>
              <a:off x="6898381" y="5285481"/>
              <a:ext cx="48518" cy="61218"/>
            </a:xfrm>
            <a:custGeom>
              <a:avLst/>
              <a:gdLst>
                <a:gd name="connsiteX0" fmla="*/ 55976 w 48518"/>
                <a:gd name="connsiteY0" fmla="*/ 41752 h 61218"/>
                <a:gd name="connsiteX1" fmla="*/ 35130 w 48518"/>
                <a:gd name="connsiteY1" fmla="*/ 20918 h 61218"/>
                <a:gd name="connsiteX2" fmla="*/ 14296 w 48518"/>
                <a:gd name="connsiteY2" fmla="*/ 41752 h 61218"/>
                <a:gd name="connsiteX3" fmla="*/ 35130 w 48518"/>
                <a:gd name="connsiteY3" fmla="*/ 62597 h 61218"/>
                <a:gd name="connsiteX4" fmla="*/ 55976 w 48518"/>
                <a:gd name="connsiteY4" fmla="*/ 41752 h 61218"/>
                <a:gd name="connsiteX5" fmla="*/ 55976 w 48518"/>
                <a:gd name="connsiteY5" fmla="*/ 41752 h 6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18" h="61218">
                  <a:moveTo>
                    <a:pt x="55976" y="41752"/>
                  </a:moveTo>
                  <a:cubicBezTo>
                    <a:pt x="55976" y="30242"/>
                    <a:pt x="46640" y="20918"/>
                    <a:pt x="35130" y="20918"/>
                  </a:cubicBezTo>
                  <a:cubicBezTo>
                    <a:pt x="23632" y="20918"/>
                    <a:pt x="14296" y="30242"/>
                    <a:pt x="14296" y="41752"/>
                  </a:cubicBezTo>
                  <a:cubicBezTo>
                    <a:pt x="14296" y="53261"/>
                    <a:pt x="23632" y="62597"/>
                    <a:pt x="35130" y="62597"/>
                  </a:cubicBezTo>
                  <a:cubicBezTo>
                    <a:pt x="46640" y="62597"/>
                    <a:pt x="55976" y="53261"/>
                    <a:pt x="55976" y="41752"/>
                  </a:cubicBezTo>
                  <a:lnTo>
                    <a:pt x="55976" y="417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173">
              <a:extLst>
                <a:ext uri="{FF2B5EF4-FFF2-40B4-BE49-F238E27FC236}">
                  <a16:creationId xmlns:a16="http://schemas.microsoft.com/office/drawing/2014/main" id="{8AE8108B-EDC0-9841-8F6C-C97FDDF3B900}"/>
                </a:ext>
              </a:extLst>
            </p:cNvPr>
            <p:cNvSpPr/>
            <p:nvPr/>
          </p:nvSpPr>
          <p:spPr>
            <a:xfrm>
              <a:off x="6644381" y="5285481"/>
              <a:ext cx="48518" cy="61218"/>
            </a:xfrm>
            <a:custGeom>
              <a:avLst/>
              <a:gdLst>
                <a:gd name="connsiteX0" fmla="*/ 59924 w 48518"/>
                <a:gd name="connsiteY0" fmla="*/ 41752 h 61218"/>
                <a:gd name="connsiteX1" fmla="*/ 39079 w 48518"/>
                <a:gd name="connsiteY1" fmla="*/ 20918 h 61218"/>
                <a:gd name="connsiteX2" fmla="*/ 18245 w 48518"/>
                <a:gd name="connsiteY2" fmla="*/ 41752 h 61218"/>
                <a:gd name="connsiteX3" fmla="*/ 39079 w 48518"/>
                <a:gd name="connsiteY3" fmla="*/ 62598 h 61218"/>
                <a:gd name="connsiteX4" fmla="*/ 59924 w 48518"/>
                <a:gd name="connsiteY4" fmla="*/ 41752 h 6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18" h="61218">
                  <a:moveTo>
                    <a:pt x="59924" y="41752"/>
                  </a:moveTo>
                  <a:cubicBezTo>
                    <a:pt x="59924" y="30242"/>
                    <a:pt x="50589" y="20918"/>
                    <a:pt x="39079" y="20918"/>
                  </a:cubicBezTo>
                  <a:cubicBezTo>
                    <a:pt x="27568" y="20918"/>
                    <a:pt x="18245" y="30242"/>
                    <a:pt x="18245" y="41752"/>
                  </a:cubicBezTo>
                  <a:cubicBezTo>
                    <a:pt x="18245" y="53262"/>
                    <a:pt x="27568" y="62598"/>
                    <a:pt x="39079" y="62598"/>
                  </a:cubicBezTo>
                  <a:cubicBezTo>
                    <a:pt x="50589" y="62598"/>
                    <a:pt x="59924" y="53262"/>
                    <a:pt x="59924" y="4175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174">
              <a:extLst>
                <a:ext uri="{FF2B5EF4-FFF2-40B4-BE49-F238E27FC236}">
                  <a16:creationId xmlns:a16="http://schemas.microsoft.com/office/drawing/2014/main" id="{5DDBB0D8-BED9-FC45-9B73-B5F79323ABF0}"/>
                </a:ext>
              </a:extLst>
            </p:cNvPr>
            <p:cNvSpPr/>
            <p:nvPr/>
          </p:nvSpPr>
          <p:spPr>
            <a:xfrm>
              <a:off x="6644381" y="5285481"/>
              <a:ext cx="48518" cy="61218"/>
            </a:xfrm>
            <a:custGeom>
              <a:avLst/>
              <a:gdLst>
                <a:gd name="connsiteX0" fmla="*/ 59925 w 48518"/>
                <a:gd name="connsiteY0" fmla="*/ 41752 h 61218"/>
                <a:gd name="connsiteX1" fmla="*/ 39079 w 48518"/>
                <a:gd name="connsiteY1" fmla="*/ 20918 h 61218"/>
                <a:gd name="connsiteX2" fmla="*/ 18245 w 48518"/>
                <a:gd name="connsiteY2" fmla="*/ 41752 h 61218"/>
                <a:gd name="connsiteX3" fmla="*/ 39079 w 48518"/>
                <a:gd name="connsiteY3" fmla="*/ 62597 h 61218"/>
                <a:gd name="connsiteX4" fmla="*/ 59925 w 48518"/>
                <a:gd name="connsiteY4" fmla="*/ 41752 h 61218"/>
                <a:gd name="connsiteX5" fmla="*/ 59925 w 48518"/>
                <a:gd name="connsiteY5" fmla="*/ 41752 h 6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18" h="61218">
                  <a:moveTo>
                    <a:pt x="59925" y="41752"/>
                  </a:moveTo>
                  <a:cubicBezTo>
                    <a:pt x="59925" y="30242"/>
                    <a:pt x="50589" y="20918"/>
                    <a:pt x="39079" y="20918"/>
                  </a:cubicBezTo>
                  <a:cubicBezTo>
                    <a:pt x="27568" y="20918"/>
                    <a:pt x="18245" y="30242"/>
                    <a:pt x="18245" y="41752"/>
                  </a:cubicBezTo>
                  <a:cubicBezTo>
                    <a:pt x="18245" y="53261"/>
                    <a:pt x="27568" y="62597"/>
                    <a:pt x="39079" y="62597"/>
                  </a:cubicBezTo>
                  <a:cubicBezTo>
                    <a:pt x="50589" y="62597"/>
                    <a:pt x="59925" y="53261"/>
                    <a:pt x="59925" y="41752"/>
                  </a:cubicBezTo>
                  <a:lnTo>
                    <a:pt x="59925" y="417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837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176">
              <a:extLst>
                <a:ext uri="{FF2B5EF4-FFF2-40B4-BE49-F238E27FC236}">
                  <a16:creationId xmlns:a16="http://schemas.microsoft.com/office/drawing/2014/main" id="{D9537DF6-440B-1C40-88C0-59EF8D2E46EE}"/>
                </a:ext>
              </a:extLst>
            </p:cNvPr>
            <p:cNvSpPr txBox="1"/>
            <p:nvPr/>
          </p:nvSpPr>
          <p:spPr>
            <a:xfrm>
              <a:off x="3312945" y="4417235"/>
              <a:ext cx="3705499" cy="1752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>
                <a:lnSpc>
                  <a:spcPct val="100000"/>
                </a:lnSpc>
                <a:tabLst>
                  <a:tab pos="3156925" algn="l"/>
                </a:tabLst>
              </a:pPr>
              <a:r>
                <a:rPr lang="en-US" altLang="zh-CN" sz="1150" spc="-5" dirty="0">
                  <a:solidFill>
                    <a:srgbClr val="000000"/>
                  </a:solidFill>
                  <a:latin typeface="Arial"/>
                  <a:ea typeface="Arial"/>
                </a:rPr>
                <a:t>cavity	</a:t>
              </a:r>
              <a:r>
                <a:rPr lang="en-US" altLang="zh-CN" sz="1150" spc="-10" dirty="0">
                  <a:solidFill>
                    <a:srgbClr val="000000"/>
                  </a:solidFill>
                  <a:latin typeface="Arial"/>
                  <a:ea typeface="Arial"/>
                </a:rPr>
                <a:t>cause</a:t>
              </a:r>
            </a:p>
          </p:txBody>
        </p:sp>
        <p:sp>
          <p:nvSpPr>
            <p:cNvPr id="40" name="TextBox 177">
              <a:extLst>
                <a:ext uri="{FF2B5EF4-FFF2-40B4-BE49-F238E27FC236}">
                  <a16:creationId xmlns:a16="http://schemas.microsoft.com/office/drawing/2014/main" id="{F343FD6F-47DD-6445-A358-0993C32AC044}"/>
                </a:ext>
              </a:extLst>
            </p:cNvPr>
            <p:cNvSpPr txBox="1"/>
            <p:nvPr/>
          </p:nvSpPr>
          <p:spPr>
            <a:xfrm>
              <a:off x="2495060" y="5250609"/>
              <a:ext cx="5367939" cy="1752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>
                <a:lnSpc>
                  <a:spcPct val="100000"/>
                </a:lnSpc>
                <a:tabLst>
                  <a:tab pos="1495115" algn="l"/>
                  <a:tab pos="3140777" algn="l"/>
                  <a:tab pos="4807803" algn="l"/>
                </a:tabLst>
              </a:pPr>
              <a:r>
                <a:rPr lang="en-US" altLang="zh-CN" sz="1150" spc="-5" dirty="0">
                  <a:solidFill>
                    <a:srgbClr val="000000"/>
                  </a:solidFill>
                  <a:latin typeface="Arial"/>
                  <a:ea typeface="Arial"/>
                </a:rPr>
                <a:t>toothache	catch	</a:t>
              </a:r>
              <a:r>
                <a:rPr lang="en-US" altLang="zh-CN" sz="1150" spc="10" dirty="0">
                  <a:solidFill>
                    <a:srgbClr val="000000"/>
                  </a:solidFill>
                  <a:latin typeface="Arial"/>
                  <a:ea typeface="Arial"/>
                </a:rPr>
                <a:t>effect</a:t>
              </a:r>
              <a:r>
                <a:rPr lang="en-US" altLang="zh-CN" sz="1150" spc="10" baseline="-25000" dirty="0">
                  <a:solidFill>
                    <a:srgbClr val="000000"/>
                  </a:solidFill>
                  <a:latin typeface="Arial"/>
                  <a:ea typeface="Arial"/>
                </a:rPr>
                <a:t>1</a:t>
              </a:r>
              <a:r>
                <a:rPr lang="en-US" altLang="zh-CN" sz="700" spc="20" dirty="0">
                  <a:solidFill>
                    <a:srgbClr val="000000"/>
                  </a:solidFill>
                  <a:latin typeface="Arial"/>
                  <a:ea typeface="Arial"/>
                </a:rPr>
                <a:t>	</a:t>
              </a:r>
              <a:r>
                <a:rPr lang="en-US" altLang="zh-CN" sz="1150" spc="5" dirty="0" err="1">
                  <a:solidFill>
                    <a:srgbClr val="000000"/>
                  </a:solidFill>
                  <a:latin typeface="Arial"/>
                  <a:ea typeface="Arial"/>
                </a:rPr>
                <a:t>effect</a:t>
              </a:r>
              <a:r>
                <a:rPr lang="en-US" altLang="zh-CN" sz="1150" spc="5" baseline="-25000" dirty="0" err="1">
                  <a:solidFill>
                    <a:srgbClr val="000000"/>
                  </a:solidFill>
                  <a:latin typeface="Arial"/>
                  <a:ea typeface="Arial"/>
                </a:rPr>
                <a:t>n</a:t>
              </a:r>
              <a:endParaRPr lang="en-US" altLang="zh-CN" sz="700" spc="10" baseline="-25000" dirty="0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11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600201"/>
            <a:ext cx="11724640" cy="4525963"/>
          </a:xfrm>
        </p:spPr>
        <p:txBody>
          <a:bodyPr/>
          <a:lstStyle/>
          <a:p>
            <a:r>
              <a:rPr lang="en-US" dirty="0"/>
              <a:t>“The probability the coin will land heads is 0.5”</a:t>
            </a:r>
          </a:p>
          <a:p>
            <a:pPr lvl="1"/>
            <a:r>
              <a:rPr lang="en-US" dirty="0"/>
              <a:t>Q: what does this mean?</a:t>
            </a:r>
          </a:p>
          <a:p>
            <a:r>
              <a:rPr lang="en-US" dirty="0"/>
              <a:t>Interpretations:</a:t>
            </a:r>
          </a:p>
          <a:p>
            <a:pPr lvl="1"/>
            <a:r>
              <a:rPr lang="en-US" dirty="0"/>
              <a:t>Frequentist (Repeated trials)</a:t>
            </a:r>
          </a:p>
          <a:p>
            <a:pPr lvl="2"/>
            <a:r>
              <a:rPr lang="en-US" dirty="0"/>
              <a:t>If we flip the coin many times… 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600201"/>
            <a:ext cx="11724640" cy="4525963"/>
          </a:xfrm>
        </p:spPr>
        <p:txBody>
          <a:bodyPr/>
          <a:lstStyle/>
          <a:p>
            <a:r>
              <a:rPr lang="en-US" dirty="0"/>
              <a:t>“The probability the coin will land heads is 0.5”</a:t>
            </a:r>
          </a:p>
          <a:p>
            <a:pPr lvl="1"/>
            <a:r>
              <a:rPr lang="en-US" dirty="0"/>
              <a:t>Q: what does this mean?</a:t>
            </a:r>
          </a:p>
          <a:p>
            <a:r>
              <a:rPr lang="en-US" dirty="0"/>
              <a:t>Interpretations:</a:t>
            </a:r>
          </a:p>
          <a:p>
            <a:pPr lvl="1"/>
            <a:r>
              <a:rPr lang="en-US" dirty="0"/>
              <a:t>Frequentist (Repeated trials)</a:t>
            </a:r>
          </a:p>
          <a:p>
            <a:pPr lvl="2"/>
            <a:r>
              <a:rPr lang="en-US" dirty="0"/>
              <a:t>If we flip the coin many times…</a:t>
            </a:r>
          </a:p>
          <a:p>
            <a:pPr lvl="1"/>
            <a:r>
              <a:rPr lang="en-US" dirty="0"/>
              <a:t> Bayesian</a:t>
            </a:r>
          </a:p>
          <a:p>
            <a:pPr lvl="2"/>
            <a:r>
              <a:rPr lang="en-US" dirty="0"/>
              <a:t>We believe there is equal chance of heads/tails</a:t>
            </a:r>
          </a:p>
          <a:p>
            <a:pPr lvl="2"/>
            <a:r>
              <a:rPr lang="en-US" dirty="0"/>
              <a:t>Advantage: events that do not have long term frequencies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148AD-1344-BC45-82A1-803A9BB2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107" y="2710371"/>
            <a:ext cx="2042610" cy="211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600201"/>
            <a:ext cx="11724640" cy="4525963"/>
          </a:xfrm>
        </p:spPr>
        <p:txBody>
          <a:bodyPr/>
          <a:lstStyle/>
          <a:p>
            <a:r>
              <a:rPr lang="en-US" dirty="0"/>
              <a:t>“The probability the coin will land heads is 0.5”</a:t>
            </a:r>
          </a:p>
          <a:p>
            <a:pPr lvl="1"/>
            <a:r>
              <a:rPr lang="en-US" dirty="0"/>
              <a:t>Q: what does this mean?</a:t>
            </a:r>
          </a:p>
          <a:p>
            <a:r>
              <a:rPr lang="en-US" dirty="0"/>
              <a:t>Interpretations:</a:t>
            </a:r>
          </a:p>
          <a:p>
            <a:pPr lvl="1"/>
            <a:r>
              <a:rPr lang="en-US" dirty="0"/>
              <a:t>Frequentist (Repeated trials)</a:t>
            </a:r>
          </a:p>
          <a:p>
            <a:pPr lvl="2"/>
            <a:r>
              <a:rPr lang="en-US" dirty="0"/>
              <a:t>If we flip the coin many times…</a:t>
            </a:r>
          </a:p>
          <a:p>
            <a:pPr lvl="1"/>
            <a:r>
              <a:rPr lang="en-US" dirty="0"/>
              <a:t> Bayesian</a:t>
            </a:r>
          </a:p>
          <a:p>
            <a:pPr lvl="2"/>
            <a:r>
              <a:rPr lang="en-US" dirty="0"/>
              <a:t>We believe there is equal chance of heads/tails</a:t>
            </a:r>
          </a:p>
          <a:p>
            <a:pPr lvl="2"/>
            <a:r>
              <a:rPr lang="en-US" dirty="0"/>
              <a:t>Advantage: events that do not have long term frequencies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148AD-1344-BC45-82A1-803A9BB2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107" y="2710371"/>
            <a:ext cx="2042610" cy="21162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26303F-7AEC-7244-B9CC-8A912D2E12FE}"/>
              </a:ext>
            </a:extLst>
          </p:cNvPr>
          <p:cNvSpPr/>
          <p:nvPr/>
        </p:nvSpPr>
        <p:spPr>
          <a:xfrm>
            <a:off x="294640" y="5668963"/>
            <a:ext cx="11724640" cy="9144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What is the probability the polar ice caps will melt by 2050?</a:t>
            </a:r>
          </a:p>
        </p:txBody>
      </p:sp>
    </p:spTree>
    <p:extLst>
      <p:ext uri="{BB962C8B-B14F-4D97-AF65-F5344CB8AC3E}">
        <p14:creationId xmlns:p14="http://schemas.microsoft.com/office/powerpoint/2010/main" val="81884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106F-83AA-3945-B9B1-3E30370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Basic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0DF23-A208-7246-89E2-891DD883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Begin with a set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Ω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the sample space</a:t>
                </a:r>
              </a:p>
              <a:p>
                <a:pPr lvl="2"/>
                <a:r>
                  <a:rPr lang="en-US" sz="1800" dirty="0">
                    <a:solidFill>
                      <a:schemeClr val="tx1"/>
                    </a:solidFill>
                  </a:rPr>
                  <a:t>e.g. 6 possible rolls of a die</a:t>
                </a:r>
              </a:p>
              <a:p>
                <a:pPr lvl="2"/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ω</a:t>
                </a:r>
                <a:r>
                  <a:rPr lang="en-US" sz="1800" dirty="0">
                    <a:solidFill>
                      <a:schemeClr val="tx1"/>
                    </a:solidFill>
                  </a:rPr>
                  <a:t> ∈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Ω</a:t>
                </a:r>
                <a:r>
                  <a:rPr lang="en-US" sz="1800" dirty="0">
                    <a:solidFill>
                      <a:schemeClr val="tx1"/>
                    </a:solidFill>
                  </a:rPr>
                  <a:t>, is a sample point/possible world/atomic event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 probability space or probability model is a sample space with an assignment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for every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ω</a:t>
                </a:r>
                <a:r>
                  <a:rPr lang="en-US" sz="2400" dirty="0">
                    <a:solidFill>
                      <a:schemeClr val="tx1"/>
                    </a:solidFill>
                  </a:rPr>
                  <a:t> ∈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Ω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s.t</a:t>
                </a:r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𝑜𝑚𝑒𝑔𝑎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An event A is a subset of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Ω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𝑟𝑜𝑙𝑙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0DF23-A208-7246-89E2-891DD883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944" b="-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2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3EF3-7D1B-4340-8872-05BE7622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FC5B0-8D77-1944-AB1F-4C07E9860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 random variable is a function from sample points to some range e.g. the reals or Booleans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e.g. Odd(1) = True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 induces a probability distribution for any random variable X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pc="79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altLang="zh-CN" spc="79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P</m:t>
                    </m:r>
                    <m:r>
                      <m:rPr>
                        <m:nor/>
                      </m:rPr>
                      <a:rPr lang="en-US" altLang="zh-CN" spc="35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altLang="zh-CN" spc="49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(</m:t>
                    </m:r>
                    <m:r>
                      <m:rPr>
                        <m:nor/>
                      </m:rPr>
                      <a:rPr lang="en-US" altLang="zh-CN" spc="106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X</m:t>
                    </m:r>
                    <m:r>
                      <m:rPr>
                        <m:nor/>
                      </m:rPr>
                      <a:rPr lang="en-US" altLang="zh-CN" spc="35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altLang="zh-CN" spc="83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=</m:t>
                    </m:r>
                    <m:r>
                      <m:rPr>
                        <m:nor/>
                      </m:rPr>
                      <a:rPr lang="en-US" altLang="zh-CN" spc="39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altLang="zh-CN" spc="75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x</m:t>
                    </m:r>
                    <m:r>
                      <m:rPr>
                        <m:nor/>
                      </m:rPr>
                      <a:rPr lang="en-US" altLang="zh-CN" sz="1200" spc="26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i</m:t>
                    </m:r>
                    <m:r>
                      <m:rPr>
                        <m:nor/>
                      </m:rPr>
                      <a:rPr lang="en-US" altLang="zh-CN" spc="49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)</m:t>
                    </m:r>
                    <m:r>
                      <m:rPr>
                        <m:nor/>
                      </m:rPr>
                      <a:rPr lang="en-US" altLang="zh-CN" spc="35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altLang="zh-CN" spc="83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=</m:t>
                    </m:r>
                    <m:r>
                      <m:rPr>
                        <m:nor/>
                      </m:rPr>
                      <a:rPr lang="en-US" altLang="zh-CN" spc="39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spc="101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Σ</m:t>
                    </m:r>
                    <m:r>
                      <m:rPr>
                        <m:nor/>
                      </m:rPr>
                      <a:rPr lang="en-US" altLang="zh-CN" sz="1200" spc="53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{</m:t>
                    </m:r>
                    <m:r>
                      <m:rPr>
                        <m:nor/>
                      </m:rPr>
                      <a:rPr lang="en-US" altLang="zh-CN" sz="1200" spc="66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ω</m:t>
                    </m:r>
                    <m:r>
                      <m:rPr>
                        <m:nor/>
                      </m:rPr>
                      <a:rPr lang="en-US" altLang="zh-CN" sz="1200" spc="26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:</m:t>
                    </m:r>
                    <m:r>
                      <m:rPr>
                        <m:nor/>
                      </m:rPr>
                      <a:rPr lang="en-US" altLang="zh-CN" sz="1200" spc="75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X</m:t>
                    </m:r>
                    <m:r>
                      <m:rPr>
                        <m:nor/>
                      </m:rPr>
                      <a:rPr lang="en-US" altLang="zh-CN" sz="1200" spc="3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200" spc="71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ω</m:t>
                    </m:r>
                    <m:r>
                      <m:rPr>
                        <m:nor/>
                      </m:rPr>
                      <a:rPr lang="en-US" altLang="zh-CN" sz="1200" spc="3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200" spc="22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200" spc="56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200" spc="26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200" spc="53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x</m:t>
                    </m:r>
                    <m:r>
                      <m:rPr>
                        <m:nor/>
                      </m:rPr>
                      <a:rPr lang="en-US" altLang="zh-CN" sz="900" spc="22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i</m:t>
                    </m:r>
                    <m:r>
                      <m:rPr>
                        <m:nor/>
                      </m:rPr>
                      <a:rPr lang="en-US" altLang="zh-CN" sz="1200" spc="49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}</m:t>
                    </m:r>
                    <m:r>
                      <m:rPr>
                        <m:nor/>
                      </m:rPr>
                      <a:rPr lang="en-US" altLang="zh-CN" spc="83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P</m:t>
                    </m:r>
                    <m:r>
                      <m:rPr>
                        <m:nor/>
                      </m:rPr>
                      <a:rPr lang="en-US" altLang="zh-CN" spc="39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altLang="zh-CN" spc="49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(</m:t>
                    </m:r>
                    <m:r>
                      <m:rPr>
                        <m:nor/>
                      </m:rPr>
                      <a:rPr lang="en-US" altLang="zh-CN" spc="97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ω</m:t>
                    </m:r>
                    <m:r>
                      <m:rPr>
                        <m:nor/>
                      </m:rPr>
                      <a:rPr lang="en-US" altLang="zh-CN" spc="49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rPr>
                      <m:t>)</m:t>
                    </m:r>
                  </m:oMath>
                </a14:m>
                <a:endParaRPr lang="en-US" altLang="zh-CN" spc="49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lvl="1"/>
                <a:r>
                  <a:rPr lang="en-US" altLang="zh-CN" spc="44" dirty="0" err="1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e.g.,</a:t>
                </a:r>
                <a:r>
                  <a:rPr lang="en-US" altLang="zh-CN" spc="75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P</a:t>
                </a:r>
                <a:r>
                  <a:rPr lang="en-US" altLang="zh-CN" spc="3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44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(</a:t>
                </a:r>
                <a:r>
                  <a:rPr lang="en-US" altLang="zh-CN" spc="92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O</a:t>
                </a:r>
                <a:r>
                  <a:rPr lang="en-US" altLang="zh-CN" spc="66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dd</a:t>
                </a:r>
                <a:r>
                  <a:rPr lang="en-US" altLang="zh-CN" spc="3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75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=</a:t>
                </a:r>
                <a:r>
                  <a:rPr lang="en-US" altLang="zh-CN" spc="3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39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tr</a:t>
                </a:r>
                <a:r>
                  <a:rPr lang="en-US" altLang="zh-CN" spc="6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ue</a:t>
                </a:r>
                <a:r>
                  <a:rPr lang="en-US" altLang="zh-CN" spc="44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)</a:t>
                </a:r>
                <a:r>
                  <a:rPr lang="en-US" altLang="zh-CN" spc="3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75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=</a:t>
                </a:r>
                <a:r>
                  <a:rPr lang="en-US" altLang="zh-CN" spc="3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75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P</a:t>
                </a:r>
                <a:r>
                  <a:rPr lang="en-US" altLang="zh-CN" spc="3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49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(1)</a:t>
                </a:r>
                <a:r>
                  <a:rPr lang="en-US" altLang="zh-CN" spc="3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79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+</a:t>
                </a:r>
                <a:r>
                  <a:rPr lang="en-US" altLang="zh-CN" spc="3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75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P</a:t>
                </a:r>
                <a:r>
                  <a:rPr lang="en-US" altLang="zh-CN" spc="3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49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(3)</a:t>
                </a:r>
                <a:r>
                  <a:rPr lang="en-US" altLang="zh-CN" spc="3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83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+</a:t>
                </a:r>
                <a:r>
                  <a:rPr lang="en-US" altLang="zh-CN" spc="3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7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P</a:t>
                </a:r>
                <a:r>
                  <a:rPr lang="en-US" altLang="zh-CN" spc="3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49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(5)</a:t>
                </a:r>
                <a:r>
                  <a:rPr lang="en-US" altLang="zh-CN" spc="3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83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pc="3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3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75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+</a:t>
                </a:r>
                <a:r>
                  <a:rPr lang="en-US" altLang="zh-CN" spc="3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pc="3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75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+</a:t>
                </a:r>
                <a:r>
                  <a:rPr lang="en-US" altLang="zh-CN" spc="3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pc="3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pc="75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=</a:t>
                </a:r>
                <a:r>
                  <a:rPr lang="en-US" altLang="zh-CN" spc="3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  <a:latin typeface="Times New Roman"/>
                </a:endParaRPr>
              </a:p>
              <a:p>
                <a:pPr lvl="1"/>
                <a:endParaRPr lang="en-US" altLang="zh-CN" spc="66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FC5B0-8D77-1944-AB1F-4C07E9860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6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49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26A7-CF0C-D54E-BF31-10CAB172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ECAF-98F6-1A42-B6F3-1BC11DEA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hangingPunct="0">
              <a:lnSpc>
                <a:spcPct val="95416"/>
              </a:lnSpc>
            </a:pPr>
            <a:r>
              <a:rPr lang="en-US" altLang="zh-CN" sz="2000" dirty="0">
                <a:ea typeface="Times New Roman"/>
              </a:rPr>
              <a:t>Think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of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proposition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as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event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(set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of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sample</a:t>
            </a:r>
            <a:r>
              <a:rPr lang="en-US" altLang="zh-CN" sz="2000" spc="11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points)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where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spc="-5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proposition</a:t>
            </a:r>
            <a:r>
              <a:rPr lang="en-US" altLang="zh-CN" sz="2000" spc="-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is</a:t>
            </a:r>
            <a:r>
              <a:rPr lang="en-US" altLang="zh-CN" sz="2000" spc="-57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true</a:t>
            </a:r>
            <a:endParaRPr lang="en-US" sz="2000" dirty="0"/>
          </a:p>
          <a:p>
            <a:r>
              <a:rPr lang="en-US" altLang="zh-CN" sz="2000" dirty="0">
                <a:ea typeface="Times New Roman"/>
              </a:rPr>
              <a:t>Given</a:t>
            </a:r>
            <a:r>
              <a:rPr lang="en-US" altLang="zh-CN" sz="2000" spc="-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Boolean</a:t>
            </a:r>
            <a:r>
              <a:rPr lang="en-US" altLang="zh-CN" sz="2000" spc="-61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random</a:t>
            </a:r>
            <a:r>
              <a:rPr lang="en-US" altLang="zh-CN" sz="2000" spc="-61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variables</a:t>
            </a:r>
            <a:r>
              <a:rPr lang="en-US" altLang="zh-CN" sz="2000" spc="-5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</a:t>
            </a:r>
            <a:r>
              <a:rPr lang="en-US" altLang="zh-CN" sz="2000" spc="-61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and</a:t>
            </a:r>
            <a:r>
              <a:rPr lang="en-US" altLang="zh-CN" sz="2000" spc="-6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B</a:t>
            </a:r>
          </a:p>
          <a:p>
            <a:pPr lvl="1"/>
            <a:r>
              <a:rPr lang="en-US" altLang="zh-CN" sz="1800" dirty="0">
                <a:ea typeface="Times New Roman"/>
              </a:rPr>
              <a:t>event</a:t>
            </a:r>
            <a:r>
              <a:rPr lang="en-US" altLang="zh-CN" sz="1800" spc="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</a:t>
            </a:r>
            <a:r>
              <a:rPr lang="en-US" altLang="zh-CN" sz="1800" spc="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spc="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set</a:t>
            </a:r>
            <a:r>
              <a:rPr lang="en-US" altLang="zh-CN" sz="1800" spc="11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of</a:t>
            </a:r>
            <a:r>
              <a:rPr lang="en-US" altLang="zh-CN" sz="1800" spc="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sample</a:t>
            </a:r>
            <a:r>
              <a:rPr lang="en-US" altLang="zh-CN" sz="1800" spc="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points</a:t>
            </a:r>
            <a:r>
              <a:rPr lang="en-US" altLang="zh-CN" sz="1800" spc="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where</a:t>
            </a:r>
            <a:r>
              <a:rPr lang="en-US" altLang="zh-CN" sz="1800" spc="11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A(</a:t>
            </a:r>
            <a:r>
              <a:rPr lang="el-GR" altLang="zh-CN" sz="1800" dirty="0">
                <a:ea typeface="Times New Roman"/>
              </a:rPr>
              <a:t>ω)</a:t>
            </a:r>
            <a:r>
              <a:rPr lang="el-GR" altLang="zh-CN" sz="1800" spc="114" dirty="0">
                <a:cs typeface="Times New Roman"/>
              </a:rPr>
              <a:t> </a:t>
            </a:r>
            <a:r>
              <a:rPr lang="el-GR" altLang="zh-CN" sz="1800" dirty="0">
                <a:ea typeface="Times New Roman"/>
              </a:rPr>
              <a:t>=</a:t>
            </a:r>
            <a:r>
              <a:rPr lang="el-GR" altLang="zh-CN" sz="1800" spc="11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true</a:t>
            </a:r>
          </a:p>
          <a:p>
            <a:pPr lvl="1"/>
            <a:r>
              <a:rPr lang="en-US" altLang="zh-CN" sz="1800" dirty="0">
                <a:ea typeface="Times New Roman"/>
              </a:rPr>
              <a:t>event</a:t>
            </a:r>
            <a:r>
              <a:rPr lang="en-US" altLang="zh-CN" sz="1800" spc="10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¬a</a:t>
            </a:r>
            <a:r>
              <a:rPr lang="en-US" altLang="zh-CN" sz="1800" spc="11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spc="11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set</a:t>
            </a:r>
            <a:r>
              <a:rPr lang="en-US" altLang="zh-CN" sz="1800" spc="11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of</a:t>
            </a:r>
            <a:r>
              <a:rPr lang="en-US" altLang="zh-CN" sz="1800" spc="11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sample</a:t>
            </a:r>
            <a:r>
              <a:rPr lang="en-US" altLang="zh-CN" sz="1800" spc="11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points</a:t>
            </a:r>
            <a:r>
              <a:rPr lang="en-US" altLang="zh-CN" sz="1800" spc="11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where</a:t>
            </a:r>
            <a:r>
              <a:rPr lang="en-US" altLang="zh-CN" sz="1800" spc="11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A(</a:t>
            </a:r>
            <a:r>
              <a:rPr lang="el-GR" altLang="zh-CN" sz="1800" dirty="0">
                <a:ea typeface="Times New Roman"/>
              </a:rPr>
              <a:t>ω)</a:t>
            </a:r>
            <a:r>
              <a:rPr lang="el-GR" altLang="zh-CN" sz="1800" spc="110" dirty="0">
                <a:cs typeface="Times New Roman"/>
              </a:rPr>
              <a:t> </a:t>
            </a:r>
            <a:r>
              <a:rPr lang="el-GR" altLang="zh-CN" sz="1800" dirty="0">
                <a:ea typeface="Times New Roman"/>
              </a:rPr>
              <a:t>=</a:t>
            </a:r>
            <a:r>
              <a:rPr lang="el-GR" altLang="zh-CN" sz="1800" spc="11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false</a:t>
            </a:r>
            <a:r>
              <a:rPr lang="en-US" altLang="zh-CN" sz="1800" dirty="0">
                <a:cs typeface="Times New Roman"/>
              </a:rPr>
              <a:t> </a:t>
            </a:r>
          </a:p>
          <a:p>
            <a:pPr lvl="1"/>
            <a:r>
              <a:rPr lang="en-US" altLang="zh-CN" sz="1800" dirty="0">
                <a:ea typeface="Times New Roman"/>
              </a:rPr>
              <a:t>event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∧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points</a:t>
            </a:r>
            <a:r>
              <a:rPr lang="en-US" altLang="zh-CN" sz="1800" spc="13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where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A(</a:t>
            </a:r>
            <a:r>
              <a:rPr lang="el-GR" altLang="zh-CN" sz="1800" dirty="0">
                <a:ea typeface="Times New Roman"/>
              </a:rPr>
              <a:t>ω)</a:t>
            </a:r>
            <a:r>
              <a:rPr lang="el-GR" altLang="zh-CN" sz="1800" spc="128" dirty="0">
                <a:cs typeface="Times New Roman"/>
              </a:rPr>
              <a:t> </a:t>
            </a:r>
            <a:r>
              <a:rPr lang="el-GR" altLang="zh-CN" sz="1800" dirty="0">
                <a:ea typeface="Times New Roman"/>
              </a:rPr>
              <a:t>=</a:t>
            </a:r>
            <a:r>
              <a:rPr lang="el-GR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true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and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B(</a:t>
            </a:r>
            <a:r>
              <a:rPr lang="el-GR" altLang="zh-CN" sz="1800" dirty="0">
                <a:ea typeface="Times New Roman"/>
              </a:rPr>
              <a:t>ω)</a:t>
            </a:r>
            <a:r>
              <a:rPr lang="el-GR" altLang="zh-CN" sz="1800" spc="132" dirty="0">
                <a:cs typeface="Times New Roman"/>
              </a:rPr>
              <a:t> </a:t>
            </a:r>
            <a:r>
              <a:rPr lang="el-GR" altLang="zh-CN" sz="1800" dirty="0">
                <a:ea typeface="Times New Roman"/>
              </a:rPr>
              <a:t>=</a:t>
            </a:r>
            <a:r>
              <a:rPr lang="el-GR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true</a:t>
            </a:r>
          </a:p>
          <a:p>
            <a:r>
              <a:rPr lang="en-US" altLang="zh-CN" sz="2000" dirty="0">
                <a:ea typeface="Times New Roman"/>
              </a:rPr>
              <a:t>Often</a:t>
            </a:r>
            <a:r>
              <a:rPr lang="en-US" altLang="zh-CN" sz="2000" spc="8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in</a:t>
            </a:r>
            <a:r>
              <a:rPr lang="en-US" altLang="zh-CN" sz="2000" spc="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AI</a:t>
            </a:r>
            <a:r>
              <a:rPr lang="en-US" altLang="zh-CN" sz="2000" spc="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applications,</a:t>
            </a:r>
            <a:r>
              <a:rPr lang="en-US" altLang="zh-CN" sz="2000" spc="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spc="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sample</a:t>
            </a:r>
            <a:r>
              <a:rPr lang="en-US" altLang="zh-CN" sz="2000" spc="8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points</a:t>
            </a:r>
            <a:r>
              <a:rPr lang="en-US" altLang="zh-CN" sz="2000" spc="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are</a:t>
            </a:r>
            <a:r>
              <a:rPr lang="en-US" altLang="zh-CN" sz="2000" spc="88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defined</a:t>
            </a:r>
            <a:r>
              <a:rPr lang="en-US" altLang="zh-CN" sz="2000" dirty="0">
                <a:cs typeface="Times New Roman"/>
              </a:rPr>
              <a:t>  </a:t>
            </a:r>
            <a:r>
              <a:rPr lang="en-US" altLang="zh-CN" sz="2000" dirty="0">
                <a:ea typeface="Times New Roman"/>
              </a:rPr>
              <a:t>by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the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values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of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set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of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random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variables,</a:t>
            </a:r>
            <a:r>
              <a:rPr lang="en-US" altLang="zh-CN" sz="2000" dirty="0">
                <a:cs typeface="Times New Roman"/>
              </a:rPr>
              <a:t> </a:t>
            </a:r>
          </a:p>
          <a:p>
            <a:pPr lvl="1"/>
            <a:r>
              <a:rPr lang="en-US" altLang="zh-CN" sz="1800" dirty="0">
                <a:ea typeface="Times New Roman"/>
              </a:rPr>
              <a:t>i.e.,</a:t>
            </a:r>
            <a:r>
              <a:rPr lang="en-US" altLang="zh-CN" sz="1800" spc="-9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 sample</a:t>
            </a:r>
            <a:r>
              <a:rPr lang="en-US" altLang="zh-CN" sz="1800" spc="-1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space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is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Cartesian</a:t>
            </a:r>
            <a:r>
              <a:rPr lang="en-US" altLang="zh-CN" sz="1800" spc="-1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product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of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ranges</a:t>
            </a:r>
            <a:r>
              <a:rPr lang="en-US" altLang="zh-CN" sz="1800" spc="-22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of</a:t>
            </a:r>
            <a:r>
              <a:rPr lang="en-US" altLang="zh-CN" sz="1800" spc="-1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the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variables</a:t>
            </a:r>
          </a:p>
          <a:p>
            <a:r>
              <a:rPr lang="en-US" altLang="zh-CN" sz="2000" dirty="0">
                <a:ea typeface="Times New Roman"/>
              </a:rPr>
              <a:t>With</a:t>
            </a:r>
            <a:r>
              <a:rPr lang="en-US" altLang="zh-CN" sz="2000" spc="-9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Boolean</a:t>
            </a:r>
            <a:r>
              <a:rPr lang="en-US" altLang="zh-CN" sz="2000" spc="-97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variables,</a:t>
            </a:r>
            <a:r>
              <a:rPr lang="en-US" altLang="zh-CN" sz="2000" spc="-97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sample</a:t>
            </a:r>
            <a:r>
              <a:rPr lang="en-US" altLang="zh-CN" sz="2000" spc="-97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point</a:t>
            </a:r>
            <a:r>
              <a:rPr lang="en-US" altLang="zh-CN" sz="2000" spc="-92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=</a:t>
            </a:r>
            <a:r>
              <a:rPr lang="en-US" altLang="zh-CN" sz="2000" spc="-97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propositional</a:t>
            </a:r>
            <a:r>
              <a:rPr lang="en-US" altLang="zh-CN" sz="2000" spc="-97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logic</a:t>
            </a:r>
            <a:r>
              <a:rPr lang="en-US" altLang="zh-CN" sz="2000" spc="-101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model</a:t>
            </a:r>
          </a:p>
          <a:p>
            <a:pPr lvl="1"/>
            <a:r>
              <a:rPr lang="en-US" altLang="zh-CN" sz="1800" dirty="0">
                <a:ea typeface="Times New Roman"/>
              </a:rPr>
              <a:t>e.g.,</a:t>
            </a:r>
            <a:r>
              <a:rPr lang="en-US" altLang="zh-CN" sz="1800" spc="12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spc="12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true,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spc="12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f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 err="1">
                <a:ea typeface="Times New Roman"/>
              </a:rPr>
              <a:t>alse</a:t>
            </a:r>
            <a:r>
              <a:rPr lang="en-US" altLang="zh-CN" sz="1800" dirty="0">
                <a:ea typeface="Times New Roman"/>
              </a:rPr>
              <a:t>,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or</a:t>
            </a:r>
            <a:r>
              <a:rPr lang="en-US" altLang="zh-CN" sz="1800" spc="123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a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∧</a:t>
            </a:r>
            <a:r>
              <a:rPr lang="en-US" altLang="zh-CN" sz="1800" spc="128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¬b.</a:t>
            </a:r>
          </a:p>
          <a:p>
            <a:r>
              <a:rPr lang="en-US" altLang="zh-CN" sz="2000" dirty="0">
                <a:ea typeface="Times New Roman"/>
              </a:rPr>
              <a:t>Proposition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=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disjunction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of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atomic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events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in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which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it</a:t>
            </a:r>
            <a:r>
              <a:rPr lang="en-US" altLang="zh-CN" sz="200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is</a:t>
            </a:r>
            <a:r>
              <a:rPr lang="en-US" altLang="zh-CN" sz="2000" spc="-13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true</a:t>
            </a:r>
          </a:p>
          <a:p>
            <a:pPr lvl="1"/>
            <a:r>
              <a:rPr lang="en-US" altLang="zh-CN" sz="1800" dirty="0">
                <a:ea typeface="Times New Roman"/>
              </a:rPr>
              <a:t>e.g.,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(a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∨</a:t>
            </a:r>
            <a:r>
              <a:rPr lang="en-US" altLang="zh-CN" sz="1800" spc="-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b)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≡</a:t>
            </a:r>
            <a:r>
              <a:rPr lang="en-US" altLang="zh-CN" sz="1800" spc="-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(¬a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∧</a:t>
            </a:r>
            <a:r>
              <a:rPr lang="en-US" altLang="zh-CN" sz="1800" spc="-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b)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∨</a:t>
            </a:r>
            <a:r>
              <a:rPr lang="en-US" altLang="zh-CN" sz="1800" spc="-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(a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∧</a:t>
            </a:r>
            <a:r>
              <a:rPr lang="en-US" altLang="zh-CN" sz="1800" spc="-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¬b)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∨</a:t>
            </a:r>
            <a:r>
              <a:rPr lang="en-US" altLang="zh-CN" sz="1800" spc="-30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(a</a:t>
            </a:r>
            <a:r>
              <a:rPr lang="en-US" altLang="zh-CN" sz="1800" spc="-26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∧</a:t>
            </a:r>
            <a:r>
              <a:rPr lang="en-US" altLang="zh-CN" sz="1800" spc="-35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b) ⇒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(a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∨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b)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=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(¬a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∧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b)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+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(a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∧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¬b)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+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P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(a</a:t>
            </a:r>
            <a:r>
              <a:rPr lang="en-US" altLang="zh-CN" sz="1800" spc="49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∧</a:t>
            </a:r>
            <a:r>
              <a:rPr lang="en-US" altLang="zh-CN" sz="1800" spc="44" dirty="0">
                <a:cs typeface="Times New Roman"/>
              </a:rPr>
              <a:t> </a:t>
            </a:r>
            <a:r>
              <a:rPr lang="en-US" altLang="zh-CN" sz="1800" dirty="0">
                <a:ea typeface="Times New Roman"/>
              </a:rPr>
              <a:t>b)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884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8D3A-CF8E-8D4B-A640-7CFB6920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B2C1-6B35-8746-9936-F3DCD85D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lnSpc>
                <a:spcPct val="95416"/>
              </a:lnSpc>
            </a:pPr>
            <a:r>
              <a:rPr lang="en-US" altLang="zh-CN" sz="2400" dirty="0">
                <a:ea typeface="Times New Roman"/>
              </a:rPr>
              <a:t>The</a:t>
            </a:r>
            <a:r>
              <a:rPr lang="en-US" altLang="zh-CN" sz="2400" spc="-71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definitions</a:t>
            </a:r>
            <a:r>
              <a:rPr lang="en-US" altLang="zh-CN" sz="2400" spc="-7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imply</a:t>
            </a:r>
            <a:r>
              <a:rPr lang="en-US" altLang="zh-CN" sz="2400" spc="-71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that</a:t>
            </a:r>
            <a:r>
              <a:rPr lang="en-US" altLang="zh-CN" sz="2400" spc="-7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certain</a:t>
            </a:r>
            <a:r>
              <a:rPr lang="en-US" altLang="zh-CN" sz="2400" spc="-7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logically</a:t>
            </a:r>
            <a:r>
              <a:rPr lang="en-US" altLang="zh-CN" sz="2400" spc="-71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related</a:t>
            </a:r>
            <a:r>
              <a:rPr lang="en-US" altLang="zh-CN" sz="2400" spc="-7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events</a:t>
            </a:r>
            <a:r>
              <a:rPr lang="en-US" altLang="zh-CN" sz="2400" spc="-75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must</a:t>
            </a:r>
            <a:r>
              <a:rPr lang="en-US" altLang="zh-CN" sz="2400" spc="-71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have</a:t>
            </a:r>
            <a:r>
              <a:rPr lang="en-US" altLang="zh-CN" sz="2400" spc="-79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related</a:t>
            </a:r>
            <a:r>
              <a:rPr lang="en-US" altLang="zh-CN" sz="2400" dirty="0">
                <a:cs typeface="Times New Roman"/>
              </a:rPr>
              <a:t> </a:t>
            </a:r>
            <a:r>
              <a:rPr lang="en-US" altLang="zh-CN" sz="2400" spc="-53" dirty="0">
                <a:ea typeface="Times New Roman"/>
              </a:rPr>
              <a:t>p</a:t>
            </a:r>
            <a:r>
              <a:rPr lang="en-US" altLang="zh-CN" sz="2400" spc="-44" dirty="0">
                <a:ea typeface="Times New Roman"/>
              </a:rPr>
              <a:t>ro</a:t>
            </a:r>
            <a:r>
              <a:rPr lang="en-US" altLang="zh-CN" sz="2400" spc="-39" dirty="0">
                <a:ea typeface="Times New Roman"/>
              </a:rPr>
              <a:t>babilities</a:t>
            </a:r>
          </a:p>
          <a:p>
            <a:pPr lvl="1" hangingPunct="0">
              <a:lnSpc>
                <a:spcPct val="95416"/>
              </a:lnSpc>
            </a:pPr>
            <a:r>
              <a:rPr lang="en-US" altLang="zh-CN" sz="2000" dirty="0">
                <a:ea typeface="Times New Roman"/>
              </a:rPr>
              <a:t>e.g.,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(a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∨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b)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=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(a)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+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(b)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−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P</a:t>
            </a:r>
            <a:r>
              <a:rPr lang="en-US" altLang="zh-CN" sz="2000" spc="30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(a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∧</a:t>
            </a:r>
            <a:r>
              <a:rPr lang="en-US" altLang="zh-CN" sz="2000" spc="26" dirty="0">
                <a:cs typeface="Times New Roman"/>
              </a:rPr>
              <a:t> </a:t>
            </a:r>
            <a:r>
              <a:rPr lang="en-US" altLang="zh-CN" sz="2000" dirty="0">
                <a:ea typeface="Times New Roman"/>
              </a:rPr>
              <a:t>b)</a:t>
            </a:r>
          </a:p>
          <a:p>
            <a:pPr marL="457200" lvl="1" indent="0" hangingPunct="0">
              <a:lnSpc>
                <a:spcPct val="95416"/>
              </a:lnSpc>
              <a:buNone/>
            </a:pPr>
            <a:endParaRPr lang="en-US" altLang="zh-CN" sz="2000" dirty="0">
              <a:ea typeface="Times New Roman"/>
            </a:endParaRPr>
          </a:p>
          <a:p>
            <a:pPr marL="457200" lvl="1" indent="0" hangingPunct="0">
              <a:lnSpc>
                <a:spcPct val="95416"/>
              </a:lnSpc>
              <a:buNone/>
            </a:pPr>
            <a:endParaRPr lang="en-US" altLang="zh-CN" sz="2000" dirty="0">
              <a:ea typeface="Times New Roman"/>
            </a:endParaRPr>
          </a:p>
          <a:p>
            <a:pPr marL="457200" lvl="1" indent="0" hangingPunct="0">
              <a:lnSpc>
                <a:spcPct val="95416"/>
              </a:lnSpc>
              <a:buNone/>
            </a:pPr>
            <a:endParaRPr lang="en-US" altLang="zh-CN" sz="2000" dirty="0">
              <a:ea typeface="Times New Roman"/>
            </a:endParaRPr>
          </a:p>
          <a:p>
            <a:pPr marL="457200" lvl="1" indent="0" hangingPunct="0">
              <a:lnSpc>
                <a:spcPct val="95416"/>
              </a:lnSpc>
              <a:buNone/>
            </a:pPr>
            <a:endParaRPr lang="en-US" altLang="zh-CN" sz="2000" dirty="0">
              <a:ea typeface="Times New Roman"/>
            </a:endParaRPr>
          </a:p>
          <a:p>
            <a:pPr marL="457200" lvl="1" indent="0" hangingPunct="0">
              <a:lnSpc>
                <a:spcPct val="95416"/>
              </a:lnSpc>
              <a:buNone/>
            </a:pPr>
            <a:endParaRPr lang="en-US" altLang="zh-CN" sz="2000" dirty="0">
              <a:ea typeface="Times New Roman"/>
            </a:endParaRPr>
          </a:p>
          <a:p>
            <a:pPr marL="457200" lvl="1" indent="0" hangingPunct="0">
              <a:lnSpc>
                <a:spcPct val="95416"/>
              </a:lnSpc>
              <a:buNone/>
            </a:pPr>
            <a:endParaRPr lang="en-US" altLang="zh-CN" sz="2000" dirty="0">
              <a:ea typeface="Times New Roman"/>
            </a:endParaRPr>
          </a:p>
          <a:p>
            <a:pPr hangingPunct="0">
              <a:lnSpc>
                <a:spcPct val="95416"/>
              </a:lnSpc>
            </a:pPr>
            <a:r>
              <a:rPr lang="en-US" altLang="zh-CN" sz="2400" b="1" dirty="0">
                <a:ea typeface="Times New Roman"/>
              </a:rPr>
              <a:t>de</a:t>
            </a:r>
            <a:r>
              <a:rPr lang="en-US" altLang="zh-CN" sz="2400" b="1" spc="22" dirty="0">
                <a:cs typeface="Times New Roman"/>
              </a:rPr>
              <a:t> </a:t>
            </a:r>
            <a:r>
              <a:rPr lang="en-US" altLang="zh-CN" sz="2400" b="1" dirty="0" err="1">
                <a:ea typeface="Times New Roman"/>
              </a:rPr>
              <a:t>Finetti</a:t>
            </a:r>
            <a:r>
              <a:rPr lang="en-US" altLang="zh-CN" sz="2400" b="1" spc="22" dirty="0">
                <a:cs typeface="Times New Roman"/>
              </a:rPr>
              <a:t> </a:t>
            </a:r>
            <a:r>
              <a:rPr lang="en-US" altLang="zh-CN" sz="2400" b="1" dirty="0">
                <a:ea typeface="Times New Roman"/>
              </a:rPr>
              <a:t>(1931):</a:t>
            </a:r>
            <a:r>
              <a:rPr lang="en-US" altLang="zh-CN" sz="2400" b="1" spc="26" dirty="0">
                <a:cs typeface="Times New Roman"/>
              </a:rPr>
              <a:t> </a:t>
            </a:r>
            <a:r>
              <a:rPr lang="en-US" altLang="zh-CN" sz="2400" spc="26" dirty="0">
                <a:cs typeface="Times New Roman"/>
              </a:rPr>
              <a:t>A</a:t>
            </a:r>
            <a:r>
              <a:rPr lang="en-US" altLang="zh-CN" sz="2400" dirty="0">
                <a:ea typeface="Times New Roman"/>
              </a:rPr>
              <a:t>n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agent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who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bets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according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to</a:t>
            </a:r>
            <a:r>
              <a:rPr lang="en-US" altLang="zh-CN" sz="2400" spc="26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probabilities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that</a:t>
            </a:r>
            <a:r>
              <a:rPr lang="en-US" altLang="zh-CN" sz="2400" spc="22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violate</a:t>
            </a:r>
            <a:r>
              <a:rPr lang="en-US" altLang="zh-CN" sz="240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these</a:t>
            </a:r>
            <a:r>
              <a:rPr lang="en-US" altLang="zh-CN" sz="2400" spc="-11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axioms</a:t>
            </a:r>
            <a:r>
              <a:rPr lang="en-US" altLang="zh-CN" sz="2400" spc="-114" dirty="0">
                <a:ea typeface="Times New Roman"/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can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be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forced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to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bet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so</a:t>
            </a:r>
            <a:r>
              <a:rPr lang="en-US" altLang="zh-CN" sz="2400" spc="-110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as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to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lose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money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regardless</a:t>
            </a:r>
            <a:r>
              <a:rPr lang="en-US" altLang="zh-CN" sz="2400" spc="-114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of</a:t>
            </a:r>
            <a:r>
              <a:rPr lang="en-US" altLang="zh-CN" sz="2400" spc="-118" dirty="0">
                <a:cs typeface="Times New Roman"/>
              </a:rPr>
              <a:t> </a:t>
            </a:r>
            <a:r>
              <a:rPr lang="en-US" altLang="zh-CN" sz="2400" dirty="0">
                <a:ea typeface="Times New Roman"/>
              </a:rPr>
              <a:t>outcome.</a:t>
            </a:r>
          </a:p>
          <a:p>
            <a:pPr hangingPunct="0">
              <a:lnSpc>
                <a:spcPct val="95416"/>
              </a:lnSpc>
            </a:pPr>
            <a:endParaRPr lang="en-US" altLang="zh-CN" sz="2400" dirty="0">
              <a:ea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2B171-9B27-E647-8425-6000F53DD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4"/>
          <a:stretch/>
        </p:blipFill>
        <p:spPr>
          <a:xfrm>
            <a:off x="3858324" y="2642460"/>
            <a:ext cx="3017692" cy="17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4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2298</Words>
  <Application>Microsoft Macintosh PowerPoint</Application>
  <PresentationFormat>Widescreen</PresentationFormat>
  <Paragraphs>348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CSE 3521:  Introduction to Artificial Intelligence </vt:lpstr>
      <vt:lpstr>What is Probability?</vt:lpstr>
      <vt:lpstr>What is Probability?</vt:lpstr>
      <vt:lpstr>What is Probability?</vt:lpstr>
      <vt:lpstr>What is Probability?</vt:lpstr>
      <vt:lpstr>Probability Basic</vt:lpstr>
      <vt:lpstr>Random Variables</vt:lpstr>
      <vt:lpstr>Proposition</vt:lpstr>
      <vt:lpstr>Syntax</vt:lpstr>
      <vt:lpstr>Why we should use probability</vt:lpstr>
      <vt:lpstr>Prior probability</vt:lpstr>
      <vt:lpstr>Probability for Continuous Varibales</vt:lpstr>
      <vt:lpstr>Gaussian Density</vt:lpstr>
      <vt:lpstr>Conditional Probability</vt:lpstr>
      <vt:lpstr>Inference by Enumeration</vt:lpstr>
      <vt:lpstr>Inference by Enumeration</vt:lpstr>
      <vt:lpstr>Inference by Enumeration</vt:lpstr>
      <vt:lpstr>Inference by Enumeration</vt:lpstr>
      <vt:lpstr>Normalization</vt:lpstr>
      <vt:lpstr>Inference by Enumeration</vt:lpstr>
      <vt:lpstr>Independence</vt:lpstr>
      <vt:lpstr>Conditional Independence</vt:lpstr>
      <vt:lpstr>Conditional Independence</vt:lpstr>
      <vt:lpstr>Bayes' Rule</vt:lpstr>
      <vt:lpstr>Bayes' Rule Conditional Independence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110</cp:revision>
  <dcterms:created xsi:type="dcterms:W3CDTF">2020-06-25T19:45:53Z</dcterms:created>
  <dcterms:modified xsi:type="dcterms:W3CDTF">2021-02-12T05:21:27Z</dcterms:modified>
</cp:coreProperties>
</file>