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60" r:id="rId3"/>
    <p:sldId id="259" r:id="rId4"/>
    <p:sldId id="261" r:id="rId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5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1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B1A1B-732F-4226-B562-244D37E7C655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1091C-E11F-4872-AD38-9A53C9E03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53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9041"/>
            <a:ext cx="7772400" cy="160165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938" y="3492706"/>
            <a:ext cx="6858000" cy="9132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23"/>
          <p:cNvSpPr/>
          <p:nvPr userDrawn="1"/>
        </p:nvSpPr>
        <p:spPr>
          <a:xfrm>
            <a:off x="0" y="689903"/>
            <a:ext cx="9144000" cy="532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23"/>
          <p:cNvSpPr/>
          <p:nvPr userDrawn="1"/>
        </p:nvSpPr>
        <p:spPr>
          <a:xfrm>
            <a:off x="0" y="6119290"/>
            <a:ext cx="9144000" cy="532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152938" y="3399181"/>
            <a:ext cx="6858000" cy="0"/>
          </a:xfrm>
          <a:prstGeom prst="line">
            <a:avLst/>
          </a:prstGeom>
          <a:ln w="19050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58438" y="91582"/>
            <a:ext cx="19050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4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3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736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1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/>
          <p:cNvSpPr/>
          <p:nvPr userDrawn="1"/>
        </p:nvSpPr>
        <p:spPr>
          <a:xfrm>
            <a:off x="0" y="13501"/>
            <a:ext cx="9144000" cy="763575"/>
          </a:xfrm>
          <a:custGeom>
            <a:avLst/>
            <a:gdLst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24640 w 9144000"/>
              <a:gd name="connsiteY3" fmla="*/ 451523 h 923925"/>
              <a:gd name="connsiteX4" fmla="*/ 7024640 w 9144000"/>
              <a:gd name="connsiteY4" fmla="*/ 452926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24640 w 9144000"/>
              <a:gd name="connsiteY3" fmla="*/ 451523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84407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872838 w 9144000"/>
              <a:gd name="connsiteY5" fmla="*/ 918162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782351 w 9144000"/>
              <a:gd name="connsiteY5" fmla="*/ 918162 h 923925"/>
              <a:gd name="connsiteX6" fmla="*/ 0 w 9144000"/>
              <a:gd name="connsiteY6" fmla="*/ 923925 h 923925"/>
              <a:gd name="connsiteX7" fmla="*/ 0 w 9144000"/>
              <a:gd name="connsiteY7" fmla="*/ 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923925">
                <a:moveTo>
                  <a:pt x="0" y="0"/>
                </a:moveTo>
                <a:lnTo>
                  <a:pt x="9144000" y="0"/>
                </a:lnTo>
                <a:lnTo>
                  <a:pt x="9144000" y="295932"/>
                </a:lnTo>
                <a:lnTo>
                  <a:pt x="7019878" y="290170"/>
                </a:lnTo>
                <a:lnTo>
                  <a:pt x="7024640" y="280047"/>
                </a:lnTo>
                <a:lnTo>
                  <a:pt x="6782351" y="918162"/>
                </a:lnTo>
                <a:lnTo>
                  <a:pt x="0" y="923925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57285"/>
            <a:ext cx="2057400" cy="226714"/>
          </a:xfrm>
        </p:spPr>
        <p:txBody>
          <a:bodyPr/>
          <a:lstStyle>
            <a:lvl1pPr>
              <a:defRPr sz="1000"/>
            </a:lvl1pPr>
          </a:lstStyle>
          <a:p>
            <a:fld id="{D9964CD7-D0E4-4B8D-8CB3-716D6F3429CC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49381"/>
            <a:ext cx="2057400" cy="226714"/>
          </a:xfrm>
        </p:spPr>
        <p:txBody>
          <a:bodyPr/>
          <a:lstStyle>
            <a:lvl1pPr>
              <a:defRPr sz="1600"/>
            </a:lvl1pPr>
          </a:lstStyle>
          <a:p>
            <a:fld id="{44CF4591-5466-4AD7-978C-F7B03C439FB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78743" y="297473"/>
            <a:ext cx="1905000" cy="466725"/>
          </a:xfrm>
          <a:prstGeom prst="rect">
            <a:avLst/>
          </a:prstGeom>
        </p:spPr>
      </p:pic>
      <p:sp>
        <p:nvSpPr>
          <p:cNvPr id="24" name="직사각형 23"/>
          <p:cNvSpPr/>
          <p:nvPr userDrawn="1"/>
        </p:nvSpPr>
        <p:spPr>
          <a:xfrm>
            <a:off x="0" y="6391275"/>
            <a:ext cx="9144000" cy="85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0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/>
          <p:cNvSpPr/>
          <p:nvPr userDrawn="1"/>
        </p:nvSpPr>
        <p:spPr>
          <a:xfrm>
            <a:off x="0" y="13501"/>
            <a:ext cx="9144000" cy="763575"/>
          </a:xfrm>
          <a:custGeom>
            <a:avLst/>
            <a:gdLst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24640 w 9144000"/>
              <a:gd name="connsiteY3" fmla="*/ 451523 h 923925"/>
              <a:gd name="connsiteX4" fmla="*/ 7024640 w 9144000"/>
              <a:gd name="connsiteY4" fmla="*/ 452926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24640 w 9144000"/>
              <a:gd name="connsiteY3" fmla="*/ 451523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84407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872838 w 9144000"/>
              <a:gd name="connsiteY5" fmla="*/ 918162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782351 w 9144000"/>
              <a:gd name="connsiteY5" fmla="*/ 918162 h 923925"/>
              <a:gd name="connsiteX6" fmla="*/ 0 w 9144000"/>
              <a:gd name="connsiteY6" fmla="*/ 923925 h 923925"/>
              <a:gd name="connsiteX7" fmla="*/ 0 w 9144000"/>
              <a:gd name="connsiteY7" fmla="*/ 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923925">
                <a:moveTo>
                  <a:pt x="0" y="0"/>
                </a:moveTo>
                <a:lnTo>
                  <a:pt x="9144000" y="0"/>
                </a:lnTo>
                <a:lnTo>
                  <a:pt x="9144000" y="295932"/>
                </a:lnTo>
                <a:lnTo>
                  <a:pt x="7019878" y="290170"/>
                </a:lnTo>
                <a:lnTo>
                  <a:pt x="7024640" y="280047"/>
                </a:lnTo>
                <a:lnTo>
                  <a:pt x="6782351" y="918162"/>
                </a:lnTo>
                <a:lnTo>
                  <a:pt x="0" y="923925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57285"/>
            <a:ext cx="2057400" cy="226714"/>
          </a:xfrm>
        </p:spPr>
        <p:txBody>
          <a:bodyPr/>
          <a:lstStyle>
            <a:lvl1pPr>
              <a:defRPr sz="1000"/>
            </a:lvl1pPr>
          </a:lstStyle>
          <a:p>
            <a:fld id="{D9964CD7-D0E4-4B8D-8CB3-716D6F3429CC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49381"/>
            <a:ext cx="2057400" cy="226714"/>
          </a:xfrm>
        </p:spPr>
        <p:txBody>
          <a:bodyPr/>
          <a:lstStyle>
            <a:lvl1pPr>
              <a:defRPr sz="1600"/>
            </a:lvl1pPr>
          </a:lstStyle>
          <a:p>
            <a:fld id="{44CF4591-5466-4AD7-978C-F7B03C439FB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78743" y="297473"/>
            <a:ext cx="19050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3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9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9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6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34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5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4CD7-D0E4-4B8D-8CB3-716D6F3429C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50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0347"/>
            <a:ext cx="7772400" cy="1109715"/>
          </a:xfrm>
        </p:spPr>
        <p:txBody>
          <a:bodyPr/>
          <a:lstStyle/>
          <a:p>
            <a:r>
              <a:rPr lang="en-US" altLang="ko-KR" dirty="0"/>
              <a:t>B2X 2</a:t>
            </a:r>
            <a:r>
              <a:rPr lang="ko-KR" altLang="en-US" dirty="0"/>
              <a:t>차년도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차 </a:t>
            </a:r>
            <a:r>
              <a:rPr lang="en-US" altLang="ko-KR" dirty="0"/>
              <a:t>Pilot Study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938" y="3492706"/>
            <a:ext cx="6858000" cy="1373934"/>
          </a:xfrm>
        </p:spPr>
        <p:txBody>
          <a:bodyPr/>
          <a:lstStyle/>
          <a:p>
            <a:r>
              <a:rPr lang="en-US" altLang="ko-KR" dirty="0"/>
              <a:t>Analysis of EEG data from the </a:t>
            </a:r>
            <a:r>
              <a:rPr lang="en-US" altLang="ko-KR" dirty="0" err="1"/>
              <a:t>taVNS</a:t>
            </a:r>
            <a:r>
              <a:rPr lang="en-US" altLang="ko-KR" dirty="0"/>
              <a:t> experiments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N=</a:t>
            </a:r>
          </a:p>
        </p:txBody>
      </p:sp>
    </p:spTree>
    <p:extLst>
      <p:ext uri="{BB962C8B-B14F-4D97-AF65-F5344CB8AC3E}">
        <p14:creationId xmlns:p14="http://schemas.microsoft.com/office/powerpoint/2010/main" val="55745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AA55-C3FE-402C-8034-AC3DFDECD357}"/>
              </a:ext>
            </a:extLst>
          </p:cNvPr>
          <p:cNvSpPr txBox="1">
            <a:spLocks/>
          </p:cNvSpPr>
          <p:nvPr/>
        </p:nvSpPr>
        <p:spPr>
          <a:xfrm>
            <a:off x="0" y="98811"/>
            <a:ext cx="5316855" cy="631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Experiment Protocol</a:t>
            </a:r>
            <a:endParaRPr lang="ko-KR" altLang="en-US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345D40-2F05-46C8-925B-B6AB37D31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09" y="1036722"/>
            <a:ext cx="8684981" cy="208965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24AC17-D67C-4CC3-AEEE-39DF637F5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03480"/>
              </p:ext>
            </p:extLst>
          </p:nvPr>
        </p:nvGraphicFramePr>
        <p:xfrm>
          <a:off x="3414284" y="3551221"/>
          <a:ext cx="2552700" cy="131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val="1663450076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349619721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BIOPAC </a:t>
                      </a:r>
                      <a:r>
                        <a:rPr lang="ko-KR" altLang="en-US" sz="1100" u="none" strike="noStrike" dirty="0">
                          <a:effectLst/>
                        </a:rPr>
                        <a:t>세팅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688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Sampling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1000 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666630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ECG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Lead 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881836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PPG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오른손 검지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351732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GSR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오른손 중지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약지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775322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눈이 보이도록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6059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E284298-F165-49E7-8FEC-C0C7C1594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969"/>
              </p:ext>
            </p:extLst>
          </p:nvPr>
        </p:nvGraphicFramePr>
        <p:xfrm>
          <a:off x="6361790" y="3551221"/>
          <a:ext cx="2552700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val="47761789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88484431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Subject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5814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Posture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Lying 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65371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5226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눈 </a:t>
                      </a: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태블릿 거리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50-100 cm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521919"/>
                  </a:ext>
                </a:extLst>
              </a:tr>
            </a:tbl>
          </a:graphicData>
        </a:graphic>
      </p:graphicFrame>
      <p:pic>
        <p:nvPicPr>
          <p:cNvPr id="46" name="Picture 4" descr="A review-classification of electrooculog | Biomedical Research">
            <a:extLst>
              <a:ext uri="{FF2B5EF4-FFF2-40B4-BE49-F238E27FC236}">
                <a16:creationId xmlns:a16="http://schemas.microsoft.com/office/drawing/2014/main" id="{C84DED66-4124-4696-BD93-36EFD5AD4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54"/>
          <a:stretch/>
        </p:blipFill>
        <p:spPr bwMode="auto">
          <a:xfrm>
            <a:off x="115230" y="3264670"/>
            <a:ext cx="3061788" cy="184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34FB479C-2A40-49FD-B1A9-2F7F09901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97468"/>
              </p:ext>
            </p:extLst>
          </p:nvPr>
        </p:nvGraphicFramePr>
        <p:xfrm>
          <a:off x="236424" y="5672339"/>
          <a:ext cx="2819400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368396583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999815672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 parameters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2899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Electrode 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Left cymba concha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715380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Pulse 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 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4717763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C59E409-563B-430B-BD55-56C279C38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54149"/>
              </p:ext>
            </p:extLst>
          </p:nvPr>
        </p:nvGraphicFramePr>
        <p:xfrm>
          <a:off x="6615790" y="5029317"/>
          <a:ext cx="2298700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53405595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140298747"/>
                    </a:ext>
                  </a:extLst>
                </a:gridCol>
              </a:tblGrid>
              <a:tr h="4419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Frequency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601553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 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 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93483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816999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S020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48392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N020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7817523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55A740B-A03C-4103-88CB-15E7FA8F7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35862"/>
              </p:ext>
            </p:extLst>
          </p:nvPr>
        </p:nvGraphicFramePr>
        <p:xfrm>
          <a:off x="3110590" y="5915294"/>
          <a:ext cx="3505200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331162829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7175610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92498571"/>
                    </a:ext>
                  </a:extLst>
                </a:gridCol>
              </a:tblGrid>
              <a:tr h="220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Waveform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Biphasic symmetric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770383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Biphasic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425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63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8811"/>
            <a:ext cx="5316855" cy="63105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EEG Setting</a:t>
            </a:r>
            <a:endParaRPr lang="ko-KR" altLang="en-US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6EDC27-E22C-42D8-A9C2-793455D85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365642"/>
              </p:ext>
            </p:extLst>
          </p:nvPr>
        </p:nvGraphicFramePr>
        <p:xfrm>
          <a:off x="3543635" y="1281980"/>
          <a:ext cx="5499100" cy="3096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1917711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5023627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13290402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1092356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6763049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5327557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4648725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08850618"/>
                    </a:ext>
                  </a:extLst>
                </a:gridCol>
              </a:tblGrid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59799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Empty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Fc5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F7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C3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P3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P7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Cp5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T7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8872806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9916794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260105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F4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Fc6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F8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C4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P4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P8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Cp6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T8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0859182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7033785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546932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Pz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Poz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O1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Oz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O2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Fc1 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Fc2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Cz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998143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051249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949983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Cp1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Cp2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Fp1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Fpz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Fp2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Fz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F3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060580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EE0C6C9-0E56-430E-8598-1D7B02069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26370"/>
              </p:ext>
            </p:extLst>
          </p:nvPr>
        </p:nvGraphicFramePr>
        <p:xfrm>
          <a:off x="449172" y="4768684"/>
          <a:ext cx="2552700" cy="74467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val="174672376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581267114"/>
                    </a:ext>
                  </a:extLst>
                </a:gridCol>
              </a:tblGrid>
              <a:tr h="2482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EEG </a:t>
                      </a:r>
                      <a:r>
                        <a:rPr lang="ko-KR" altLang="en-US" sz="1100" u="none" strike="noStrike" dirty="0">
                          <a:effectLst/>
                        </a:rPr>
                        <a:t>세팅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71780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Sampling 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512 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0650656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Gain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239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23692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CBD1A009-9E5C-4AFF-B229-CD79CD9B98B8}"/>
              </a:ext>
            </a:extLst>
          </p:cNvPr>
          <p:cNvGrpSpPr/>
          <p:nvPr/>
        </p:nvGrpSpPr>
        <p:grpSpPr>
          <a:xfrm>
            <a:off x="61517" y="1177798"/>
            <a:ext cx="3482118" cy="2886202"/>
            <a:chOff x="-18703" y="0"/>
            <a:chExt cx="3205471" cy="271054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946238-5A04-4A5C-9517-0E077DBF3CBA}"/>
                </a:ext>
              </a:extLst>
            </p:cNvPr>
            <p:cNvGrpSpPr/>
            <p:nvPr/>
          </p:nvGrpSpPr>
          <p:grpSpPr>
            <a:xfrm>
              <a:off x="-18703" y="0"/>
              <a:ext cx="3033450" cy="2710540"/>
              <a:chOff x="-47274" y="0"/>
              <a:chExt cx="7667359" cy="6851173"/>
            </a:xfrm>
          </p:grpSpPr>
          <p:pic>
            <p:nvPicPr>
              <p:cNvPr id="33" name="Picture 2">
                <a:extLst>
                  <a:ext uri="{FF2B5EF4-FFF2-40B4-BE49-F238E27FC236}">
                    <a16:creationId xmlns:a16="http://schemas.microsoft.com/office/drawing/2014/main" id="{9370CB1B-1A5D-4557-BE3F-8C813EB8FE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7274" y="0"/>
                <a:ext cx="7667359" cy="68511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97809C8B-FB53-44C2-88B6-70574E8D16FD}"/>
                  </a:ext>
                </a:extLst>
              </p:cNvPr>
              <p:cNvSpPr/>
              <p:nvPr/>
            </p:nvSpPr>
            <p:spPr>
              <a:xfrm>
                <a:off x="7082982" y="3089730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1545DF3D-83B7-4D95-99E4-088F971B332B}"/>
                  </a:ext>
                </a:extLst>
              </p:cNvPr>
              <p:cNvSpPr/>
              <p:nvPr/>
            </p:nvSpPr>
            <p:spPr>
              <a:xfrm>
                <a:off x="146324" y="3091495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D2654F7-E0CA-497C-8A0B-0FDEEB841D6B}"/>
                  </a:ext>
                </a:extLst>
              </p:cNvPr>
              <p:cNvSpPr/>
              <p:nvPr/>
            </p:nvSpPr>
            <p:spPr>
              <a:xfrm>
                <a:off x="2619048" y="2014514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8DB809-9036-4D46-959A-90AB1ECEC175}"/>
                  </a:ext>
                </a:extLst>
              </p:cNvPr>
              <p:cNvSpPr/>
              <p:nvPr/>
            </p:nvSpPr>
            <p:spPr>
              <a:xfrm>
                <a:off x="3600120" y="2070376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7D890E77-4FF2-4BE1-B616-8B67350F4097}"/>
                  </a:ext>
                </a:extLst>
              </p:cNvPr>
              <p:cNvSpPr/>
              <p:nvPr/>
            </p:nvSpPr>
            <p:spPr>
              <a:xfrm>
                <a:off x="4559153" y="2026588"/>
                <a:ext cx="448800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64D38E7-F93D-4B6D-87C0-5B6EE7D8B27E}"/>
                  </a:ext>
                </a:extLst>
              </p:cNvPr>
              <p:cNvSpPr/>
              <p:nvPr/>
            </p:nvSpPr>
            <p:spPr>
              <a:xfrm>
                <a:off x="2394647" y="3223151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1913294-7D6A-4D18-9AC1-5EF497EBDAFC}"/>
                  </a:ext>
                </a:extLst>
              </p:cNvPr>
              <p:cNvSpPr/>
              <p:nvPr/>
            </p:nvSpPr>
            <p:spPr>
              <a:xfrm>
                <a:off x="3600119" y="3258661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034A15C7-66B8-4E38-AAEA-776B0F262615}"/>
                  </a:ext>
                </a:extLst>
              </p:cNvPr>
              <p:cNvSpPr/>
              <p:nvPr/>
            </p:nvSpPr>
            <p:spPr>
              <a:xfrm>
                <a:off x="4820716" y="3223150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2049DD07-583E-43D5-AA56-646D58B1D965}"/>
                  </a:ext>
                </a:extLst>
              </p:cNvPr>
              <p:cNvSpPr/>
              <p:nvPr/>
            </p:nvSpPr>
            <p:spPr>
              <a:xfrm>
                <a:off x="2843448" y="5550833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76001722-FECC-45BC-97B8-76906C7F8EA0}"/>
                  </a:ext>
                </a:extLst>
              </p:cNvPr>
              <p:cNvSpPr/>
              <p:nvPr/>
            </p:nvSpPr>
            <p:spPr>
              <a:xfrm>
                <a:off x="3600119" y="5690864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85DCBDA-1293-4CCC-A2D3-51709372E191}"/>
                  </a:ext>
                </a:extLst>
              </p:cNvPr>
              <p:cNvSpPr/>
              <p:nvPr/>
            </p:nvSpPr>
            <p:spPr>
              <a:xfrm>
                <a:off x="4368153" y="5541057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FA49FFC2-E883-40FF-8730-FED04A43923F}"/>
                  </a:ext>
                </a:extLst>
              </p:cNvPr>
              <p:cNvSpPr/>
              <p:nvPr/>
            </p:nvSpPr>
            <p:spPr>
              <a:xfrm>
                <a:off x="3600117" y="870628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F0D51A9-641C-4C29-9C86-D5430D87768F}"/>
                </a:ext>
              </a:extLst>
            </p:cNvPr>
            <p:cNvSpPr/>
            <p:nvPr/>
          </p:nvSpPr>
          <p:spPr>
            <a:xfrm>
              <a:off x="1119719" y="376389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16C02E0-F37E-4397-A96D-7927DF8CB560}"/>
                </a:ext>
              </a:extLst>
            </p:cNvPr>
            <p:cNvSpPr/>
            <p:nvPr/>
          </p:nvSpPr>
          <p:spPr>
            <a:xfrm>
              <a:off x="1746014" y="376389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3363B35-F86D-4587-9948-9B7DCB296DFD}"/>
                </a:ext>
              </a:extLst>
            </p:cNvPr>
            <p:cNvSpPr/>
            <p:nvPr/>
          </p:nvSpPr>
          <p:spPr>
            <a:xfrm>
              <a:off x="2202988" y="727847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FA64506-99FC-4AD8-AFE6-D928D5A7D2CE}"/>
                </a:ext>
              </a:extLst>
            </p:cNvPr>
            <p:cNvSpPr/>
            <p:nvPr/>
          </p:nvSpPr>
          <p:spPr>
            <a:xfrm>
              <a:off x="1416789" y="570680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50">
              <a:extLst>
                <a:ext uri="{FF2B5EF4-FFF2-40B4-BE49-F238E27FC236}">
                  <a16:creationId xmlns:a16="http://schemas.microsoft.com/office/drawing/2014/main" id="{3A5C4515-71E7-4F66-8420-85FD4EEB67E4}"/>
                </a:ext>
              </a:extLst>
            </p:cNvPr>
            <p:cNvSpPr txBox="1"/>
            <p:nvPr/>
          </p:nvSpPr>
          <p:spPr>
            <a:xfrm>
              <a:off x="2609109" y="1331028"/>
              <a:ext cx="577659" cy="29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effectLst>
                    <a:glow rad="127000">
                      <a:schemeClr val="bg1"/>
                    </a:glow>
                  </a:effectLst>
                </a:rPr>
                <a:t>REF</a:t>
              </a:r>
              <a:endParaRPr lang="ko-KR" altLang="en-US" b="1" dirty="0">
                <a:effectLst>
                  <a:glow rad="127000">
                    <a:schemeClr val="bg1"/>
                  </a:glow>
                </a:effectLst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3508829-E323-4986-AF56-A0074418C615}"/>
                </a:ext>
              </a:extLst>
            </p:cNvPr>
            <p:cNvSpPr/>
            <p:nvPr/>
          </p:nvSpPr>
          <p:spPr>
            <a:xfrm>
              <a:off x="1213262" y="1043069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82AAAC8-6D83-4F5C-BC20-C96EF99C5C5E}"/>
                </a:ext>
              </a:extLst>
            </p:cNvPr>
            <p:cNvSpPr/>
            <p:nvPr/>
          </p:nvSpPr>
          <p:spPr>
            <a:xfrm>
              <a:off x="751560" y="1003534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A316DD4-9C16-4980-94D6-F9C06778BBE2}"/>
                </a:ext>
              </a:extLst>
            </p:cNvPr>
            <p:cNvSpPr/>
            <p:nvPr/>
          </p:nvSpPr>
          <p:spPr>
            <a:xfrm>
              <a:off x="1646584" y="1042316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A55A5C8-625C-41D4-8313-BA330B1669C7}"/>
                </a:ext>
              </a:extLst>
            </p:cNvPr>
            <p:cNvSpPr/>
            <p:nvPr/>
          </p:nvSpPr>
          <p:spPr>
            <a:xfrm>
              <a:off x="2122647" y="1011472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6E82C0D-5115-4081-9F15-559716794FED}"/>
                </a:ext>
              </a:extLst>
            </p:cNvPr>
            <p:cNvSpPr/>
            <p:nvPr/>
          </p:nvSpPr>
          <p:spPr>
            <a:xfrm>
              <a:off x="464493" y="1275180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52B5CE2-F4D1-4834-BA68-34BABB3431AD}"/>
                </a:ext>
              </a:extLst>
            </p:cNvPr>
            <p:cNvSpPr/>
            <p:nvPr/>
          </p:nvSpPr>
          <p:spPr>
            <a:xfrm>
              <a:off x="2395650" y="1279943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BF5FC31-1434-4B18-839B-17908FA69D5D}"/>
                </a:ext>
              </a:extLst>
            </p:cNvPr>
            <p:cNvSpPr/>
            <p:nvPr/>
          </p:nvSpPr>
          <p:spPr>
            <a:xfrm>
              <a:off x="756323" y="1535108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6E46513-91FE-4FBB-9197-005711A52373}"/>
                </a:ext>
              </a:extLst>
            </p:cNvPr>
            <p:cNvSpPr/>
            <p:nvPr/>
          </p:nvSpPr>
          <p:spPr>
            <a:xfrm>
              <a:off x="1213262" y="1520087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5FCCE25-EC20-4AEE-9208-98D1D4F6CAB9}"/>
                </a:ext>
              </a:extLst>
            </p:cNvPr>
            <p:cNvSpPr/>
            <p:nvPr/>
          </p:nvSpPr>
          <p:spPr>
            <a:xfrm>
              <a:off x="1657477" y="1523384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70B074-EDC0-4153-A0D0-7CBF3E8E1CF4}"/>
                </a:ext>
              </a:extLst>
            </p:cNvPr>
            <p:cNvSpPr/>
            <p:nvPr/>
          </p:nvSpPr>
          <p:spPr>
            <a:xfrm>
              <a:off x="2098548" y="1542991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68F1911-4946-4FF0-BE56-37FB8CAC74CC}"/>
                </a:ext>
              </a:extLst>
            </p:cNvPr>
            <p:cNvSpPr/>
            <p:nvPr/>
          </p:nvSpPr>
          <p:spPr>
            <a:xfrm>
              <a:off x="1424321" y="1778612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24535B8-B352-423D-B6C2-50554479FA91}"/>
                </a:ext>
              </a:extLst>
            </p:cNvPr>
            <p:cNvSpPr/>
            <p:nvPr/>
          </p:nvSpPr>
          <p:spPr>
            <a:xfrm>
              <a:off x="1030939" y="1778612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0F0248-72E5-43B9-A0E4-521E9763F7BC}"/>
                </a:ext>
              </a:extLst>
            </p:cNvPr>
            <p:cNvSpPr/>
            <p:nvPr/>
          </p:nvSpPr>
          <p:spPr>
            <a:xfrm>
              <a:off x="637557" y="1841376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8B49AB3-D184-4914-8270-977225BE0EC4}"/>
                </a:ext>
              </a:extLst>
            </p:cNvPr>
            <p:cNvSpPr/>
            <p:nvPr/>
          </p:nvSpPr>
          <p:spPr>
            <a:xfrm>
              <a:off x="1816960" y="1789006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EDB1E3-3D4B-47BA-9EE4-9200486F4CEA}"/>
                </a:ext>
              </a:extLst>
            </p:cNvPr>
            <p:cNvSpPr/>
            <p:nvPr/>
          </p:nvSpPr>
          <p:spPr>
            <a:xfrm>
              <a:off x="2213976" y="1839567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A0EEFC6-3194-4D5A-9FAE-E80B87828FAB}"/>
                </a:ext>
              </a:extLst>
            </p:cNvPr>
            <p:cNvSpPr/>
            <p:nvPr/>
          </p:nvSpPr>
          <p:spPr>
            <a:xfrm>
              <a:off x="1424321" y="1991137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88D199E-9677-4B87-92B0-372330EF59F8}"/>
                </a:ext>
              </a:extLst>
            </p:cNvPr>
            <p:cNvSpPr/>
            <p:nvPr/>
          </p:nvSpPr>
          <p:spPr>
            <a:xfrm>
              <a:off x="648189" y="724925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TextBox 105">
              <a:extLst>
                <a:ext uri="{FF2B5EF4-FFF2-40B4-BE49-F238E27FC236}">
                  <a16:creationId xmlns:a16="http://schemas.microsoft.com/office/drawing/2014/main" id="{16D8887E-5E98-43E3-AF35-569CAD1F5E9C}"/>
                </a:ext>
              </a:extLst>
            </p:cNvPr>
            <p:cNvSpPr txBox="1"/>
            <p:nvPr/>
          </p:nvSpPr>
          <p:spPr>
            <a:xfrm>
              <a:off x="1212031" y="665127"/>
              <a:ext cx="595292" cy="25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effectLst>
                    <a:glow rad="127000">
                      <a:schemeClr val="bg1"/>
                    </a:glow>
                  </a:effectLst>
                </a:rPr>
                <a:t>GND</a:t>
              </a:r>
              <a:endParaRPr lang="ko-KR" altLang="en-US" sz="1050" b="1" dirty="0">
                <a:effectLst>
                  <a:glow rad="127000">
                    <a:schemeClr val="bg1"/>
                  </a:glow>
                </a:effectLst>
              </a:endParaRPr>
            </a:p>
          </p:txBody>
        </p:sp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C5945177-F17D-4031-8F65-052B79BCD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98111"/>
              </p:ext>
            </p:extLst>
          </p:nvPr>
        </p:nvGraphicFramePr>
        <p:xfrm>
          <a:off x="3565057" y="4768684"/>
          <a:ext cx="2013885" cy="690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295">
                  <a:extLst>
                    <a:ext uri="{9D8B030D-6E8A-4147-A177-3AD203B41FA5}">
                      <a16:colId xmlns:a16="http://schemas.microsoft.com/office/drawing/2014/main" val="2322839482"/>
                    </a:ext>
                  </a:extLst>
                </a:gridCol>
                <a:gridCol w="671295">
                  <a:extLst>
                    <a:ext uri="{9D8B030D-6E8A-4147-A177-3AD203B41FA5}">
                      <a16:colId xmlns:a16="http://schemas.microsoft.com/office/drawing/2014/main" val="2799328057"/>
                    </a:ext>
                  </a:extLst>
                </a:gridCol>
                <a:gridCol w="671295">
                  <a:extLst>
                    <a:ext uri="{9D8B030D-6E8A-4147-A177-3AD203B41FA5}">
                      <a16:colId xmlns:a16="http://schemas.microsoft.com/office/drawing/2014/main" val="3585702698"/>
                    </a:ext>
                  </a:extLst>
                </a:gridCol>
              </a:tblGrid>
              <a:tr h="345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Reference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Gnd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32843"/>
                  </a:ext>
                </a:extLst>
              </a:tr>
              <a:tr h="345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Afz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79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01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8811"/>
            <a:ext cx="5316855" cy="63105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Framework of Analysis</a:t>
            </a:r>
            <a:endParaRPr lang="ko-KR" altLang="en-US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888AF-A00A-4FDE-900A-03B28D6A2983}"/>
              </a:ext>
            </a:extLst>
          </p:cNvPr>
          <p:cNvSpPr txBox="1"/>
          <p:nvPr/>
        </p:nvSpPr>
        <p:spPr>
          <a:xfrm>
            <a:off x="116632" y="993710"/>
            <a:ext cx="7749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Data Extraction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cdf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txt: manually using </a:t>
            </a:r>
            <a:r>
              <a:rPr lang="en-US" altLang="ko-KR" dirty="0" err="1">
                <a:sym typeface="Wingdings" panose="05000000000000000000" pitchFamily="2" charset="2"/>
              </a:rPr>
              <a:t>telescan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txt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mat: python programming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2. .</a:t>
            </a:r>
            <a:r>
              <a:rPr lang="en-US" altLang="ko-KR" dirty="0" err="1">
                <a:sym typeface="Wingdings" panose="05000000000000000000" pitchFamily="2" charset="2"/>
              </a:rPr>
              <a:t>locs</a:t>
            </a:r>
            <a:r>
              <a:rPr lang="en-US" altLang="ko-KR" dirty="0">
                <a:sym typeface="Wingdings" panose="05000000000000000000" pitchFamily="2" charset="2"/>
              </a:rPr>
              <a:t> file preparation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Based on 10-20 system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32 </a:t>
            </a:r>
            <a:r>
              <a:rPr lang="en-US" altLang="ko-KR" dirty="0" err="1">
                <a:sym typeface="Wingdings" panose="05000000000000000000" pitchFamily="2" charset="2"/>
              </a:rPr>
              <a:t>ch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en-US" altLang="ko-KR" dirty="0"/>
              <a:t>3. mat2set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Convert mat file to set file</a:t>
            </a:r>
          </a:p>
        </p:txBody>
      </p:sp>
    </p:spTree>
    <p:extLst>
      <p:ext uri="{BB962C8B-B14F-4D97-AF65-F5344CB8AC3E}">
        <p14:creationId xmlns:p14="http://schemas.microsoft.com/office/powerpoint/2010/main" val="140324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obin_Hanyang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203</Words>
  <Application>Microsoft Office PowerPoint</Application>
  <PresentationFormat>화면 슬라이드 쇼(4:3)</PresentationFormat>
  <Paragraphs>130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Gowun Dodum</vt:lpstr>
      <vt:lpstr>맑은 고딕</vt:lpstr>
      <vt:lpstr>Arial</vt:lpstr>
      <vt:lpstr>Office 테마</vt:lpstr>
      <vt:lpstr>B2X 2차년도 3차 Pilot Study</vt:lpstr>
      <vt:lpstr>PowerPoint 프레젠테이션</vt:lpstr>
      <vt:lpstr>EEG Setting</vt:lpstr>
      <vt:lpstr>Framework of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황호빈</dc:creator>
  <cp:lastModifiedBy>최영석</cp:lastModifiedBy>
  <cp:revision>49</cp:revision>
  <cp:lastPrinted>2021-10-30T00:07:14Z</cp:lastPrinted>
  <dcterms:created xsi:type="dcterms:W3CDTF">2021-10-30T00:06:05Z</dcterms:created>
  <dcterms:modified xsi:type="dcterms:W3CDTF">2022-02-16T06:27:07Z</dcterms:modified>
</cp:coreProperties>
</file>