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085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9307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615184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3315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4024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064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53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214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127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40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593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t>6/2/2025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3098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6/2/2025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504629"/>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ocalhost:63342/PyCharmMiscProject/Slide%20Show.slides.html?_ijt=i0ktahgcotrl84cpo3ujgr1m16&amp;_ij_reload=RELOAD_ON_SAVE#eda" TargetMode="External"/><Relationship Id="rId2" Type="http://schemas.openxmlformats.org/officeDocument/2006/relationships/hyperlink" Target="http://localhost:63342/PyCharmMiscProject/Slide%20Show.slides.html?_ijt=i0ktahgcotrl84cpo3ujgr1m16&amp;_ij_reload=RELOAD_ON_SAVE#intro" TargetMode="External"/><Relationship Id="rId1" Type="http://schemas.openxmlformats.org/officeDocument/2006/relationships/slideLayout" Target="../slideLayouts/slideLayout12.xml"/><Relationship Id="rId4" Type="http://schemas.openxmlformats.org/officeDocument/2006/relationships/hyperlink" Target="http://localhost:63342/PyCharmMiscProject/Slide%20Show.slides.html?_ijt=i0ktahgcotrl84cpo3ujgr1m16&amp;_ij_reload=RELOAD_ON_SAVE#conclusions"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doc.emdat.be/docs/data-structure-and-content/emdat-public-table/"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5B8505-B0A4-4D95-A11F-6E3FE65FA62B}"/>
              </a:ext>
            </a:extLst>
          </p:cNvPr>
          <p:cNvSpPr>
            <a:spLocks noGrp="1"/>
          </p:cNvSpPr>
          <p:nvPr>
            <p:ph type="title"/>
          </p:nvPr>
        </p:nvSpPr>
        <p:spPr/>
        <p:txBody>
          <a:bodyPr/>
          <a:lstStyle/>
          <a:p>
            <a:r>
              <a:rPr lang="en-US" dirty="0"/>
              <a:t>ANALYSIS ON FLOOD IN AFRIC.A</a:t>
            </a:r>
          </a:p>
        </p:txBody>
      </p:sp>
      <p:sp>
        <p:nvSpPr>
          <p:cNvPr id="7" name="Content Placeholder 6">
            <a:extLst>
              <a:ext uri="{FF2B5EF4-FFF2-40B4-BE49-F238E27FC236}">
                <a16:creationId xmlns:a16="http://schemas.microsoft.com/office/drawing/2014/main" id="{A5CAAB62-3F9C-4FA8-B1D7-764A4FC11397}"/>
              </a:ext>
            </a:extLst>
          </p:cNvPr>
          <p:cNvSpPr>
            <a:spLocks noGrp="1"/>
          </p:cNvSpPr>
          <p:nvPr>
            <p:ph sz="quarter" idx="13"/>
          </p:nvPr>
        </p:nvSpPr>
        <p:spPr/>
        <p:txBody>
          <a:bodyPr/>
          <a:lstStyle/>
          <a:p>
            <a:pPr algn="l"/>
            <a:r>
              <a:rPr lang="en-US" b="0" i="0" dirty="0">
                <a:effectLst/>
                <a:latin typeface="-apple-system"/>
              </a:rPr>
              <a:t>Table of Contents</a:t>
            </a:r>
          </a:p>
          <a:p>
            <a:pPr algn="l">
              <a:buFont typeface="Arial" panose="020B0604020202020204" pitchFamily="34" charset="0"/>
              <a:buChar char="•"/>
            </a:pPr>
            <a:r>
              <a:rPr lang="en-US" b="0" i="0" u="none" strike="noStrike" dirty="0">
                <a:solidFill>
                  <a:srgbClr val="1976D2"/>
                </a:solidFill>
                <a:effectLst/>
                <a:latin typeface="-apple-system"/>
                <a:hlinkClick r:id="rId2"/>
              </a:rPr>
              <a:t>Introduction</a:t>
            </a:r>
            <a:endParaRPr lang="en-US" b="0" i="0" dirty="0">
              <a:effectLst/>
              <a:latin typeface="-apple-system"/>
            </a:endParaRPr>
          </a:p>
          <a:p>
            <a:pPr algn="l">
              <a:buFont typeface="Arial" panose="020B0604020202020204" pitchFamily="34" charset="0"/>
              <a:buChar char="•"/>
            </a:pPr>
            <a:r>
              <a:rPr lang="en-US" dirty="0">
                <a:solidFill>
                  <a:srgbClr val="1976D2"/>
                </a:solidFill>
                <a:latin typeface="-apple-system"/>
              </a:rPr>
              <a:t>Data cleaning and manipulation</a:t>
            </a:r>
            <a:endParaRPr lang="en-US" b="0" i="0" dirty="0">
              <a:effectLst/>
              <a:latin typeface="-apple-system"/>
            </a:endParaRPr>
          </a:p>
          <a:p>
            <a:pPr algn="l">
              <a:buFont typeface="Arial" panose="020B0604020202020204" pitchFamily="34" charset="0"/>
              <a:buChar char="•"/>
            </a:pPr>
            <a:r>
              <a:rPr lang="en-US" b="0" i="0" u="none" strike="noStrike" dirty="0">
                <a:solidFill>
                  <a:srgbClr val="1976D2"/>
                </a:solidFill>
                <a:effectLst/>
                <a:latin typeface="-apple-system"/>
                <a:hlinkClick r:id="rId3"/>
              </a:rPr>
              <a:t>Data Analysis</a:t>
            </a:r>
            <a:endParaRPr lang="en-US" b="0" i="0" dirty="0">
              <a:effectLst/>
              <a:latin typeface="-apple-system"/>
            </a:endParaRPr>
          </a:p>
          <a:p>
            <a:pPr algn="l">
              <a:buFont typeface="Arial" panose="020B0604020202020204" pitchFamily="34" charset="0"/>
              <a:buChar char="•"/>
            </a:pPr>
            <a:r>
              <a:rPr lang="en-US" b="0" i="0" u="none" strike="noStrike" dirty="0">
                <a:solidFill>
                  <a:srgbClr val="1976D2"/>
                </a:solidFill>
                <a:effectLst/>
                <a:latin typeface="-apple-system"/>
                <a:hlinkClick r:id="rId4"/>
              </a:rPr>
              <a:t>Conclusions</a:t>
            </a:r>
            <a:endParaRPr lang="en-US" b="0" i="0" dirty="0">
              <a:effectLst/>
              <a:latin typeface="-apple-system"/>
            </a:endParaRPr>
          </a:p>
          <a:p>
            <a:endParaRPr lang="en-US" dirty="0"/>
          </a:p>
        </p:txBody>
      </p:sp>
    </p:spTree>
    <p:extLst>
      <p:ext uri="{BB962C8B-B14F-4D97-AF65-F5344CB8AC3E}">
        <p14:creationId xmlns:p14="http://schemas.microsoft.com/office/powerpoint/2010/main" val="874184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B7512-54B0-42D6-A52C-4137290AD5E7}"/>
              </a:ext>
            </a:extLst>
          </p:cNvPr>
          <p:cNvSpPr>
            <a:spLocks noGrp="1"/>
          </p:cNvSpPr>
          <p:nvPr>
            <p:ph type="title"/>
          </p:nvPr>
        </p:nvSpPr>
        <p:spPr/>
        <p:txBody>
          <a:bodyPr/>
          <a:lstStyle/>
          <a:p>
            <a:r>
              <a:rPr lang="en-US" dirty="0"/>
              <a:t>Top 10 countries by no injured</a:t>
            </a:r>
            <a:br>
              <a:rPr lang="en-US" dirty="0"/>
            </a:br>
            <a:endParaRPr lang="en-US" dirty="0"/>
          </a:p>
        </p:txBody>
      </p:sp>
      <p:pic>
        <p:nvPicPr>
          <p:cNvPr id="5" name="Content Placeholder 4">
            <a:extLst>
              <a:ext uri="{FF2B5EF4-FFF2-40B4-BE49-F238E27FC236}">
                <a16:creationId xmlns:a16="http://schemas.microsoft.com/office/drawing/2014/main" id="{7DDC3360-C05D-4AAB-AFF7-9958F52B949E}"/>
              </a:ext>
            </a:extLst>
          </p:cNvPr>
          <p:cNvPicPr>
            <a:picLocks noGrp="1" noChangeAspect="1"/>
          </p:cNvPicPr>
          <p:nvPr>
            <p:ph sz="quarter" idx="13"/>
          </p:nvPr>
        </p:nvPicPr>
        <p:blipFill>
          <a:blip r:embed="rId2"/>
          <a:stretch>
            <a:fillRect/>
          </a:stretch>
        </p:blipFill>
        <p:spPr>
          <a:xfrm>
            <a:off x="4414602" y="1853754"/>
            <a:ext cx="7777397" cy="3782882"/>
          </a:xfrm>
        </p:spPr>
      </p:pic>
      <p:sp>
        <p:nvSpPr>
          <p:cNvPr id="6" name="TextBox 5">
            <a:extLst>
              <a:ext uri="{FF2B5EF4-FFF2-40B4-BE49-F238E27FC236}">
                <a16:creationId xmlns:a16="http://schemas.microsoft.com/office/drawing/2014/main" id="{6B649063-2DDF-4BEF-BCD7-D66261011AD1}"/>
              </a:ext>
            </a:extLst>
          </p:cNvPr>
          <p:cNvSpPr txBox="1"/>
          <p:nvPr/>
        </p:nvSpPr>
        <p:spPr>
          <a:xfrm>
            <a:off x="277091" y="1853754"/>
            <a:ext cx="3671454" cy="1323439"/>
          </a:xfrm>
          <a:prstGeom prst="rect">
            <a:avLst/>
          </a:prstGeom>
          <a:noFill/>
        </p:spPr>
        <p:txBody>
          <a:bodyPr wrap="square" rtlCol="0">
            <a:spAutoFit/>
          </a:bodyPr>
          <a:lstStyle/>
          <a:p>
            <a:r>
              <a:rPr lang="en-US" sz="2000" b="1" dirty="0"/>
              <a:t>Nigeria </a:t>
            </a:r>
            <a:r>
              <a:rPr lang="en-US" sz="2000" b="1" dirty="0" err="1"/>
              <a:t>stiil</a:t>
            </a:r>
            <a:r>
              <a:rPr lang="en-US" sz="2000" b="1" dirty="0"/>
              <a:t> tops the list of total injured persons across Africa with the sum of 20302 injured persons</a:t>
            </a:r>
          </a:p>
        </p:txBody>
      </p:sp>
    </p:spTree>
    <p:extLst>
      <p:ext uri="{BB962C8B-B14F-4D97-AF65-F5344CB8AC3E}">
        <p14:creationId xmlns:p14="http://schemas.microsoft.com/office/powerpoint/2010/main" val="3125218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3FF5-E111-4EB6-BB08-2337FC265DD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A620ADE-DBDC-4BB4-B9E6-4F9FF088BDA0}"/>
              </a:ext>
            </a:extLst>
          </p:cNvPr>
          <p:cNvSpPr>
            <a:spLocks noGrp="1"/>
          </p:cNvSpPr>
          <p:nvPr>
            <p:ph sz="quarter" idx="13"/>
          </p:nvPr>
        </p:nvSpPr>
        <p:spPr/>
        <p:txBody>
          <a:bodyPr/>
          <a:lstStyle/>
          <a:p>
            <a:pPr marL="0" indent="0">
              <a:buNone/>
            </a:pPr>
            <a:r>
              <a:rPr lang="en-US" b="0" i="0" dirty="0">
                <a:solidFill>
                  <a:srgbClr val="101112"/>
                </a:solidFill>
                <a:effectLst/>
                <a:latin typeface="-apple-system"/>
              </a:rPr>
              <a:t>Floods in Africa are recurring disasters, often caused by heavy rainfall, overflowing rivers, and climate change. They impact millions, causing displacement, damage to infrastructure, and loss of life. Countries like Nigeria, Mozambique, and South Sudan are </a:t>
            </a:r>
            <a:r>
              <a:rPr lang="en-US" b="0" i="0">
                <a:solidFill>
                  <a:srgbClr val="101112"/>
                </a:solidFill>
                <a:effectLst/>
                <a:latin typeface="-apple-system"/>
              </a:rPr>
              <a:t>frequently affected.</a:t>
            </a:r>
            <a:endParaRPr lang="en-US" b="0" i="0" dirty="0">
              <a:solidFill>
                <a:srgbClr val="001D35"/>
              </a:solidFill>
              <a:effectLst/>
              <a:latin typeface="Google Sans"/>
            </a:endParaRPr>
          </a:p>
        </p:txBody>
      </p:sp>
    </p:spTree>
    <p:extLst>
      <p:ext uri="{BB962C8B-B14F-4D97-AF65-F5344CB8AC3E}">
        <p14:creationId xmlns:p14="http://schemas.microsoft.com/office/powerpoint/2010/main" val="1016833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AB7E-3552-4AEC-BFB6-7D57575FA2F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C618DF6-BF7A-4128-A7E9-3EA66D579F4F}"/>
              </a:ext>
            </a:extLst>
          </p:cNvPr>
          <p:cNvSpPr>
            <a:spLocks noGrp="1"/>
          </p:cNvSpPr>
          <p:nvPr>
            <p:ph sz="quarter" idx="13"/>
          </p:nvPr>
        </p:nvSpPr>
        <p:spPr/>
        <p:txBody>
          <a:bodyPr>
            <a:normAutofit lnSpcReduction="10000"/>
          </a:bodyPr>
          <a:lstStyle/>
          <a:p>
            <a:pPr marL="0" indent="0">
              <a:buNone/>
            </a:pPr>
            <a:r>
              <a:rPr lang="en-US" b="1" i="0" dirty="0">
                <a:effectLst/>
                <a:latin typeface="-apple-system"/>
              </a:rPr>
              <a:t>This is a descriptive analysis</a:t>
            </a:r>
            <a:r>
              <a:rPr lang="en-US" b="1" dirty="0">
                <a:latin typeface="-apple-system"/>
              </a:rPr>
              <a:t> on flood in Africa</a:t>
            </a:r>
            <a:r>
              <a:rPr lang="en-US" b="1" i="0" dirty="0">
                <a:effectLst/>
                <a:latin typeface="-apple-system"/>
              </a:rPr>
              <a:t>  to understand the impact and magnitude of </a:t>
            </a:r>
            <a:r>
              <a:rPr lang="en-US" b="1" dirty="0">
                <a:latin typeface="-apple-system"/>
              </a:rPr>
              <a:t>flood</a:t>
            </a:r>
            <a:r>
              <a:rPr lang="en-US" b="1" i="0" dirty="0">
                <a:effectLst/>
                <a:latin typeface="-apple-system"/>
              </a:rPr>
              <a:t> across various regions in Africa.</a:t>
            </a:r>
          </a:p>
          <a:p>
            <a:pPr algn="l"/>
            <a:r>
              <a:rPr lang="en-US" b="0" i="0" dirty="0">
                <a:effectLst/>
                <a:latin typeface="-apple-system"/>
              </a:rPr>
              <a:t>About the Dataset:</a:t>
            </a:r>
          </a:p>
          <a:p>
            <a:pPr algn="l"/>
            <a:r>
              <a:rPr lang="en-US" b="0" i="0" dirty="0" err="1">
                <a:solidFill>
                  <a:srgbClr val="111111"/>
                </a:solidFill>
                <a:effectLst/>
                <a:latin typeface="Roboto" panose="020B0604020202020204" pitchFamily="2" charset="0"/>
              </a:rPr>
              <a:t>e</a:t>
            </a:r>
            <a:r>
              <a:rPr lang="en-US" sz="1900" i="0" cap="none" dirty="0" err="1">
                <a:solidFill>
                  <a:srgbClr val="111111"/>
                </a:solidFill>
                <a:effectLst/>
                <a:latin typeface="Roboto" panose="020B0604020202020204" pitchFamily="2" charset="0"/>
              </a:rPr>
              <a:t>M</a:t>
            </a:r>
            <a:r>
              <a:rPr lang="en-US" sz="1900" i="0" cap="none" dirty="0">
                <a:solidFill>
                  <a:srgbClr val="111111"/>
                </a:solidFill>
                <a:effectLst/>
                <a:latin typeface="Roboto" panose="020B0604020202020204" pitchFamily="2" charset="0"/>
              </a:rPr>
              <a:t>-DAT Contains Data On The Occurrence And Impacts Of Over 26,000 Mass Disasters Worldwide From 1900 To The Present Day. The Database Is Compiled From Various Sources, Including UN Agencies, Non-governmental Organizations, Reinsurance Companies, Research Institutes, And Press Agencies.</a:t>
            </a:r>
            <a:r>
              <a:rPr lang="en-US" sz="1900" i="0" cap="none" dirty="0">
                <a:effectLst/>
                <a:latin typeface="-apple-system"/>
              </a:rPr>
              <a:t> The Dataset Used For This Project Was Downloaded And Fitted For </a:t>
            </a:r>
            <a:r>
              <a:rPr lang="en-US" sz="1900" dirty="0">
                <a:latin typeface="-apple-system"/>
              </a:rPr>
              <a:t>flood</a:t>
            </a:r>
            <a:r>
              <a:rPr lang="en-US" sz="1900" i="0" cap="none" dirty="0">
                <a:effectLst/>
                <a:latin typeface="-apple-system"/>
              </a:rPr>
              <a:t>  In Africa, And Consists Of  46 Columns . A Documentation Of The Data And Glossary Of Their </a:t>
            </a:r>
            <a:r>
              <a:rPr lang="en-US" sz="1900" i="0" cap="none" dirty="0" err="1">
                <a:effectLst/>
                <a:latin typeface="-apple-system"/>
              </a:rPr>
              <a:t>Colums</a:t>
            </a:r>
            <a:r>
              <a:rPr lang="en-US" sz="1900" i="0" cap="none" dirty="0">
                <a:effectLst/>
                <a:latin typeface="-apple-system"/>
              </a:rPr>
              <a:t> Can Be Found </a:t>
            </a:r>
            <a:r>
              <a:rPr lang="en-US" sz="1900" i="0" cap="none" dirty="0" err="1">
                <a:effectLst/>
                <a:latin typeface="-apple-system"/>
              </a:rPr>
              <a:t>On</a:t>
            </a:r>
            <a:r>
              <a:rPr lang="en-US" sz="1900" i="0" u="none" strike="noStrike" cap="none" dirty="0" err="1">
                <a:solidFill>
                  <a:srgbClr val="1976D2"/>
                </a:solidFill>
                <a:effectLst/>
                <a:latin typeface="-apple-system"/>
                <a:hlinkClick r:id="rId2"/>
              </a:rPr>
              <a:t>em-dat</a:t>
            </a:r>
            <a:r>
              <a:rPr lang="en-US" sz="1900" i="0" u="none" strike="noStrike" cap="none" dirty="0">
                <a:solidFill>
                  <a:srgbClr val="1976D2"/>
                </a:solidFill>
                <a:effectLst/>
                <a:latin typeface="-apple-system"/>
                <a:hlinkClick r:id="rId2"/>
              </a:rPr>
              <a:t> Website</a:t>
            </a:r>
            <a:endParaRPr lang="en-US" sz="1900" cap="none" dirty="0"/>
          </a:p>
        </p:txBody>
      </p:sp>
    </p:spTree>
    <p:extLst>
      <p:ext uri="{BB962C8B-B14F-4D97-AF65-F5344CB8AC3E}">
        <p14:creationId xmlns:p14="http://schemas.microsoft.com/office/powerpoint/2010/main" val="424546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096B6-3921-4A85-97A0-2C34DCAAA8AA}"/>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AFD7F9A-CDC2-4656-BEAA-DA8B0D65528C}"/>
              </a:ext>
            </a:extLst>
          </p:cNvPr>
          <p:cNvSpPr>
            <a:spLocks noGrp="1"/>
          </p:cNvSpPr>
          <p:nvPr>
            <p:ph sz="quarter" idx="13"/>
          </p:nvPr>
        </p:nvSpPr>
        <p:spPr/>
        <p:txBody>
          <a:bodyPr/>
          <a:lstStyle/>
          <a:p>
            <a:r>
              <a:rPr lang="en-US" dirty="0"/>
              <a:t>Which country were hit the most </a:t>
            </a:r>
          </a:p>
          <a:p>
            <a:r>
              <a:rPr lang="en-US" dirty="0"/>
              <a:t>the country with most people affected</a:t>
            </a:r>
          </a:p>
          <a:p>
            <a:r>
              <a:rPr lang="en-US" dirty="0"/>
              <a:t>Which year has the highest hit</a:t>
            </a:r>
          </a:p>
          <a:p>
            <a:r>
              <a:rPr lang="en-US" dirty="0"/>
              <a:t>Top 10 countries by no. of </a:t>
            </a:r>
            <a:r>
              <a:rPr lang="en-US" dirty="0" err="1"/>
              <a:t>homless</a:t>
            </a:r>
            <a:endParaRPr lang="en-US" dirty="0"/>
          </a:p>
          <a:p>
            <a:r>
              <a:rPr lang="en-US" dirty="0"/>
              <a:t>The countries with the highest death</a:t>
            </a:r>
          </a:p>
          <a:p>
            <a:r>
              <a:rPr lang="en-US" dirty="0"/>
              <a:t>Top 10 countries by no injured</a:t>
            </a:r>
          </a:p>
          <a:p>
            <a:endParaRPr lang="en-US" dirty="0"/>
          </a:p>
          <a:p>
            <a:endParaRPr lang="en-US" dirty="0"/>
          </a:p>
          <a:p>
            <a:endParaRPr lang="en-US" dirty="0"/>
          </a:p>
        </p:txBody>
      </p:sp>
    </p:spTree>
    <p:extLst>
      <p:ext uri="{BB962C8B-B14F-4D97-AF65-F5344CB8AC3E}">
        <p14:creationId xmlns:p14="http://schemas.microsoft.com/office/powerpoint/2010/main" val="323599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BF181-D9DF-44D5-9750-8FEACAFA7413}"/>
              </a:ext>
            </a:extLst>
          </p:cNvPr>
          <p:cNvSpPr>
            <a:spLocks noGrp="1"/>
          </p:cNvSpPr>
          <p:nvPr>
            <p:ph type="title"/>
          </p:nvPr>
        </p:nvSpPr>
        <p:spPr/>
        <p:txBody>
          <a:bodyPr>
            <a:normAutofit fontScale="90000"/>
          </a:bodyPr>
          <a:lstStyle/>
          <a:p>
            <a:r>
              <a:rPr lang="en-US" dirty="0">
                <a:solidFill>
                  <a:srgbClr val="1976D2"/>
                </a:solidFill>
                <a:latin typeface="-apple-system"/>
              </a:rPr>
              <a:t>Data cleaning and manipulation</a:t>
            </a:r>
            <a:br>
              <a:rPr lang="en-US" b="0" i="0" dirty="0">
                <a:effectLst/>
                <a:latin typeface="-apple-system"/>
              </a:rPr>
            </a:br>
            <a:br>
              <a:rPr lang="en-US" dirty="0"/>
            </a:br>
            <a:endParaRPr lang="en-US" dirty="0"/>
          </a:p>
        </p:txBody>
      </p:sp>
      <p:sp>
        <p:nvSpPr>
          <p:cNvPr id="5" name="Content Placeholder 4">
            <a:extLst>
              <a:ext uri="{FF2B5EF4-FFF2-40B4-BE49-F238E27FC236}">
                <a16:creationId xmlns:a16="http://schemas.microsoft.com/office/drawing/2014/main" id="{98CEE1C2-A0D6-48EA-8DBE-25A8F7B29470}"/>
              </a:ext>
            </a:extLst>
          </p:cNvPr>
          <p:cNvSpPr>
            <a:spLocks noGrp="1"/>
          </p:cNvSpPr>
          <p:nvPr>
            <p:ph sz="quarter" idx="13"/>
          </p:nvPr>
        </p:nvSpPr>
        <p:spPr>
          <a:xfrm>
            <a:off x="490330" y="1298713"/>
            <a:ext cx="6771861" cy="5559287"/>
          </a:xfrm>
        </p:spPr>
        <p:txBody>
          <a:bodyPr>
            <a:normAutofit fontScale="70000" lnSpcReduction="20000"/>
          </a:bodyPr>
          <a:lstStyle/>
          <a:p>
            <a:pPr marL="0" indent="0">
              <a:buNone/>
            </a:pPr>
            <a:r>
              <a:rPr lang="en-US" sz="3200" b="1" dirty="0"/>
              <a:t>This data was cleaning using the following process;</a:t>
            </a:r>
          </a:p>
          <a:p>
            <a:pPr marL="0" indent="0">
              <a:buNone/>
            </a:pPr>
            <a:r>
              <a:rPr lang="en-US" sz="2600" dirty="0"/>
              <a:t>Reading the excel file</a:t>
            </a:r>
          </a:p>
          <a:p>
            <a:pPr marL="0" indent="0">
              <a:buNone/>
            </a:pPr>
            <a:r>
              <a:rPr lang="en-US" sz="2600" dirty="0"/>
              <a:t>Checking for duplicates</a:t>
            </a:r>
          </a:p>
          <a:p>
            <a:pPr marL="0" indent="0">
              <a:buNone/>
            </a:pPr>
            <a:r>
              <a:rPr lang="en-US" sz="2600" dirty="0"/>
              <a:t>Checking for null values</a:t>
            </a:r>
          </a:p>
          <a:p>
            <a:pPr marL="0" indent="0">
              <a:buNone/>
            </a:pPr>
            <a:r>
              <a:rPr lang="en-US" sz="2600" dirty="0"/>
              <a:t>Dropping of columns </a:t>
            </a:r>
          </a:p>
          <a:p>
            <a:pPr marL="0" indent="0">
              <a:buNone/>
            </a:pPr>
            <a:r>
              <a:rPr lang="en-US" sz="2600" dirty="0"/>
              <a:t>Filling some columns with data </a:t>
            </a:r>
          </a:p>
          <a:p>
            <a:pPr marL="0" indent="0">
              <a:buNone/>
            </a:pPr>
            <a:r>
              <a:rPr lang="en-US" sz="2600" dirty="0"/>
              <a:t>Checking /changing of data </a:t>
            </a:r>
            <a:r>
              <a:rPr lang="en-US" sz="2600" dirty="0" err="1"/>
              <a:t>typr</a:t>
            </a:r>
            <a:endParaRPr lang="en-US" sz="2600" dirty="0"/>
          </a:p>
          <a:p>
            <a:pPr marL="0" indent="0">
              <a:buNone/>
            </a:pPr>
            <a:r>
              <a:rPr lang="en-US" sz="2600" dirty="0"/>
              <a:t>Exporting cleaned data as csv file</a:t>
            </a:r>
          </a:p>
          <a:p>
            <a:pPr marL="0" indent="0">
              <a:buNone/>
            </a:pPr>
            <a:r>
              <a:rPr lang="en-US" sz="3100" dirty="0" err="1"/>
              <a:t>Beolw</a:t>
            </a:r>
            <a:r>
              <a:rPr lang="en-US" sz="3100" dirty="0"/>
              <a:t> tools were used for data cleaning and analysis</a:t>
            </a:r>
            <a:endParaRPr lang="en-US" dirty="0"/>
          </a:p>
          <a:p>
            <a:r>
              <a:rPr lang="en-US" sz="2600" dirty="0" err="1"/>
              <a:t>Numpy</a:t>
            </a:r>
            <a:endParaRPr lang="en-US" sz="2600" dirty="0"/>
          </a:p>
          <a:p>
            <a:r>
              <a:rPr lang="en-US" sz="2600" dirty="0"/>
              <a:t>Pandas</a:t>
            </a:r>
          </a:p>
          <a:p>
            <a:r>
              <a:rPr lang="en-US" sz="2600" dirty="0" err="1"/>
              <a:t>Matplotlib.pyplot</a:t>
            </a:r>
            <a:endParaRPr lang="en-US" sz="2600" dirty="0"/>
          </a:p>
          <a:p>
            <a:r>
              <a:rPr lang="en-US" sz="2600" dirty="0" err="1"/>
              <a:t>Plotly.express</a:t>
            </a:r>
            <a:endParaRPr lang="en-US" sz="2600" dirty="0"/>
          </a:p>
        </p:txBody>
      </p:sp>
    </p:spTree>
    <p:extLst>
      <p:ext uri="{BB962C8B-B14F-4D97-AF65-F5344CB8AC3E}">
        <p14:creationId xmlns:p14="http://schemas.microsoft.com/office/powerpoint/2010/main" val="527221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D5B-40F9-464A-9D41-1D74C386B038}"/>
              </a:ext>
            </a:extLst>
          </p:cNvPr>
          <p:cNvSpPr>
            <a:spLocks noGrp="1"/>
          </p:cNvSpPr>
          <p:nvPr>
            <p:ph type="title"/>
          </p:nvPr>
        </p:nvSpPr>
        <p:spPr/>
        <p:txBody>
          <a:bodyPr>
            <a:normAutofit fontScale="90000"/>
          </a:bodyPr>
          <a:lstStyle/>
          <a:p>
            <a:r>
              <a:rPr lang="en-US" dirty="0"/>
              <a:t>Which country were hit the most </a:t>
            </a:r>
            <a:br>
              <a:rPr lang="en-US" dirty="0"/>
            </a:br>
            <a:br>
              <a:rPr lang="en-US" dirty="0"/>
            </a:br>
            <a:endParaRPr lang="en-US" dirty="0"/>
          </a:p>
        </p:txBody>
      </p:sp>
      <p:sp>
        <p:nvSpPr>
          <p:cNvPr id="6" name="TextBox 5">
            <a:extLst>
              <a:ext uri="{FF2B5EF4-FFF2-40B4-BE49-F238E27FC236}">
                <a16:creationId xmlns:a16="http://schemas.microsoft.com/office/drawing/2014/main" id="{39C20EA5-2ACD-4F4F-934E-A760C152A16D}"/>
              </a:ext>
            </a:extLst>
          </p:cNvPr>
          <p:cNvSpPr txBox="1"/>
          <p:nvPr/>
        </p:nvSpPr>
        <p:spPr>
          <a:xfrm>
            <a:off x="728870" y="2570921"/>
            <a:ext cx="4041913" cy="2677656"/>
          </a:xfrm>
          <a:prstGeom prst="rect">
            <a:avLst/>
          </a:prstGeom>
          <a:noFill/>
        </p:spPr>
        <p:txBody>
          <a:bodyPr wrap="square" rtlCol="0">
            <a:spAutoFit/>
          </a:bodyPr>
          <a:lstStyle/>
          <a:p>
            <a:r>
              <a:rPr lang="en-US" sz="2400" b="1" dirty="0"/>
              <a:t>From the data, Nigeria is the country with the highest hit in Africa. It has a record of  18 reoccurred  times across the region more than any other country.</a:t>
            </a:r>
          </a:p>
        </p:txBody>
      </p:sp>
      <p:pic>
        <p:nvPicPr>
          <p:cNvPr id="12" name="Content Placeholder 11">
            <a:extLst>
              <a:ext uri="{FF2B5EF4-FFF2-40B4-BE49-F238E27FC236}">
                <a16:creationId xmlns:a16="http://schemas.microsoft.com/office/drawing/2014/main" id="{8B409877-8E68-4589-9A67-57113A769A6E}"/>
              </a:ext>
            </a:extLst>
          </p:cNvPr>
          <p:cNvPicPr>
            <a:picLocks noGrp="1" noChangeAspect="1"/>
          </p:cNvPicPr>
          <p:nvPr>
            <p:ph sz="quarter" idx="13"/>
          </p:nvPr>
        </p:nvPicPr>
        <p:blipFill>
          <a:blip r:embed="rId2"/>
          <a:stretch>
            <a:fillRect/>
          </a:stretch>
        </p:blipFill>
        <p:spPr>
          <a:xfrm>
            <a:off x="5855761" y="1853755"/>
            <a:ext cx="5948687" cy="3544340"/>
          </a:xfrm>
        </p:spPr>
      </p:pic>
    </p:spTree>
    <p:extLst>
      <p:ext uri="{BB962C8B-B14F-4D97-AF65-F5344CB8AC3E}">
        <p14:creationId xmlns:p14="http://schemas.microsoft.com/office/powerpoint/2010/main" val="2776225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D2EA0-2B24-4B53-BF4E-A80ED16A094D}"/>
              </a:ext>
            </a:extLst>
          </p:cNvPr>
          <p:cNvSpPr>
            <a:spLocks noGrp="1"/>
          </p:cNvSpPr>
          <p:nvPr>
            <p:ph type="title"/>
          </p:nvPr>
        </p:nvSpPr>
        <p:spPr/>
        <p:txBody>
          <a:bodyPr/>
          <a:lstStyle/>
          <a:p>
            <a:r>
              <a:rPr lang="en-US" dirty="0"/>
              <a:t>Country with most people affected.</a:t>
            </a:r>
            <a:br>
              <a:rPr lang="en-US" dirty="0"/>
            </a:br>
            <a:endParaRPr lang="en-US" dirty="0"/>
          </a:p>
        </p:txBody>
      </p:sp>
      <p:sp>
        <p:nvSpPr>
          <p:cNvPr id="6" name="TextBox 5">
            <a:extLst>
              <a:ext uri="{FF2B5EF4-FFF2-40B4-BE49-F238E27FC236}">
                <a16:creationId xmlns:a16="http://schemas.microsoft.com/office/drawing/2014/main" id="{F74C4F02-31D5-4775-8A0C-B15BF0E0939C}"/>
              </a:ext>
            </a:extLst>
          </p:cNvPr>
          <p:cNvSpPr txBox="1"/>
          <p:nvPr/>
        </p:nvSpPr>
        <p:spPr>
          <a:xfrm>
            <a:off x="291547" y="2214694"/>
            <a:ext cx="3499199" cy="1631216"/>
          </a:xfrm>
          <a:prstGeom prst="rect">
            <a:avLst/>
          </a:prstGeom>
          <a:noFill/>
        </p:spPr>
        <p:txBody>
          <a:bodyPr wrap="square" rtlCol="0">
            <a:spAutoFit/>
          </a:bodyPr>
          <a:lstStyle/>
          <a:p>
            <a:r>
              <a:rPr lang="en-US" sz="2000" b="1" dirty="0"/>
              <a:t>Nigeria  Is The Country With The </a:t>
            </a:r>
            <a:r>
              <a:rPr lang="en-US" sz="2000" b="1" dirty="0" err="1"/>
              <a:t>The</a:t>
            </a:r>
            <a:r>
              <a:rPr lang="en-US" sz="2000" b="1" dirty="0"/>
              <a:t> Most No Of People Affected With 2225769 People Affected Over The Period Of Time</a:t>
            </a:r>
          </a:p>
        </p:txBody>
      </p:sp>
      <p:pic>
        <p:nvPicPr>
          <p:cNvPr id="8" name="Content Placeholder 7">
            <a:extLst>
              <a:ext uri="{FF2B5EF4-FFF2-40B4-BE49-F238E27FC236}">
                <a16:creationId xmlns:a16="http://schemas.microsoft.com/office/drawing/2014/main" id="{6B46149E-D707-478E-B7BE-02A8A772FA04}"/>
              </a:ext>
            </a:extLst>
          </p:cNvPr>
          <p:cNvPicPr>
            <a:picLocks noGrp="1" noChangeAspect="1"/>
          </p:cNvPicPr>
          <p:nvPr>
            <p:ph sz="quarter" idx="13"/>
          </p:nvPr>
        </p:nvPicPr>
        <p:blipFill>
          <a:blip r:embed="rId2"/>
          <a:stretch>
            <a:fillRect/>
          </a:stretch>
        </p:blipFill>
        <p:spPr>
          <a:xfrm>
            <a:off x="4119285" y="1594244"/>
            <a:ext cx="7781167" cy="4118603"/>
          </a:xfrm>
        </p:spPr>
      </p:pic>
    </p:spTree>
    <p:extLst>
      <p:ext uri="{BB962C8B-B14F-4D97-AF65-F5344CB8AC3E}">
        <p14:creationId xmlns:p14="http://schemas.microsoft.com/office/powerpoint/2010/main" val="150330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CA9D-A696-4180-95E6-8732FD6A2E94}"/>
              </a:ext>
            </a:extLst>
          </p:cNvPr>
          <p:cNvSpPr>
            <a:spLocks noGrp="1"/>
          </p:cNvSpPr>
          <p:nvPr>
            <p:ph type="title"/>
          </p:nvPr>
        </p:nvSpPr>
        <p:spPr/>
        <p:txBody>
          <a:bodyPr/>
          <a:lstStyle/>
          <a:p>
            <a:r>
              <a:rPr lang="en-US" dirty="0"/>
              <a:t>Which year has the highest hit</a:t>
            </a:r>
            <a:br>
              <a:rPr lang="en-US" dirty="0"/>
            </a:br>
            <a:endParaRPr lang="en-US" dirty="0"/>
          </a:p>
        </p:txBody>
      </p:sp>
      <p:sp>
        <p:nvSpPr>
          <p:cNvPr id="6" name="TextBox 5">
            <a:extLst>
              <a:ext uri="{FF2B5EF4-FFF2-40B4-BE49-F238E27FC236}">
                <a16:creationId xmlns:a16="http://schemas.microsoft.com/office/drawing/2014/main" id="{C98D78CC-647E-4D49-BCE0-C15AE03358B9}"/>
              </a:ext>
            </a:extLst>
          </p:cNvPr>
          <p:cNvSpPr txBox="1"/>
          <p:nvPr/>
        </p:nvSpPr>
        <p:spPr>
          <a:xfrm>
            <a:off x="40384" y="1891747"/>
            <a:ext cx="3339548" cy="1631216"/>
          </a:xfrm>
          <a:prstGeom prst="rect">
            <a:avLst/>
          </a:prstGeom>
          <a:noFill/>
        </p:spPr>
        <p:txBody>
          <a:bodyPr wrap="square" rtlCol="0">
            <a:spAutoFit/>
          </a:bodyPr>
          <a:lstStyle/>
          <a:p>
            <a:r>
              <a:rPr lang="en-US" sz="2000" b="1" dirty="0"/>
              <a:t>From the chart, 2018 stands to be the year with the highest hit with over 2,000,000 persons affected in a single year .</a:t>
            </a:r>
          </a:p>
        </p:txBody>
      </p:sp>
      <p:pic>
        <p:nvPicPr>
          <p:cNvPr id="8" name="Content Placeholder 7">
            <a:extLst>
              <a:ext uri="{FF2B5EF4-FFF2-40B4-BE49-F238E27FC236}">
                <a16:creationId xmlns:a16="http://schemas.microsoft.com/office/drawing/2014/main" id="{06C47A84-FF4A-4DDB-9B1E-9B897AB72A7A}"/>
              </a:ext>
            </a:extLst>
          </p:cNvPr>
          <p:cNvPicPr>
            <a:picLocks noGrp="1" noChangeAspect="1"/>
          </p:cNvPicPr>
          <p:nvPr>
            <p:ph sz="quarter" idx="13"/>
          </p:nvPr>
        </p:nvPicPr>
        <p:blipFill>
          <a:blip r:embed="rId2"/>
          <a:stretch>
            <a:fillRect/>
          </a:stretch>
        </p:blipFill>
        <p:spPr>
          <a:xfrm>
            <a:off x="4176052" y="1521631"/>
            <a:ext cx="7517184" cy="4269569"/>
          </a:xfrm>
        </p:spPr>
      </p:pic>
    </p:spTree>
    <p:extLst>
      <p:ext uri="{BB962C8B-B14F-4D97-AF65-F5344CB8AC3E}">
        <p14:creationId xmlns:p14="http://schemas.microsoft.com/office/powerpoint/2010/main" val="277485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8EA45-D4B6-445A-9DB5-2BCF0E505096}"/>
              </a:ext>
            </a:extLst>
          </p:cNvPr>
          <p:cNvSpPr>
            <a:spLocks noGrp="1"/>
          </p:cNvSpPr>
          <p:nvPr>
            <p:ph type="title"/>
          </p:nvPr>
        </p:nvSpPr>
        <p:spPr/>
        <p:txBody>
          <a:bodyPr/>
          <a:lstStyle/>
          <a:p>
            <a:r>
              <a:rPr lang="en-US" dirty="0"/>
              <a:t>Top 10 countries by no. of </a:t>
            </a:r>
            <a:r>
              <a:rPr lang="en-US" dirty="0" err="1"/>
              <a:t>homless</a:t>
            </a:r>
            <a:br>
              <a:rPr lang="en-US" dirty="0"/>
            </a:br>
            <a:endParaRPr lang="en-US" dirty="0"/>
          </a:p>
        </p:txBody>
      </p:sp>
      <p:sp>
        <p:nvSpPr>
          <p:cNvPr id="6" name="TextBox 5">
            <a:extLst>
              <a:ext uri="{FF2B5EF4-FFF2-40B4-BE49-F238E27FC236}">
                <a16:creationId xmlns:a16="http://schemas.microsoft.com/office/drawing/2014/main" id="{5C68838E-B247-4699-89E4-CEC585F62255}"/>
              </a:ext>
            </a:extLst>
          </p:cNvPr>
          <p:cNvSpPr txBox="1"/>
          <p:nvPr/>
        </p:nvSpPr>
        <p:spPr>
          <a:xfrm>
            <a:off x="344557" y="2214694"/>
            <a:ext cx="4810539" cy="1323439"/>
          </a:xfrm>
          <a:prstGeom prst="rect">
            <a:avLst/>
          </a:prstGeom>
          <a:noFill/>
        </p:spPr>
        <p:txBody>
          <a:bodyPr wrap="square" rtlCol="0">
            <a:spAutoFit/>
          </a:bodyPr>
          <a:lstStyle/>
          <a:p>
            <a:r>
              <a:rPr lang="en-US" sz="2000" b="1" dirty="0"/>
              <a:t>Despite Nigeria having the highest number of affected persons, Niger is the country with the highest number of deaths </a:t>
            </a:r>
            <a:r>
              <a:rPr lang="en-US" sz="2000" b="1" dirty="0" err="1"/>
              <a:t>recored</a:t>
            </a:r>
            <a:r>
              <a:rPr lang="en-US" sz="2000" b="1" dirty="0"/>
              <a:t> as a result of flood.</a:t>
            </a:r>
          </a:p>
        </p:txBody>
      </p:sp>
      <p:pic>
        <p:nvPicPr>
          <p:cNvPr id="8" name="Content Placeholder 7">
            <a:extLst>
              <a:ext uri="{FF2B5EF4-FFF2-40B4-BE49-F238E27FC236}">
                <a16:creationId xmlns:a16="http://schemas.microsoft.com/office/drawing/2014/main" id="{8FF7DBED-E435-448B-BF7A-A8D9C537213F}"/>
              </a:ext>
            </a:extLst>
          </p:cNvPr>
          <p:cNvPicPr>
            <a:picLocks noGrp="1" noChangeAspect="1"/>
          </p:cNvPicPr>
          <p:nvPr>
            <p:ph sz="quarter" idx="13"/>
          </p:nvPr>
        </p:nvPicPr>
        <p:blipFill>
          <a:blip r:embed="rId2"/>
          <a:stretch>
            <a:fillRect/>
          </a:stretch>
        </p:blipFill>
        <p:spPr>
          <a:xfrm>
            <a:off x="5155096" y="1967345"/>
            <a:ext cx="6801376" cy="3823855"/>
          </a:xfrm>
        </p:spPr>
      </p:pic>
    </p:spTree>
    <p:extLst>
      <p:ext uri="{BB962C8B-B14F-4D97-AF65-F5344CB8AC3E}">
        <p14:creationId xmlns:p14="http://schemas.microsoft.com/office/powerpoint/2010/main" val="205957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5B61A-6920-42D6-82ED-EC79F1EB4DFA}"/>
              </a:ext>
            </a:extLst>
          </p:cNvPr>
          <p:cNvSpPr>
            <a:spLocks noGrp="1"/>
          </p:cNvSpPr>
          <p:nvPr>
            <p:ph type="title"/>
          </p:nvPr>
        </p:nvSpPr>
        <p:spPr/>
        <p:txBody>
          <a:bodyPr/>
          <a:lstStyle/>
          <a:p>
            <a:r>
              <a:rPr lang="en-US" dirty="0"/>
              <a:t>Top 10 countries by total death</a:t>
            </a:r>
            <a:br>
              <a:rPr lang="en-US" dirty="0"/>
            </a:br>
            <a:endParaRPr lang="en-US" dirty="0"/>
          </a:p>
        </p:txBody>
      </p:sp>
      <p:sp>
        <p:nvSpPr>
          <p:cNvPr id="6" name="TextBox 5">
            <a:extLst>
              <a:ext uri="{FF2B5EF4-FFF2-40B4-BE49-F238E27FC236}">
                <a16:creationId xmlns:a16="http://schemas.microsoft.com/office/drawing/2014/main" id="{1EA34B93-9C65-4E9C-A409-5CC0DFDABE32}"/>
              </a:ext>
            </a:extLst>
          </p:cNvPr>
          <p:cNvSpPr txBox="1"/>
          <p:nvPr/>
        </p:nvSpPr>
        <p:spPr>
          <a:xfrm>
            <a:off x="543339" y="2067339"/>
            <a:ext cx="3604591" cy="2554545"/>
          </a:xfrm>
          <a:prstGeom prst="rect">
            <a:avLst/>
          </a:prstGeom>
          <a:noFill/>
        </p:spPr>
        <p:txBody>
          <a:bodyPr wrap="square" rtlCol="0">
            <a:spAutoFit/>
          </a:bodyPr>
          <a:lstStyle/>
          <a:p>
            <a:r>
              <a:rPr lang="en-US" sz="2000" b="1" dirty="0"/>
              <a:t>This Chart Show The Countries With The Highest Number Of death </a:t>
            </a:r>
            <a:r>
              <a:rPr lang="en-US" sz="2000" b="1" dirty="0" err="1"/>
              <a:t>recoreded</a:t>
            </a:r>
            <a:r>
              <a:rPr lang="en-US" sz="2000" b="1" dirty="0"/>
              <a:t>. It  Is Arranged In Descending Order With </a:t>
            </a:r>
            <a:r>
              <a:rPr lang="en-US" sz="2000" b="1" dirty="0" err="1"/>
              <a:t>NIgeria</a:t>
            </a:r>
            <a:r>
              <a:rPr lang="en-US" sz="2000" b="1" dirty="0"/>
              <a:t> Toping The List And Ghana In The Last Position Of The Chart.</a:t>
            </a:r>
          </a:p>
        </p:txBody>
      </p:sp>
      <p:pic>
        <p:nvPicPr>
          <p:cNvPr id="8" name="Content Placeholder 7">
            <a:extLst>
              <a:ext uri="{FF2B5EF4-FFF2-40B4-BE49-F238E27FC236}">
                <a16:creationId xmlns:a16="http://schemas.microsoft.com/office/drawing/2014/main" id="{443F5C9C-C9BC-4F03-AB36-5386BA316863}"/>
              </a:ext>
            </a:extLst>
          </p:cNvPr>
          <p:cNvPicPr>
            <a:picLocks noGrp="1" noChangeAspect="1"/>
          </p:cNvPicPr>
          <p:nvPr>
            <p:ph sz="quarter" idx="13"/>
          </p:nvPr>
        </p:nvPicPr>
        <p:blipFill>
          <a:blip r:embed="rId2"/>
          <a:stretch>
            <a:fillRect/>
          </a:stretch>
        </p:blipFill>
        <p:spPr>
          <a:xfrm>
            <a:off x="4620316" y="1551709"/>
            <a:ext cx="7571683" cy="4239491"/>
          </a:xfrm>
        </p:spPr>
      </p:pic>
    </p:spTree>
    <p:extLst>
      <p:ext uri="{BB962C8B-B14F-4D97-AF65-F5344CB8AC3E}">
        <p14:creationId xmlns:p14="http://schemas.microsoft.com/office/powerpoint/2010/main" val="7150097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146</TotalTime>
  <Words>482</Words>
  <Application>Microsoft Office PowerPoint</Application>
  <PresentationFormat>Widescreen</PresentationFormat>
  <Paragraphs>46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-apple-system</vt:lpstr>
      <vt:lpstr>Arial</vt:lpstr>
      <vt:lpstr>Gill Sans MT</vt:lpstr>
      <vt:lpstr>Google Sans</vt:lpstr>
      <vt:lpstr>Roboto</vt:lpstr>
      <vt:lpstr>Gallery</vt:lpstr>
      <vt:lpstr>ANALYSIS ON FLOOD IN AFRIC.A</vt:lpstr>
      <vt:lpstr>INTRODUCTION</vt:lpstr>
      <vt:lpstr>Research questions</vt:lpstr>
      <vt:lpstr>Data cleaning and manipulation  </vt:lpstr>
      <vt:lpstr>Which country were hit the most   </vt:lpstr>
      <vt:lpstr>Country with most people affected. </vt:lpstr>
      <vt:lpstr>Which year has the highest hit </vt:lpstr>
      <vt:lpstr>Top 10 countries by no. of homless </vt:lpstr>
      <vt:lpstr>Top 10 countries by total death </vt:lpstr>
      <vt:lpstr>Top 10 countries by no injured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ON BACTERIAL DISEASE IN AFRICA</dc:title>
  <dc:creator>kozzy.hustle@gmail.com</dc:creator>
  <cp:lastModifiedBy>kozzy.hustle@gmail.com</cp:lastModifiedBy>
  <cp:revision>2</cp:revision>
  <dcterms:created xsi:type="dcterms:W3CDTF">2025-06-02T20:09:51Z</dcterms:created>
  <dcterms:modified xsi:type="dcterms:W3CDTF">2025-06-02T22:49:52Z</dcterms:modified>
</cp:coreProperties>
</file>