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5"/>
  </p:notesMasterIdLst>
  <p:handoutMasterIdLst>
    <p:handoutMasterId r:id="rId16"/>
  </p:handoutMasterIdLst>
  <p:sldIdLst>
    <p:sldId id="531" r:id="rId5"/>
    <p:sldId id="619" r:id="rId6"/>
    <p:sldId id="618" r:id="rId7"/>
    <p:sldId id="541" r:id="rId8"/>
    <p:sldId id="623" r:id="rId9"/>
    <p:sldId id="2439" r:id="rId10"/>
    <p:sldId id="624" r:id="rId11"/>
    <p:sldId id="2432" r:id="rId12"/>
    <p:sldId id="2433" r:id="rId13"/>
    <p:sldId id="243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707"/>
    <a:srgbClr val="620606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 showGuides="1">
      <p:cViewPr varScale="1">
        <p:scale>
          <a:sx n="100" d="100"/>
          <a:sy n="100" d="100"/>
        </p:scale>
        <p:origin x="84" y="34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2800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" panose="02000000000000000000" pitchFamily="2" charset="0"/>
                <a:cs typeface="+mn-cs"/>
              </a:defRPr>
            </a:pPr>
            <a:r>
              <a:rPr lang="es-ES" sz="2800" noProof="0" dirty="0">
                <a:latin typeface="+mj-lt"/>
              </a:rPr>
              <a:t>Presupuesto anual</a:t>
            </a:r>
          </a:p>
        </c:rich>
      </c:tx>
      <c:layout>
        <c:manualLayout>
          <c:xMode val="edge"/>
          <c:yMode val="edge"/>
          <c:x val="0.12352587605938571"/>
          <c:y val="1.7553907047792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2800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1786299613311695"/>
          <c:y val="0.22199154366154392"/>
          <c:w val="0.78510057634217656"/>
          <c:h val="0.4115226013414989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Fila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A2-4DE0-8664-F0E576FF22D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A2-4DE0-8664-F0E576FF22D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A2-4DE0-8664-F0E576FF22D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A2-4DE0-8664-F0E576FF22D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3A2-4DE0-8664-F0E576FF22D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3A2-4DE0-8664-F0E576FF22D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3A2-4DE0-8664-F0E576FF22D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3A2-4DE0-8664-F0E576FF22DB}"/>
              </c:ext>
            </c:extLst>
          </c:dPt>
          <c:cat>
            <c:strRef>
              <c:f>Лист1!$A$2:$A$13</c:f>
              <c:strCache>
                <c:ptCount val="12"/>
                <c:pt idx="0">
                  <c:v>Ene 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8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43196480"/>
        <c:axId val="1443187744"/>
      </c:barChart>
      <c:catAx>
        <c:axId val="144319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Roboto Light" panose="02000000000000000000"/>
                <a:ea typeface="Roboto" panose="02000000000000000000" pitchFamily="2" charset="0"/>
                <a:cs typeface="+mn-cs"/>
              </a:defRPr>
            </a:pPr>
            <a:endParaRPr lang="es-E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Roboto Light" panose="02000000000000000000"/>
                <a:ea typeface="Roboto" panose="02000000000000000000" pitchFamily="2" charset="0"/>
                <a:cs typeface="+mn-cs"/>
              </a:defRPr>
            </a:pPr>
            <a:endParaRPr lang="es-E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854240548175753E-2"/>
          <c:y val="0.77370061861238404"/>
          <c:w val="0.90509006030734707"/>
          <c:h val="0.10507932341790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500" noProof="0">
          <a:latin typeface="Roboto" panose="02000000000000000000" pitchFamily="2" charset="0"/>
          <a:ea typeface="Roboto" panose="02000000000000000000" pitchFamily="2" charset="0"/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729CA-09D3-4582-82DE-B797E2222E75}" type="datetime1">
              <a:rPr lang="es-ES" smtClean="0"/>
              <a:t>03/03/2021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ED4A89-E254-42C2-9371-F93261E3C60A}" type="datetime1">
              <a:rPr lang="es-ES" noProof="0" smtClean="0"/>
              <a:t>03/03/2021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5EFD187-7D74-4BFC-B925-AD91EFADB35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2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24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0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1856D64-4832-451C-BDC4-CDCD8DDD1AEF}"/>
              </a:ext>
            </a:extLst>
          </p:cNvPr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0AAADA80-8DC6-4DF6-979F-395A8D6AE245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18">
            <a:extLst>
              <a:ext uri="{FF2B5EF4-FFF2-40B4-BE49-F238E27FC236}">
                <a16:creationId xmlns:a16="http://schemas.microsoft.com/office/drawing/2014/main" id="{CCA2FD99-BEC4-419A-88CE-946400F5A7C5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78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0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9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Arrastrar y colocar </a:t>
            </a:r>
          </a:p>
          <a:p>
            <a:pPr rtl="0"/>
            <a:r>
              <a:rPr lang="es-ES" noProof="0"/>
              <a:t>imagen aquí</a:t>
            </a:r>
          </a:p>
        </p:txBody>
      </p:sp>
      <p:sp>
        <p:nvSpPr>
          <p:cNvPr id="7" name="Forma libre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931169"/>
            <a:ext cx="4393296" cy="133806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0320027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6" name="Elipse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35" name="Elips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22" name="Elipse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2700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 rtlCol="0"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428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34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66" name="Elips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35" name="Elips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144" y="2888790"/>
            <a:ext cx="4562856" cy="298019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0862" y="0"/>
            <a:ext cx="6751137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76402879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Elipse 11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3" name="Elipse 12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4" name="Elipse 13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49" name="Elipse 48"/>
          <p:cNvSpPr/>
          <p:nvPr userDrawn="1"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50" name="Elipse 49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20" name="Marcador de posición de imagen 19"/>
          <p:cNvSpPr>
            <a:spLocks noGrp="1"/>
          </p:cNvSpPr>
          <p:nvPr>
            <p:ph type="pic" sz="quarter" idx="56" hasCustomPrompt="1"/>
          </p:nvPr>
        </p:nvSpPr>
        <p:spPr>
          <a:xfrm>
            <a:off x="1104765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Arrastrar y colocar </a:t>
            </a:r>
          </a:p>
          <a:p>
            <a:pPr rtl="0"/>
            <a:r>
              <a:rPr lang="es-ES" noProof="0"/>
              <a:t>imagen aquí</a:t>
            </a:r>
          </a:p>
        </p:txBody>
      </p:sp>
      <p:sp>
        <p:nvSpPr>
          <p:cNvPr id="19" name="Marcador de posición de imagen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0"/>
            <a:ext cx="1188054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Arrastrar y colocar </a:t>
            </a:r>
          </a:p>
          <a:p>
            <a:pPr rtl="0"/>
            <a:r>
              <a:rPr lang="es-ES" noProof="0"/>
              <a:t>imagen aquí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0E95E1C1-C3CC-4989-9ABC-178293BB83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24938" y="2622012"/>
            <a:ext cx="5578882" cy="3550187"/>
          </a:xfrm>
        </p:spPr>
        <p:txBody>
          <a:bodyPr tIns="73152" rtlCol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lang="en-US" sz="1400" b="0" i="0" baseline="0" smtClean="0">
                <a:effectLst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6064CAB-1057-41AD-A199-A6E8A7026465}"/>
              </a:ext>
            </a:extLst>
          </p:cNvPr>
          <p:cNvSpPr/>
          <p:nvPr userDrawn="1"/>
        </p:nvSpPr>
        <p:spPr>
          <a:xfrm>
            <a:off x="8524888" y="-1578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97" y="1254264"/>
            <a:ext cx="5568696" cy="13350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4739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Arrastrar y colocar </a:t>
            </a:r>
          </a:p>
          <a:p>
            <a:pPr rtl="0"/>
            <a:r>
              <a:rPr lang="es-ES" noProof="0"/>
              <a:t>imagen aquí</a:t>
            </a:r>
          </a:p>
        </p:txBody>
      </p:sp>
      <p:sp>
        <p:nvSpPr>
          <p:cNvPr id="47" name="Elipse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48" name="Elipse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49" name="Elipse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50" name="Elipse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6" name="Marcador de posición de imagen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Arrastrar y colocar </a:t>
            </a:r>
          </a:p>
          <a:p>
            <a:pPr rtl="0"/>
            <a:r>
              <a:rPr lang="es-ES" noProof="0"/>
              <a:t>imagen aquí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9" name="Título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es-ES" noProof="0"/>
              <a:t>ESCRIBA EL TÍTULO AQUÍ</a:t>
            </a:r>
          </a:p>
        </p:txBody>
      </p:sp>
      <p:sp>
        <p:nvSpPr>
          <p:cNvPr id="41" name="Marcador de posición de texto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80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</a:pPr>
            <a:r>
              <a:rPr lang="es-ES" noProof="0"/>
              <a:t>ESCRIBA EL TÍTULO AQUÍ</a:t>
            </a:r>
          </a:p>
        </p:txBody>
      </p:sp>
    </p:spTree>
    <p:extLst>
      <p:ext uri="{BB962C8B-B14F-4D97-AF65-F5344CB8AC3E}">
        <p14:creationId xmlns:p14="http://schemas.microsoft.com/office/powerpoint/2010/main" val="189069207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6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0" y="1036565"/>
            <a:ext cx="4514851" cy="573989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0" y="2296952"/>
            <a:ext cx="4514851" cy="377999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0" y="1675127"/>
            <a:ext cx="4484700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0"/>
          </a:xfrm>
        </p:spPr>
        <p:txBody>
          <a:bodyPr rtlCol="0">
            <a:normAutofit/>
          </a:bodyPr>
          <a:lstStyle>
            <a:lvl1pPr>
              <a:defRPr sz="14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número de diapositiva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s-ES" sz="1000" noProof="0" smtClean="0">
                <a:solidFill>
                  <a:schemeClr val="bg1">
                    <a:alpha val="50000"/>
                  </a:schemeClr>
                </a:solidFill>
              </a:rPr>
              <a:pPr rtl="0"/>
              <a:t>‹Nº›</a:t>
            </a:fld>
            <a:endParaRPr lang="es-ES" sz="1000" noProof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1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9451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7" name="Título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pPr rtl="0"/>
            <a:r>
              <a:rPr lang="es-ES" noProof="0"/>
              <a:t>TÍTULO AQUÍ</a:t>
            </a:r>
          </a:p>
        </p:txBody>
      </p:sp>
      <p:sp>
        <p:nvSpPr>
          <p:cNvPr id="10" name="Elipse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Elipse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7" name="Elipse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Elipse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66" name="Elipse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35" name="Elipse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 rtl="0">
              <a:lnSpc>
                <a:spcPct val="145000"/>
              </a:lnSpc>
              <a:spcBef>
                <a:spcPts val="0"/>
              </a:spcBef>
            </a:pPr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contenido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Marcador de posición de texto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7F0630-45EB-4FA4-B979-D732F23F3B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074A74E5-55FD-4C12-BC63-564FDA7094D5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18">
            <a:extLst>
              <a:ext uri="{FF2B5EF4-FFF2-40B4-BE49-F238E27FC236}">
                <a16:creationId xmlns:a16="http://schemas.microsoft.com/office/drawing/2014/main" id="{71A1CDBB-CEF2-49E5-A00D-A6CD662C628B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8B937D-8F93-46D7-9394-1AF9547FD5A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186648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E9F6556-7CA2-4408-907B-F6B2537FC80B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7562A9B-52EF-4DE1-A9AC-EF08F5BBB81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75EFDF2-6C23-429E-938B-7E4F29AA3991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D88BB7-0EB9-463F-BBD1-7F5B03AB8C79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Forma libre: Forma 10">
            <a:extLst>
              <a:ext uri="{FF2B5EF4-FFF2-40B4-BE49-F238E27FC236}">
                <a16:creationId xmlns:a16="http://schemas.microsoft.com/office/drawing/2014/main" id="{A5D39930-7633-448E-B8DC-4D282AB1BA26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1">
            <a:extLst>
              <a:ext uri="{FF2B5EF4-FFF2-40B4-BE49-F238E27FC236}">
                <a16:creationId xmlns:a16="http://schemas.microsoft.com/office/drawing/2014/main" id="{50E56B13-2C5F-4584-A097-9EB629075CE3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16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7F19E96-7EAE-4E32-B784-64486D225F19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308CE33-FDED-426C-BF93-27AACB0FF5F6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847B8BF-35A4-4F56-A974-FB7D83A9418F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0D77173-141C-4C62-995F-3DC9390194C3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4" name="Forma libre: Forma 10">
            <a:extLst>
              <a:ext uri="{FF2B5EF4-FFF2-40B4-BE49-F238E27FC236}">
                <a16:creationId xmlns:a16="http://schemas.microsoft.com/office/drawing/2014/main" id="{1FA08E82-951C-445C-9BEC-2AEBF45E096B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1">
            <a:extLst>
              <a:ext uri="{FF2B5EF4-FFF2-40B4-BE49-F238E27FC236}">
                <a16:creationId xmlns:a16="http://schemas.microsoft.com/office/drawing/2014/main" id="{D07DB2AC-7D22-4617-8161-EC28C4C0F0AD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2623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6548BBA-0583-43BE-BCEE-3B31AA98BFC2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A31CF5F-D79A-40C8-AEEA-B27EB4CC124E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5BA581D-3990-4387-A452-7586F006EB62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343750-69B3-4146-88F7-D7E1FE4C746E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Forma libre: Forma 10">
            <a:extLst>
              <a:ext uri="{FF2B5EF4-FFF2-40B4-BE49-F238E27FC236}">
                <a16:creationId xmlns:a16="http://schemas.microsoft.com/office/drawing/2014/main" id="{22D7D255-D2EA-47D1-BDDD-5A2B48F9A7B1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1">
            <a:extLst>
              <a:ext uri="{FF2B5EF4-FFF2-40B4-BE49-F238E27FC236}">
                <a16:creationId xmlns:a16="http://schemas.microsoft.com/office/drawing/2014/main" id="{6FDD2E88-8B57-441C-822B-A841D723A52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3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41F015-3035-4097-97DF-CAF02EF32F7B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44B17A1-B9A1-4E24-9370-6C3380784931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7FE07F9-52A5-4B70-BDA0-6CB1DA9DDC40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0016672-9345-4B35-9D7F-8107D1AE0E52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Forma libre: Forma 10">
            <a:extLst>
              <a:ext uri="{FF2B5EF4-FFF2-40B4-BE49-F238E27FC236}">
                <a16:creationId xmlns:a16="http://schemas.microsoft.com/office/drawing/2014/main" id="{B81D52B9-ECFE-4533-A9BC-A241111A18B1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11">
            <a:extLst>
              <a:ext uri="{FF2B5EF4-FFF2-40B4-BE49-F238E27FC236}">
                <a16:creationId xmlns:a16="http://schemas.microsoft.com/office/drawing/2014/main" id="{E5B4CF59-8A76-472A-ABAC-1853BF0A7EE5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55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5FFA046-8238-4173-9E42-3FF360A7D589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40B62C-AC0C-4CF9-B407-FD674B5AF305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A95469A-F892-4149-B238-1E79079B9FF1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F90D966-9685-40C7-8474-9967053AAC70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0"/>
          </a:p>
        </p:txBody>
      </p:sp>
      <p:sp>
        <p:nvSpPr>
          <p:cNvPr id="12" name="Forma libre: Forma 10">
            <a:extLst>
              <a:ext uri="{FF2B5EF4-FFF2-40B4-BE49-F238E27FC236}">
                <a16:creationId xmlns:a16="http://schemas.microsoft.com/office/drawing/2014/main" id="{7387B11C-E019-4798-9627-BEADE64AC191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1">
            <a:extLst>
              <a:ext uri="{FF2B5EF4-FFF2-40B4-BE49-F238E27FC236}">
                <a16:creationId xmlns:a16="http://schemas.microsoft.com/office/drawing/2014/main" id="{5AECA3E7-EB6C-4DBD-84CD-155B52E43EF9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903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0CE081E-67E4-41CB-BF95-3869CFBB37D5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61">
            <a:extLst>
              <a:ext uri="{FF2B5EF4-FFF2-40B4-BE49-F238E27FC236}">
                <a16:creationId xmlns:a16="http://schemas.microsoft.com/office/drawing/2014/main" id="{5D93AC19-91A3-464A-BD63-066F7EED12A0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s-ES" sz="2400" b="1" kern="1200" spc="6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s-ES" sz="2400" b="1" kern="1200" spc="600" baseline="300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s-ES" sz="2400" b="1" kern="1200" spc="600" noProof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s-ES" sz="2400" b="1" i="0" spc="600" noProof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9" name="Marcador de número de diapositiva 21">
            <a:extLst>
              <a:ext uri="{FF2B5EF4-FFF2-40B4-BE49-F238E27FC236}">
                <a16:creationId xmlns:a16="http://schemas.microsoft.com/office/drawing/2014/main" id="{CB3BAA14-FEFF-4AEE-96E8-A551B8662327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s-ES" sz="1000" noProof="0" smtClean="0"/>
              <a:pPr rtl="0"/>
              <a:t>‹Nº›</a:t>
            </a:fld>
            <a:endParaRPr lang="es-ES" sz="1000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ABF473D-3590-4858-9E72-13631D18085E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4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666" r:id="rId25"/>
    <p:sldLayoutId id="2147483677" r:id="rId26"/>
    <p:sldLayoutId id="2147483673" r:id="rId27"/>
    <p:sldLayoutId id="2147483674" r:id="rId28"/>
    <p:sldLayoutId id="2147483680" r:id="rId29"/>
    <p:sldLayoutId id="2147483678" r:id="rId30"/>
    <p:sldLayoutId id="2147483679" r:id="rId3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google-ads/answer/11649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Google </a:t>
            </a:r>
            <a:r>
              <a:rPr lang="es-ES" dirty="0" err="1">
                <a:solidFill>
                  <a:srgbClr val="FFFF00"/>
                </a:solidFill>
              </a:rPr>
              <a:t>Ads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Estefanía Ortiz Clemente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CEF3B6-797D-4D7C-BB9A-4068B0503CF5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3837" y="3004887"/>
            <a:ext cx="4124325" cy="848226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GRACIAS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393ABB-998D-4728-8E69-F8D68FCBAA89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1A5AD738-856D-4A85-B701-C986789D9E82}"/>
              </a:ext>
            </a:extLst>
          </p:cNvPr>
          <p:cNvSpPr>
            <a:spLocks noGrp="1"/>
          </p:cNvSpPr>
          <p:nvPr>
            <p:ph type="body" idx="71"/>
          </p:nvPr>
        </p:nvSpPr>
        <p:spPr>
          <a:xfrm>
            <a:off x="7562849" y="1747173"/>
            <a:ext cx="4314825" cy="3110577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/>
              <a:t>¿Sabemos qué es Google </a:t>
            </a:r>
            <a:r>
              <a:rPr lang="es-ES" dirty="0" err="1"/>
              <a:t>Ads</a:t>
            </a:r>
            <a:r>
              <a:rPr lang="es-ES" dirty="0"/>
              <a:t>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/>
              <a:t>Anuncios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/>
              <a:t>Palabras clave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Presupuesto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dirty="0"/>
              <a:t>Ayuda para generar resultados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400" y="947506"/>
            <a:ext cx="4393296" cy="630931"/>
          </a:xfrm>
        </p:spPr>
        <p:txBody>
          <a:bodyPr rtlCol="0"/>
          <a:lstStyle/>
          <a:p>
            <a:pPr rtl="0"/>
            <a:r>
              <a:rPr lang="es-ES" dirty="0" err="1"/>
              <a:t>Ìndice</a:t>
            </a:r>
            <a:endParaRPr lang="es-ES" dirty="0"/>
          </a:p>
        </p:txBody>
      </p:sp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DF411263-D567-454F-88E6-B7AE087076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197" t="-34375" r="15927" b="9046"/>
          <a:stretch/>
        </p:blipFill>
        <p:spPr>
          <a:xfrm>
            <a:off x="1104900" y="1"/>
            <a:ext cx="7583700" cy="6858001"/>
          </a:xfr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9C71211-255E-4676-9347-9EBF70E48E38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3"/>
          </p:nvPr>
        </p:nvSpPr>
        <p:spPr>
          <a:xfrm>
            <a:off x="5543549" y="2203877"/>
            <a:ext cx="6334125" cy="3244423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b="1" dirty="0"/>
              <a:t>Propiedad de </a:t>
            </a:r>
            <a:r>
              <a:rPr lang="es-ES" sz="1600" b="1" dirty="0" err="1"/>
              <a:t>Alphabet</a:t>
            </a:r>
            <a:r>
              <a:rPr lang="es-ES" sz="1600" b="1" dirty="0"/>
              <a:t>(Google).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b="1" dirty="0"/>
              <a:t>Es su programa de publicidad en línea.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b="1" dirty="0"/>
              <a:t>Crea anuncios en línea para llegar a las personas en el momento exacto en que se interesan por los productos y servicios que ofreces</a:t>
            </a:r>
            <a:r>
              <a:rPr lang="es-ES" sz="1600" dirty="0"/>
              <a:t>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670" y="436626"/>
            <a:ext cx="5402082" cy="1563624"/>
          </a:xfrm>
        </p:spPr>
        <p:txBody>
          <a:bodyPr rtlCol="0"/>
          <a:lstStyle/>
          <a:p>
            <a:pPr rtl="0"/>
            <a:r>
              <a:rPr lang="es-ES" dirty="0"/>
              <a:t>¿Qué es Google </a:t>
            </a:r>
            <a:r>
              <a:rPr lang="es-ES" dirty="0" err="1"/>
              <a:t>ads</a:t>
            </a:r>
            <a:r>
              <a:rPr lang="es-ES" dirty="0"/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3C4964-08A3-4BE1-8331-9933DE1A2AEF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B546C3E1-54F9-406D-8040-9807383C5299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 rotWithShape="1">
          <a:blip r:embed="rId5"/>
          <a:srcRect l="18487" r="2738"/>
          <a:stretch/>
        </p:blipFill>
        <p:spPr>
          <a:xfrm>
            <a:off x="1104901" y="0"/>
            <a:ext cx="5402083" cy="6858000"/>
          </a:xfrm>
        </p:spPr>
      </p:pic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75" y="934276"/>
            <a:ext cx="4562856" cy="1195325"/>
          </a:xfrm>
        </p:spPr>
        <p:txBody>
          <a:bodyPr rtlCol="0"/>
          <a:lstStyle/>
          <a:p>
            <a:pPr rtl="0"/>
            <a:r>
              <a:rPr lang="es-ES" noProof="1"/>
              <a:t>¿Què Nos ofrece?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05575" y="2599912"/>
            <a:ext cx="4890425" cy="334327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Alcanzar nuestros objetivos de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Orientar nuestros anuncios con palabras clave.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Especificar el público objetivo.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Pagar solo cuando se obtienen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Medir el rendimiento de los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Publicar anuncios en todas nuestras plataformas.</a:t>
            </a:r>
          </a:p>
          <a:p>
            <a:endParaRPr lang="es-ES" b="1" dirty="0"/>
          </a:p>
          <a:p>
            <a:pPr rtl="0"/>
            <a:endParaRPr lang="es-ES" noProof="1"/>
          </a:p>
        </p:txBody>
      </p:sp>
      <p:sp>
        <p:nvSpPr>
          <p:cNvPr id="8" name="Elips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700" noProof="1"/>
          </a:p>
        </p:txBody>
      </p:sp>
      <p:sp>
        <p:nvSpPr>
          <p:cNvPr id="10" name="Número de diapositiva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es-ES" sz="1000" noProof="1" dirty="0" smtClean="0">
                <a:solidFill>
                  <a:schemeClr val="bg1">
                    <a:alpha val="50000"/>
                  </a:schemeClr>
                </a:solidFill>
              </a:rPr>
              <a:pPr/>
              <a:t>4</a:t>
            </a:fld>
            <a:endParaRPr lang="es-ES" sz="1000" noProof="1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BB3570-100F-4B50-BA83-9DC1D13AF23D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08837692-EE37-4830-9CE4-454AB3AA1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17785" r="23427"/>
          <a:stretch/>
        </p:blipFill>
        <p:spPr>
          <a:xfrm>
            <a:off x="5440862" y="0"/>
            <a:ext cx="6751137" cy="6857999"/>
          </a:xfrm>
        </p:spPr>
      </p:pic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Granos de café" title="Granos de café">
            <a:extLst>
              <a:ext uri="{FF2B5EF4-FFF2-40B4-BE49-F238E27FC236}">
                <a16:creationId xmlns:a16="http://schemas.microsoft.com/office/drawing/2014/main" id="{F8670FF9-480E-49A6-A069-BFCF6D699533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22"/>
          <a:stretch>
            <a:fillRect/>
          </a:stretch>
        </p:blipFill>
        <p:spPr/>
      </p:pic>
      <p:sp>
        <p:nvSpPr>
          <p:cNvPr id="11" name="Marcador de texto 10"/>
          <p:cNvSpPr>
            <a:spLocks noGrp="1"/>
          </p:cNvSpPr>
          <p:nvPr>
            <p:ph type="body" sz="quarter" idx="39"/>
          </p:nvPr>
        </p:nvSpPr>
        <p:spPr>
          <a:xfrm>
            <a:off x="5224938" y="1819276"/>
            <a:ext cx="5578882" cy="4352924"/>
          </a:xfrm>
        </p:spPr>
        <p:txBody>
          <a:bodyPr rtlCol="0"/>
          <a:lstStyle/>
          <a:p>
            <a:r>
              <a:rPr lang="es-ES" sz="1600" b="1" dirty="0"/>
              <a:t>La sección 1 puede contener anuncios.</a:t>
            </a:r>
            <a:r>
              <a:rPr lang="es-ES" sz="1600" dirty="0"/>
              <a:t> Los anuncios pueden aparecer en las partes superior o inferior de la página de resultados de búsqueda de Google al lado o debajo de la etiqueta “Anuncios”.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b="1" dirty="0"/>
              <a:t>La sección 2 está compuesta por los resultados de la búsqueda "orgánica",</a:t>
            </a:r>
            <a:r>
              <a:rPr lang="es-ES" sz="1600" dirty="0"/>
              <a:t> que son vínculos no pagados a sitios web con contenido directamente relacionado con la búsqueda de la persona. El sitio web relacionado podría aparecer aquí, pero no el anuncio.</a:t>
            </a:r>
            <a:endParaRPr lang="es-ES" sz="12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11E0449-C335-46DB-B971-B68D852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372" y="244614"/>
            <a:ext cx="5568696" cy="1335024"/>
          </a:xfrm>
        </p:spPr>
        <p:txBody>
          <a:bodyPr rtlCol="0"/>
          <a:lstStyle/>
          <a:p>
            <a:pPr rtl="0"/>
            <a:r>
              <a:rPr lang="es-ES" noProof="1"/>
              <a:t>¿Dónde aparecerán los anuncios?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4F5135-95AB-45DB-AB61-A56F82D882CF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E0674DF9-5E6B-43E6-B53A-AEFD7009C5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 rotWithShape="1">
          <a:blip r:embed="rId6"/>
          <a:srcRect l="44092" t="390" r="21129" b="390"/>
          <a:stretch/>
        </p:blipFill>
        <p:spPr>
          <a:xfrm>
            <a:off x="1104765" y="-1579"/>
            <a:ext cx="3816695" cy="6858000"/>
          </a:xfrm>
        </p:spPr>
      </p:pic>
    </p:spTree>
    <p:extLst>
      <p:ext uri="{BB962C8B-B14F-4D97-AF65-F5344CB8AC3E}">
        <p14:creationId xmlns:p14="http://schemas.microsoft.com/office/powerpoint/2010/main" val="227145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A626-8946-4A76-B50B-10671634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569" y="989013"/>
            <a:ext cx="4562856" cy="592137"/>
          </a:xfrm>
        </p:spPr>
        <p:txBody>
          <a:bodyPr/>
          <a:lstStyle/>
          <a:p>
            <a:r>
              <a:rPr lang="es-ES" dirty="0"/>
              <a:t>Palabras Clave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E7C4F-F2B6-4EEB-9DD8-48E199A91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3569" y="2000250"/>
            <a:ext cx="4972431" cy="3868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palabras clave son términos o frases que eliges cuando configuras tu campaña de Google </a:t>
            </a:r>
            <a:r>
              <a:rPr lang="es-ES" dirty="0" err="1"/>
              <a:t>Ads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Términos que crees que los clientes potenciales tienen probabilidades de utilizar cuando buscan productos o servicios similares a los tuyos.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Ejemplo: clave “envío de flores naturales”, para un usuario que realice una búsqueda en Google con la frase </a:t>
            </a:r>
            <a:r>
              <a:rPr lang="es-ES" i="1" dirty="0"/>
              <a:t>envío de flores naturales</a:t>
            </a:r>
            <a:r>
              <a:rPr lang="es-ES" dirty="0"/>
              <a:t> o un término similar.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B14998C8-B3AD-46D9-8967-4ED66ADB59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911" r="21911"/>
          <a:stretch>
            <a:fillRect/>
          </a:stretch>
        </p:blipFill>
        <p:spPr/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D06EA2-5625-4C31-88F1-2DCB7E89E8C0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3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EFD33049-673D-43F4-9219-42BEF84C28FF}"/>
              </a:ext>
            </a:extLst>
          </p:cNvPr>
          <p:cNvPicPr>
            <a:picLocks noGrp="1" noChangeAspect="1"/>
          </p:cNvPicPr>
          <p:nvPr>
            <p:ph type="pic" sz="quarter" idx="104"/>
          </p:nvPr>
        </p:nvPicPr>
        <p:blipFill>
          <a:blip r:embed="rId3"/>
          <a:srcRect t="263" b="263"/>
          <a:stretch/>
        </p:blipFill>
        <p:spPr>
          <a:xfrm>
            <a:off x="5084822" y="516791"/>
            <a:ext cx="2285207" cy="227318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238801-5FA2-45D0-8DCD-2CE63F6A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124835"/>
            <a:ext cx="4979928" cy="3333115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Cuando un cliente busca un término que coincide con su palabra clave, su anuncio ingresa en una subasta para determinar si se mostrará.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El costo de cada palabra clave varía según su calidad, su competencia en la subasta y otros factores.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Este nivel se basa en la tasa de clics esperada, la relevancia del anuncio y la experiencia en la página de destino.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6612365" y="2521330"/>
            <a:ext cx="4979928" cy="605918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Rango de búsquedas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3D0101B-4320-4130-8381-DDFACEB78A63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124835"/>
            <a:ext cx="4979928" cy="321637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Tipos de concordancia: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concordancia exacta, su palabra clave solo se mostrará en búsquedas que tengan el mismo significado que la palabra clave.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Concordancia de frase, su palabra clave puede aparecer en búsquedas que incluyan el significado de esta.</a:t>
            </a:r>
          </a:p>
          <a:p>
            <a:pPr rtl="0"/>
            <a:endParaRPr lang="es-ES" dirty="0"/>
          </a:p>
        </p:txBody>
      </p:sp>
      <p:sp>
        <p:nvSpPr>
          <p:cNvPr id="40" name="Título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32" y="2521330"/>
            <a:ext cx="4983480" cy="603504"/>
          </a:xfrm>
        </p:spPr>
        <p:txBody>
          <a:bodyPr rtlCol="0"/>
          <a:lstStyle/>
          <a:p>
            <a:pPr rtl="0"/>
            <a:r>
              <a:rPr lang="es-ES" dirty="0"/>
              <a:t>Cómo funciona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FDCFE-EC80-4A85-883F-746DB081387D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0" y="619194"/>
            <a:ext cx="4514851" cy="1016858"/>
          </a:xfrm>
        </p:spPr>
        <p:txBody>
          <a:bodyPr rtlCol="0"/>
          <a:lstStyle/>
          <a:p>
            <a:pPr rtl="0"/>
            <a:r>
              <a:rPr lang="es-ES" noProof="1"/>
              <a:t>Controla Tu 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1704975"/>
            <a:ext cx="4629151" cy="4502599"/>
          </a:xfrm>
        </p:spPr>
        <p:txBody>
          <a:bodyPr rtlCol="0">
            <a:normAutofit/>
          </a:bodyPr>
          <a:lstStyle/>
          <a:p>
            <a:r>
              <a:rPr lang="es-ES" dirty="0"/>
              <a:t>Con las ofertas de </a:t>
            </a:r>
            <a:r>
              <a:rPr lang="es-ES" dirty="0">
                <a:solidFill>
                  <a:srgbClr val="7F070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costo por clic (CPC)</a:t>
            </a:r>
            <a:r>
              <a:rPr lang="es-ES" dirty="0">
                <a:solidFill>
                  <a:srgbClr val="7F0707"/>
                </a:solidFill>
              </a:rPr>
              <a:t>, </a:t>
            </a:r>
            <a:r>
              <a:rPr lang="es-ES" dirty="0"/>
              <a:t>se le cobra solo cuando un usuario tiene interés suficiente como para hacer clic en el anuncio.</a:t>
            </a:r>
          </a:p>
          <a:p>
            <a:r>
              <a:rPr lang="es-ES" dirty="0"/>
              <a:t> Indica a Google </a:t>
            </a:r>
            <a:r>
              <a:rPr lang="es-ES" dirty="0" err="1"/>
              <a:t>Ads</a:t>
            </a:r>
            <a:r>
              <a:rPr lang="es-ES" dirty="0"/>
              <a:t> el importe máximo que estás dispuesto a pagar por un clic en tu anuncio.</a:t>
            </a:r>
          </a:p>
          <a:p>
            <a:r>
              <a:rPr lang="es-ES" dirty="0"/>
              <a:t>Decide el importe promedio que desea invertir cada día.</a:t>
            </a:r>
          </a:p>
          <a:p>
            <a:r>
              <a:rPr lang="es-ES" dirty="0"/>
              <a:t>En los días en los que el anuncio es más popular, Google </a:t>
            </a:r>
            <a:r>
              <a:rPr lang="es-ES" dirty="0" err="1"/>
              <a:t>Ads</a:t>
            </a:r>
            <a:r>
              <a:rPr lang="es-ES" dirty="0"/>
              <a:t> permitirá hasta el doble de su presupuesto diario promedio.</a:t>
            </a:r>
            <a:endParaRPr lang="es-ES" noProof="1"/>
          </a:p>
        </p:txBody>
      </p:sp>
      <p:graphicFrame>
        <p:nvGraphicFramePr>
          <p:cNvPr id="6" name="Gráfico 3" descr="Gráfico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77793633"/>
              </p:ext>
            </p:extLst>
          </p:nvPr>
        </p:nvGraphicFramePr>
        <p:xfrm>
          <a:off x="1104900" y="519113"/>
          <a:ext cx="4991100" cy="592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224FE1C-3CEF-4B06-B651-249C30CC32A5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5B5BEE-6663-477E-84CC-8F3239D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50426"/>
            <a:ext cx="10248899" cy="60642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Ayuda para generar 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468507-08FC-44B1-AE04-1C93C159BCCD}"/>
              </a:ext>
            </a:extLst>
          </p:cNvPr>
          <p:cNvSpPr txBox="1"/>
          <p:nvPr/>
        </p:nvSpPr>
        <p:spPr>
          <a:xfrm>
            <a:off x="314325" y="2000250"/>
            <a:ext cx="461665" cy="2857500"/>
          </a:xfrm>
          <a:prstGeom prst="rect">
            <a:avLst/>
          </a:prstGeom>
          <a:blipFill dpi="0"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702" r="-308702"/>
            </a:stretch>
          </a:blipFill>
          <a:effectLst>
            <a:softEdge rad="31750"/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s-ES" dirty="0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s-ES" dirty="0" err="1">
                <a:solidFill>
                  <a:srgbClr val="6206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Ads</a:t>
            </a:r>
            <a:endParaRPr lang="es-ES" dirty="0">
              <a:solidFill>
                <a:srgbClr val="6206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BD3810-D540-4CAA-9074-90245B56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4" y="1704975"/>
            <a:ext cx="5238746" cy="450259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700" b="1" dirty="0"/>
              <a:t>Diseño:</a:t>
            </a:r>
          </a:p>
          <a:p>
            <a:r>
              <a:rPr lang="es-ES" sz="1600" dirty="0"/>
              <a:t>Colocar la información importante en la parte superior de la página</a:t>
            </a:r>
          </a:p>
          <a:p>
            <a:r>
              <a:rPr lang="es-ES" sz="1600" dirty="0"/>
              <a:t>Analizar la manera en que el sitio web muestra las imágenes y los videos</a:t>
            </a:r>
          </a:p>
          <a:p>
            <a:r>
              <a:rPr lang="es-ES" sz="1600" dirty="0"/>
              <a:t>Tener en cuenta las pantallas más pequeñas</a:t>
            </a:r>
          </a:p>
          <a:p>
            <a:r>
              <a:rPr lang="es-ES" sz="1600" dirty="0"/>
              <a:t>Simplificar la navegación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700" b="1" dirty="0"/>
              <a:t>Relación con el cliente</a:t>
            </a:r>
          </a:p>
          <a:p>
            <a:r>
              <a:rPr lang="es-ES" sz="1500" dirty="0"/>
              <a:t>Establecer una relación de confianza con los clientes</a:t>
            </a:r>
          </a:p>
          <a:p>
            <a:r>
              <a:rPr lang="es-ES" sz="1500" dirty="0"/>
              <a:t>Fomentar la confianza de los clientes en su empresa</a:t>
            </a: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21FD330-8E55-409E-A3B9-F9CC45293E57}"/>
              </a:ext>
            </a:extLst>
          </p:cNvPr>
          <p:cNvSpPr txBox="1">
            <a:spLocks/>
          </p:cNvSpPr>
          <p:nvPr/>
        </p:nvSpPr>
        <p:spPr>
          <a:xfrm>
            <a:off x="7143752" y="2427511"/>
            <a:ext cx="4162422" cy="305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700" b="1" dirty="0"/>
              <a:t>Texto:</a:t>
            </a:r>
          </a:p>
          <a:p>
            <a:r>
              <a:rPr lang="es-ES" sz="1500" dirty="0"/>
              <a:t>Utilizar títulos claros y llamativos</a:t>
            </a:r>
          </a:p>
          <a:p>
            <a:r>
              <a:rPr lang="es-ES" sz="1500" dirty="0"/>
              <a:t>Mostrar de forma clara los beneficios que el cliente obtendrá de sus productos y servicios</a:t>
            </a:r>
          </a:p>
          <a:p>
            <a:r>
              <a:rPr lang="es-ES" sz="1500" dirty="0"/>
              <a:t>Proporcionar vínculos rápidos a información adicional</a:t>
            </a:r>
          </a:p>
          <a:p>
            <a:r>
              <a:rPr lang="es-ES" sz="1500" dirty="0"/>
              <a:t>Incluir un llamado a la acción claro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215</TotalTime>
  <Words>600</Words>
  <Application>Microsoft Office PowerPoint</Application>
  <PresentationFormat>Panorámica</PresentationFormat>
  <Paragraphs>77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Google Ads</vt:lpstr>
      <vt:lpstr>Ìndice</vt:lpstr>
      <vt:lpstr>¿Qué es Google ads?</vt:lpstr>
      <vt:lpstr>¿Què Nos ofrece?</vt:lpstr>
      <vt:lpstr>¿Dónde aparecerán los anuncios?</vt:lpstr>
      <vt:lpstr>Palabras Clave</vt:lpstr>
      <vt:lpstr>Cómo funciona</vt:lpstr>
      <vt:lpstr>Controla Tu presupuesto</vt:lpstr>
      <vt:lpstr>Ayuda para generar 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Ads</dc:title>
  <dc:creator>Estefanía Ortiz</dc:creator>
  <cp:lastModifiedBy>Estefanía Ortiz</cp:lastModifiedBy>
  <cp:revision>13</cp:revision>
  <dcterms:created xsi:type="dcterms:W3CDTF">2021-03-03T10:28:20Z</dcterms:created>
  <dcterms:modified xsi:type="dcterms:W3CDTF">2021-03-03T14:04:00Z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