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9" r:id="rId4"/>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A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4" d="100"/>
          <a:sy n="134" d="100"/>
        </p:scale>
        <p:origin x="-11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CD01E548-1734-4540-A588-D4751270FA79}" type="datetimeFigureOut">
              <a:rPr lang="en-US" smtClean="0"/>
              <a:t>20-03-15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179808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CD01E548-1734-4540-A588-D4751270FA79}" type="datetimeFigureOut">
              <a:rPr lang="en-US" smtClean="0"/>
              <a:t>20-03-15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74000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CD01E548-1734-4540-A588-D4751270FA79}" type="datetimeFigureOut">
              <a:rPr lang="en-US" smtClean="0"/>
              <a:t>20-03-15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29438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CD01E548-1734-4540-A588-D4751270FA79}" type="datetimeFigureOut">
              <a:rPr lang="en-US" smtClean="0"/>
              <a:t>20-03-15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157083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CD01E548-1734-4540-A588-D4751270FA79}" type="datetimeFigureOut">
              <a:rPr lang="en-US" smtClean="0"/>
              <a:t>20-03-15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368263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CD01E548-1734-4540-A588-D4751270FA79}" type="datetimeFigureOut">
              <a:rPr lang="en-US" smtClean="0"/>
              <a:t>20-03-15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173228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CD01E548-1734-4540-A588-D4751270FA79}" type="datetimeFigureOut">
              <a:rPr lang="en-US" smtClean="0"/>
              <a:t>20-03-15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94026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CD01E548-1734-4540-A588-D4751270FA79}" type="datetimeFigureOut">
              <a:rPr lang="en-US" smtClean="0"/>
              <a:t>20-03-15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281696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1E548-1734-4540-A588-D4751270FA79}" type="datetimeFigureOut">
              <a:rPr lang="en-US" smtClean="0"/>
              <a:t>20-03-15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262990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CD01E548-1734-4540-A588-D4751270FA79}" type="datetimeFigureOut">
              <a:rPr lang="en-US" smtClean="0"/>
              <a:t>20-03-15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225078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CD01E548-1734-4540-A588-D4751270FA79}" type="datetimeFigureOut">
              <a:rPr lang="en-US" smtClean="0"/>
              <a:t>20-03-15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D9B51-54ED-5E45-B149-77D8A97F4F38}" type="slidenum">
              <a:rPr lang="en-US" smtClean="0"/>
              <a:t>‹#›</a:t>
            </a:fld>
            <a:endParaRPr lang="en-US"/>
          </a:p>
        </p:txBody>
      </p:sp>
    </p:spTree>
    <p:extLst>
      <p:ext uri="{BB962C8B-B14F-4D97-AF65-F5344CB8AC3E}">
        <p14:creationId xmlns:p14="http://schemas.microsoft.com/office/powerpoint/2010/main" val="13468606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1E548-1734-4540-A588-D4751270FA79}" type="datetimeFigureOut">
              <a:rPr lang="en-US" smtClean="0"/>
              <a:t>20-03-15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D9B51-54ED-5E45-B149-77D8A97F4F38}" type="slidenum">
              <a:rPr lang="en-US" smtClean="0"/>
              <a:t>‹#›</a:t>
            </a:fld>
            <a:endParaRPr lang="en-US"/>
          </a:p>
        </p:txBody>
      </p:sp>
    </p:spTree>
    <p:extLst>
      <p:ext uri="{BB962C8B-B14F-4D97-AF65-F5344CB8AC3E}">
        <p14:creationId xmlns:p14="http://schemas.microsoft.com/office/powerpoint/2010/main" val="4162289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4181"/>
            <a:ext cx="8229600" cy="4525963"/>
          </a:xfrm>
        </p:spPr>
        <p:txBody>
          <a:bodyPr>
            <a:normAutofit/>
          </a:bodyPr>
          <a:lstStyle/>
          <a:p>
            <a:pPr marL="0" indent="0" algn="ctr">
              <a:buNone/>
            </a:pPr>
            <a:r>
              <a:rPr lang="en-US" sz="5400" dirty="0" smtClean="0"/>
              <a:t>“SPEEDBOAT”</a:t>
            </a:r>
            <a:endParaRPr lang="en-US" sz="5400" dirty="0"/>
          </a:p>
        </p:txBody>
      </p:sp>
      <p:sp>
        <p:nvSpPr>
          <p:cNvPr id="4" name="Title 3"/>
          <p:cNvSpPr txBox="1">
            <a:spLocks noGrp="1"/>
          </p:cNvSpPr>
          <p:nvPr>
            <p:ph type="title"/>
          </p:nvPr>
        </p:nvSpPr>
        <p:spPr>
          <a:xfrm>
            <a:off x="2971441" y="790667"/>
            <a:ext cx="3201117" cy="584776"/>
          </a:xfrm>
          <a:prstGeom prst="rect">
            <a:avLst/>
          </a:prstGeom>
          <a:noFill/>
        </p:spPr>
        <p:txBody>
          <a:bodyPr wrap="none" rtlCol="0">
            <a:spAutoFit/>
          </a:bodyPr>
          <a:lstStyle/>
          <a:p>
            <a:r>
              <a:rPr lang="en-US" sz="3200" dirty="0" smtClean="0">
                <a:solidFill>
                  <a:schemeClr val="bg1">
                    <a:lumMod val="50000"/>
                  </a:schemeClr>
                </a:solidFill>
              </a:rPr>
              <a:t>THE RETRO SPACE</a:t>
            </a:r>
            <a:endParaRPr lang="en-US" sz="3200" dirty="0">
              <a:solidFill>
                <a:schemeClr val="bg1">
                  <a:lumMod val="50000"/>
                </a:schemeClr>
              </a:solidFill>
            </a:endParaRPr>
          </a:p>
        </p:txBody>
      </p:sp>
      <p:pic>
        <p:nvPicPr>
          <p:cNvPr id="7" name="Picture 6" descr="shi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602" y="2734540"/>
            <a:ext cx="4035668" cy="3656560"/>
          </a:xfrm>
          <a:prstGeom prst="rect">
            <a:avLst/>
          </a:prstGeom>
        </p:spPr>
      </p:pic>
      <p:sp>
        <p:nvSpPr>
          <p:cNvPr id="8" name="TextBox 7"/>
          <p:cNvSpPr txBox="1"/>
          <p:nvPr/>
        </p:nvSpPr>
        <p:spPr>
          <a:xfrm>
            <a:off x="207258" y="6526539"/>
            <a:ext cx="2305814" cy="276999"/>
          </a:xfrm>
          <a:prstGeom prst="rect">
            <a:avLst/>
          </a:prstGeom>
          <a:noFill/>
        </p:spPr>
        <p:txBody>
          <a:bodyPr wrap="none" rtlCol="0">
            <a:spAutoFit/>
          </a:bodyPr>
          <a:lstStyle/>
          <a:p>
            <a:r>
              <a:rPr lang="en-US" sz="1200" dirty="0" err="1" smtClean="0">
                <a:solidFill>
                  <a:srgbClr val="7F7F7F"/>
                </a:solidFill>
              </a:rPr>
              <a:t>mia.kolmodin@dandypeople.com</a:t>
            </a:r>
            <a:endParaRPr lang="en-US" sz="1200" dirty="0">
              <a:solidFill>
                <a:srgbClr val="7F7F7F"/>
              </a:solidFill>
            </a:endParaRPr>
          </a:p>
        </p:txBody>
      </p:sp>
      <p:sp>
        <p:nvSpPr>
          <p:cNvPr id="9" name="TextBox 8"/>
          <p:cNvSpPr txBox="1"/>
          <p:nvPr/>
        </p:nvSpPr>
        <p:spPr>
          <a:xfrm>
            <a:off x="6916270" y="6526539"/>
            <a:ext cx="2007957" cy="276999"/>
          </a:xfrm>
          <a:prstGeom prst="rect">
            <a:avLst/>
          </a:prstGeom>
          <a:noFill/>
        </p:spPr>
        <p:txBody>
          <a:bodyPr wrap="none" rtlCol="0">
            <a:spAutoFit/>
          </a:bodyPr>
          <a:lstStyle/>
          <a:p>
            <a:r>
              <a:rPr lang="en-US" sz="1200" dirty="0" err="1" smtClean="0">
                <a:solidFill>
                  <a:srgbClr val="7F7F7F"/>
                </a:solidFill>
              </a:rPr>
              <a:t>www.dandypeople.com</a:t>
            </a:r>
            <a:r>
              <a:rPr lang="en-US" sz="1200" dirty="0" smtClean="0">
                <a:solidFill>
                  <a:srgbClr val="7F7F7F"/>
                </a:solidFill>
              </a:rPr>
              <a:t>/blog</a:t>
            </a:r>
            <a:endParaRPr lang="en-US" sz="1200" dirty="0">
              <a:solidFill>
                <a:srgbClr val="7F7F7F"/>
              </a:solidFill>
            </a:endParaRPr>
          </a:p>
        </p:txBody>
      </p:sp>
    </p:spTree>
    <p:extLst>
      <p:ext uri="{BB962C8B-B14F-4D97-AF65-F5344CB8AC3E}">
        <p14:creationId xmlns:p14="http://schemas.microsoft.com/office/powerpoint/2010/main" val="335605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kärmavbild 2017-08-01 kl. 10.36.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 y="-14771"/>
            <a:ext cx="9144000" cy="6447791"/>
          </a:xfrm>
          <a:prstGeom prst="rect">
            <a:avLst/>
          </a:prstGeom>
        </p:spPr>
      </p:pic>
      <p:pic>
        <p:nvPicPr>
          <p:cNvPr id="8" name="Picture 7" descr="anc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477" y="3709591"/>
            <a:ext cx="372256" cy="408168"/>
          </a:xfrm>
          <a:prstGeom prst="rect">
            <a:avLst/>
          </a:prstGeom>
        </p:spPr>
      </p:pic>
      <p:pic>
        <p:nvPicPr>
          <p:cNvPr id="9" name="Picture 8" descr="anc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313" y="4457750"/>
            <a:ext cx="372256" cy="408168"/>
          </a:xfrm>
          <a:prstGeom prst="rect">
            <a:avLst/>
          </a:prstGeom>
        </p:spPr>
      </p:pic>
      <p:pic>
        <p:nvPicPr>
          <p:cNvPr id="10" name="Picture 9" descr="anc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762" y="5785438"/>
            <a:ext cx="372256" cy="408168"/>
          </a:xfrm>
          <a:prstGeom prst="rect">
            <a:avLst/>
          </a:prstGeom>
        </p:spPr>
      </p:pic>
      <p:pic>
        <p:nvPicPr>
          <p:cNvPr id="11" name="Picture 10" descr="anc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578" y="3709591"/>
            <a:ext cx="372256" cy="408168"/>
          </a:xfrm>
          <a:prstGeom prst="rect">
            <a:avLst/>
          </a:prstGeom>
        </p:spPr>
      </p:pic>
      <p:pic>
        <p:nvPicPr>
          <p:cNvPr id="12" name="Picture 11" descr="anc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513" y="4824170"/>
            <a:ext cx="372256" cy="408168"/>
          </a:xfrm>
          <a:prstGeom prst="rect">
            <a:avLst/>
          </a:prstGeom>
        </p:spPr>
      </p:pic>
      <p:pic>
        <p:nvPicPr>
          <p:cNvPr id="13" name="Picture 12" descr="anc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57" y="5805846"/>
            <a:ext cx="372256" cy="408168"/>
          </a:xfrm>
          <a:prstGeom prst="rect">
            <a:avLst/>
          </a:prstGeom>
        </p:spPr>
      </p:pic>
      <p:pic>
        <p:nvPicPr>
          <p:cNvPr id="17" name="Picture 16" descr="anc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453" y="4599677"/>
            <a:ext cx="372256" cy="408168"/>
          </a:xfrm>
          <a:prstGeom prst="rect">
            <a:avLst/>
          </a:prstGeom>
        </p:spPr>
      </p:pic>
      <p:pic>
        <p:nvPicPr>
          <p:cNvPr id="18" name="Picture 17" descr="anc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962" y="3664199"/>
            <a:ext cx="372256" cy="408168"/>
          </a:xfrm>
          <a:prstGeom prst="rect">
            <a:avLst/>
          </a:prstGeom>
        </p:spPr>
      </p:pic>
      <p:pic>
        <p:nvPicPr>
          <p:cNvPr id="19" name="Picture 18" descr="anc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383" y="3681217"/>
            <a:ext cx="372256" cy="408168"/>
          </a:xfrm>
          <a:prstGeom prst="rect">
            <a:avLst/>
          </a:prstGeom>
        </p:spPr>
      </p:pic>
      <p:sp>
        <p:nvSpPr>
          <p:cNvPr id="16" name="TextBox 15"/>
          <p:cNvSpPr txBox="1"/>
          <p:nvPr/>
        </p:nvSpPr>
        <p:spPr>
          <a:xfrm>
            <a:off x="207258" y="6526539"/>
            <a:ext cx="2305814" cy="276999"/>
          </a:xfrm>
          <a:prstGeom prst="rect">
            <a:avLst/>
          </a:prstGeom>
          <a:noFill/>
        </p:spPr>
        <p:txBody>
          <a:bodyPr wrap="none" rtlCol="0">
            <a:spAutoFit/>
          </a:bodyPr>
          <a:lstStyle/>
          <a:p>
            <a:r>
              <a:rPr lang="en-US" sz="1200" dirty="0" err="1" smtClean="0">
                <a:solidFill>
                  <a:srgbClr val="7F7F7F"/>
                </a:solidFill>
              </a:rPr>
              <a:t>mia.kolmodin@dandypeople.com</a:t>
            </a:r>
            <a:endParaRPr lang="en-US" sz="1200" dirty="0">
              <a:solidFill>
                <a:srgbClr val="7F7F7F"/>
              </a:solidFill>
            </a:endParaRPr>
          </a:p>
        </p:txBody>
      </p:sp>
      <p:sp>
        <p:nvSpPr>
          <p:cNvPr id="20" name="TextBox 19"/>
          <p:cNvSpPr txBox="1"/>
          <p:nvPr/>
        </p:nvSpPr>
        <p:spPr>
          <a:xfrm>
            <a:off x="6916270" y="6526539"/>
            <a:ext cx="2007957" cy="276999"/>
          </a:xfrm>
          <a:prstGeom prst="rect">
            <a:avLst/>
          </a:prstGeom>
          <a:noFill/>
        </p:spPr>
        <p:txBody>
          <a:bodyPr wrap="none" rtlCol="0">
            <a:spAutoFit/>
          </a:bodyPr>
          <a:lstStyle/>
          <a:p>
            <a:r>
              <a:rPr lang="en-US" sz="1200" dirty="0" err="1" smtClean="0">
                <a:solidFill>
                  <a:srgbClr val="7F7F7F"/>
                </a:solidFill>
              </a:rPr>
              <a:t>www.dandypeople.com</a:t>
            </a:r>
            <a:r>
              <a:rPr lang="en-US" sz="1200" dirty="0" smtClean="0">
                <a:solidFill>
                  <a:srgbClr val="7F7F7F"/>
                </a:solidFill>
              </a:rPr>
              <a:t>/blog</a:t>
            </a:r>
            <a:endParaRPr lang="en-US" sz="1200" dirty="0">
              <a:solidFill>
                <a:srgbClr val="7F7F7F"/>
              </a:solidFill>
            </a:endParaRPr>
          </a:p>
        </p:txBody>
      </p:sp>
      <p:sp>
        <p:nvSpPr>
          <p:cNvPr id="23" name="TextBox 22"/>
          <p:cNvSpPr txBox="1"/>
          <p:nvPr/>
        </p:nvSpPr>
        <p:spPr>
          <a:xfrm>
            <a:off x="1816218" y="3636033"/>
            <a:ext cx="1165029" cy="430887"/>
          </a:xfrm>
          <a:prstGeom prst="rect">
            <a:avLst/>
          </a:prstGeom>
          <a:solidFill>
            <a:srgbClr val="FFFF99"/>
          </a:solidFill>
          <a:ln>
            <a:noFill/>
          </a:ln>
          <a:effectLst>
            <a:outerShdw blurRad="50800" dist="38100" dir="2700000" algn="tl" rotWithShape="0">
              <a:prstClr val="black">
                <a:alpha val="40000"/>
              </a:prstClr>
            </a:outerShdw>
          </a:effectLst>
        </p:spPr>
        <p:txBody>
          <a:bodyPr wrap="square" rtlCol="0">
            <a:spAutoFit/>
          </a:bodyPr>
          <a:lstStyle/>
          <a:p>
            <a:r>
              <a:rPr lang="en-US" sz="1100" dirty="0" smtClean="0"/>
              <a:t>Working in silos within the team</a:t>
            </a:r>
            <a:endParaRPr lang="en-US" sz="1100" dirty="0" smtClean="0"/>
          </a:p>
        </p:txBody>
      </p:sp>
      <p:sp>
        <p:nvSpPr>
          <p:cNvPr id="26" name="TextBox 25"/>
          <p:cNvSpPr txBox="1"/>
          <p:nvPr/>
        </p:nvSpPr>
        <p:spPr>
          <a:xfrm>
            <a:off x="3536150" y="3807400"/>
            <a:ext cx="1107612" cy="430887"/>
          </a:xfrm>
          <a:prstGeom prst="rect">
            <a:avLst/>
          </a:prstGeom>
          <a:solidFill>
            <a:srgbClr val="FFFF99"/>
          </a:solidFill>
          <a:ln>
            <a:noFill/>
          </a:ln>
          <a:effectLst>
            <a:outerShdw blurRad="50800" dist="38100" dir="2700000" algn="tl" rotWithShape="0">
              <a:prstClr val="black">
                <a:alpha val="40000"/>
              </a:prstClr>
            </a:outerShdw>
          </a:effectLst>
        </p:spPr>
        <p:txBody>
          <a:bodyPr wrap="square" rtlCol="0">
            <a:spAutoFit/>
          </a:bodyPr>
          <a:lstStyle/>
          <a:p>
            <a:r>
              <a:rPr lang="en-US" sz="1100" dirty="0" smtClean="0"/>
              <a:t>Late feedback from customers</a:t>
            </a:r>
            <a:endParaRPr lang="en-US" sz="1100" dirty="0" smtClean="0"/>
          </a:p>
        </p:txBody>
      </p:sp>
      <p:sp>
        <p:nvSpPr>
          <p:cNvPr id="27" name="TextBox 26"/>
          <p:cNvSpPr txBox="1"/>
          <p:nvPr/>
        </p:nvSpPr>
        <p:spPr>
          <a:xfrm>
            <a:off x="5625019" y="3468766"/>
            <a:ext cx="1107612" cy="769441"/>
          </a:xfrm>
          <a:prstGeom prst="rect">
            <a:avLst/>
          </a:prstGeom>
          <a:solidFill>
            <a:srgbClr val="FFFF99"/>
          </a:solidFill>
          <a:ln>
            <a:noFill/>
          </a:ln>
          <a:effectLst>
            <a:outerShdw blurRad="50800" dist="38100" dir="2700000" algn="tl" rotWithShape="0">
              <a:prstClr val="black">
                <a:alpha val="40000"/>
              </a:prstClr>
            </a:outerShdw>
          </a:effectLst>
        </p:spPr>
        <p:txBody>
          <a:bodyPr wrap="square" rtlCol="0">
            <a:spAutoFit/>
          </a:bodyPr>
          <a:lstStyle/>
          <a:p>
            <a:r>
              <a:rPr lang="en-US" sz="1100" dirty="0" smtClean="0"/>
              <a:t>More important to start new stuff then finish early</a:t>
            </a:r>
            <a:endParaRPr lang="en-US" sz="1100" dirty="0" smtClean="0"/>
          </a:p>
        </p:txBody>
      </p:sp>
      <p:sp>
        <p:nvSpPr>
          <p:cNvPr id="28" name="TextBox 27"/>
          <p:cNvSpPr txBox="1"/>
          <p:nvPr/>
        </p:nvSpPr>
        <p:spPr>
          <a:xfrm>
            <a:off x="6516216" y="4396558"/>
            <a:ext cx="1246350" cy="938719"/>
          </a:xfrm>
          <a:prstGeom prst="rect">
            <a:avLst/>
          </a:prstGeom>
          <a:solidFill>
            <a:srgbClr val="FFFF99"/>
          </a:solidFill>
          <a:ln>
            <a:noFill/>
          </a:ln>
          <a:effectLst>
            <a:outerShdw blurRad="50800" dist="38100" dir="2700000" algn="tl" rotWithShape="0">
              <a:prstClr val="black">
                <a:alpha val="40000"/>
              </a:prstClr>
            </a:outerShdw>
          </a:effectLst>
        </p:spPr>
        <p:txBody>
          <a:bodyPr wrap="square" rtlCol="0">
            <a:spAutoFit/>
          </a:bodyPr>
          <a:lstStyle/>
          <a:p>
            <a:r>
              <a:rPr lang="en-US" sz="1100" dirty="0" smtClean="0"/>
              <a:t>Deployment is high risk. It takes too long and we don</a:t>
            </a:r>
            <a:r>
              <a:rPr lang="en-US" sz="1100" dirty="0" smtClean="0"/>
              <a:t>´t dare to deploy on Fridays</a:t>
            </a:r>
            <a:endParaRPr lang="en-US" sz="1100" dirty="0" smtClean="0"/>
          </a:p>
        </p:txBody>
      </p:sp>
      <p:sp>
        <p:nvSpPr>
          <p:cNvPr id="29" name="TextBox 28"/>
          <p:cNvSpPr txBox="1"/>
          <p:nvPr/>
        </p:nvSpPr>
        <p:spPr>
          <a:xfrm>
            <a:off x="4077685" y="5561735"/>
            <a:ext cx="1876665" cy="769441"/>
          </a:xfrm>
          <a:prstGeom prst="rect">
            <a:avLst/>
          </a:prstGeom>
          <a:solidFill>
            <a:srgbClr val="FFFF99"/>
          </a:solidFill>
          <a:ln>
            <a:noFill/>
          </a:ln>
          <a:effectLst>
            <a:outerShdw blurRad="50800" dist="38100" dir="2700000" algn="tl" rotWithShape="0">
              <a:prstClr val="black">
                <a:alpha val="40000"/>
              </a:prstClr>
            </a:outerShdw>
          </a:effectLst>
        </p:spPr>
        <p:txBody>
          <a:bodyPr wrap="square" rtlCol="0">
            <a:spAutoFit/>
          </a:bodyPr>
          <a:lstStyle/>
          <a:p>
            <a:r>
              <a:rPr lang="en-US" sz="1100" dirty="0" smtClean="0"/>
              <a:t>Without having a budget it is difficult to solve problems in the team. Why cant we have budget for ways of working?</a:t>
            </a:r>
            <a:endParaRPr lang="en-US" sz="1100" dirty="0" smtClean="0"/>
          </a:p>
        </p:txBody>
      </p:sp>
      <p:sp>
        <p:nvSpPr>
          <p:cNvPr id="30" name="TextBox 29"/>
          <p:cNvSpPr txBox="1"/>
          <p:nvPr/>
        </p:nvSpPr>
        <p:spPr>
          <a:xfrm>
            <a:off x="1340453" y="573108"/>
            <a:ext cx="858440" cy="430887"/>
          </a:xfrm>
          <a:prstGeom prst="rect">
            <a:avLst/>
          </a:prstGeom>
          <a:solidFill>
            <a:srgbClr val="FFFF99"/>
          </a:solidFill>
          <a:ln>
            <a:noFill/>
          </a:ln>
          <a:effectLst>
            <a:outerShdw blurRad="50800" dist="38100" dir="2700000" algn="tl" rotWithShape="0">
              <a:prstClr val="black">
                <a:alpha val="40000"/>
              </a:prstClr>
            </a:outerShdw>
          </a:effectLst>
        </p:spPr>
        <p:txBody>
          <a:bodyPr wrap="square" rtlCol="0">
            <a:spAutoFit/>
          </a:bodyPr>
          <a:lstStyle/>
          <a:p>
            <a:r>
              <a:rPr lang="en-US" sz="1100" dirty="0" smtClean="0"/>
              <a:t>Having fun together</a:t>
            </a:r>
            <a:endParaRPr lang="en-US" sz="1100" dirty="0" smtClean="0"/>
          </a:p>
        </p:txBody>
      </p:sp>
      <p:sp>
        <p:nvSpPr>
          <p:cNvPr id="31" name="TextBox 30"/>
          <p:cNvSpPr txBox="1"/>
          <p:nvPr/>
        </p:nvSpPr>
        <p:spPr>
          <a:xfrm>
            <a:off x="1115616" y="1412776"/>
            <a:ext cx="858440" cy="600164"/>
          </a:xfrm>
          <a:prstGeom prst="rect">
            <a:avLst/>
          </a:prstGeom>
          <a:solidFill>
            <a:srgbClr val="FFFF99"/>
          </a:solidFill>
          <a:ln>
            <a:noFill/>
          </a:ln>
          <a:effectLst>
            <a:outerShdw blurRad="50800" dist="38100" dir="2700000" algn="tl" rotWithShape="0">
              <a:prstClr val="black">
                <a:alpha val="40000"/>
              </a:prstClr>
            </a:outerShdw>
          </a:effectLst>
        </p:spPr>
        <p:txBody>
          <a:bodyPr wrap="square" rtlCol="0">
            <a:spAutoFit/>
          </a:bodyPr>
          <a:lstStyle/>
          <a:p>
            <a:r>
              <a:rPr lang="en-US" sz="1100" dirty="0" smtClean="0"/>
              <a:t>Supportive team members</a:t>
            </a:r>
            <a:endParaRPr lang="en-US" sz="1100" dirty="0" smtClean="0"/>
          </a:p>
        </p:txBody>
      </p:sp>
      <p:sp>
        <p:nvSpPr>
          <p:cNvPr id="32" name="TextBox 31"/>
          <p:cNvSpPr txBox="1"/>
          <p:nvPr/>
        </p:nvSpPr>
        <p:spPr>
          <a:xfrm>
            <a:off x="7205372" y="1412776"/>
            <a:ext cx="1140809" cy="769441"/>
          </a:xfrm>
          <a:prstGeom prst="rect">
            <a:avLst/>
          </a:prstGeom>
          <a:solidFill>
            <a:srgbClr val="FFFF99"/>
          </a:solidFill>
          <a:ln>
            <a:noFill/>
          </a:ln>
          <a:effectLst>
            <a:outerShdw blurRad="50800" dist="38100" dir="2700000" algn="tl" rotWithShape="0">
              <a:prstClr val="black">
                <a:alpha val="40000"/>
              </a:prstClr>
            </a:outerShdw>
          </a:effectLst>
        </p:spPr>
        <p:txBody>
          <a:bodyPr wrap="square" rtlCol="0">
            <a:spAutoFit/>
          </a:bodyPr>
          <a:lstStyle/>
          <a:p>
            <a:r>
              <a:rPr lang="en-US" sz="1100" dirty="0" smtClean="0"/>
              <a:t>We deliver great stuff that moves us forward as a company</a:t>
            </a:r>
            <a:endParaRPr lang="en-US" sz="1100" dirty="0" smtClean="0"/>
          </a:p>
        </p:txBody>
      </p:sp>
      <p:sp>
        <p:nvSpPr>
          <p:cNvPr id="33" name="TextBox 32"/>
          <p:cNvSpPr txBox="1"/>
          <p:nvPr/>
        </p:nvSpPr>
        <p:spPr>
          <a:xfrm>
            <a:off x="362360" y="5587262"/>
            <a:ext cx="1506512" cy="600164"/>
          </a:xfrm>
          <a:prstGeom prst="rect">
            <a:avLst/>
          </a:prstGeom>
          <a:solidFill>
            <a:srgbClr val="FFFF99"/>
          </a:solidFill>
          <a:ln>
            <a:noFill/>
          </a:ln>
          <a:effectLst>
            <a:outerShdw blurRad="50800" dist="38100" dir="2700000" algn="tl" rotWithShape="0">
              <a:prstClr val="black">
                <a:alpha val="40000"/>
              </a:prstClr>
            </a:outerShdw>
          </a:effectLst>
        </p:spPr>
        <p:txBody>
          <a:bodyPr wrap="square" rtlCol="0">
            <a:spAutoFit/>
          </a:bodyPr>
          <a:lstStyle/>
          <a:p>
            <a:r>
              <a:rPr lang="en-US" sz="1100" dirty="0" smtClean="0"/>
              <a:t>How to know that our work is in line with our business strategy?</a:t>
            </a:r>
            <a:endParaRPr lang="en-US" sz="1100" dirty="0" smtClean="0"/>
          </a:p>
        </p:txBody>
      </p:sp>
    </p:spTree>
    <p:extLst>
      <p:ext uri="{BB962C8B-B14F-4D97-AF65-F5344CB8AC3E}">
        <p14:creationId xmlns:p14="http://schemas.microsoft.com/office/powerpoint/2010/main" val="310330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43376"/>
          </a:xfrm>
        </p:spPr>
        <p:txBody>
          <a:bodyPr>
            <a:normAutofit fontScale="70000" lnSpcReduction="20000"/>
          </a:bodyPr>
          <a:lstStyle/>
          <a:p>
            <a:pPr marL="0" indent="0">
              <a:buNone/>
            </a:pPr>
            <a:endParaRPr lang="en-US" dirty="0"/>
          </a:p>
          <a:p>
            <a:pPr marL="0" indent="0">
              <a:buNone/>
            </a:pPr>
            <a:endParaRPr lang="en-US" dirty="0"/>
          </a:p>
          <a:p>
            <a:pPr marL="0" indent="0">
              <a:buNone/>
            </a:pPr>
            <a:r>
              <a:rPr lang="en-US" b="1" dirty="0"/>
              <a:t>For  co-located teams that sit together:</a:t>
            </a:r>
          </a:p>
          <a:p>
            <a:pPr marL="0" indent="0">
              <a:buNone/>
            </a:pPr>
            <a:r>
              <a:rPr lang="en-US" dirty="0"/>
              <a:t>Included in </a:t>
            </a:r>
            <a:r>
              <a:rPr lang="en-US" dirty="0" smtClean="0"/>
              <a:t>the </a:t>
            </a:r>
            <a:r>
              <a:rPr lang="en-US" dirty="0" err="1" smtClean="0"/>
              <a:t>blogpost</a:t>
            </a:r>
            <a:r>
              <a:rPr lang="en-US" dirty="0" smtClean="0"/>
              <a:t> </a:t>
            </a:r>
            <a:r>
              <a:rPr lang="en-US" dirty="0"/>
              <a:t>is a high resolution speedboat poster that you can use and print out, either as a template for your facilitation, as a template for the teams so that they know the format for how they should visualize their speedboat, or you can print it out in a big format to use directly (but I rather have the teams visualize them selves). </a:t>
            </a:r>
          </a:p>
          <a:p>
            <a:pPr marL="0" indent="0">
              <a:buNone/>
            </a:pPr>
            <a:endParaRPr lang="en-US" dirty="0"/>
          </a:p>
          <a:p>
            <a:pPr marL="0" indent="0">
              <a:buNone/>
            </a:pPr>
            <a:r>
              <a:rPr lang="en-US" b="1" dirty="0"/>
              <a:t>For distributed teams that don</a:t>
            </a:r>
            <a:r>
              <a:rPr lang="uk-UA" b="1" dirty="0"/>
              <a:t>’</a:t>
            </a:r>
            <a:r>
              <a:rPr lang="en-US" b="1" dirty="0"/>
              <a:t>t sit together:</a:t>
            </a:r>
          </a:p>
          <a:p>
            <a:pPr marL="0" indent="0">
              <a:buNone/>
            </a:pPr>
            <a:r>
              <a:rPr lang="en-US" dirty="0" smtClean="0"/>
              <a:t>The </a:t>
            </a:r>
            <a:r>
              <a:rPr lang="en-US" dirty="0"/>
              <a:t>idea with the power point is that it can be used for co-located teams to add notes on simultaneously. Upload it to Google Drive and save it as a Google Slide and invite every one in the team, then they can work together simultaneously</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274593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258"/>
            <a:ext cx="8229600" cy="1143000"/>
          </a:xfrm>
        </p:spPr>
        <p:txBody>
          <a:bodyPr/>
          <a:lstStyle/>
          <a:p>
            <a:r>
              <a:rPr lang="en-US" dirty="0" smtClean="0"/>
              <a:t>The Speedboat Retrospective</a:t>
            </a:r>
            <a:endParaRPr lang="en-US" dirty="0"/>
          </a:p>
        </p:txBody>
      </p:sp>
      <p:sp>
        <p:nvSpPr>
          <p:cNvPr id="3" name="Content Placeholder 2"/>
          <p:cNvSpPr>
            <a:spLocks noGrp="1"/>
          </p:cNvSpPr>
          <p:nvPr>
            <p:ph idx="1"/>
          </p:nvPr>
        </p:nvSpPr>
        <p:spPr>
          <a:xfrm>
            <a:off x="457200" y="761439"/>
            <a:ext cx="8229600" cy="4525963"/>
          </a:xfrm>
        </p:spPr>
        <p:txBody>
          <a:bodyPr>
            <a:noAutofit/>
          </a:bodyPr>
          <a:lstStyle/>
          <a:p>
            <a:pPr marL="0" indent="0">
              <a:buNone/>
            </a:pPr>
            <a:r>
              <a:rPr lang="en-US" sz="1100" dirty="0"/>
              <a:t>The speedboat format of retrospective is something I like a lot and have used with teams or even whole organizations (divided into teams). I find it to be a good way for the team to think individually, and then collaborate and define solutions for their problems through visualization. Visualization helps the team to more easily figure out what problems they should solve them selves, and what problems needs to be solved between the teams, and what they need to ask management to help with. Some Agile coaches or Scrum Masters only highlight the negative on retrospectives, I believe it is a great thing to focus on the positive and also help the team take action more easily on real issues. It´s the teams responsibility to handle issues within the team, the Agile Coach/Scrum Masters job is to give them the capabilities to do that (not to do it for them)</a:t>
            </a:r>
            <a:r>
              <a:rPr lang="en-US" sz="1100" dirty="0" smtClean="0"/>
              <a:t>.</a:t>
            </a:r>
          </a:p>
          <a:p>
            <a:pPr marL="0" indent="0">
              <a:buNone/>
            </a:pPr>
            <a:endParaRPr lang="en-US" sz="1100" dirty="0"/>
          </a:p>
          <a:p>
            <a:pPr marL="0" indent="0">
              <a:buNone/>
            </a:pPr>
            <a:r>
              <a:rPr lang="en-US" sz="1100" dirty="0"/>
              <a:t>The time box for the whole retro should be not less than one hour, and not more than 1,5 hour if you do a big group and have presentations as </a:t>
            </a:r>
            <a:r>
              <a:rPr lang="en-US" sz="1100" dirty="0" smtClean="0"/>
              <a:t>well.</a:t>
            </a:r>
          </a:p>
          <a:p>
            <a:pPr marL="0" indent="0">
              <a:buNone/>
            </a:pPr>
            <a:endParaRPr lang="en-US" sz="1100" dirty="0"/>
          </a:p>
          <a:p>
            <a:pPr marL="0" indent="0">
              <a:buNone/>
            </a:pPr>
            <a:r>
              <a:rPr lang="en-US" sz="1100" b="1" dirty="0" smtClean="0"/>
              <a:t>You can </a:t>
            </a:r>
            <a:r>
              <a:rPr lang="en-US" sz="1100" b="1" dirty="0"/>
              <a:t>this exercise in </a:t>
            </a:r>
            <a:r>
              <a:rPr lang="en-US" sz="1100" b="1" dirty="0" smtClean="0"/>
              <a:t>5 </a:t>
            </a:r>
            <a:r>
              <a:rPr lang="en-US" sz="1100" b="1" dirty="0"/>
              <a:t>steps:</a:t>
            </a:r>
          </a:p>
          <a:p>
            <a:pPr marL="0" indent="0">
              <a:buNone/>
            </a:pPr>
            <a:r>
              <a:rPr lang="en-US" sz="1100" dirty="0" smtClean="0"/>
              <a:t>Introduction: Present the exercise, show them the poster, ask them to assign someone responsible for facilitation (if I do more than one team) and tell them the agenda (or even hand it out).</a:t>
            </a:r>
          </a:p>
          <a:p>
            <a:pPr marL="0" indent="0">
              <a:buNone/>
            </a:pPr>
            <a:endParaRPr lang="en-US" sz="1100" dirty="0" smtClean="0"/>
          </a:p>
          <a:p>
            <a:pPr marL="228600" indent="-228600">
              <a:buFont typeface="+mj-lt"/>
              <a:buAutoNum type="arabicPeriod"/>
            </a:pPr>
            <a:r>
              <a:rPr lang="en-US" sz="1100" dirty="0" smtClean="0"/>
              <a:t>First, ask the team to collect </a:t>
            </a:r>
            <a:r>
              <a:rPr lang="en-US" sz="1100" dirty="0"/>
              <a:t>all the </a:t>
            </a:r>
            <a:r>
              <a:rPr lang="en-US" sz="1100" dirty="0" smtClean="0"/>
              <a:t>anchors.  Ask every one in the team to do it quietly, one by one, and write them down on </a:t>
            </a:r>
            <a:r>
              <a:rPr lang="en-US" sz="1100" dirty="0" err="1" smtClean="0"/>
              <a:t>stickies</a:t>
            </a:r>
            <a:r>
              <a:rPr lang="en-US" sz="1100" dirty="0" smtClean="0"/>
              <a:t>. This is usually quite easy for the team if there is a good level of trust.</a:t>
            </a:r>
          </a:p>
          <a:p>
            <a:pPr marL="228600" indent="-228600">
              <a:buFont typeface="+mj-lt"/>
              <a:buAutoNum type="arabicPeriod"/>
            </a:pPr>
            <a:r>
              <a:rPr lang="en-US" sz="1100" dirty="0" smtClean="0"/>
              <a:t>Ask the team to put out the anchors, one and one. When doing this they should agree and talk about what level the problem is on. This brings a lot of value to the team, and could be what helps the team to move forward. Doubles can be thrown away.</a:t>
            </a:r>
            <a:endParaRPr lang="en-US" sz="1100" dirty="0"/>
          </a:p>
          <a:p>
            <a:pPr marL="228600" indent="-228600">
              <a:buFont typeface="+mj-lt"/>
              <a:buAutoNum type="arabicPeriod"/>
            </a:pPr>
            <a:r>
              <a:rPr lang="en-US" sz="1100" dirty="0" smtClean="0"/>
              <a:t>Focus on the anchors on the first level and ask </a:t>
            </a:r>
            <a:r>
              <a:rPr lang="en-US" sz="1100" dirty="0"/>
              <a:t>the team to turn each anchor </a:t>
            </a:r>
            <a:r>
              <a:rPr lang="en-US" sz="1100" dirty="0" smtClean="0"/>
              <a:t>on the into goals (team level). If you have little time and a lot of goals, ask the team to pick 3 or 5. Write down the goals separately on new </a:t>
            </a:r>
            <a:r>
              <a:rPr lang="en-US" sz="1100" dirty="0" err="1" smtClean="0"/>
              <a:t>stickies</a:t>
            </a:r>
            <a:r>
              <a:rPr lang="en-US" sz="1100" dirty="0" smtClean="0"/>
              <a:t>, perhaps a new color, and put them on the left side by the island with the palms. This is where you are going.</a:t>
            </a:r>
          </a:p>
          <a:p>
            <a:pPr marL="228600" indent="-228600">
              <a:buFont typeface="+mj-lt"/>
              <a:buAutoNum type="arabicPeriod"/>
            </a:pPr>
            <a:r>
              <a:rPr lang="en-US" sz="1100" dirty="0" smtClean="0"/>
              <a:t>Ask the team what positive actions they could take as a team to reach these goals. Also write this down on </a:t>
            </a:r>
            <a:r>
              <a:rPr lang="en-US" sz="1100" dirty="0" err="1" smtClean="0"/>
              <a:t>stickies</a:t>
            </a:r>
            <a:r>
              <a:rPr lang="en-US" sz="1100" dirty="0"/>
              <a:t> </a:t>
            </a:r>
            <a:r>
              <a:rPr lang="en-US" sz="1100" dirty="0" smtClean="0"/>
              <a:t>and put it by the sun.</a:t>
            </a:r>
          </a:p>
          <a:p>
            <a:pPr marL="228600" indent="-228600">
              <a:buFont typeface="+mj-lt"/>
              <a:buAutoNum type="arabicPeriod"/>
            </a:pPr>
            <a:r>
              <a:rPr lang="en-US" sz="1100" dirty="0" smtClean="0"/>
              <a:t>Ask the team to present their problems as well as their goals for the problems, and what actions they are going to take.</a:t>
            </a:r>
          </a:p>
          <a:p>
            <a:pPr marL="0" indent="0">
              <a:buNone/>
            </a:pPr>
            <a:endParaRPr lang="en-US" sz="1100" dirty="0"/>
          </a:p>
          <a:p>
            <a:pPr marL="0" indent="0">
              <a:buNone/>
            </a:pPr>
            <a:r>
              <a:rPr lang="en-US" sz="1100" dirty="0" smtClean="0"/>
              <a:t>If you do this exercise with more than one team at a time a good wrap up is to ask all teams to present their speedboat to the other teams. Let them put up their poster on the wall side by side. Afterwards you can easily have a scrum of scrum to pick up what needs to be fixed between the teams, or you can bring the managers there (perhaps they where already joining) to take on the issues that they can help solving from all teams</a:t>
            </a:r>
            <a:r>
              <a:rPr lang="en-US" sz="1100" dirty="0" smtClean="0"/>
              <a:t>.</a:t>
            </a:r>
            <a:endParaRPr lang="en-US" sz="1100" dirty="0"/>
          </a:p>
        </p:txBody>
      </p:sp>
    </p:spTree>
    <p:extLst>
      <p:ext uri="{BB962C8B-B14F-4D97-AF65-F5344CB8AC3E}">
        <p14:creationId xmlns:p14="http://schemas.microsoft.com/office/powerpoint/2010/main" val="210429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1257</TotalTime>
  <Words>836</Words>
  <Application>Microsoft Macintosh PowerPoint</Application>
  <PresentationFormat>On-screen Show (4:3)</PresentationFormat>
  <Paragraphs>37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THE RETRO SPACE</vt:lpstr>
      <vt:lpstr>PowerPoint Presentation</vt:lpstr>
      <vt:lpstr>PowerPoint Presentation</vt:lpstr>
      <vt:lpstr>The Speedboat Retrospective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RETRO SPACE</dc:title>
  <dc:creator>Mia Kolmodin</dc:creator>
  <cp:lastModifiedBy>Mia Kolmodin</cp:lastModifiedBy>
  <cp:revision>19</cp:revision>
  <dcterms:created xsi:type="dcterms:W3CDTF">2016-12-05T14:05:49Z</dcterms:created>
  <dcterms:modified xsi:type="dcterms:W3CDTF">2020-03-15T10:41:42Z</dcterms:modified>
</cp:coreProperties>
</file>