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Titillium Web"/>
      <p:regular r:id="rId21"/>
      <p:bold r:id="rId22"/>
      <p:italic r:id="rId23"/>
      <p:boldItalic r:id="rId24"/>
    </p:embeddedFont>
    <p:embeddedFont>
      <p:font typeface="Titillium Web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45AABE7-6E82-483A-A455-BAA32F87B334}">
  <a:tblStyle styleId="{845AABE7-6E82-483A-A455-BAA32F87B3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TitilliumWeb-bold.fntdata"/><Relationship Id="rId21" Type="http://schemas.openxmlformats.org/officeDocument/2006/relationships/font" Target="fonts/TitilliumWeb-regular.fntdata"/><Relationship Id="rId24" Type="http://schemas.openxmlformats.org/officeDocument/2006/relationships/font" Target="fonts/TitilliumWeb-boldItalic.fntdata"/><Relationship Id="rId23" Type="http://schemas.openxmlformats.org/officeDocument/2006/relationships/font" Target="fonts/TitilliumWeb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itilliumWebLight-bold.fntdata"/><Relationship Id="rId25" Type="http://schemas.openxmlformats.org/officeDocument/2006/relationships/font" Target="fonts/TitilliumWebLight-regular.fntdata"/><Relationship Id="rId28" Type="http://schemas.openxmlformats.org/officeDocument/2006/relationships/font" Target="fonts/TitilliumWebLight-boldItalic.fntdata"/><Relationship Id="rId27" Type="http://schemas.openxmlformats.org/officeDocument/2006/relationships/font" Target="fonts/TitilliumWeb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f27274c89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f27274c8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f27274c89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f27274c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f27274c89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f27274c8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f27274c89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f27274c8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f27274c89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f27274c8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f27274c89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f27274c8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27274c89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27274c8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27274c89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f27274c8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b="1" sz="96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DEVELOPER JOB SATISFACTION</a:t>
            </a:r>
            <a:endParaRPr/>
          </a:p>
        </p:txBody>
      </p:sp>
      <p:sp>
        <p:nvSpPr>
          <p:cNvPr id="55" name="Google Shape;55;p11"/>
          <p:cNvSpPr txBox="1"/>
          <p:nvPr/>
        </p:nvSpPr>
        <p:spPr>
          <a:xfrm>
            <a:off x="5813850" y="4060675"/>
            <a:ext cx="3583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Ben Pierce</a:t>
            </a:r>
            <a:endParaRPr b="1" sz="3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57200" y="241225"/>
            <a:ext cx="7677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ALGORITHMS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57200" y="1428750"/>
            <a:ext cx="74964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Titillium Web"/>
              <a:buChar char="●"/>
            </a:pPr>
            <a: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  <a:t>Softmax Linear Regression</a:t>
            </a:r>
            <a:b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</a:br>
            <a:endParaRPr b="1"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●"/>
            </a:pPr>
            <a: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  <a:t>Decision Tree</a:t>
            </a:r>
            <a:b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</a:br>
            <a:endParaRPr b="1"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●"/>
            </a:pPr>
            <a: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  <a:t>Random Forest (Tuned via Random Search)</a:t>
            </a:r>
            <a:b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</a:br>
            <a:endParaRPr b="1"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4294967295" type="ctrTitle"/>
          </p:nvPr>
        </p:nvSpPr>
        <p:spPr>
          <a:xfrm>
            <a:off x="685800" y="96805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66.5</a:t>
            </a:r>
            <a:r>
              <a:rPr lang="en" sz="4800">
                <a:solidFill>
                  <a:srgbClr val="7DFFB1"/>
                </a:solidFill>
              </a:rPr>
              <a:t>%</a:t>
            </a:r>
            <a:endParaRPr sz="4800">
              <a:solidFill>
                <a:srgbClr val="7DFFB1"/>
              </a:solidFill>
            </a:endParaRPr>
          </a:p>
        </p:txBody>
      </p:sp>
      <p:sp>
        <p:nvSpPr>
          <p:cNvPr id="126" name="Google Shape;126;p21"/>
          <p:cNvSpPr txBox="1"/>
          <p:nvPr>
            <p:ph idx="4294967295" type="subTitle"/>
          </p:nvPr>
        </p:nvSpPr>
        <p:spPr>
          <a:xfrm>
            <a:off x="685800" y="173135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 sz="2400"/>
          </a:p>
        </p:txBody>
      </p:sp>
      <p:sp>
        <p:nvSpPr>
          <p:cNvPr id="127" name="Google Shape;127;p21"/>
          <p:cNvSpPr txBox="1"/>
          <p:nvPr>
            <p:ph idx="4294967295" type="ctrTitle"/>
          </p:nvPr>
        </p:nvSpPr>
        <p:spPr>
          <a:xfrm>
            <a:off x="685800" y="359695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82.3</a:t>
            </a:r>
            <a:r>
              <a:rPr lang="en" sz="4800">
                <a:solidFill>
                  <a:srgbClr val="7DFFB1"/>
                </a:solidFill>
              </a:rPr>
              <a:t>%</a:t>
            </a:r>
            <a:endParaRPr sz="4800">
              <a:solidFill>
                <a:srgbClr val="7DFFB1"/>
              </a:solidFill>
            </a:endParaRPr>
          </a:p>
        </p:txBody>
      </p:sp>
      <p:sp>
        <p:nvSpPr>
          <p:cNvPr id="128" name="Google Shape;128;p21"/>
          <p:cNvSpPr txBox="1"/>
          <p:nvPr>
            <p:ph idx="4294967295" type="subTitle"/>
          </p:nvPr>
        </p:nvSpPr>
        <p:spPr>
          <a:xfrm>
            <a:off x="685800" y="436025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</a:t>
            </a:r>
            <a:endParaRPr sz="2400"/>
          </a:p>
        </p:txBody>
      </p:sp>
      <p:sp>
        <p:nvSpPr>
          <p:cNvPr id="129" name="Google Shape;129;p21"/>
          <p:cNvSpPr txBox="1"/>
          <p:nvPr>
            <p:ph idx="4294967295" type="ctrTitle"/>
          </p:nvPr>
        </p:nvSpPr>
        <p:spPr>
          <a:xfrm>
            <a:off x="685800" y="22825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67.7</a:t>
            </a:r>
            <a:r>
              <a:rPr lang="en" sz="4800">
                <a:solidFill>
                  <a:srgbClr val="7DFFB1"/>
                </a:solidFill>
              </a:rPr>
              <a:t>%</a:t>
            </a:r>
            <a:endParaRPr sz="4800">
              <a:solidFill>
                <a:srgbClr val="7DFFB1"/>
              </a:solidFill>
            </a:endParaRPr>
          </a:p>
        </p:txBody>
      </p:sp>
      <p:sp>
        <p:nvSpPr>
          <p:cNvPr id="130" name="Google Shape;130;p21"/>
          <p:cNvSpPr txBox="1"/>
          <p:nvPr>
            <p:ph idx="4294967295" type="subTitle"/>
          </p:nvPr>
        </p:nvSpPr>
        <p:spPr>
          <a:xfrm>
            <a:off x="685800" y="30458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Precision</a:t>
            </a:r>
            <a:endParaRPr sz="2400"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244925" y="188350"/>
            <a:ext cx="78378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RANDOM FOREST PERFORMANCE</a:t>
            </a:r>
            <a:endParaRPr/>
          </a:p>
        </p:txBody>
      </p:sp>
      <p:graphicFrame>
        <p:nvGraphicFramePr>
          <p:cNvPr id="133" name="Google Shape;133;p21"/>
          <p:cNvGraphicFramePr/>
          <p:nvPr/>
        </p:nvGraphicFramePr>
        <p:xfrm>
          <a:off x="3930625" y="18629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{845AABE7-6E82-483A-A455-BAA32F87B334}</a:tableStyleId>
              </a:tblPr>
              <a:tblGrid>
                <a:gridCol w="1424200"/>
                <a:gridCol w="1424200"/>
                <a:gridCol w="1424200"/>
              </a:tblGrid>
              <a:tr h="68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Predicted (No)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Predicted (Yes)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683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Actual (No)</a:t>
                      </a:r>
                      <a:endParaRPr b="1" sz="16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773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982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683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Actual (Yes)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439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2,054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-219150"/>
            <a:ext cx="83601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graphicFrame>
        <p:nvGraphicFramePr>
          <p:cNvPr id="139" name="Google Shape;139;p22"/>
          <p:cNvGraphicFramePr/>
          <p:nvPr/>
        </p:nvGraphicFramePr>
        <p:xfrm>
          <a:off x="514200" y="9530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{845AABE7-6E82-483A-A455-BAA32F87B334}</a:tableStyleId>
              </a:tblPr>
              <a:tblGrid>
                <a:gridCol w="4861250"/>
                <a:gridCol w="2669800"/>
              </a:tblGrid>
              <a:tr h="45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Feature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Gini Importance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452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OpenSource (No)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0.196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452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AccessJob1_IndustryWorkingIn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0.081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452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OpenSource (Yes)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0.064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452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CheckInCode_Multiple times per day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0.056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452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LastNewJob_Less than a year ago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0.029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653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AccesJob7_Working Remotely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0.025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653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CommunicationTools_Slack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0.025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2"/>
          <p:cNvSpPr txBox="1"/>
          <p:nvPr/>
        </p:nvSpPr>
        <p:spPr>
          <a:xfrm flipH="1" rot="10800000">
            <a:off x="399600" y="709000"/>
            <a:ext cx="7914900" cy="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4122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EXPLORATION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457200" y="1428750"/>
            <a:ext cx="74964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Titillium Web"/>
              <a:buChar char="●"/>
            </a:pPr>
            <a: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  <a:t>Surprised salary isn’t a key </a:t>
            </a:r>
            <a: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  <a:t>predictor</a:t>
            </a:r>
            <a:b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</a:br>
            <a:endParaRPr b="1"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●"/>
            </a:pPr>
            <a: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  <a:t>Analysis by continent or country</a:t>
            </a:r>
            <a:b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</a:br>
            <a:endParaRPr b="1"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●"/>
            </a:pPr>
            <a: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  <a:t>Import more data (previous years)</a:t>
            </a:r>
            <a:b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</a:br>
            <a:endParaRPr b="1"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●"/>
            </a:pPr>
            <a: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  <a:t>Other algorithms such as XGBoost</a:t>
            </a:r>
            <a:b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</a:br>
            <a:endParaRPr b="1"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244925" y="188350"/>
            <a:ext cx="78378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CONCLUSION</a:t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331650" y="1071750"/>
            <a:ext cx="84807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000"/>
              <a:buFont typeface="Titillium Web"/>
              <a:buChar char="●"/>
            </a:pPr>
            <a:r>
              <a:rPr b="1"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Predicting job satisfaction via the Stack Overflow survey is difficult because:</a:t>
            </a:r>
            <a:endParaRPr b="1"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"/>
              <a:buChar char="○"/>
            </a:pPr>
            <a:r>
              <a:rPr b="1"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Number of optional survey fields</a:t>
            </a:r>
            <a:endParaRPr b="1"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"/>
              <a:buChar char="○"/>
            </a:pPr>
            <a:r>
              <a:rPr b="1"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Vast number of possible features</a:t>
            </a:r>
            <a:endParaRPr b="1"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"/>
              <a:buChar char="○"/>
            </a:pPr>
            <a:r>
              <a:rPr b="1"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Sparseness of data</a:t>
            </a:r>
            <a:endParaRPr b="1"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000"/>
              <a:buFont typeface="Titillium Web"/>
              <a:buChar char="●"/>
            </a:pPr>
            <a:r>
              <a:rPr b="1"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Developer job </a:t>
            </a:r>
            <a:r>
              <a:rPr b="1"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satisfaction</a:t>
            </a:r>
            <a:r>
              <a:rPr b="1"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in 2018 appears to be tied to:</a:t>
            </a:r>
            <a:endParaRPr b="1"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"/>
              <a:buChar char="○"/>
            </a:pPr>
            <a:r>
              <a:rPr b="1"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Whether or not developers contribute to open-source projects</a:t>
            </a:r>
            <a:endParaRPr b="1"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"/>
              <a:buChar char="○"/>
            </a:pPr>
            <a:r>
              <a:rPr b="1"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love of the industry they’re working in</a:t>
            </a:r>
            <a:endParaRPr b="1"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"/>
              <a:buChar char="○"/>
            </a:pPr>
            <a:r>
              <a:rPr b="1"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ability to work from home or work remotely</a:t>
            </a:r>
            <a:endParaRPr b="1"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"/>
              <a:buChar char="○"/>
            </a:pPr>
            <a:r>
              <a:rPr b="1"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Whether they’re new to their job</a:t>
            </a:r>
            <a:endParaRPr b="1"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1991225" y="2143050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</a:t>
            </a:r>
            <a:endParaRPr sz="7200"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ctrTitle"/>
          </p:nvPr>
        </p:nvSpPr>
        <p:spPr>
          <a:xfrm>
            <a:off x="608475" y="7454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 txBox="1"/>
          <p:nvPr>
            <p:ph idx="1" type="subTitle"/>
          </p:nvPr>
        </p:nvSpPr>
        <p:spPr>
          <a:xfrm>
            <a:off x="672900" y="1525175"/>
            <a:ext cx="62883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●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Determine the key predictors for developers who are extremely satisfied with their jobs</a:t>
            </a:r>
            <a:br>
              <a:rPr b="1" lang="en">
                <a:latin typeface="Titillium Web"/>
                <a:ea typeface="Titillium Web"/>
                <a:cs typeface="Titillium Web"/>
                <a:sym typeface="Titillium Web"/>
              </a:rPr>
            </a:b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●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Retaining key talent is vital to the success of a tech company in Toronto’s ultra-competitive market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SOURCE</a:t>
            </a:r>
            <a:endParaRPr sz="4800"/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Titillium Web"/>
              <a:buChar char="●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2018 Stack Overflow Developer Survey</a:t>
            </a:r>
            <a:br>
              <a:rPr b="1" lang="en">
                <a:latin typeface="Titillium Web"/>
                <a:ea typeface="Titillium Web"/>
                <a:cs typeface="Titillium Web"/>
                <a:sym typeface="Titillium Web"/>
              </a:rPr>
            </a:b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●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129 columns</a:t>
            </a:r>
            <a:br>
              <a:rPr b="1" lang="en">
                <a:latin typeface="Titillium Web"/>
                <a:ea typeface="Titillium Web"/>
                <a:cs typeface="Titillium Web"/>
                <a:sym typeface="Titillium Web"/>
              </a:rPr>
            </a:b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●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~100K survey responses globally</a:t>
            </a:r>
            <a:br>
              <a:rPr b="1" lang="en">
                <a:latin typeface="Titillium Web"/>
                <a:ea typeface="Titillium Web"/>
                <a:cs typeface="Titillium Web"/>
                <a:sym typeface="Titillium Web"/>
              </a:rPr>
            </a:b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●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Survey questions range from salary and job benefits, to # of monitors and exercise habits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608475" y="7454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608475" y="134470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●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Mostly categorical data</a:t>
            </a:r>
            <a:br>
              <a:rPr b="1" lang="en">
                <a:latin typeface="Titillium Web"/>
                <a:ea typeface="Titillium Web"/>
                <a:cs typeface="Titillium Web"/>
                <a:sym typeface="Titillium Web"/>
              </a:rPr>
            </a:b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●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Most questions optional (large number of NA values)</a:t>
            </a:r>
            <a:br>
              <a:rPr b="1" lang="en">
                <a:latin typeface="Titillium Web"/>
                <a:ea typeface="Titillium Web"/>
                <a:cs typeface="Titillium Web"/>
                <a:sym typeface="Titillium Web"/>
              </a:rPr>
            </a:b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●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Over 900 features after one-hot encoding</a:t>
            </a:r>
            <a:br>
              <a:rPr b="1" lang="en">
                <a:latin typeface="Titillium Web"/>
                <a:ea typeface="Titillium Web"/>
                <a:cs typeface="Titillium Web"/>
                <a:sym typeface="Titillium Web"/>
              </a:rPr>
            </a:b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●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Target variable was also an optional field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57200" y="-119750"/>
            <a:ext cx="7780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 (RAW)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2" name="Google Shape;82;p15"/>
          <p:cNvGraphicFramePr/>
          <p:nvPr/>
        </p:nvGraphicFramePr>
        <p:xfrm>
          <a:off x="560300" y="9439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{845AABE7-6E82-483A-A455-BAA32F87B334}</a:tableStyleId>
              </a:tblPr>
              <a:tblGrid>
                <a:gridCol w="2415425"/>
                <a:gridCol w="2530175"/>
                <a:gridCol w="2530175"/>
              </a:tblGrid>
              <a:tr h="36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 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Count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360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FF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Extremely Satisfied</a:t>
                      </a:r>
                      <a:endParaRPr b="1" sz="1600">
                        <a:solidFill>
                          <a:srgbClr val="00FF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00FF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12,436</a:t>
                      </a:r>
                      <a:endParaRPr b="1" sz="1800">
                        <a:solidFill>
                          <a:srgbClr val="00FF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00FF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12.6%</a:t>
                      </a:r>
                      <a:endParaRPr b="1" sz="1800">
                        <a:solidFill>
                          <a:srgbClr val="00FF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360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Moderately Satisfied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26,005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26.3%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360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Slightly Satisfied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10,012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10.1%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359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Neither Satisfied nor Dissatisfied</a:t>
                      </a:r>
                      <a:endParaRPr b="1" sz="16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4,966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5.0%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359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Slightly Dissatisfied</a:t>
                      </a:r>
                      <a:endParaRPr b="1" sz="16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7,057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7.1%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359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Moderately Dissatisfied</a:t>
                      </a:r>
                      <a:endParaRPr b="1" sz="16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6,318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6.4%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359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Extremely Dissatisfied</a:t>
                      </a:r>
                      <a:endParaRPr b="1" sz="16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2,482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2.5%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NA</a:t>
                      </a:r>
                      <a:endParaRPr b="1" sz="1600">
                        <a:solidFill>
                          <a:srgbClr val="FF00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29,579</a:t>
                      </a:r>
                      <a:endParaRPr b="1" sz="1800">
                        <a:solidFill>
                          <a:srgbClr val="FF00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29.9%</a:t>
                      </a:r>
                      <a:endParaRPr b="1" sz="1800">
                        <a:solidFill>
                          <a:srgbClr val="FF00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57200" y="-119750"/>
            <a:ext cx="7780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 (ENGINEERED)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0" name="Google Shape;90;p16"/>
          <p:cNvGraphicFramePr/>
          <p:nvPr/>
        </p:nvGraphicFramePr>
        <p:xfrm>
          <a:off x="532063" y="14287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{845AABE7-6E82-483A-A455-BAA32F87B334}</a:tableStyleId>
              </a:tblPr>
              <a:tblGrid>
                <a:gridCol w="2415425"/>
                <a:gridCol w="2530175"/>
                <a:gridCol w="2530175"/>
              </a:tblGrid>
              <a:tr h="36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 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Count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360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FF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Extremely Satisfied</a:t>
                      </a:r>
                      <a:endParaRPr b="1" sz="1600">
                        <a:solidFill>
                          <a:srgbClr val="00FF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00FF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12,436</a:t>
                      </a:r>
                      <a:endParaRPr b="1" sz="1800">
                        <a:solidFill>
                          <a:srgbClr val="00FF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00FF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58.6</a:t>
                      </a:r>
                      <a:r>
                        <a:rPr b="1" lang="en" sz="1800">
                          <a:solidFill>
                            <a:srgbClr val="00FF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b="1" sz="1800">
                        <a:solidFill>
                          <a:srgbClr val="00FF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359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Moderately Dissatisfied</a:t>
                      </a:r>
                      <a:endParaRPr b="1" sz="16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6,318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29.8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359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Extremely Dissatisfied</a:t>
                      </a:r>
                      <a:endParaRPr b="1" sz="16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2,482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11.7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57200" y="887325"/>
            <a:ext cx="74709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Languages Worked With: JavaScript;Python;CSS</a:t>
            </a:r>
            <a:endParaRPr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457200" y="-68175"/>
            <a:ext cx="7780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FEATURE ENGINEERING: ONE-HOT ENCODING</a:t>
            </a:r>
            <a:endParaRPr sz="2800"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8" name="Google Shape;98;p17"/>
          <p:cNvGraphicFramePr/>
          <p:nvPr/>
        </p:nvGraphicFramePr>
        <p:xfrm>
          <a:off x="959950" y="14818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{845AABE7-6E82-483A-A455-BAA32F87B334}</a:tableStyleId>
              </a:tblPr>
              <a:tblGrid>
                <a:gridCol w="1506375"/>
                <a:gridCol w="1506375"/>
                <a:gridCol w="1506375"/>
                <a:gridCol w="1506375"/>
              </a:tblGrid>
              <a:tr h="68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JavaScript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Python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CSS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683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Respondent 1</a:t>
                      </a:r>
                      <a:endParaRPr b="1" sz="16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683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Respondent 2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683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Respondent 3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57200" y="24122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 Cleanup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57200" y="1428750"/>
            <a:ext cx="74964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Titillium Web"/>
              <a:buChar char="●"/>
            </a:pPr>
            <a: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  <a:t>Dropped features where % of NA values was &gt; 30%</a:t>
            </a:r>
            <a:b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</a:br>
            <a:endParaRPr b="1"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○"/>
            </a:pPr>
            <a: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  <a:t>Example: Whether or not developers used an ergonomic devices was only answered 43% of the time, so it was not a useful feature.</a:t>
            </a:r>
            <a:b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</a:br>
            <a:endParaRPr b="1"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●"/>
            </a:pPr>
            <a: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  <a:t>Numeric features were imputed as median and then scaled in the pipeline</a:t>
            </a:r>
            <a:endParaRPr b="1"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57200" y="-219150"/>
            <a:ext cx="83601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- BY CORRELATION</a:t>
            </a:r>
            <a:endParaRPr/>
          </a:p>
        </p:txBody>
      </p:sp>
      <p:graphicFrame>
        <p:nvGraphicFramePr>
          <p:cNvPr id="111" name="Google Shape;111;p19"/>
          <p:cNvGraphicFramePr/>
          <p:nvPr/>
        </p:nvGraphicFramePr>
        <p:xfrm>
          <a:off x="591525" y="15460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{845AABE7-6E82-483A-A455-BAA32F87B334}</a:tableStyleId>
              </a:tblPr>
              <a:tblGrid>
                <a:gridCol w="4861250"/>
                <a:gridCol w="2669800"/>
              </a:tblGrid>
              <a:tr h="45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Feature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Absolute Correlation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452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HopeFiveYears_Doing the same work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0.214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452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HopeFiveYears_Working in a different Role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0.150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452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HypotheticalTools4_Not at all interested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0.100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452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CommunicationTools_Slack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0.093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452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CheckInCode_Multiple times per day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0.092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653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EducationTypes_Contributed to open source software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0.091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399600" y="747700"/>
            <a:ext cx="8360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"/>
              <a:buChar char="●"/>
            </a:pP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Top 30 Features by Correlation (out of over 900 features)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