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346" r:id="rId6"/>
    <p:sldId id="347" r:id="rId7"/>
    <p:sldId id="348" r:id="rId8"/>
    <p:sldId id="349" r:id="rId9"/>
    <p:sldId id="350" r:id="rId10"/>
    <p:sldId id="351" r:id="rId11"/>
    <p:sldId id="352" r:id="rId12"/>
    <p:sldId id="257" r:id="rId1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6082"/>
    <a:srgbClr val="2F80ED"/>
    <a:srgbClr val="0B1F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12BB5E-CE8C-4F71-B543-EBBEA412A4AF}" v="77" dt="2025-04-27T17:20:45.77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 varScale="1">
        <p:scale>
          <a:sx n="105" d="100"/>
          <a:sy n="105" d="100"/>
        </p:scale>
        <p:origin x="83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F1C47A6-5C83-4E23-A6AC-D56FD8ABC7E3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30B7F31-E6FA-4E83-B175-B0174AFAB56F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b="1" dirty="0"/>
            <a:t>Ingestão de dados</a:t>
          </a:r>
          <a:r>
            <a:rPr lang="pt-BR" dirty="0"/>
            <a:t> de telemetria, contratos, NPS, etc.</a:t>
          </a:r>
          <a:endParaRPr lang="en-US" dirty="0"/>
        </a:p>
      </dgm:t>
    </dgm:pt>
    <dgm:pt modelId="{F7D7214A-9E83-4BF6-B067-297CF4D88470}" type="parTrans" cxnId="{19BF062E-4C86-42FB-9352-7987DE28BE34}">
      <dgm:prSet/>
      <dgm:spPr/>
      <dgm:t>
        <a:bodyPr/>
        <a:lstStyle/>
        <a:p>
          <a:endParaRPr lang="en-US"/>
        </a:p>
      </dgm:t>
    </dgm:pt>
    <dgm:pt modelId="{03098A3E-C373-4968-8B64-D54FCED50793}" type="sibTrans" cxnId="{19BF062E-4C86-42FB-9352-7987DE28BE34}">
      <dgm:prSet/>
      <dgm:spPr/>
      <dgm:t>
        <a:bodyPr/>
        <a:lstStyle/>
        <a:p>
          <a:endParaRPr lang="en-US"/>
        </a:p>
      </dgm:t>
    </dgm:pt>
    <dgm:pt modelId="{673B98EF-DB6F-4600-9E26-75993725B71E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b="1" dirty="0"/>
            <a:t>Clusterização com ML (K-</a:t>
          </a:r>
          <a:r>
            <a:rPr lang="pt-BR" b="1" dirty="0" err="1"/>
            <a:t>Means</a:t>
          </a:r>
          <a:r>
            <a:rPr lang="pt-BR" b="1" dirty="0"/>
            <a:t>, DBSCAN, GMM)</a:t>
          </a:r>
          <a:r>
            <a:rPr lang="pt-BR" dirty="0"/>
            <a:t> para segmentar clientes com comportamentos semelhantes</a:t>
          </a:r>
          <a:endParaRPr lang="en-US" dirty="0"/>
        </a:p>
      </dgm:t>
    </dgm:pt>
    <dgm:pt modelId="{81DC5E70-F259-473B-8215-0376A7A9E2CA}" type="parTrans" cxnId="{DFC8243B-FFA1-409D-88F7-40CA44ED7D90}">
      <dgm:prSet/>
      <dgm:spPr/>
      <dgm:t>
        <a:bodyPr/>
        <a:lstStyle/>
        <a:p>
          <a:endParaRPr lang="en-US"/>
        </a:p>
      </dgm:t>
    </dgm:pt>
    <dgm:pt modelId="{2FB378ED-61BC-457C-BF41-F1F48120BE97}" type="sibTrans" cxnId="{DFC8243B-FFA1-409D-88F7-40CA44ED7D90}">
      <dgm:prSet/>
      <dgm:spPr/>
      <dgm:t>
        <a:bodyPr/>
        <a:lstStyle/>
        <a:p>
          <a:endParaRPr lang="en-US"/>
        </a:p>
      </dgm:t>
    </dgm:pt>
    <dgm:pt modelId="{8FC56AF6-6C7B-42F9-97E2-17F47C10FB53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b="1"/>
            <a:t>Geração de insights e recomendações personalizadas</a:t>
          </a:r>
          <a:r>
            <a:rPr lang="pt-BR"/>
            <a:t> por cluster</a:t>
          </a:r>
          <a:endParaRPr lang="en-US"/>
        </a:p>
      </dgm:t>
    </dgm:pt>
    <dgm:pt modelId="{3F34B736-80A6-4218-8BCB-4B8BBED80B4F}" type="parTrans" cxnId="{9FA3DC91-06C2-42DC-9C18-1DE98558623A}">
      <dgm:prSet/>
      <dgm:spPr/>
      <dgm:t>
        <a:bodyPr/>
        <a:lstStyle/>
        <a:p>
          <a:endParaRPr lang="en-US"/>
        </a:p>
      </dgm:t>
    </dgm:pt>
    <dgm:pt modelId="{515A4C2F-B65F-403E-8B60-52F041DCB1D3}" type="sibTrans" cxnId="{9FA3DC91-06C2-42DC-9C18-1DE98558623A}">
      <dgm:prSet/>
      <dgm:spPr/>
      <dgm:t>
        <a:bodyPr/>
        <a:lstStyle/>
        <a:p>
          <a:endParaRPr lang="en-US"/>
        </a:p>
      </dgm:t>
    </dgm:pt>
    <dgm:pt modelId="{AFB45A2B-CBF4-492E-BC08-0516F7F828E2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b="1"/>
            <a:t>Interface interativa (dashboard + chatbot)</a:t>
          </a:r>
          <a:r>
            <a:rPr lang="pt-BR"/>
            <a:t> para consultar informações e ações em linguagem natural</a:t>
          </a:r>
          <a:endParaRPr lang="en-US"/>
        </a:p>
      </dgm:t>
    </dgm:pt>
    <dgm:pt modelId="{6B254D01-9820-4227-9758-8B8B53DE1148}" type="parTrans" cxnId="{F5C9A039-0970-49BE-A411-99DC122C5088}">
      <dgm:prSet/>
      <dgm:spPr/>
      <dgm:t>
        <a:bodyPr/>
        <a:lstStyle/>
        <a:p>
          <a:endParaRPr lang="en-US"/>
        </a:p>
      </dgm:t>
    </dgm:pt>
    <dgm:pt modelId="{0E5B065C-CBC1-4C7B-8E8B-AA8906DD89F7}" type="sibTrans" cxnId="{F5C9A039-0970-49BE-A411-99DC122C5088}">
      <dgm:prSet/>
      <dgm:spPr/>
      <dgm:t>
        <a:bodyPr/>
        <a:lstStyle/>
        <a:p>
          <a:endParaRPr lang="en-US"/>
        </a:p>
      </dgm:t>
    </dgm:pt>
    <dgm:pt modelId="{4D2E61C6-E75D-4873-B821-3BE959DD2801}" type="pres">
      <dgm:prSet presAssocID="{2F1C47A6-5C83-4E23-A6AC-D56FD8ABC7E3}" presName="root" presStyleCnt="0">
        <dgm:presLayoutVars>
          <dgm:dir/>
          <dgm:resizeHandles val="exact"/>
        </dgm:presLayoutVars>
      </dgm:prSet>
      <dgm:spPr/>
    </dgm:pt>
    <dgm:pt modelId="{1A876FF4-D230-4DE1-81F9-77CBE4E915A2}" type="pres">
      <dgm:prSet presAssocID="{430B7F31-E6FA-4E83-B175-B0174AFAB56F}" presName="compNode" presStyleCnt="0"/>
      <dgm:spPr/>
    </dgm:pt>
    <dgm:pt modelId="{657362FA-0213-45DC-A9DD-3C4511483FE8}" type="pres">
      <dgm:prSet presAssocID="{430B7F31-E6FA-4E83-B175-B0174AFAB56F}" presName="bgRect" presStyleLbl="bgShp" presStyleIdx="0" presStyleCnt="4"/>
      <dgm:spPr/>
    </dgm:pt>
    <dgm:pt modelId="{E9AF200C-4352-43BA-883B-4C89D169679E}" type="pres">
      <dgm:prSet presAssocID="{430B7F31-E6FA-4E83-B175-B0174AFAB56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nviar"/>
        </a:ext>
      </dgm:extLst>
    </dgm:pt>
    <dgm:pt modelId="{ED7025C4-35BD-40FE-9795-8BBFE537BECA}" type="pres">
      <dgm:prSet presAssocID="{430B7F31-E6FA-4E83-B175-B0174AFAB56F}" presName="spaceRect" presStyleCnt="0"/>
      <dgm:spPr/>
    </dgm:pt>
    <dgm:pt modelId="{B6797224-0A83-4B0D-A5AA-3B058737BED6}" type="pres">
      <dgm:prSet presAssocID="{430B7F31-E6FA-4E83-B175-B0174AFAB56F}" presName="parTx" presStyleLbl="revTx" presStyleIdx="0" presStyleCnt="4">
        <dgm:presLayoutVars>
          <dgm:chMax val="0"/>
          <dgm:chPref val="0"/>
        </dgm:presLayoutVars>
      </dgm:prSet>
      <dgm:spPr/>
    </dgm:pt>
    <dgm:pt modelId="{4148D8BE-05A2-4A2D-961F-16C00E043783}" type="pres">
      <dgm:prSet presAssocID="{03098A3E-C373-4968-8B64-D54FCED50793}" presName="sibTrans" presStyleCnt="0"/>
      <dgm:spPr/>
    </dgm:pt>
    <dgm:pt modelId="{1791CD5A-6FF4-4830-AD30-1C44D8FFAF71}" type="pres">
      <dgm:prSet presAssocID="{673B98EF-DB6F-4600-9E26-75993725B71E}" presName="compNode" presStyleCnt="0"/>
      <dgm:spPr/>
    </dgm:pt>
    <dgm:pt modelId="{86B386C4-4356-442B-A382-85BDB098438D}" type="pres">
      <dgm:prSet presAssocID="{673B98EF-DB6F-4600-9E26-75993725B71E}" presName="bgRect" presStyleLbl="bgShp" presStyleIdx="1" presStyleCnt="4"/>
      <dgm:spPr/>
    </dgm:pt>
    <dgm:pt modelId="{CF7C8BA9-73E6-43BE-B0BE-C2919B9CC3E5}" type="pres">
      <dgm:prSet presAssocID="{673B98EF-DB6F-4600-9E26-75993725B71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arçom"/>
        </a:ext>
      </dgm:extLst>
    </dgm:pt>
    <dgm:pt modelId="{C93A174C-2FAD-4895-885C-B2FCFFB459BB}" type="pres">
      <dgm:prSet presAssocID="{673B98EF-DB6F-4600-9E26-75993725B71E}" presName="spaceRect" presStyleCnt="0"/>
      <dgm:spPr/>
    </dgm:pt>
    <dgm:pt modelId="{8E2ABF9F-495B-4402-87BA-7AE9D82FC101}" type="pres">
      <dgm:prSet presAssocID="{673B98EF-DB6F-4600-9E26-75993725B71E}" presName="parTx" presStyleLbl="revTx" presStyleIdx="1" presStyleCnt="4">
        <dgm:presLayoutVars>
          <dgm:chMax val="0"/>
          <dgm:chPref val="0"/>
        </dgm:presLayoutVars>
      </dgm:prSet>
      <dgm:spPr/>
    </dgm:pt>
    <dgm:pt modelId="{39DC2B96-7798-49E1-8664-5D905184F0FA}" type="pres">
      <dgm:prSet presAssocID="{2FB378ED-61BC-457C-BF41-F1F48120BE97}" presName="sibTrans" presStyleCnt="0"/>
      <dgm:spPr/>
    </dgm:pt>
    <dgm:pt modelId="{3C4A1101-735E-4FAF-B0AC-C14D48839F1B}" type="pres">
      <dgm:prSet presAssocID="{8FC56AF6-6C7B-42F9-97E2-17F47C10FB53}" presName="compNode" presStyleCnt="0"/>
      <dgm:spPr/>
    </dgm:pt>
    <dgm:pt modelId="{063CDAF0-7E7E-4739-8E33-584AD3EA0B6D}" type="pres">
      <dgm:prSet presAssocID="{8FC56AF6-6C7B-42F9-97E2-17F47C10FB53}" presName="bgRect" presStyleLbl="bgShp" presStyleIdx="2" presStyleCnt="4"/>
      <dgm:spPr/>
    </dgm:pt>
    <dgm:pt modelId="{FBC8A0BA-E919-4230-91F2-5FE060F951B3}" type="pres">
      <dgm:prSet presAssocID="{8FC56AF6-6C7B-42F9-97E2-17F47C10FB5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âmpada"/>
        </a:ext>
      </dgm:extLst>
    </dgm:pt>
    <dgm:pt modelId="{3673175C-61E2-4534-AD06-5077C0F16EFA}" type="pres">
      <dgm:prSet presAssocID="{8FC56AF6-6C7B-42F9-97E2-17F47C10FB53}" presName="spaceRect" presStyleCnt="0"/>
      <dgm:spPr/>
    </dgm:pt>
    <dgm:pt modelId="{1BA3C1F6-16A8-40EC-B796-9045A3E8172C}" type="pres">
      <dgm:prSet presAssocID="{8FC56AF6-6C7B-42F9-97E2-17F47C10FB53}" presName="parTx" presStyleLbl="revTx" presStyleIdx="2" presStyleCnt="4">
        <dgm:presLayoutVars>
          <dgm:chMax val="0"/>
          <dgm:chPref val="0"/>
        </dgm:presLayoutVars>
      </dgm:prSet>
      <dgm:spPr/>
    </dgm:pt>
    <dgm:pt modelId="{0EB9BAB9-B107-4ED6-BD81-925401AB7390}" type="pres">
      <dgm:prSet presAssocID="{515A4C2F-B65F-403E-8B60-52F041DCB1D3}" presName="sibTrans" presStyleCnt="0"/>
      <dgm:spPr/>
    </dgm:pt>
    <dgm:pt modelId="{2A8EDA5D-8E10-4EF9-975B-A6235720630F}" type="pres">
      <dgm:prSet presAssocID="{AFB45A2B-CBF4-492E-BC08-0516F7F828E2}" presName="compNode" presStyleCnt="0"/>
      <dgm:spPr/>
    </dgm:pt>
    <dgm:pt modelId="{B4E420E3-54AD-4EFC-BAB7-E9ED5B7C2A88}" type="pres">
      <dgm:prSet presAssocID="{AFB45A2B-CBF4-492E-BC08-0516F7F828E2}" presName="bgRect" presStyleLbl="bgShp" presStyleIdx="3" presStyleCnt="4"/>
      <dgm:spPr/>
    </dgm:pt>
    <dgm:pt modelId="{76773B30-C57F-4202-B12E-85989243B93C}" type="pres">
      <dgm:prSet presAssocID="{AFB45A2B-CBF4-492E-BC08-0516F7F828E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EB544959-7288-4C6D-8669-CC4EFDE582BA}" type="pres">
      <dgm:prSet presAssocID="{AFB45A2B-CBF4-492E-BC08-0516F7F828E2}" presName="spaceRect" presStyleCnt="0"/>
      <dgm:spPr/>
    </dgm:pt>
    <dgm:pt modelId="{E31858AB-5C65-4F13-A9C4-ABC8F55BFDCF}" type="pres">
      <dgm:prSet presAssocID="{AFB45A2B-CBF4-492E-BC08-0516F7F828E2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5DA66B03-F5B4-4591-9DEA-076BC9A2BAF2}" type="presOf" srcId="{430B7F31-E6FA-4E83-B175-B0174AFAB56F}" destId="{B6797224-0A83-4B0D-A5AA-3B058737BED6}" srcOrd="0" destOrd="0" presId="urn:microsoft.com/office/officeart/2018/2/layout/IconVerticalSolidList"/>
    <dgm:cxn modelId="{C01BE90A-7908-4C51-9653-6A88D21E0BE3}" type="presOf" srcId="{673B98EF-DB6F-4600-9E26-75993725B71E}" destId="{8E2ABF9F-495B-4402-87BA-7AE9D82FC101}" srcOrd="0" destOrd="0" presId="urn:microsoft.com/office/officeart/2018/2/layout/IconVerticalSolidList"/>
    <dgm:cxn modelId="{19BF062E-4C86-42FB-9352-7987DE28BE34}" srcId="{2F1C47A6-5C83-4E23-A6AC-D56FD8ABC7E3}" destId="{430B7F31-E6FA-4E83-B175-B0174AFAB56F}" srcOrd="0" destOrd="0" parTransId="{F7D7214A-9E83-4BF6-B067-297CF4D88470}" sibTransId="{03098A3E-C373-4968-8B64-D54FCED50793}"/>
    <dgm:cxn modelId="{F5C9A039-0970-49BE-A411-99DC122C5088}" srcId="{2F1C47A6-5C83-4E23-A6AC-D56FD8ABC7E3}" destId="{AFB45A2B-CBF4-492E-BC08-0516F7F828E2}" srcOrd="3" destOrd="0" parTransId="{6B254D01-9820-4227-9758-8B8B53DE1148}" sibTransId="{0E5B065C-CBC1-4C7B-8E8B-AA8906DD89F7}"/>
    <dgm:cxn modelId="{DFC8243B-FFA1-409D-88F7-40CA44ED7D90}" srcId="{2F1C47A6-5C83-4E23-A6AC-D56FD8ABC7E3}" destId="{673B98EF-DB6F-4600-9E26-75993725B71E}" srcOrd="1" destOrd="0" parTransId="{81DC5E70-F259-473B-8215-0376A7A9E2CA}" sibTransId="{2FB378ED-61BC-457C-BF41-F1F48120BE97}"/>
    <dgm:cxn modelId="{D4AADF3D-1118-40B3-8B39-5D362088466F}" type="presOf" srcId="{AFB45A2B-CBF4-492E-BC08-0516F7F828E2}" destId="{E31858AB-5C65-4F13-A9C4-ABC8F55BFDCF}" srcOrd="0" destOrd="0" presId="urn:microsoft.com/office/officeart/2018/2/layout/IconVerticalSolidList"/>
    <dgm:cxn modelId="{33694C88-27D6-4D15-9A19-64B9E47149A8}" type="presOf" srcId="{8FC56AF6-6C7B-42F9-97E2-17F47C10FB53}" destId="{1BA3C1F6-16A8-40EC-B796-9045A3E8172C}" srcOrd="0" destOrd="0" presId="urn:microsoft.com/office/officeart/2018/2/layout/IconVerticalSolidList"/>
    <dgm:cxn modelId="{CC020189-4454-4A81-8E9C-99D08C09D5C9}" type="presOf" srcId="{2F1C47A6-5C83-4E23-A6AC-D56FD8ABC7E3}" destId="{4D2E61C6-E75D-4873-B821-3BE959DD2801}" srcOrd="0" destOrd="0" presId="urn:microsoft.com/office/officeart/2018/2/layout/IconVerticalSolidList"/>
    <dgm:cxn modelId="{9FA3DC91-06C2-42DC-9C18-1DE98558623A}" srcId="{2F1C47A6-5C83-4E23-A6AC-D56FD8ABC7E3}" destId="{8FC56AF6-6C7B-42F9-97E2-17F47C10FB53}" srcOrd="2" destOrd="0" parTransId="{3F34B736-80A6-4218-8BCB-4B8BBED80B4F}" sibTransId="{515A4C2F-B65F-403E-8B60-52F041DCB1D3}"/>
    <dgm:cxn modelId="{7CA664E4-3E64-42EE-A073-BF7A7F45309F}" type="presParOf" srcId="{4D2E61C6-E75D-4873-B821-3BE959DD2801}" destId="{1A876FF4-D230-4DE1-81F9-77CBE4E915A2}" srcOrd="0" destOrd="0" presId="urn:microsoft.com/office/officeart/2018/2/layout/IconVerticalSolidList"/>
    <dgm:cxn modelId="{0512AE98-8B2E-4847-A058-D2458746EED1}" type="presParOf" srcId="{1A876FF4-D230-4DE1-81F9-77CBE4E915A2}" destId="{657362FA-0213-45DC-A9DD-3C4511483FE8}" srcOrd="0" destOrd="0" presId="urn:microsoft.com/office/officeart/2018/2/layout/IconVerticalSolidList"/>
    <dgm:cxn modelId="{5123B508-3B80-4FA1-8AE6-631BC708A60B}" type="presParOf" srcId="{1A876FF4-D230-4DE1-81F9-77CBE4E915A2}" destId="{E9AF200C-4352-43BA-883B-4C89D169679E}" srcOrd="1" destOrd="0" presId="urn:microsoft.com/office/officeart/2018/2/layout/IconVerticalSolidList"/>
    <dgm:cxn modelId="{34D99E20-937E-4561-9B6C-40F2EAD2D5C8}" type="presParOf" srcId="{1A876FF4-D230-4DE1-81F9-77CBE4E915A2}" destId="{ED7025C4-35BD-40FE-9795-8BBFE537BECA}" srcOrd="2" destOrd="0" presId="urn:microsoft.com/office/officeart/2018/2/layout/IconVerticalSolidList"/>
    <dgm:cxn modelId="{D31F9B85-AF80-4848-9C94-35AF3B7D730D}" type="presParOf" srcId="{1A876FF4-D230-4DE1-81F9-77CBE4E915A2}" destId="{B6797224-0A83-4B0D-A5AA-3B058737BED6}" srcOrd="3" destOrd="0" presId="urn:microsoft.com/office/officeart/2018/2/layout/IconVerticalSolidList"/>
    <dgm:cxn modelId="{A5BDAABF-C972-4A72-8F90-189BB199C00E}" type="presParOf" srcId="{4D2E61C6-E75D-4873-B821-3BE959DD2801}" destId="{4148D8BE-05A2-4A2D-961F-16C00E043783}" srcOrd="1" destOrd="0" presId="urn:microsoft.com/office/officeart/2018/2/layout/IconVerticalSolidList"/>
    <dgm:cxn modelId="{E9049061-E393-4906-A50F-5B61685647DC}" type="presParOf" srcId="{4D2E61C6-E75D-4873-B821-3BE959DD2801}" destId="{1791CD5A-6FF4-4830-AD30-1C44D8FFAF71}" srcOrd="2" destOrd="0" presId="urn:microsoft.com/office/officeart/2018/2/layout/IconVerticalSolidList"/>
    <dgm:cxn modelId="{4ED74D7E-C67F-4565-9BE7-1A87943A9FB4}" type="presParOf" srcId="{1791CD5A-6FF4-4830-AD30-1C44D8FFAF71}" destId="{86B386C4-4356-442B-A382-85BDB098438D}" srcOrd="0" destOrd="0" presId="urn:microsoft.com/office/officeart/2018/2/layout/IconVerticalSolidList"/>
    <dgm:cxn modelId="{C7535863-D584-43FD-B915-4FFCD3CB71B1}" type="presParOf" srcId="{1791CD5A-6FF4-4830-AD30-1C44D8FFAF71}" destId="{CF7C8BA9-73E6-43BE-B0BE-C2919B9CC3E5}" srcOrd="1" destOrd="0" presId="urn:microsoft.com/office/officeart/2018/2/layout/IconVerticalSolidList"/>
    <dgm:cxn modelId="{1E6BA090-6AB2-469C-BAFD-724CFF5CCCEC}" type="presParOf" srcId="{1791CD5A-6FF4-4830-AD30-1C44D8FFAF71}" destId="{C93A174C-2FAD-4895-885C-B2FCFFB459BB}" srcOrd="2" destOrd="0" presId="urn:microsoft.com/office/officeart/2018/2/layout/IconVerticalSolidList"/>
    <dgm:cxn modelId="{B2DCF99A-80F8-4941-97C5-5D581F8451FE}" type="presParOf" srcId="{1791CD5A-6FF4-4830-AD30-1C44D8FFAF71}" destId="{8E2ABF9F-495B-4402-87BA-7AE9D82FC101}" srcOrd="3" destOrd="0" presId="urn:microsoft.com/office/officeart/2018/2/layout/IconVerticalSolidList"/>
    <dgm:cxn modelId="{831AA36F-7C82-46D5-8248-777756986237}" type="presParOf" srcId="{4D2E61C6-E75D-4873-B821-3BE959DD2801}" destId="{39DC2B96-7798-49E1-8664-5D905184F0FA}" srcOrd="3" destOrd="0" presId="urn:microsoft.com/office/officeart/2018/2/layout/IconVerticalSolidList"/>
    <dgm:cxn modelId="{46C5CE6C-C71C-4CAC-A589-6C21F5622BD3}" type="presParOf" srcId="{4D2E61C6-E75D-4873-B821-3BE959DD2801}" destId="{3C4A1101-735E-4FAF-B0AC-C14D48839F1B}" srcOrd="4" destOrd="0" presId="urn:microsoft.com/office/officeart/2018/2/layout/IconVerticalSolidList"/>
    <dgm:cxn modelId="{69F32553-464A-4F8E-9E98-E97485FB2D78}" type="presParOf" srcId="{3C4A1101-735E-4FAF-B0AC-C14D48839F1B}" destId="{063CDAF0-7E7E-4739-8E33-584AD3EA0B6D}" srcOrd="0" destOrd="0" presId="urn:microsoft.com/office/officeart/2018/2/layout/IconVerticalSolidList"/>
    <dgm:cxn modelId="{33737267-196F-4337-AB44-5DCD52F9D96B}" type="presParOf" srcId="{3C4A1101-735E-4FAF-B0AC-C14D48839F1B}" destId="{FBC8A0BA-E919-4230-91F2-5FE060F951B3}" srcOrd="1" destOrd="0" presId="urn:microsoft.com/office/officeart/2018/2/layout/IconVerticalSolidList"/>
    <dgm:cxn modelId="{663C6B4D-7D38-4644-BB39-B5AD3413ED99}" type="presParOf" srcId="{3C4A1101-735E-4FAF-B0AC-C14D48839F1B}" destId="{3673175C-61E2-4534-AD06-5077C0F16EFA}" srcOrd="2" destOrd="0" presId="urn:microsoft.com/office/officeart/2018/2/layout/IconVerticalSolidList"/>
    <dgm:cxn modelId="{E23B6F54-5EEC-4EB4-8E45-4EC0C4591C74}" type="presParOf" srcId="{3C4A1101-735E-4FAF-B0AC-C14D48839F1B}" destId="{1BA3C1F6-16A8-40EC-B796-9045A3E8172C}" srcOrd="3" destOrd="0" presId="urn:microsoft.com/office/officeart/2018/2/layout/IconVerticalSolidList"/>
    <dgm:cxn modelId="{011886BA-F51E-40F0-BAD6-180F033B6DB6}" type="presParOf" srcId="{4D2E61C6-E75D-4873-B821-3BE959DD2801}" destId="{0EB9BAB9-B107-4ED6-BD81-925401AB7390}" srcOrd="5" destOrd="0" presId="urn:microsoft.com/office/officeart/2018/2/layout/IconVerticalSolidList"/>
    <dgm:cxn modelId="{F6AF62D3-8D2D-44F9-B4AF-82503FAACF3F}" type="presParOf" srcId="{4D2E61C6-E75D-4873-B821-3BE959DD2801}" destId="{2A8EDA5D-8E10-4EF9-975B-A6235720630F}" srcOrd="6" destOrd="0" presId="urn:microsoft.com/office/officeart/2018/2/layout/IconVerticalSolidList"/>
    <dgm:cxn modelId="{C07905B0-0E69-47A9-9102-556AF678C282}" type="presParOf" srcId="{2A8EDA5D-8E10-4EF9-975B-A6235720630F}" destId="{B4E420E3-54AD-4EFC-BAB7-E9ED5B7C2A88}" srcOrd="0" destOrd="0" presId="urn:microsoft.com/office/officeart/2018/2/layout/IconVerticalSolidList"/>
    <dgm:cxn modelId="{D99B3A60-D382-4FF6-895C-AE4EFEDB5365}" type="presParOf" srcId="{2A8EDA5D-8E10-4EF9-975B-A6235720630F}" destId="{76773B30-C57F-4202-B12E-85989243B93C}" srcOrd="1" destOrd="0" presId="urn:microsoft.com/office/officeart/2018/2/layout/IconVerticalSolidList"/>
    <dgm:cxn modelId="{B25A7044-A67C-49EB-ACFD-AAAF98E34A78}" type="presParOf" srcId="{2A8EDA5D-8E10-4EF9-975B-A6235720630F}" destId="{EB544959-7288-4C6D-8669-CC4EFDE582BA}" srcOrd="2" destOrd="0" presId="urn:microsoft.com/office/officeart/2018/2/layout/IconVerticalSolidList"/>
    <dgm:cxn modelId="{D1F534AC-084D-4A84-8EBD-AD33B87938F9}" type="presParOf" srcId="{2A8EDA5D-8E10-4EF9-975B-A6235720630F}" destId="{E31858AB-5C65-4F13-A9C4-ABC8F55BFDC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88572B4-2DFC-4139-BD9B-84DBA43A5C8C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2E6001A-F647-4B04-ABB1-87087741E7B1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dirty="0"/>
            <a:t>Aumento da satisfação dos clientes TOTVS (via personalização)</a:t>
          </a:r>
          <a:endParaRPr lang="en-US" dirty="0"/>
        </a:p>
      </dgm:t>
    </dgm:pt>
    <dgm:pt modelId="{6CA34578-5A73-4ED6-9651-5DA8912C409C}" type="parTrans" cxnId="{68B1F498-7DF0-44EF-B6E2-1DBA51280EB7}">
      <dgm:prSet/>
      <dgm:spPr/>
      <dgm:t>
        <a:bodyPr/>
        <a:lstStyle/>
        <a:p>
          <a:endParaRPr lang="en-US"/>
        </a:p>
      </dgm:t>
    </dgm:pt>
    <dgm:pt modelId="{97657261-924E-43B1-8C21-D03ADC1C76BC}" type="sibTrans" cxnId="{68B1F498-7DF0-44EF-B6E2-1DBA51280EB7}">
      <dgm:prSet/>
      <dgm:spPr/>
      <dgm:t>
        <a:bodyPr/>
        <a:lstStyle/>
        <a:p>
          <a:endParaRPr lang="en-US"/>
        </a:p>
      </dgm:t>
    </dgm:pt>
    <dgm:pt modelId="{76344D11-482C-4DB7-ABEC-AF2C540D6B53}">
      <dgm:prSet/>
      <dgm:spPr/>
      <dgm:t>
        <a:bodyPr/>
        <a:lstStyle/>
        <a:p>
          <a:pPr>
            <a:lnSpc>
              <a:spcPct val="100000"/>
            </a:lnSpc>
          </a:pPr>
          <a:r>
            <a:rPr lang="pt-BR"/>
            <a:t>Redução do churn por detecção proativa de riscos</a:t>
          </a:r>
          <a:endParaRPr lang="en-US"/>
        </a:p>
      </dgm:t>
    </dgm:pt>
    <dgm:pt modelId="{FD4F2327-7C97-4A17-85DE-95734F158919}" type="parTrans" cxnId="{68BF79E3-3A1C-4724-A2EA-5CCC5C9CA676}">
      <dgm:prSet/>
      <dgm:spPr/>
      <dgm:t>
        <a:bodyPr/>
        <a:lstStyle/>
        <a:p>
          <a:endParaRPr lang="en-US"/>
        </a:p>
      </dgm:t>
    </dgm:pt>
    <dgm:pt modelId="{EACB685E-6C1E-43C1-BFCB-9812715F92B4}" type="sibTrans" cxnId="{68BF79E3-3A1C-4724-A2EA-5CCC5C9CA676}">
      <dgm:prSet/>
      <dgm:spPr/>
      <dgm:t>
        <a:bodyPr/>
        <a:lstStyle/>
        <a:p>
          <a:endParaRPr lang="en-US"/>
        </a:p>
      </dgm:t>
    </dgm:pt>
    <dgm:pt modelId="{9B2DC251-48DF-40E2-B7E3-442EE73A3AB6}">
      <dgm:prSet/>
      <dgm:spPr/>
      <dgm:t>
        <a:bodyPr/>
        <a:lstStyle/>
        <a:p>
          <a:pPr>
            <a:lnSpc>
              <a:spcPct val="100000"/>
            </a:lnSpc>
          </a:pPr>
          <a:r>
            <a:rPr lang="pt-BR"/>
            <a:t>Aumento da receita por estratégias de upsell e cross-sell orientadas por dados</a:t>
          </a:r>
          <a:endParaRPr lang="en-US"/>
        </a:p>
      </dgm:t>
    </dgm:pt>
    <dgm:pt modelId="{10175CEE-2599-4FD1-A807-4C35C77E0396}" type="parTrans" cxnId="{4FF84206-8B62-4457-BDF2-24121889CB96}">
      <dgm:prSet/>
      <dgm:spPr/>
      <dgm:t>
        <a:bodyPr/>
        <a:lstStyle/>
        <a:p>
          <a:endParaRPr lang="en-US"/>
        </a:p>
      </dgm:t>
    </dgm:pt>
    <dgm:pt modelId="{96240968-490F-46CB-B04E-868489A5FCCF}" type="sibTrans" cxnId="{4FF84206-8B62-4457-BDF2-24121889CB96}">
      <dgm:prSet/>
      <dgm:spPr/>
      <dgm:t>
        <a:bodyPr/>
        <a:lstStyle/>
        <a:p>
          <a:endParaRPr lang="en-US"/>
        </a:p>
      </dgm:t>
    </dgm:pt>
    <dgm:pt modelId="{512A148B-5C52-4A29-AFC9-693AFE88CFAD}">
      <dgm:prSet/>
      <dgm:spPr/>
      <dgm:t>
        <a:bodyPr/>
        <a:lstStyle/>
        <a:p>
          <a:pPr>
            <a:lnSpc>
              <a:spcPct val="100000"/>
            </a:lnSpc>
          </a:pPr>
          <a:r>
            <a:rPr lang="pt-BR"/>
            <a:t>Agilidade na tomada de decisão com apoio de IA</a:t>
          </a:r>
          <a:endParaRPr lang="en-US"/>
        </a:p>
      </dgm:t>
    </dgm:pt>
    <dgm:pt modelId="{6BE5ED64-4762-4360-8493-7A12B21D2560}" type="parTrans" cxnId="{C95D7537-BEEE-4AB8-85B3-7698C02C652B}">
      <dgm:prSet/>
      <dgm:spPr/>
      <dgm:t>
        <a:bodyPr/>
        <a:lstStyle/>
        <a:p>
          <a:endParaRPr lang="en-US"/>
        </a:p>
      </dgm:t>
    </dgm:pt>
    <dgm:pt modelId="{6C38BB58-B78B-4AA7-89ED-7D4600B57838}" type="sibTrans" cxnId="{C95D7537-BEEE-4AB8-85B3-7698C02C652B}">
      <dgm:prSet/>
      <dgm:spPr/>
      <dgm:t>
        <a:bodyPr/>
        <a:lstStyle/>
        <a:p>
          <a:endParaRPr lang="en-US"/>
        </a:p>
      </dgm:t>
    </dgm:pt>
    <dgm:pt modelId="{C1268776-BB5F-4E5F-B6C9-50FED8F04730}" type="pres">
      <dgm:prSet presAssocID="{388572B4-2DFC-4139-BD9B-84DBA43A5C8C}" presName="root" presStyleCnt="0">
        <dgm:presLayoutVars>
          <dgm:dir/>
          <dgm:resizeHandles val="exact"/>
        </dgm:presLayoutVars>
      </dgm:prSet>
      <dgm:spPr/>
    </dgm:pt>
    <dgm:pt modelId="{AC774823-E1BA-4557-8000-2041B601F378}" type="pres">
      <dgm:prSet presAssocID="{32E6001A-F647-4B04-ABB1-87087741E7B1}" presName="compNode" presStyleCnt="0"/>
      <dgm:spPr/>
    </dgm:pt>
    <dgm:pt modelId="{0FED8D85-8148-4EF8-9EC1-9009CE78BC70}" type="pres">
      <dgm:prSet presAssocID="{32E6001A-F647-4B04-ABB1-87087741E7B1}" presName="bgRect" presStyleLbl="bgShp" presStyleIdx="0" presStyleCnt="4" custLinFactNeighborX="-6050"/>
      <dgm:spPr/>
    </dgm:pt>
    <dgm:pt modelId="{E5F7034C-4298-4686-8985-16BC4189B893}" type="pres">
      <dgm:prSet presAssocID="{32E6001A-F647-4B04-ABB1-87087741E7B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edicina"/>
        </a:ext>
      </dgm:extLst>
    </dgm:pt>
    <dgm:pt modelId="{A3E0F4CA-CA2E-4C8E-AF07-D76F3EFBEE0B}" type="pres">
      <dgm:prSet presAssocID="{32E6001A-F647-4B04-ABB1-87087741E7B1}" presName="spaceRect" presStyleCnt="0"/>
      <dgm:spPr/>
    </dgm:pt>
    <dgm:pt modelId="{F4944C31-C5AC-420C-919A-9EF95FB940A5}" type="pres">
      <dgm:prSet presAssocID="{32E6001A-F647-4B04-ABB1-87087741E7B1}" presName="parTx" presStyleLbl="revTx" presStyleIdx="0" presStyleCnt="4">
        <dgm:presLayoutVars>
          <dgm:chMax val="0"/>
          <dgm:chPref val="0"/>
        </dgm:presLayoutVars>
      </dgm:prSet>
      <dgm:spPr/>
    </dgm:pt>
    <dgm:pt modelId="{E10570DB-0211-4C7C-BAF1-8CF57926BC4A}" type="pres">
      <dgm:prSet presAssocID="{97657261-924E-43B1-8C21-D03ADC1C76BC}" presName="sibTrans" presStyleCnt="0"/>
      <dgm:spPr/>
    </dgm:pt>
    <dgm:pt modelId="{B6423A15-AC28-4706-B418-27B51FE1B8AE}" type="pres">
      <dgm:prSet presAssocID="{76344D11-482C-4DB7-ABEC-AF2C540D6B53}" presName="compNode" presStyleCnt="0"/>
      <dgm:spPr/>
    </dgm:pt>
    <dgm:pt modelId="{1F22EECD-940F-481F-914F-C02850E3DF4C}" type="pres">
      <dgm:prSet presAssocID="{76344D11-482C-4DB7-ABEC-AF2C540D6B53}" presName="bgRect" presStyleLbl="bgShp" presStyleIdx="1" presStyleCnt="4"/>
      <dgm:spPr/>
    </dgm:pt>
    <dgm:pt modelId="{9CF2A167-E426-4EAA-A8C5-EDC034CE45EA}" type="pres">
      <dgm:prSet presAssocID="{76344D11-482C-4DB7-ABEC-AF2C540D6B5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EBD048B3-096C-4CAE-9F32-065354AD2A7D}" type="pres">
      <dgm:prSet presAssocID="{76344D11-482C-4DB7-ABEC-AF2C540D6B53}" presName="spaceRect" presStyleCnt="0"/>
      <dgm:spPr/>
    </dgm:pt>
    <dgm:pt modelId="{5F93F89B-7AD3-4DDE-A6EC-885D1326F4AA}" type="pres">
      <dgm:prSet presAssocID="{76344D11-482C-4DB7-ABEC-AF2C540D6B53}" presName="parTx" presStyleLbl="revTx" presStyleIdx="1" presStyleCnt="4">
        <dgm:presLayoutVars>
          <dgm:chMax val="0"/>
          <dgm:chPref val="0"/>
        </dgm:presLayoutVars>
      </dgm:prSet>
      <dgm:spPr/>
    </dgm:pt>
    <dgm:pt modelId="{A6F9699E-F12C-4B57-8D2F-2F358C50EC59}" type="pres">
      <dgm:prSet presAssocID="{EACB685E-6C1E-43C1-BFCB-9812715F92B4}" presName="sibTrans" presStyleCnt="0"/>
      <dgm:spPr/>
    </dgm:pt>
    <dgm:pt modelId="{2A202AA5-B95E-47DA-8660-6E56C20148FB}" type="pres">
      <dgm:prSet presAssocID="{9B2DC251-48DF-40E2-B7E3-442EE73A3AB6}" presName="compNode" presStyleCnt="0"/>
      <dgm:spPr/>
    </dgm:pt>
    <dgm:pt modelId="{5F9670D5-0E9E-4025-A1EB-C60312787778}" type="pres">
      <dgm:prSet presAssocID="{9B2DC251-48DF-40E2-B7E3-442EE73A3AB6}" presName="bgRect" presStyleLbl="bgShp" presStyleIdx="2" presStyleCnt="4"/>
      <dgm:spPr/>
    </dgm:pt>
    <dgm:pt modelId="{C35F31CE-3948-4350-8721-3995E3050400}" type="pres">
      <dgm:prSet presAssocID="{9B2DC251-48DF-40E2-B7E3-442EE73A3AB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B507B348-9378-4EDC-8426-4FB2F681430F}" type="pres">
      <dgm:prSet presAssocID="{9B2DC251-48DF-40E2-B7E3-442EE73A3AB6}" presName="spaceRect" presStyleCnt="0"/>
      <dgm:spPr/>
    </dgm:pt>
    <dgm:pt modelId="{8CE74C89-EDD8-48C8-8139-E5731D1F0EF2}" type="pres">
      <dgm:prSet presAssocID="{9B2DC251-48DF-40E2-B7E3-442EE73A3AB6}" presName="parTx" presStyleLbl="revTx" presStyleIdx="2" presStyleCnt="4">
        <dgm:presLayoutVars>
          <dgm:chMax val="0"/>
          <dgm:chPref val="0"/>
        </dgm:presLayoutVars>
      </dgm:prSet>
      <dgm:spPr/>
    </dgm:pt>
    <dgm:pt modelId="{AE02C561-0325-47F9-A275-5404400EA6A8}" type="pres">
      <dgm:prSet presAssocID="{96240968-490F-46CB-B04E-868489A5FCCF}" presName="sibTrans" presStyleCnt="0"/>
      <dgm:spPr/>
    </dgm:pt>
    <dgm:pt modelId="{AEEF5FCD-E5ED-49B4-B2DE-914EF218F20C}" type="pres">
      <dgm:prSet presAssocID="{512A148B-5C52-4A29-AFC9-693AFE88CFAD}" presName="compNode" presStyleCnt="0"/>
      <dgm:spPr/>
    </dgm:pt>
    <dgm:pt modelId="{7ACB9198-85C4-41E6-8968-96C1ACC82E65}" type="pres">
      <dgm:prSet presAssocID="{512A148B-5C52-4A29-AFC9-693AFE88CFAD}" presName="bgRect" presStyleLbl="bgShp" presStyleIdx="3" presStyleCnt="4"/>
      <dgm:spPr/>
    </dgm:pt>
    <dgm:pt modelId="{8F5B61A7-23B2-44C6-9921-B06FE3EC4347}" type="pres">
      <dgm:prSet presAssocID="{512A148B-5C52-4A29-AFC9-693AFE88CFA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rca de seleção"/>
        </a:ext>
      </dgm:extLst>
    </dgm:pt>
    <dgm:pt modelId="{605B0A78-92DD-4D8B-B93E-7F596EE9252A}" type="pres">
      <dgm:prSet presAssocID="{512A148B-5C52-4A29-AFC9-693AFE88CFAD}" presName="spaceRect" presStyleCnt="0"/>
      <dgm:spPr/>
    </dgm:pt>
    <dgm:pt modelId="{6966DA3E-3350-4CD4-BBA1-86A464B5D03F}" type="pres">
      <dgm:prSet presAssocID="{512A148B-5C52-4A29-AFC9-693AFE88CFAD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4FF84206-8B62-4457-BDF2-24121889CB96}" srcId="{388572B4-2DFC-4139-BD9B-84DBA43A5C8C}" destId="{9B2DC251-48DF-40E2-B7E3-442EE73A3AB6}" srcOrd="2" destOrd="0" parTransId="{10175CEE-2599-4FD1-A807-4C35C77E0396}" sibTransId="{96240968-490F-46CB-B04E-868489A5FCCF}"/>
    <dgm:cxn modelId="{F059B22F-0F20-4A41-B662-F0F82EEDB98E}" type="presOf" srcId="{388572B4-2DFC-4139-BD9B-84DBA43A5C8C}" destId="{C1268776-BB5F-4E5F-B6C9-50FED8F04730}" srcOrd="0" destOrd="0" presId="urn:microsoft.com/office/officeart/2018/2/layout/IconVerticalSolidList"/>
    <dgm:cxn modelId="{C95D7537-BEEE-4AB8-85B3-7698C02C652B}" srcId="{388572B4-2DFC-4139-BD9B-84DBA43A5C8C}" destId="{512A148B-5C52-4A29-AFC9-693AFE88CFAD}" srcOrd="3" destOrd="0" parTransId="{6BE5ED64-4762-4360-8493-7A12B21D2560}" sibTransId="{6C38BB58-B78B-4AA7-89ED-7D4600B57838}"/>
    <dgm:cxn modelId="{1572AB73-B391-42CA-8A61-C87605693E51}" type="presOf" srcId="{32E6001A-F647-4B04-ABB1-87087741E7B1}" destId="{F4944C31-C5AC-420C-919A-9EF95FB940A5}" srcOrd="0" destOrd="0" presId="urn:microsoft.com/office/officeart/2018/2/layout/IconVerticalSolidList"/>
    <dgm:cxn modelId="{00201684-9724-4FBF-AEB3-5A8A8F6511BD}" type="presOf" srcId="{76344D11-482C-4DB7-ABEC-AF2C540D6B53}" destId="{5F93F89B-7AD3-4DDE-A6EC-885D1326F4AA}" srcOrd="0" destOrd="0" presId="urn:microsoft.com/office/officeart/2018/2/layout/IconVerticalSolidList"/>
    <dgm:cxn modelId="{68B1F498-7DF0-44EF-B6E2-1DBA51280EB7}" srcId="{388572B4-2DFC-4139-BD9B-84DBA43A5C8C}" destId="{32E6001A-F647-4B04-ABB1-87087741E7B1}" srcOrd="0" destOrd="0" parTransId="{6CA34578-5A73-4ED6-9651-5DA8912C409C}" sibTransId="{97657261-924E-43B1-8C21-D03ADC1C76BC}"/>
    <dgm:cxn modelId="{BECEE6BE-BF7C-477E-BBFE-820CB49DC759}" type="presOf" srcId="{512A148B-5C52-4A29-AFC9-693AFE88CFAD}" destId="{6966DA3E-3350-4CD4-BBA1-86A464B5D03F}" srcOrd="0" destOrd="0" presId="urn:microsoft.com/office/officeart/2018/2/layout/IconVerticalSolidList"/>
    <dgm:cxn modelId="{EA8327C8-7C12-42C3-A109-C611B0B06385}" type="presOf" srcId="{9B2DC251-48DF-40E2-B7E3-442EE73A3AB6}" destId="{8CE74C89-EDD8-48C8-8139-E5731D1F0EF2}" srcOrd="0" destOrd="0" presId="urn:microsoft.com/office/officeart/2018/2/layout/IconVerticalSolidList"/>
    <dgm:cxn modelId="{68BF79E3-3A1C-4724-A2EA-5CCC5C9CA676}" srcId="{388572B4-2DFC-4139-BD9B-84DBA43A5C8C}" destId="{76344D11-482C-4DB7-ABEC-AF2C540D6B53}" srcOrd="1" destOrd="0" parTransId="{FD4F2327-7C97-4A17-85DE-95734F158919}" sibTransId="{EACB685E-6C1E-43C1-BFCB-9812715F92B4}"/>
    <dgm:cxn modelId="{514CF1B0-5D15-4060-B4F4-1949B1C77B96}" type="presParOf" srcId="{C1268776-BB5F-4E5F-B6C9-50FED8F04730}" destId="{AC774823-E1BA-4557-8000-2041B601F378}" srcOrd="0" destOrd="0" presId="urn:microsoft.com/office/officeart/2018/2/layout/IconVerticalSolidList"/>
    <dgm:cxn modelId="{A709DA18-6DF8-49F6-AA1C-720C0BB9C544}" type="presParOf" srcId="{AC774823-E1BA-4557-8000-2041B601F378}" destId="{0FED8D85-8148-4EF8-9EC1-9009CE78BC70}" srcOrd="0" destOrd="0" presId="urn:microsoft.com/office/officeart/2018/2/layout/IconVerticalSolidList"/>
    <dgm:cxn modelId="{F3D3FAB7-0A80-4BFD-9B1C-1B0F7C40B01C}" type="presParOf" srcId="{AC774823-E1BA-4557-8000-2041B601F378}" destId="{E5F7034C-4298-4686-8985-16BC4189B893}" srcOrd="1" destOrd="0" presId="urn:microsoft.com/office/officeart/2018/2/layout/IconVerticalSolidList"/>
    <dgm:cxn modelId="{7EC1C9F5-8090-4665-8955-28CCA4C62F71}" type="presParOf" srcId="{AC774823-E1BA-4557-8000-2041B601F378}" destId="{A3E0F4CA-CA2E-4C8E-AF07-D76F3EFBEE0B}" srcOrd="2" destOrd="0" presId="urn:microsoft.com/office/officeart/2018/2/layout/IconVerticalSolidList"/>
    <dgm:cxn modelId="{E582E5A9-B7FA-4C9A-92CA-0CF79F525909}" type="presParOf" srcId="{AC774823-E1BA-4557-8000-2041B601F378}" destId="{F4944C31-C5AC-420C-919A-9EF95FB940A5}" srcOrd="3" destOrd="0" presId="urn:microsoft.com/office/officeart/2018/2/layout/IconVerticalSolidList"/>
    <dgm:cxn modelId="{AA73A7FC-A1C6-421E-8D50-0823861EC802}" type="presParOf" srcId="{C1268776-BB5F-4E5F-B6C9-50FED8F04730}" destId="{E10570DB-0211-4C7C-BAF1-8CF57926BC4A}" srcOrd="1" destOrd="0" presId="urn:microsoft.com/office/officeart/2018/2/layout/IconVerticalSolidList"/>
    <dgm:cxn modelId="{ADDC3B78-C978-4A7C-8466-BB360D2ED571}" type="presParOf" srcId="{C1268776-BB5F-4E5F-B6C9-50FED8F04730}" destId="{B6423A15-AC28-4706-B418-27B51FE1B8AE}" srcOrd="2" destOrd="0" presId="urn:microsoft.com/office/officeart/2018/2/layout/IconVerticalSolidList"/>
    <dgm:cxn modelId="{F5388E9B-7707-49F7-AE69-5FD9E2E1DDB2}" type="presParOf" srcId="{B6423A15-AC28-4706-B418-27B51FE1B8AE}" destId="{1F22EECD-940F-481F-914F-C02850E3DF4C}" srcOrd="0" destOrd="0" presId="urn:microsoft.com/office/officeart/2018/2/layout/IconVerticalSolidList"/>
    <dgm:cxn modelId="{AE348748-4062-411D-B8A8-8E22B9E32600}" type="presParOf" srcId="{B6423A15-AC28-4706-B418-27B51FE1B8AE}" destId="{9CF2A167-E426-4EAA-A8C5-EDC034CE45EA}" srcOrd="1" destOrd="0" presId="urn:microsoft.com/office/officeart/2018/2/layout/IconVerticalSolidList"/>
    <dgm:cxn modelId="{AB9A3228-6058-41A6-9512-47AC2BB5CD8C}" type="presParOf" srcId="{B6423A15-AC28-4706-B418-27B51FE1B8AE}" destId="{EBD048B3-096C-4CAE-9F32-065354AD2A7D}" srcOrd="2" destOrd="0" presId="urn:microsoft.com/office/officeart/2018/2/layout/IconVerticalSolidList"/>
    <dgm:cxn modelId="{307BB5CA-C3C7-4F98-AC0D-DBB54B344252}" type="presParOf" srcId="{B6423A15-AC28-4706-B418-27B51FE1B8AE}" destId="{5F93F89B-7AD3-4DDE-A6EC-885D1326F4AA}" srcOrd="3" destOrd="0" presId="urn:microsoft.com/office/officeart/2018/2/layout/IconVerticalSolidList"/>
    <dgm:cxn modelId="{EE1E6A6C-1746-4EB4-97DA-9CD9A960B0AD}" type="presParOf" srcId="{C1268776-BB5F-4E5F-B6C9-50FED8F04730}" destId="{A6F9699E-F12C-4B57-8D2F-2F358C50EC59}" srcOrd="3" destOrd="0" presId="urn:microsoft.com/office/officeart/2018/2/layout/IconVerticalSolidList"/>
    <dgm:cxn modelId="{EA0BA65A-DE5F-441D-B4C9-555FAE7B5FF1}" type="presParOf" srcId="{C1268776-BB5F-4E5F-B6C9-50FED8F04730}" destId="{2A202AA5-B95E-47DA-8660-6E56C20148FB}" srcOrd="4" destOrd="0" presId="urn:microsoft.com/office/officeart/2018/2/layout/IconVerticalSolidList"/>
    <dgm:cxn modelId="{3D345FA4-A99E-4D30-BB70-2CEC583B4220}" type="presParOf" srcId="{2A202AA5-B95E-47DA-8660-6E56C20148FB}" destId="{5F9670D5-0E9E-4025-A1EB-C60312787778}" srcOrd="0" destOrd="0" presId="urn:microsoft.com/office/officeart/2018/2/layout/IconVerticalSolidList"/>
    <dgm:cxn modelId="{F4A7C7E8-A85E-4ED3-851E-E9E248BAAC73}" type="presParOf" srcId="{2A202AA5-B95E-47DA-8660-6E56C20148FB}" destId="{C35F31CE-3948-4350-8721-3995E3050400}" srcOrd="1" destOrd="0" presId="urn:microsoft.com/office/officeart/2018/2/layout/IconVerticalSolidList"/>
    <dgm:cxn modelId="{ACE900F4-BE1F-4B12-B938-0EE7AB9AE298}" type="presParOf" srcId="{2A202AA5-B95E-47DA-8660-6E56C20148FB}" destId="{B507B348-9378-4EDC-8426-4FB2F681430F}" srcOrd="2" destOrd="0" presId="urn:microsoft.com/office/officeart/2018/2/layout/IconVerticalSolidList"/>
    <dgm:cxn modelId="{C4732117-6510-450C-8209-D7BE0F5C7794}" type="presParOf" srcId="{2A202AA5-B95E-47DA-8660-6E56C20148FB}" destId="{8CE74C89-EDD8-48C8-8139-E5731D1F0EF2}" srcOrd="3" destOrd="0" presId="urn:microsoft.com/office/officeart/2018/2/layout/IconVerticalSolidList"/>
    <dgm:cxn modelId="{B0C55DE4-69E9-4754-A5BD-5631F5E84834}" type="presParOf" srcId="{C1268776-BB5F-4E5F-B6C9-50FED8F04730}" destId="{AE02C561-0325-47F9-A275-5404400EA6A8}" srcOrd="5" destOrd="0" presId="urn:microsoft.com/office/officeart/2018/2/layout/IconVerticalSolidList"/>
    <dgm:cxn modelId="{B2EFE46F-92F3-47FA-87A0-42C6CC8A4621}" type="presParOf" srcId="{C1268776-BB5F-4E5F-B6C9-50FED8F04730}" destId="{AEEF5FCD-E5ED-49B4-B2DE-914EF218F20C}" srcOrd="6" destOrd="0" presId="urn:microsoft.com/office/officeart/2018/2/layout/IconVerticalSolidList"/>
    <dgm:cxn modelId="{40488979-3308-4494-BF7F-7128F89DA715}" type="presParOf" srcId="{AEEF5FCD-E5ED-49B4-B2DE-914EF218F20C}" destId="{7ACB9198-85C4-41E6-8968-96C1ACC82E65}" srcOrd="0" destOrd="0" presId="urn:microsoft.com/office/officeart/2018/2/layout/IconVerticalSolidList"/>
    <dgm:cxn modelId="{15E9509E-8CEC-49E7-B387-1B7DD5024C6E}" type="presParOf" srcId="{AEEF5FCD-E5ED-49B4-B2DE-914EF218F20C}" destId="{8F5B61A7-23B2-44C6-9921-B06FE3EC4347}" srcOrd="1" destOrd="0" presId="urn:microsoft.com/office/officeart/2018/2/layout/IconVerticalSolidList"/>
    <dgm:cxn modelId="{17905F3E-7E43-400E-97DE-74BDBB498259}" type="presParOf" srcId="{AEEF5FCD-E5ED-49B4-B2DE-914EF218F20C}" destId="{605B0A78-92DD-4D8B-B93E-7F596EE9252A}" srcOrd="2" destOrd="0" presId="urn:microsoft.com/office/officeart/2018/2/layout/IconVerticalSolidList"/>
    <dgm:cxn modelId="{5105D7AC-B45F-4FE3-B0AF-C7801692C664}" type="presParOf" srcId="{AEEF5FCD-E5ED-49B4-B2DE-914EF218F20C}" destId="{6966DA3E-3350-4CD4-BBA1-86A464B5D03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7362FA-0213-45DC-A9DD-3C4511483FE8}">
      <dsp:nvSpPr>
        <dsp:cNvPr id="0" name=""/>
        <dsp:cNvSpPr/>
      </dsp:nvSpPr>
      <dsp:spPr>
        <a:xfrm>
          <a:off x="0" y="1526"/>
          <a:ext cx="8709660" cy="77353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AF200C-4352-43BA-883B-4C89D169679E}">
      <dsp:nvSpPr>
        <dsp:cNvPr id="0" name=""/>
        <dsp:cNvSpPr/>
      </dsp:nvSpPr>
      <dsp:spPr>
        <a:xfrm>
          <a:off x="233993" y="175571"/>
          <a:ext cx="425443" cy="42544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797224-0A83-4B0D-A5AA-3B058737BED6}">
      <dsp:nvSpPr>
        <dsp:cNvPr id="0" name=""/>
        <dsp:cNvSpPr/>
      </dsp:nvSpPr>
      <dsp:spPr>
        <a:xfrm>
          <a:off x="893430" y="1526"/>
          <a:ext cx="7816229" cy="7735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866" tIns="81866" rIns="81866" bIns="8186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b="1" kern="1200" dirty="0"/>
            <a:t>Ingestão de dados</a:t>
          </a:r>
          <a:r>
            <a:rPr lang="pt-BR" sz="1900" kern="1200" dirty="0"/>
            <a:t> de telemetria, contratos, NPS, etc.</a:t>
          </a:r>
          <a:endParaRPr lang="en-US" sz="1900" kern="1200" dirty="0"/>
        </a:p>
      </dsp:txBody>
      <dsp:txXfrm>
        <a:off x="893430" y="1526"/>
        <a:ext cx="7816229" cy="773533"/>
      </dsp:txXfrm>
    </dsp:sp>
    <dsp:sp modelId="{86B386C4-4356-442B-A382-85BDB098438D}">
      <dsp:nvSpPr>
        <dsp:cNvPr id="0" name=""/>
        <dsp:cNvSpPr/>
      </dsp:nvSpPr>
      <dsp:spPr>
        <a:xfrm>
          <a:off x="0" y="968442"/>
          <a:ext cx="8709660" cy="77353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7C8BA9-73E6-43BE-B0BE-C2919B9CC3E5}">
      <dsp:nvSpPr>
        <dsp:cNvPr id="0" name=""/>
        <dsp:cNvSpPr/>
      </dsp:nvSpPr>
      <dsp:spPr>
        <a:xfrm>
          <a:off x="233993" y="1142487"/>
          <a:ext cx="425443" cy="42544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2ABF9F-495B-4402-87BA-7AE9D82FC101}">
      <dsp:nvSpPr>
        <dsp:cNvPr id="0" name=""/>
        <dsp:cNvSpPr/>
      </dsp:nvSpPr>
      <dsp:spPr>
        <a:xfrm>
          <a:off x="893430" y="968442"/>
          <a:ext cx="7816229" cy="7735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866" tIns="81866" rIns="81866" bIns="8186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b="1" kern="1200" dirty="0"/>
            <a:t>Clusterização com ML (K-</a:t>
          </a:r>
          <a:r>
            <a:rPr lang="pt-BR" sz="1900" b="1" kern="1200" dirty="0" err="1"/>
            <a:t>Means</a:t>
          </a:r>
          <a:r>
            <a:rPr lang="pt-BR" sz="1900" b="1" kern="1200" dirty="0"/>
            <a:t>, DBSCAN, GMM)</a:t>
          </a:r>
          <a:r>
            <a:rPr lang="pt-BR" sz="1900" kern="1200" dirty="0"/>
            <a:t> para segmentar clientes com comportamentos semelhantes</a:t>
          </a:r>
          <a:endParaRPr lang="en-US" sz="1900" kern="1200" dirty="0"/>
        </a:p>
      </dsp:txBody>
      <dsp:txXfrm>
        <a:off x="893430" y="968442"/>
        <a:ext cx="7816229" cy="773533"/>
      </dsp:txXfrm>
    </dsp:sp>
    <dsp:sp modelId="{063CDAF0-7E7E-4739-8E33-584AD3EA0B6D}">
      <dsp:nvSpPr>
        <dsp:cNvPr id="0" name=""/>
        <dsp:cNvSpPr/>
      </dsp:nvSpPr>
      <dsp:spPr>
        <a:xfrm>
          <a:off x="0" y="1935359"/>
          <a:ext cx="8709660" cy="77353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C8A0BA-E919-4230-91F2-5FE060F951B3}">
      <dsp:nvSpPr>
        <dsp:cNvPr id="0" name=""/>
        <dsp:cNvSpPr/>
      </dsp:nvSpPr>
      <dsp:spPr>
        <a:xfrm>
          <a:off x="233993" y="2109404"/>
          <a:ext cx="425443" cy="42544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A3C1F6-16A8-40EC-B796-9045A3E8172C}">
      <dsp:nvSpPr>
        <dsp:cNvPr id="0" name=""/>
        <dsp:cNvSpPr/>
      </dsp:nvSpPr>
      <dsp:spPr>
        <a:xfrm>
          <a:off x="893430" y="1935359"/>
          <a:ext cx="7816229" cy="7735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866" tIns="81866" rIns="81866" bIns="8186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b="1" kern="1200"/>
            <a:t>Geração de insights e recomendações personalizadas</a:t>
          </a:r>
          <a:r>
            <a:rPr lang="pt-BR" sz="1900" kern="1200"/>
            <a:t> por cluster</a:t>
          </a:r>
          <a:endParaRPr lang="en-US" sz="1900" kern="1200"/>
        </a:p>
      </dsp:txBody>
      <dsp:txXfrm>
        <a:off x="893430" y="1935359"/>
        <a:ext cx="7816229" cy="773533"/>
      </dsp:txXfrm>
    </dsp:sp>
    <dsp:sp modelId="{B4E420E3-54AD-4EFC-BAB7-E9ED5B7C2A88}">
      <dsp:nvSpPr>
        <dsp:cNvPr id="0" name=""/>
        <dsp:cNvSpPr/>
      </dsp:nvSpPr>
      <dsp:spPr>
        <a:xfrm>
          <a:off x="0" y="2902275"/>
          <a:ext cx="8709660" cy="77353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773B30-C57F-4202-B12E-85989243B93C}">
      <dsp:nvSpPr>
        <dsp:cNvPr id="0" name=""/>
        <dsp:cNvSpPr/>
      </dsp:nvSpPr>
      <dsp:spPr>
        <a:xfrm>
          <a:off x="233993" y="3076320"/>
          <a:ext cx="425443" cy="42544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1858AB-5C65-4F13-A9C4-ABC8F55BFDCF}">
      <dsp:nvSpPr>
        <dsp:cNvPr id="0" name=""/>
        <dsp:cNvSpPr/>
      </dsp:nvSpPr>
      <dsp:spPr>
        <a:xfrm>
          <a:off x="893430" y="2902275"/>
          <a:ext cx="7816229" cy="7735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866" tIns="81866" rIns="81866" bIns="8186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b="1" kern="1200"/>
            <a:t>Interface interativa (dashboard + chatbot)</a:t>
          </a:r>
          <a:r>
            <a:rPr lang="pt-BR" sz="1900" kern="1200"/>
            <a:t> para consultar informações e ações em linguagem natural</a:t>
          </a:r>
          <a:endParaRPr lang="en-US" sz="1900" kern="1200"/>
        </a:p>
      </dsp:txBody>
      <dsp:txXfrm>
        <a:off x="893430" y="2902275"/>
        <a:ext cx="7816229" cy="77353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ED8D85-8148-4EF8-9EC1-9009CE78BC70}">
      <dsp:nvSpPr>
        <dsp:cNvPr id="0" name=""/>
        <dsp:cNvSpPr/>
      </dsp:nvSpPr>
      <dsp:spPr>
        <a:xfrm>
          <a:off x="0" y="1445"/>
          <a:ext cx="9346884" cy="73238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F7034C-4298-4686-8985-16BC4189B893}">
      <dsp:nvSpPr>
        <dsp:cNvPr id="0" name=""/>
        <dsp:cNvSpPr/>
      </dsp:nvSpPr>
      <dsp:spPr>
        <a:xfrm>
          <a:off x="221547" y="166232"/>
          <a:ext cx="402813" cy="40281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944C31-C5AC-420C-919A-9EF95FB940A5}">
      <dsp:nvSpPr>
        <dsp:cNvPr id="0" name=""/>
        <dsp:cNvSpPr/>
      </dsp:nvSpPr>
      <dsp:spPr>
        <a:xfrm>
          <a:off x="845907" y="1445"/>
          <a:ext cx="8500976" cy="7323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511" tIns="77511" rIns="77511" bIns="77511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 dirty="0"/>
            <a:t>Aumento da satisfação dos clientes TOTVS (via personalização)</a:t>
          </a:r>
          <a:endParaRPr lang="en-US" sz="1900" kern="1200" dirty="0"/>
        </a:p>
      </dsp:txBody>
      <dsp:txXfrm>
        <a:off x="845907" y="1445"/>
        <a:ext cx="8500976" cy="732387"/>
      </dsp:txXfrm>
    </dsp:sp>
    <dsp:sp modelId="{1F22EECD-940F-481F-914F-C02850E3DF4C}">
      <dsp:nvSpPr>
        <dsp:cNvPr id="0" name=""/>
        <dsp:cNvSpPr/>
      </dsp:nvSpPr>
      <dsp:spPr>
        <a:xfrm>
          <a:off x="0" y="916929"/>
          <a:ext cx="9346884" cy="73238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F2A167-E426-4EAA-A8C5-EDC034CE45EA}">
      <dsp:nvSpPr>
        <dsp:cNvPr id="0" name=""/>
        <dsp:cNvSpPr/>
      </dsp:nvSpPr>
      <dsp:spPr>
        <a:xfrm>
          <a:off x="221547" y="1081716"/>
          <a:ext cx="402813" cy="40281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93F89B-7AD3-4DDE-A6EC-885D1326F4AA}">
      <dsp:nvSpPr>
        <dsp:cNvPr id="0" name=""/>
        <dsp:cNvSpPr/>
      </dsp:nvSpPr>
      <dsp:spPr>
        <a:xfrm>
          <a:off x="845907" y="916929"/>
          <a:ext cx="8500976" cy="7323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511" tIns="77511" rIns="77511" bIns="77511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/>
            <a:t>Redução do churn por detecção proativa de riscos</a:t>
          </a:r>
          <a:endParaRPr lang="en-US" sz="1900" kern="1200"/>
        </a:p>
      </dsp:txBody>
      <dsp:txXfrm>
        <a:off x="845907" y="916929"/>
        <a:ext cx="8500976" cy="732387"/>
      </dsp:txXfrm>
    </dsp:sp>
    <dsp:sp modelId="{5F9670D5-0E9E-4025-A1EB-C60312787778}">
      <dsp:nvSpPr>
        <dsp:cNvPr id="0" name=""/>
        <dsp:cNvSpPr/>
      </dsp:nvSpPr>
      <dsp:spPr>
        <a:xfrm>
          <a:off x="0" y="1832413"/>
          <a:ext cx="9346884" cy="73238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5F31CE-3948-4350-8721-3995E3050400}">
      <dsp:nvSpPr>
        <dsp:cNvPr id="0" name=""/>
        <dsp:cNvSpPr/>
      </dsp:nvSpPr>
      <dsp:spPr>
        <a:xfrm>
          <a:off x="221547" y="1997200"/>
          <a:ext cx="402813" cy="40281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E74C89-EDD8-48C8-8139-E5731D1F0EF2}">
      <dsp:nvSpPr>
        <dsp:cNvPr id="0" name=""/>
        <dsp:cNvSpPr/>
      </dsp:nvSpPr>
      <dsp:spPr>
        <a:xfrm>
          <a:off x="845907" y="1832413"/>
          <a:ext cx="8500976" cy="7323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511" tIns="77511" rIns="77511" bIns="77511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/>
            <a:t>Aumento da receita por estratégias de upsell e cross-sell orientadas por dados</a:t>
          </a:r>
          <a:endParaRPr lang="en-US" sz="1900" kern="1200"/>
        </a:p>
      </dsp:txBody>
      <dsp:txXfrm>
        <a:off x="845907" y="1832413"/>
        <a:ext cx="8500976" cy="732387"/>
      </dsp:txXfrm>
    </dsp:sp>
    <dsp:sp modelId="{7ACB9198-85C4-41E6-8968-96C1ACC82E65}">
      <dsp:nvSpPr>
        <dsp:cNvPr id="0" name=""/>
        <dsp:cNvSpPr/>
      </dsp:nvSpPr>
      <dsp:spPr>
        <a:xfrm>
          <a:off x="0" y="2747897"/>
          <a:ext cx="9346884" cy="73238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5B61A7-23B2-44C6-9921-B06FE3EC4347}">
      <dsp:nvSpPr>
        <dsp:cNvPr id="0" name=""/>
        <dsp:cNvSpPr/>
      </dsp:nvSpPr>
      <dsp:spPr>
        <a:xfrm>
          <a:off x="221547" y="2912684"/>
          <a:ext cx="402813" cy="40281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66DA3E-3350-4CD4-BBA1-86A464B5D03F}">
      <dsp:nvSpPr>
        <dsp:cNvPr id="0" name=""/>
        <dsp:cNvSpPr/>
      </dsp:nvSpPr>
      <dsp:spPr>
        <a:xfrm>
          <a:off x="845907" y="2747897"/>
          <a:ext cx="8500976" cy="7323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511" tIns="77511" rIns="77511" bIns="77511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/>
            <a:t>Agilidade na tomada de decisão com apoio de IA</a:t>
          </a:r>
          <a:endParaRPr lang="en-US" sz="1900" kern="1200"/>
        </a:p>
      </dsp:txBody>
      <dsp:txXfrm>
        <a:off x="845907" y="2747897"/>
        <a:ext cx="8500976" cy="7323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95FC7D-E1D6-63C8-144B-18534518AC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6DB4337-BC4D-CAB2-FE23-A1ADE89438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931CB97-2930-EC9D-A687-B1D50EFAE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B1621-A46C-4E6E-B656-F8B6FDD18431}" type="datetimeFigureOut">
              <a:rPr lang="pt-BR" smtClean="0"/>
              <a:t>27/04/2025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B7E8FA8-990F-1CB9-59A3-ADF65A6B2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2E880C8-DE14-FEE5-CE76-A68E07777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BC7B3-337C-4CDC-B79D-61A4937575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8333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111076-E3A5-8735-8314-B66134134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017796F-98A4-7E15-2411-EC55520DC8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47816B6-24A4-C6F1-9DD0-77A33A6DB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B1621-A46C-4E6E-B656-F8B6FDD18431}" type="datetimeFigureOut">
              <a:rPr lang="pt-BR" smtClean="0"/>
              <a:t>27/04/2025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FB733A0-44C3-8C8F-6E53-4749749A9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CFB6FB4-403D-7F13-E25F-CFB0CA30B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BC7B3-337C-4CDC-B79D-61A4937575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2711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CBC2D6C-581E-CB30-8882-649D640506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3B6256E-969F-3499-BCD9-B946BAA10D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5C4DB85-9A23-F6D8-892E-0B97049D4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B1621-A46C-4E6E-B656-F8B6FDD18431}" type="datetimeFigureOut">
              <a:rPr lang="pt-BR" smtClean="0"/>
              <a:t>27/04/2025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BB06E5A-65F4-8989-526F-EA5DFCE79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61DC537-1BEA-9DBB-590B-3545C8944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BC7B3-337C-4CDC-B79D-61A4937575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9678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2D7C38-BCDC-3C1B-3D51-E32C57888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0654533-9297-4DDD-D58F-68B4E8C100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68A5093-9D86-2973-C15E-B98501053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B1621-A46C-4E6E-B656-F8B6FDD18431}" type="datetimeFigureOut">
              <a:rPr lang="pt-BR" smtClean="0"/>
              <a:t>27/04/2025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1FFC96A-82F1-FCB7-1D45-02484D7A6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D718A41-DACE-3F1E-7549-1DE408EB4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BC7B3-337C-4CDC-B79D-61A4937575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8368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D748DC-B90D-888A-952A-056BAC5E7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562A23F-67BE-A940-DFCC-23982F3570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4D3BB43-FBBB-5E16-CB86-C1A507EA8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B1621-A46C-4E6E-B656-F8B6FDD18431}" type="datetimeFigureOut">
              <a:rPr lang="pt-BR" smtClean="0"/>
              <a:t>27/04/2025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1A0B31A-E5FE-E1B2-8B56-0CEE8EA3E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EE63686-E227-A813-8A7E-E55087F6F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BC7B3-337C-4CDC-B79D-61A4937575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4607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3902D1-44D7-46EB-F889-6D48106EE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B62A0B5-5241-EBEF-152B-71F9739C0D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0E54690-24BE-4661-5F6B-0B43CAA441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63BB6A9-1B3B-D7A5-4AB5-4FC163A9E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B1621-A46C-4E6E-B656-F8B6FDD18431}" type="datetimeFigureOut">
              <a:rPr lang="pt-BR" smtClean="0"/>
              <a:t>27/04/2025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99173DD-96A4-E9AB-C902-719F38288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315632C-5622-4A17-416E-DE82274EE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BC7B3-337C-4CDC-B79D-61A4937575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0987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C6F037-C10E-9BD8-3238-CC079B168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3F9551D-86B2-DF84-E669-4B62754C50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70324F9-C0DF-6E0B-F761-7786DB7977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E23B3A2-44E2-C768-3A87-BDEA537587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F027AFD-A38C-1970-4C29-CDAF3302D2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97EA3AC-ACE4-41D4-480D-165186B11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B1621-A46C-4E6E-B656-F8B6FDD18431}" type="datetimeFigureOut">
              <a:rPr lang="pt-BR" smtClean="0"/>
              <a:t>27/04/2025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F2B304F-B483-611E-DBB4-9FB6D4C59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8C7FFCE-69FD-AA3B-E66B-32BFBCB05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BC7B3-337C-4CDC-B79D-61A4937575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3885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78B049-6579-B1DC-C9E7-F1C679352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DD58675-5246-A7A1-1698-04C2AB253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B1621-A46C-4E6E-B656-F8B6FDD18431}" type="datetimeFigureOut">
              <a:rPr lang="pt-BR" smtClean="0"/>
              <a:t>27/04/2025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703A941-CD53-DA89-BFD1-4883B6F6F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0A104C0-9A38-2147-3C19-5A4E57057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BC7B3-337C-4CDC-B79D-61A4937575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6845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0E5BDE1-E8BD-26CC-D4E7-BFD8CA84E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B1621-A46C-4E6E-B656-F8B6FDD18431}" type="datetimeFigureOut">
              <a:rPr lang="pt-BR" smtClean="0"/>
              <a:t>27/04/2025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215613B-3984-DCB1-EFBF-EB595F1C7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89D29EF-9484-FAB0-9A9C-EC7AC989C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BC7B3-337C-4CDC-B79D-61A4937575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8151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508059-9D6C-A621-8876-F8764765F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A0A92FE-21CD-0038-A31D-0FFABD300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9066554-30BE-73FE-0AD2-EBA2542953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39B9E08-58B4-D697-DF93-64B682522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B1621-A46C-4E6E-B656-F8B6FDD18431}" type="datetimeFigureOut">
              <a:rPr lang="pt-BR" smtClean="0"/>
              <a:t>27/04/2025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BBE6BAD-43BD-C26F-A74E-16DDE874B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1C14845-BA9B-68E6-C9F4-64161AD9F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BC7B3-337C-4CDC-B79D-61A4937575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3119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22E73E-B1C0-1B35-6496-D4CFF645B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B3CA81E-1209-A771-3DCC-169DB31783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F99C44B-F1D4-1FE1-3064-9917555FD8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6D76BFA-6D3A-3299-1F4D-07F074519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B1621-A46C-4E6E-B656-F8B6FDD18431}" type="datetimeFigureOut">
              <a:rPr lang="pt-BR" smtClean="0"/>
              <a:t>27/04/2025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48C66E6-2AB7-B283-6B29-A73EF33BB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EC41F10-BB76-AD2A-FBD7-292CBCD47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BC7B3-337C-4CDC-B79D-61A4937575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0419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CCEF447-3310-ECD6-843C-B13175B9F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FD720BE-CA66-692A-99BD-1775C5CAB6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DB7448F-49BD-30E4-0B9A-B97B4283AA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C8B1621-A46C-4E6E-B656-F8B6FDD18431}" type="datetimeFigureOut">
              <a:rPr lang="pt-BR" smtClean="0"/>
              <a:t>27/04/2025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3F00E7E-43B0-23A3-3861-C5ECD8F854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2B2DDDA-7821-33B6-12AE-A15E2C95B1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CDBC7B3-337C-4CDC-B79D-61A4937575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2768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jpe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026" name="Picture 2" descr="Generated image">
            <a:extLst>
              <a:ext uri="{FF2B5EF4-FFF2-40B4-BE49-F238E27FC236}">
                <a16:creationId xmlns:a16="http://schemas.microsoft.com/office/drawing/2014/main" id="{077A9B95-33F5-E4D4-1BB9-0B3710DAE2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297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F2008D-D00D-0A19-6742-73C27064D1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918FC02D-B1B6-F8B0-8B57-3BEB354A65E3}"/>
              </a:ext>
            </a:extLst>
          </p:cNvPr>
          <p:cNvSpPr/>
          <p:nvPr/>
        </p:nvSpPr>
        <p:spPr>
          <a:xfrm>
            <a:off x="0" y="648456"/>
            <a:ext cx="3589020" cy="400110"/>
          </a:xfrm>
          <a:prstGeom prst="rect">
            <a:avLst/>
          </a:prstGeom>
          <a:solidFill>
            <a:srgbClr val="0B1F3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194E1830-E12F-B6B0-506C-4B0AE1B75E2F}"/>
              </a:ext>
            </a:extLst>
          </p:cNvPr>
          <p:cNvSpPr txBox="1">
            <a:spLocks/>
          </p:cNvSpPr>
          <p:nvPr/>
        </p:nvSpPr>
        <p:spPr>
          <a:xfrm>
            <a:off x="10254351" y="340678"/>
            <a:ext cx="1663329" cy="3077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000" b="1">
                <a:solidFill>
                  <a:srgbClr val="0B1F3A"/>
                </a:solidFill>
                <a:latin typeface="Montserrat" panose="020F0502020204030204" pitchFamily="2" charset="0"/>
              </a:rPr>
              <a:t>TOTVS Atlas</a:t>
            </a:r>
            <a:endParaRPr lang="pt-BR" sz="2000" dirty="0">
              <a:solidFill>
                <a:srgbClr val="990000"/>
              </a:solidFill>
              <a:latin typeface="Cascadia Code Light" panose="020B0609020000020004" pitchFamily="49" charset="0"/>
              <a:ea typeface="Cascadia Code Light" panose="020B0609020000020004" pitchFamily="49" charset="0"/>
              <a:cs typeface="Cascadia Code Light" panose="020B0609020000020004" pitchFamily="49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B701487-AE74-3B16-F60A-E38ECBCE91A4}"/>
              </a:ext>
            </a:extLst>
          </p:cNvPr>
          <p:cNvSpPr txBox="1"/>
          <p:nvPr/>
        </p:nvSpPr>
        <p:spPr>
          <a:xfrm>
            <a:off x="458022" y="648456"/>
            <a:ext cx="609790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  <a:latin typeface="Montserrat" panose="00000500000000000000" pitchFamily="2" charset="0"/>
              </a:rPr>
              <a:t>TEAM PRESENTATION</a:t>
            </a:r>
          </a:p>
          <a:p>
            <a:endParaRPr lang="pt-BR" sz="2000" b="1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353CBC72-F4AE-9286-B423-36F858579B95}"/>
              </a:ext>
            </a:extLst>
          </p:cNvPr>
          <p:cNvGrpSpPr/>
          <p:nvPr/>
        </p:nvGrpSpPr>
        <p:grpSpPr>
          <a:xfrm>
            <a:off x="650228" y="1192174"/>
            <a:ext cx="11165863" cy="4772063"/>
            <a:chOff x="404171" y="986434"/>
            <a:chExt cx="11165863" cy="4772063"/>
          </a:xfrm>
        </p:grpSpPr>
        <p:pic>
          <p:nvPicPr>
            <p:cNvPr id="5" name="Imagem 4" descr="Homem de camisa preta&#10;&#10;Descrição gerada automaticamente">
              <a:extLst>
                <a:ext uri="{FF2B5EF4-FFF2-40B4-BE49-F238E27FC236}">
                  <a16:creationId xmlns:a16="http://schemas.microsoft.com/office/drawing/2014/main" id="{42C9E877-B95E-A3E2-E4C3-C9BB829CD5F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4013" y="1123122"/>
              <a:ext cx="1828800" cy="1828800"/>
            </a:xfrm>
            <a:prstGeom prst="rect">
              <a:avLst/>
            </a:prstGeom>
            <a:ln w="127000" cap="sq">
              <a:solidFill>
                <a:srgbClr val="0B1F3A"/>
              </a:solidFill>
              <a:miter lim="800000"/>
            </a:ln>
            <a:effectLst>
              <a:outerShdw blurRad="57150" dist="50800" dir="2700000" algn="tl" rotWithShape="0">
                <a:srgbClr val="000000">
                  <a:alpha val="40000"/>
                </a:srgbClr>
              </a:outerShdw>
            </a:effectLst>
          </p:spPr>
        </p:pic>
        <p:pic>
          <p:nvPicPr>
            <p:cNvPr id="6" name="Imagem 5" descr="Mulher com cabelos longos&#10;&#10;Descrição gerada automaticamente">
              <a:extLst>
                <a:ext uri="{FF2B5EF4-FFF2-40B4-BE49-F238E27FC236}">
                  <a16:creationId xmlns:a16="http://schemas.microsoft.com/office/drawing/2014/main" id="{BFB17683-9C47-DC49-50FC-577560BA10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42631" y="3577948"/>
              <a:ext cx="1828800" cy="1844634"/>
            </a:xfrm>
            <a:prstGeom prst="rect">
              <a:avLst/>
            </a:prstGeom>
            <a:ln w="127000" cap="sq">
              <a:solidFill>
                <a:srgbClr val="0B1F3A"/>
              </a:solidFill>
              <a:miter lim="800000"/>
            </a:ln>
            <a:effectLst>
              <a:outerShdw blurRad="57150" dist="50800" dir="2700000" algn="tl" rotWithShape="0">
                <a:srgbClr val="000000">
                  <a:alpha val="40000"/>
                </a:srgbClr>
              </a:outerShdw>
            </a:effectLst>
          </p:spPr>
        </p:pic>
        <p:pic>
          <p:nvPicPr>
            <p:cNvPr id="8" name="Imagem 7" descr="Mulher com óculos de grau&#10;&#10;Descrição gerada automaticamente">
              <a:extLst>
                <a:ext uri="{FF2B5EF4-FFF2-40B4-BE49-F238E27FC236}">
                  <a16:creationId xmlns:a16="http://schemas.microsoft.com/office/drawing/2014/main" id="{C2AC6968-F3F4-EF64-2836-FFF8E43E48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27655" y="1123122"/>
              <a:ext cx="1828800" cy="1828800"/>
            </a:xfrm>
            <a:prstGeom prst="rect">
              <a:avLst/>
            </a:prstGeom>
            <a:ln w="127000" cap="sq">
              <a:solidFill>
                <a:srgbClr val="0B1F3A"/>
              </a:solidFill>
              <a:miter lim="800000"/>
            </a:ln>
            <a:effectLst>
              <a:outerShdw blurRad="57150" dist="50800" dir="2700000" algn="tl" rotWithShape="0">
                <a:srgbClr val="000000">
                  <a:alpha val="40000"/>
                </a:srgbClr>
              </a:outerShdw>
            </a:effectLst>
          </p:spPr>
        </p:pic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B86B86D5-8FF4-3DD5-18EF-CCD8891F5B45}"/>
                </a:ext>
              </a:extLst>
            </p:cNvPr>
            <p:cNvSpPr txBox="1"/>
            <p:nvPr/>
          </p:nvSpPr>
          <p:spPr>
            <a:xfrm>
              <a:off x="2432603" y="986434"/>
              <a:ext cx="3351972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400" b="1" kern="0" dirty="0">
                  <a:solidFill>
                    <a:srgbClr val="0B1F3A"/>
                  </a:solidFill>
                  <a:effectLst/>
                  <a:latin typeface="Montserrat" panose="00000500000000000000" pitchFamily="2" charset="0"/>
                  <a:ea typeface="Cascadia Mono" panose="020B0609020000020004" pitchFamily="49" charset="0"/>
                  <a:cs typeface="Cascadia Mono" panose="020B0609020000020004" pitchFamily="49" charset="0"/>
                </a:rPr>
                <a:t>AXEL PATRICK CHEPANSKI GONZAGA</a:t>
              </a:r>
              <a:endParaRPr lang="pt-BR" sz="1400" b="1" dirty="0">
                <a:solidFill>
                  <a:srgbClr val="0B1F3A"/>
                </a:solidFill>
                <a:latin typeface="Montserrat" panose="00000500000000000000" pitchFamily="2" charset="0"/>
                <a:ea typeface="Cascadia Mono" panose="020B0609020000020004" pitchFamily="49" charset="0"/>
                <a:cs typeface="Cascadia Mono" panose="020B0609020000020004" pitchFamily="49" charset="0"/>
              </a:endParaRPr>
            </a:p>
          </p:txBody>
        </p: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572388A4-3616-FDF2-439C-D13FBD0D74F3}"/>
                </a:ext>
              </a:extLst>
            </p:cNvPr>
            <p:cNvSpPr txBox="1"/>
            <p:nvPr/>
          </p:nvSpPr>
          <p:spPr>
            <a:xfrm>
              <a:off x="8170795" y="991871"/>
              <a:ext cx="3351972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400" b="1" dirty="0">
                  <a:solidFill>
                    <a:srgbClr val="0B1F3A"/>
                  </a:solidFill>
                  <a:latin typeface="Montserrat" panose="00000500000000000000" pitchFamily="2" charset="0"/>
                  <a:ea typeface="Cascadia Mono" panose="020B0609020000020004" pitchFamily="49" charset="0"/>
                  <a:cs typeface="Cascadia Mono" panose="020B0609020000020004" pitchFamily="49" charset="0"/>
                </a:rPr>
                <a:t>LORENA MOREIRA</a:t>
              </a:r>
            </a:p>
          </p:txBody>
        </p: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C81249C1-64B9-6FFE-D83E-06A8A420B6EA}"/>
                </a:ext>
              </a:extLst>
            </p:cNvPr>
            <p:cNvSpPr txBox="1"/>
            <p:nvPr/>
          </p:nvSpPr>
          <p:spPr>
            <a:xfrm>
              <a:off x="8218062" y="3459619"/>
              <a:ext cx="3351972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400" b="1" dirty="0">
                  <a:solidFill>
                    <a:srgbClr val="0B1F3A"/>
                  </a:solidFill>
                  <a:latin typeface="Montserrat" panose="00000500000000000000" pitchFamily="2" charset="0"/>
                  <a:ea typeface="Cascadia Mono" panose="020B0609020000020004" pitchFamily="49" charset="0"/>
                  <a:cs typeface="Cascadia Mono" panose="020B0609020000020004" pitchFamily="49" charset="0"/>
                </a:rPr>
                <a:t>MELISSA YUKI NAKAMURA CHIADO</a:t>
              </a:r>
            </a:p>
          </p:txBody>
        </p: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BAA4CF4B-F0F4-D975-3AA6-45F433186E5E}"/>
                </a:ext>
              </a:extLst>
            </p:cNvPr>
            <p:cNvSpPr txBox="1"/>
            <p:nvPr/>
          </p:nvSpPr>
          <p:spPr>
            <a:xfrm>
              <a:off x="8218063" y="3762813"/>
              <a:ext cx="3097638" cy="160043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/>
              <a:r>
                <a:rPr lang="pt-BR" sz="1400" dirty="0">
                  <a:solidFill>
                    <a:srgbClr val="0B1F3A"/>
                  </a:solidFill>
                  <a:ea typeface="Cascadia Code Light" panose="020B0609020000020004" pitchFamily="49" charset="0"/>
                  <a:cs typeface="Cascadia Code Light" panose="020B0609020000020004" pitchFamily="49" charset="0"/>
                </a:rPr>
                <a:t>Cientista de Dados em formação pela FIAP. Estagiária na Cielo na área de </a:t>
              </a:r>
              <a:r>
                <a:rPr lang="pt-BR" sz="1400" dirty="0" err="1">
                  <a:solidFill>
                    <a:srgbClr val="0B1F3A"/>
                  </a:solidFill>
                  <a:ea typeface="Cascadia Code Light" panose="020B0609020000020004" pitchFamily="49" charset="0"/>
                  <a:cs typeface="Cascadia Code Light" panose="020B0609020000020004" pitchFamily="49" charset="0"/>
                </a:rPr>
                <a:t>Revenue</a:t>
              </a:r>
              <a:r>
                <a:rPr lang="pt-BR" sz="1400" dirty="0">
                  <a:solidFill>
                    <a:srgbClr val="0B1F3A"/>
                  </a:solidFill>
                  <a:ea typeface="Cascadia Code Light" panose="020B0609020000020004" pitchFamily="49" charset="0"/>
                  <a:cs typeface="Cascadia Code Light" panose="020B0609020000020004" pitchFamily="49" charset="0"/>
                </a:rPr>
                <a:t> </a:t>
              </a:r>
              <a:r>
                <a:rPr lang="pt-BR" sz="1400" dirty="0" err="1">
                  <a:solidFill>
                    <a:srgbClr val="0B1F3A"/>
                  </a:solidFill>
                  <a:ea typeface="Cascadia Code Light" panose="020B0609020000020004" pitchFamily="49" charset="0"/>
                  <a:cs typeface="Cascadia Code Light" panose="020B0609020000020004" pitchFamily="49" charset="0"/>
                </a:rPr>
                <a:t>Assurance</a:t>
              </a:r>
              <a:r>
                <a:rPr lang="pt-BR" sz="1400" dirty="0">
                  <a:solidFill>
                    <a:srgbClr val="0B1F3A"/>
                  </a:solidFill>
                  <a:ea typeface="Cascadia Code Light" panose="020B0609020000020004" pitchFamily="49" charset="0"/>
                  <a:cs typeface="Cascadia Code Light" panose="020B0609020000020004" pitchFamily="49" charset="0"/>
                </a:rPr>
                <a:t>, com foco na manipulação de dados. </a:t>
              </a:r>
              <a:r>
                <a:rPr lang="pt-BR" sz="1400" dirty="0">
                  <a:solidFill>
                    <a:srgbClr val="0B1F3A"/>
                  </a:solidFill>
                  <a:latin typeface="-apple-system"/>
                  <a:ea typeface="Cascadia Code Light" panose="020B0609020000020004" pitchFamily="49" charset="0"/>
                  <a:cs typeface="Cascadia Code Light" panose="020B0609020000020004" pitchFamily="49" charset="0"/>
                </a:rPr>
                <a:t>E</a:t>
              </a:r>
              <a:r>
                <a:rPr lang="pt-BR" sz="1400" b="0" i="0" dirty="0">
                  <a:effectLst/>
                  <a:latin typeface="-apple-system"/>
                </a:rPr>
                <a:t>xperiência em análise de dados, consultas em bancos de dados, acompanhamento de KPIs e desenvolvimento de Dashboards.</a:t>
              </a:r>
              <a:endParaRPr lang="pt-BR" sz="1400" dirty="0">
                <a:solidFill>
                  <a:srgbClr val="0B1F3A"/>
                </a:solidFill>
                <a:ea typeface="Cascadia Code Light" panose="020B0609020000020004" pitchFamily="49" charset="0"/>
                <a:cs typeface="Cascadia Code Light" panose="020B0609020000020004" pitchFamily="49" charset="0"/>
              </a:endParaRPr>
            </a:p>
          </p:txBody>
        </p: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EDF06D41-C7F0-1832-2690-AF1480EFA107}"/>
                </a:ext>
              </a:extLst>
            </p:cNvPr>
            <p:cNvSpPr txBox="1"/>
            <p:nvPr/>
          </p:nvSpPr>
          <p:spPr>
            <a:xfrm>
              <a:off x="2453348" y="1223884"/>
              <a:ext cx="3227362" cy="203132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/>
              <a:r>
                <a:rPr lang="pt-BR" sz="1400" dirty="0">
                  <a:solidFill>
                    <a:srgbClr val="0B1F3A"/>
                  </a:solidFill>
                  <a:ea typeface="Cascadia Code Light" panose="020B0609020000020004" pitchFamily="49" charset="0"/>
                  <a:cs typeface="Cascadia Code Light" panose="020B0609020000020004" pitchFamily="49" charset="0"/>
                </a:rPr>
                <a:t>Analista de Dados na Doutor-IE Inteligência Automotiva, estudante de Engenharia Eletrônica no IFSC e Data Science na FIAP, Experiência em TI, desenvolvimento de materiais técnicos automotivos e na liderança de projetos técnicos. Interesse em análise exploratória e visualização de dados, estatística e tecnologias baseadas em IA </a:t>
              </a:r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67A20834-1893-9C37-7A75-3636F5B6CC69}"/>
                </a:ext>
              </a:extLst>
            </p:cNvPr>
            <p:cNvSpPr txBox="1"/>
            <p:nvPr/>
          </p:nvSpPr>
          <p:spPr>
            <a:xfrm>
              <a:off x="8200571" y="1220749"/>
              <a:ext cx="3115129" cy="181588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/>
              <a:r>
                <a:rPr lang="pt-BR" sz="1400" dirty="0">
                  <a:solidFill>
                    <a:srgbClr val="0B1F3A"/>
                  </a:solidFill>
                  <a:ea typeface="Cascadia Code Light" panose="020B0609020000020004" pitchFamily="49" charset="0"/>
                  <a:cs typeface="Cascadia Code Light" panose="020B0609020000020004" pitchFamily="49" charset="0"/>
                </a:rPr>
                <a:t>Mineração de dados e desenvolvimento de produto na Nexilis. Bacharel em Direito pela Universidade São Judas Tadeu (USJT), advogada especialista em direito civil e processo civil pela Fundação Armando Alvares Penteado (FAAP), graduanda em Data Science na FIAP. </a:t>
              </a:r>
            </a:p>
          </p:txBody>
        </p:sp>
        <p:pic>
          <p:nvPicPr>
            <p:cNvPr id="16" name="Imagem 15" descr="Pessoa posando para foto com montanha ao fundo&#10;&#10;Descrição gerada automaticamente">
              <a:extLst>
                <a:ext uri="{FF2B5EF4-FFF2-40B4-BE49-F238E27FC236}">
                  <a16:creationId xmlns:a16="http://schemas.microsoft.com/office/drawing/2014/main" id="{A7B99A7C-8BDB-BEF4-86CE-3DB681BF59E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4171" y="3573284"/>
              <a:ext cx="2049177" cy="2049177"/>
            </a:xfrm>
            <a:prstGeom prst="rect">
              <a:avLst/>
            </a:prstGeom>
            <a:ln w="127000" cap="sq">
              <a:solidFill>
                <a:srgbClr val="0B1F3A"/>
              </a:solidFill>
              <a:miter lim="800000"/>
            </a:ln>
            <a:effectLst>
              <a:outerShdw blurRad="57150" dist="50800" dir="2700000" algn="tl" rotWithShape="0">
                <a:srgbClr val="000000">
                  <a:alpha val="40000"/>
                </a:srgbClr>
              </a:outerShdw>
            </a:effectLst>
          </p:spPr>
        </p:pic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B320B28A-939B-6CEB-5A64-16E43F576306}"/>
                </a:ext>
              </a:extLst>
            </p:cNvPr>
            <p:cNvSpPr txBox="1"/>
            <p:nvPr/>
          </p:nvSpPr>
          <p:spPr>
            <a:xfrm>
              <a:off x="2644664" y="3419395"/>
              <a:ext cx="3351972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400" b="1" dirty="0">
                  <a:solidFill>
                    <a:srgbClr val="0B1F3A"/>
                  </a:solidFill>
                  <a:latin typeface="Montserrat" panose="00000500000000000000" pitchFamily="2" charset="0"/>
                  <a:ea typeface="Cascadia Mono" panose="020B0609020000020004" pitchFamily="49" charset="0"/>
                  <a:cs typeface="Cascadia Mono" panose="020B0609020000020004" pitchFamily="49" charset="0"/>
                </a:rPr>
                <a:t>LUCAS SIQUEIRA NADIR</a:t>
              </a:r>
            </a:p>
          </p:txBody>
        </p:sp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E8347416-0F68-2E59-0016-A235A43CE8D2}"/>
                </a:ext>
              </a:extLst>
            </p:cNvPr>
            <p:cNvSpPr txBox="1"/>
            <p:nvPr/>
          </p:nvSpPr>
          <p:spPr>
            <a:xfrm>
              <a:off x="2644665" y="3727172"/>
              <a:ext cx="2956036" cy="203132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/>
              <a:r>
                <a:rPr lang="pt-BR" sz="1400" dirty="0">
                  <a:solidFill>
                    <a:srgbClr val="0B1F3A"/>
                  </a:solidFill>
                  <a:ea typeface="Cascadia Code Light" panose="020B0609020000020004" pitchFamily="49" charset="0"/>
                  <a:cs typeface="Cascadia Code Light" panose="020B0609020000020004" pitchFamily="49" charset="0"/>
                </a:rPr>
                <a:t>Desenvolvedor Full Stack, apaixonado pela criação de soluções inovadoras e eficientes., experiência em tecnologias como .NET MVC e Angular, desenvolve aplicações de automatização da plataforma Azure </a:t>
              </a:r>
              <a:r>
                <a:rPr lang="pt-BR" sz="1400" dirty="0" err="1">
                  <a:solidFill>
                    <a:srgbClr val="0B1F3A"/>
                  </a:solidFill>
                  <a:ea typeface="Cascadia Code Light" panose="020B0609020000020004" pitchFamily="49" charset="0"/>
                  <a:cs typeface="Cascadia Code Light" panose="020B0609020000020004" pitchFamily="49" charset="0"/>
                </a:rPr>
                <a:t>DeOps</a:t>
              </a:r>
              <a:r>
                <a:rPr lang="pt-BR" sz="1400" dirty="0">
                  <a:solidFill>
                    <a:srgbClr val="0B1F3A"/>
                  </a:solidFill>
                  <a:ea typeface="Cascadia Code Light" panose="020B0609020000020004" pitchFamily="49" charset="0"/>
                  <a:cs typeface="Cascadia Code Light" panose="020B0609020000020004" pitchFamily="49" charset="0"/>
                </a:rPr>
                <a:t>, automatização de testes para empresas com ISO27001 e Migração de dados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99063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50D1DB-B6A9-A5C3-D3D1-CCF3E5B94E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004CF88A-E4B5-CB81-FE41-D4D82A69D562}"/>
              </a:ext>
            </a:extLst>
          </p:cNvPr>
          <p:cNvSpPr/>
          <p:nvPr/>
        </p:nvSpPr>
        <p:spPr>
          <a:xfrm>
            <a:off x="0" y="648456"/>
            <a:ext cx="3589020" cy="400110"/>
          </a:xfrm>
          <a:prstGeom prst="rect">
            <a:avLst/>
          </a:prstGeom>
          <a:solidFill>
            <a:srgbClr val="0B1F3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6DA28D24-5341-D5BC-6C81-7C6D9207DF93}"/>
              </a:ext>
            </a:extLst>
          </p:cNvPr>
          <p:cNvSpPr txBox="1">
            <a:spLocks/>
          </p:cNvSpPr>
          <p:nvPr/>
        </p:nvSpPr>
        <p:spPr>
          <a:xfrm>
            <a:off x="10254351" y="340678"/>
            <a:ext cx="1663329" cy="3077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000" b="1">
                <a:solidFill>
                  <a:srgbClr val="0B1F3A"/>
                </a:solidFill>
                <a:latin typeface="Montserrat" panose="020F0502020204030204" pitchFamily="2" charset="0"/>
              </a:rPr>
              <a:t>TOTVS Atlas</a:t>
            </a:r>
            <a:endParaRPr lang="pt-BR" sz="2000" dirty="0">
              <a:solidFill>
                <a:srgbClr val="990000"/>
              </a:solidFill>
              <a:latin typeface="Cascadia Code Light" panose="020B0609020000020004" pitchFamily="49" charset="0"/>
              <a:ea typeface="Cascadia Code Light" panose="020B0609020000020004" pitchFamily="49" charset="0"/>
              <a:cs typeface="Cascadia Code Light" panose="020B0609020000020004" pitchFamily="49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F1B7146E-C150-8ED2-FBE6-940CD0FEF877}"/>
              </a:ext>
            </a:extLst>
          </p:cNvPr>
          <p:cNvSpPr txBox="1"/>
          <p:nvPr/>
        </p:nvSpPr>
        <p:spPr>
          <a:xfrm>
            <a:off x="458022" y="648456"/>
            <a:ext cx="609790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  <a:latin typeface="Montserrat" panose="00000500000000000000" pitchFamily="2" charset="0"/>
              </a:rPr>
              <a:t>PROBLEM OVERVIEW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9726874-6B0C-1DDC-2A83-4AA892EB6DFF}"/>
              </a:ext>
            </a:extLst>
          </p:cNvPr>
          <p:cNvSpPr txBox="1"/>
          <p:nvPr/>
        </p:nvSpPr>
        <p:spPr>
          <a:xfrm>
            <a:off x="2148840" y="1966228"/>
            <a:ext cx="829818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400" dirty="0">
                <a:solidFill>
                  <a:srgbClr val="0B1F3A"/>
                </a:solidFill>
              </a:rPr>
              <a:t>A TOTVS atende milhares de clientes B2B em diversos segmentos. A diversidade e o volume de dados tornam difícil identificar padrões, prever comportamentos e agir de forma personalizada. Atualmente, decisões estratégicas são prejudicadas pela dificuldade de transformar dados dispersos em conhecimento acionável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42123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3F0057-EA5F-A79D-3A83-619156D030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5865DD0B-36ED-16D1-6C4E-1A3CE6D388B0}"/>
              </a:ext>
            </a:extLst>
          </p:cNvPr>
          <p:cNvSpPr/>
          <p:nvPr/>
        </p:nvSpPr>
        <p:spPr>
          <a:xfrm>
            <a:off x="0" y="648456"/>
            <a:ext cx="3589020" cy="400110"/>
          </a:xfrm>
          <a:prstGeom prst="rect">
            <a:avLst/>
          </a:prstGeom>
          <a:solidFill>
            <a:srgbClr val="0B1F3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E9FFC9D2-1704-57D5-2B53-9A6530881B72}"/>
              </a:ext>
            </a:extLst>
          </p:cNvPr>
          <p:cNvSpPr txBox="1">
            <a:spLocks/>
          </p:cNvSpPr>
          <p:nvPr/>
        </p:nvSpPr>
        <p:spPr>
          <a:xfrm>
            <a:off x="10254351" y="340678"/>
            <a:ext cx="1663329" cy="3077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000" b="1">
                <a:solidFill>
                  <a:srgbClr val="0B1F3A"/>
                </a:solidFill>
                <a:latin typeface="Montserrat" panose="020F0502020204030204" pitchFamily="2" charset="0"/>
              </a:rPr>
              <a:t>TOTVS Atlas</a:t>
            </a:r>
            <a:endParaRPr lang="pt-BR" sz="2000" dirty="0">
              <a:solidFill>
                <a:srgbClr val="990000"/>
              </a:solidFill>
              <a:latin typeface="Cascadia Code Light" panose="020B0609020000020004" pitchFamily="49" charset="0"/>
              <a:ea typeface="Cascadia Code Light" panose="020B0609020000020004" pitchFamily="49" charset="0"/>
              <a:cs typeface="Cascadia Code Light" panose="020B0609020000020004" pitchFamily="49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F84D0F05-2651-CB52-6C73-B9E7A4A019EC}"/>
              </a:ext>
            </a:extLst>
          </p:cNvPr>
          <p:cNvSpPr txBox="1"/>
          <p:nvPr/>
        </p:nvSpPr>
        <p:spPr>
          <a:xfrm>
            <a:off x="458022" y="648456"/>
            <a:ext cx="609790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  <a:latin typeface="Montserrat" panose="00000500000000000000" pitchFamily="2" charset="0"/>
              </a:rPr>
              <a:t>SOLUTION PROPOSAL</a:t>
            </a:r>
          </a:p>
          <a:p>
            <a:endParaRPr lang="pt-BR" sz="2000" b="1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E2EC4E30-3A55-F3F1-DB0C-74B0AD154D7A}"/>
              </a:ext>
            </a:extLst>
          </p:cNvPr>
          <p:cNvSpPr txBox="1"/>
          <p:nvPr/>
        </p:nvSpPr>
        <p:spPr>
          <a:xfrm>
            <a:off x="2148840" y="1966228"/>
            <a:ext cx="829818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400" dirty="0">
                <a:solidFill>
                  <a:srgbClr val="0B1F3A"/>
                </a:solidFill>
              </a:rPr>
              <a:t>Criar um </a:t>
            </a:r>
            <a:r>
              <a:rPr lang="pt-BR" sz="2400" b="1" dirty="0">
                <a:solidFill>
                  <a:srgbClr val="156082"/>
                </a:solidFill>
              </a:rPr>
              <a:t>agente de inteligência artificial orquestrado</a:t>
            </a:r>
            <a:r>
              <a:rPr lang="pt-BR" sz="2400" dirty="0">
                <a:solidFill>
                  <a:srgbClr val="0B1F3A"/>
                </a:solidFill>
              </a:rPr>
              <a:t>, que integra técnicas de </a:t>
            </a:r>
            <a:r>
              <a:rPr lang="pt-BR" sz="2400" b="1" dirty="0">
                <a:solidFill>
                  <a:srgbClr val="156082"/>
                </a:solidFill>
              </a:rPr>
              <a:t>clusterização inteligente de clientes</a:t>
            </a:r>
            <a:r>
              <a:rPr lang="pt-BR" sz="2400" dirty="0">
                <a:solidFill>
                  <a:srgbClr val="156082"/>
                </a:solidFill>
              </a:rPr>
              <a:t>, </a:t>
            </a:r>
            <a:r>
              <a:rPr lang="pt-BR" sz="2400" b="1" dirty="0">
                <a:solidFill>
                  <a:srgbClr val="156082"/>
                </a:solidFill>
              </a:rPr>
              <a:t>análise preditiva</a:t>
            </a:r>
            <a:r>
              <a:rPr lang="pt-BR" sz="2400" dirty="0">
                <a:solidFill>
                  <a:srgbClr val="156082"/>
                </a:solidFill>
              </a:rPr>
              <a:t> e </a:t>
            </a:r>
            <a:r>
              <a:rPr lang="pt-BR" sz="2400" b="1" dirty="0">
                <a:solidFill>
                  <a:srgbClr val="156082"/>
                </a:solidFill>
              </a:rPr>
              <a:t>processamento de linguagem natural (NLP)</a:t>
            </a:r>
            <a:r>
              <a:rPr lang="pt-BR" sz="2400" dirty="0">
                <a:solidFill>
                  <a:srgbClr val="156082"/>
                </a:solidFill>
              </a:rPr>
              <a:t> </a:t>
            </a:r>
            <a:r>
              <a:rPr lang="pt-BR" sz="2400" dirty="0">
                <a:solidFill>
                  <a:srgbClr val="0B1F3A"/>
                </a:solidFill>
              </a:rPr>
              <a:t>para personalizar a jornada de cada cliente TOTVS. A solução age como um “copiloto analítico”, capaz de interpretar dados, gerar insights e sugerir ações personalizadas para retenção, satisfação e oportunidades de negócio.</a:t>
            </a:r>
          </a:p>
        </p:txBody>
      </p:sp>
    </p:spTree>
    <p:extLst>
      <p:ext uri="{BB962C8B-B14F-4D97-AF65-F5344CB8AC3E}">
        <p14:creationId xmlns:p14="http://schemas.microsoft.com/office/powerpoint/2010/main" val="488884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DEB4E4-86F6-2061-0633-14586C8A54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CAAC89BB-7DE6-DA67-938B-17C3B9FD2A39}"/>
              </a:ext>
            </a:extLst>
          </p:cNvPr>
          <p:cNvSpPr/>
          <p:nvPr/>
        </p:nvSpPr>
        <p:spPr>
          <a:xfrm>
            <a:off x="0" y="648456"/>
            <a:ext cx="3589020" cy="400110"/>
          </a:xfrm>
          <a:prstGeom prst="rect">
            <a:avLst/>
          </a:prstGeom>
          <a:solidFill>
            <a:srgbClr val="0B1F3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E76326CB-6480-E8BF-99BE-AA92F7550F1E}"/>
              </a:ext>
            </a:extLst>
          </p:cNvPr>
          <p:cNvSpPr txBox="1">
            <a:spLocks/>
          </p:cNvSpPr>
          <p:nvPr/>
        </p:nvSpPr>
        <p:spPr>
          <a:xfrm>
            <a:off x="10254351" y="340678"/>
            <a:ext cx="1663329" cy="3077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000" b="1">
                <a:solidFill>
                  <a:srgbClr val="0B1F3A"/>
                </a:solidFill>
                <a:latin typeface="Montserrat" panose="020F0502020204030204" pitchFamily="2" charset="0"/>
              </a:rPr>
              <a:t>TOTVS Atlas</a:t>
            </a:r>
            <a:endParaRPr lang="pt-BR" sz="2000" dirty="0">
              <a:solidFill>
                <a:srgbClr val="990000"/>
              </a:solidFill>
              <a:latin typeface="Cascadia Code Light" panose="020B0609020000020004" pitchFamily="49" charset="0"/>
              <a:ea typeface="Cascadia Code Light" panose="020B0609020000020004" pitchFamily="49" charset="0"/>
              <a:cs typeface="Cascadia Code Light" panose="020B0609020000020004" pitchFamily="49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E182E12-E8EC-8815-129C-357BD1E635D3}"/>
              </a:ext>
            </a:extLst>
          </p:cNvPr>
          <p:cNvSpPr txBox="1"/>
          <p:nvPr/>
        </p:nvSpPr>
        <p:spPr>
          <a:xfrm>
            <a:off x="458022" y="648456"/>
            <a:ext cx="609790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  <a:latin typeface="Montserrat" panose="00000500000000000000" pitchFamily="2" charset="0"/>
              </a:rPr>
              <a:t>PÚBLICO-ALVO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8BEEF84F-3995-A54A-DCA2-A31631858267}"/>
              </a:ext>
            </a:extLst>
          </p:cNvPr>
          <p:cNvSpPr txBox="1"/>
          <p:nvPr/>
        </p:nvSpPr>
        <p:spPr>
          <a:xfrm>
            <a:off x="2137410" y="2459504"/>
            <a:ext cx="829818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400" dirty="0">
                <a:solidFill>
                  <a:srgbClr val="0B1F3A"/>
                </a:solidFill>
              </a:rPr>
              <a:t>Gestores e analistas da TOTVS (Sucesso do Cliente, Suporte, Marketing e Comercial)</a:t>
            </a:r>
          </a:p>
          <a:p>
            <a:pPr algn="just"/>
            <a:endParaRPr lang="pt-BR" sz="2400" dirty="0">
              <a:solidFill>
                <a:srgbClr val="0B1F3A"/>
              </a:solidFill>
            </a:endParaRPr>
          </a:p>
          <a:p>
            <a:pPr algn="just"/>
            <a:r>
              <a:rPr lang="pt-BR" sz="2400" dirty="0">
                <a:solidFill>
                  <a:srgbClr val="0B1F3A"/>
                </a:solidFill>
              </a:rPr>
              <a:t>Clientes empresariais B2B de segmentos variados: saúde, varejo, logística, entre outros</a:t>
            </a:r>
          </a:p>
        </p:txBody>
      </p:sp>
      <p:pic>
        <p:nvPicPr>
          <p:cNvPr id="19" name="Gráfico 18" descr="Pessoa com ideia com preenchimento sólido">
            <a:extLst>
              <a:ext uri="{FF2B5EF4-FFF2-40B4-BE49-F238E27FC236}">
                <a16:creationId xmlns:a16="http://schemas.microsoft.com/office/drawing/2014/main" id="{0463C616-AF5B-963F-D56F-A81CC7F57E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37310" y="2514600"/>
            <a:ext cx="914400" cy="914400"/>
          </a:xfrm>
          <a:prstGeom prst="rect">
            <a:avLst/>
          </a:prstGeom>
        </p:spPr>
      </p:pic>
      <p:pic>
        <p:nvPicPr>
          <p:cNvPr id="21" name="Gráfico 20" descr="Análise do cliente estrutura de tópicos">
            <a:extLst>
              <a:ext uri="{FF2B5EF4-FFF2-40B4-BE49-F238E27FC236}">
                <a16:creationId xmlns:a16="http://schemas.microsoft.com/office/drawing/2014/main" id="{ED35B1EE-9810-5115-20FC-D1ABFFEB1F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99210" y="353919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546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3FD404-311B-D5C6-BC96-CD40D39B49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BB9643FE-E98F-F164-C88E-4391E444FCBF}"/>
              </a:ext>
            </a:extLst>
          </p:cNvPr>
          <p:cNvSpPr/>
          <p:nvPr/>
        </p:nvSpPr>
        <p:spPr>
          <a:xfrm>
            <a:off x="0" y="648456"/>
            <a:ext cx="3589020" cy="400110"/>
          </a:xfrm>
          <a:prstGeom prst="rect">
            <a:avLst/>
          </a:prstGeom>
          <a:solidFill>
            <a:srgbClr val="0B1F3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86C55F7C-CC20-F2C1-25E3-FAD8B3EF8D00}"/>
              </a:ext>
            </a:extLst>
          </p:cNvPr>
          <p:cNvSpPr txBox="1">
            <a:spLocks/>
          </p:cNvSpPr>
          <p:nvPr/>
        </p:nvSpPr>
        <p:spPr>
          <a:xfrm>
            <a:off x="10254351" y="340678"/>
            <a:ext cx="1663329" cy="3077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000" b="1">
                <a:solidFill>
                  <a:srgbClr val="0B1F3A"/>
                </a:solidFill>
                <a:latin typeface="Montserrat" panose="020F0502020204030204" pitchFamily="2" charset="0"/>
              </a:rPr>
              <a:t>TOTVS Atlas</a:t>
            </a:r>
            <a:endParaRPr lang="pt-BR" sz="2000" dirty="0">
              <a:solidFill>
                <a:srgbClr val="990000"/>
              </a:solidFill>
              <a:latin typeface="Cascadia Code Light" panose="020B0609020000020004" pitchFamily="49" charset="0"/>
              <a:ea typeface="Cascadia Code Light" panose="020B0609020000020004" pitchFamily="49" charset="0"/>
              <a:cs typeface="Cascadia Code Light" panose="020B0609020000020004" pitchFamily="49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A414630E-30AA-4D2D-D7FF-278136E41752}"/>
              </a:ext>
            </a:extLst>
          </p:cNvPr>
          <p:cNvSpPr txBox="1"/>
          <p:nvPr/>
        </p:nvSpPr>
        <p:spPr>
          <a:xfrm>
            <a:off x="458022" y="648456"/>
            <a:ext cx="609790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  <a:latin typeface="Montserrat" panose="00000500000000000000" pitchFamily="2" charset="0"/>
              </a:rPr>
              <a:t>COMO FUNCIONA</a:t>
            </a:r>
          </a:p>
        </p:txBody>
      </p:sp>
      <p:graphicFrame>
        <p:nvGraphicFramePr>
          <p:cNvPr id="11" name="CaixaDeTexto 7">
            <a:extLst>
              <a:ext uri="{FF2B5EF4-FFF2-40B4-BE49-F238E27FC236}">
                <a16:creationId xmlns:a16="http://schemas.microsoft.com/office/drawing/2014/main" id="{201D8528-3D45-9CCB-BF61-986FC11CACD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51371439"/>
              </p:ext>
            </p:extLst>
          </p:nvPr>
        </p:nvGraphicFramePr>
        <p:xfrm>
          <a:off x="1741170" y="1866214"/>
          <a:ext cx="8709660" cy="36773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20675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254746-3A5F-506A-BCAE-21D083C8CA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1335425A-1ACC-84FB-EFE4-89A621103D0C}"/>
              </a:ext>
            </a:extLst>
          </p:cNvPr>
          <p:cNvSpPr/>
          <p:nvPr/>
        </p:nvSpPr>
        <p:spPr>
          <a:xfrm>
            <a:off x="0" y="648456"/>
            <a:ext cx="3589020" cy="400110"/>
          </a:xfrm>
          <a:prstGeom prst="rect">
            <a:avLst/>
          </a:prstGeom>
          <a:solidFill>
            <a:srgbClr val="0B1F3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03B9B8F7-69FE-8237-DF8D-44918AE6E5C2}"/>
              </a:ext>
            </a:extLst>
          </p:cNvPr>
          <p:cNvSpPr txBox="1">
            <a:spLocks/>
          </p:cNvSpPr>
          <p:nvPr/>
        </p:nvSpPr>
        <p:spPr>
          <a:xfrm>
            <a:off x="10254351" y="340678"/>
            <a:ext cx="1663329" cy="3077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000" b="1">
                <a:solidFill>
                  <a:srgbClr val="0B1F3A"/>
                </a:solidFill>
                <a:latin typeface="Montserrat" panose="020F0502020204030204" pitchFamily="2" charset="0"/>
              </a:rPr>
              <a:t>TOTVS Atlas</a:t>
            </a:r>
            <a:endParaRPr lang="pt-BR" sz="2000" dirty="0">
              <a:solidFill>
                <a:srgbClr val="990000"/>
              </a:solidFill>
              <a:latin typeface="Cascadia Code Light" panose="020B0609020000020004" pitchFamily="49" charset="0"/>
              <a:ea typeface="Cascadia Code Light" panose="020B0609020000020004" pitchFamily="49" charset="0"/>
              <a:cs typeface="Cascadia Code Light" panose="020B0609020000020004" pitchFamily="49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CDA9374E-C62B-002B-03A8-0B240EEFEFB2}"/>
              </a:ext>
            </a:extLst>
          </p:cNvPr>
          <p:cNvSpPr txBox="1"/>
          <p:nvPr/>
        </p:nvSpPr>
        <p:spPr>
          <a:xfrm>
            <a:off x="458022" y="648456"/>
            <a:ext cx="609790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  <a:latin typeface="Montserrat" panose="00000500000000000000" pitchFamily="2" charset="0"/>
              </a:rPr>
              <a:t>IMPACTO ESPERADO</a:t>
            </a:r>
          </a:p>
        </p:txBody>
      </p:sp>
      <p:graphicFrame>
        <p:nvGraphicFramePr>
          <p:cNvPr id="11" name="CaixaDeTexto 7">
            <a:extLst>
              <a:ext uri="{FF2B5EF4-FFF2-40B4-BE49-F238E27FC236}">
                <a16:creationId xmlns:a16="http://schemas.microsoft.com/office/drawing/2014/main" id="{7400BC24-8673-1355-CBF7-77DCF1250DB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88408435"/>
              </p:ext>
            </p:extLst>
          </p:nvPr>
        </p:nvGraphicFramePr>
        <p:xfrm>
          <a:off x="1428750" y="1861795"/>
          <a:ext cx="9346884" cy="34817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31707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A64DDC-DBEE-AB2B-FF54-59EE95F585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Tabela&#10;&#10;O conteúdo gerado por IA pode estar incorreto.">
            <a:extLst>
              <a:ext uri="{FF2B5EF4-FFF2-40B4-BE49-F238E27FC236}">
                <a16:creationId xmlns:a16="http://schemas.microsoft.com/office/drawing/2014/main" id="{BE7D7D75-8240-B8EE-63F3-2F5558BEB5B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9961" b="8041"/>
          <a:stretch/>
        </p:blipFill>
        <p:spPr>
          <a:xfrm>
            <a:off x="1404461" y="1228725"/>
            <a:ext cx="9383077" cy="5129213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C4D5E117-F04F-6862-3FBB-B1DD564AFD8B}"/>
              </a:ext>
            </a:extLst>
          </p:cNvPr>
          <p:cNvSpPr/>
          <p:nvPr/>
        </p:nvSpPr>
        <p:spPr>
          <a:xfrm>
            <a:off x="0" y="648456"/>
            <a:ext cx="3589020" cy="400110"/>
          </a:xfrm>
          <a:prstGeom prst="rect">
            <a:avLst/>
          </a:prstGeom>
          <a:solidFill>
            <a:srgbClr val="0B1F3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0C4E4C4D-1DFE-7245-6E5E-EC96EC1F717D}"/>
              </a:ext>
            </a:extLst>
          </p:cNvPr>
          <p:cNvSpPr txBox="1">
            <a:spLocks/>
          </p:cNvSpPr>
          <p:nvPr/>
        </p:nvSpPr>
        <p:spPr>
          <a:xfrm>
            <a:off x="10254351" y="340678"/>
            <a:ext cx="1663329" cy="3077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000" b="1">
                <a:solidFill>
                  <a:srgbClr val="0B1F3A"/>
                </a:solidFill>
                <a:latin typeface="Montserrat" panose="020F0502020204030204" pitchFamily="2" charset="0"/>
              </a:rPr>
              <a:t>TOTVS Atlas</a:t>
            </a:r>
            <a:endParaRPr lang="pt-BR" sz="2000" dirty="0">
              <a:solidFill>
                <a:srgbClr val="990000"/>
              </a:solidFill>
              <a:latin typeface="Cascadia Code Light" panose="020B0609020000020004" pitchFamily="49" charset="0"/>
              <a:ea typeface="Cascadia Code Light" panose="020B0609020000020004" pitchFamily="49" charset="0"/>
              <a:cs typeface="Cascadia Code Light" panose="020B0609020000020004" pitchFamily="49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5EB3B58D-9251-FDD3-5203-60E36AD8F784}"/>
              </a:ext>
            </a:extLst>
          </p:cNvPr>
          <p:cNvSpPr txBox="1"/>
          <p:nvPr/>
        </p:nvSpPr>
        <p:spPr>
          <a:xfrm>
            <a:off x="200026" y="648456"/>
            <a:ext cx="609790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</a:rPr>
              <a:t>COMPETITIVE</a:t>
            </a:r>
            <a:r>
              <a:rPr lang="pt-BR" sz="2000" b="1" dirty="0"/>
              <a:t> </a:t>
            </a:r>
            <a:r>
              <a:rPr lang="pt-BR" sz="2000" b="1" dirty="0">
                <a:solidFill>
                  <a:schemeClr val="bg1"/>
                </a:solidFill>
              </a:rPr>
              <a:t>BENCHMARK</a:t>
            </a:r>
            <a:endParaRPr lang="pt-BR" sz="2000" b="1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A3DEB66-1A92-D601-B8E9-9C0A140E3682}"/>
              </a:ext>
            </a:extLst>
          </p:cNvPr>
          <p:cNvSpPr txBox="1"/>
          <p:nvPr/>
        </p:nvSpPr>
        <p:spPr>
          <a:xfrm>
            <a:off x="2148840" y="1966228"/>
            <a:ext cx="82981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2400" dirty="0">
              <a:solidFill>
                <a:srgbClr val="0B1F3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06459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60BCD19F-65D6-78B3-5C34-172FB68168DB}"/>
              </a:ext>
            </a:extLst>
          </p:cNvPr>
          <p:cNvSpPr txBox="1">
            <a:spLocks/>
          </p:cNvSpPr>
          <p:nvPr/>
        </p:nvSpPr>
        <p:spPr>
          <a:xfrm>
            <a:off x="10254351" y="340678"/>
            <a:ext cx="1663329" cy="3077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000" b="1">
                <a:solidFill>
                  <a:srgbClr val="0B1F3A"/>
                </a:solidFill>
                <a:latin typeface="Montserrat" panose="020F0502020204030204" pitchFamily="2" charset="0"/>
              </a:rPr>
              <a:t>TOTVS Atlas</a:t>
            </a:r>
            <a:endParaRPr lang="pt-BR" sz="2000" dirty="0">
              <a:solidFill>
                <a:srgbClr val="990000"/>
              </a:solidFill>
              <a:latin typeface="Cascadia Code Light" panose="020B0609020000020004" pitchFamily="49" charset="0"/>
              <a:ea typeface="Cascadia Code Light" panose="020B0609020000020004" pitchFamily="49" charset="0"/>
              <a:cs typeface="Cascadia Code Light" panose="020B0609020000020004" pitchFamily="49" charset="0"/>
            </a:endParaRPr>
          </a:p>
        </p:txBody>
      </p: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36636F4D-BE1D-9E36-EE4E-03A284D4EB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8921987"/>
              </p:ext>
            </p:extLst>
          </p:nvPr>
        </p:nvGraphicFramePr>
        <p:xfrm>
          <a:off x="2032000" y="2517408"/>
          <a:ext cx="812800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98531579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5720566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rgbClr val="0B1F3A"/>
                          </a:solidFill>
                        </a:rPr>
                        <a:t>AXEL PATRICK CHEPANSKI GONZAGA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rgbClr val="0B1F3A"/>
                          </a:solidFill>
                        </a:rPr>
                        <a:t>RM 557311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12236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rgbClr val="0B1F3A"/>
                          </a:solidFill>
                        </a:rPr>
                        <a:t>LORENA MOREIRA DOS SANTOS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>
                          <a:solidFill>
                            <a:srgbClr val="0B1F3A"/>
                          </a:solidFill>
                        </a:rPr>
                        <a:t>RM 557895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2041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rgbClr val="0B1F3A"/>
                          </a:solidFill>
                        </a:rPr>
                        <a:t>LUCAS SIQUEIRA NADIR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>
                          <a:solidFill>
                            <a:srgbClr val="0B1F3A"/>
                          </a:solidFill>
                        </a:rPr>
                        <a:t>RM 555538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8829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rgbClr val="0B1F3A"/>
                          </a:solidFill>
                        </a:rPr>
                        <a:t>MELISSA YUKI NAKAMURA CHIADO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rgbClr val="0B1F3A"/>
                          </a:solidFill>
                        </a:rPr>
                        <a:t>RM 99110 &gt; </a:t>
                      </a:r>
                      <a:r>
                        <a:rPr lang="pt-BR">
                          <a:solidFill>
                            <a:srgbClr val="0B1F3A"/>
                          </a:solidFill>
                        </a:rPr>
                        <a:t>representante </a:t>
                      </a:r>
                      <a:endParaRPr lang="pt-BR" dirty="0">
                        <a:solidFill>
                          <a:srgbClr val="0B1F3A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2703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430136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30601a10-b56f-469c-8d0a-8284bb1c3b97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958BA73199E904CABEF99B6FD505813" ma:contentTypeVersion="5" ma:contentTypeDescription="Crie um novo documento." ma:contentTypeScope="" ma:versionID="c3ca46aa05d9394eba1297f579c9e31b">
  <xsd:schema xmlns:xsd="http://www.w3.org/2001/XMLSchema" xmlns:xs="http://www.w3.org/2001/XMLSchema" xmlns:p="http://schemas.microsoft.com/office/2006/metadata/properties" xmlns:ns3="30601a10-b56f-469c-8d0a-8284bb1c3b97" targetNamespace="http://schemas.microsoft.com/office/2006/metadata/properties" ma:root="true" ma:fieldsID="18aa6dc687bd062dc5620a0736479005" ns3:_="">
    <xsd:import namespace="30601a10-b56f-469c-8d0a-8284bb1c3b9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0601a10-b56f-469c-8d0a-8284bb1c3b9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2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7D7FB65-2DFD-400B-BB2B-BF5FA633F219}">
  <ds:schemaRefs>
    <ds:schemaRef ds:uri="http://purl.org/dc/terms/"/>
    <ds:schemaRef ds:uri="http://purl.org/dc/dcmitype/"/>
    <ds:schemaRef ds:uri="http://schemas.microsoft.com/office/2006/metadata/properties"/>
    <ds:schemaRef ds:uri="http://www.w3.org/XML/1998/namespace"/>
    <ds:schemaRef ds:uri="http://schemas.microsoft.com/office/2006/documentManagement/types"/>
    <ds:schemaRef ds:uri="30601a10-b56f-469c-8d0a-8284bb1c3b97"/>
    <ds:schemaRef ds:uri="http://purl.org/dc/elements/1.1/"/>
    <ds:schemaRef ds:uri="http://schemas.microsoft.com/office/infopath/2007/PartnerControls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0EBB66B6-8C81-4CAE-A07F-8A7DBF596E9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97A2BC8-05F4-4C34-8AF4-24C303D023F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0601a10-b56f-469c-8d0a-8284bb1c3b9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1609</TotalTime>
  <Words>482</Words>
  <Application>Microsoft Office PowerPoint</Application>
  <PresentationFormat>Widescreen</PresentationFormat>
  <Paragraphs>44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6" baseType="lpstr">
      <vt:lpstr>-apple-system</vt:lpstr>
      <vt:lpstr>Aptos</vt:lpstr>
      <vt:lpstr>Aptos Display</vt:lpstr>
      <vt:lpstr>Arial</vt:lpstr>
      <vt:lpstr>Cascadia Code Light</vt:lpstr>
      <vt:lpstr>Montserrat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Lorena Moreira dos Santos</dc:creator>
  <cp:lastModifiedBy>PC</cp:lastModifiedBy>
  <cp:revision>6</cp:revision>
  <dcterms:created xsi:type="dcterms:W3CDTF">2025-04-25T20:57:59Z</dcterms:created>
  <dcterms:modified xsi:type="dcterms:W3CDTF">2025-04-27T17:39:50Z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0x010100A958BA73199E904CABEF99B6FD505813</vt:lpwstr>
  </property>
</Properties>
</file>