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1" r:id="rId3"/>
    <p:sldId id="272" r:id="rId4"/>
    <p:sldId id="273" r:id="rId5"/>
    <p:sldId id="263" r:id="rId6"/>
    <p:sldId id="257" r:id="rId7"/>
    <p:sldId id="264" r:id="rId8"/>
    <p:sldId id="258" r:id="rId9"/>
    <p:sldId id="270" r:id="rId10"/>
    <p:sldId id="265" r:id="rId11"/>
    <p:sldId id="266" r:id="rId12"/>
    <p:sldId id="261" r:id="rId13"/>
    <p:sldId id="259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59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899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728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89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2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76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7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28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03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BFA448F-A536-4F2F-9EB0-86EA29AEFE35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DFC2748-802F-4CBF-8CCC-EB1BE16F0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3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94A908-EB9F-45F9-B66F-8637FC410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Oblig 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335A31D-04B3-4599-854C-B5BE1E562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IN5450</a:t>
            </a:r>
          </a:p>
          <a:p>
            <a:endParaRPr lang="en-GB" dirty="0"/>
          </a:p>
          <a:p>
            <a:r>
              <a:rPr lang="en-GB"/>
              <a:t>Espen Lønes</a:t>
            </a:r>
          </a:p>
        </p:txBody>
      </p:sp>
    </p:spTree>
    <p:extLst>
      <p:ext uri="{BB962C8B-B14F-4D97-AF65-F5344CB8AC3E}">
        <p14:creationId xmlns:p14="http://schemas.microsoft.com/office/powerpoint/2010/main" val="12471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F0006A-8156-4BFB-AB9D-7BCB3DB4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steering</a:t>
            </a:r>
            <a:endParaRPr lang="en-GB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42E0699-0ECE-4C5D-A50B-1DD40796A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5" y="1890793"/>
            <a:ext cx="8674769" cy="4774702"/>
          </a:xfrm>
        </p:spPr>
      </p:pic>
    </p:spTree>
    <p:extLst>
      <p:ext uri="{BB962C8B-B14F-4D97-AF65-F5344CB8AC3E}">
        <p14:creationId xmlns:p14="http://schemas.microsoft.com/office/powerpoint/2010/main" val="45504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4C729B-A590-43FA-A31F-51999090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ML widths for different searing angles</a:t>
            </a:r>
            <a:endParaRPr lang="en-GB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9409A7D3-AE3A-4A2B-B469-E8CF1538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46" y="1919161"/>
            <a:ext cx="9544166" cy="4796851"/>
          </a:xfrm>
        </p:spPr>
      </p:pic>
    </p:spTree>
    <p:extLst>
      <p:ext uri="{BB962C8B-B14F-4D97-AF65-F5344CB8AC3E}">
        <p14:creationId xmlns:p14="http://schemas.microsoft.com/office/powerpoint/2010/main" val="189903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EB5BF6E-3086-4B47-87FC-88917ED1E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908"/>
          <a:stretch/>
        </p:blipFill>
        <p:spPr>
          <a:xfrm>
            <a:off x="5996622" y="3322119"/>
            <a:ext cx="5804105" cy="3167426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594114A4-76DF-4E18-8A40-C0EDFE01F5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7" r="-2" b="1221"/>
          <a:stretch/>
        </p:blipFill>
        <p:spPr>
          <a:xfrm>
            <a:off x="6197718" y="261574"/>
            <a:ext cx="5797883" cy="3167426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8197EF33-8E03-451B-B5BB-B66E420AAC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036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EB5B5FE-DCB5-4D4D-9B86-40144F3A28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209"/>
          <a:stretch/>
        </p:blipFill>
        <p:spPr>
          <a:xfrm>
            <a:off x="198739" y="365646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9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0ED625-6CD6-4EB7-AF37-8942C9B7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/ SL levels for thinned arrays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34E4CC-EC8F-4C65-8A16-CB641A0A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08025CA-1B70-4336-A1FA-99D13A303D68}"/>
              </a:ext>
            </a:extLst>
          </p:cNvPr>
          <p:cNvSpPr txBox="1"/>
          <p:nvPr/>
        </p:nvSpPr>
        <p:spPr>
          <a:xfrm>
            <a:off x="1610686" y="2200045"/>
            <a:ext cx="3003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N = 25</a:t>
            </a:r>
          </a:p>
          <a:p>
            <a:pPr marL="0" indent="0">
              <a:buNone/>
            </a:pPr>
            <a:r>
              <a:rPr lang="en-GB" dirty="0"/>
              <a:t>ML width mean = 0.0395</a:t>
            </a:r>
          </a:p>
          <a:p>
            <a:r>
              <a:rPr lang="en-GB" dirty="0"/>
              <a:t>ML width </a:t>
            </a:r>
            <a:r>
              <a:rPr lang="en-GB" dirty="0" err="1"/>
              <a:t>sd</a:t>
            </a:r>
            <a:r>
              <a:rPr lang="en-GB" dirty="0"/>
              <a:t> = 0.0070</a:t>
            </a:r>
          </a:p>
          <a:p>
            <a:r>
              <a:rPr lang="en-GB" dirty="0"/>
              <a:t>SL mean = -7.6231</a:t>
            </a:r>
          </a:p>
          <a:p>
            <a:r>
              <a:rPr lang="en-GB" dirty="0"/>
              <a:t>SL max = -4.9549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84CB4C7-997B-4A38-8AE0-5ACF25F4E330}"/>
              </a:ext>
            </a:extLst>
          </p:cNvPr>
          <p:cNvSpPr txBox="1"/>
          <p:nvPr/>
        </p:nvSpPr>
        <p:spPr>
          <a:xfrm>
            <a:off x="6108192" y="2199299"/>
            <a:ext cx="299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25 ‘optimal’</a:t>
            </a:r>
          </a:p>
          <a:p>
            <a:r>
              <a:rPr lang="en-GB" dirty="0"/>
              <a:t>ML width: 0.1005</a:t>
            </a:r>
          </a:p>
          <a:p>
            <a:r>
              <a:rPr lang="en-GB" dirty="0"/>
              <a:t>-3 dB: 0.0188</a:t>
            </a:r>
          </a:p>
          <a:p>
            <a:r>
              <a:rPr lang="en-GB" dirty="0"/>
              <a:t>-6_dB: 0.0251</a:t>
            </a:r>
          </a:p>
          <a:p>
            <a:r>
              <a:rPr lang="en-GB" dirty="0"/>
              <a:t>Max SL: -12.0864</a:t>
            </a:r>
          </a:p>
          <a:p>
            <a:endParaRPr lang="en-GB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C7A9A89-B05B-45B1-81A1-682B08DFC8E1}"/>
              </a:ext>
            </a:extLst>
          </p:cNvPr>
          <p:cNvSpPr txBox="1"/>
          <p:nvPr/>
        </p:nvSpPr>
        <p:spPr>
          <a:xfrm>
            <a:off x="1610686" y="3953625"/>
            <a:ext cx="299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50</a:t>
            </a:r>
          </a:p>
          <a:p>
            <a:r>
              <a:rPr lang="en-GB" dirty="0"/>
              <a:t>ML width mean = 0.0399</a:t>
            </a:r>
          </a:p>
          <a:p>
            <a:r>
              <a:rPr lang="en-GB" dirty="0"/>
              <a:t>ML width </a:t>
            </a:r>
            <a:r>
              <a:rPr lang="en-GB" dirty="0" err="1"/>
              <a:t>sd</a:t>
            </a:r>
            <a:r>
              <a:rPr lang="en-GB" dirty="0"/>
              <a:t> = 0.0047</a:t>
            </a:r>
          </a:p>
          <a:p>
            <a:r>
              <a:rPr lang="en-GB" dirty="0"/>
              <a:t>SL mean = -11.5458</a:t>
            </a:r>
          </a:p>
          <a:p>
            <a:r>
              <a:rPr lang="en-GB" dirty="0"/>
              <a:t>SL max = -7.8645</a:t>
            </a:r>
          </a:p>
          <a:p>
            <a:endParaRPr lang="en-GB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F37437C-3B61-4FA3-9305-16AE147705EE}"/>
              </a:ext>
            </a:extLst>
          </p:cNvPr>
          <p:cNvSpPr txBox="1"/>
          <p:nvPr/>
        </p:nvSpPr>
        <p:spPr>
          <a:xfrm>
            <a:off x="6096000" y="4004468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75</a:t>
            </a:r>
          </a:p>
          <a:p>
            <a:r>
              <a:rPr lang="en-GB" dirty="0"/>
              <a:t>ML width mean = 0.0391</a:t>
            </a:r>
          </a:p>
          <a:p>
            <a:r>
              <a:rPr lang="en-GB" dirty="0"/>
              <a:t>ML width </a:t>
            </a:r>
            <a:r>
              <a:rPr lang="en-GB" dirty="0" err="1"/>
              <a:t>sd</a:t>
            </a:r>
            <a:r>
              <a:rPr lang="en-GB" dirty="0"/>
              <a:t> = 0.0027</a:t>
            </a:r>
          </a:p>
          <a:p>
            <a:r>
              <a:rPr lang="en-GB" dirty="0"/>
              <a:t>SL mean = -13.0197</a:t>
            </a:r>
          </a:p>
          <a:p>
            <a:r>
              <a:rPr lang="en-GB" dirty="0"/>
              <a:t>SL max = -9.3122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09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2D378F-4304-40E7-8D27-F0C63C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3200"/>
              <a:t>Directivity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8AAF1CA-1050-4CF1-9352-EBDBD1A2B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6" y="2009216"/>
            <a:ext cx="6828647" cy="2919245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3949FE82-CFF3-4473-A7B4-3E0F39D2B4C5}"/>
              </a:ext>
            </a:extLst>
          </p:cNvPr>
          <p:cNvSpPr txBox="1"/>
          <p:nvPr/>
        </p:nvSpPr>
        <p:spPr>
          <a:xfrm>
            <a:off x="7878675" y="1936955"/>
            <a:ext cx="3075836" cy="42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W_element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sin(</a:t>
            </a:r>
            <a:r>
              <a:rPr lang="en-US" sz="1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kx</a:t>
            </a:r>
            <a:r>
              <a:rPr lang="en-U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.*d./2))./(</a:t>
            </a:r>
            <a:r>
              <a:rPr lang="en-US" sz="1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kx</a:t>
            </a:r>
            <a:r>
              <a:rPr lang="en-U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./2);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Elements of size d</a:t>
            </a:r>
          </a:p>
        </p:txBody>
      </p:sp>
    </p:spTree>
    <p:extLst>
      <p:ext uri="{BB962C8B-B14F-4D97-AF65-F5344CB8AC3E}">
        <p14:creationId xmlns:p14="http://schemas.microsoft.com/office/powerpoint/2010/main" val="137858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F1240D-30DF-4A2D-A957-A0D15FE3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435A6A-6B9F-43E1-A629-6DD3CC7AD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5D764C-89F2-4177-82C9-EA02470E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602E20-3B09-48D1-87E0-DD444D530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94238B-02F0-4D13-970C-226A2DD0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chemeClr val="tx1"/>
                </a:solidFill>
              </a:rPr>
              <a:t>Compared  (M = 24)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656FDBC7-0789-4B35-A874-CB16B3D3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8" y="1288771"/>
            <a:ext cx="4616874" cy="2764424"/>
          </a:xfrm>
          <a:prstGeom prst="rect">
            <a:avLst/>
          </a:prstGeom>
        </p:spPr>
      </p:pic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7E7F3D7-4B43-4188-A7E4-45957F72E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4" y="1380888"/>
            <a:ext cx="5881666" cy="2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DA7581-095D-417F-8BD1-824C8CE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element factor and searing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185A2B5-5F3D-4956-9C17-0A2C7342A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088777"/>
            <a:ext cx="9133121" cy="4071391"/>
          </a:xfrm>
        </p:spPr>
      </p:pic>
    </p:spTree>
    <p:extLst>
      <p:ext uri="{BB962C8B-B14F-4D97-AF65-F5344CB8AC3E}">
        <p14:creationId xmlns:p14="http://schemas.microsoft.com/office/powerpoint/2010/main" val="30607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6CD01-7AF4-4CC8-B5DF-3D4AAC473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9D4757-D5F7-4700-B8B1-B2B7ACADA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1CB27F8-B5FA-4417-9FC5-3F72FA4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758952"/>
            <a:ext cx="2977134" cy="38130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>
                <a:solidFill>
                  <a:schemeClr val="tx1"/>
                </a:solidFill>
              </a:rPr>
              <a:t>Unfocused ASA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A4BC9-6EED-4508-B472-0AF7BD53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72430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3CA73FE9-AD2D-4838-9171-B363FC1E8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907780"/>
            <a:ext cx="2901965" cy="2176473"/>
          </a:xfrm>
          <a:prstGeom prst="rect">
            <a:avLst/>
          </a:prstGeom>
        </p:spPr>
      </p:pic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1516C7C-C86B-4DF9-84C2-2F2AE76A1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82" y="905493"/>
            <a:ext cx="2908061" cy="218104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688AB5E-FE18-47A7-A01A-1674A32B5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56" y="3773747"/>
            <a:ext cx="2901964" cy="2176473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7746A5AE-17FE-4932-89B6-471EFA744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82" y="3771460"/>
            <a:ext cx="2908061" cy="21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8F18D58-FB06-4E4E-8853-0AD2800B8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14727"/>
            <a:ext cx="5371395" cy="4028546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B3A87B31-FAB4-4319-AE65-43BC3B779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29" y="1412187"/>
            <a:ext cx="5371395" cy="40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7F31D8-3030-443D-B9B9-CCCA1C08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Near/far-field limit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70A2750-80FB-46DD-92F2-05465652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05" y="2563802"/>
            <a:ext cx="5333333" cy="4000000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F847505-FDDB-420F-A8D4-528BBCC8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2" y="2563802"/>
            <a:ext cx="5333333" cy="40000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AAE24345-7F9A-46EB-8B7E-1ED5F6FB26D4}"/>
              </a:ext>
            </a:extLst>
          </p:cNvPr>
          <p:cNvSpPr txBox="1"/>
          <p:nvPr/>
        </p:nvSpPr>
        <p:spPr>
          <a:xfrm>
            <a:off x="7067670" y="1321990"/>
            <a:ext cx="48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NF limit =(15*</a:t>
            </a:r>
            <a:r>
              <a:rPr lang="en-GB" dirty="0" err="1"/>
              <a:t>lmd</a:t>
            </a:r>
            <a:r>
              <a:rPr lang="en-GB" dirty="0"/>
              <a:t>)^2 / </a:t>
            </a:r>
            <a:r>
              <a:rPr lang="en-GB" dirty="0" err="1"/>
              <a:t>lmd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6E7B61-4D91-44D4-BD2B-C38A7BD2B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F2A762B6-04C1-4BA7-8D7E-BF97B90F4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595EF4-CD94-45DE-9C72-2CF398B4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000">
                <a:solidFill>
                  <a:schemeClr val="tx1"/>
                </a:solidFill>
              </a:rPr>
              <a:t>Grating lobes for M=24 arrays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ACAB8AF-5D46-42CD-992C-69739F92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" y="201478"/>
            <a:ext cx="11167414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87421D-7230-4505-9799-311A4AC9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lobe / Side lobe values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F80757-ACC3-4766-B986-03EDDB70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DC637340-84B6-4B76-85C8-FA937AC810DD}"/>
              </a:ext>
            </a:extLst>
          </p:cNvPr>
          <p:cNvSpPr txBox="1"/>
          <p:nvPr/>
        </p:nvSpPr>
        <p:spPr>
          <a:xfrm>
            <a:off x="1476034" y="2641086"/>
            <a:ext cx="231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= </a:t>
            </a:r>
            <a:r>
              <a:rPr lang="en-GB" dirty="0" err="1"/>
              <a:t>lmd</a:t>
            </a:r>
            <a:r>
              <a:rPr lang="en-GB" dirty="0"/>
              <a:t>/4</a:t>
            </a:r>
          </a:p>
          <a:p>
            <a:r>
              <a:rPr lang="en-GB" dirty="0"/>
              <a:t>-3 dB:         0.1445</a:t>
            </a:r>
          </a:p>
          <a:p>
            <a:r>
              <a:rPr lang="en-GB" dirty="0"/>
              <a:t>-6 dB:         0.2011</a:t>
            </a:r>
          </a:p>
          <a:p>
            <a:r>
              <a:rPr lang="en-GB" dirty="0"/>
              <a:t>Max SL:    -13.2123</a:t>
            </a:r>
          </a:p>
          <a:p>
            <a:r>
              <a:rPr lang="en-GB" dirty="0"/>
              <a:t>ML width: 0.3330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FBF7078F-F1C7-4EF8-8FC7-DC9E7C8FAE5E}"/>
              </a:ext>
            </a:extLst>
          </p:cNvPr>
          <p:cNvSpPr txBox="1"/>
          <p:nvPr/>
        </p:nvSpPr>
        <p:spPr>
          <a:xfrm>
            <a:off x="4004110" y="2641086"/>
            <a:ext cx="231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= </a:t>
            </a:r>
            <a:r>
              <a:rPr lang="en-GB" dirty="0" err="1"/>
              <a:t>lmd</a:t>
            </a:r>
            <a:r>
              <a:rPr lang="en-GB" dirty="0"/>
              <a:t>/2</a:t>
            </a:r>
          </a:p>
          <a:p>
            <a:r>
              <a:rPr lang="en-GB" dirty="0"/>
              <a:t>-3 dB:         0.0691</a:t>
            </a:r>
          </a:p>
          <a:p>
            <a:r>
              <a:rPr lang="en-GB" dirty="0"/>
              <a:t>-6 dB:         0.0942</a:t>
            </a:r>
          </a:p>
          <a:p>
            <a:r>
              <a:rPr lang="en-GB" dirty="0"/>
              <a:t>Max SL:    -13.2108</a:t>
            </a:r>
          </a:p>
          <a:p>
            <a:r>
              <a:rPr lang="en-GB" dirty="0"/>
              <a:t>ML width: 0.1696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09417D-9047-4119-B24A-221C0BA91A25}"/>
              </a:ext>
            </a:extLst>
          </p:cNvPr>
          <p:cNvSpPr txBox="1"/>
          <p:nvPr/>
        </p:nvSpPr>
        <p:spPr>
          <a:xfrm>
            <a:off x="1476034" y="4410611"/>
            <a:ext cx="231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= </a:t>
            </a:r>
            <a:r>
              <a:rPr lang="en-GB" dirty="0" err="1"/>
              <a:t>lmd</a:t>
            </a:r>
            <a:endParaRPr lang="en-GB" dirty="0"/>
          </a:p>
          <a:p>
            <a:r>
              <a:rPr lang="en-GB" dirty="0"/>
              <a:t>-3 dB:         0.0314</a:t>
            </a:r>
          </a:p>
          <a:p>
            <a:r>
              <a:rPr lang="en-GB" dirty="0"/>
              <a:t>-6 dB:         0.0440</a:t>
            </a:r>
          </a:p>
          <a:p>
            <a:r>
              <a:rPr lang="en-GB" dirty="0"/>
              <a:t>Max SL:     0</a:t>
            </a:r>
          </a:p>
          <a:p>
            <a:r>
              <a:rPr lang="en-GB" dirty="0"/>
              <a:t>ML width:  0.0817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6294DA8-3BDF-45A9-A888-48D4F59AC939}"/>
              </a:ext>
            </a:extLst>
          </p:cNvPr>
          <p:cNvSpPr txBox="1"/>
          <p:nvPr/>
        </p:nvSpPr>
        <p:spPr>
          <a:xfrm>
            <a:off x="3923980" y="4410611"/>
            <a:ext cx="2899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= 2*</a:t>
            </a:r>
            <a:r>
              <a:rPr lang="en-GB" dirty="0" err="1"/>
              <a:t>lmd</a:t>
            </a:r>
            <a:endParaRPr lang="en-GB" dirty="0"/>
          </a:p>
          <a:p>
            <a:r>
              <a:rPr lang="en-GB" dirty="0"/>
              <a:t>-3 dB:        0.0126</a:t>
            </a:r>
          </a:p>
          <a:p>
            <a:r>
              <a:rPr lang="en-GB" dirty="0"/>
              <a:t>-6 dB:        0.0188</a:t>
            </a:r>
          </a:p>
          <a:p>
            <a:r>
              <a:rPr lang="en-GB" dirty="0"/>
              <a:t>Max SL:    0</a:t>
            </a:r>
          </a:p>
          <a:p>
            <a:r>
              <a:rPr lang="en-GB" dirty="0"/>
              <a:t>ML width: 0.0440</a:t>
            </a:r>
          </a:p>
        </p:txBody>
      </p:sp>
    </p:spTree>
    <p:extLst>
      <p:ext uri="{BB962C8B-B14F-4D97-AF65-F5344CB8AC3E}">
        <p14:creationId xmlns:p14="http://schemas.microsoft.com/office/powerpoint/2010/main" val="348172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A6CA1C-E626-44E7-990A-2E2C46FB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weighting with Kaiser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29863C9-A103-46E6-B8A6-8C6C85461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53" y="1926977"/>
            <a:ext cx="5333333" cy="4000000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50220F2F-7A3D-4D2E-B603-43374462F950}"/>
              </a:ext>
            </a:extLst>
          </p:cNvPr>
          <p:cNvSpPr txBox="1"/>
          <p:nvPr/>
        </p:nvSpPr>
        <p:spPr>
          <a:xfrm>
            <a:off x="6459286" y="4680487"/>
            <a:ext cx="2572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24</a:t>
            </a:r>
          </a:p>
          <a:p>
            <a:r>
              <a:rPr lang="en-GB" dirty="0"/>
              <a:t>D = </a:t>
            </a:r>
            <a:r>
              <a:rPr lang="en-GB" dirty="0" err="1"/>
              <a:t>lmd</a:t>
            </a:r>
            <a:r>
              <a:rPr lang="en-GB" dirty="0"/>
              <a:t>/2</a:t>
            </a:r>
          </a:p>
          <a:p>
            <a:r>
              <a:rPr lang="en-GB" dirty="0"/>
              <a:t>WNG = ||w|||^-2</a:t>
            </a:r>
          </a:p>
        </p:txBody>
      </p:sp>
    </p:spTree>
    <p:extLst>
      <p:ext uri="{BB962C8B-B14F-4D97-AF65-F5344CB8AC3E}">
        <p14:creationId xmlns:p14="http://schemas.microsoft.com/office/powerpoint/2010/main" val="211855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40DD4B-A573-474B-9229-7F595635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Non uniform spacing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9BAB1A-E0E3-471E-AEA6-4C74C8BA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4413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D = </a:t>
            </a:r>
            <a:r>
              <a:rPr lang="en-GB" sz="1600" dirty="0" err="1"/>
              <a:t>lmd</a:t>
            </a:r>
            <a:r>
              <a:rPr lang="en-GB" sz="1600" dirty="0"/>
              <a:t>/2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DF3F86E-48C2-430A-84E2-51BD254E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2" y="276100"/>
            <a:ext cx="7284779" cy="6136732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9EE60B5-3DFB-4A4E-8D71-A0040975BD86}"/>
              </a:ext>
            </a:extLst>
          </p:cNvPr>
          <p:cNvSpPr txBox="1"/>
          <p:nvPr/>
        </p:nvSpPr>
        <p:spPr>
          <a:xfrm>
            <a:off x="879972" y="3180211"/>
            <a:ext cx="3218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 </a:t>
            </a:r>
            <a:r>
              <a:rPr lang="en-GB" dirty="0"/>
              <a:t>-3 </a:t>
            </a:r>
            <a:r>
              <a:rPr lang="en-GB" sz="1800" dirty="0"/>
              <a:t>dB:        0.0817</a:t>
            </a:r>
          </a:p>
          <a:p>
            <a:r>
              <a:rPr lang="en-GB" sz="1800" dirty="0"/>
              <a:t> -6 dB:        0.1131</a:t>
            </a:r>
          </a:p>
          <a:p>
            <a:r>
              <a:rPr lang="en-GB" sz="1800" dirty="0"/>
              <a:t> Max SL:    -24.1110</a:t>
            </a:r>
          </a:p>
          <a:p>
            <a:r>
              <a:rPr lang="en-GB" sz="1800" dirty="0"/>
              <a:t> ML width: 0.2199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19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490179-7366-4A7C-8AFB-199E765E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CD0FF13-CB4C-420C-B7DA-8271BECA27B7}"/>
              </a:ext>
            </a:extLst>
          </p:cNvPr>
          <p:cNvSpPr txBox="1"/>
          <p:nvPr/>
        </p:nvSpPr>
        <p:spPr>
          <a:xfrm>
            <a:off x="8120754" y="2955577"/>
            <a:ext cx="2809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 uniform spacing</a:t>
            </a:r>
            <a:endParaRPr lang="en-GB" sz="1800" dirty="0"/>
          </a:p>
          <a:p>
            <a:endParaRPr lang="en-GB" dirty="0"/>
          </a:p>
          <a:p>
            <a:r>
              <a:rPr lang="en-GB" dirty="0"/>
              <a:t>-3 </a:t>
            </a:r>
            <a:r>
              <a:rPr lang="en-GB" sz="1800" dirty="0"/>
              <a:t>dB:        0.0817</a:t>
            </a:r>
          </a:p>
          <a:p>
            <a:r>
              <a:rPr lang="en-GB" sz="1800" dirty="0"/>
              <a:t> -6 dB:        0.1131</a:t>
            </a:r>
          </a:p>
          <a:p>
            <a:r>
              <a:rPr lang="en-GB" sz="1800" dirty="0"/>
              <a:t> Max SL:    -24.1110</a:t>
            </a:r>
          </a:p>
          <a:p>
            <a:r>
              <a:rPr lang="en-GB" sz="1800" dirty="0"/>
              <a:t> ML width: 0.2199</a:t>
            </a:r>
          </a:p>
          <a:p>
            <a:endParaRPr lang="en-GB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B07A5238-AC33-457B-872E-EE3693E059B7}"/>
              </a:ext>
            </a:extLst>
          </p:cNvPr>
          <p:cNvSpPr txBox="1"/>
          <p:nvPr/>
        </p:nvSpPr>
        <p:spPr>
          <a:xfrm>
            <a:off x="5226397" y="2955577"/>
            <a:ext cx="224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Kaiser window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2DC4B84-D4AA-4051-BFEC-F160D10E772B}"/>
              </a:ext>
            </a:extLst>
          </p:cNvPr>
          <p:cNvSpPr txBox="1"/>
          <p:nvPr/>
        </p:nvSpPr>
        <p:spPr>
          <a:xfrm>
            <a:off x="1886300" y="3027494"/>
            <a:ext cx="2471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Uniformly spaced</a:t>
            </a:r>
          </a:p>
          <a:p>
            <a:endParaRPr lang="en-GB" dirty="0"/>
          </a:p>
          <a:p>
            <a:r>
              <a:rPr lang="en-GB" dirty="0"/>
              <a:t>-3 dB:         0.0691</a:t>
            </a:r>
          </a:p>
          <a:p>
            <a:r>
              <a:rPr lang="en-GB" dirty="0"/>
              <a:t>-6 dB:         0.0942</a:t>
            </a:r>
          </a:p>
          <a:p>
            <a:r>
              <a:rPr lang="en-GB" dirty="0"/>
              <a:t>Max SL:    -13.2108</a:t>
            </a:r>
          </a:p>
          <a:p>
            <a:r>
              <a:rPr lang="en-GB" dirty="0"/>
              <a:t>ML width: 0.1696</a:t>
            </a:r>
          </a:p>
          <a:p>
            <a:endParaRPr lang="en-GB" dirty="0"/>
          </a:p>
        </p:txBody>
      </p:sp>
      <p:pic>
        <p:nvPicPr>
          <p:cNvPr id="9" name="Plassholder for innhold 4">
            <a:extLst>
              <a:ext uri="{FF2B5EF4-FFF2-40B4-BE49-F238E27FC236}">
                <a16:creationId xmlns:a16="http://schemas.microsoft.com/office/drawing/2014/main" id="{8AAA59DB-10E3-494E-B99D-740A46A0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77" y="3428999"/>
            <a:ext cx="3762877" cy="2822158"/>
          </a:xfrm>
        </p:spPr>
      </p:pic>
    </p:spTree>
    <p:extLst>
      <p:ext uri="{BB962C8B-B14F-4D97-AF65-F5344CB8AC3E}">
        <p14:creationId xmlns:p14="http://schemas.microsoft.com/office/powerpoint/2010/main" val="3638740758"/>
      </p:ext>
    </p:extLst>
  </p:cSld>
  <p:clrMapOvr>
    <a:masterClrMapping/>
  </p:clrMapOvr>
</p:sld>
</file>

<file path=ppt/theme/theme1.xml><?xml version="1.0" encoding="utf-8"?>
<a:theme xmlns:a="http://schemas.openxmlformats.org/drawingml/2006/main" name="Utsikt">
  <a:themeElements>
    <a:clrScheme name="Utsik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tsik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Utsik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TM03457515[[fn=Utsikt]]</Template>
  <TotalTime>489</TotalTime>
  <Words>367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Utsikt</vt:lpstr>
      <vt:lpstr>Oblig 1</vt:lpstr>
      <vt:lpstr>Unfocused ASA</vt:lpstr>
      <vt:lpstr>PowerPoint-presentasjon</vt:lpstr>
      <vt:lpstr>Near/far-field limit</vt:lpstr>
      <vt:lpstr>Grating lobes for M=24 arrays</vt:lpstr>
      <vt:lpstr>Main lobe / Side lobe values</vt:lpstr>
      <vt:lpstr>Element weighting with Kaiser</vt:lpstr>
      <vt:lpstr>Non uniform spacing</vt:lpstr>
      <vt:lpstr>Comparison</vt:lpstr>
      <vt:lpstr>Array steering</vt:lpstr>
      <vt:lpstr>ML widths for different searing angles</vt:lpstr>
      <vt:lpstr>PowerPoint-presentasjon</vt:lpstr>
      <vt:lpstr>ML / SL levels for thinned arrays</vt:lpstr>
      <vt:lpstr>Directivity</vt:lpstr>
      <vt:lpstr>Compared  (M = 24)</vt:lpstr>
      <vt:lpstr>With element factor and searing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Oblig 1</dc:title>
  <dc:creator>espen lones</dc:creator>
  <cp:lastModifiedBy>espen lones</cp:lastModifiedBy>
  <cp:revision>46</cp:revision>
  <dcterms:created xsi:type="dcterms:W3CDTF">2022-02-27T20:39:59Z</dcterms:created>
  <dcterms:modified xsi:type="dcterms:W3CDTF">2022-02-28T18:51:58Z</dcterms:modified>
</cp:coreProperties>
</file>