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1" r:id="rId7"/>
    <p:sldId id="260" r:id="rId8"/>
    <p:sldId id="262" r:id="rId9"/>
    <p:sldId id="272" r:id="rId10"/>
    <p:sldId id="273" r:id="rId11"/>
    <p:sldId id="265" r:id="rId12"/>
    <p:sldId id="274" r:id="rId13"/>
  </p:sldIdLst>
  <p:sldSz cx="12192000" cy="6858000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5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6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7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2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474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6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3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9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6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55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9603-E645-4CC3-81A1-03E50081548E}" type="datetimeFigureOut">
              <a:rPr lang="nb-NO" smtClean="0"/>
              <a:t>26.08.2021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35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172861" y="1281735"/>
            <a:ext cx="189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513" y="1499703"/>
            <a:ext cx="27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may</a:t>
            </a:r>
            <a:r>
              <a:rPr lang="nb-NO" dirty="0"/>
              <a:t> be a </a:t>
            </a:r>
            <a:r>
              <a:rPr lang="nb-NO" dirty="0" err="1"/>
              <a:t>pooled</a:t>
            </a:r>
            <a:r>
              <a:rPr lang="nb-NO" dirty="0"/>
              <a:t> sample)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2321625" y="2220454"/>
            <a:ext cx="234535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BIOTA_SINGLE_SPECIMENS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SPECIMEN_ID</a:t>
            </a:r>
          </a:p>
          <a:p>
            <a:r>
              <a:rPr lang="nb-NO" sz="1400" noProof="1">
                <a:solidFill>
                  <a:schemeClr val="accent6">
                    <a:lumMod val="75000"/>
                  </a:schemeClr>
                </a:solidFill>
              </a:rPr>
              <a:t>SPECIMEN_NO (1, 2, …)</a:t>
            </a:r>
          </a:p>
          <a:p>
            <a:r>
              <a:rPr lang="nb-NO" sz="1400" noProof="1"/>
              <a:t>DATE_CAUGHT</a:t>
            </a:r>
          </a:p>
          <a:p>
            <a:r>
              <a:rPr lang="nb-NO" sz="1400" noProof="1"/>
              <a:t>TAXONOMY_CODE_ID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5995" y="121147"/>
            <a:ext cx="282496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BIOTA_SAMPLES_SPECIMENS</a:t>
            </a:r>
            <a:br>
              <a:rPr lang="nb-NO" sz="1400" b="1" noProof="1"/>
            </a:br>
            <a:r>
              <a:rPr lang="nb-NO" sz="1400" noProof="1"/>
              <a:t>SPECIMEN_ID</a:t>
            </a:r>
          </a:p>
          <a:p>
            <a:r>
              <a:rPr lang="nb-NO" sz="1400" u="sng" noProof="1"/>
              <a:t>BIOTA_SAMPLES_SPECIMENS_ID</a:t>
            </a:r>
          </a:p>
          <a:p>
            <a:r>
              <a:rPr lang="nb-NO" sz="1400" noProof="1"/>
              <a:t>SAMPLE_ID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824" y="2220454"/>
            <a:ext cx="19862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noProof="1"/>
              <a:t>SPECIES_ID</a:t>
            </a:r>
          </a:p>
          <a:p>
            <a:r>
              <a:rPr lang="en-US" sz="1400" noProof="1"/>
              <a:t>TISSUE_ID</a:t>
            </a:r>
          </a:p>
          <a:p>
            <a:r>
              <a:rPr lang="en-US" sz="1400" noProof="1"/>
              <a:t>STATION_ID</a:t>
            </a:r>
          </a:p>
          <a:p>
            <a:r>
              <a:rPr lang="en-US" sz="1400" noProof="1"/>
              <a:t>TAXONOMY_CODE_ID</a:t>
            </a:r>
          </a:p>
          <a:p>
            <a:r>
              <a:rPr lang="en-US" sz="1400" noProof="1"/>
              <a:t>SAMPLE_DATE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SAMPLE_NO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REPNO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5659" y="1340015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BIOTA_TISSUE_TYPES</a:t>
            </a:r>
            <a:br>
              <a:rPr lang="nb-NO" sz="1100" b="1" noProof="1"/>
            </a:br>
            <a:r>
              <a:rPr lang="en-US" sz="1100" noProof="1"/>
              <a:t>TISSUE_ID</a:t>
            </a:r>
          </a:p>
          <a:p>
            <a:r>
              <a:rPr lang="en-US" sz="1100" noProof="1"/>
              <a:t>TISSUE_NAME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59" y="2059989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SPECIES</a:t>
            </a:r>
            <a:br>
              <a:rPr lang="nb-NO" sz="1100" b="1" noProof="1"/>
            </a:br>
            <a:r>
              <a:rPr lang="en-US" sz="1100" noProof="1"/>
              <a:t>SPECIES_ID</a:t>
            </a:r>
          </a:p>
          <a:p>
            <a:r>
              <a:rPr lang="en-US" sz="1100" noProof="1"/>
              <a:t>LATIN_NAME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7487" y="4210236"/>
            <a:ext cx="2251341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BIOTA_CHEMISTRY_VALUES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VALUE_ID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UNCERTAINTY QUANTIFICATION_LIMIT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846846" y="2190190"/>
            <a:ext cx="62171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Arrow: Right 22"/>
          <p:cNvSpPr/>
          <p:nvPr/>
        </p:nvSpPr>
        <p:spPr>
          <a:xfrm rot="18111389" flipV="1">
            <a:off x="3670799" y="1431702"/>
            <a:ext cx="1068952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Arrow: Right 23"/>
          <p:cNvSpPr/>
          <p:nvPr/>
        </p:nvSpPr>
        <p:spPr>
          <a:xfrm rot="2823653" flipV="1">
            <a:off x="4931184" y="1191256"/>
            <a:ext cx="503419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9369188">
            <a:off x="7201079" y="2203264"/>
            <a:ext cx="1079157" cy="14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/>
          <p:cNvSpPr/>
          <p:nvPr/>
        </p:nvSpPr>
        <p:spPr>
          <a:xfrm rot="20061847">
            <a:off x="7264712" y="2638903"/>
            <a:ext cx="968678" cy="14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2823653" flipV="1">
            <a:off x="7186898" y="3984305"/>
            <a:ext cx="564731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/>
          <p:cNvSpPr txBox="1"/>
          <p:nvPr/>
        </p:nvSpPr>
        <p:spPr>
          <a:xfrm>
            <a:off x="2324820" y="5138766"/>
            <a:ext cx="234535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</a:t>
            </a:r>
            <a:br>
              <a:rPr lang="nb-NO" sz="1100" b="1" noProof="1"/>
            </a:br>
            <a:r>
              <a:rPr lang="nb-NO" sz="1100" noProof="1"/>
              <a:t>VALUE_ID</a:t>
            </a:r>
          </a:p>
          <a:p>
            <a:r>
              <a:rPr lang="nb-NO" sz="1100" u="sng" noProof="1"/>
              <a:t>SPECIMEN_ID</a:t>
            </a:r>
          </a:p>
          <a:p>
            <a:r>
              <a:rPr lang="nb-NO" sz="1100" noProof="1"/>
              <a:t>ATTRIBUTE_ID</a:t>
            </a:r>
          </a:p>
          <a:p>
            <a:r>
              <a:rPr lang="nb-NO" sz="1100" noProof="1"/>
              <a:t>VALUE_T (text)</a:t>
            </a:r>
          </a:p>
          <a:p>
            <a:r>
              <a:rPr lang="nb-NO" sz="1100" noProof="1"/>
              <a:t>VALUE_N (number)</a:t>
            </a:r>
          </a:p>
        </p:txBody>
      </p:sp>
      <p:sp>
        <p:nvSpPr>
          <p:cNvPr id="30" name="Arrow: Right 29"/>
          <p:cNvSpPr/>
          <p:nvPr/>
        </p:nvSpPr>
        <p:spPr>
          <a:xfrm rot="5400000" flipV="1">
            <a:off x="2076794" y="4298488"/>
            <a:ext cx="1587204" cy="14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TextBox 30"/>
          <p:cNvSpPr txBox="1"/>
          <p:nvPr/>
        </p:nvSpPr>
        <p:spPr>
          <a:xfrm>
            <a:off x="4888477" y="5157186"/>
            <a:ext cx="1986224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BIOTA_SPEC_ATTR_DEF</a:t>
            </a:r>
            <a:br>
              <a:rPr lang="nb-NO" sz="1100" b="1" noProof="1"/>
            </a:br>
            <a:r>
              <a:rPr lang="en-US" sz="1100" noProof="1"/>
              <a:t>ATTRIBUTE_ID</a:t>
            </a:r>
          </a:p>
          <a:p>
            <a:r>
              <a:rPr lang="en-US" sz="1100" noProof="1"/>
              <a:t>NAME (Lengde, Vekt, Kjønn…)</a:t>
            </a:r>
          </a:p>
          <a:p>
            <a:r>
              <a:rPr lang="en-US" sz="1100" noProof="1"/>
              <a:t>UNIT</a:t>
            </a:r>
          </a:p>
          <a:p>
            <a:r>
              <a:rPr lang="en-US" sz="1100" noProof="1"/>
              <a:t>DESCR</a:t>
            </a:r>
          </a:p>
          <a:p>
            <a:r>
              <a:rPr lang="en-US" sz="1100" noProof="1"/>
              <a:t>VALUE_TYPE (T or N)</a:t>
            </a:r>
          </a:p>
        </p:txBody>
      </p:sp>
      <p:sp>
        <p:nvSpPr>
          <p:cNvPr id="32" name="Arrow: Right 31"/>
          <p:cNvSpPr/>
          <p:nvPr/>
        </p:nvSpPr>
        <p:spPr>
          <a:xfrm rot="20955494">
            <a:off x="3325515" y="5535160"/>
            <a:ext cx="1598452" cy="1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Arrow: Right 32"/>
          <p:cNvSpPr/>
          <p:nvPr/>
        </p:nvSpPr>
        <p:spPr>
          <a:xfrm rot="5400000">
            <a:off x="5597187" y="4228231"/>
            <a:ext cx="291297" cy="16876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xtBox 33"/>
          <p:cNvSpPr txBox="1"/>
          <p:nvPr/>
        </p:nvSpPr>
        <p:spPr>
          <a:xfrm>
            <a:off x="5378824" y="4458260"/>
            <a:ext cx="1986224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>
                <a:solidFill>
                  <a:schemeClr val="accent6">
                    <a:lumMod val="75000"/>
                  </a:schemeClr>
                </a:solidFill>
              </a:rPr>
              <a:t>Excel: </a:t>
            </a:r>
            <a:r>
              <a:rPr lang="nb-NO" sz="1100" noProof="1">
                <a:solidFill>
                  <a:schemeClr val="accent6">
                    <a:lumMod val="75000"/>
                  </a:schemeClr>
                </a:solidFill>
              </a:rPr>
              <a:t>metadata (Bjørnar) + biological effects (Anders)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5C57A5-9CDA-4E13-9B0D-600579CBCBB4}"/>
              </a:ext>
            </a:extLst>
          </p:cNvPr>
          <p:cNvCxnSpPr>
            <a:cxnSpLocks/>
          </p:cNvCxnSpPr>
          <p:nvPr/>
        </p:nvCxnSpPr>
        <p:spPr>
          <a:xfrm>
            <a:off x="3496198" y="3237864"/>
            <a:ext cx="1882626" cy="4420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DF6521-AF55-4190-8070-B3CF8672B5F4}"/>
              </a:ext>
            </a:extLst>
          </p:cNvPr>
          <p:cNvSpPr txBox="1"/>
          <p:nvPr/>
        </p:nvSpPr>
        <p:spPr>
          <a:xfrm>
            <a:off x="4102611" y="2852663"/>
            <a:ext cx="104799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100" noProof="1">
                <a:solidFill>
                  <a:srgbClr val="FF0000"/>
                </a:solidFill>
              </a:rPr>
              <a:t>Note: date can be two places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0AF61-4EA8-4F78-B796-7F0C254C0FAB}"/>
              </a:ext>
            </a:extLst>
          </p:cNvPr>
          <p:cNvSpPr txBox="1"/>
          <p:nvPr/>
        </p:nvSpPr>
        <p:spPr>
          <a:xfrm>
            <a:off x="205251" y="4860173"/>
            <a:ext cx="1875471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TAXONOMY_CODES</a:t>
            </a:r>
            <a:br>
              <a:rPr lang="nb-NO" sz="1100" b="1" noProof="1"/>
            </a:br>
            <a:r>
              <a:rPr lang="nb-NO" sz="1100" u="sng" noProof="1"/>
              <a:t>TAXONOMY_CODE_ID</a:t>
            </a:r>
          </a:p>
          <a:p>
            <a:r>
              <a:rPr lang="nb-NO" sz="1100" noProof="1"/>
              <a:t>CODE (ex. «GADU MOR»)</a:t>
            </a:r>
          </a:p>
          <a:p>
            <a:r>
              <a:rPr lang="nb-NO" sz="1100" noProof="1"/>
              <a:t>NIVA_TAXON_ID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9BC72-9C2D-49A2-8E2E-054D636DC563}"/>
              </a:ext>
            </a:extLst>
          </p:cNvPr>
          <p:cNvSpPr txBox="1"/>
          <p:nvPr/>
        </p:nvSpPr>
        <p:spPr>
          <a:xfrm>
            <a:off x="205251" y="5807882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</a:t>
            </a:r>
            <a:br>
              <a:rPr lang="nb-NO" sz="1100" b="1" noProof="1"/>
            </a:br>
            <a:r>
              <a:rPr lang="nb-NO" sz="1100" u="sng" noProof="1"/>
              <a:t>NIVA_TAXON_ID</a:t>
            </a:r>
            <a:endParaRPr lang="nb-NO" sz="1100" b="1" u="sng" noProof="1"/>
          </a:p>
          <a:p>
            <a:r>
              <a:rPr lang="nb-NO" sz="1100" noProof="1"/>
              <a:t>LATIN_NAME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D788E62-EB2F-4B6B-A2B8-3F417645F78B}"/>
              </a:ext>
            </a:extLst>
          </p:cNvPr>
          <p:cNvSpPr/>
          <p:nvPr/>
        </p:nvSpPr>
        <p:spPr>
          <a:xfrm rot="7253826">
            <a:off x="1502377" y="4171894"/>
            <a:ext cx="1610054" cy="15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5607E67-FE9B-437C-A5B4-AEF1BD82E1AC}"/>
              </a:ext>
            </a:extLst>
          </p:cNvPr>
          <p:cNvSpPr/>
          <p:nvPr/>
        </p:nvSpPr>
        <p:spPr>
          <a:xfrm rot="5400000" flipV="1">
            <a:off x="922602" y="5741291"/>
            <a:ext cx="440768" cy="12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04D398C-FADC-46E1-A381-DD1C30A6678B}"/>
              </a:ext>
            </a:extLst>
          </p:cNvPr>
          <p:cNvSpPr/>
          <p:nvPr/>
        </p:nvSpPr>
        <p:spPr>
          <a:xfrm rot="2625070">
            <a:off x="3706975" y="3684561"/>
            <a:ext cx="1869166" cy="201205"/>
          </a:xfrm>
          <a:prstGeom prst="rightArrow">
            <a:avLst>
              <a:gd name="adj1" fmla="val 50653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657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08" y="143108"/>
            <a:ext cx="5953255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 – contaminants in water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836293" y="2011701"/>
            <a:ext cx="287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water 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3099460" y="2430698"/>
            <a:ext cx="2044046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WATER_SAMPLE_ID</a:t>
            </a:r>
          </a:p>
          <a:p>
            <a:r>
              <a:rPr lang="nb-NO" sz="1400" noProof="1"/>
              <a:t>SAMPLE_DATE</a:t>
            </a:r>
          </a:p>
          <a:p>
            <a:r>
              <a:rPr lang="nb-NO" sz="1400" noProof="1"/>
              <a:t>DEPTH1</a:t>
            </a:r>
          </a:p>
          <a:p>
            <a:r>
              <a:rPr lang="nb-NO" sz="1400" noProof="1"/>
              <a:t>DEPTH2</a:t>
            </a:r>
          </a:p>
          <a:p>
            <a:r>
              <a:rPr lang="nb-NO" sz="1400" noProof="1"/>
              <a:t>PRE_TREATMENT_ID</a:t>
            </a:r>
          </a:p>
          <a:p>
            <a:r>
              <a:rPr lang="nb-NO" sz="1400" noProof="1"/>
              <a:t>SAMPLING_METHOD_ID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903" y="4246580"/>
            <a:ext cx="2716560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WATER_CHEMISTRY_VALUES</a:t>
            </a:r>
            <a:br>
              <a:rPr lang="nb-NO" sz="1400" b="1" noProof="1"/>
            </a:br>
            <a:r>
              <a:rPr lang="en-US" sz="1400" u="sng" noProof="1"/>
              <a:t>WATER_SAMPLE_ID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QUANTIFICATION_LIMIT</a:t>
            </a:r>
          </a:p>
          <a:p>
            <a:r>
              <a:rPr lang="en-US" sz="1400" noProof="1"/>
              <a:t>UNCERTAINTY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774304" y="2405119"/>
            <a:ext cx="1331058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1585283" flipV="1">
            <a:off x="5146317" y="4286316"/>
            <a:ext cx="1570530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CD41D-1399-4F6C-8F82-408297CF1985}"/>
              </a:ext>
            </a:extLst>
          </p:cNvPr>
          <p:cNvSpPr txBox="1"/>
          <p:nvPr/>
        </p:nvSpPr>
        <p:spPr>
          <a:xfrm>
            <a:off x="2656862" y="4862133"/>
            <a:ext cx="28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Note: </a:t>
            </a:r>
            <a:r>
              <a:rPr lang="nb-NO" dirty="0" err="1"/>
              <a:t>treatment</a:t>
            </a:r>
            <a:r>
              <a:rPr lang="nb-NO" dirty="0"/>
              <a:t> (</a:t>
            </a:r>
            <a:r>
              <a:rPr lang="nb-NO" dirty="0" err="1"/>
              <a:t>filtering</a:t>
            </a:r>
            <a:r>
              <a:rPr lang="nb-NO" dirty="0"/>
              <a:t>) is </a:t>
            </a:r>
            <a:r>
              <a:rPr lang="nb-NO" dirty="0" err="1"/>
              <a:t>important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232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1B1AD-5453-48F0-9BC3-6B8E0CFE4803}"/>
              </a:ext>
            </a:extLst>
          </p:cNvPr>
          <p:cNvSpPr txBox="1"/>
          <p:nvPr/>
        </p:nvSpPr>
        <p:spPr>
          <a:xfrm>
            <a:off x="571012" y="1907642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A272FA7-5361-494E-A432-31D5AC239990}"/>
              </a:ext>
            </a:extLst>
          </p:cNvPr>
          <p:cNvSpPr/>
          <p:nvPr/>
        </p:nvSpPr>
        <p:spPr>
          <a:xfrm rot="3772929" flipV="1">
            <a:off x="1243313" y="2458471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D143C-83C4-4B60-8912-1C7613620BA8}"/>
              </a:ext>
            </a:extLst>
          </p:cNvPr>
          <p:cNvSpPr txBox="1"/>
          <p:nvPr/>
        </p:nvSpPr>
        <p:spPr>
          <a:xfrm>
            <a:off x="1511145" y="952125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37AD0-6B1E-46F2-8DAD-18A694ED56DC}"/>
              </a:ext>
            </a:extLst>
          </p:cNvPr>
          <p:cNvSpPr txBox="1"/>
          <p:nvPr/>
        </p:nvSpPr>
        <p:spPr>
          <a:xfrm>
            <a:off x="1511145" y="2863160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31E0F9-36A4-4671-A386-A52F73AD6711}"/>
              </a:ext>
            </a:extLst>
          </p:cNvPr>
          <p:cNvSpPr/>
          <p:nvPr/>
        </p:nvSpPr>
        <p:spPr>
          <a:xfrm rot="17827071">
            <a:off x="1243315" y="1502954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5A32C-D951-4054-922D-F8E3FE14D5A0}"/>
              </a:ext>
            </a:extLst>
          </p:cNvPr>
          <p:cNvSpPr txBox="1"/>
          <p:nvPr/>
        </p:nvSpPr>
        <p:spPr>
          <a:xfrm>
            <a:off x="2658301" y="1907642"/>
            <a:ext cx="1715531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</a:t>
            </a:r>
            <a:br>
              <a:rPr lang="nb-NO" sz="1400" b="1" noProof="1"/>
            </a:br>
            <a:r>
              <a:rPr lang="nb-NO" sz="1400" b="1" noProof="1"/>
              <a:t>(or biological sample)</a:t>
            </a:r>
            <a:endParaRPr lang="nb-NO" sz="1400" noProof="1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951E4C-D09A-433A-A7B0-90B69BFD479D}"/>
              </a:ext>
            </a:extLst>
          </p:cNvPr>
          <p:cNvSpPr/>
          <p:nvPr/>
        </p:nvSpPr>
        <p:spPr>
          <a:xfrm rot="7393914" flipV="1">
            <a:off x="2196888" y="2547928"/>
            <a:ext cx="548531" cy="16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66D32-7777-4203-A825-91CD475172D7}"/>
              </a:ext>
            </a:extLst>
          </p:cNvPr>
          <p:cNvSpPr txBox="1"/>
          <p:nvPr/>
        </p:nvSpPr>
        <p:spPr>
          <a:xfrm>
            <a:off x="4435455" y="1905636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1F225AF-0F54-431A-AA8B-B89B3465667F}"/>
              </a:ext>
            </a:extLst>
          </p:cNvPr>
          <p:cNvSpPr/>
          <p:nvPr/>
        </p:nvSpPr>
        <p:spPr>
          <a:xfrm rot="3772929" flipV="1">
            <a:off x="5107756" y="2456465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5AD4B-A1F3-49CA-851C-D53CA11FC8BB}"/>
              </a:ext>
            </a:extLst>
          </p:cNvPr>
          <p:cNvSpPr txBox="1"/>
          <p:nvPr/>
        </p:nvSpPr>
        <p:spPr>
          <a:xfrm>
            <a:off x="5375588" y="950119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40B319-B597-4614-BF22-A8C9BC7E7B55}"/>
              </a:ext>
            </a:extLst>
          </p:cNvPr>
          <p:cNvSpPr txBox="1"/>
          <p:nvPr/>
        </p:nvSpPr>
        <p:spPr>
          <a:xfrm>
            <a:off x="5375588" y="2861154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9A9335-372A-4B5E-84D7-1EE73FDE075B}"/>
              </a:ext>
            </a:extLst>
          </p:cNvPr>
          <p:cNvSpPr/>
          <p:nvPr/>
        </p:nvSpPr>
        <p:spPr>
          <a:xfrm rot="17827071">
            <a:off x="5107758" y="1500948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878CD5-2F3C-4E25-ADEA-64A8B28B5518}"/>
              </a:ext>
            </a:extLst>
          </p:cNvPr>
          <p:cNvSpPr txBox="1"/>
          <p:nvPr/>
        </p:nvSpPr>
        <p:spPr>
          <a:xfrm>
            <a:off x="6522745" y="1905636"/>
            <a:ext cx="1498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endParaRPr lang="nb-NO" sz="1400" noProof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C641C7-EC5A-4478-A551-BA6EAE639D0E}"/>
              </a:ext>
            </a:extLst>
          </p:cNvPr>
          <p:cNvSpPr/>
          <p:nvPr/>
        </p:nvSpPr>
        <p:spPr>
          <a:xfrm rot="7846763" flipV="1">
            <a:off x="6100225" y="2475623"/>
            <a:ext cx="759549" cy="12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B33FE6-1DAB-44E6-AEB9-948EDF540AE0}"/>
              </a:ext>
            </a:extLst>
          </p:cNvPr>
          <p:cNvSpPr txBox="1"/>
          <p:nvPr/>
        </p:nvSpPr>
        <p:spPr>
          <a:xfrm>
            <a:off x="8227831" y="1903630"/>
            <a:ext cx="18802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endParaRPr lang="nb-NO" sz="1400" noProof="1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4D654AD-50D7-4D51-9B16-2E490F7ACAAA}"/>
              </a:ext>
            </a:extLst>
          </p:cNvPr>
          <p:cNvSpPr/>
          <p:nvPr/>
        </p:nvSpPr>
        <p:spPr>
          <a:xfrm rot="3772929" flipV="1">
            <a:off x="8900132" y="2454459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1C456-C4D2-4AE3-864C-CC7D9AD3F2E5}"/>
              </a:ext>
            </a:extLst>
          </p:cNvPr>
          <p:cNvSpPr txBox="1"/>
          <p:nvPr/>
        </p:nvSpPr>
        <p:spPr>
          <a:xfrm>
            <a:off x="9167964" y="948113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 </a:t>
            </a:r>
            <a:endParaRPr lang="nb-NO" sz="1400" noProof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4CF1F-18C2-4F94-8781-EEE696857850}"/>
              </a:ext>
            </a:extLst>
          </p:cNvPr>
          <p:cNvSpPr txBox="1"/>
          <p:nvPr/>
        </p:nvSpPr>
        <p:spPr>
          <a:xfrm>
            <a:off x="9167964" y="2859148"/>
            <a:ext cx="9474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STATIONS </a:t>
            </a:r>
            <a:endParaRPr lang="nb-NO" sz="1400" noProof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BCDDCB8-C100-46AF-A219-44CDFD53E3AB}"/>
              </a:ext>
            </a:extLst>
          </p:cNvPr>
          <p:cNvSpPr/>
          <p:nvPr/>
        </p:nvSpPr>
        <p:spPr>
          <a:xfrm rot="17827071">
            <a:off x="8900134" y="1498942"/>
            <a:ext cx="644965" cy="161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37FB5-DD2C-4D8E-8017-683BB828901A}"/>
              </a:ext>
            </a:extLst>
          </p:cNvPr>
          <p:cNvSpPr txBox="1"/>
          <p:nvPr/>
        </p:nvSpPr>
        <p:spPr>
          <a:xfrm>
            <a:off x="10506313" y="1903630"/>
            <a:ext cx="149806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WATER_SAMPLES </a:t>
            </a:r>
            <a:endParaRPr lang="nb-NO" sz="1400" noProof="1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54A1E74-30B4-4D79-8863-6AA71993317B}"/>
              </a:ext>
            </a:extLst>
          </p:cNvPr>
          <p:cNvSpPr/>
          <p:nvPr/>
        </p:nvSpPr>
        <p:spPr>
          <a:xfrm rot="10800000" flipV="1">
            <a:off x="9978528" y="1986235"/>
            <a:ext cx="466163" cy="142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789E5EA-C036-42BB-9AD7-022C493B96C7}"/>
              </a:ext>
            </a:extLst>
          </p:cNvPr>
          <p:cNvSpPr/>
          <p:nvPr/>
        </p:nvSpPr>
        <p:spPr>
          <a:xfrm rot="13992382" flipV="1">
            <a:off x="6061073" y="1519103"/>
            <a:ext cx="759549" cy="12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31C84-AF78-4CC0-9729-994BDDC920CC}"/>
              </a:ext>
            </a:extLst>
          </p:cNvPr>
          <p:cNvCxnSpPr/>
          <p:nvPr/>
        </p:nvCxnSpPr>
        <p:spPr>
          <a:xfrm flipH="1">
            <a:off x="4247764" y="199505"/>
            <a:ext cx="58189" cy="628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52A8A8-66E0-4F6E-983D-8B6225D4F0EB}"/>
              </a:ext>
            </a:extLst>
          </p:cNvPr>
          <p:cNvCxnSpPr/>
          <p:nvPr/>
        </p:nvCxnSpPr>
        <p:spPr>
          <a:xfrm flipH="1">
            <a:off x="8155989" y="119149"/>
            <a:ext cx="58189" cy="6284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26092A-F584-4690-ABDB-E07143670CD7}"/>
              </a:ext>
            </a:extLst>
          </p:cNvPr>
          <p:cNvSpPr txBox="1"/>
          <p:nvPr/>
        </p:nvSpPr>
        <p:spPr>
          <a:xfrm>
            <a:off x="571012" y="3507971"/>
            <a:ext cx="3410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</a:t>
            </a:r>
            <a:r>
              <a:rPr lang="nb-NO" sz="1600" dirty="0" err="1"/>
              <a:t>Cannot</a:t>
            </a:r>
            <a:r>
              <a:rPr lang="nb-NO" sz="1600" dirty="0"/>
              <a:t> </a:t>
            </a:r>
            <a:r>
              <a:rPr lang="nb-NO" sz="1600" dirty="0" err="1"/>
              <a:t>couple</a:t>
            </a:r>
            <a:r>
              <a:rPr lang="nb-NO" sz="1600" dirty="0"/>
              <a:t> </a:t>
            </a:r>
            <a:r>
              <a:rPr lang="nb-NO" sz="1600" dirty="0" err="1"/>
              <a:t>observations</a:t>
            </a:r>
            <a:r>
              <a:rPr lang="nb-NO" sz="1600" dirty="0"/>
              <a:t> to </a:t>
            </a:r>
            <a:r>
              <a:rPr lang="nb-NO" sz="1600" dirty="0" err="1"/>
              <a:t>projects</a:t>
            </a:r>
            <a:r>
              <a:rPr lang="nb-NO" sz="1600" dirty="0"/>
              <a:t> (</a:t>
            </a:r>
            <a:r>
              <a:rPr lang="nb-NO" sz="1600" dirty="0" err="1"/>
              <a:t>when</a:t>
            </a:r>
            <a:r>
              <a:rPr lang="nb-NO" sz="1600" dirty="0"/>
              <a:t> </a:t>
            </a:r>
            <a:r>
              <a:rPr lang="nb-NO" sz="1600" dirty="0" err="1"/>
              <a:t>there</a:t>
            </a:r>
            <a:r>
              <a:rPr lang="nb-NO" sz="1600" dirty="0"/>
              <a:t> is &gt;1 </a:t>
            </a:r>
            <a:r>
              <a:rPr lang="nb-NO" sz="1600" dirty="0" err="1"/>
              <a:t>project</a:t>
            </a:r>
            <a:r>
              <a:rPr lang="nb-NO" sz="1600" dirty="0"/>
              <a:t> per </a:t>
            </a:r>
            <a:r>
              <a:rPr lang="nb-NO" sz="1600" dirty="0" err="1"/>
              <a:t>station</a:t>
            </a:r>
            <a:r>
              <a:rPr lang="nb-NO" sz="16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36135A-52BF-4592-B054-21F4C16280BA}"/>
              </a:ext>
            </a:extLst>
          </p:cNvPr>
          <p:cNvSpPr txBox="1"/>
          <p:nvPr/>
        </p:nvSpPr>
        <p:spPr>
          <a:xfrm>
            <a:off x="4523807" y="3599411"/>
            <a:ext cx="3410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Water samples </a:t>
            </a:r>
            <a:r>
              <a:rPr lang="nb-NO" sz="1600" dirty="0" err="1"/>
              <a:t>can</a:t>
            </a:r>
            <a:r>
              <a:rPr lang="nb-NO" sz="1600" dirty="0"/>
              <a:t> be </a:t>
            </a:r>
            <a:r>
              <a:rPr lang="nb-NO" sz="1600" dirty="0" err="1"/>
              <a:t>linked</a:t>
            </a:r>
            <a:r>
              <a:rPr lang="nb-NO" sz="1600" dirty="0"/>
              <a:t> to </a:t>
            </a:r>
            <a:r>
              <a:rPr lang="nb-NO" sz="1600" dirty="0" err="1"/>
              <a:t>either</a:t>
            </a:r>
            <a:r>
              <a:rPr lang="nb-NO" sz="1600" dirty="0"/>
              <a:t> Stations </a:t>
            </a:r>
            <a:r>
              <a:rPr lang="nb-NO" sz="1600" dirty="0" err="1"/>
              <a:t>only</a:t>
            </a:r>
            <a:r>
              <a:rPr lang="nb-NO" sz="1600" dirty="0"/>
              <a:t> (</a:t>
            </a:r>
            <a:r>
              <a:rPr lang="nb-NO" sz="1600" dirty="0" err="1"/>
              <a:t>legacy</a:t>
            </a:r>
            <a:r>
              <a:rPr lang="nb-NO" sz="1600" dirty="0"/>
              <a:t> data), or </a:t>
            </a:r>
            <a:r>
              <a:rPr lang="nb-NO" sz="1600" dirty="0" err="1"/>
              <a:t>both</a:t>
            </a:r>
            <a:r>
              <a:rPr lang="nb-NO" sz="1600" dirty="0"/>
              <a:t> Stations and Projects (all </a:t>
            </a:r>
            <a:r>
              <a:rPr lang="nb-NO" sz="1600" dirty="0" err="1"/>
              <a:t>new</a:t>
            </a:r>
            <a:r>
              <a:rPr lang="nb-NO" sz="1600" dirty="0"/>
              <a:t> data) </a:t>
            </a:r>
          </a:p>
          <a:p>
            <a:r>
              <a:rPr lang="nb-NO" sz="1600" dirty="0" err="1"/>
              <a:t>Pros</a:t>
            </a:r>
            <a:r>
              <a:rPr lang="nb-NO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sz="1600" dirty="0"/>
              <a:t>Legacy data con just </a:t>
            </a:r>
            <a:r>
              <a:rPr lang="nb-NO" sz="1600" dirty="0" err="1"/>
              <a:t>stay</a:t>
            </a:r>
            <a:r>
              <a:rPr lang="nb-NO" sz="1600" dirty="0"/>
              <a:t> as </a:t>
            </a:r>
            <a:r>
              <a:rPr lang="nb-NO" sz="1600" dirty="0" err="1"/>
              <a:t>they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endParaRPr lang="nb-NO" sz="1600" dirty="0"/>
          </a:p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Not super elegant, </a:t>
            </a:r>
            <a:r>
              <a:rPr lang="nb-NO" sz="1600" dirty="0" err="1"/>
              <a:t>complicates</a:t>
            </a:r>
            <a:r>
              <a:rPr lang="nb-NO" sz="1600" dirty="0"/>
              <a:t> SQL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CC6A9F-771B-45DC-80DF-C29DE6D11161}"/>
              </a:ext>
            </a:extLst>
          </p:cNvPr>
          <p:cNvSpPr txBox="1"/>
          <p:nvPr/>
        </p:nvSpPr>
        <p:spPr>
          <a:xfrm>
            <a:off x="8506217" y="3691076"/>
            <a:ext cx="3410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For </a:t>
            </a:r>
            <a:r>
              <a:rPr lang="nb-NO" sz="1600" dirty="0" err="1"/>
              <a:t>new</a:t>
            </a:r>
            <a:r>
              <a:rPr lang="nb-NO" sz="1600" dirty="0"/>
              <a:t> data, link samples to a single record in </a:t>
            </a:r>
            <a:r>
              <a:rPr lang="nb-NO" sz="1600" dirty="0" err="1"/>
              <a:t>Project_Stations</a:t>
            </a:r>
            <a:r>
              <a:rPr lang="nb-NO" sz="1600" dirty="0"/>
              <a:t>. For old data, link samples to all records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given </a:t>
            </a:r>
            <a:r>
              <a:rPr lang="nb-NO" sz="1600" dirty="0" err="1"/>
              <a:t>Station_id</a:t>
            </a:r>
            <a:r>
              <a:rPr lang="nb-NO" sz="1600" dirty="0"/>
              <a:t>. </a:t>
            </a:r>
          </a:p>
          <a:p>
            <a:r>
              <a:rPr lang="nb-NO" sz="1600" dirty="0" err="1"/>
              <a:t>Pros</a:t>
            </a:r>
            <a:r>
              <a:rPr lang="nb-NO" sz="1600" dirty="0"/>
              <a:t>:</a:t>
            </a:r>
          </a:p>
          <a:p>
            <a:r>
              <a:rPr lang="nb-NO" sz="1600" dirty="0"/>
              <a:t>- The ideal (?) </a:t>
            </a:r>
            <a:r>
              <a:rPr lang="nb-NO" sz="1600" dirty="0" err="1"/>
              <a:t>solution</a:t>
            </a:r>
            <a:r>
              <a:rPr lang="nb-NO" sz="1600" dirty="0"/>
              <a:t> for </a:t>
            </a:r>
            <a:r>
              <a:rPr lang="nb-NO" sz="1600" dirty="0" err="1"/>
              <a:t>new</a:t>
            </a:r>
            <a:r>
              <a:rPr lang="nb-NO" sz="1600" dirty="0"/>
              <a:t> data</a:t>
            </a:r>
          </a:p>
          <a:p>
            <a:r>
              <a:rPr lang="nb-NO" sz="1600" dirty="0" err="1"/>
              <a:t>Cons</a:t>
            </a:r>
            <a:r>
              <a:rPr lang="nb-NO" sz="1600" dirty="0"/>
              <a:t>:</a:t>
            </a:r>
          </a:p>
          <a:p>
            <a:r>
              <a:rPr lang="nb-NO" sz="1600" dirty="0"/>
              <a:t>- For </a:t>
            </a:r>
            <a:r>
              <a:rPr lang="nb-NO" sz="1600" dirty="0" err="1"/>
              <a:t>legacy</a:t>
            </a:r>
            <a:r>
              <a:rPr lang="nb-NO" sz="1600" dirty="0"/>
              <a:t> data, </a:t>
            </a:r>
            <a:r>
              <a:rPr lang="nb-NO" sz="1600" dirty="0" err="1"/>
              <a:t>some</a:t>
            </a:r>
            <a:r>
              <a:rPr lang="nb-NO" sz="1600" dirty="0"/>
              <a:t> links </a:t>
            </a:r>
            <a:r>
              <a:rPr lang="nb-NO" sz="1600" dirty="0" err="1"/>
              <a:t>will</a:t>
            </a:r>
            <a:r>
              <a:rPr lang="nb-NO" sz="1600" dirty="0"/>
              <a:t> be </a:t>
            </a:r>
            <a:r>
              <a:rPr lang="nb-NO" sz="1600" dirty="0" err="1"/>
              <a:t>expicitely</a:t>
            </a:r>
            <a:r>
              <a:rPr lang="nb-NO" sz="1600" dirty="0"/>
              <a:t> </a:t>
            </a:r>
            <a:r>
              <a:rPr lang="nb-NO" sz="1600" dirty="0" err="1"/>
              <a:t>wrong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309222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0781A4-E69C-444F-81BA-521A964D2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7"/>
          <a:stretch/>
        </p:blipFill>
        <p:spPr>
          <a:xfrm>
            <a:off x="41804" y="2486899"/>
            <a:ext cx="12192000" cy="4477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EBFEE-F3A1-4AB4-99BC-61E4D0E3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0368"/>
            <a:ext cx="2743199" cy="571858"/>
          </a:xfrm>
        </p:spPr>
        <p:txBody>
          <a:bodyPr>
            <a:normAutofit fontScale="90000"/>
          </a:bodyPr>
          <a:lstStyle/>
          <a:p>
            <a:pPr algn="ctr"/>
            <a:r>
              <a:rPr lang="nb-NO" sz="2000" b="1" u="sng" dirty="0" err="1"/>
              <a:t>df_lookup_sample</a:t>
            </a:r>
            <a:br>
              <a:rPr lang="nb-NO" sz="2000" b="1" u="sng" dirty="0"/>
            </a:br>
            <a:r>
              <a:rPr lang="nb-NO" sz="1600" b="1" dirty="0"/>
              <a:t>- from </a:t>
            </a:r>
            <a:r>
              <a:rPr lang="nb-NO" sz="1600" b="1" dirty="0" err="1"/>
              <a:t>Labware</a:t>
            </a:r>
            <a:r>
              <a:rPr lang="nb-NO" sz="1600" b="1" dirty="0"/>
              <a:t> and Nivadatabase</a:t>
            </a:r>
            <a:br>
              <a:rPr lang="nb-NO" sz="1600" b="1" dirty="0"/>
            </a:br>
            <a:r>
              <a:rPr lang="nb-NO" sz="1600" b="1" dirty="0"/>
              <a:t>- </a:t>
            </a:r>
            <a:r>
              <a:rPr lang="nb-NO" sz="1600" b="1" dirty="0" err="1"/>
              <a:t>one</a:t>
            </a:r>
            <a:r>
              <a:rPr lang="nb-NO" sz="1600" b="1" dirty="0"/>
              <a:t> line per sample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AC7168D-2C6A-4887-B67D-A5E63F6C432E}"/>
              </a:ext>
            </a:extLst>
          </p:cNvPr>
          <p:cNvSpPr/>
          <p:nvPr/>
        </p:nvSpPr>
        <p:spPr>
          <a:xfrm rot="16200000">
            <a:off x="3189375" y="-1721258"/>
            <a:ext cx="265354" cy="6005101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2272B-B9BF-442D-A93E-F64837F7D8A7}"/>
              </a:ext>
            </a:extLst>
          </p:cNvPr>
          <p:cNvSpPr txBox="1"/>
          <p:nvPr/>
        </p:nvSpPr>
        <p:spPr>
          <a:xfrm>
            <a:off x="1800591" y="698055"/>
            <a:ext cx="29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LABWARE_CHECK_SAMPLE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D9A67644-1E3D-4A37-9281-1C28C0775863}"/>
              </a:ext>
            </a:extLst>
          </p:cNvPr>
          <p:cNvSpPr/>
          <p:nvPr/>
        </p:nvSpPr>
        <p:spPr>
          <a:xfrm rot="16200000">
            <a:off x="1860789" y="1039027"/>
            <a:ext cx="620964" cy="1489309"/>
          </a:xfrm>
          <a:prstGeom prst="accentCallout1">
            <a:avLst>
              <a:gd name="adj1" fmla="val 40978"/>
              <a:gd name="adj2" fmla="val -5044"/>
              <a:gd name="adj3" fmla="val 45287"/>
              <a:gd name="adj4" fmla="val -517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from TISSUE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matched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to TISSUE in BIOTA_SAMPLES</a:t>
            </a:r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A09F629B-50AA-462F-A6E2-F087F1DE0B93}"/>
              </a:ext>
            </a:extLst>
          </p:cNvPr>
          <p:cNvSpPr/>
          <p:nvPr/>
        </p:nvSpPr>
        <p:spPr>
          <a:xfrm rot="16200000">
            <a:off x="3347371" y="946098"/>
            <a:ext cx="553565" cy="1489309"/>
          </a:xfrm>
          <a:prstGeom prst="accentCallout1">
            <a:avLst>
              <a:gd name="adj1" fmla="val 40978"/>
              <a:gd name="adj2" fmla="val -5044"/>
              <a:gd name="adj3" fmla="val 29596"/>
              <a:gd name="adj4" fmla="val -714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matched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to SAMPLE_NO in BIOTA_SAMPLES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B04B0FE-D75E-4783-B4CD-80250999233C}"/>
              </a:ext>
            </a:extLst>
          </p:cNvPr>
          <p:cNvSpPr/>
          <p:nvPr/>
        </p:nvSpPr>
        <p:spPr>
          <a:xfrm rot="16200000">
            <a:off x="6704646" y="861380"/>
            <a:ext cx="333015" cy="772162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BC394-E6EB-4B7F-993B-4BEDE14CA71A}"/>
              </a:ext>
            </a:extLst>
          </p:cNvPr>
          <p:cNvSpPr txBox="1"/>
          <p:nvPr/>
        </p:nvSpPr>
        <p:spPr>
          <a:xfrm>
            <a:off x="5992581" y="609608"/>
            <a:ext cx="183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BIOTA_SAMPLES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F2255D6-505E-47F2-8942-7C945FCF940D}"/>
              </a:ext>
            </a:extLst>
          </p:cNvPr>
          <p:cNvSpPr/>
          <p:nvPr/>
        </p:nvSpPr>
        <p:spPr>
          <a:xfrm rot="16200000">
            <a:off x="9565329" y="-1121807"/>
            <a:ext cx="333769" cy="4737783"/>
          </a:xfrm>
          <a:prstGeom prst="rightBrace">
            <a:avLst>
              <a:gd name="adj1" fmla="val 123291"/>
              <a:gd name="adj2" fmla="val 48935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88756-7E7F-4AC6-BC11-2F9661C6194B}"/>
              </a:ext>
            </a:extLst>
          </p:cNvPr>
          <p:cNvSpPr txBox="1"/>
          <p:nvPr/>
        </p:nvSpPr>
        <p:spPr>
          <a:xfrm>
            <a:off x="8353110" y="609608"/>
            <a:ext cx="290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7030A0"/>
                </a:solidFill>
              </a:rPr>
              <a:t>BIOTA_SINGLE_SPECIMENS</a:t>
            </a:r>
          </a:p>
        </p:txBody>
      </p:sp>
      <p:sp>
        <p:nvSpPr>
          <p:cNvPr id="15" name="Callout: Line with Accent Bar 14">
            <a:extLst>
              <a:ext uri="{FF2B5EF4-FFF2-40B4-BE49-F238E27FC236}">
                <a16:creationId xmlns:a16="http://schemas.microsoft.com/office/drawing/2014/main" id="{C3866BBE-4FC5-445F-B9B8-338C77D829EB}"/>
              </a:ext>
            </a:extLst>
          </p:cNvPr>
          <p:cNvSpPr/>
          <p:nvPr/>
        </p:nvSpPr>
        <p:spPr>
          <a:xfrm rot="16200000">
            <a:off x="11032065" y="936415"/>
            <a:ext cx="532258" cy="1605825"/>
          </a:xfrm>
          <a:prstGeom prst="accentCallout1">
            <a:avLst>
              <a:gd name="adj1" fmla="val 40978"/>
              <a:gd name="adj2" fmla="val -5044"/>
              <a:gd name="adj3" fmla="val 59913"/>
              <a:gd name="adj4" fmla="val -745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sample type, not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necessarily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 single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endParaRPr lang="nb-NO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Callout: Line with Accent Bar 15">
            <a:extLst>
              <a:ext uri="{FF2B5EF4-FFF2-40B4-BE49-F238E27FC236}">
                <a16:creationId xmlns:a16="http://schemas.microsoft.com/office/drawing/2014/main" id="{BBF25FE4-EE3A-459E-AC36-3158A60FFAE0}"/>
              </a:ext>
            </a:extLst>
          </p:cNvPr>
          <p:cNvSpPr/>
          <p:nvPr/>
        </p:nvSpPr>
        <p:spPr>
          <a:xfrm rot="16200000">
            <a:off x="5257875" y="-1290247"/>
            <a:ext cx="507851" cy="3048000"/>
          </a:xfrm>
          <a:prstGeom prst="accentCallout1">
            <a:avLst>
              <a:gd name="adj1" fmla="val 46055"/>
              <a:gd name="adj2" fmla="val 521"/>
              <a:gd name="adj3" fmla="val 62166"/>
              <a:gd name="adj4" fmla="val -45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Extracted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from NIVADATABASEN data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joined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TISSUE and SAMPLE_NO</a:t>
            </a:r>
          </a:p>
        </p:txBody>
      </p:sp>
      <p:sp>
        <p:nvSpPr>
          <p:cNvPr id="18" name="Callout: Line with Accent Bar 17">
            <a:extLst>
              <a:ext uri="{FF2B5EF4-FFF2-40B4-BE49-F238E27FC236}">
                <a16:creationId xmlns:a16="http://schemas.microsoft.com/office/drawing/2014/main" id="{0E4E49A2-5FAC-41C9-BB15-F34BD345AE28}"/>
              </a:ext>
            </a:extLst>
          </p:cNvPr>
          <p:cNvSpPr/>
          <p:nvPr/>
        </p:nvSpPr>
        <p:spPr>
          <a:xfrm rot="16200000">
            <a:off x="8218102" y="-854781"/>
            <a:ext cx="487681" cy="2197240"/>
          </a:xfrm>
          <a:prstGeom prst="accentCallout1">
            <a:avLst>
              <a:gd name="adj1" fmla="val 54690"/>
              <a:gd name="adj2" fmla="val 10628"/>
              <a:gd name="adj3" fmla="val 66166"/>
              <a:gd name="adj4" fmla="val -402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joined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SAMPLE_ID (via BIOTA_SAMPLES_SPECIMENS)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9D6691-5AC5-4F92-BD7D-D29AEA8FD477}"/>
              </a:ext>
            </a:extLst>
          </p:cNvPr>
          <p:cNvGrpSpPr/>
          <p:nvPr/>
        </p:nvGrpSpPr>
        <p:grpSpPr>
          <a:xfrm>
            <a:off x="2432694" y="4478068"/>
            <a:ext cx="2195828" cy="2730265"/>
            <a:chOff x="2442212" y="3909295"/>
            <a:chExt cx="2195828" cy="2730265"/>
          </a:xfrm>
        </p:grpSpPr>
        <p:sp>
          <p:nvSpPr>
            <p:cNvPr id="8" name="Callout: Line with Accent Bar 7">
              <a:extLst>
                <a:ext uri="{FF2B5EF4-FFF2-40B4-BE49-F238E27FC236}">
                  <a16:creationId xmlns:a16="http://schemas.microsoft.com/office/drawing/2014/main" id="{A80C2C2B-0AD7-49F1-BEE0-5C8E31E1758C}"/>
                </a:ext>
              </a:extLst>
            </p:cNvPr>
            <p:cNvSpPr/>
            <p:nvPr/>
          </p:nvSpPr>
          <p:spPr>
            <a:xfrm rot="16200000">
              <a:off x="2896611" y="3454896"/>
              <a:ext cx="708641" cy="1617440"/>
            </a:xfrm>
            <a:prstGeom prst="accentCallout1">
              <a:avLst>
                <a:gd name="adj1" fmla="val 67652"/>
                <a:gd name="adj2" fmla="val -3948"/>
                <a:gd name="adj3" fmla="val 91394"/>
                <a:gd name="adj4" fmla="val -95082"/>
              </a:avLst>
            </a:prstGeom>
            <a:solidFill>
              <a:schemeClr val="bg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SPECIMEN_NO is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set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to X_BULK_BIO;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if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NA, BIOTA_SAMPLENO is used 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81228EF-6CE5-4DA7-BCAE-9FCF58503F25}"/>
                </a:ext>
              </a:extLst>
            </p:cNvPr>
            <p:cNvSpPr/>
            <p:nvPr/>
          </p:nvSpPr>
          <p:spPr>
            <a:xfrm>
              <a:off x="3799840" y="5444031"/>
              <a:ext cx="838200" cy="119552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3E3F59-610D-4558-9758-00664CDA6758}"/>
              </a:ext>
            </a:extLst>
          </p:cNvPr>
          <p:cNvGrpSpPr/>
          <p:nvPr/>
        </p:nvGrpSpPr>
        <p:grpSpPr>
          <a:xfrm>
            <a:off x="3799842" y="3139439"/>
            <a:ext cx="1666880" cy="2487997"/>
            <a:chOff x="2971160" y="4151563"/>
            <a:chExt cx="1666880" cy="2487997"/>
          </a:xfrm>
        </p:grpSpPr>
        <p:sp>
          <p:nvSpPr>
            <p:cNvPr id="28" name="Callout: Line with Accent Bar 27">
              <a:extLst>
                <a:ext uri="{FF2B5EF4-FFF2-40B4-BE49-F238E27FC236}">
                  <a16:creationId xmlns:a16="http://schemas.microsoft.com/office/drawing/2014/main" id="{E1F5CDAE-1649-49B1-8D04-13B43C512060}"/>
                </a:ext>
              </a:extLst>
            </p:cNvPr>
            <p:cNvSpPr/>
            <p:nvPr/>
          </p:nvSpPr>
          <p:spPr>
            <a:xfrm rot="16200000">
              <a:off x="3282219" y="3840504"/>
              <a:ext cx="466373" cy="1088492"/>
            </a:xfrm>
            <a:prstGeom prst="accentCallout1">
              <a:avLst>
                <a:gd name="adj1" fmla="val 67652"/>
                <a:gd name="adj2" fmla="val -3948"/>
                <a:gd name="adj3" fmla="val 94661"/>
                <a:gd name="adj4" fmla="val -158259"/>
              </a:avLst>
            </a:prstGeom>
            <a:solidFill>
              <a:schemeClr val="bg1">
                <a:alpha val="6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Bottle</a:t>
              </a: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nb-NO" sz="1200" dirty="0" err="1">
                  <a:solidFill>
                    <a:schemeClr val="accent1">
                      <a:lumMod val="75000"/>
                    </a:schemeClr>
                  </a:solidFill>
                </a:rPr>
                <a:t>label</a:t>
              </a:r>
              <a:b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nb-NO" sz="1200" dirty="0">
                  <a:solidFill>
                    <a:schemeClr val="accent1">
                      <a:lumMod val="75000"/>
                    </a:schemeClr>
                  </a:solidFill>
                </a:rPr>
                <a:t>(used by NILU)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833A67-A29C-46C2-AE3E-F4F0FBA62719}"/>
                </a:ext>
              </a:extLst>
            </p:cNvPr>
            <p:cNvSpPr/>
            <p:nvPr/>
          </p:nvSpPr>
          <p:spPr>
            <a:xfrm>
              <a:off x="3799840" y="5444031"/>
              <a:ext cx="838200" cy="119552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45" name="Callout: Line with Accent Bar 44">
            <a:extLst>
              <a:ext uri="{FF2B5EF4-FFF2-40B4-BE49-F238E27FC236}">
                <a16:creationId xmlns:a16="http://schemas.microsoft.com/office/drawing/2014/main" id="{004FF3AA-821C-4073-9BCB-47177827701C}"/>
              </a:ext>
            </a:extLst>
          </p:cNvPr>
          <p:cNvSpPr/>
          <p:nvPr/>
        </p:nvSpPr>
        <p:spPr>
          <a:xfrm rot="16200000">
            <a:off x="7978986" y="4636225"/>
            <a:ext cx="719682" cy="3561079"/>
          </a:xfrm>
          <a:prstGeom prst="accentCallout1">
            <a:avLst>
              <a:gd name="adj1" fmla="val 28707"/>
              <a:gd name="adj2" fmla="val 95189"/>
              <a:gd name="adj3" fmla="val 10613"/>
              <a:gd name="adj4" fmla="val 163573"/>
            </a:avLst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If NAs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here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something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has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been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wrong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Labware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AQUAMON._CODE, TISSUE_NAME, BIOTA_SAMPLE_NO;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/letters i X_BULK_BIO; etc.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7AE8C78-8FB6-4088-9EF6-5ECFE1727465}"/>
              </a:ext>
            </a:extLst>
          </p:cNvPr>
          <p:cNvSpPr/>
          <p:nvPr/>
        </p:nvSpPr>
        <p:spPr>
          <a:xfrm>
            <a:off x="6441588" y="4384971"/>
            <a:ext cx="838200" cy="119552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Callout: Line with Accent Bar 46">
            <a:extLst>
              <a:ext uri="{FF2B5EF4-FFF2-40B4-BE49-F238E27FC236}">
                <a16:creationId xmlns:a16="http://schemas.microsoft.com/office/drawing/2014/main" id="{B4C6FB42-0397-4B7C-8D00-80B52424688B}"/>
              </a:ext>
            </a:extLst>
          </p:cNvPr>
          <p:cNvSpPr/>
          <p:nvPr/>
        </p:nvSpPr>
        <p:spPr>
          <a:xfrm rot="16200000">
            <a:off x="5530052" y="1261904"/>
            <a:ext cx="446099" cy="1143003"/>
          </a:xfrm>
          <a:prstGeom prst="accentCallout1">
            <a:avLst>
              <a:gd name="adj1" fmla="val 40978"/>
              <a:gd name="adj2" fmla="val -5044"/>
              <a:gd name="adj3" fmla="val 53866"/>
              <a:gd name="adj4" fmla="val -699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extracted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from DESCRIPTION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8749B97-1A37-442F-AE2F-0AC21B184624}"/>
              </a:ext>
            </a:extLst>
          </p:cNvPr>
          <p:cNvSpPr/>
          <p:nvPr/>
        </p:nvSpPr>
        <p:spPr>
          <a:xfrm>
            <a:off x="5581529" y="3232615"/>
            <a:ext cx="838200" cy="95330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Callout: Line with Accent Bar 48">
            <a:extLst>
              <a:ext uri="{FF2B5EF4-FFF2-40B4-BE49-F238E27FC236}">
                <a16:creationId xmlns:a16="http://schemas.microsoft.com/office/drawing/2014/main" id="{54136CE4-E0C6-4DFA-9AB0-1141846DB05E}"/>
              </a:ext>
            </a:extLst>
          </p:cNvPr>
          <p:cNvSpPr/>
          <p:nvPr/>
        </p:nvSpPr>
        <p:spPr>
          <a:xfrm rot="16200000">
            <a:off x="10644188" y="4620471"/>
            <a:ext cx="1143745" cy="1868271"/>
          </a:xfrm>
          <a:prstGeom prst="accentCallout1">
            <a:avLst>
              <a:gd name="adj1" fmla="val 30067"/>
              <a:gd name="adj2" fmla="val 99186"/>
              <a:gd name="adj3" fmla="val 52759"/>
              <a:gd name="adj4" fmla="val 170632"/>
            </a:avLst>
          </a:prstGeom>
          <a:solidFill>
            <a:schemeClr val="bg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Note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Specimen_no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and SPECIMEN_NO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necessarily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same</a:t>
            </a:r>
            <a:br>
              <a:rPr lang="nb-NO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latter is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by Espen to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secure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specimens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b-NO" sz="1200" dirty="0" err="1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8FC46D-FE89-48F1-BA87-1CABD94EDA68}"/>
              </a:ext>
            </a:extLst>
          </p:cNvPr>
          <p:cNvSpPr/>
          <p:nvPr/>
        </p:nvSpPr>
        <p:spPr>
          <a:xfrm>
            <a:off x="11291215" y="3263863"/>
            <a:ext cx="838200" cy="119552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B94AB-0E03-4494-869C-9BB482908654}"/>
              </a:ext>
            </a:extLst>
          </p:cNvPr>
          <p:cNvCxnSpPr>
            <a:cxnSpLocks/>
          </p:cNvCxnSpPr>
          <p:nvPr/>
        </p:nvCxnSpPr>
        <p:spPr>
          <a:xfrm>
            <a:off x="6460059" y="3861627"/>
            <a:ext cx="4202861" cy="1121107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/>
          <p:cNvSpPr/>
          <p:nvPr/>
        </p:nvSpPr>
        <p:spPr>
          <a:xfrm>
            <a:off x="6586776" y="1261737"/>
            <a:ext cx="2611012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CEMP Access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517" y="860611"/>
            <a:ext cx="1653989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dbo_fish_mas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noProof="1"/>
              <a:t>jmpst</a:t>
            </a:r>
          </a:p>
          <a:p>
            <a:r>
              <a:rPr lang="nb-NO" noProof="1"/>
              <a:t>speci</a:t>
            </a:r>
          </a:p>
          <a:p>
            <a:r>
              <a:rPr lang="nb-NO" noProof="1"/>
              <a:t>sdate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729" y="860611"/>
            <a:ext cx="1653989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dbo_fish_spe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</a:p>
          <a:p>
            <a:r>
              <a:rPr lang="nb-NO" noProof="1"/>
              <a:t>lnmea </a:t>
            </a:r>
          </a:p>
          <a:p>
            <a:r>
              <a:rPr lang="nb-NO" noProof="1"/>
              <a:t>wtmea</a:t>
            </a:r>
          </a:p>
          <a:p>
            <a:r>
              <a:rPr lang="nb-NO" noProof="1"/>
              <a:t>sexco</a:t>
            </a:r>
          </a:p>
          <a:p>
            <a:r>
              <a:rPr lang="nb-NO" noProof="1"/>
              <a:t>gonwt</a:t>
            </a:r>
          </a:p>
          <a:p>
            <a:r>
              <a:rPr lang="nb-NO" noProof="1"/>
              <a:t>imposex_sh 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0941" y="860611"/>
            <a:ext cx="165398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dbo_fish_tis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17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station</a:t>
            </a:r>
            <a:r>
              <a:rPr lang="nb-NO" dirty="0"/>
              <a:t>, </a:t>
            </a:r>
            <a:r>
              <a:rPr lang="nb-NO" dirty="0" err="1"/>
              <a:t>year</a:t>
            </a:r>
            <a:r>
              <a:rPr lang="nb-NO" dirty="0"/>
              <a:t> and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8728" y="4597044"/>
            <a:ext cx="165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0941" y="459704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612" y="860611"/>
            <a:ext cx="165398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valsnf</a:t>
            </a:r>
          </a:p>
          <a:p>
            <a:r>
              <a:rPr lang="nb-NO" noProof="1"/>
              <a:t>inorb</a:t>
            </a:r>
          </a:p>
          <a:p>
            <a:r>
              <a:rPr lang="nb-NO" noProof="1"/>
              <a:t>vflag</a:t>
            </a:r>
          </a:p>
          <a:p>
            <a:r>
              <a:rPr lang="nb-NO" noProof="1"/>
              <a:t>qflag</a:t>
            </a:r>
          </a:p>
          <a:p>
            <a:r>
              <a:rPr lang="nb-NO" noProof="1"/>
              <a:t>unit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882" y="860611"/>
            <a:ext cx="190051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dbo_fish_becon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6611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record per </a:t>
            </a:r>
            <a:r>
              <a:rPr lang="nb-NO" dirty="0" err="1"/>
              <a:t>measurement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chemical</a:t>
            </a:r>
            <a:r>
              <a:rPr lang="nb-NO" dirty="0"/>
              <a:t> data)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00882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record per </a:t>
            </a:r>
            <a:r>
              <a:rPr lang="nb-NO" dirty="0" err="1"/>
              <a:t>measurement</a:t>
            </a:r>
            <a:br>
              <a:rPr lang="nb-NO" dirty="0"/>
            </a:br>
            <a:r>
              <a:rPr lang="nb-NO" dirty="0"/>
              <a:t>(biol. </a:t>
            </a:r>
            <a:r>
              <a:rPr lang="nb-NO" dirty="0" err="1"/>
              <a:t>effects</a:t>
            </a:r>
            <a:r>
              <a:rPr lang="nb-NO" dirty="0"/>
              <a:t>)</a:t>
            </a:r>
          </a:p>
        </p:txBody>
      </p:sp>
      <p:sp>
        <p:nvSpPr>
          <p:cNvPr id="14" name="Arrow: Right 13"/>
          <p:cNvSpPr/>
          <p:nvPr/>
        </p:nvSpPr>
        <p:spPr>
          <a:xfrm>
            <a:off x="2147047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Arrow: Right 14"/>
          <p:cNvSpPr/>
          <p:nvPr/>
        </p:nvSpPr>
        <p:spPr>
          <a:xfrm>
            <a:off x="6561002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Arrow: Right 15"/>
          <p:cNvSpPr/>
          <p:nvPr/>
        </p:nvSpPr>
        <p:spPr>
          <a:xfrm>
            <a:off x="4379260" y="16615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62207" y="6220057"/>
            <a:ext cx="857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/>
              <a:t>A list </a:t>
            </a:r>
            <a:r>
              <a:rPr lang="nb-NO" sz="1000" dirty="0" err="1"/>
              <a:t>of</a:t>
            </a:r>
            <a:r>
              <a:rPr lang="nb-NO" sz="1000" dirty="0"/>
              <a:t> all </a:t>
            </a:r>
            <a:r>
              <a:rPr lang="nb-NO" sz="1000" dirty="0" err="1"/>
              <a:t>fields</a:t>
            </a:r>
            <a:r>
              <a:rPr lang="nb-NO" sz="1000" dirty="0"/>
              <a:t> in all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can</a:t>
            </a:r>
            <a:r>
              <a:rPr lang="nb-NO" sz="1000" dirty="0"/>
              <a:t> be </a:t>
            </a:r>
            <a:r>
              <a:rPr lang="nb-NO" sz="1000" dirty="0" err="1"/>
              <a:t>found</a:t>
            </a:r>
            <a:r>
              <a:rPr lang="nb-NO" sz="1000" dirty="0"/>
              <a:t> in "doc_rptObjects.txt" (from Data/CEMP/2014_COCO/</a:t>
            </a:r>
            <a:r>
              <a:rPr lang="nb-NO" sz="1000" dirty="0" err="1"/>
              <a:t>downloaded</a:t>
            </a:r>
            <a:r>
              <a:rPr lang="nb-NO" sz="1000" dirty="0"/>
              <a:t> 2014-11-27)</a:t>
            </a:r>
            <a:br>
              <a:rPr lang="nb-NO" sz="1000" dirty="0"/>
            </a:br>
            <a:r>
              <a:rPr lang="nb-NO" sz="1000" dirty="0"/>
              <a:t>No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seems</a:t>
            </a:r>
            <a:r>
              <a:rPr lang="nb-NO" sz="1000" dirty="0"/>
              <a:t> to </a:t>
            </a:r>
            <a:r>
              <a:rPr lang="nb-NO" sz="1000" dirty="0" err="1"/>
              <a:t>give</a:t>
            </a:r>
            <a:r>
              <a:rPr lang="nb-NO" sz="1000" dirty="0"/>
              <a:t> a </a:t>
            </a:r>
            <a:r>
              <a:rPr lang="nb-NO" sz="1000" dirty="0" err="1"/>
              <a:t>good</a:t>
            </a:r>
            <a:r>
              <a:rPr lang="nb-NO" sz="1000" dirty="0"/>
              <a:t> link to </a:t>
            </a:r>
            <a:r>
              <a:rPr lang="nb-NO" sz="1000" dirty="0" err="1"/>
              <a:t>NIVAbasen</a:t>
            </a:r>
            <a:r>
              <a:rPr lang="nb-NO" sz="1000" dirty="0"/>
              <a:t> (</a:t>
            </a:r>
            <a:r>
              <a:rPr lang="nb-NO" sz="1000" dirty="0" err="1"/>
              <a:t>searched</a:t>
            </a:r>
            <a:r>
              <a:rPr lang="nb-NO" sz="1000" dirty="0"/>
              <a:t> for SPECIMEN_ID, SAMPLE_ID etc.)</a:t>
            </a:r>
          </a:p>
        </p:txBody>
      </p:sp>
    </p:spTree>
    <p:extLst>
      <p:ext uri="{BB962C8B-B14F-4D97-AF65-F5344CB8AC3E}">
        <p14:creationId xmlns:p14="http://schemas.microsoft.com/office/powerpoint/2010/main" val="31816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Representing pooled samples, Nivabase  </a:t>
            </a:r>
          </a:p>
        </p:txBody>
      </p:sp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C58AA51C-84E6-41FF-B8BC-B265DF1C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2" y="726657"/>
            <a:ext cx="1511683" cy="914324"/>
          </a:xfrm>
          <a:prstGeom prst="rect">
            <a:avLst/>
          </a:prstGeom>
        </p:spPr>
      </p:pic>
      <p:pic>
        <p:nvPicPr>
          <p:cNvPr id="14" name="Picture 13" descr="A close up of a fish&#10;&#10;Description automatically generated">
            <a:extLst>
              <a:ext uri="{FF2B5EF4-FFF2-40B4-BE49-F238E27FC236}">
                <a16:creationId xmlns:a16="http://schemas.microsoft.com/office/drawing/2014/main" id="{D63ED905-89FF-47F1-956C-B70AA00F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9" y="1452964"/>
            <a:ext cx="1193532" cy="721894"/>
          </a:xfrm>
          <a:prstGeom prst="rect">
            <a:avLst/>
          </a:prstGeom>
        </p:spPr>
      </p:pic>
      <p:pic>
        <p:nvPicPr>
          <p:cNvPr id="15" name="Picture 14" descr="A close up of a fish&#10;&#10;Description automatically generated">
            <a:extLst>
              <a:ext uri="{FF2B5EF4-FFF2-40B4-BE49-F238E27FC236}">
                <a16:creationId xmlns:a16="http://schemas.microsoft.com/office/drawing/2014/main" id="{E2A5DB8D-5893-4048-AFFA-AFE3E873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" y="1948340"/>
            <a:ext cx="1625378" cy="98309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F56FCC-C85E-4A48-9873-E87F8CB1D547}"/>
              </a:ext>
            </a:extLst>
          </p:cNvPr>
          <p:cNvCxnSpPr>
            <a:cxnSpLocks/>
          </p:cNvCxnSpPr>
          <p:nvPr/>
        </p:nvCxnSpPr>
        <p:spPr>
          <a:xfrm>
            <a:off x="2199786" y="1183819"/>
            <a:ext cx="929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AB476-F932-4896-8C9C-A06BA83AC2E8}"/>
              </a:ext>
            </a:extLst>
          </p:cNvPr>
          <p:cNvCxnSpPr>
            <a:cxnSpLocks/>
          </p:cNvCxnSpPr>
          <p:nvPr/>
        </p:nvCxnSpPr>
        <p:spPr>
          <a:xfrm>
            <a:off x="2148434" y="1828206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B2DF3D-CE82-4DD5-A73C-9CF2B640AB3C}"/>
              </a:ext>
            </a:extLst>
          </p:cNvPr>
          <p:cNvSpPr txBox="1"/>
          <p:nvPr/>
        </p:nvSpPr>
        <p:spPr>
          <a:xfrm>
            <a:off x="3327036" y="99084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66805-F3A0-4E9D-AEB6-493CDA070E61}"/>
              </a:ext>
            </a:extLst>
          </p:cNvPr>
          <p:cNvSpPr txBox="1"/>
          <p:nvPr/>
        </p:nvSpPr>
        <p:spPr>
          <a:xfrm>
            <a:off x="3327036" y="164354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0E07E-F9AC-49EA-AEE2-54317BAC4A9E}"/>
              </a:ext>
            </a:extLst>
          </p:cNvPr>
          <p:cNvSpPr txBox="1"/>
          <p:nvPr/>
        </p:nvSpPr>
        <p:spPr>
          <a:xfrm>
            <a:off x="72908" y="989917"/>
            <a:ext cx="3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3C79A-8F40-45B8-BD3E-0C95C1806CB1}"/>
              </a:ext>
            </a:extLst>
          </p:cNvPr>
          <p:cNvSpPr txBox="1"/>
          <p:nvPr/>
        </p:nvSpPr>
        <p:spPr>
          <a:xfrm>
            <a:off x="72908" y="1601248"/>
            <a:ext cx="31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07018-0269-4B21-A516-D2769C4AA0BA}"/>
              </a:ext>
            </a:extLst>
          </p:cNvPr>
          <p:cNvSpPr txBox="1"/>
          <p:nvPr/>
        </p:nvSpPr>
        <p:spPr>
          <a:xfrm>
            <a:off x="72908" y="2300931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</a:p>
        </p:txBody>
      </p:sp>
      <p:pic>
        <p:nvPicPr>
          <p:cNvPr id="29" name="Picture 28" descr="A close up of a fish&#10;&#10;Description automatically generated">
            <a:extLst>
              <a:ext uri="{FF2B5EF4-FFF2-40B4-BE49-F238E27FC236}">
                <a16:creationId xmlns:a16="http://schemas.microsoft.com/office/drawing/2014/main" id="{ED7D5E48-DA83-4966-92F7-0F0D5C009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7" y="2799471"/>
            <a:ext cx="1193538" cy="7218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15490E-C928-4A55-A502-E2D3B0E934CF}"/>
              </a:ext>
            </a:extLst>
          </p:cNvPr>
          <p:cNvSpPr txBox="1"/>
          <p:nvPr/>
        </p:nvSpPr>
        <p:spPr>
          <a:xfrm>
            <a:off x="72908" y="3002290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D9AA2-8179-443F-BD7A-D31D478A4FAB}"/>
              </a:ext>
            </a:extLst>
          </p:cNvPr>
          <p:cNvCxnSpPr>
            <a:cxnSpLocks/>
          </p:cNvCxnSpPr>
          <p:nvPr/>
        </p:nvCxnSpPr>
        <p:spPr>
          <a:xfrm>
            <a:off x="2148434" y="2401115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B79E4-54BA-43C3-A135-571EC725B4C0}"/>
              </a:ext>
            </a:extLst>
          </p:cNvPr>
          <p:cNvSpPr txBox="1"/>
          <p:nvPr/>
        </p:nvSpPr>
        <p:spPr>
          <a:xfrm>
            <a:off x="3327036" y="219001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6474C-20A1-42B6-A772-75AB1571EC1E}"/>
              </a:ext>
            </a:extLst>
          </p:cNvPr>
          <p:cNvSpPr txBox="1"/>
          <p:nvPr/>
        </p:nvSpPr>
        <p:spPr>
          <a:xfrm>
            <a:off x="3327036" y="247772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0BAA2-DB3C-4CAE-80C5-8D08FF1B5FF1}"/>
              </a:ext>
            </a:extLst>
          </p:cNvPr>
          <p:cNvCxnSpPr>
            <a:cxnSpLocks/>
          </p:cNvCxnSpPr>
          <p:nvPr/>
        </p:nvCxnSpPr>
        <p:spPr>
          <a:xfrm>
            <a:off x="2148434" y="3155879"/>
            <a:ext cx="10715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F2FF60-A6E6-4331-BEDF-07297095F055}"/>
              </a:ext>
            </a:extLst>
          </p:cNvPr>
          <p:cNvSpPr txBox="1"/>
          <p:nvPr/>
        </p:nvSpPr>
        <p:spPr>
          <a:xfrm>
            <a:off x="3327036" y="2971213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C02A3-3CE2-48D6-ADD8-C397E3CC2094}"/>
              </a:ext>
            </a:extLst>
          </p:cNvPr>
          <p:cNvCxnSpPr>
            <a:cxnSpLocks/>
          </p:cNvCxnSpPr>
          <p:nvPr/>
        </p:nvCxnSpPr>
        <p:spPr>
          <a:xfrm>
            <a:off x="2112065" y="1970580"/>
            <a:ext cx="1107910" cy="1082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807E16-EF3A-4A2D-B914-4DD4F8EFC6A9}"/>
              </a:ext>
            </a:extLst>
          </p:cNvPr>
          <p:cNvCxnSpPr>
            <a:cxnSpLocks/>
          </p:cNvCxnSpPr>
          <p:nvPr/>
        </p:nvCxnSpPr>
        <p:spPr>
          <a:xfrm>
            <a:off x="2148434" y="2670263"/>
            <a:ext cx="98066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3E9F9DD9-71CE-43FD-A8B3-767365FC0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76996"/>
              </p:ext>
            </p:extLst>
          </p:nvPr>
        </p:nvGraphicFramePr>
        <p:xfrm>
          <a:off x="2725454" y="3958794"/>
          <a:ext cx="2794747" cy="210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925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502822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BIOTA_SINGLE_SPECIMENS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Specimen_no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</a:tbl>
          </a:graphicData>
        </a:graphic>
      </p:graphicFrame>
      <p:graphicFrame>
        <p:nvGraphicFramePr>
          <p:cNvPr id="48" name="Table 44">
            <a:extLst>
              <a:ext uri="{FF2B5EF4-FFF2-40B4-BE49-F238E27FC236}">
                <a16:creationId xmlns:a16="http://schemas.microsoft.com/office/drawing/2014/main" id="{B6A28BA6-762E-478F-BF2B-29ED1957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32241"/>
              </p:ext>
            </p:extLst>
          </p:nvPr>
        </p:nvGraphicFramePr>
        <p:xfrm>
          <a:off x="5589310" y="3966959"/>
          <a:ext cx="3022046" cy="28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8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625048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BIOTA_SAMPLES_SPECIMENS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502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503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252448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42174291"/>
                  </a:ext>
                </a:extLst>
              </a:tr>
            </a:tbl>
          </a:graphicData>
        </a:graphic>
      </p:graphicFrame>
      <p:graphicFrame>
        <p:nvGraphicFramePr>
          <p:cNvPr id="51" name="Table 44">
            <a:extLst>
              <a:ext uri="{FF2B5EF4-FFF2-40B4-BE49-F238E27FC236}">
                <a16:creationId xmlns:a16="http://schemas.microsoft.com/office/drawing/2014/main" id="{BED7A792-4EB0-4BA9-B4B7-105B1E53E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00144"/>
              </p:ext>
            </p:extLst>
          </p:nvPr>
        </p:nvGraphicFramePr>
        <p:xfrm>
          <a:off x="196308" y="3966959"/>
          <a:ext cx="2241274" cy="209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61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879613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02400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BIOTA_SPEC_ATTR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Specimen_ID</a:t>
                      </a:r>
                      <a:endParaRPr lang="nb-NO" sz="16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 err="1"/>
                        <a:t>Value_n</a:t>
                      </a:r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75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35 cm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E4BA50-DF5C-4CA9-9421-71EA44D9E226}"/>
              </a:ext>
            </a:extLst>
          </p:cNvPr>
          <p:cNvCxnSpPr>
            <a:cxnSpLocks/>
          </p:cNvCxnSpPr>
          <p:nvPr/>
        </p:nvCxnSpPr>
        <p:spPr>
          <a:xfrm>
            <a:off x="4621696" y="4845323"/>
            <a:ext cx="967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44">
            <a:extLst>
              <a:ext uri="{FF2B5EF4-FFF2-40B4-BE49-F238E27FC236}">
                <a16:creationId xmlns:a16="http://schemas.microsoft.com/office/drawing/2014/main" id="{D385D4BA-2863-4009-8266-2A58256D5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22478"/>
              </p:ext>
            </p:extLst>
          </p:nvPr>
        </p:nvGraphicFramePr>
        <p:xfrm>
          <a:off x="8746153" y="3966959"/>
          <a:ext cx="3222485" cy="246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23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748567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184595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BIOTA_SAMPLES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err="1"/>
                        <a:t>Tissue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Sample_no</a:t>
                      </a:r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DF05A6-E58D-4AB0-8555-71AE7C31FA54}"/>
              </a:ext>
            </a:extLst>
          </p:cNvPr>
          <p:cNvCxnSpPr>
            <a:cxnSpLocks/>
          </p:cNvCxnSpPr>
          <p:nvPr/>
        </p:nvCxnSpPr>
        <p:spPr>
          <a:xfrm>
            <a:off x="7778539" y="4875140"/>
            <a:ext cx="967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D48F5A-D309-4591-9D5E-663833454638}"/>
              </a:ext>
            </a:extLst>
          </p:cNvPr>
          <p:cNvCxnSpPr>
            <a:cxnSpLocks/>
          </p:cNvCxnSpPr>
          <p:nvPr/>
        </p:nvCxnSpPr>
        <p:spPr>
          <a:xfrm flipH="1">
            <a:off x="2199787" y="4845320"/>
            <a:ext cx="484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F15F32-B1D6-411D-AFB5-DE57CF98F234}"/>
              </a:ext>
            </a:extLst>
          </p:cNvPr>
          <p:cNvCxnSpPr>
            <a:cxnSpLocks/>
          </p:cNvCxnSpPr>
          <p:nvPr/>
        </p:nvCxnSpPr>
        <p:spPr>
          <a:xfrm>
            <a:off x="4479803" y="5217472"/>
            <a:ext cx="1109507" cy="9944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2C8E4C-C157-427D-B878-3C737CA84C52}"/>
              </a:ext>
            </a:extLst>
          </p:cNvPr>
          <p:cNvCxnSpPr>
            <a:cxnSpLocks/>
          </p:cNvCxnSpPr>
          <p:nvPr/>
        </p:nvCxnSpPr>
        <p:spPr>
          <a:xfrm>
            <a:off x="4520574" y="5928691"/>
            <a:ext cx="1068736" cy="3636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14D48B-EB24-49E3-98DB-77F4C0D7CF35}"/>
              </a:ext>
            </a:extLst>
          </p:cNvPr>
          <p:cNvCxnSpPr>
            <a:cxnSpLocks/>
          </p:cNvCxnSpPr>
          <p:nvPr/>
        </p:nvCxnSpPr>
        <p:spPr>
          <a:xfrm>
            <a:off x="7877915" y="6292352"/>
            <a:ext cx="8682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42D8C0-B97E-4E85-AB6A-4B4EC4366881}"/>
              </a:ext>
            </a:extLst>
          </p:cNvPr>
          <p:cNvCxnSpPr>
            <a:cxnSpLocks/>
          </p:cNvCxnSpPr>
          <p:nvPr/>
        </p:nvCxnSpPr>
        <p:spPr>
          <a:xfrm flipV="1">
            <a:off x="7916517" y="6395911"/>
            <a:ext cx="879613" cy="2434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B1C2AE-7324-400F-B171-29A7BCE3CE72}"/>
              </a:ext>
            </a:extLst>
          </p:cNvPr>
          <p:cNvCxnSpPr>
            <a:cxnSpLocks/>
          </p:cNvCxnSpPr>
          <p:nvPr/>
        </p:nvCxnSpPr>
        <p:spPr>
          <a:xfrm flipH="1">
            <a:off x="2148434" y="5190399"/>
            <a:ext cx="57702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D69F50-D11D-4346-B33F-25156A8637B3}"/>
              </a:ext>
            </a:extLst>
          </p:cNvPr>
          <p:cNvCxnSpPr>
            <a:cxnSpLocks/>
          </p:cNvCxnSpPr>
          <p:nvPr/>
        </p:nvCxnSpPr>
        <p:spPr>
          <a:xfrm flipH="1">
            <a:off x="2184546" y="5898211"/>
            <a:ext cx="52566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9" name="Table 44">
            <a:extLst>
              <a:ext uri="{FF2B5EF4-FFF2-40B4-BE49-F238E27FC236}">
                <a16:creationId xmlns:a16="http://schemas.microsoft.com/office/drawing/2014/main" id="{12D4BB51-0A49-4EE8-9A5F-6650E27C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42872"/>
              </p:ext>
            </p:extLst>
          </p:nvPr>
        </p:nvGraphicFramePr>
        <p:xfrm>
          <a:off x="8420120" y="677635"/>
          <a:ext cx="3771880" cy="2812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26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212183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128071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BIOTA_CHEMISTRY_VALUES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 err="1"/>
                        <a:t>Sample_id</a:t>
                      </a:r>
                      <a:endParaRPr lang="nb-N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CB118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13989"/>
                  </a:ext>
                </a:extLst>
              </a:tr>
            </a:tbl>
          </a:graphicData>
        </a:graphic>
      </p:graphicFrame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9B73A66-96E0-4D0B-B1E9-BFB781C9593E}"/>
              </a:ext>
            </a:extLst>
          </p:cNvPr>
          <p:cNvSpPr/>
          <p:nvPr/>
        </p:nvSpPr>
        <p:spPr>
          <a:xfrm>
            <a:off x="7340313" y="1938871"/>
            <a:ext cx="1271043" cy="2795764"/>
          </a:xfrm>
          <a:custGeom>
            <a:avLst/>
            <a:gdLst>
              <a:gd name="connsiteX0" fmla="*/ 1267570 w 1267570"/>
              <a:gd name="connsiteY0" fmla="*/ 3016771 h 3016771"/>
              <a:gd name="connsiteX1" fmla="*/ 5300 w 1267570"/>
              <a:gd name="connsiteY1" fmla="*/ 929554 h 3016771"/>
              <a:gd name="connsiteX2" fmla="*/ 820309 w 1267570"/>
              <a:gd name="connsiteY2" fmla="*/ 124484 h 3016771"/>
              <a:gd name="connsiteX3" fmla="*/ 939579 w 1267570"/>
              <a:gd name="connsiteY3" fmla="*/ 15154 h 3016771"/>
              <a:gd name="connsiteX0" fmla="*/ 1264961 w 1264961"/>
              <a:gd name="connsiteY0" fmla="*/ 3001617 h 3001617"/>
              <a:gd name="connsiteX1" fmla="*/ 2691 w 1264961"/>
              <a:gd name="connsiteY1" fmla="*/ 914400 h 3001617"/>
              <a:gd name="connsiteX2" fmla="*/ 936970 w 1264961"/>
              <a:gd name="connsiteY2" fmla="*/ 0 h 3001617"/>
              <a:gd name="connsiteX0" fmla="*/ 1269660 w 1269660"/>
              <a:gd name="connsiteY0" fmla="*/ 2872027 h 2872027"/>
              <a:gd name="connsiteX1" fmla="*/ 7390 w 1269660"/>
              <a:gd name="connsiteY1" fmla="*/ 784810 h 2872027"/>
              <a:gd name="connsiteX2" fmla="*/ 767924 w 1269660"/>
              <a:gd name="connsiteY2" fmla="*/ 0 h 28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9660" h="2872027">
                <a:moveTo>
                  <a:pt x="1269660" y="2872027"/>
                </a:moveTo>
                <a:cubicBezTo>
                  <a:pt x="675796" y="2069442"/>
                  <a:pt x="91013" y="1263481"/>
                  <a:pt x="7390" y="784810"/>
                </a:cubicBezTo>
                <a:cubicBezTo>
                  <a:pt x="-76233" y="306139"/>
                  <a:pt x="573283" y="190500"/>
                  <a:pt x="767924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EA3573F3-C2BC-405D-8F47-D1E645B795E1}"/>
              </a:ext>
            </a:extLst>
          </p:cNvPr>
          <p:cNvSpPr/>
          <p:nvPr/>
        </p:nvSpPr>
        <p:spPr>
          <a:xfrm>
            <a:off x="8160026" y="1359249"/>
            <a:ext cx="214324" cy="1082619"/>
          </a:xfrm>
          <a:prstGeom prst="leftBrace">
            <a:avLst>
              <a:gd name="adj1" fmla="val 75576"/>
              <a:gd name="adj2" fmla="val 49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3883C-D39E-4B0A-802B-EF86925D8028}"/>
              </a:ext>
            </a:extLst>
          </p:cNvPr>
          <p:cNvSpPr txBox="1"/>
          <p:nvPr/>
        </p:nvSpPr>
        <p:spPr>
          <a:xfrm>
            <a:off x="787918" y="358946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Fish </a:t>
            </a:r>
            <a:r>
              <a:rPr lang="nb-NO" dirty="0" err="1"/>
              <a:t>length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70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Representing pooled samples, 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F56FCC-C85E-4A48-9873-E87F8CB1D547}"/>
              </a:ext>
            </a:extLst>
          </p:cNvPr>
          <p:cNvCxnSpPr>
            <a:cxnSpLocks/>
          </p:cNvCxnSpPr>
          <p:nvPr/>
        </p:nvCxnSpPr>
        <p:spPr>
          <a:xfrm>
            <a:off x="2199786" y="1183819"/>
            <a:ext cx="9293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AB476-F932-4896-8C9C-A06BA83AC2E8}"/>
              </a:ext>
            </a:extLst>
          </p:cNvPr>
          <p:cNvCxnSpPr>
            <a:cxnSpLocks/>
          </p:cNvCxnSpPr>
          <p:nvPr/>
        </p:nvCxnSpPr>
        <p:spPr>
          <a:xfrm>
            <a:off x="2148434" y="1828206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B2DF3D-CE82-4DD5-A73C-9CF2B640AB3C}"/>
              </a:ext>
            </a:extLst>
          </p:cNvPr>
          <p:cNvSpPr txBox="1"/>
          <p:nvPr/>
        </p:nvSpPr>
        <p:spPr>
          <a:xfrm>
            <a:off x="3327036" y="990842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66805-F3A0-4E9D-AEB6-493CDA070E61}"/>
              </a:ext>
            </a:extLst>
          </p:cNvPr>
          <p:cNvSpPr txBox="1"/>
          <p:nvPr/>
        </p:nvSpPr>
        <p:spPr>
          <a:xfrm>
            <a:off x="3327036" y="164354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10E07E-F9AC-49EA-AEE2-54317BAC4A9E}"/>
              </a:ext>
            </a:extLst>
          </p:cNvPr>
          <p:cNvSpPr txBox="1"/>
          <p:nvPr/>
        </p:nvSpPr>
        <p:spPr>
          <a:xfrm>
            <a:off x="72908" y="989917"/>
            <a:ext cx="3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3C79A-8F40-45B8-BD3E-0C95C1806CB1}"/>
              </a:ext>
            </a:extLst>
          </p:cNvPr>
          <p:cNvSpPr txBox="1"/>
          <p:nvPr/>
        </p:nvSpPr>
        <p:spPr>
          <a:xfrm>
            <a:off x="72908" y="1601248"/>
            <a:ext cx="31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07018-0269-4B21-A516-D2769C4AA0BA}"/>
              </a:ext>
            </a:extLst>
          </p:cNvPr>
          <p:cNvSpPr txBox="1"/>
          <p:nvPr/>
        </p:nvSpPr>
        <p:spPr>
          <a:xfrm>
            <a:off x="72908" y="2300931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5490E-C928-4A55-A502-E2D3B0E934CF}"/>
              </a:ext>
            </a:extLst>
          </p:cNvPr>
          <p:cNvSpPr txBox="1"/>
          <p:nvPr/>
        </p:nvSpPr>
        <p:spPr>
          <a:xfrm>
            <a:off x="72908" y="3002290"/>
            <a:ext cx="2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6D9AA2-8179-443F-BD7A-D31D478A4FAB}"/>
              </a:ext>
            </a:extLst>
          </p:cNvPr>
          <p:cNvCxnSpPr>
            <a:cxnSpLocks/>
          </p:cNvCxnSpPr>
          <p:nvPr/>
        </p:nvCxnSpPr>
        <p:spPr>
          <a:xfrm>
            <a:off x="2148434" y="2401115"/>
            <a:ext cx="980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B79E4-54BA-43C3-A135-571EC725B4C0}"/>
              </a:ext>
            </a:extLst>
          </p:cNvPr>
          <p:cNvSpPr txBox="1"/>
          <p:nvPr/>
        </p:nvSpPr>
        <p:spPr>
          <a:xfrm>
            <a:off x="3327036" y="219001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Muscle</a:t>
            </a:r>
            <a:r>
              <a:rPr lang="nb-NO" dirty="0"/>
              <a:t>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86474C-20A1-42B6-A772-75AB1571EC1E}"/>
              </a:ext>
            </a:extLst>
          </p:cNvPr>
          <p:cNvSpPr txBox="1"/>
          <p:nvPr/>
        </p:nvSpPr>
        <p:spPr>
          <a:xfrm>
            <a:off x="3327036" y="2477720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0BAA2-DB3C-4CAE-80C5-8D08FF1B5FF1}"/>
              </a:ext>
            </a:extLst>
          </p:cNvPr>
          <p:cNvCxnSpPr>
            <a:cxnSpLocks/>
          </p:cNvCxnSpPr>
          <p:nvPr/>
        </p:nvCxnSpPr>
        <p:spPr>
          <a:xfrm>
            <a:off x="2148434" y="3155879"/>
            <a:ext cx="107154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F2FF60-A6E6-4331-BEDF-07297095F055}"/>
              </a:ext>
            </a:extLst>
          </p:cNvPr>
          <p:cNvSpPr txBox="1"/>
          <p:nvPr/>
        </p:nvSpPr>
        <p:spPr>
          <a:xfrm>
            <a:off x="3327036" y="2971213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C00000"/>
                </a:solidFill>
              </a:rPr>
              <a:t>Liver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0C02A3-3CE2-48D6-ADD8-C397E3CC2094}"/>
              </a:ext>
            </a:extLst>
          </p:cNvPr>
          <p:cNvCxnSpPr>
            <a:cxnSpLocks/>
          </p:cNvCxnSpPr>
          <p:nvPr/>
        </p:nvCxnSpPr>
        <p:spPr>
          <a:xfrm>
            <a:off x="2112065" y="1970580"/>
            <a:ext cx="1107910" cy="1082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807E16-EF3A-4A2D-B914-4DD4F8EFC6A9}"/>
              </a:ext>
            </a:extLst>
          </p:cNvPr>
          <p:cNvCxnSpPr>
            <a:cxnSpLocks/>
          </p:cNvCxnSpPr>
          <p:nvPr/>
        </p:nvCxnSpPr>
        <p:spPr>
          <a:xfrm>
            <a:off x="2148434" y="2670263"/>
            <a:ext cx="98066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4">
            <a:extLst>
              <a:ext uri="{FF2B5EF4-FFF2-40B4-BE49-F238E27FC236}">
                <a16:creationId xmlns:a16="http://schemas.microsoft.com/office/drawing/2014/main" id="{36ECC787-B0D0-4773-8B16-051F2EEF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40011"/>
              </p:ext>
            </p:extLst>
          </p:nvPr>
        </p:nvGraphicFramePr>
        <p:xfrm>
          <a:off x="6413328" y="2256204"/>
          <a:ext cx="3759197" cy="421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265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825036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  <a:gridCol w="1010448">
                  <a:extLst>
                    <a:ext uri="{9D8B030D-6E8A-4147-A177-3AD203B41FA5}">
                      <a16:colId xmlns:a16="http://schemas.microsoft.com/office/drawing/2014/main" val="2866728217"/>
                    </a:ext>
                  </a:extLst>
                </a:gridCol>
                <a:gridCol w="1010448">
                  <a:extLst>
                    <a:ext uri="{9D8B030D-6E8A-4147-A177-3AD203B41FA5}">
                      <a16:colId xmlns:a16="http://schemas.microsoft.com/office/drawing/2014/main" val="2110113179"/>
                    </a:ext>
                  </a:extLst>
                </a:gridCol>
              </a:tblGrid>
              <a:tr h="351611">
                <a:tc gridSpan="3">
                  <a:txBody>
                    <a:bodyPr/>
                    <a:lstStyle/>
                    <a:p>
                      <a:r>
                        <a:rPr lang="nb-NO" sz="1600" dirty="0"/>
                        <a:t>TABLE 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MATRX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SUBNO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HG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0.15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DRYWT%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CB118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10.5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FATWT%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44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22801045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…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5996424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50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56479347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46292726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75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4226804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LNMEA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35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6353238"/>
                  </a:ext>
                </a:extLst>
              </a:tr>
            </a:tbl>
          </a:graphicData>
        </a:graphic>
      </p:graphicFrame>
      <p:graphicFrame>
        <p:nvGraphicFramePr>
          <p:cNvPr id="48" name="Table 44">
            <a:extLst>
              <a:ext uri="{FF2B5EF4-FFF2-40B4-BE49-F238E27FC236}">
                <a16:creationId xmlns:a16="http://schemas.microsoft.com/office/drawing/2014/main" id="{B6A28BA6-762E-478F-BF2B-29ED19572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19271"/>
              </p:ext>
            </p:extLst>
          </p:nvPr>
        </p:nvGraphicFramePr>
        <p:xfrm>
          <a:off x="2412782" y="4014259"/>
          <a:ext cx="3022046" cy="246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98">
                  <a:extLst>
                    <a:ext uri="{9D8B030D-6E8A-4147-A177-3AD203B41FA5}">
                      <a16:colId xmlns:a16="http://schemas.microsoft.com/office/drawing/2014/main" val="2656643018"/>
                    </a:ext>
                  </a:extLst>
                </a:gridCol>
                <a:gridCol w="1625048">
                  <a:extLst>
                    <a:ext uri="{9D8B030D-6E8A-4147-A177-3AD203B41FA5}">
                      <a16:colId xmlns:a16="http://schemas.microsoft.com/office/drawing/2014/main" val="1190666827"/>
                    </a:ext>
                  </a:extLst>
                </a:gridCol>
              </a:tblGrid>
              <a:tr h="351611">
                <a:tc gridSpan="2">
                  <a:txBody>
                    <a:bodyPr/>
                    <a:lstStyle/>
                    <a:p>
                      <a:r>
                        <a:rPr lang="nb-NO" sz="1600" dirty="0"/>
                        <a:t>TABLE 04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552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SUBNO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dirty="0"/>
                        <a:t>BULKID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8916460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3847034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4606660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10505378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530672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r>
                        <a:rPr lang="nb-NO" sz="16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nb-NO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632524483"/>
                  </a:ext>
                </a:extLst>
              </a:tr>
            </a:tbl>
          </a:graphicData>
        </a:graphic>
      </p:graphicFrame>
      <p:pic>
        <p:nvPicPr>
          <p:cNvPr id="37" name="Picture 36" descr="A close up of a fish&#10;&#10;Description automatically generated">
            <a:extLst>
              <a:ext uri="{FF2B5EF4-FFF2-40B4-BE49-F238E27FC236}">
                <a16:creationId xmlns:a16="http://schemas.microsoft.com/office/drawing/2014/main" id="{3B5FE705-B442-42E7-8A34-F63DFD86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2" y="726657"/>
            <a:ext cx="1511683" cy="914324"/>
          </a:xfrm>
          <a:prstGeom prst="rect">
            <a:avLst/>
          </a:prstGeom>
        </p:spPr>
      </p:pic>
      <p:pic>
        <p:nvPicPr>
          <p:cNvPr id="38" name="Picture 37" descr="A close up of a fish&#10;&#10;Description automatically generated">
            <a:extLst>
              <a:ext uri="{FF2B5EF4-FFF2-40B4-BE49-F238E27FC236}">
                <a16:creationId xmlns:a16="http://schemas.microsoft.com/office/drawing/2014/main" id="{10B150CE-A4A4-4D4E-A61E-95E7B90F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9" y="1452964"/>
            <a:ext cx="1193532" cy="721894"/>
          </a:xfrm>
          <a:prstGeom prst="rect">
            <a:avLst/>
          </a:prstGeom>
        </p:spPr>
      </p:pic>
      <p:pic>
        <p:nvPicPr>
          <p:cNvPr id="39" name="Picture 38" descr="A close up of a fish&#10;&#10;Description automatically generated">
            <a:extLst>
              <a:ext uri="{FF2B5EF4-FFF2-40B4-BE49-F238E27FC236}">
                <a16:creationId xmlns:a16="http://schemas.microsoft.com/office/drawing/2014/main" id="{D00FFB70-00FB-4675-A64E-264B4A52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" y="1948340"/>
            <a:ext cx="1625378" cy="983091"/>
          </a:xfrm>
          <a:prstGeom prst="rect">
            <a:avLst/>
          </a:prstGeom>
        </p:spPr>
      </p:pic>
      <p:pic>
        <p:nvPicPr>
          <p:cNvPr id="41" name="Picture 40" descr="A close up of a fish&#10;&#10;Description automatically generated">
            <a:extLst>
              <a:ext uri="{FF2B5EF4-FFF2-40B4-BE49-F238E27FC236}">
                <a16:creationId xmlns:a16="http://schemas.microsoft.com/office/drawing/2014/main" id="{3C89A248-A516-486D-8852-77E328EC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7" y="2799471"/>
            <a:ext cx="1193538" cy="72189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7E28C5-DB8F-4F5B-B46D-3CD49E99B769}"/>
              </a:ext>
            </a:extLst>
          </p:cNvPr>
          <p:cNvSpPr/>
          <p:nvPr/>
        </p:nvSpPr>
        <p:spPr>
          <a:xfrm>
            <a:off x="2946953" y="5936954"/>
            <a:ext cx="1327763" cy="354517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078396 w 1316978"/>
              <a:gd name="connsiteY0" fmla="*/ 1677 h 354517"/>
              <a:gd name="connsiteX1" fmla="*/ 1287118 w 1316978"/>
              <a:gd name="connsiteY1" fmla="*/ 76221 h 354517"/>
              <a:gd name="connsiteX2" fmla="*/ 1277178 w 1316978"/>
              <a:gd name="connsiteY2" fmla="*/ 314760 h 354517"/>
              <a:gd name="connsiteX3" fmla="*/ 929309 w 1316978"/>
              <a:gd name="connsiteY3" fmla="*/ 334638 h 354517"/>
              <a:gd name="connsiteX4" fmla="*/ 0 w 1316978"/>
              <a:gd name="connsiteY4" fmla="*/ 354517 h 354517"/>
              <a:gd name="connsiteX0" fmla="*/ 1078396 w 1328293"/>
              <a:gd name="connsiteY0" fmla="*/ 1677 h 354517"/>
              <a:gd name="connsiteX1" fmla="*/ 1287118 w 1328293"/>
              <a:gd name="connsiteY1" fmla="*/ 76221 h 354517"/>
              <a:gd name="connsiteX2" fmla="*/ 1277178 w 1328293"/>
              <a:gd name="connsiteY2" fmla="*/ 314760 h 354517"/>
              <a:gd name="connsiteX3" fmla="*/ 929309 w 1328293"/>
              <a:gd name="connsiteY3" fmla="*/ 334638 h 354517"/>
              <a:gd name="connsiteX4" fmla="*/ 0 w 1328293"/>
              <a:gd name="connsiteY4" fmla="*/ 354517 h 354517"/>
              <a:gd name="connsiteX0" fmla="*/ 1078396 w 1328293"/>
              <a:gd name="connsiteY0" fmla="*/ 1677 h 354517"/>
              <a:gd name="connsiteX1" fmla="*/ 1287118 w 1328293"/>
              <a:gd name="connsiteY1" fmla="*/ 76221 h 354517"/>
              <a:gd name="connsiteX2" fmla="*/ 1277178 w 1328293"/>
              <a:gd name="connsiteY2" fmla="*/ 314760 h 354517"/>
              <a:gd name="connsiteX3" fmla="*/ 929309 w 1328293"/>
              <a:gd name="connsiteY3" fmla="*/ 334638 h 354517"/>
              <a:gd name="connsiteX4" fmla="*/ 0 w 1328293"/>
              <a:gd name="connsiteY4" fmla="*/ 354517 h 354517"/>
              <a:gd name="connsiteX0" fmla="*/ 1078396 w 1327763"/>
              <a:gd name="connsiteY0" fmla="*/ 1677 h 354517"/>
              <a:gd name="connsiteX1" fmla="*/ 1287118 w 1327763"/>
              <a:gd name="connsiteY1" fmla="*/ 76221 h 354517"/>
              <a:gd name="connsiteX2" fmla="*/ 1277178 w 1327763"/>
              <a:gd name="connsiteY2" fmla="*/ 314760 h 354517"/>
              <a:gd name="connsiteX3" fmla="*/ 769289 w 1327763"/>
              <a:gd name="connsiteY3" fmla="*/ 333368 h 354517"/>
              <a:gd name="connsiteX4" fmla="*/ 0 w 1327763"/>
              <a:gd name="connsiteY4" fmla="*/ 354517 h 354517"/>
              <a:gd name="connsiteX0" fmla="*/ 1078396 w 1327763"/>
              <a:gd name="connsiteY0" fmla="*/ 1677 h 354517"/>
              <a:gd name="connsiteX1" fmla="*/ 1287118 w 1327763"/>
              <a:gd name="connsiteY1" fmla="*/ 76221 h 354517"/>
              <a:gd name="connsiteX2" fmla="*/ 1277178 w 1327763"/>
              <a:gd name="connsiteY2" fmla="*/ 314760 h 354517"/>
              <a:gd name="connsiteX3" fmla="*/ 769289 w 1327763"/>
              <a:gd name="connsiteY3" fmla="*/ 333368 h 354517"/>
              <a:gd name="connsiteX4" fmla="*/ 0 w 1327763"/>
              <a:gd name="connsiteY4" fmla="*/ 354517 h 3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63" h="354517">
                <a:moveTo>
                  <a:pt x="1078396" y="1677"/>
                </a:moveTo>
                <a:cubicBezTo>
                  <a:pt x="1234772" y="-7848"/>
                  <a:pt x="1253988" y="24041"/>
                  <a:pt x="1287118" y="76221"/>
                </a:cubicBezTo>
                <a:cubicBezTo>
                  <a:pt x="1320248" y="128401"/>
                  <a:pt x="1363483" y="271902"/>
                  <a:pt x="1277178" y="314760"/>
                </a:cubicBezTo>
                <a:cubicBezTo>
                  <a:pt x="1190873" y="357618"/>
                  <a:pt x="985962" y="339442"/>
                  <a:pt x="769289" y="333368"/>
                </a:cubicBezTo>
                <a:cubicBezTo>
                  <a:pt x="556426" y="339994"/>
                  <a:pt x="467553" y="332982"/>
                  <a:pt x="0" y="3545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92B253-AC8C-4D92-B22B-47C837289440}"/>
              </a:ext>
            </a:extLst>
          </p:cNvPr>
          <p:cNvSpPr/>
          <p:nvPr/>
        </p:nvSpPr>
        <p:spPr>
          <a:xfrm>
            <a:off x="2965175" y="5259988"/>
            <a:ext cx="1538617" cy="1143131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212574 w 1451156"/>
              <a:gd name="connsiteY0" fmla="*/ 8230 h 345145"/>
              <a:gd name="connsiteX1" fmla="*/ 1421296 w 1451156"/>
              <a:gd name="connsiteY1" fmla="*/ 82774 h 345145"/>
              <a:gd name="connsiteX2" fmla="*/ 1411356 w 1451156"/>
              <a:gd name="connsiteY2" fmla="*/ 321313 h 345145"/>
              <a:gd name="connsiteX3" fmla="*/ 1063487 w 1451156"/>
              <a:gd name="connsiteY3" fmla="*/ 341191 h 345145"/>
              <a:gd name="connsiteX4" fmla="*/ 0 w 1451156"/>
              <a:gd name="connsiteY4" fmla="*/ 339890 h 345145"/>
              <a:gd name="connsiteX0" fmla="*/ 1212574 w 1487398"/>
              <a:gd name="connsiteY0" fmla="*/ 8230 h 345890"/>
              <a:gd name="connsiteX1" fmla="*/ 1421296 w 1487398"/>
              <a:gd name="connsiteY1" fmla="*/ 82774 h 345890"/>
              <a:gd name="connsiteX2" fmla="*/ 1411356 w 1487398"/>
              <a:gd name="connsiteY2" fmla="*/ 321313 h 345890"/>
              <a:gd name="connsiteX3" fmla="*/ 546652 w 1487398"/>
              <a:gd name="connsiteY3" fmla="*/ 342704 h 345890"/>
              <a:gd name="connsiteX4" fmla="*/ 0 w 1487398"/>
              <a:gd name="connsiteY4" fmla="*/ 339890 h 345890"/>
              <a:gd name="connsiteX0" fmla="*/ 1133061 w 1491214"/>
              <a:gd name="connsiteY0" fmla="*/ 7615 h 352839"/>
              <a:gd name="connsiteX1" fmla="*/ 1421296 w 1491214"/>
              <a:gd name="connsiteY1" fmla="*/ 89723 h 352839"/>
              <a:gd name="connsiteX2" fmla="*/ 1411356 w 1491214"/>
              <a:gd name="connsiteY2" fmla="*/ 328262 h 352839"/>
              <a:gd name="connsiteX3" fmla="*/ 546652 w 1491214"/>
              <a:gd name="connsiteY3" fmla="*/ 349653 h 352839"/>
              <a:gd name="connsiteX4" fmla="*/ 0 w 1491214"/>
              <a:gd name="connsiteY4" fmla="*/ 346839 h 352839"/>
              <a:gd name="connsiteX0" fmla="*/ 1133061 w 1495679"/>
              <a:gd name="connsiteY0" fmla="*/ 5115 h 348102"/>
              <a:gd name="connsiteX1" fmla="*/ 1431235 w 1495679"/>
              <a:gd name="connsiteY1" fmla="*/ 128070 h 348102"/>
              <a:gd name="connsiteX2" fmla="*/ 1411356 w 1495679"/>
              <a:gd name="connsiteY2" fmla="*/ 325762 h 348102"/>
              <a:gd name="connsiteX3" fmla="*/ 546652 w 1495679"/>
              <a:gd name="connsiteY3" fmla="*/ 347153 h 348102"/>
              <a:gd name="connsiteX4" fmla="*/ 0 w 1495679"/>
              <a:gd name="connsiteY4" fmla="*/ 344339 h 348102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3571"/>
              <a:gd name="connsiteX1" fmla="*/ 1505779 w 1538617"/>
              <a:gd name="connsiteY1" fmla="*/ 85610 h 353571"/>
              <a:gd name="connsiteX2" fmla="*/ 1411356 w 1538617"/>
              <a:gd name="connsiteY2" fmla="*/ 328688 h 353571"/>
              <a:gd name="connsiteX3" fmla="*/ 546652 w 1538617"/>
              <a:gd name="connsiteY3" fmla="*/ 350079 h 353571"/>
              <a:gd name="connsiteX4" fmla="*/ 0 w 1538617"/>
              <a:gd name="connsiteY4" fmla="*/ 347265 h 353571"/>
              <a:gd name="connsiteX0" fmla="*/ 1133061 w 1538617"/>
              <a:gd name="connsiteY0" fmla="*/ 8041 h 356039"/>
              <a:gd name="connsiteX1" fmla="*/ 1505779 w 1538617"/>
              <a:gd name="connsiteY1" fmla="*/ 85610 h 356039"/>
              <a:gd name="connsiteX2" fmla="*/ 1411356 w 1538617"/>
              <a:gd name="connsiteY2" fmla="*/ 328688 h 356039"/>
              <a:gd name="connsiteX3" fmla="*/ 546652 w 1538617"/>
              <a:gd name="connsiteY3" fmla="*/ 350079 h 356039"/>
              <a:gd name="connsiteX4" fmla="*/ 0 w 1538617"/>
              <a:gd name="connsiteY4" fmla="*/ 347265 h 356039"/>
              <a:gd name="connsiteX0" fmla="*/ 1133061 w 1538617"/>
              <a:gd name="connsiteY0" fmla="*/ 0 h 347998"/>
              <a:gd name="connsiteX1" fmla="*/ 1505779 w 1538617"/>
              <a:gd name="connsiteY1" fmla="*/ 77569 h 347998"/>
              <a:gd name="connsiteX2" fmla="*/ 1411356 w 1538617"/>
              <a:gd name="connsiteY2" fmla="*/ 320647 h 347998"/>
              <a:gd name="connsiteX3" fmla="*/ 546652 w 1538617"/>
              <a:gd name="connsiteY3" fmla="*/ 342038 h 347998"/>
              <a:gd name="connsiteX4" fmla="*/ 0 w 1538617"/>
              <a:gd name="connsiteY4" fmla="*/ 339224 h 3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617" h="347998">
                <a:moveTo>
                  <a:pt x="1133061" y="0"/>
                </a:moveTo>
                <a:cubicBezTo>
                  <a:pt x="1449457" y="35"/>
                  <a:pt x="1459397" y="24128"/>
                  <a:pt x="1505779" y="77569"/>
                </a:cubicBezTo>
                <a:cubicBezTo>
                  <a:pt x="1552161" y="131010"/>
                  <a:pt x="1571211" y="276569"/>
                  <a:pt x="1411356" y="320647"/>
                </a:cubicBezTo>
                <a:cubicBezTo>
                  <a:pt x="1251502" y="364725"/>
                  <a:pt x="763325" y="342371"/>
                  <a:pt x="546652" y="342038"/>
                </a:cubicBezTo>
                <a:cubicBezTo>
                  <a:pt x="345219" y="341705"/>
                  <a:pt x="477713" y="343206"/>
                  <a:pt x="0" y="33922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800F83-4AE9-4956-9DE1-F2C6C6E9CDF8}"/>
              </a:ext>
            </a:extLst>
          </p:cNvPr>
          <p:cNvSpPr/>
          <p:nvPr/>
        </p:nvSpPr>
        <p:spPr>
          <a:xfrm flipH="1">
            <a:off x="2961998" y="4664824"/>
            <a:ext cx="3451330" cy="1938245"/>
          </a:xfrm>
          <a:custGeom>
            <a:avLst/>
            <a:gdLst>
              <a:gd name="connsiteX0" fmla="*/ 1078396 w 1304649"/>
              <a:gd name="connsiteY0" fmla="*/ 33995 h 386835"/>
              <a:gd name="connsiteX1" fmla="*/ 1287118 w 1304649"/>
              <a:gd name="connsiteY1" fmla="*/ 29026 h 386835"/>
              <a:gd name="connsiteX2" fmla="*/ 1277178 w 1304649"/>
              <a:gd name="connsiteY2" fmla="*/ 347078 h 386835"/>
              <a:gd name="connsiteX3" fmla="*/ 1147970 w 1304649"/>
              <a:gd name="connsiteY3" fmla="*/ 337139 h 386835"/>
              <a:gd name="connsiteX4" fmla="*/ 0 w 1304649"/>
              <a:gd name="connsiteY4" fmla="*/ 386835 h 386835"/>
              <a:gd name="connsiteX0" fmla="*/ 1078396 w 1316978"/>
              <a:gd name="connsiteY0" fmla="*/ 33995 h 386835"/>
              <a:gd name="connsiteX1" fmla="*/ 1287118 w 1316978"/>
              <a:gd name="connsiteY1" fmla="*/ 29026 h 386835"/>
              <a:gd name="connsiteX2" fmla="*/ 1277178 w 1316978"/>
              <a:gd name="connsiteY2" fmla="*/ 347078 h 386835"/>
              <a:gd name="connsiteX3" fmla="*/ 929309 w 1316978"/>
              <a:gd name="connsiteY3" fmla="*/ 366956 h 386835"/>
              <a:gd name="connsiteX4" fmla="*/ 0 w 1316978"/>
              <a:gd name="connsiteY4" fmla="*/ 386835 h 386835"/>
              <a:gd name="connsiteX0" fmla="*/ 1078396 w 1316978"/>
              <a:gd name="connsiteY0" fmla="*/ 8230 h 361070"/>
              <a:gd name="connsiteX1" fmla="*/ 1287118 w 1316978"/>
              <a:gd name="connsiteY1" fmla="*/ 82774 h 361070"/>
              <a:gd name="connsiteX2" fmla="*/ 1277178 w 1316978"/>
              <a:gd name="connsiteY2" fmla="*/ 321313 h 361070"/>
              <a:gd name="connsiteX3" fmla="*/ 929309 w 1316978"/>
              <a:gd name="connsiteY3" fmla="*/ 341191 h 361070"/>
              <a:gd name="connsiteX4" fmla="*/ 0 w 1316978"/>
              <a:gd name="connsiteY4" fmla="*/ 361070 h 361070"/>
              <a:gd name="connsiteX0" fmla="*/ 1078396 w 1341929"/>
              <a:gd name="connsiteY0" fmla="*/ 8230 h 1384830"/>
              <a:gd name="connsiteX1" fmla="*/ 1287118 w 1341929"/>
              <a:gd name="connsiteY1" fmla="*/ 82774 h 1384830"/>
              <a:gd name="connsiteX2" fmla="*/ 1277178 w 1341929"/>
              <a:gd name="connsiteY2" fmla="*/ 321313 h 1384830"/>
              <a:gd name="connsiteX3" fmla="*/ 569019 w 1341929"/>
              <a:gd name="connsiteY3" fmla="*/ 1384799 h 1384830"/>
              <a:gd name="connsiteX4" fmla="*/ 0 w 1341929"/>
              <a:gd name="connsiteY4" fmla="*/ 361070 h 1384830"/>
              <a:gd name="connsiteX0" fmla="*/ 1287118 w 1341929"/>
              <a:gd name="connsiteY0" fmla="*/ 0 h 1302056"/>
              <a:gd name="connsiteX1" fmla="*/ 1277178 w 1341929"/>
              <a:gd name="connsiteY1" fmla="*/ 238539 h 1302056"/>
              <a:gd name="connsiteX2" fmla="*/ 569019 w 1341929"/>
              <a:gd name="connsiteY2" fmla="*/ 1302025 h 1302056"/>
              <a:gd name="connsiteX3" fmla="*/ 0 w 1341929"/>
              <a:gd name="connsiteY3" fmla="*/ 278296 h 1302056"/>
              <a:gd name="connsiteX0" fmla="*/ 1277178 w 1277178"/>
              <a:gd name="connsiteY0" fmla="*/ 0 h 1063517"/>
              <a:gd name="connsiteX1" fmla="*/ 569019 w 1277178"/>
              <a:gd name="connsiteY1" fmla="*/ 1063486 h 1063517"/>
              <a:gd name="connsiteX2" fmla="*/ 0 w 1277178"/>
              <a:gd name="connsiteY2" fmla="*/ 39757 h 1063517"/>
              <a:gd name="connsiteX0" fmla="*/ 2811446 w 2811446"/>
              <a:gd name="connsiteY0" fmla="*/ 1799309 h 1830166"/>
              <a:gd name="connsiteX1" fmla="*/ 569019 w 2811446"/>
              <a:gd name="connsiteY1" fmla="*/ 1024056 h 1830166"/>
              <a:gd name="connsiteX2" fmla="*/ 0 w 2811446"/>
              <a:gd name="connsiteY2" fmla="*/ 327 h 1830166"/>
              <a:gd name="connsiteX0" fmla="*/ 2811446 w 2811446"/>
              <a:gd name="connsiteY0" fmla="*/ 1799166 h 1908580"/>
              <a:gd name="connsiteX1" fmla="*/ 1224827 w 2811446"/>
              <a:gd name="connsiteY1" fmla="*/ 1848861 h 1908580"/>
              <a:gd name="connsiteX2" fmla="*/ 0 w 2811446"/>
              <a:gd name="connsiteY2" fmla="*/ 184 h 1908580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702447 w 2811446"/>
              <a:gd name="connsiteY2" fmla="*/ 900256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798982 h 1908396"/>
              <a:gd name="connsiteX1" fmla="*/ 1224827 w 2811446"/>
              <a:gd name="connsiteY1" fmla="*/ 1848677 h 1908396"/>
              <a:gd name="connsiteX2" fmla="*/ 682206 w 2811446"/>
              <a:gd name="connsiteY2" fmla="*/ 308877 h 1908396"/>
              <a:gd name="connsiteX3" fmla="*/ 0 w 2811446"/>
              <a:gd name="connsiteY3" fmla="*/ 0 h 1908396"/>
              <a:gd name="connsiteX0" fmla="*/ 2811446 w 2811446"/>
              <a:gd name="connsiteY0" fmla="*/ 1845661 h 1955075"/>
              <a:gd name="connsiteX1" fmla="*/ 1224827 w 2811446"/>
              <a:gd name="connsiteY1" fmla="*/ 1895356 h 1955075"/>
              <a:gd name="connsiteX2" fmla="*/ 682206 w 2811446"/>
              <a:gd name="connsiteY2" fmla="*/ 355556 h 1955075"/>
              <a:gd name="connsiteX3" fmla="*/ 0 w 2811446"/>
              <a:gd name="connsiteY3" fmla="*/ 46679 h 1955075"/>
              <a:gd name="connsiteX0" fmla="*/ 2811446 w 2811446"/>
              <a:gd name="connsiteY0" fmla="*/ 1825856 h 1935270"/>
              <a:gd name="connsiteX1" fmla="*/ 1224827 w 2811446"/>
              <a:gd name="connsiteY1" fmla="*/ 1875551 h 1935270"/>
              <a:gd name="connsiteX2" fmla="*/ 682206 w 2811446"/>
              <a:gd name="connsiteY2" fmla="*/ 335751 h 1935270"/>
              <a:gd name="connsiteX3" fmla="*/ 0 w 2811446"/>
              <a:gd name="connsiteY3" fmla="*/ 26874 h 1935270"/>
              <a:gd name="connsiteX0" fmla="*/ 2811446 w 2811446"/>
              <a:gd name="connsiteY0" fmla="*/ 1825856 h 1920373"/>
              <a:gd name="connsiteX1" fmla="*/ 1224827 w 2811446"/>
              <a:gd name="connsiteY1" fmla="*/ 1875551 h 1920373"/>
              <a:gd name="connsiteX2" fmla="*/ 682206 w 2811446"/>
              <a:gd name="connsiteY2" fmla="*/ 335751 h 1920373"/>
              <a:gd name="connsiteX3" fmla="*/ 0 w 2811446"/>
              <a:gd name="connsiteY3" fmla="*/ 26874 h 1920373"/>
              <a:gd name="connsiteX0" fmla="*/ 2811446 w 2811446"/>
              <a:gd name="connsiteY0" fmla="*/ 1825856 h 1920373"/>
              <a:gd name="connsiteX1" fmla="*/ 1224827 w 2811446"/>
              <a:gd name="connsiteY1" fmla="*/ 1875551 h 1920373"/>
              <a:gd name="connsiteX2" fmla="*/ 682206 w 2811446"/>
              <a:gd name="connsiteY2" fmla="*/ 335751 h 1920373"/>
              <a:gd name="connsiteX3" fmla="*/ 0 w 2811446"/>
              <a:gd name="connsiteY3" fmla="*/ 26874 h 1920373"/>
              <a:gd name="connsiteX0" fmla="*/ 2811446 w 2811446"/>
              <a:gd name="connsiteY0" fmla="*/ 1825856 h 1940368"/>
              <a:gd name="connsiteX1" fmla="*/ 1224827 w 2811446"/>
              <a:gd name="connsiteY1" fmla="*/ 1875551 h 1940368"/>
              <a:gd name="connsiteX2" fmla="*/ 682206 w 2811446"/>
              <a:gd name="connsiteY2" fmla="*/ 335751 h 1940368"/>
              <a:gd name="connsiteX3" fmla="*/ 0 w 2811446"/>
              <a:gd name="connsiteY3" fmla="*/ 26874 h 1940368"/>
              <a:gd name="connsiteX0" fmla="*/ 2811446 w 2811446"/>
              <a:gd name="connsiteY0" fmla="*/ 1825856 h 1964285"/>
              <a:gd name="connsiteX1" fmla="*/ 1224827 w 2811446"/>
              <a:gd name="connsiteY1" fmla="*/ 1875551 h 1964285"/>
              <a:gd name="connsiteX2" fmla="*/ 682206 w 2811446"/>
              <a:gd name="connsiteY2" fmla="*/ 335751 h 1964285"/>
              <a:gd name="connsiteX3" fmla="*/ 0 w 2811446"/>
              <a:gd name="connsiteY3" fmla="*/ 26874 h 1964285"/>
              <a:gd name="connsiteX0" fmla="*/ 2811446 w 2811446"/>
              <a:gd name="connsiteY0" fmla="*/ 1884931 h 2023360"/>
              <a:gd name="connsiteX1" fmla="*/ 1224827 w 2811446"/>
              <a:gd name="connsiteY1" fmla="*/ 1934626 h 2023360"/>
              <a:gd name="connsiteX2" fmla="*/ 683241 w 2811446"/>
              <a:gd name="connsiteY2" fmla="*/ 266556 h 2023360"/>
              <a:gd name="connsiteX3" fmla="*/ 0 w 2811446"/>
              <a:gd name="connsiteY3" fmla="*/ 85949 h 2023360"/>
              <a:gd name="connsiteX0" fmla="*/ 2811446 w 2811446"/>
              <a:gd name="connsiteY0" fmla="*/ 1854950 h 1993379"/>
              <a:gd name="connsiteX1" fmla="*/ 1224827 w 2811446"/>
              <a:gd name="connsiteY1" fmla="*/ 1904645 h 1993379"/>
              <a:gd name="connsiteX2" fmla="*/ 683241 w 2811446"/>
              <a:gd name="connsiteY2" fmla="*/ 236575 h 1993379"/>
              <a:gd name="connsiteX3" fmla="*/ 0 w 2811446"/>
              <a:gd name="connsiteY3" fmla="*/ 55968 h 1993379"/>
              <a:gd name="connsiteX0" fmla="*/ 2811446 w 2811446"/>
              <a:gd name="connsiteY0" fmla="*/ 1841753 h 1980182"/>
              <a:gd name="connsiteX1" fmla="*/ 1224827 w 2811446"/>
              <a:gd name="connsiteY1" fmla="*/ 1891448 h 1980182"/>
              <a:gd name="connsiteX2" fmla="*/ 683241 w 2811446"/>
              <a:gd name="connsiteY2" fmla="*/ 223378 h 1980182"/>
              <a:gd name="connsiteX3" fmla="*/ 0 w 2811446"/>
              <a:gd name="connsiteY3" fmla="*/ 42771 h 1980182"/>
              <a:gd name="connsiteX0" fmla="*/ 2811446 w 2811446"/>
              <a:gd name="connsiteY0" fmla="*/ 1815797 h 1954226"/>
              <a:gd name="connsiteX1" fmla="*/ 1224827 w 2811446"/>
              <a:gd name="connsiteY1" fmla="*/ 1865492 h 1954226"/>
              <a:gd name="connsiteX2" fmla="*/ 683241 w 2811446"/>
              <a:gd name="connsiteY2" fmla="*/ 197422 h 1954226"/>
              <a:gd name="connsiteX3" fmla="*/ 0 w 2811446"/>
              <a:gd name="connsiteY3" fmla="*/ 16815 h 1954226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802941 h 1941370"/>
              <a:gd name="connsiteX1" fmla="*/ 1224827 w 2811446"/>
              <a:gd name="connsiteY1" fmla="*/ 1852636 h 1941370"/>
              <a:gd name="connsiteX2" fmla="*/ 683241 w 2811446"/>
              <a:gd name="connsiteY2" fmla="*/ 184566 h 1941370"/>
              <a:gd name="connsiteX3" fmla="*/ 0 w 2811446"/>
              <a:gd name="connsiteY3" fmla="*/ 3959 h 1941370"/>
              <a:gd name="connsiteX0" fmla="*/ 2811446 w 2811446"/>
              <a:gd name="connsiteY0" fmla="*/ 1799816 h 1938245"/>
              <a:gd name="connsiteX1" fmla="*/ 1224827 w 2811446"/>
              <a:gd name="connsiteY1" fmla="*/ 1849511 h 1938245"/>
              <a:gd name="connsiteX2" fmla="*/ 683241 w 2811446"/>
              <a:gd name="connsiteY2" fmla="*/ 181441 h 1938245"/>
              <a:gd name="connsiteX3" fmla="*/ 0 w 2811446"/>
              <a:gd name="connsiteY3" fmla="*/ 834 h 193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1446" h="1938245">
                <a:moveTo>
                  <a:pt x="2811446" y="1799816"/>
                </a:moveTo>
                <a:cubicBezTo>
                  <a:pt x="2414506" y="1982530"/>
                  <a:pt x="1573215" y="1968615"/>
                  <a:pt x="1224827" y="1849511"/>
                </a:cubicBezTo>
                <a:cubicBezTo>
                  <a:pt x="933330" y="1610823"/>
                  <a:pt x="810823" y="282544"/>
                  <a:pt x="683241" y="181441"/>
                </a:cubicBezTo>
                <a:cubicBezTo>
                  <a:pt x="554714" y="55711"/>
                  <a:pt x="509749" y="-8149"/>
                  <a:pt x="0" y="83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C7E811-17A7-47C3-B810-E9D9939B339E}"/>
              </a:ext>
            </a:extLst>
          </p:cNvPr>
          <p:cNvSpPr txBox="1"/>
          <p:nvPr/>
        </p:nvSpPr>
        <p:spPr>
          <a:xfrm>
            <a:off x="10554256" y="5561069"/>
            <a:ext cx="119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Fish </a:t>
            </a:r>
            <a:r>
              <a:rPr lang="nb-NO" dirty="0" err="1"/>
              <a:t>length</a:t>
            </a:r>
            <a:endParaRPr lang="nb-NO" dirty="0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9E85B0ED-3CD4-4C23-A00C-2E2C4F15AB13}"/>
              </a:ext>
            </a:extLst>
          </p:cNvPr>
          <p:cNvSpPr/>
          <p:nvPr/>
        </p:nvSpPr>
        <p:spPr>
          <a:xfrm flipH="1">
            <a:off x="10260667" y="5065108"/>
            <a:ext cx="199810" cy="1410428"/>
          </a:xfrm>
          <a:prstGeom prst="leftBrace">
            <a:avLst>
              <a:gd name="adj1" fmla="val 75576"/>
              <a:gd name="adj2" fmla="val 490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4D4D36-733F-4825-B45B-E2BA78B0C67F}"/>
              </a:ext>
            </a:extLst>
          </p:cNvPr>
          <p:cNvCxnSpPr>
            <a:cxnSpLocks/>
          </p:cNvCxnSpPr>
          <p:nvPr/>
        </p:nvCxnSpPr>
        <p:spPr>
          <a:xfrm flipV="1">
            <a:off x="3377794" y="3484880"/>
            <a:ext cx="2972206" cy="1411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69248" y="287743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TextBox 56"/>
          <p:cNvSpPr txBox="1"/>
          <p:nvPr/>
        </p:nvSpPr>
        <p:spPr>
          <a:xfrm>
            <a:off x="2573237" y="5199479"/>
            <a:ext cx="562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noProof="1"/>
              <a:t>data_all</a:t>
            </a:r>
            <a:r>
              <a:rPr lang="nb-NO" sz="1200" noProof="1"/>
              <a:t> was used for producing unadjusted concentrations </a:t>
            </a:r>
          </a:p>
          <a:p>
            <a:r>
              <a:rPr lang="nb-NO" sz="1200" b="1" noProof="1"/>
              <a:t>data_all_2015sp</a:t>
            </a:r>
            <a:r>
              <a:rPr lang="nb-NO" sz="1200" noProof="1"/>
              <a:t> was used for producing length-adjusted concentrations</a:t>
            </a:r>
          </a:p>
          <a:p>
            <a:r>
              <a:rPr lang="nb-NO" sz="1200" dirty="0"/>
              <a:t>The </a:t>
            </a:r>
            <a:r>
              <a:rPr lang="nb-NO" sz="1200" dirty="0" err="1"/>
              <a:t>reason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split</a:t>
            </a:r>
            <a:r>
              <a:rPr lang="nb-NO" sz="1200" dirty="0"/>
              <a:t> </a:t>
            </a:r>
            <a:r>
              <a:rPr lang="nb-NO" sz="1200" dirty="0" err="1"/>
              <a:t>was</a:t>
            </a:r>
            <a:r>
              <a:rPr lang="nb-NO" sz="1200" dirty="0"/>
              <a:t> </a:t>
            </a:r>
            <a:r>
              <a:rPr lang="nb-NO" sz="1200" dirty="0" err="1"/>
              <a:t>that</a:t>
            </a:r>
            <a:r>
              <a:rPr lang="nb-NO" sz="1200" dirty="0"/>
              <a:t> for 2015, </a:t>
            </a:r>
            <a:r>
              <a:rPr lang="nb-NO" sz="1200" dirty="0" err="1"/>
              <a:t>length-adjusted</a:t>
            </a:r>
            <a:r>
              <a:rPr lang="nb-NO" sz="1200" dirty="0"/>
              <a:t> </a:t>
            </a:r>
            <a:r>
              <a:rPr lang="nb-NO" sz="1200" noProof="1"/>
              <a:t>concentrations could not be produced from the Access data due to some mess in the index numbers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71088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4"/>
            <a:ext cx="3847952" cy="812189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  <a:br>
              <a:rPr lang="nb-NO" sz="2400" noProof="1"/>
            </a:br>
            <a:r>
              <a:rPr lang="nb-NO" sz="2400" noProof="1"/>
              <a:t>Med scriptnr.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46723" y="288770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324436" y="4795176"/>
            <a:ext cx="3888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12b3_make_length_adjusted_concentration_2015special.R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0958" y="2202896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2838" y="3953211"/>
            <a:ext cx="20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13b7_Time_series_analysis.R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81445" y="1823323"/>
            <a:ext cx="1710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13b8_Write_Excel_file.R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84645" y="4736757"/>
            <a:ext cx="947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13b9_Plot.R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0598" y="3046489"/>
            <a:ext cx="2336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44_make_overview_trend_table.R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21955" y="3574318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273" y="1773788"/>
            <a:ext cx="192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09_extract_NIVAdatabase.R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9305" y="3342799"/>
            <a:ext cx="2284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03_collect_individual_fish_data.R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97229" y="1436664"/>
            <a:ext cx="2431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12_Add_Accessdata_to_NIVAdata.R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24436" y="4517995"/>
            <a:ext cx="2926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12b_add_length_to_data_all_2015special.R</a:t>
            </a:r>
          </a:p>
        </p:txBody>
      </p:sp>
    </p:spTree>
    <p:extLst>
      <p:ext uri="{BB962C8B-B14F-4D97-AF65-F5344CB8AC3E}">
        <p14:creationId xmlns:p14="http://schemas.microsoft.com/office/powerpoint/2010/main" val="368456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Right 43"/>
          <p:cNvSpPr/>
          <p:nvPr/>
        </p:nvSpPr>
        <p:spPr>
          <a:xfrm rot="7366909">
            <a:off x="8658970" y="2398078"/>
            <a:ext cx="239178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4" y="70424"/>
            <a:ext cx="4708197" cy="461591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Proposed data flow</a:t>
            </a:r>
            <a:r>
              <a:rPr lang="nb-NO" sz="1800" noProof="1"/>
              <a:t> (for 2018 procedure)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787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NIVA base</a:t>
            </a:r>
            <a:endParaRPr lang="nb-NO" sz="1400" noProof="1"/>
          </a:p>
        </p:txBody>
      </p:sp>
      <p:sp>
        <p:nvSpPr>
          <p:cNvPr id="35" name="TextBox 34"/>
          <p:cNvSpPr txBox="1"/>
          <p:nvPr/>
        </p:nvSpPr>
        <p:spPr>
          <a:xfrm>
            <a:off x="210625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Access base</a:t>
            </a:r>
            <a:endParaRPr lang="nb-NO" sz="1400" noProof="1"/>
          </a:p>
        </p:txBody>
      </p:sp>
      <p:sp>
        <p:nvSpPr>
          <p:cNvPr id="46" name="Arrow: Right 45"/>
          <p:cNvSpPr/>
          <p:nvPr/>
        </p:nvSpPr>
        <p:spPr>
          <a:xfrm rot="3092367">
            <a:off x="633106" y="1667049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1981-2014</a:t>
            </a:r>
          </a:p>
        </p:txBody>
      </p:sp>
      <p:sp>
        <p:nvSpPr>
          <p:cNvPr id="82" name="Arrow: Right 81"/>
          <p:cNvSpPr/>
          <p:nvPr/>
        </p:nvSpPr>
        <p:spPr>
          <a:xfrm rot="3092367">
            <a:off x="208297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2015-2017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287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01</a:t>
            </a:r>
            <a:endParaRPr lang="nb-NO" sz="1400" noProof="1"/>
          </a:p>
        </p:txBody>
      </p:sp>
      <p:sp>
        <p:nvSpPr>
          <p:cNvPr id="84" name="Arrow: Right 83"/>
          <p:cNvSpPr/>
          <p:nvPr/>
        </p:nvSpPr>
        <p:spPr>
          <a:xfrm flipV="1">
            <a:off x="2209229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TextBox 84"/>
          <p:cNvSpPr txBox="1"/>
          <p:nvPr/>
        </p:nvSpPr>
        <p:spPr>
          <a:xfrm>
            <a:off x="274586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02</a:t>
            </a:r>
            <a:endParaRPr lang="nb-NO" sz="1400" noProof="1"/>
          </a:p>
        </p:txBody>
      </p:sp>
      <p:sp>
        <p:nvSpPr>
          <p:cNvPr id="86" name="Arrow: Right 85"/>
          <p:cNvSpPr/>
          <p:nvPr/>
        </p:nvSpPr>
        <p:spPr>
          <a:xfrm flipV="1">
            <a:off x="361807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TextBox 86"/>
          <p:cNvSpPr txBox="1"/>
          <p:nvPr/>
        </p:nvSpPr>
        <p:spPr>
          <a:xfrm>
            <a:off x="2930382" y="882613"/>
            <a:ext cx="114300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Ind. level biol. effects</a:t>
            </a:r>
            <a:endParaRPr lang="nb-NO" sz="1400" noProof="1"/>
          </a:p>
        </p:txBody>
      </p:sp>
      <p:sp>
        <p:nvSpPr>
          <p:cNvPr id="88" name="Arrow: Right 87"/>
          <p:cNvSpPr/>
          <p:nvPr/>
        </p:nvSpPr>
        <p:spPr>
          <a:xfrm rot="3092367">
            <a:off x="344811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1110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03</a:t>
            </a:r>
            <a:endParaRPr lang="nb-NO" sz="1400" noProof="1"/>
          </a:p>
        </p:txBody>
      </p:sp>
      <p:sp>
        <p:nvSpPr>
          <p:cNvPr id="90" name="Arrow: Right 89"/>
          <p:cNvSpPr/>
          <p:nvPr/>
        </p:nvSpPr>
        <p:spPr>
          <a:xfrm flipV="1">
            <a:off x="498321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TextBox 90"/>
          <p:cNvSpPr txBox="1"/>
          <p:nvPr/>
        </p:nvSpPr>
        <p:spPr>
          <a:xfrm>
            <a:off x="4307898" y="1098056"/>
            <a:ext cx="14029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Length/weight</a:t>
            </a:r>
            <a:endParaRPr lang="nb-NO" sz="1400" noProof="1"/>
          </a:p>
        </p:txBody>
      </p:sp>
      <p:sp>
        <p:nvSpPr>
          <p:cNvPr id="92" name="Arrow: Right 91"/>
          <p:cNvSpPr/>
          <p:nvPr/>
        </p:nvSpPr>
        <p:spPr>
          <a:xfrm rot="3092367">
            <a:off x="4842087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504971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04</a:t>
            </a:r>
            <a:endParaRPr lang="nb-NO" sz="1400" noProof="1"/>
          </a:p>
        </p:txBody>
      </p:sp>
      <p:sp>
        <p:nvSpPr>
          <p:cNvPr id="96" name="TextBox 95"/>
          <p:cNvSpPr txBox="1"/>
          <p:nvPr/>
        </p:nvSpPr>
        <p:spPr>
          <a:xfrm>
            <a:off x="5682739" y="2813097"/>
            <a:ext cx="1789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Make sum variables</a:t>
            </a:r>
          </a:p>
          <a:p>
            <a:r>
              <a:rPr lang="nb-NO" sz="1400" dirty="0"/>
              <a:t>Fat + dry </a:t>
            </a:r>
            <a:r>
              <a:rPr lang="nb-NO" sz="1400" dirty="0" err="1"/>
              <a:t>weight</a:t>
            </a:r>
            <a:r>
              <a:rPr lang="nb-NO" sz="1400" dirty="0"/>
              <a:t> </a:t>
            </a:r>
            <a:r>
              <a:rPr lang="nb-NO" sz="1400" dirty="0" err="1"/>
              <a:t>normalization</a:t>
            </a:r>
            <a:endParaRPr lang="nb-NO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366935" y="2813097"/>
            <a:ext cx="13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/>
              <a:t>Length</a:t>
            </a:r>
            <a:r>
              <a:rPr lang="nb-NO" sz="1400" dirty="0"/>
              <a:t> </a:t>
            </a:r>
            <a:r>
              <a:rPr lang="nb-NO" sz="1400" dirty="0" err="1"/>
              <a:t>adjustment</a:t>
            </a:r>
            <a:endParaRPr lang="nb-NO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107246" y="3667509"/>
            <a:ext cx="13918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Parameter-station-year</a:t>
            </a:r>
            <a:endParaRPr lang="nb-NO" sz="1400" noProof="1"/>
          </a:p>
        </p:txBody>
      </p:sp>
      <p:sp>
        <p:nvSpPr>
          <p:cNvPr id="102" name="Arrow: Right 101"/>
          <p:cNvSpPr/>
          <p:nvPr/>
        </p:nvSpPr>
        <p:spPr>
          <a:xfrm flipV="1">
            <a:off x="6383810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TextBox 102"/>
          <p:cNvSpPr txBox="1"/>
          <p:nvPr/>
        </p:nvSpPr>
        <p:spPr>
          <a:xfrm>
            <a:off x="6905565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05</a:t>
            </a:r>
            <a:endParaRPr lang="nb-NO" sz="1400" noProof="1"/>
          </a:p>
        </p:txBody>
      </p:sp>
      <p:sp>
        <p:nvSpPr>
          <p:cNvPr id="104" name="Arrow: Right 103"/>
          <p:cNvSpPr/>
          <p:nvPr/>
        </p:nvSpPr>
        <p:spPr>
          <a:xfrm flipV="1">
            <a:off x="7827811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TextBox 104"/>
          <p:cNvSpPr txBox="1"/>
          <p:nvPr/>
        </p:nvSpPr>
        <p:spPr>
          <a:xfrm>
            <a:off x="8349566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06</a:t>
            </a:r>
            <a:endParaRPr lang="nb-NO" sz="1400" noProof="1"/>
          </a:p>
        </p:txBody>
      </p:sp>
      <p:sp>
        <p:nvSpPr>
          <p:cNvPr id="106" name="Arrow: Right 105"/>
          <p:cNvSpPr/>
          <p:nvPr/>
        </p:nvSpPr>
        <p:spPr>
          <a:xfrm rot="5400000">
            <a:off x="8365697" y="2994784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920448" y="3027744"/>
            <a:ext cx="152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Medians per </a:t>
            </a:r>
            <a:r>
              <a:rPr lang="nb-NO" sz="1400" dirty="0" err="1"/>
              <a:t>year</a:t>
            </a:r>
            <a:endParaRPr lang="nb-NO" sz="1400" dirty="0"/>
          </a:p>
        </p:txBody>
      </p:sp>
      <p:sp>
        <p:nvSpPr>
          <p:cNvPr id="109" name="Arrow: Right 108"/>
          <p:cNvSpPr/>
          <p:nvPr/>
        </p:nvSpPr>
        <p:spPr>
          <a:xfrm rot="8915590">
            <a:off x="7622122" y="3984934"/>
            <a:ext cx="654076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176356" y="4133658"/>
            <a:ext cx="147751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 background level</a:t>
            </a:r>
            <a:endParaRPr lang="nb-NO" sz="1400" noProof="1"/>
          </a:p>
        </p:txBody>
      </p:sp>
      <p:sp>
        <p:nvSpPr>
          <p:cNvPr id="112" name="TextBox 111"/>
          <p:cNvSpPr txBox="1"/>
          <p:nvPr/>
        </p:nvSpPr>
        <p:spPr>
          <a:xfrm>
            <a:off x="8107246" y="5151325"/>
            <a:ext cx="128681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</a:t>
            </a:r>
            <a:endParaRPr lang="nb-NO" sz="1400" noProof="1"/>
          </a:p>
        </p:txBody>
      </p:sp>
      <p:sp>
        <p:nvSpPr>
          <p:cNvPr id="114" name="TextBox 113"/>
          <p:cNvSpPr txBox="1"/>
          <p:nvPr/>
        </p:nvSpPr>
        <p:spPr>
          <a:xfrm>
            <a:off x="7104003" y="3573675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Background</a:t>
            </a:r>
            <a:endParaRPr lang="nb-NO" sz="1400" dirty="0"/>
          </a:p>
          <a:p>
            <a:r>
              <a:rPr lang="nb-NO" sz="1400" dirty="0" err="1"/>
              <a:t>calc</a:t>
            </a:r>
            <a:r>
              <a:rPr lang="nb-NO" sz="1400" dirty="0"/>
              <a:t> </a:t>
            </a:r>
          </a:p>
        </p:txBody>
      </p:sp>
      <p:sp>
        <p:nvSpPr>
          <p:cNvPr id="115" name="Arrow: Right 114"/>
          <p:cNvSpPr/>
          <p:nvPr/>
        </p:nvSpPr>
        <p:spPr>
          <a:xfrm rot="5400000">
            <a:off x="8365696" y="4440706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936857" y="4331034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Trend per </a:t>
            </a:r>
            <a:r>
              <a:rPr lang="nb-NO" sz="1400" dirty="0" err="1"/>
              <a:t>station</a:t>
            </a:r>
            <a:endParaRPr lang="nb-NO" sz="1400" dirty="0"/>
          </a:p>
        </p:txBody>
      </p:sp>
      <p:sp>
        <p:nvSpPr>
          <p:cNvPr id="117" name="Arrow: Right 116"/>
          <p:cNvSpPr/>
          <p:nvPr/>
        </p:nvSpPr>
        <p:spPr>
          <a:xfrm rot="2250986">
            <a:off x="7408389" y="4730305"/>
            <a:ext cx="892545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8773" y="287398"/>
            <a:ext cx="936804" cy="338554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678399" y="49577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399" y="4417641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0678399" y="352467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78399" y="298459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The </a:t>
            </a:r>
            <a:r>
              <a:rPr lang="nb-NO" sz="1200" b="1" dirty="0" err="1"/>
              <a:t>big</a:t>
            </a:r>
            <a:r>
              <a:rPr lang="nb-NO" sz="1200" b="1" dirty="0"/>
              <a:t> Excel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5" name="Arrow: Right 124"/>
          <p:cNvSpPr/>
          <p:nvPr/>
        </p:nvSpPr>
        <p:spPr>
          <a:xfrm rot="20326149" flipV="1">
            <a:off x="9451831" y="3550243"/>
            <a:ext cx="120575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Arrow: Right 125"/>
          <p:cNvSpPr/>
          <p:nvPr/>
        </p:nvSpPr>
        <p:spPr>
          <a:xfrm rot="18242287" flipV="1">
            <a:off x="8871516" y="4396105"/>
            <a:ext cx="223616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Arrow: Right 126"/>
          <p:cNvSpPr/>
          <p:nvPr/>
        </p:nvSpPr>
        <p:spPr>
          <a:xfrm rot="20246449" flipV="1">
            <a:off x="9256802" y="5098179"/>
            <a:ext cx="1595812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Arrow: Right 127"/>
          <p:cNvSpPr/>
          <p:nvPr/>
        </p:nvSpPr>
        <p:spPr>
          <a:xfrm rot="17838979" flipV="1">
            <a:off x="5507432" y="1372149"/>
            <a:ext cx="206569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xtBox 42"/>
          <p:cNvSpPr txBox="1"/>
          <p:nvPr/>
        </p:nvSpPr>
        <p:spPr>
          <a:xfrm>
            <a:off x="10054708" y="81696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Pop. level biol. effects</a:t>
            </a:r>
          </a:p>
          <a:p>
            <a:pPr algn="ctr"/>
            <a:r>
              <a:rPr lang="nb-NO" sz="1400" b="1" noProof="1"/>
              <a:t>(imposex)</a:t>
            </a:r>
            <a:endParaRPr lang="nb-NO" sz="1400" noProof="1"/>
          </a:p>
        </p:txBody>
      </p:sp>
      <p:sp>
        <p:nvSpPr>
          <p:cNvPr id="49" name="TextBox 48"/>
          <p:cNvSpPr txBox="1"/>
          <p:nvPr/>
        </p:nvSpPr>
        <p:spPr>
          <a:xfrm>
            <a:off x="122419" y="3966915"/>
            <a:ext cx="17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08_Combine_Access_and_NIVA_data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12708" y="1825999"/>
            <a:ext cx="582814" cy="2103120"/>
          </a:xfrm>
          <a:custGeom>
            <a:avLst/>
            <a:gdLst>
              <a:gd name="connsiteX0" fmla="*/ 582814 w 582814"/>
              <a:gd name="connsiteY0" fmla="*/ 0 h 2103120"/>
              <a:gd name="connsiteX1" fmla="*/ 92363 w 582814"/>
              <a:gd name="connsiteY1" fmla="*/ 1097280 h 2103120"/>
              <a:gd name="connsiteX2" fmla="*/ 923 w 582814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814" h="2103120">
                <a:moveTo>
                  <a:pt x="582814" y="0"/>
                </a:moveTo>
                <a:cubicBezTo>
                  <a:pt x="386079" y="373380"/>
                  <a:pt x="189345" y="746760"/>
                  <a:pt x="92363" y="1097280"/>
                </a:cubicBezTo>
                <a:cubicBezTo>
                  <a:pt x="-4619" y="1447800"/>
                  <a:pt x="-1848" y="1775460"/>
                  <a:pt x="923" y="210312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58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4" y="70424"/>
            <a:ext cx="5450044" cy="461591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 flow on Jupyterhub 2020 </a:t>
            </a:r>
            <a:r>
              <a:rPr lang="nb-NO" sz="1800" noProof="1"/>
              <a:t>(data until 2019)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95404" y="71018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100</a:t>
            </a:r>
            <a:endParaRPr lang="nb-NO" sz="1400" noProof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2E920-1240-4DE7-AA22-38D1EBDD06E5}"/>
              </a:ext>
            </a:extLst>
          </p:cNvPr>
          <p:cNvSpPr txBox="1"/>
          <p:nvPr/>
        </p:nvSpPr>
        <p:spPr>
          <a:xfrm>
            <a:off x="2379069" y="71244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100_Download_Aquamonitor_data.Rmd</a:t>
            </a:r>
            <a:endParaRPr lang="nb-NO" sz="1400" noProof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4498D7-0A17-49E4-BD70-D7684DCE281A}"/>
              </a:ext>
            </a:extLst>
          </p:cNvPr>
          <p:cNvSpPr txBox="1"/>
          <p:nvPr/>
        </p:nvSpPr>
        <p:spPr>
          <a:xfrm>
            <a:off x="225630" y="71560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78C118-B60A-44EC-A0BF-D72A965BC422}"/>
              </a:ext>
            </a:extLst>
          </p:cNvPr>
          <p:cNvSpPr txBox="1"/>
          <p:nvPr/>
        </p:nvSpPr>
        <p:spPr>
          <a:xfrm>
            <a:off x="1498263" y="107155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Data_Nivabasen/Data_CEMP_Biota_[dato].xlsx</a:t>
            </a:r>
            <a:endParaRPr lang="nb-NO" sz="1400" noProof="1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0EB1053-669A-4701-A35A-1F59E3824973}"/>
              </a:ext>
            </a:extLst>
          </p:cNvPr>
          <p:cNvSpPr/>
          <p:nvPr/>
        </p:nvSpPr>
        <p:spPr>
          <a:xfrm rot="5400000" flipV="1">
            <a:off x="1868006" y="129094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8850B4-227F-4918-BADA-D7EB47D9E071}"/>
              </a:ext>
            </a:extLst>
          </p:cNvPr>
          <p:cNvSpPr txBox="1"/>
          <p:nvPr/>
        </p:nvSpPr>
        <p:spPr>
          <a:xfrm>
            <a:off x="225630" y="1071550"/>
            <a:ext cx="15373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B515D3C-28CF-4908-B9EF-547B321A883B}"/>
              </a:ext>
            </a:extLst>
          </p:cNvPr>
          <p:cNvSpPr txBox="1"/>
          <p:nvPr/>
        </p:nvSpPr>
        <p:spPr>
          <a:xfrm>
            <a:off x="1595404" y="177698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101</a:t>
            </a:r>
            <a:endParaRPr lang="nb-NO" sz="1400" noProof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D5EB32-F5A5-44BC-9BC1-A2FFA59226C2}"/>
              </a:ext>
            </a:extLst>
          </p:cNvPr>
          <p:cNvSpPr txBox="1"/>
          <p:nvPr/>
        </p:nvSpPr>
        <p:spPr>
          <a:xfrm>
            <a:off x="2379069" y="177924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101_Combine_with_legacy_data.Rmd</a:t>
            </a:r>
            <a:endParaRPr lang="nb-NO" sz="1400" noProof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6F46CF8-B566-4F1A-98BD-EBCDB7AD0A65}"/>
              </a:ext>
            </a:extLst>
          </p:cNvPr>
          <p:cNvSpPr txBox="1"/>
          <p:nvPr/>
        </p:nvSpPr>
        <p:spPr>
          <a:xfrm>
            <a:off x="225630" y="178240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419DFD-853E-433F-9628-32A5F2B1D719}"/>
              </a:ext>
            </a:extLst>
          </p:cNvPr>
          <p:cNvSpPr txBox="1"/>
          <p:nvPr/>
        </p:nvSpPr>
        <p:spPr>
          <a:xfrm>
            <a:off x="1554143" y="213835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 101_data_updated_[dato].rds</a:t>
            </a:r>
            <a:endParaRPr lang="nb-NO" sz="1400" noProof="1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BE86AE8A-FC02-447C-9C06-099286A2681E}"/>
              </a:ext>
            </a:extLst>
          </p:cNvPr>
          <p:cNvSpPr/>
          <p:nvPr/>
        </p:nvSpPr>
        <p:spPr>
          <a:xfrm rot="5400000" flipV="1">
            <a:off x="1868006" y="235774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C9FEE31-B0CD-46CE-B15B-63EC81071C95}"/>
              </a:ext>
            </a:extLst>
          </p:cNvPr>
          <p:cNvSpPr txBox="1"/>
          <p:nvPr/>
        </p:nvSpPr>
        <p:spPr>
          <a:xfrm>
            <a:off x="225630" y="2138350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FC846F8-AD8F-48A9-BAD1-54E6813644D6}"/>
              </a:ext>
            </a:extLst>
          </p:cNvPr>
          <p:cNvSpPr txBox="1"/>
          <p:nvPr/>
        </p:nvSpPr>
        <p:spPr>
          <a:xfrm>
            <a:off x="1595404" y="2846046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110</a:t>
            </a:r>
            <a:endParaRPr lang="nb-NO" sz="1400" noProof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D6A0916-CA2B-46E5-8F17-88004FE9E0EC}"/>
              </a:ext>
            </a:extLst>
          </p:cNvPr>
          <p:cNvSpPr txBox="1"/>
          <p:nvPr/>
        </p:nvSpPr>
        <p:spPr>
          <a:xfrm>
            <a:off x="2379069" y="2848303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110_Medians_and_PROREF.Rmd</a:t>
            </a:r>
            <a:endParaRPr lang="nb-NO" sz="1400" noProof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6DFF3-B062-444F-95A2-0F3F906EEAF1}"/>
              </a:ext>
            </a:extLst>
          </p:cNvPr>
          <p:cNvSpPr txBox="1"/>
          <p:nvPr/>
        </p:nvSpPr>
        <p:spPr>
          <a:xfrm>
            <a:off x="225630" y="2851460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7C3F96-CE61-4D63-B91F-BF959FF257CF}"/>
              </a:ext>
            </a:extLst>
          </p:cNvPr>
          <p:cNvSpPr txBox="1"/>
          <p:nvPr/>
        </p:nvSpPr>
        <p:spPr>
          <a:xfrm>
            <a:off x="1498263" y="3207407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 110_mediandata_updated_[dato].rds</a:t>
            </a:r>
            <a:endParaRPr lang="nb-NO" sz="1400" noProof="1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B81F2D31-24B4-4DC0-8688-1193C08675BC}"/>
              </a:ext>
            </a:extLst>
          </p:cNvPr>
          <p:cNvSpPr/>
          <p:nvPr/>
        </p:nvSpPr>
        <p:spPr>
          <a:xfrm rot="5400000" flipV="1">
            <a:off x="1868006" y="3426805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40DE393-2FF2-4761-82E1-87689C775D54}"/>
              </a:ext>
            </a:extLst>
          </p:cNvPr>
          <p:cNvSpPr txBox="1"/>
          <p:nvPr/>
        </p:nvSpPr>
        <p:spPr>
          <a:xfrm>
            <a:off x="225630" y="3207407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924F3C1-7CD4-45B9-932A-190BD454BBB6}"/>
              </a:ext>
            </a:extLst>
          </p:cNvPr>
          <p:cNvSpPr txBox="1"/>
          <p:nvPr/>
        </p:nvSpPr>
        <p:spPr>
          <a:xfrm>
            <a:off x="1595404" y="3928044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120</a:t>
            </a:r>
            <a:endParaRPr lang="nb-NO" sz="1400" noProof="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849006-27CD-4B7B-835A-26692CEDAA19}"/>
              </a:ext>
            </a:extLst>
          </p:cNvPr>
          <p:cNvSpPr txBox="1"/>
          <p:nvPr/>
        </p:nvSpPr>
        <p:spPr>
          <a:xfrm>
            <a:off x="2379069" y="3930301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120_Calculate_trends.Rmd</a:t>
            </a:r>
            <a:endParaRPr lang="nb-NO" sz="1400" noProof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20F13C1-5FEE-4829-907F-DD74DB773C63}"/>
              </a:ext>
            </a:extLst>
          </p:cNvPr>
          <p:cNvSpPr txBox="1"/>
          <p:nvPr/>
        </p:nvSpPr>
        <p:spPr>
          <a:xfrm>
            <a:off x="225630" y="3933458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EC8CFDE-AD74-4311-B6D0-2A1863A1AA9A}"/>
              </a:ext>
            </a:extLst>
          </p:cNvPr>
          <p:cNvSpPr txBox="1"/>
          <p:nvPr/>
        </p:nvSpPr>
        <p:spPr>
          <a:xfrm>
            <a:off x="1498263" y="4289405"/>
            <a:ext cx="4325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Data/120_result_long_[dato].rds</a:t>
            </a:r>
          </a:p>
          <a:p>
            <a:r>
              <a:rPr lang="nb-NO" sz="1400" b="1" noProof="1"/>
              <a:t>Data/120_result_10yr_[dato].rds</a:t>
            </a:r>
            <a:endParaRPr lang="nb-NO" sz="1400" noProof="1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B7A3EE8B-3612-417A-A23A-8EC4E971EBAD}"/>
              </a:ext>
            </a:extLst>
          </p:cNvPr>
          <p:cNvSpPr/>
          <p:nvPr/>
        </p:nvSpPr>
        <p:spPr>
          <a:xfrm rot="5400000" flipV="1">
            <a:off x="1868006" y="4719478"/>
            <a:ext cx="238461" cy="5293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FED1B5-EBA6-4B18-99D3-0722E3159D67}"/>
              </a:ext>
            </a:extLst>
          </p:cNvPr>
          <p:cNvSpPr txBox="1"/>
          <p:nvPr/>
        </p:nvSpPr>
        <p:spPr>
          <a:xfrm>
            <a:off x="225630" y="4289405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C60855-0B00-4D10-8CC3-7BF848D83D38}"/>
              </a:ext>
            </a:extLst>
          </p:cNvPr>
          <p:cNvSpPr txBox="1"/>
          <p:nvPr/>
        </p:nvSpPr>
        <p:spPr>
          <a:xfrm>
            <a:off x="1595404" y="5163479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201</a:t>
            </a:r>
            <a:endParaRPr lang="nb-NO" sz="1400" noProof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55CEBD7-9FE4-426E-B5FE-01497AEF5573}"/>
              </a:ext>
            </a:extLst>
          </p:cNvPr>
          <p:cNvSpPr txBox="1"/>
          <p:nvPr/>
        </p:nvSpPr>
        <p:spPr>
          <a:xfrm>
            <a:off x="2379069" y="5165736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201_Make_big_excel_file.Rmd</a:t>
            </a:r>
            <a:endParaRPr lang="nb-NO" sz="1400" noProof="1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2E5E43-D792-4309-ADCA-6A9AA3A56761}"/>
              </a:ext>
            </a:extLst>
          </p:cNvPr>
          <p:cNvSpPr txBox="1"/>
          <p:nvPr/>
        </p:nvSpPr>
        <p:spPr>
          <a:xfrm>
            <a:off x="225630" y="5168893"/>
            <a:ext cx="7836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Script</a:t>
            </a:r>
            <a:endParaRPr lang="nb-NO" sz="1400" noProof="1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7C2ADB8-BA73-46DC-9229-3D81D5CB0255}"/>
              </a:ext>
            </a:extLst>
          </p:cNvPr>
          <p:cNvSpPr txBox="1"/>
          <p:nvPr/>
        </p:nvSpPr>
        <p:spPr>
          <a:xfrm>
            <a:off x="1498263" y="5524840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noProof="1"/>
              <a:t>Big_excel_table/Data_xl_[dato].csv</a:t>
            </a:r>
            <a:endParaRPr lang="nb-NO" sz="1400" b="1" noProof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39A71C-9C4C-490E-AD87-4B4B96578E05}"/>
              </a:ext>
            </a:extLst>
          </p:cNvPr>
          <p:cNvSpPr txBox="1"/>
          <p:nvPr/>
        </p:nvSpPr>
        <p:spPr>
          <a:xfrm>
            <a:off x="225630" y="5524840"/>
            <a:ext cx="127263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Resulting data</a:t>
            </a:r>
            <a:endParaRPr lang="nb-NO" sz="1400" noProof="1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A2D38E-F8FA-4601-9011-E1DA4F8DF3D5}"/>
              </a:ext>
            </a:extLst>
          </p:cNvPr>
          <p:cNvSpPr txBox="1"/>
          <p:nvPr/>
        </p:nvSpPr>
        <p:spPr>
          <a:xfrm>
            <a:off x="5791484" y="3242436"/>
            <a:ext cx="783666" cy="3100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201</a:t>
            </a:r>
            <a:endParaRPr lang="nb-NO" sz="1400" noProof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18EDD57-CFA1-4535-A031-C49C1FED74FB}"/>
              </a:ext>
            </a:extLst>
          </p:cNvPr>
          <p:cNvSpPr txBox="1"/>
          <p:nvPr/>
        </p:nvSpPr>
        <p:spPr>
          <a:xfrm>
            <a:off x="6575149" y="3244693"/>
            <a:ext cx="432581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201_Make_big_excel_file.Rmd</a:t>
            </a:r>
            <a:endParaRPr lang="nb-NO" sz="1400" noProof="1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80529896-CA17-4926-929C-75B69219DD97}"/>
              </a:ext>
            </a:extLst>
          </p:cNvPr>
          <p:cNvSpPr/>
          <p:nvPr/>
        </p:nvSpPr>
        <p:spPr>
          <a:xfrm flipV="1">
            <a:off x="5116398" y="3242436"/>
            <a:ext cx="529363" cy="277980"/>
          </a:xfrm>
          <a:prstGeom prst="rightArrow">
            <a:avLst>
              <a:gd name="adj1" fmla="val 50000"/>
              <a:gd name="adj2" fmla="val 5767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0F8B2C2-5A06-420E-8477-13962AE480DF}"/>
              </a:ext>
            </a:extLst>
          </p:cNvPr>
          <p:cNvSpPr txBox="1"/>
          <p:nvPr/>
        </p:nvSpPr>
        <p:spPr>
          <a:xfrm>
            <a:off x="7047589" y="4946681"/>
            <a:ext cx="4325814" cy="738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To add:</a:t>
            </a:r>
            <a:br>
              <a:rPr lang="nb-NO" sz="1400" b="1" noProof="1"/>
            </a:br>
            <a:r>
              <a:rPr lang="nb-NO" sz="1400" b="1" noProof="1"/>
              <a:t>- script 160 for adding length data to the database</a:t>
            </a:r>
            <a:br>
              <a:rPr lang="nb-NO" sz="1400" b="1" noProof="1"/>
            </a:br>
            <a:r>
              <a:rPr lang="nb-NO" sz="1400" b="1" noProof="1"/>
              <a:t>- script 106 for length-adjustment</a:t>
            </a:r>
          </a:p>
        </p:txBody>
      </p:sp>
    </p:spTree>
    <p:extLst>
      <p:ext uri="{BB962C8B-B14F-4D97-AF65-F5344CB8AC3E}">
        <p14:creationId xmlns:p14="http://schemas.microsoft.com/office/powerpoint/2010/main" val="370818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208" y="204122"/>
            <a:ext cx="5953255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 – contaminants in sediment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205251" y="831882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1-2 lines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234963" y="1531510"/>
            <a:ext cx="287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sediment </a:t>
            </a:r>
            <a:r>
              <a:rPr lang="nb-NO" dirty="0" err="1"/>
              <a:t>core</a:t>
            </a:r>
            <a:br>
              <a:rPr lang="nb-NO" dirty="0"/>
            </a:br>
            <a:r>
              <a:rPr lang="nb-NO" dirty="0"/>
              <a:t>(2-3 </a:t>
            </a:r>
            <a:r>
              <a:rPr lang="nb-NO" dirty="0" err="1"/>
              <a:t>cores</a:t>
            </a:r>
            <a:r>
              <a:rPr lang="nb-NO" dirty="0"/>
              <a:t> per </a:t>
            </a:r>
            <a:r>
              <a:rPr lang="nb-NO" dirty="0" err="1"/>
              <a:t>station</a:t>
            </a:r>
            <a:r>
              <a:rPr lang="nb-NO" dirty="0"/>
              <a:t>/</a:t>
            </a:r>
            <a:r>
              <a:rPr lang="nb-NO" dirty="0" err="1"/>
              <a:t>year</a:t>
            </a:r>
            <a:r>
              <a:rPr lang="nb-NO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513" y="1499703"/>
            <a:ext cx="27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slice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core</a:t>
            </a:r>
            <a:endParaRPr lang="nb-NO" dirty="0"/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2321625" y="2220454"/>
            <a:ext cx="204404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SEDIMENT_SAMPLES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SAMPLE_ID</a:t>
            </a:r>
          </a:p>
          <a:p>
            <a:r>
              <a:rPr lang="nb-NO" sz="1400" noProof="1"/>
              <a:t>SAMPLE_POINT_ID</a:t>
            </a:r>
          </a:p>
          <a:p>
            <a:r>
              <a:rPr lang="nb-NO" sz="1400" noProof="1"/>
              <a:t>SAMPLE_DATE</a:t>
            </a:r>
          </a:p>
          <a:p>
            <a:r>
              <a:rPr lang="nb-NO" sz="1400" noProof="1"/>
              <a:t>WATER_DEPTH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90903" y="4246580"/>
            <a:ext cx="2716560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SEDIMENT_CHEMISTRY_VALUES</a:t>
            </a:r>
            <a:br>
              <a:rPr lang="nb-NO" sz="1400" b="1" noProof="1"/>
            </a:br>
            <a:r>
              <a:rPr lang="en-US" sz="1400" u="sng" noProof="1"/>
              <a:t>SLICE_ID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MATRIX</a:t>
            </a:r>
          </a:p>
          <a:p>
            <a:r>
              <a:rPr lang="en-US" sz="1400" noProof="1"/>
              <a:t>FRACTION_SIZE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QUANTIFICATION_LIMIT</a:t>
            </a:r>
          </a:p>
          <a:p>
            <a:r>
              <a:rPr lang="en-US" sz="1400" noProof="1"/>
              <a:t>UNCERTAINTY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846846" y="2190190"/>
            <a:ext cx="62171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Arrow: Right 23"/>
          <p:cNvSpPr/>
          <p:nvPr/>
        </p:nvSpPr>
        <p:spPr>
          <a:xfrm flipV="1">
            <a:off x="4471384" y="2707871"/>
            <a:ext cx="503419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3063305" flipV="1">
            <a:off x="6692224" y="3694076"/>
            <a:ext cx="676627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5C7008-3665-4A76-82AD-12DC0C774F25}"/>
              </a:ext>
            </a:extLst>
          </p:cNvPr>
          <p:cNvSpPr txBox="1"/>
          <p:nvPr/>
        </p:nvSpPr>
        <p:spPr>
          <a:xfrm>
            <a:off x="1612566" y="382778"/>
            <a:ext cx="1590219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PROJECTS</a:t>
            </a:r>
            <a:br>
              <a:rPr lang="nb-NO" sz="1100" b="1" noProof="1"/>
            </a:br>
            <a:r>
              <a:rPr lang="nb-NO" sz="1100" u="sng" noProof="1"/>
              <a:t>PROJECT_ID</a:t>
            </a:r>
          </a:p>
          <a:p>
            <a:r>
              <a:rPr lang="nb-NO" sz="1100" noProof="1"/>
              <a:t>PROJECT_NAME</a:t>
            </a:r>
            <a:br>
              <a:rPr lang="nb-NO" sz="1100" noProof="1"/>
            </a:br>
            <a:r>
              <a:rPr lang="nb-NO" sz="1100" noProof="1"/>
              <a:t>PROJECT_DESCRIPTION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7643-71FB-4F50-B183-126BB1F98ACD}"/>
              </a:ext>
            </a:extLst>
          </p:cNvPr>
          <p:cNvSpPr/>
          <p:nvPr/>
        </p:nvSpPr>
        <p:spPr>
          <a:xfrm rot="17820673" flipV="1">
            <a:off x="1587137" y="1306357"/>
            <a:ext cx="454761" cy="139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E36476-836E-4AAE-B092-3B97E10AE922}"/>
              </a:ext>
            </a:extLst>
          </p:cNvPr>
          <p:cNvSpPr txBox="1"/>
          <p:nvPr/>
        </p:nvSpPr>
        <p:spPr>
          <a:xfrm>
            <a:off x="5080516" y="2246816"/>
            <a:ext cx="2345352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SEDIMENT_SLICES</a:t>
            </a:r>
            <a:br>
              <a:rPr lang="nb-NO" sz="1400" b="1" noProof="1"/>
            </a:br>
            <a:r>
              <a:rPr lang="nb-NO" sz="1400" u="sng" noProof="1"/>
              <a:t>SAMPLE_ID</a:t>
            </a:r>
          </a:p>
          <a:p>
            <a:r>
              <a:rPr lang="nb-NO" sz="1400" u="sng" noProof="1"/>
              <a:t>SLICE_ID</a:t>
            </a:r>
          </a:p>
          <a:p>
            <a:r>
              <a:rPr lang="nb-NO" sz="1400" noProof="1"/>
              <a:t>DEPTH1</a:t>
            </a:r>
          </a:p>
          <a:p>
            <a:r>
              <a:rPr lang="nb-NO" sz="1400" noProof="1"/>
              <a:t>DEPTH2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E8F89-76E5-4E25-B621-6B145CA5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199" y="771115"/>
            <a:ext cx="3975622" cy="2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</TotalTime>
  <Words>2014</Words>
  <Application>Microsoft Office PowerPoint</Application>
  <PresentationFormat>Widescreen</PresentationFormat>
  <Paragraphs>505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NIVAbasen</vt:lpstr>
      <vt:lpstr>CEMP Access database</vt:lpstr>
      <vt:lpstr>Representing pooled samples, Nivabase  </vt:lpstr>
      <vt:lpstr>Representing pooled samples, ICES  </vt:lpstr>
      <vt:lpstr>Dataflyt og prosedyrer</vt:lpstr>
      <vt:lpstr>Dataflyt og prosedyrer Med scriptnr.</vt:lpstr>
      <vt:lpstr>Proposed data flow (for 2018 procedure)</vt:lpstr>
      <vt:lpstr>Data flow on Jupyterhub 2020 (data until 2019)</vt:lpstr>
      <vt:lpstr>NIVAbasen – contaminants in sediment</vt:lpstr>
      <vt:lpstr>NIVAbasen – contaminants in water</vt:lpstr>
      <vt:lpstr>PowerPoint Presentation</vt:lpstr>
      <vt:lpstr>df_lookup_sample - from Labware and Nivadatabase - one line per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CEMP Access database</dc:title>
  <dc:creator>Dag Øystein Hjermann</dc:creator>
  <cp:lastModifiedBy>Dag Øystein Hjermann</cp:lastModifiedBy>
  <cp:revision>111</cp:revision>
  <cp:lastPrinted>2021-08-23T12:17:21Z</cp:lastPrinted>
  <dcterms:created xsi:type="dcterms:W3CDTF">2017-06-23T07:26:47Z</dcterms:created>
  <dcterms:modified xsi:type="dcterms:W3CDTF">2021-08-26T11:27:50Z</dcterms:modified>
</cp:coreProperties>
</file>