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7471-236F-6903-D1F9-FB72AB998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B34D7-F107-FAD4-B574-07EC4F4E1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036D-6277-4AFD-4C3F-DABED566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342B-E2FD-060A-0F40-572A874C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B1A7-6877-2884-4130-EBFE4113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671-37A9-BCE3-A9AA-FDEDFCD8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A65D5-6BFB-A8C7-EB51-CF1E8A35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14C5-2651-F449-2A76-381EDEE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1626-7693-5257-71DA-70D5AA49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95-6409-F8A8-77A6-BF73345C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5587E-90C0-85F9-D081-E094BB2FB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732A7-E5EA-98E7-C031-B288D0CEA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A64F-98CE-1497-B890-22F0EB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3B40-CB31-3218-57D2-3E26B6F5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7806-4659-2353-7DD4-A28CD901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6E04-B73D-7DF5-9787-3D99D144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C821-6BED-421C-1527-F3F0FA56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7F53-76A4-6FBE-E967-9E7968FF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598A-2F9A-40BB-805E-6F97513D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AA13-4D02-3F02-F408-D442AF90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6AB4-A7CC-E42E-78E8-6ABE73BF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D24D9-FE08-6116-4B0A-21005384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0EFF-FA82-9C9B-52D6-CA1BABDA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A8BC-B91F-ED62-C1E2-85FE40CD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75EE-7441-CF16-EB75-2FAD5E21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B76D-9AFE-1BA1-7197-6D7541A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BFEB-AA78-F518-4BB6-63F91ABC7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F14AC-F3FB-E9AE-5157-D90EF378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8431-F0A9-44EB-1CCC-39EDA666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A684-D0E5-F684-6ECB-1B977952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38EDD-7C04-E898-E15F-840EAF05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F14-170D-EBC4-864D-008D3DC7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2ADF-F458-6E62-07EE-4E992D76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AEAE3-2285-5B36-2694-28B57F60C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163E8-EFDD-7DC3-671F-F45A35B6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1BFD2-80DB-328E-F39B-55F086FEE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79FDB-AD7F-8AE9-D757-810501F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21F84-3E42-DA12-6A71-0794AEE5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AA169-AD49-2C04-3772-00BBA318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B4C7-514B-6A20-63DB-31C11BE1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D898D-F900-7491-4D26-12F557BC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DF711-2FF0-EAD6-08F9-E5390B69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80E8D-F9F8-B78F-A9B9-CDAC551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E643A-7F2B-8B19-5327-1A54BFEB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BC28A-CF53-CC1D-FF2C-2F3B79C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AC06F-46AE-CD19-D525-3C84A640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687-E69C-A19E-6779-13A85252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D924-FE57-2B9C-B0B3-DC591CFE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EC4BD-3171-5FE0-3318-AC83DFC6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E2CE9-8D06-477E-B9DB-999DD33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D904-3F17-17D7-CA9F-67078F22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C7F5C-AD26-C9B2-0713-A3D8A477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5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223F-05BD-A0F2-9ED5-B189611A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F9699-552D-EA7A-78A6-BAAB3F61C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971D-66F3-EC73-C673-CC28CF47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0E354-F3E7-B2F8-F86C-ED33C63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0BEE-DAD5-9D81-C175-9871D3D5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9F9E7-7907-D14E-B480-A735E90B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FD09F-5335-2840-B4E8-6CD5C13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D5D6-7EA8-97AC-DA87-C0CF27F9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79ED-FF18-30FC-A6CB-54C0B43D4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FC579-903E-47F9-99CB-61CEF1E1008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20F4-DA01-9C5E-913E-492667E73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39D4-4194-9359-C577-52192818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74AC-0CA0-4672-884A-672E36E7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erLiu/IFN64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7439-9EB1-906E-93A9-E792F9482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Revisiting </a:t>
            </a:r>
            <a:r>
              <a:rPr lang="en-US" dirty="0" err="1"/>
              <a:t>Prac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BE6F-B287-EAEA-C160-288EAF481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1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1C13-FA14-E95B-205D-6508F99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655B-8355-18CF-0524-C73424DE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9734"/>
          </a:xfrm>
        </p:spPr>
        <p:txBody>
          <a:bodyPr/>
          <a:lstStyle/>
          <a:p>
            <a:r>
              <a:rPr lang="en-US" dirty="0"/>
              <a:t>Enable programming on Raspberry Pi</a:t>
            </a: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9844556C-FFEE-B109-53C3-DD9E4B5C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796" y="4343812"/>
            <a:ext cx="914400" cy="914400"/>
          </a:xfrm>
          <a:prstGeom prst="rect">
            <a:avLst/>
          </a:prstGeom>
        </p:spPr>
      </p:pic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EF06BEBC-9EEE-6D5D-99E4-163C6D422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3693" y="430264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47FEF-EF3A-A097-308F-7C941EFDA2A9}"/>
              </a:ext>
            </a:extLst>
          </p:cNvPr>
          <p:cNvSpPr txBox="1"/>
          <p:nvPr/>
        </p:nvSpPr>
        <p:spPr>
          <a:xfrm>
            <a:off x="3464143" y="5220556"/>
            <a:ext cx="193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Teensy (8-bit CPU,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</a:p>
          <a:p>
            <a:r>
              <a:rPr lang="en-US" b="0" i="0" dirty="0">
                <a:effectLst/>
                <a:latin typeface="Google Sans"/>
              </a:rPr>
              <a:t>ATMEGA32U4)</a:t>
            </a:r>
            <a:endParaRPr lang="en-US" dirty="0"/>
          </a:p>
        </p:txBody>
      </p:sp>
      <p:pic>
        <p:nvPicPr>
          <p:cNvPr id="9" name="Graphic 8" descr="Thermometer with solid fill">
            <a:extLst>
              <a:ext uri="{FF2B5EF4-FFF2-40B4-BE49-F238E27FC236}">
                <a16:creationId xmlns:a16="http://schemas.microsoft.com/office/drawing/2014/main" id="{7010F746-24EA-D9BA-719B-66FF87B71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718" y="4017715"/>
            <a:ext cx="556510" cy="556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8D092-9359-8A29-B87E-E9C6DD12D956}"/>
              </a:ext>
            </a:extLst>
          </p:cNvPr>
          <p:cNvSpPr txBox="1"/>
          <p:nvPr/>
        </p:nvSpPr>
        <p:spPr>
          <a:xfrm>
            <a:off x="952654" y="457422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DHT11</a:t>
            </a:r>
          </a:p>
          <a:p>
            <a:r>
              <a:rPr lang="en-US" dirty="0"/>
              <a:t>Sensor</a:t>
            </a:r>
          </a:p>
        </p:txBody>
      </p:sp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0FB58FD4-5EF3-C252-7864-D5D158A90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7129" y="3164003"/>
            <a:ext cx="729734" cy="7297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07B6DD-7A9B-DD14-0C4F-52F432EC3E81}"/>
              </a:ext>
            </a:extLst>
          </p:cNvPr>
          <p:cNvSpPr txBox="1"/>
          <p:nvPr/>
        </p:nvSpPr>
        <p:spPr>
          <a:xfrm>
            <a:off x="3659346" y="3735137"/>
            <a:ext cx="152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</a:p>
          <a:p>
            <a:r>
              <a:rPr lang="en-US" dirty="0"/>
              <a:t>Program (.</a:t>
            </a:r>
            <a:r>
              <a:rPr lang="en-US" dirty="0" err="1"/>
              <a:t>ino</a:t>
            </a:r>
            <a:r>
              <a:rPr lang="en-US" dirty="0"/>
              <a:t>)</a:t>
            </a:r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4A40B271-A3BD-1F21-B39F-84CE90C703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8970" y="3122833"/>
            <a:ext cx="729734" cy="7297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BE6631-8A10-DF71-3195-B154718C434D}"/>
              </a:ext>
            </a:extLst>
          </p:cNvPr>
          <p:cNvSpPr txBox="1"/>
          <p:nvPr/>
        </p:nvSpPr>
        <p:spPr>
          <a:xfrm>
            <a:off x="7142329" y="3693967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Program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408A2-86C0-3E51-4C99-52226E50E5F3}"/>
              </a:ext>
            </a:extLst>
          </p:cNvPr>
          <p:cNvSpPr txBox="1"/>
          <p:nvPr/>
        </p:nvSpPr>
        <p:spPr>
          <a:xfrm>
            <a:off x="6905372" y="5217042"/>
            <a:ext cx="188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r>
              <a:rPr lang="en-US" dirty="0"/>
              <a:t> 4 (64-bit CPU, </a:t>
            </a:r>
          </a:p>
          <a:p>
            <a:r>
              <a:rPr lang="en-US" dirty="0"/>
              <a:t>ARM Cortex-A72)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37ED2C-CF33-819A-CC39-0F65A5E65451}"/>
              </a:ext>
            </a:extLst>
          </p:cNvPr>
          <p:cNvCxnSpPr>
            <a:cxnSpLocks/>
          </p:cNvCxnSpPr>
          <p:nvPr/>
        </p:nvCxnSpPr>
        <p:spPr>
          <a:xfrm>
            <a:off x="1999758" y="4381468"/>
            <a:ext cx="1203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50794-E601-6064-4444-76D63671926E}"/>
              </a:ext>
            </a:extLst>
          </p:cNvPr>
          <p:cNvCxnSpPr>
            <a:cxnSpLocks/>
          </p:cNvCxnSpPr>
          <p:nvPr/>
        </p:nvCxnSpPr>
        <p:spPr>
          <a:xfrm>
            <a:off x="5706345" y="4400668"/>
            <a:ext cx="1203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E48CA3-87D1-F829-AAFE-CD51D521FB50}"/>
              </a:ext>
            </a:extLst>
          </p:cNvPr>
          <p:cNvSpPr txBox="1"/>
          <p:nvPr/>
        </p:nvSpPr>
        <p:spPr>
          <a:xfrm>
            <a:off x="1993347" y="3795088"/>
            <a:ext cx="117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Jumper wire, </a:t>
            </a:r>
          </a:p>
          <a:p>
            <a:r>
              <a:rPr lang="en-US" sz="1400" dirty="0"/>
              <a:t>UART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B7604-FF98-D73A-7A1B-D2FC97746104}"/>
              </a:ext>
            </a:extLst>
          </p:cNvPr>
          <p:cNvSpPr txBox="1"/>
          <p:nvPr/>
        </p:nvSpPr>
        <p:spPr>
          <a:xfrm>
            <a:off x="5683136" y="3829151"/>
            <a:ext cx="9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Bluetooth, </a:t>
            </a:r>
          </a:p>
          <a:p>
            <a:r>
              <a:rPr lang="en-US" sz="1400" dirty="0"/>
              <a:t>UART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AB81A3-7717-F3C9-E789-7B0D792CEA9D}"/>
              </a:ext>
            </a:extLst>
          </p:cNvPr>
          <p:cNvCxnSpPr>
            <a:cxnSpLocks/>
          </p:cNvCxnSpPr>
          <p:nvPr/>
        </p:nvCxnSpPr>
        <p:spPr>
          <a:xfrm>
            <a:off x="8862862" y="4381468"/>
            <a:ext cx="1203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0E11A7-CB65-4D3E-0D5C-1814B3303FC8}"/>
              </a:ext>
            </a:extLst>
          </p:cNvPr>
          <p:cNvSpPr txBox="1"/>
          <p:nvPr/>
        </p:nvSpPr>
        <p:spPr>
          <a:xfrm>
            <a:off x="8961827" y="3780869"/>
            <a:ext cx="81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Internet </a:t>
            </a:r>
          </a:p>
          <a:p>
            <a:r>
              <a:rPr lang="en-US" sz="1400" dirty="0"/>
              <a:t>Protocol</a:t>
            </a:r>
          </a:p>
        </p:txBody>
      </p:sp>
      <p:pic>
        <p:nvPicPr>
          <p:cNvPr id="31" name="Graphic 30" descr="Internet Of Things with solid fill">
            <a:extLst>
              <a:ext uri="{FF2B5EF4-FFF2-40B4-BE49-F238E27FC236}">
                <a16:creationId xmlns:a16="http://schemas.microsoft.com/office/drawing/2014/main" id="{CB9DD83C-79D7-1539-9895-FFA3178D96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05390" y="3886612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6AC5CAC-593A-BF30-A352-0468D60CFCAD}"/>
              </a:ext>
            </a:extLst>
          </p:cNvPr>
          <p:cNvSpPr txBox="1"/>
          <p:nvPr/>
        </p:nvSpPr>
        <p:spPr>
          <a:xfrm>
            <a:off x="10453338" y="4888880"/>
            <a:ext cx="6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137218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6685-1292-05E6-6115-EC165C75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Solution - Keyboard, mouse and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A29CC-F626-C4D6-CE8A-FEF8880DD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342" y="1825625"/>
            <a:ext cx="6193315" cy="4351338"/>
          </a:xfrm>
        </p:spPr>
      </p:pic>
    </p:spTree>
    <p:extLst>
      <p:ext uri="{BB962C8B-B14F-4D97-AF65-F5344CB8AC3E}">
        <p14:creationId xmlns:p14="http://schemas.microsoft.com/office/powerpoint/2010/main" val="1069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00AE-B4E9-5539-45FC-8DD1B379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Work-around – Secure Shell (SSH)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48E0-E0E9-D8B1-DB08-C6E88E74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is the mean, not the goal. </a:t>
            </a: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B7B71D5D-F06C-7DC7-9598-9C079A6A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663" y="4319895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B4C19F16-B7B6-9441-A148-1941E4031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1996" y="3012231"/>
            <a:ext cx="729734" cy="729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0FC3D-9365-4DEA-9EE3-05068F74864B}"/>
              </a:ext>
            </a:extLst>
          </p:cNvPr>
          <p:cNvSpPr txBox="1"/>
          <p:nvPr/>
        </p:nvSpPr>
        <p:spPr>
          <a:xfrm>
            <a:off x="3124574" y="3594728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Program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04BE2-7CBB-DA2B-F41F-4123B8A948B6}"/>
              </a:ext>
            </a:extLst>
          </p:cNvPr>
          <p:cNvSpPr txBox="1"/>
          <p:nvPr/>
        </p:nvSpPr>
        <p:spPr>
          <a:xfrm>
            <a:off x="2911342" y="5234295"/>
            <a:ext cx="188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r>
              <a:rPr lang="en-US" dirty="0"/>
              <a:t> 4 (64-bit CPU, </a:t>
            </a:r>
          </a:p>
          <a:p>
            <a:r>
              <a:rPr lang="en-US" dirty="0"/>
              <a:t>ARM Cortex-A72)</a:t>
            </a:r>
          </a:p>
        </p:txBody>
      </p:sp>
      <p:pic>
        <p:nvPicPr>
          <p:cNvPr id="19" name="Graphic 18" descr="Programmer female with solid fill">
            <a:extLst>
              <a:ext uri="{FF2B5EF4-FFF2-40B4-BE49-F238E27FC236}">
                <a16:creationId xmlns:a16="http://schemas.microsoft.com/office/drawing/2014/main" id="{98913B37-4965-ABD5-C76F-1BCA93019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4320" y="3656021"/>
            <a:ext cx="1065875" cy="10658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4FD66B-444B-0A18-10F7-4B5DD78EE0FF}"/>
              </a:ext>
            </a:extLst>
          </p:cNvPr>
          <p:cNvCxnSpPr>
            <a:cxnSpLocks/>
          </p:cNvCxnSpPr>
          <p:nvPr/>
        </p:nvCxnSpPr>
        <p:spPr>
          <a:xfrm>
            <a:off x="4529283" y="3656021"/>
            <a:ext cx="2944426" cy="66387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A1380F-454E-5A7B-9EEB-FB534735F4AE}"/>
              </a:ext>
            </a:extLst>
          </p:cNvPr>
          <p:cNvSpPr txBox="1"/>
          <p:nvPr/>
        </p:nvSpPr>
        <p:spPr>
          <a:xfrm>
            <a:off x="6212145" y="4895359"/>
            <a:ext cx="3390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VNC viewer to see the screen </a:t>
            </a:r>
          </a:p>
          <a:p>
            <a:r>
              <a:rPr lang="en-US" dirty="0"/>
              <a:t>and code in 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AEFFE-4ABE-9430-A8B7-70644FA07C7D}"/>
              </a:ext>
            </a:extLst>
          </p:cNvPr>
          <p:cNvSpPr txBox="1"/>
          <p:nvPr/>
        </p:nvSpPr>
        <p:spPr>
          <a:xfrm>
            <a:off x="5900468" y="36560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88176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25B8-9763-D1B2-2EB7-4F5C0DC5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over Wireless Local Area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2420-6C15-8C53-78B2-4292634B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QUT Wi-Fi or personal hotspot (some of you tried this last week)</a:t>
            </a:r>
          </a:p>
          <a:p>
            <a:r>
              <a:rPr lang="en-US" dirty="0"/>
              <a:t>For stable access let’s default to QUT wi-fi while on campus.</a:t>
            </a:r>
          </a:p>
          <a:p>
            <a:r>
              <a:rPr lang="en-US" dirty="0">
                <a:hlinkClick r:id="rId2"/>
              </a:rPr>
              <a:t>https://github.com/EsperLiu/IFN649/</a:t>
            </a:r>
            <a:endParaRPr lang="en-US" dirty="0"/>
          </a:p>
          <a:p>
            <a:r>
              <a:rPr lang="en-US" dirty="0"/>
              <a:t>Put </a:t>
            </a:r>
            <a:r>
              <a:rPr lang="en-US" i="1" dirty="0" err="1"/>
              <a:t>wpa_supplicant.conf</a:t>
            </a:r>
            <a:r>
              <a:rPr lang="en-US" i="1" dirty="0"/>
              <a:t> </a:t>
            </a:r>
            <a:r>
              <a:rPr lang="en-US" dirty="0"/>
              <a:t>in the SD card’s root folder; RPi will then connect to QUT Wi-Fi on startup.</a:t>
            </a:r>
          </a:p>
          <a:p>
            <a:r>
              <a:rPr lang="en-US" dirty="0"/>
              <a:t>The method shown in recording does not support MS-CHAPv2, which is used by QUT.</a:t>
            </a:r>
          </a:p>
        </p:txBody>
      </p:sp>
    </p:spTree>
    <p:extLst>
      <p:ext uri="{BB962C8B-B14F-4D97-AF65-F5344CB8AC3E}">
        <p14:creationId xmlns:p14="http://schemas.microsoft.com/office/powerpoint/2010/main" val="31766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DE5AA4-664D-FC06-0070-AB05BD1B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618" y="3046724"/>
            <a:ext cx="6100032" cy="2125351"/>
          </a:xfr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8C0D54A-4FB6-D517-1D67-E31AD1FA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95" y="1151147"/>
            <a:ext cx="41398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FC66EEEE-13BD-C99C-5108-362E22E8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890" y="3680729"/>
            <a:ext cx="807973" cy="80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D8CEC9-E12F-A263-F447-5005F8106523}"/>
              </a:ext>
            </a:extLst>
          </p:cNvPr>
          <p:cNvSpPr/>
          <p:nvPr/>
        </p:nvSpPr>
        <p:spPr>
          <a:xfrm>
            <a:off x="6845239" y="1266825"/>
            <a:ext cx="3295650" cy="4324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AWS EC2 Instance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99350A-6BFE-FD50-DEBE-8960E769FEA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19863" y="4084716"/>
            <a:ext cx="3800114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60F1B8-0062-7DA4-052C-B586B425FF47}"/>
              </a:ext>
            </a:extLst>
          </p:cNvPr>
          <p:cNvSpPr txBox="1"/>
          <p:nvPr/>
        </p:nvSpPr>
        <p:spPr>
          <a:xfrm>
            <a:off x="3985396" y="368072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 Connection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EC50F1-6534-601C-66A1-D58B7FD81AB0}"/>
              </a:ext>
            </a:extLst>
          </p:cNvPr>
          <p:cNvSpPr/>
          <p:nvPr/>
        </p:nvSpPr>
        <p:spPr>
          <a:xfrm>
            <a:off x="7251307" y="4042912"/>
            <a:ext cx="1181820" cy="822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(publisher)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1C0725-ABE9-A7FE-5E4C-990FD2B75D56}"/>
              </a:ext>
            </a:extLst>
          </p:cNvPr>
          <p:cNvSpPr/>
          <p:nvPr/>
        </p:nvSpPr>
        <p:spPr>
          <a:xfrm>
            <a:off x="8591369" y="4042912"/>
            <a:ext cx="1181820" cy="822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(subscriber)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86EAC6-64EC-8691-CA06-E92507D6DEE3}"/>
              </a:ext>
            </a:extLst>
          </p:cNvPr>
          <p:cNvCxnSpPr>
            <a:stCxn id="17" idx="0"/>
          </p:cNvCxnSpPr>
          <p:nvPr/>
        </p:nvCxnSpPr>
        <p:spPr>
          <a:xfrm flipV="1">
            <a:off x="7842217" y="2815088"/>
            <a:ext cx="0" cy="122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F76E60-FD0C-9462-8E9F-D80A1147F92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182279" y="2815088"/>
            <a:ext cx="0" cy="122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2B251E-B862-F21D-6F97-199FBC77162F}"/>
              </a:ext>
            </a:extLst>
          </p:cNvPr>
          <p:cNvSpPr txBox="1"/>
          <p:nvPr/>
        </p:nvSpPr>
        <p:spPr>
          <a:xfrm>
            <a:off x="7297947" y="3310946"/>
            <a:ext cx="105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“Hello World”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34F9D-7380-9E76-E45C-0A548094FA83}"/>
              </a:ext>
            </a:extLst>
          </p:cNvPr>
          <p:cNvSpPr txBox="1"/>
          <p:nvPr/>
        </p:nvSpPr>
        <p:spPr>
          <a:xfrm>
            <a:off x="8591369" y="3290500"/>
            <a:ext cx="105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“Hello World”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939007-A10E-2582-F2EB-B89271F3197C}"/>
              </a:ext>
            </a:extLst>
          </p:cNvPr>
          <p:cNvGrpSpPr/>
          <p:nvPr/>
        </p:nvGrpSpPr>
        <p:grpSpPr>
          <a:xfrm>
            <a:off x="7297947" y="1949898"/>
            <a:ext cx="2461582" cy="865190"/>
            <a:chOff x="7297947" y="1949898"/>
            <a:chExt cx="2461582" cy="865190"/>
          </a:xfrm>
        </p:grpSpPr>
        <p:pic>
          <p:nvPicPr>
            <p:cNvPr id="1026" name="Picture 2" descr="Mosquitto: An Open Source MQTT Server">
              <a:extLst>
                <a:ext uri="{FF2B5EF4-FFF2-40B4-BE49-F238E27FC236}">
                  <a16:creationId xmlns:a16="http://schemas.microsoft.com/office/drawing/2014/main" id="{C69EBB07-8582-9932-43A1-A614BF3B9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47" y="2319230"/>
              <a:ext cx="2461582" cy="495858"/>
            </a:xfrm>
            <a:prstGeom prst="rect">
              <a:avLst/>
            </a:prstGeom>
            <a:solidFill>
              <a:schemeClr val="bg2"/>
            </a:solidFill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97903C-40EA-EBA8-7800-6513CC41D09E}"/>
                </a:ext>
              </a:extLst>
            </p:cNvPr>
            <p:cNvSpPr txBox="1"/>
            <p:nvPr/>
          </p:nvSpPr>
          <p:spPr>
            <a:xfrm>
              <a:off x="7808085" y="1949898"/>
              <a:ext cx="142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MQTT Broker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2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7" grpId="0" animBg="1"/>
      <p:bldP spid="18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B2310A28-912C-2EFB-A9BB-7889605D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068" y="2232604"/>
            <a:ext cx="914400" cy="914400"/>
          </a:xfrm>
          <a:prstGeom prst="rect">
            <a:avLst/>
          </a:prstGeom>
        </p:spPr>
      </p:pic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C2F7DE3C-AE96-1198-4665-4ACB6835C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965" y="219143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26AFF-4083-C82C-5D0B-33121552540B}"/>
              </a:ext>
            </a:extLst>
          </p:cNvPr>
          <p:cNvSpPr txBox="1"/>
          <p:nvPr/>
        </p:nvSpPr>
        <p:spPr>
          <a:xfrm>
            <a:off x="548415" y="3109348"/>
            <a:ext cx="193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Teensy (8-bit CPU,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</a:p>
          <a:p>
            <a:r>
              <a:rPr lang="en-US" b="0" i="0" dirty="0">
                <a:effectLst/>
                <a:latin typeface="Google Sans"/>
              </a:rPr>
              <a:t>ATMEGA32U4)</a:t>
            </a:r>
            <a:endParaRPr lang="en-US" dirty="0"/>
          </a:p>
        </p:txBody>
      </p:sp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B8119855-D5D0-FC78-11B9-3EC2BAF84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401" y="1052795"/>
            <a:ext cx="729734" cy="729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F54B88-D5B3-0080-872C-D65A61CAE2E8}"/>
              </a:ext>
            </a:extLst>
          </p:cNvPr>
          <p:cNvSpPr txBox="1"/>
          <p:nvPr/>
        </p:nvSpPr>
        <p:spPr>
          <a:xfrm>
            <a:off x="743618" y="1623929"/>
            <a:ext cx="152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</a:p>
          <a:p>
            <a:r>
              <a:rPr lang="en-US" dirty="0"/>
              <a:t>Program (.</a:t>
            </a:r>
            <a:r>
              <a:rPr lang="en-US" dirty="0" err="1"/>
              <a:t>ino</a:t>
            </a:r>
            <a:r>
              <a:rPr lang="en-US" dirty="0"/>
              <a:t>)</a:t>
            </a:r>
          </a:p>
        </p:txBody>
      </p:sp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D0DD2222-E00A-E5BA-56B4-7A0B2CCF6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3242" y="1011625"/>
            <a:ext cx="729734" cy="729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C3701-5EBE-99BE-12D9-9448C154A369}"/>
              </a:ext>
            </a:extLst>
          </p:cNvPr>
          <p:cNvSpPr txBox="1"/>
          <p:nvPr/>
        </p:nvSpPr>
        <p:spPr>
          <a:xfrm>
            <a:off x="4226601" y="1582759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Program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B057A-8483-A9CC-C123-7680E780805C}"/>
              </a:ext>
            </a:extLst>
          </p:cNvPr>
          <p:cNvSpPr txBox="1"/>
          <p:nvPr/>
        </p:nvSpPr>
        <p:spPr>
          <a:xfrm>
            <a:off x="3989644" y="3105834"/>
            <a:ext cx="188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r>
              <a:rPr lang="en-US" dirty="0"/>
              <a:t> 4 (64-bit CPU, </a:t>
            </a:r>
          </a:p>
          <a:p>
            <a:r>
              <a:rPr lang="en-US" dirty="0"/>
              <a:t>ARM Cortex-A72)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19CE28-1462-C63A-97F5-F87D9379097E}"/>
              </a:ext>
            </a:extLst>
          </p:cNvPr>
          <p:cNvCxnSpPr>
            <a:cxnSpLocks/>
          </p:cNvCxnSpPr>
          <p:nvPr/>
        </p:nvCxnSpPr>
        <p:spPr>
          <a:xfrm>
            <a:off x="2790617" y="2289460"/>
            <a:ext cx="1203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C0DC22-3BE1-8159-827D-EC7FBEEC6039}"/>
              </a:ext>
            </a:extLst>
          </p:cNvPr>
          <p:cNvSpPr txBox="1"/>
          <p:nvPr/>
        </p:nvSpPr>
        <p:spPr>
          <a:xfrm>
            <a:off x="2767408" y="1717943"/>
            <a:ext cx="9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Bluetooth, </a:t>
            </a:r>
          </a:p>
          <a:p>
            <a:r>
              <a:rPr lang="en-US" sz="1400" dirty="0"/>
              <a:t>UART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96FEF-87F7-8AA5-194E-CA2A7C76532F}"/>
              </a:ext>
            </a:extLst>
          </p:cNvPr>
          <p:cNvSpPr txBox="1"/>
          <p:nvPr/>
        </p:nvSpPr>
        <p:spPr>
          <a:xfrm>
            <a:off x="6194252" y="1825664"/>
            <a:ext cx="18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MQTT Publish (over IP)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DCC1FB-F9FF-26DC-D115-DA407044DC88}"/>
              </a:ext>
            </a:extLst>
          </p:cNvPr>
          <p:cNvGrpSpPr/>
          <p:nvPr/>
        </p:nvGrpSpPr>
        <p:grpSpPr>
          <a:xfrm>
            <a:off x="8298611" y="1052795"/>
            <a:ext cx="3295650" cy="1959454"/>
            <a:chOff x="6845239" y="1266825"/>
            <a:chExt cx="3295650" cy="195945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692511-3D95-2003-C67E-0AFD8539375E}"/>
                </a:ext>
              </a:extLst>
            </p:cNvPr>
            <p:cNvSpPr/>
            <p:nvPr/>
          </p:nvSpPr>
          <p:spPr>
            <a:xfrm>
              <a:off x="6845239" y="1266825"/>
              <a:ext cx="3295650" cy="195945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AWS EC2 Instance</a:t>
              </a:r>
            </a:p>
          </p:txBody>
        </p:sp>
        <p:pic>
          <p:nvPicPr>
            <p:cNvPr id="22" name="Picture 2" descr="Mosquitto: An Open Source MQTT Server">
              <a:extLst>
                <a:ext uri="{FF2B5EF4-FFF2-40B4-BE49-F238E27FC236}">
                  <a16:creationId xmlns:a16="http://schemas.microsoft.com/office/drawing/2014/main" id="{F904FE92-1E5E-A92D-4FA5-07EBB1F24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47" y="2319230"/>
              <a:ext cx="2461582" cy="495858"/>
            </a:xfrm>
            <a:prstGeom prst="rect">
              <a:avLst/>
            </a:prstGeom>
            <a:solidFill>
              <a:schemeClr val="bg2"/>
            </a:solidFill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3CE099-9DF1-14D2-D0FE-7444B9F11A53}"/>
                </a:ext>
              </a:extLst>
            </p:cNvPr>
            <p:cNvSpPr txBox="1"/>
            <p:nvPr/>
          </p:nvSpPr>
          <p:spPr>
            <a:xfrm>
              <a:off x="7808085" y="1949898"/>
              <a:ext cx="142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MQTT Broker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7C0F19-77E0-83EC-ABF8-A7CF07B55E8F}"/>
              </a:ext>
            </a:extLst>
          </p:cNvPr>
          <p:cNvCxnSpPr>
            <a:cxnSpLocks/>
          </p:cNvCxnSpPr>
          <p:nvPr/>
        </p:nvCxnSpPr>
        <p:spPr>
          <a:xfrm>
            <a:off x="5947134" y="2270260"/>
            <a:ext cx="28041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F741F5FA-4F24-F921-EB9D-FD816E623C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24910" y="469708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2CFBCB-B6AA-3F74-59D0-A0B723B017AB}"/>
              </a:ext>
            </a:extLst>
          </p:cNvPr>
          <p:cNvSpPr txBox="1"/>
          <p:nvPr/>
        </p:nvSpPr>
        <p:spPr>
          <a:xfrm>
            <a:off x="9082729" y="5620539"/>
            <a:ext cx="17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 Subscriber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87A665-5547-AC63-3994-790ECF70779A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9982110" y="2601058"/>
            <a:ext cx="0" cy="2096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3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Google Sans</vt:lpstr>
      <vt:lpstr>Arial</vt:lpstr>
      <vt:lpstr>Calibri</vt:lpstr>
      <vt:lpstr>Calibri Light</vt:lpstr>
      <vt:lpstr>Office Theme</vt:lpstr>
      <vt:lpstr>Revisiting Prac 3</vt:lpstr>
      <vt:lpstr>Week 3 Goal</vt:lpstr>
      <vt:lpstr>Easy Solution - Keyboard, mouse and screen</vt:lpstr>
      <vt:lpstr>Work-around – Secure Shell (SSH)</vt:lpstr>
      <vt:lpstr>SSH over Wireless Local Area Network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Prac 3</dc:title>
  <dc:creator>Tao Liu</dc:creator>
  <cp:lastModifiedBy>Tao Liu</cp:lastModifiedBy>
  <cp:revision>1</cp:revision>
  <dcterms:created xsi:type="dcterms:W3CDTF">2023-08-16T17:04:05Z</dcterms:created>
  <dcterms:modified xsi:type="dcterms:W3CDTF">2023-08-16T17:48:29Z</dcterms:modified>
</cp:coreProperties>
</file>