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LNiFxDarjQhwUKR4AiwOYI33t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74c52227c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874c52227c_1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2656761" y="-156162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26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74c52227c_1_9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874c52227c_1_93"/>
          <p:cNvSpPr txBox="1"/>
          <p:nvPr>
            <p:ph type="ctrTitle"/>
          </p:nvPr>
        </p:nvSpPr>
        <p:spPr>
          <a:xfrm>
            <a:off x="452628" y="770467"/>
            <a:ext cx="8086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874c52227c_1_93"/>
          <p:cNvSpPr txBox="1"/>
          <p:nvPr>
            <p:ph idx="1" type="subTitle"/>
          </p:nvPr>
        </p:nvSpPr>
        <p:spPr>
          <a:xfrm>
            <a:off x="500634" y="4198409"/>
            <a:ext cx="69213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g1874c52227c_1_9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874c52227c_1_9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874c52227c_1_9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74c52227c_1_100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874c52227c_1_100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15" name="Google Shape;115;g1874c52227c_1_10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874c52227c_1_10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874c52227c_1_100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74c52227c_1_106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874c52227c_1_106"/>
          <p:cNvSpPr txBox="1"/>
          <p:nvPr>
            <p:ph idx="1" type="body"/>
          </p:nvPr>
        </p:nvSpPr>
        <p:spPr>
          <a:xfrm>
            <a:off x="507492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1" name="Google Shape;121;g1874c52227c_1_106"/>
          <p:cNvSpPr txBox="1"/>
          <p:nvPr>
            <p:ph idx="2" type="body"/>
          </p:nvPr>
        </p:nvSpPr>
        <p:spPr>
          <a:xfrm>
            <a:off x="4757738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2" name="Google Shape;122;g1874c52227c_1_10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874c52227c_1_10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874c52227c_1_106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74c52227c_1_113"/>
          <p:cNvSpPr txBox="1"/>
          <p:nvPr>
            <p:ph type="title"/>
          </p:nvPr>
        </p:nvSpPr>
        <p:spPr>
          <a:xfrm>
            <a:off x="452628" y="767419"/>
            <a:ext cx="8085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874c52227c_1_113"/>
          <p:cNvSpPr txBox="1"/>
          <p:nvPr>
            <p:ph idx="1" type="body"/>
          </p:nvPr>
        </p:nvSpPr>
        <p:spPr>
          <a:xfrm>
            <a:off x="500634" y="4187275"/>
            <a:ext cx="6919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128" name="Google Shape;128;g1874c52227c_1_11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874c52227c_1_11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874c52227c_1_11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74c52227c_1_119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874c52227c_1_119"/>
          <p:cNvSpPr txBox="1"/>
          <p:nvPr>
            <p:ph idx="1" type="body"/>
          </p:nvPr>
        </p:nvSpPr>
        <p:spPr>
          <a:xfrm>
            <a:off x="507492" y="2032000"/>
            <a:ext cx="380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g1874c52227c_1_119"/>
          <p:cNvSpPr txBox="1"/>
          <p:nvPr>
            <p:ph idx="2" type="body"/>
          </p:nvPr>
        </p:nvSpPr>
        <p:spPr>
          <a:xfrm>
            <a:off x="507492" y="2736150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35" name="Google Shape;135;g1874c52227c_1_119"/>
          <p:cNvSpPr txBox="1"/>
          <p:nvPr>
            <p:ph idx="3" type="body"/>
          </p:nvPr>
        </p:nvSpPr>
        <p:spPr>
          <a:xfrm>
            <a:off x="4766310" y="2029968"/>
            <a:ext cx="3806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g1874c52227c_1_119"/>
          <p:cNvSpPr txBox="1"/>
          <p:nvPr>
            <p:ph idx="4" type="body"/>
          </p:nvPr>
        </p:nvSpPr>
        <p:spPr>
          <a:xfrm>
            <a:off x="4766310" y="2734056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37" name="Google Shape;137;g1874c52227c_1_11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874c52227c_1_11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874c52227c_1_119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74c52227c_1_128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874c52227c_1_12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874c52227c_1_12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874c52227c_1_12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4c52227c_1_13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874c52227c_1_13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874c52227c_1_13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74c52227c_1_137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874c52227c_1_137"/>
          <p:cNvSpPr txBox="1"/>
          <p:nvPr>
            <p:ph type="title"/>
          </p:nvPr>
        </p:nvSpPr>
        <p:spPr>
          <a:xfrm>
            <a:off x="6196053" y="542282"/>
            <a:ext cx="2537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874c52227c_1_137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53" name="Google Shape;153;g1874c52227c_1_137"/>
          <p:cNvSpPr txBox="1"/>
          <p:nvPr>
            <p:ph idx="2" type="body"/>
          </p:nvPr>
        </p:nvSpPr>
        <p:spPr>
          <a:xfrm>
            <a:off x="6206987" y="2511813"/>
            <a:ext cx="25488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4" name="Google Shape;154;g1874c52227c_1_13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874c52227c_1_13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874c52227c_1_13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74c52227c_1_145"/>
          <p:cNvSpPr txBox="1"/>
          <p:nvPr>
            <p:ph type="title"/>
          </p:nvPr>
        </p:nvSpPr>
        <p:spPr>
          <a:xfrm>
            <a:off x="486918" y="5418668"/>
            <a:ext cx="808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9" name="Google Shape;159;g1874c52227c_1_14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1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0" name="Google Shape;160;g1874c52227c_1_145"/>
          <p:cNvSpPr txBox="1"/>
          <p:nvPr>
            <p:ph idx="1" type="body"/>
          </p:nvPr>
        </p:nvSpPr>
        <p:spPr>
          <a:xfrm>
            <a:off x="507492" y="5909735"/>
            <a:ext cx="69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g1874c52227c_1_1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1874c52227c_1_1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874c52227c_1_145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74c52227c_1_15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874c52227c_1_152"/>
          <p:cNvSpPr txBox="1"/>
          <p:nvPr>
            <p:ph idx="1" type="body"/>
          </p:nvPr>
        </p:nvSpPr>
        <p:spPr>
          <a:xfrm rot="5400000">
            <a:off x="2656800" y="-156107"/>
            <a:ext cx="3766200" cy="8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67" name="Google Shape;167;g1874c52227c_1_1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874c52227c_1_1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874c52227c_1_152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74c52227c_1_158"/>
          <p:cNvSpPr txBox="1"/>
          <p:nvPr>
            <p:ph type="title"/>
          </p:nvPr>
        </p:nvSpPr>
        <p:spPr>
          <a:xfrm rot="5400000">
            <a:off x="5143538" y="2109825"/>
            <a:ext cx="4800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1874c52227c_1_158"/>
          <p:cNvSpPr txBox="1"/>
          <p:nvPr>
            <p:ph idx="1" type="body"/>
          </p:nvPr>
        </p:nvSpPr>
        <p:spPr>
          <a:xfrm rot="5400000">
            <a:off x="778669" y="514276"/>
            <a:ext cx="54006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73" name="Google Shape;173;g1874c52227c_1_15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1874c52227c_1_15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1874c52227c_1_15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1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2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74c52227c_1_8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g1874c52227c_1_8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874c52227c_1_8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874c52227c_1_8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874c52227c_1_8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74c52227c_1_82"/>
          <p:cNvSpPr txBox="1"/>
          <p:nvPr>
            <p:ph type="ctrTitle"/>
          </p:nvPr>
        </p:nvSpPr>
        <p:spPr>
          <a:xfrm>
            <a:off x="685800" y="914250"/>
            <a:ext cx="81285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/>
              <a:t>Guidelines for </a:t>
            </a:r>
            <a:r>
              <a:rPr lang="en-US" sz="5400"/>
              <a:t>Unit Tests</a:t>
            </a:r>
            <a:endParaRPr/>
          </a:p>
        </p:txBody>
      </p:sp>
      <p:sp>
        <p:nvSpPr>
          <p:cNvPr id="181" name="Google Shape;181;g1874c52227c_1_82"/>
          <p:cNvSpPr txBox="1"/>
          <p:nvPr>
            <p:ph idx="1" type="subTitle"/>
          </p:nvPr>
        </p:nvSpPr>
        <p:spPr>
          <a:xfrm>
            <a:off x="685800" y="4177231"/>
            <a:ext cx="7315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Giuseppe Scanniello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Simone Romano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Michelangelo Esposito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486918" y="5418668"/>
            <a:ext cx="8362442" cy="86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/>
              <a:t>Further guidelines for unit tests</a:t>
            </a:r>
            <a:endParaRPr/>
          </a:p>
        </p:txBody>
      </p:sp>
      <p:pic>
        <p:nvPicPr>
          <p:cNvPr id="238" name="Google Shape;238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4" l="0" r="0" t="624"/>
          <a:stretch/>
        </p:blipFill>
        <p:spPr>
          <a:xfrm>
            <a:off x="0" y="0"/>
            <a:ext cx="9144000" cy="5070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A test should be readable and meaningful</a:t>
            </a:r>
            <a:endParaRPr/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Self-documenting tests</a:t>
            </a:r>
            <a:endParaRPr/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720" y="826049"/>
            <a:ext cx="3210560" cy="35169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A test should not be overprotective</a:t>
            </a:r>
            <a:endParaRPr/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Remove redundant assertions</a:t>
            </a:r>
            <a:endParaRPr/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375" y="1072043"/>
            <a:ext cx="6415250" cy="31391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Tests should be maintainable</a:t>
            </a:r>
            <a:endParaRPr/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Avoid duplication</a:t>
            </a:r>
            <a:endParaRPr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564" y="880268"/>
            <a:ext cx="7198290" cy="35226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Yes, tests should be maintainable</a:t>
            </a:r>
            <a:endParaRPr/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Do not use conditionals in your tests</a:t>
            </a:r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971" y="1291162"/>
            <a:ext cx="2746057" cy="2700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6"/>
          <p:cNvCxnSpPr/>
          <p:nvPr/>
        </p:nvCxnSpPr>
        <p:spPr>
          <a:xfrm flipH="1">
            <a:off x="3198971" y="1291162"/>
            <a:ext cx="2746057" cy="2700876"/>
          </a:xfrm>
          <a:prstGeom prst="straightConnector1">
            <a:avLst/>
          </a:prstGeom>
          <a:noFill/>
          <a:ln cap="flat" cmpd="sng" w="190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Never failing tests do not make sense</a:t>
            </a:r>
            <a:endParaRPr/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Do not write tests without assertions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61919" t="0"/>
          <a:stretch/>
        </p:blipFill>
        <p:spPr>
          <a:xfrm>
            <a:off x="2966000" y="972362"/>
            <a:ext cx="2467636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Tests should span the best of both worlds</a:t>
            </a:r>
            <a:endParaRPr/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Test happy paths - Test sad paths</a:t>
            </a:r>
            <a:endParaRPr/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25914" l="0" r="0" t="13778"/>
          <a:stretch/>
        </p:blipFill>
        <p:spPr>
          <a:xfrm>
            <a:off x="1576833" y="1014154"/>
            <a:ext cx="5990334" cy="325489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9144000" cy="528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/>
              <a:t>Refactor test code</a:t>
            </a:r>
            <a:endParaRPr/>
          </a:p>
        </p:txBody>
      </p:sp>
      <p:sp>
        <p:nvSpPr>
          <p:cNvPr id="297" name="Google Shape;297;p19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rPr lang="en-US" sz="2400"/>
              <a:t>Test code IS code</a:t>
            </a:r>
            <a:endParaRPr/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0573" y="695792"/>
            <a:ext cx="2922853" cy="38934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Separate test code from production one</a:t>
            </a:r>
            <a:endParaRPr/>
          </a:p>
        </p:txBody>
      </p:sp>
      <p:sp>
        <p:nvSpPr>
          <p:cNvPr id="187" name="Google Shape;187;p2"/>
          <p:cNvSpPr txBox="1"/>
          <p:nvPr>
            <p:ph idx="1" type="body"/>
          </p:nvPr>
        </p:nvSpPr>
        <p:spPr>
          <a:xfrm>
            <a:off x="507492" y="2321052"/>
            <a:ext cx="3806190" cy="3439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Test classes and tested classes should be located in different source folders</a:t>
            </a:r>
            <a:endParaRPr/>
          </a:p>
          <a:p>
            <a:pPr indent="0" lvl="1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88" name="Google Shape;18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72" y="2310122"/>
            <a:ext cx="3481000" cy="3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A.A.A. pattern</a:t>
            </a:r>
            <a:endParaRPr/>
          </a:p>
        </p:txBody>
      </p:sp>
      <p:sp>
        <p:nvSpPr>
          <p:cNvPr id="194" name="Google Shape;194;p3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 You should be able to divide a test method into three subsequent sections: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Arrange---</a:t>
            </a:r>
            <a:r>
              <a:rPr lang="en-US" sz="2200"/>
              <a:t>in this section, you should arrange all necessary preconditions and inputs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You can also setup methods to arrange all necessary preconditions and inputs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Act---</a:t>
            </a:r>
            <a:r>
              <a:rPr lang="en-US" sz="2200"/>
              <a:t>in this section, you should exercise the unit to be tested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Assert---</a:t>
            </a:r>
            <a:r>
              <a:rPr lang="en-US" sz="2200"/>
              <a:t>in this section, you should make sure that the expected results have been occurred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Why A.A.A. pattern?</a:t>
            </a:r>
            <a:endParaRPr/>
          </a:p>
        </p:txBody>
      </p: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 Once you have identified the three sections, you can easily grasp if your test method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smells bad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37" y="2749650"/>
            <a:ext cx="7106351" cy="4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One assert per test</a:t>
            </a:r>
            <a:endParaRPr/>
          </a:p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unit test should contain just one assert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If it contains more than one assert, then split that test into two tests having one assert each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Why one assert per test?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If a test method has more than one assert, it is hard to tell which assertion has caused a test failure</a:t>
            </a:r>
            <a:endParaRPr/>
          </a:p>
          <a:p>
            <a:pPr indent="0" lvl="2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Fast</a:t>
            </a:r>
            <a:endParaRPr/>
          </a:p>
        </p:txBody>
      </p:sp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85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Tests should run quickly</a:t>
            </a:r>
            <a:endParaRPr/>
          </a:p>
          <a:p>
            <a:pPr indent="0" lvl="1" marL="251459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If they depend on expensive resources, replace those resources with test doubles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Why fast tests?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Developers need immediate feedback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If tests run slow, you will not run them frequently; if you do not run them frequently, you will not find problems early enough to fix them easily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Independent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85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Tests should not depend on each other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Why independent tests?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When tests depend on each other, then the first one can cause the other tests to fail so making diagnosis difficult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Repeatable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Tests should be repeatable in any environment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You can use test doubles to make tests repeatable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Why repeatable tests?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If your tests are not repeatable in any environment, then you will always have an excuse for why they fail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is a matter of trust in your tests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Self-validating</a:t>
            </a:r>
            <a:endParaRPr/>
          </a:p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16002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tests should have a Boolean outcome, namely either they pass or fail 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Why self-validating tests?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You would like to have completely automated tests so that no manual work is needed to understand whether a test has passed or not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2019-03-20T12:32:55Z</dcterms:created>
  <dc:creator>Simone Romano</dc:creator>
</cp:coreProperties>
</file>