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4s2a+y7JlgA5dzUssXWTgDPN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58c2b86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8358c2b865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144bdde6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8144bdde6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144bdde6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358c2b86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8358c2b865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58c2b865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8358c2b86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8358c2b865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7"/>
          <p:cNvSpPr txBox="1"/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2656761" y="-156162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" type="body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31" name="Google Shape;31;p39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32" name="Google Shape;32;p3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38" name="Google Shape;38;p4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1"/>
          <p:cNvSpPr txBox="1"/>
          <p:nvPr>
            <p:ph idx="2" type="body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5" name="Google Shape;45;p41"/>
          <p:cNvSpPr txBox="1"/>
          <p:nvPr>
            <p:ph idx="3" type="body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1"/>
          <p:cNvSpPr txBox="1"/>
          <p:nvPr>
            <p:ph idx="4" type="body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4"/>
          <p:cNvSpPr txBox="1"/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63" name="Google Shape;63;p44"/>
          <p:cNvSpPr txBox="1"/>
          <p:nvPr>
            <p:ph idx="2" type="body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4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45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914262"/>
            <a:ext cx="77724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/>
              <a:t>Unit Testing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85800" y="4177231"/>
            <a:ext cx="73152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Giuseppe Scanniello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Simone Romano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Michelangelo Esposito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Assertion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method called by a test method to verify a single expected result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assertTrue		   			assertFalse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assertIsNone					assertNotNone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assertEqual					assertIsInstance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assertRegexpMatches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Assertion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assertTrue(a)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assertEqual(0,a)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assertIsInstance(cls,obj)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33"/>
              <a:buNone/>
            </a:pPr>
            <a:r>
              <a:t/>
            </a:r>
            <a:endParaRPr sz="2033"/>
          </a:p>
        </p:txBody>
      </p:sp>
      <p:sp>
        <p:nvSpPr>
          <p:cNvPr id="156" name="Google Shape;156;p10"/>
          <p:cNvSpPr/>
          <p:nvPr/>
        </p:nvSpPr>
        <p:spPr>
          <a:xfrm>
            <a:off x="4611292" y="2008172"/>
            <a:ext cx="41326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Cause a test method to fail if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a!= true</a:t>
            </a:r>
            <a:endParaRPr/>
          </a:p>
        </p:txBody>
      </p:sp>
      <p:cxnSp>
        <p:nvCxnSpPr>
          <p:cNvPr id="157" name="Google Shape;157;p10"/>
          <p:cNvCxnSpPr>
            <a:stCxn id="156" idx="1"/>
          </p:cNvCxnSpPr>
          <p:nvPr/>
        </p:nvCxnSpPr>
        <p:spPr>
          <a:xfrm flipH="1">
            <a:off x="3200392" y="2177449"/>
            <a:ext cx="1410900" cy="357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8" name="Google Shape;158;p10"/>
          <p:cNvSpPr/>
          <p:nvPr/>
        </p:nvSpPr>
        <p:spPr>
          <a:xfrm>
            <a:off x="4615089" y="2725988"/>
            <a:ext cx="36774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Cause a test method to fail if </a:t>
            </a:r>
            <a:r>
              <a:rPr b="1" lang="en-U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a!=0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4762352" y="4007695"/>
            <a:ext cx="43910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Cause a test method to fail if </a:t>
            </a:r>
            <a:r>
              <a:rPr b="1" lang="en-U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b="1" lang="en-US" sz="1600">
                <a:solidFill>
                  <a:schemeClr val="accent5"/>
                </a:solidFill>
              </a:rPr>
              <a:t> </a:t>
            </a:r>
            <a:r>
              <a:rPr b="1" lang="en-US" sz="1600">
                <a:solidFill>
                  <a:schemeClr val="accent5"/>
                </a:solidFill>
              </a:rPr>
              <a:t>is not of type </a:t>
            </a:r>
            <a:r>
              <a:rPr b="1" lang="en-U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cls</a:t>
            </a:r>
            <a:endParaRPr b="1"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10"/>
          <p:cNvCxnSpPr>
            <a:stCxn id="158" idx="1"/>
          </p:cNvCxnSpPr>
          <p:nvPr/>
        </p:nvCxnSpPr>
        <p:spPr>
          <a:xfrm rot="10800000">
            <a:off x="3334989" y="2895265"/>
            <a:ext cx="12801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p10"/>
          <p:cNvCxnSpPr>
            <a:stCxn id="159" idx="0"/>
          </p:cNvCxnSpPr>
          <p:nvPr/>
        </p:nvCxnSpPr>
        <p:spPr>
          <a:xfrm rot="10800000">
            <a:off x="4881297" y="3311695"/>
            <a:ext cx="2076600" cy="696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10"/>
          <p:cNvSpPr txBox="1"/>
          <p:nvPr/>
        </p:nvSpPr>
        <p:spPr>
          <a:xfrm>
            <a:off x="1057160" y="5017899"/>
            <a:ext cx="21432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Expected output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3404073" y="5017899"/>
            <a:ext cx="1911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Actual output</a:t>
            </a:r>
            <a:endParaRPr/>
          </a:p>
        </p:txBody>
      </p:sp>
      <p:cxnSp>
        <p:nvCxnSpPr>
          <p:cNvPr id="164" name="Google Shape;164;p10"/>
          <p:cNvCxnSpPr>
            <a:stCxn id="163" idx="0"/>
          </p:cNvCxnSpPr>
          <p:nvPr/>
        </p:nvCxnSpPr>
        <p:spPr>
          <a:xfrm rot="10800000">
            <a:off x="4359989" y="3429099"/>
            <a:ext cx="0" cy="15888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5" name="Google Shape;165;p10"/>
          <p:cNvCxnSpPr>
            <a:stCxn id="162" idx="0"/>
          </p:cNvCxnSpPr>
          <p:nvPr/>
        </p:nvCxnSpPr>
        <p:spPr>
          <a:xfrm flipH="1" rot="10800000">
            <a:off x="2128780" y="3429099"/>
            <a:ext cx="1593000" cy="15888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Assertion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All assertions accept a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/>
              <a:t> </a:t>
            </a:r>
            <a:r>
              <a:rPr lang="en-US" sz="2000"/>
              <a:t>argument (in the last position) to describe the reason of a failure</a:t>
            </a:r>
            <a:endParaRPr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Examples: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assertTrue(a, “value is not True”);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assertEquals(0, a, “value not 0”);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33"/>
              <a:buNone/>
            </a:pPr>
            <a:r>
              <a:t/>
            </a:r>
            <a:endParaRPr sz="203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class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A class that embodies a set of test methods and related code</a:t>
            </a:r>
            <a:endParaRPr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Usually, there is a test class for each system class</a:t>
            </a:r>
            <a:endParaRPr sz="2000"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 t</a:t>
            </a:r>
            <a:r>
              <a:rPr lang="en-US" sz="2000"/>
              <a:t>est class must inherit from unittest.TestCase</a:t>
            </a:r>
            <a:endParaRPr sz="2000"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 "/>
            </a:pPr>
            <a:r>
              <a:t/>
            </a:r>
            <a:endParaRPr sz="2000"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 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Typical test class structure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421798" y="1993393"/>
            <a:ext cx="26363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Typically, the test class name for a class “A” is “ATest” (but not always)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401480" y="3059792"/>
            <a:ext cx="25652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class must inherit from unittest.TestCase</a:t>
            </a:r>
            <a:endParaRPr b="1"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330358" y="5460465"/>
            <a:ext cx="263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Assertion (one of several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kinds)</a:t>
            </a:r>
            <a:endParaRPr/>
          </a:p>
        </p:txBody>
      </p:sp>
      <p:pic>
        <p:nvPicPr>
          <p:cNvPr descr="Immagine che contiene testo&#10;&#10;Descrizione generata automaticamente"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640" y="1927893"/>
            <a:ext cx="5286150" cy="4300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3"/>
          <p:cNvCxnSpPr>
            <a:stCxn id="183" idx="3"/>
          </p:cNvCxnSpPr>
          <p:nvPr/>
        </p:nvCxnSpPr>
        <p:spPr>
          <a:xfrm flipH="1" rot="10800000">
            <a:off x="3058159" y="2359992"/>
            <a:ext cx="565800" cy="489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13"/>
          <p:cNvCxnSpPr>
            <a:stCxn id="184" idx="3"/>
          </p:cNvCxnSpPr>
          <p:nvPr/>
        </p:nvCxnSpPr>
        <p:spPr>
          <a:xfrm flipH="1" rot="10800000">
            <a:off x="2966719" y="2965180"/>
            <a:ext cx="1215300" cy="387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" name="Google Shape;189;p13"/>
          <p:cNvCxnSpPr>
            <a:stCxn id="185" idx="3"/>
          </p:cNvCxnSpPr>
          <p:nvPr/>
        </p:nvCxnSpPr>
        <p:spPr>
          <a:xfrm flipH="1" rot="10800000">
            <a:off x="2966758" y="5291565"/>
            <a:ext cx="1928100" cy="461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method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Test method </a:t>
            </a:r>
            <a:r>
              <a:rPr lang="en-US" sz="2000"/>
              <a:t>names</a:t>
            </a:r>
            <a:r>
              <a:rPr lang="en-US" sz="2000"/>
              <a:t> MUST start with “test_”:</a:t>
            </a:r>
            <a:endParaRPr sz="20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def test_&lt;something&gt;: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33"/>
              <a:buNone/>
            </a:pPr>
            <a:r>
              <a:t/>
            </a:r>
            <a:endParaRPr sz="2033"/>
          </a:p>
        </p:txBody>
      </p:sp>
      <p:sp>
        <p:nvSpPr>
          <p:cNvPr id="196" name="Google Shape;196;p14"/>
          <p:cNvSpPr/>
          <p:nvPr/>
        </p:nvSpPr>
        <p:spPr>
          <a:xfrm>
            <a:off x="1604911" y="2725137"/>
            <a:ext cx="2374800" cy="48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4"/>
          <p:cNvCxnSpPr>
            <a:stCxn id="198" idx="1"/>
          </p:cNvCxnSpPr>
          <p:nvPr/>
        </p:nvCxnSpPr>
        <p:spPr>
          <a:xfrm rot="10800000">
            <a:off x="3178329" y="3402211"/>
            <a:ext cx="1284600" cy="911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8" name="Google Shape;198;p14"/>
          <p:cNvSpPr/>
          <p:nvPr/>
        </p:nvSpPr>
        <p:spPr>
          <a:xfrm>
            <a:off x="4462929" y="3651591"/>
            <a:ext cx="25501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method names should be meaningful; they should provide a clear idea what the test is for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method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can contain any code: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Local variables, calculations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</a:t>
            </a:r>
            <a:r>
              <a:rPr lang="en-US" sz="2200"/>
              <a:t>all to helper methods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…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In particular, it should always contain at least one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assertion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method</a:t>
            </a:r>
            <a:endParaRPr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Example: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def test_list_size(self):</a:t>
            </a:r>
            <a:endParaRPr/>
          </a:p>
          <a:p>
            <a:pPr indent="-822960" lvl="3" marL="82296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 = []</a:t>
            </a:r>
            <a:endParaRPr/>
          </a:p>
          <a:p>
            <a:pPr indent="-822960" lvl="3" marL="82296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list.append(1)</a:t>
            </a:r>
            <a:endParaRPr/>
          </a:p>
          <a:p>
            <a:pPr indent="-822960" lvl="3" marL="82296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list.append(2)</a:t>
            </a:r>
            <a:endParaRPr/>
          </a:p>
          <a:p>
            <a:pPr indent="-822960" lvl="3" marL="82296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list.append(3)</a:t>
            </a:r>
            <a:endParaRPr/>
          </a:p>
          <a:p>
            <a:pPr indent="-822960" lvl="3" marL="82296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i="1" lang="en-US" sz="2200">
                <a:latin typeface="Consolas"/>
                <a:ea typeface="Consolas"/>
                <a:cs typeface="Consolas"/>
                <a:sym typeface="Consolas"/>
              </a:rPr>
              <a:t>self.assertEqual(3, len(list))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033"/>
              <a:buNone/>
            </a:pPr>
            <a:r>
              <a:t/>
            </a:r>
            <a:endParaRPr sz="2033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Fibonacci example</a:t>
            </a:r>
            <a:endParaRPr/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4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1139894" y="3001138"/>
            <a:ext cx="3970586" cy="109190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Production and test code for the Fibonacci example </a:t>
            </a:r>
            <a:endParaRPr/>
          </a:p>
        </p:txBody>
      </p:sp>
      <p:pic>
        <p:nvPicPr>
          <p:cNvPr descr="Immagine che contiene testo&#10;&#10;Descrizione generata automaticamente"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157731"/>
            <a:ext cx="3081719" cy="3812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24" name="Google Shape;2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224" y="2039737"/>
            <a:ext cx="3899857" cy="404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2"/>
                </a:solidFill>
              </a:rPr>
              <a:t>Terminology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07206" y="1993393"/>
            <a:ext cx="8065294" cy="4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spcBef>
                <a:spcPts val="1300"/>
              </a:spcBef>
              <a:spcAft>
                <a:spcPts val="0"/>
              </a:spcAft>
              <a:buSzPts val="2200"/>
              <a:buChar char=" "/>
            </a:pPr>
            <a:r>
              <a:rPr b="1" lang="en-US" sz="2200">
                <a:solidFill>
                  <a:srgbClr val="474747"/>
                </a:solidFill>
              </a:rPr>
              <a:t>Test:</a:t>
            </a:r>
            <a:r>
              <a:rPr lang="en-US" sz="2200">
                <a:solidFill>
                  <a:srgbClr val="474747"/>
                </a:solidFill>
              </a:rPr>
              <a:t> The act of exercising a software system with a test case </a:t>
            </a:r>
            <a:endParaRPr sz="2200">
              <a:solidFill>
                <a:srgbClr val="474747"/>
              </a:solidFill>
            </a:endParaRPr>
          </a:p>
          <a:p>
            <a:pPr indent="-299720" lvl="1" marL="27432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solidFill>
                  <a:srgbClr val="474747"/>
                </a:solidFill>
              </a:rPr>
              <a:t>Its goal is to break systems or demonstrate their correct execution</a:t>
            </a:r>
            <a:endParaRPr sz="2200">
              <a:solidFill>
                <a:srgbClr val="474747"/>
              </a:solidFill>
            </a:endParaRPr>
          </a:p>
          <a:p>
            <a:pPr indent="-139700" lvl="0" marL="9144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t/>
            </a:r>
            <a:endParaRPr b="1" sz="2200">
              <a:solidFill>
                <a:srgbClr val="474747"/>
              </a:solidFill>
            </a:endParaRPr>
          </a:p>
          <a:p>
            <a:pPr indent="-139700" lvl="0" marL="9144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US" sz="2200">
                <a:solidFill>
                  <a:srgbClr val="474747"/>
                </a:solidFill>
              </a:rPr>
              <a:t>Test case: </a:t>
            </a:r>
            <a:r>
              <a:rPr lang="en-US" sz="2200">
                <a:solidFill>
                  <a:srgbClr val="474747"/>
                </a:solidFill>
              </a:rPr>
              <a:t>a recognized work product</a:t>
            </a:r>
            <a:endParaRPr sz="2200">
              <a:solidFill>
                <a:srgbClr val="474747"/>
              </a:solidFill>
            </a:endParaRPr>
          </a:p>
          <a:p>
            <a:pPr indent="-299720" lvl="1" marL="27432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solidFill>
                  <a:srgbClr val="474747"/>
                </a:solidFill>
              </a:rPr>
              <a:t>It is associated to a system behavior</a:t>
            </a:r>
            <a:endParaRPr sz="2200">
              <a:solidFill>
                <a:srgbClr val="474747"/>
              </a:solidFill>
            </a:endParaRPr>
          </a:p>
          <a:p>
            <a:pPr indent="-299720" lvl="1" marL="27432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solidFill>
                  <a:srgbClr val="474747"/>
                </a:solidFill>
              </a:rPr>
              <a:t>It </a:t>
            </a:r>
            <a:r>
              <a:rPr lang="en-US" sz="2200">
                <a:solidFill>
                  <a:srgbClr val="474747"/>
                </a:solidFill>
              </a:rPr>
              <a:t>has </a:t>
            </a:r>
            <a:r>
              <a:rPr lang="en-US" sz="2200">
                <a:solidFill>
                  <a:srgbClr val="474747"/>
                </a:solidFill>
              </a:rPr>
              <a:t>a set of inputs </a:t>
            </a:r>
            <a:r>
              <a:rPr lang="en-US" sz="2200">
                <a:solidFill>
                  <a:srgbClr val="474747"/>
                </a:solidFill>
              </a:rPr>
              <a:t>and </a:t>
            </a:r>
            <a:r>
              <a:rPr lang="en-US" sz="2200">
                <a:solidFill>
                  <a:srgbClr val="474747"/>
                </a:solidFill>
              </a:rPr>
              <a:t>expected outputs (i.e., </a:t>
            </a:r>
            <a:r>
              <a:rPr b="1" lang="en-US" sz="2200">
                <a:solidFill>
                  <a:srgbClr val="474747"/>
                </a:solidFill>
              </a:rPr>
              <a:t>oracle</a:t>
            </a:r>
            <a:r>
              <a:rPr lang="en-US" sz="2200">
                <a:solidFill>
                  <a:srgbClr val="474747"/>
                </a:solidFill>
              </a:rPr>
              <a:t>)</a:t>
            </a:r>
            <a:endParaRPr sz="2200">
              <a:solidFill>
                <a:srgbClr val="474747"/>
              </a:solidFill>
            </a:endParaRPr>
          </a:p>
          <a:p>
            <a:pPr indent="-139700" lvl="0" marL="9144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t/>
            </a:r>
            <a:endParaRPr b="1" sz="2200">
              <a:solidFill>
                <a:srgbClr val="474747"/>
              </a:solidFill>
            </a:endParaRPr>
          </a:p>
          <a:p>
            <a:pPr indent="-139700" lvl="0" marL="9144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US" sz="2200">
                <a:solidFill>
                  <a:srgbClr val="474747"/>
                </a:solidFill>
              </a:rPr>
              <a:t>Test suite: </a:t>
            </a:r>
            <a:r>
              <a:rPr lang="en-US" sz="2200">
                <a:solidFill>
                  <a:srgbClr val="474747"/>
                </a:solidFill>
              </a:rPr>
              <a:t>Set of test cases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execution in PyCharm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50520" y="2072459"/>
            <a:ext cx="22575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Run the whole suite or a single test case with the PyCharm built-in runner</a:t>
            </a:r>
            <a:endParaRPr/>
          </a:p>
        </p:txBody>
      </p:sp>
      <p:pic>
        <p:nvPicPr>
          <p:cNvPr descr="Immagine che contiene testo&#10;&#10;Descrizione generata automaticamente" id="231" name="Google Shape;2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116" y="1954648"/>
            <a:ext cx="5267462" cy="4608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9"/>
          <p:cNvCxnSpPr>
            <a:stCxn id="230" idx="3"/>
          </p:cNvCxnSpPr>
          <p:nvPr/>
        </p:nvCxnSpPr>
        <p:spPr>
          <a:xfrm>
            <a:off x="2608028" y="2611068"/>
            <a:ext cx="795000" cy="267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Watch test outcomes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5876014" y="1902170"/>
            <a:ext cx="17365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-840629" y="3623052"/>
            <a:ext cx="29768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Run tests, results (success, failure, ignore, error) and execution time</a:t>
            </a:r>
            <a:endParaRPr/>
          </a:p>
        </p:txBody>
      </p:sp>
      <p:pic>
        <p:nvPicPr>
          <p:cNvPr descr="Immagine che contiene testo&#10;&#10;Descrizione generata automaticamente"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378" y="3152043"/>
            <a:ext cx="6411220" cy="2391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0"/>
          <p:cNvCxnSpPr/>
          <p:nvPr/>
        </p:nvCxnSpPr>
        <p:spPr>
          <a:xfrm>
            <a:off x="2136251" y="4091071"/>
            <a:ext cx="861391" cy="7059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2" name="Google Shape;242;p20"/>
          <p:cNvCxnSpPr/>
          <p:nvPr/>
        </p:nvCxnSpPr>
        <p:spPr>
          <a:xfrm>
            <a:off x="7243638" y="2345635"/>
            <a:ext cx="63611" cy="108336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Watch test outcomes</a:t>
            </a:r>
            <a:br>
              <a:rPr lang="en-US" sz="4400"/>
            </a:br>
            <a:r>
              <a:rPr lang="en-US" sz="4400"/>
              <a:t>(if there was a failure) 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5876014" y="1902170"/>
            <a:ext cx="17365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-840629" y="3623052"/>
            <a:ext cx="29768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Run tests, results (success, failure, ignore, error) and execution time</a:t>
            </a:r>
            <a:endParaRPr/>
          </a:p>
        </p:txBody>
      </p:sp>
      <p:pic>
        <p:nvPicPr>
          <p:cNvPr descr="Immagine che contiene testo&#10;&#10;Descrizione generata automaticamente"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46" y="3146273"/>
            <a:ext cx="6411220" cy="2353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1"/>
          <p:cNvCxnSpPr/>
          <p:nvPr/>
        </p:nvCxnSpPr>
        <p:spPr>
          <a:xfrm>
            <a:off x="2136251" y="4091071"/>
            <a:ext cx="861391" cy="7059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21"/>
          <p:cNvCxnSpPr/>
          <p:nvPr/>
        </p:nvCxnSpPr>
        <p:spPr>
          <a:xfrm>
            <a:off x="7243638" y="2345635"/>
            <a:ext cx="63611" cy="108336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Skipping test methods 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507206" y="2157731"/>
            <a:ext cx="8065294" cy="3601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@unittest.</a:t>
            </a:r>
            <a:r>
              <a:rPr lang="en-US" sz="2200"/>
              <a:t>skip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200"/>
              <a:t>decorator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before a test method allows to skip it during the test execution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97669" y="3027680"/>
            <a:ext cx="8348662" cy="3742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A1D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, interni, screenshot&#10;&#10;Descrizione generata automaticamente"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3526825"/>
            <a:ext cx="5210902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61" name="Google Shape;2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4211" y="3526825"/>
            <a:ext cx="2562583" cy="13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Testing and exception</a:t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5242560" y="2703621"/>
            <a:ext cx="2123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Invalid values (the upper bound is arbitrary)</a:t>
            </a:r>
            <a:endParaRPr/>
          </a:p>
        </p:txBody>
      </p:sp>
      <p:pic>
        <p:nvPicPr>
          <p:cNvPr descr="Immagine che contiene testo&#10;&#10;Descrizione generata automaticamente" id="268" name="Google Shape;2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93" y="1738197"/>
            <a:ext cx="3877216" cy="46202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3"/>
          <p:cNvCxnSpPr>
            <a:stCxn id="267" idx="1"/>
          </p:cNvCxnSpPr>
          <p:nvPr/>
        </p:nvCxnSpPr>
        <p:spPr>
          <a:xfrm flipH="1">
            <a:off x="3389160" y="3119120"/>
            <a:ext cx="1853400" cy="2772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Testing and exception</a:t>
            </a:r>
            <a:endParaRPr/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To ensure that a given exception has been raised, the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assertRaises</a:t>
            </a:r>
            <a:r>
              <a:rPr lang="en-US" sz="2200"/>
              <a:t> assertion is used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assertRaises(exception_type, method, arguments)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800"/>
              <a:buChar char=" "/>
            </a:pPr>
            <a:r>
              <a:t/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In our Fibonacci example:</a:t>
            </a:r>
            <a:endParaRPr/>
          </a:p>
          <a:p>
            <a:pPr indent="-139700" lvl="0" marL="91440" rtl="0" algn="l">
              <a:spcBef>
                <a:spcPts val="13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assertRaises(ValueError, Fibonacci.calculate, -1)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19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Testing and exception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-492053" y="2943742"/>
            <a:ext cx="26363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is expected</a:t>
            </a:r>
            <a:endParaRPr/>
          </a:p>
        </p:txBody>
      </p:sp>
      <p:pic>
        <p:nvPicPr>
          <p:cNvPr descr="Immagine che contiene testo, interni, screenshot&#10;&#10;Descrizione generata automaticamente"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752" y="2103557"/>
            <a:ext cx="5668166" cy="1991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25"/>
          <p:cNvCxnSpPr>
            <a:stCxn id="281" idx="3"/>
          </p:cNvCxnSpPr>
          <p:nvPr/>
        </p:nvCxnSpPr>
        <p:spPr>
          <a:xfrm>
            <a:off x="2144308" y="3236130"/>
            <a:ext cx="1375800" cy="575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4" name="Google Shape;284;p25"/>
          <p:cNvCxnSpPr>
            <a:stCxn id="281" idx="3"/>
          </p:cNvCxnSpPr>
          <p:nvPr/>
        </p:nvCxnSpPr>
        <p:spPr>
          <a:xfrm flipH="1" rot="10800000">
            <a:off x="2144308" y="2873730"/>
            <a:ext cx="1375800" cy="362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execution order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1773079" y="5595618"/>
            <a:ext cx="36930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execution order is not secure, do no write test methods (or classes) that depend on others!!!</a:t>
            </a:r>
            <a:endParaRPr/>
          </a:p>
        </p:txBody>
      </p:sp>
      <p:pic>
        <p:nvPicPr>
          <p:cNvPr descr="Immagine che contiene testo&#10;&#10;Descrizione generata automaticamente" id="291" name="Google Shape;29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830" y="1746251"/>
            <a:ext cx="4304287" cy="376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87" y="2626102"/>
            <a:ext cx="3905795" cy="1838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6"/>
          <p:cNvCxnSpPr>
            <a:stCxn id="290" idx="0"/>
          </p:cNvCxnSpPr>
          <p:nvPr/>
        </p:nvCxnSpPr>
        <p:spPr>
          <a:xfrm rot="10800000">
            <a:off x="1625479" y="4419618"/>
            <a:ext cx="1994100" cy="1176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4" name="Google Shape;294;p26"/>
          <p:cNvCxnSpPr>
            <a:stCxn id="290" idx="0"/>
          </p:cNvCxnSpPr>
          <p:nvPr/>
        </p:nvCxnSpPr>
        <p:spPr>
          <a:xfrm flipH="1" rot="10800000">
            <a:off x="3619580" y="4015218"/>
            <a:ext cx="1309800" cy="1580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Assertions on real numbers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When dealing with real numbers, an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200"/>
              <a:t>exact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200"/>
              <a:t>assertion may be not feasible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E.g., due to number approximations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unittest provides a useful assertion: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assertAlmostEqual(first, second,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places=7, msg=None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, delta=None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1872933" y="4928581"/>
            <a:ext cx="36930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asserts that two real numbers (i.e., expected and actual) are equal within a positive delta</a:t>
            </a:r>
            <a:endParaRPr/>
          </a:p>
        </p:txBody>
      </p:sp>
      <p:cxnSp>
        <p:nvCxnSpPr>
          <p:cNvPr id="302" name="Google Shape;302;p27"/>
          <p:cNvCxnSpPr>
            <a:stCxn id="301" idx="0"/>
          </p:cNvCxnSpPr>
          <p:nvPr/>
        </p:nvCxnSpPr>
        <p:spPr>
          <a:xfrm rot="10800000">
            <a:off x="3719434" y="3798781"/>
            <a:ext cx="0" cy="1129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358c2b865_0_16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Assertions on real numbers</a:t>
            </a:r>
            <a:endParaRPr/>
          </a:p>
        </p:txBody>
      </p:sp>
      <p:sp>
        <p:nvSpPr>
          <p:cNvPr id="308" name="Google Shape;308;g18358c2b865_0_16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assertAlmostEqual(first, second,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places=7, msg=None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delta=None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first: first input number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second: second input number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places: how many decimal places are considered for approximation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600"/>
              <a:buFont typeface="Consolas"/>
              <a:buChar char=" 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delta: delta value for approximation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144bdde61_0_1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Unit testing</a:t>
            </a:r>
            <a:endParaRPr/>
          </a:p>
        </p:txBody>
      </p:sp>
      <p:sp>
        <p:nvSpPr>
          <p:cNvPr id="105" name="Google Shape;105;g18144bdde61_0_1"/>
          <p:cNvSpPr txBox="1"/>
          <p:nvPr>
            <p:ph idx="1" type="body"/>
          </p:nvPr>
        </p:nvSpPr>
        <p:spPr>
          <a:xfrm>
            <a:off x="507206" y="1993393"/>
            <a:ext cx="80652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way of answering "Do the parts of my system perform correctly alone?"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Level of testing where units (or components) are individually tested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Unit:</a:t>
            </a:r>
            <a:r>
              <a:rPr lang="en-US" sz="2200"/>
              <a:t> minimal part of a system that can be tested in isolation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procedural</a:t>
            </a:r>
            <a:r>
              <a:rPr lang="en-US" sz="2200"/>
              <a:t> software systems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en-US" sz="2200"/>
              <a:t> is: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Procedure, function, body of code that implements a single feature, …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OO</a:t>
            </a:r>
            <a:r>
              <a:rPr lang="en-US" sz="2200"/>
              <a:t> software systems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en-US" sz="2200"/>
              <a:t> is: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Class, method, 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358c2b865_0_23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Assertions on real numbers</a:t>
            </a:r>
            <a:endParaRPr/>
          </a:p>
        </p:txBody>
      </p:sp>
      <p:pic>
        <p:nvPicPr>
          <p:cNvPr id="314" name="Google Shape;314;g18358c2b86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00" y="1847413"/>
            <a:ext cx="69627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8358c2b86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700" y="4175813"/>
            <a:ext cx="64293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unittest execution cycle</a:t>
            </a:r>
            <a:endParaRPr/>
          </a:p>
        </p:txBody>
      </p:sp>
      <p:sp>
        <p:nvSpPr>
          <p:cNvPr id="321" name="Google Shape;321;p28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Select a test runner, which creates a new instance of the test class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Invoke the setUp method on the test class (if any)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Run a test method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Invoke the tearDown method on the test class (if any)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5439412" y="2002624"/>
            <a:ext cx="1788961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Test Runner Selection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5439412" y="3179721"/>
            <a:ext cx="1782614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Setup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5439413" y="4347642"/>
            <a:ext cx="1795310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Run</a:t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5445761" y="5517821"/>
            <a:ext cx="1788962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Teardown</a:t>
            </a:r>
            <a:endParaRPr/>
          </a:p>
        </p:txBody>
      </p:sp>
      <p:cxnSp>
        <p:nvCxnSpPr>
          <p:cNvPr id="326" name="Google Shape;326;p28"/>
          <p:cNvCxnSpPr>
            <a:stCxn id="325" idx="3"/>
            <a:endCxn id="322" idx="3"/>
          </p:cNvCxnSpPr>
          <p:nvPr/>
        </p:nvCxnSpPr>
        <p:spPr>
          <a:xfrm rot="10800000">
            <a:off x="7228423" y="2302792"/>
            <a:ext cx="6300" cy="3515100"/>
          </a:xfrm>
          <a:prstGeom prst="bentConnector3">
            <a:avLst>
              <a:gd fmla="val -362857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28"/>
          <p:cNvCxnSpPr>
            <a:stCxn id="322" idx="2"/>
            <a:endCxn id="323" idx="0"/>
          </p:cNvCxnSpPr>
          <p:nvPr/>
        </p:nvCxnSpPr>
        <p:spPr>
          <a:xfrm flipH="1">
            <a:off x="6330593" y="2602765"/>
            <a:ext cx="3300" cy="57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28"/>
          <p:cNvCxnSpPr/>
          <p:nvPr/>
        </p:nvCxnSpPr>
        <p:spPr>
          <a:xfrm>
            <a:off x="6446266" y="3779862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28"/>
          <p:cNvCxnSpPr/>
          <p:nvPr/>
        </p:nvCxnSpPr>
        <p:spPr>
          <a:xfrm>
            <a:off x="6449441" y="4947783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Execute the entire</a:t>
            </a:r>
            <a:r>
              <a:rPr lang="en-US" sz="4400"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 test suite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75" y="1832422"/>
            <a:ext cx="5538000" cy="4634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9"/>
          <p:cNvCxnSpPr>
            <a:stCxn id="337" idx="1"/>
          </p:cNvCxnSpPr>
          <p:nvPr/>
        </p:nvCxnSpPr>
        <p:spPr>
          <a:xfrm flipH="1">
            <a:off x="5430685" y="2065750"/>
            <a:ext cx="994200" cy="265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8" name="Google Shape;338;p29"/>
          <p:cNvCxnSpPr>
            <a:stCxn id="339" idx="1"/>
          </p:cNvCxnSpPr>
          <p:nvPr/>
        </p:nvCxnSpPr>
        <p:spPr>
          <a:xfrm flipH="1">
            <a:off x="4185010" y="2992558"/>
            <a:ext cx="2086800" cy="7575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0" name="Google Shape;340;p29"/>
          <p:cNvCxnSpPr/>
          <p:nvPr/>
        </p:nvCxnSpPr>
        <p:spPr>
          <a:xfrm flipH="1">
            <a:off x="4761685" y="5336076"/>
            <a:ext cx="1663200" cy="629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7" name="Google Shape;337;p29"/>
          <p:cNvSpPr txBox="1"/>
          <p:nvPr/>
        </p:nvSpPr>
        <p:spPr>
          <a:xfrm>
            <a:off x="6424885" y="1896400"/>
            <a:ext cx="24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1" lang="en-US" sz="1600">
                <a:solidFill>
                  <a:schemeClr val="accent5"/>
                </a:solidFill>
              </a:rPr>
              <a:t> classes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6271810" y="2577058"/>
            <a:ext cx="2490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Build the test suite by loading the test cases from each test module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6424885" y="5171826"/>
            <a:ext cx="249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How detailed the output should be</a:t>
            </a:r>
            <a:endParaRPr/>
          </a:p>
        </p:txBody>
      </p:sp>
      <p:cxnSp>
        <p:nvCxnSpPr>
          <p:cNvPr id="342" name="Google Shape;342;p29"/>
          <p:cNvCxnSpPr>
            <a:stCxn id="343" idx="1"/>
          </p:cNvCxnSpPr>
          <p:nvPr/>
        </p:nvCxnSpPr>
        <p:spPr>
          <a:xfrm rot="10800000">
            <a:off x="4203410" y="6331251"/>
            <a:ext cx="2410500" cy="13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3" name="Google Shape;343;p29"/>
          <p:cNvSpPr txBox="1"/>
          <p:nvPr/>
        </p:nvSpPr>
        <p:spPr>
          <a:xfrm>
            <a:off x="6613910" y="6175701"/>
            <a:ext cx="24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Execute the test suite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unittest execution cycle</a:t>
            </a:r>
            <a:endParaRPr/>
          </a:p>
        </p:txBody>
      </p:sp>
      <p:sp>
        <p:nvSpPr>
          <p:cNvPr id="349" name="Google Shape;349;p30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Select a test runner, which creates a new instance of the test class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 u="sng"/>
              <a:t>Invoke the setup method on the test class (if any)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Run a test method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Invoke the teardown method on the test class (if any)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439412" y="2002624"/>
            <a:ext cx="1788961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Test Runner Selection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439412" y="3179721"/>
            <a:ext cx="1782614" cy="60014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Setup</a:t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5439413" y="4347642"/>
            <a:ext cx="1795310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Run</a:t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5445761" y="5517821"/>
            <a:ext cx="1788962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Teardown</a:t>
            </a:r>
            <a:endParaRPr/>
          </a:p>
        </p:txBody>
      </p:sp>
      <p:cxnSp>
        <p:nvCxnSpPr>
          <p:cNvPr id="354" name="Google Shape;354;p30"/>
          <p:cNvCxnSpPr>
            <a:stCxn id="353" idx="3"/>
            <a:endCxn id="350" idx="3"/>
          </p:cNvCxnSpPr>
          <p:nvPr/>
        </p:nvCxnSpPr>
        <p:spPr>
          <a:xfrm rot="10800000">
            <a:off x="7228423" y="2302792"/>
            <a:ext cx="6300" cy="3515100"/>
          </a:xfrm>
          <a:prstGeom prst="bentConnector3">
            <a:avLst>
              <a:gd fmla="val -362857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5" name="Google Shape;355;p30"/>
          <p:cNvCxnSpPr>
            <a:stCxn id="350" idx="2"/>
            <a:endCxn id="351" idx="0"/>
          </p:cNvCxnSpPr>
          <p:nvPr/>
        </p:nvCxnSpPr>
        <p:spPr>
          <a:xfrm flipH="1">
            <a:off x="6330593" y="2602765"/>
            <a:ext cx="3300" cy="57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6" name="Google Shape;356;p30"/>
          <p:cNvCxnSpPr/>
          <p:nvPr/>
        </p:nvCxnSpPr>
        <p:spPr>
          <a:xfrm>
            <a:off x="6446266" y="3779862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7" name="Google Shape;357;p30"/>
          <p:cNvCxnSpPr/>
          <p:nvPr/>
        </p:nvCxnSpPr>
        <p:spPr>
          <a:xfrm>
            <a:off x="6449441" y="4947783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Setup </a:t>
            </a:r>
            <a:r>
              <a:rPr lang="en-US" sz="4400"/>
              <a:t>method</a:t>
            </a:r>
            <a:endParaRPr/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Called before each test case. </a:t>
            </a:r>
            <a:r>
              <a:rPr lang="en-US" sz="2200"/>
              <a:t>It helps creating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 fixture</a:t>
            </a:r>
            <a:r>
              <a:rPr lang="en-US" sz="2200"/>
              <a:t>, namely: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set of objects needed to consistently run the tests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is defined as follo</a:t>
            </a:r>
            <a:r>
              <a:rPr lang="en-US" sz="2200"/>
              <a:t>ws (method names must be exactly as below)</a:t>
            </a:r>
            <a:r>
              <a:rPr lang="en-US" sz="2200"/>
              <a:t>:</a:t>
            </a:r>
            <a:endParaRPr sz="2200"/>
          </a:p>
          <a:p>
            <a:pPr indent="-299720" lvl="1" marL="2743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@classmethod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99720" lvl="1" marL="2743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def setUpClass(cls): …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99720" lvl="1" marL="2743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200"/>
              <a:buFont typeface="Consolas"/>
              <a:buChar char=" "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def setUp(self): …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6152527" y="3475287"/>
            <a:ext cx="24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is run </a:t>
            </a:r>
            <a:r>
              <a:rPr b="1" lang="en-US" sz="1600">
                <a:solidFill>
                  <a:schemeClr val="accent5"/>
                </a:solidFill>
              </a:rPr>
              <a:t>once, before all test cases</a:t>
            </a:r>
            <a:endParaRPr/>
          </a:p>
        </p:txBody>
      </p:sp>
      <p:cxnSp>
        <p:nvCxnSpPr>
          <p:cNvPr id="365" name="Google Shape;365;p31"/>
          <p:cNvCxnSpPr>
            <a:stCxn id="364" idx="1"/>
            <a:endCxn id="366" idx="3"/>
          </p:cNvCxnSpPr>
          <p:nvPr/>
        </p:nvCxnSpPr>
        <p:spPr>
          <a:xfrm flipH="1">
            <a:off x="4487227" y="3767787"/>
            <a:ext cx="1665300" cy="252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6" name="Google Shape;366;p31"/>
          <p:cNvSpPr/>
          <p:nvPr/>
        </p:nvSpPr>
        <p:spPr>
          <a:xfrm>
            <a:off x="807625" y="3649125"/>
            <a:ext cx="3679500" cy="741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807625" y="4870150"/>
            <a:ext cx="3679500" cy="408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6152514" y="4641562"/>
            <a:ext cx="24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is run before each test method</a:t>
            </a:r>
            <a:endParaRPr/>
          </a:p>
        </p:txBody>
      </p:sp>
      <p:cxnSp>
        <p:nvCxnSpPr>
          <p:cNvPr id="369" name="Google Shape;369;p31"/>
          <p:cNvCxnSpPr>
            <a:stCxn id="368" idx="1"/>
            <a:endCxn id="367" idx="3"/>
          </p:cNvCxnSpPr>
          <p:nvPr/>
        </p:nvCxnSpPr>
        <p:spPr>
          <a:xfrm flipH="1">
            <a:off x="4487214" y="4934062"/>
            <a:ext cx="1665300" cy="140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0" l="14155" r="0" t="0"/>
          <a:stretch/>
        </p:blipFill>
        <p:spPr>
          <a:xfrm>
            <a:off x="0" y="2596750"/>
            <a:ext cx="4203425" cy="31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Setup </a:t>
            </a:r>
            <a:r>
              <a:rPr lang="en-US" sz="4400"/>
              <a:t>method example</a:t>
            </a:r>
            <a:endParaRPr/>
          </a:p>
        </p:txBody>
      </p:sp>
      <p:pic>
        <p:nvPicPr>
          <p:cNvPr descr="Immagine che contiene testo&#10;&#10;Descrizione generata automaticamente" id="377" name="Google Shape;377;p32"/>
          <p:cNvPicPr preferRelativeResize="0"/>
          <p:nvPr/>
        </p:nvPicPr>
        <p:blipFill rotWithShape="1">
          <a:blip r:embed="rId4">
            <a:alphaModFix/>
          </a:blip>
          <a:srcRect b="0" l="10936" r="0" t="19034"/>
          <a:stretch/>
        </p:blipFill>
        <p:spPr>
          <a:xfrm>
            <a:off x="4633625" y="2525750"/>
            <a:ext cx="4438325" cy="328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32"/>
          <p:cNvCxnSpPr>
            <a:stCxn id="379" idx="1"/>
          </p:cNvCxnSpPr>
          <p:nvPr/>
        </p:nvCxnSpPr>
        <p:spPr>
          <a:xfrm flipH="1">
            <a:off x="1786929" y="2351912"/>
            <a:ext cx="1513500" cy="711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0" name="Google Shape;380;p32"/>
          <p:cNvCxnSpPr>
            <a:stCxn id="381" idx="1"/>
          </p:cNvCxnSpPr>
          <p:nvPr/>
        </p:nvCxnSpPr>
        <p:spPr>
          <a:xfrm flipH="1">
            <a:off x="2628975" y="3117597"/>
            <a:ext cx="894900" cy="129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9" name="Google Shape;379;p32"/>
          <p:cNvSpPr txBox="1"/>
          <p:nvPr/>
        </p:nvSpPr>
        <p:spPr>
          <a:xfrm>
            <a:off x="3300429" y="2059412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Setup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3523875" y="2948247"/>
            <a:ext cx="9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Fixture</a:t>
            </a:r>
            <a:endParaRPr/>
          </a:p>
        </p:txBody>
      </p:sp>
      <p:cxnSp>
        <p:nvCxnSpPr>
          <p:cNvPr id="382" name="Google Shape;382;p32"/>
          <p:cNvCxnSpPr>
            <a:stCxn id="381" idx="3"/>
          </p:cNvCxnSpPr>
          <p:nvPr/>
        </p:nvCxnSpPr>
        <p:spPr>
          <a:xfrm>
            <a:off x="4461375" y="3117597"/>
            <a:ext cx="721500" cy="787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3" name="Google Shape;383;p32"/>
          <p:cNvCxnSpPr>
            <a:stCxn id="381" idx="3"/>
          </p:cNvCxnSpPr>
          <p:nvPr/>
        </p:nvCxnSpPr>
        <p:spPr>
          <a:xfrm>
            <a:off x="4461375" y="3117597"/>
            <a:ext cx="709500" cy="1604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4" name="Google Shape;384;p32"/>
          <p:cNvCxnSpPr>
            <a:stCxn id="381" idx="3"/>
          </p:cNvCxnSpPr>
          <p:nvPr/>
        </p:nvCxnSpPr>
        <p:spPr>
          <a:xfrm>
            <a:off x="4461375" y="3117597"/>
            <a:ext cx="709500" cy="2393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5" name="Google Shape;385;p32"/>
          <p:cNvCxnSpPr>
            <a:stCxn id="381" idx="3"/>
          </p:cNvCxnSpPr>
          <p:nvPr/>
        </p:nvCxnSpPr>
        <p:spPr>
          <a:xfrm>
            <a:off x="4461375" y="3117597"/>
            <a:ext cx="721500" cy="156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unittest execution cycle</a:t>
            </a:r>
            <a:endParaRPr/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Select a test runner, which creates a new instance of the test class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Invoke the setup method on the test class (if any)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 u="sng"/>
              <a:t>Run a test method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Invoke the teardown method on the test class (if any)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5439412" y="2002624"/>
            <a:ext cx="1788961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Test Runner Selection</a:t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5439412" y="3179721"/>
            <a:ext cx="1782614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Setup</a:t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439413" y="4347642"/>
            <a:ext cx="1795310" cy="60014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Run</a:t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5445761" y="5517821"/>
            <a:ext cx="1788962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Teardown</a:t>
            </a:r>
            <a:endParaRPr/>
          </a:p>
        </p:txBody>
      </p:sp>
      <p:cxnSp>
        <p:nvCxnSpPr>
          <p:cNvPr id="396" name="Google Shape;396;p33"/>
          <p:cNvCxnSpPr>
            <a:stCxn id="395" idx="3"/>
            <a:endCxn id="392" idx="3"/>
          </p:cNvCxnSpPr>
          <p:nvPr/>
        </p:nvCxnSpPr>
        <p:spPr>
          <a:xfrm rot="10800000">
            <a:off x="7228423" y="2302792"/>
            <a:ext cx="6300" cy="3515100"/>
          </a:xfrm>
          <a:prstGeom prst="bentConnector3">
            <a:avLst>
              <a:gd fmla="val -362857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7" name="Google Shape;397;p33"/>
          <p:cNvCxnSpPr>
            <a:stCxn id="392" idx="2"/>
            <a:endCxn id="393" idx="0"/>
          </p:cNvCxnSpPr>
          <p:nvPr/>
        </p:nvCxnSpPr>
        <p:spPr>
          <a:xfrm flipH="1">
            <a:off x="6330593" y="2602765"/>
            <a:ext cx="3300" cy="57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8" name="Google Shape;398;p33"/>
          <p:cNvCxnSpPr/>
          <p:nvPr/>
        </p:nvCxnSpPr>
        <p:spPr>
          <a:xfrm>
            <a:off x="6446266" y="3779862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p33"/>
          <p:cNvCxnSpPr/>
          <p:nvPr/>
        </p:nvCxnSpPr>
        <p:spPr>
          <a:xfrm>
            <a:off x="6449441" y="4947783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unittest execution cycle</a:t>
            </a:r>
            <a:endParaRPr/>
          </a:p>
        </p:txBody>
      </p:sp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Select a test runner, which creates a new instance of the test class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Invoke the setup method on the test class (if any)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Run a test method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 u="sng"/>
              <a:t>Invoke the teardown method on the test class (if any)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5439412" y="2002624"/>
            <a:ext cx="1788961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Test Runner Selection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5439412" y="3179721"/>
            <a:ext cx="1782614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Setup</a:t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5439413" y="4347642"/>
            <a:ext cx="1795310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Run</a:t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5445761" y="5517821"/>
            <a:ext cx="1788962" cy="60014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Teardown</a:t>
            </a:r>
            <a:endParaRPr/>
          </a:p>
        </p:txBody>
      </p:sp>
      <p:cxnSp>
        <p:nvCxnSpPr>
          <p:cNvPr id="410" name="Google Shape;410;p34"/>
          <p:cNvCxnSpPr>
            <a:stCxn id="409" idx="3"/>
            <a:endCxn id="406" idx="3"/>
          </p:cNvCxnSpPr>
          <p:nvPr/>
        </p:nvCxnSpPr>
        <p:spPr>
          <a:xfrm rot="10800000">
            <a:off x="7228423" y="2302792"/>
            <a:ext cx="6300" cy="3515100"/>
          </a:xfrm>
          <a:prstGeom prst="bentConnector3">
            <a:avLst>
              <a:gd fmla="val -362857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1" name="Google Shape;411;p34"/>
          <p:cNvCxnSpPr>
            <a:stCxn id="406" idx="2"/>
            <a:endCxn id="407" idx="0"/>
          </p:cNvCxnSpPr>
          <p:nvPr/>
        </p:nvCxnSpPr>
        <p:spPr>
          <a:xfrm flipH="1">
            <a:off x="6330593" y="2602765"/>
            <a:ext cx="3300" cy="57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2" name="Google Shape;412;p34"/>
          <p:cNvCxnSpPr/>
          <p:nvPr/>
        </p:nvCxnSpPr>
        <p:spPr>
          <a:xfrm>
            <a:off x="6446266" y="3779862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3" name="Google Shape;413;p34"/>
          <p:cNvCxnSpPr/>
          <p:nvPr/>
        </p:nvCxnSpPr>
        <p:spPr>
          <a:xfrm>
            <a:off x="6449441" y="4947783"/>
            <a:ext cx="6350" cy="576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Teardown method</a:t>
            </a:r>
            <a:endParaRPr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Called after each test case execution. </a:t>
            </a:r>
            <a:r>
              <a:rPr lang="en-US" sz="2200"/>
              <a:t>It is directed to restore the environment to the same condition it was before the test execution.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is defined as follo</a:t>
            </a:r>
            <a:r>
              <a:rPr lang="en-US" sz="2200"/>
              <a:t>ws </a:t>
            </a:r>
            <a:r>
              <a:rPr lang="en-US" sz="2200"/>
              <a:t>(method names must be exactly as below) </a:t>
            </a:r>
            <a:r>
              <a:rPr lang="en-US" sz="2200"/>
              <a:t>: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@classmethod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def tearDownClass(cls): …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200"/>
              <a:buFont typeface="Consolas"/>
              <a:buChar char=" "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def tearDown(self): …</a:t>
            </a:r>
            <a:endParaRPr/>
          </a:p>
        </p:txBody>
      </p:sp>
      <p:sp>
        <p:nvSpPr>
          <p:cNvPr id="420" name="Google Shape;420;p35"/>
          <p:cNvSpPr txBox="1"/>
          <p:nvPr/>
        </p:nvSpPr>
        <p:spPr>
          <a:xfrm>
            <a:off x="6152614" y="3472162"/>
            <a:ext cx="248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is run </a:t>
            </a:r>
            <a:r>
              <a:rPr b="1" lang="en-US" sz="1600">
                <a:solidFill>
                  <a:schemeClr val="accent5"/>
                </a:solidFill>
              </a:rPr>
              <a:t>after 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each test method</a:t>
            </a:r>
            <a:endParaRPr/>
          </a:p>
        </p:txBody>
      </p:sp>
      <p:cxnSp>
        <p:nvCxnSpPr>
          <p:cNvPr id="421" name="Google Shape;421;p35"/>
          <p:cNvCxnSpPr>
            <a:stCxn id="420" idx="1"/>
            <a:endCxn id="422" idx="3"/>
          </p:cNvCxnSpPr>
          <p:nvPr/>
        </p:nvCxnSpPr>
        <p:spPr>
          <a:xfrm flipH="1">
            <a:off x="4941814" y="3764662"/>
            <a:ext cx="1210800" cy="416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2" name="Google Shape;422;p35"/>
          <p:cNvSpPr/>
          <p:nvPr/>
        </p:nvSpPr>
        <p:spPr>
          <a:xfrm>
            <a:off x="807625" y="3728300"/>
            <a:ext cx="4134300" cy="906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770050" y="5086900"/>
            <a:ext cx="4171800" cy="435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6304914" y="4477612"/>
            <a:ext cx="248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is run </a:t>
            </a:r>
            <a:r>
              <a:rPr b="1" lang="en-US" sz="1600">
                <a:solidFill>
                  <a:schemeClr val="accent5"/>
                </a:solidFill>
              </a:rPr>
              <a:t>once 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1" lang="en-US" sz="1600">
                <a:solidFill>
                  <a:schemeClr val="accent5"/>
                </a:solidFill>
              </a:rPr>
              <a:t>all tests have been executed</a:t>
            </a:r>
            <a:endParaRPr/>
          </a:p>
        </p:txBody>
      </p:sp>
      <p:cxnSp>
        <p:nvCxnSpPr>
          <p:cNvPr id="425" name="Google Shape;425;p35"/>
          <p:cNvCxnSpPr>
            <a:stCxn id="424" idx="1"/>
            <a:endCxn id="423" idx="3"/>
          </p:cNvCxnSpPr>
          <p:nvPr/>
        </p:nvCxnSpPr>
        <p:spPr>
          <a:xfrm flipH="1">
            <a:off x="4941714" y="4893112"/>
            <a:ext cx="1363200" cy="411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8358c2b865_0_6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Teardown </a:t>
            </a:r>
            <a:r>
              <a:rPr lang="en-US" sz="4400"/>
              <a:t>method example</a:t>
            </a:r>
            <a:endParaRPr/>
          </a:p>
        </p:txBody>
      </p:sp>
      <p:pic>
        <p:nvPicPr>
          <p:cNvPr id="432" name="Google Shape;432;g18358c2b865_0_67"/>
          <p:cNvPicPr preferRelativeResize="0"/>
          <p:nvPr/>
        </p:nvPicPr>
        <p:blipFill rotWithShape="1">
          <a:blip r:embed="rId3">
            <a:alphaModFix/>
          </a:blip>
          <a:srcRect b="0" l="0" r="0" t="14383"/>
          <a:stretch/>
        </p:blipFill>
        <p:spPr>
          <a:xfrm>
            <a:off x="4609975" y="2555275"/>
            <a:ext cx="4534025" cy="376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g18358c2b865_0_67"/>
          <p:cNvCxnSpPr>
            <a:stCxn id="434" idx="3"/>
          </p:cNvCxnSpPr>
          <p:nvPr/>
        </p:nvCxnSpPr>
        <p:spPr>
          <a:xfrm>
            <a:off x="4535675" y="6163797"/>
            <a:ext cx="729600" cy="51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5" name="Google Shape;435;g18358c2b865_0_67"/>
          <p:cNvCxnSpPr>
            <a:stCxn id="434" idx="3"/>
          </p:cNvCxnSpPr>
          <p:nvPr/>
        </p:nvCxnSpPr>
        <p:spPr>
          <a:xfrm flipH="1" rot="10800000">
            <a:off x="4535675" y="4997697"/>
            <a:ext cx="702000" cy="1166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36" name="Google Shape;436;g18358c2b865_0_67"/>
          <p:cNvPicPr preferRelativeResize="0"/>
          <p:nvPr/>
        </p:nvPicPr>
        <p:blipFill rotWithShape="1">
          <a:blip r:embed="rId4">
            <a:alphaModFix/>
          </a:blip>
          <a:srcRect b="0" l="0" r="0" t="11909"/>
          <a:stretch/>
        </p:blipFill>
        <p:spPr>
          <a:xfrm>
            <a:off x="60875" y="2432000"/>
            <a:ext cx="3874725" cy="37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g18358c2b865_0_67"/>
          <p:cNvCxnSpPr>
            <a:stCxn id="438" idx="1"/>
          </p:cNvCxnSpPr>
          <p:nvPr/>
        </p:nvCxnSpPr>
        <p:spPr>
          <a:xfrm flipH="1">
            <a:off x="1896874" y="5619575"/>
            <a:ext cx="1576800" cy="101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9" name="Google Shape;439;g18358c2b865_0_67"/>
          <p:cNvCxnSpPr>
            <a:stCxn id="434" idx="1"/>
            <a:endCxn id="436" idx="2"/>
          </p:cNvCxnSpPr>
          <p:nvPr/>
        </p:nvCxnSpPr>
        <p:spPr>
          <a:xfrm flipH="1">
            <a:off x="1998275" y="6163797"/>
            <a:ext cx="1599900" cy="30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8" name="Google Shape;438;g18358c2b865_0_67"/>
          <p:cNvSpPr txBox="1"/>
          <p:nvPr/>
        </p:nvSpPr>
        <p:spPr>
          <a:xfrm>
            <a:off x="3473674" y="5327075"/>
            <a:ext cx="118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Teardown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sp>
        <p:nvSpPr>
          <p:cNvPr id="434" name="Google Shape;434;g18358c2b865_0_67"/>
          <p:cNvSpPr txBox="1"/>
          <p:nvPr/>
        </p:nvSpPr>
        <p:spPr>
          <a:xfrm>
            <a:off x="3598175" y="5994447"/>
            <a:ext cx="9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Fixture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92919" y="499533"/>
            <a:ext cx="82954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How to design (unit) tests?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07206" y="2157731"/>
            <a:ext cx="8065294" cy="3601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/>
              <a:t>Happy path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testing:</a:t>
            </a:r>
            <a:endParaRPr sz="2200"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2616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Tests for the correct usage of the software system</a:t>
            </a:r>
            <a:endParaRPr sz="2200"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616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 sz="2200"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Unhappy path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 testing:</a:t>
            </a:r>
            <a:endParaRPr sz="2200"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616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Tests for an incorrect usage of the software system</a:t>
            </a:r>
            <a:endParaRPr sz="2200"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0" lvl="0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How to execute them?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Executing tests should be automatic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Design once, execute many times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Need of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 automation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4200"/>
              <a:t>Test automation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use of software to perform or support test activities like test execution and results checking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Benefits: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Cost reduction</a:t>
            </a:r>
            <a:r>
              <a:rPr lang="en-US" sz="2200"/>
              <a:t>---the tester should just press a button to start executing tests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Human error reduction</a:t>
            </a:r>
            <a:r>
              <a:rPr lang="en-US" sz="2200"/>
              <a:t>---providing input values and checking outcomes manually is an error-prone activity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Foster regression testing</a:t>
            </a:r>
            <a:r>
              <a:rPr lang="en-US" sz="2200"/>
              <a:t>---repeatable tests allow easily testing a system after modifications to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unittest library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507206" y="1993394"/>
            <a:ext cx="8065294" cy="436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test automation module (in particular, a unit testing module)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Included in the Python standard library</a:t>
            </a:r>
            <a:endParaRPr i="0"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Similar (xUnit) frameworks are available for other languages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xUnit frameworks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CUnit---C 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CppUnit---C++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COBOLUnit---Cobol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DUnit---Delphy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FUnit---Fortran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JUnit --- Java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JSUnit---JavaScript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mlUnit---Matlab</a:t>
            </a:r>
            <a:endParaRPr/>
          </a:p>
        </p:txBody>
      </p:sp>
      <p:sp>
        <p:nvSpPr>
          <p:cNvPr id="137" name="Google Shape;137;p7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NUnit---.Net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PHPUnit---PHP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SUnit---Smalltalk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SimplyVBUnit---Visual Basic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XCTest---Xcode</a:t>
            </a:r>
            <a:endParaRPr/>
          </a:p>
          <a:p>
            <a:pPr indent="-1397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…</a:t>
            </a:r>
            <a:endParaRPr/>
          </a:p>
          <a:p>
            <a:pPr indent="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Basic concepts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Assertion</a:t>
            </a:r>
            <a:r>
              <a:rPr lang="en-US" sz="2200"/>
              <a:t>, it verifies a single expected result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Test method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, it verifies a single system behavior---it corresponds to a test case</a:t>
            </a:r>
            <a:endParaRPr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Test class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, it embodies all test methods for a given class---it can be seen as a test suite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2019-03-20T12:32:55Z</dcterms:created>
  <dc:creator>Simone Romano</dc:creator>
</cp:coreProperties>
</file>