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Qmtn0WbH/oyzuPZUMP2LT/Mr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d455d1aa5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8d455d1aa5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d99b415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8d99b415e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d455d1aa5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d455d1aa5_0_1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d455d1aa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d455d1aa5_0_1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d455d1aa5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8d455d1aa5_0_1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d455d1aa5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8d455d1aa5_0_1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d455d1aa5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8d455d1aa5_0_2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9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4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" type="body"/>
          </p:nvPr>
        </p:nvSpPr>
        <p:spPr>
          <a:xfrm rot="5400000">
            <a:off x="2656761" y="-156162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d455d1aa5_0_9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8d455d1aa5_0_93"/>
          <p:cNvSpPr txBox="1"/>
          <p:nvPr>
            <p:ph type="ctrTitle"/>
          </p:nvPr>
        </p:nvSpPr>
        <p:spPr>
          <a:xfrm>
            <a:off x="452628" y="770467"/>
            <a:ext cx="8086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8d455d1aa5_0_93"/>
          <p:cNvSpPr txBox="1"/>
          <p:nvPr>
            <p:ph idx="1" type="subTitle"/>
          </p:nvPr>
        </p:nvSpPr>
        <p:spPr>
          <a:xfrm>
            <a:off x="500634" y="4198409"/>
            <a:ext cx="69213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g18d455d1aa5_0_9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8d455d1aa5_0_9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8d455d1aa5_0_9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d455d1aa5_0_100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8d455d1aa5_0_100"/>
          <p:cNvSpPr txBox="1"/>
          <p:nvPr>
            <p:ph idx="1" type="body"/>
          </p:nvPr>
        </p:nvSpPr>
        <p:spPr>
          <a:xfrm>
            <a:off x="507492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02" name="Google Shape;102;g18d455d1aa5_0_100"/>
          <p:cNvSpPr txBox="1"/>
          <p:nvPr>
            <p:ph idx="2" type="body"/>
          </p:nvPr>
        </p:nvSpPr>
        <p:spPr>
          <a:xfrm>
            <a:off x="4757738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03" name="Google Shape;103;g18d455d1aa5_0_10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8d455d1aa5_0_10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8d455d1aa5_0_100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d455d1aa5_0_10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8d455d1aa5_0_10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09" name="Google Shape;109;g18d455d1aa5_0_10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8d455d1aa5_0_10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8d455d1aa5_0_10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d455d1aa5_0_113"/>
          <p:cNvSpPr txBox="1"/>
          <p:nvPr>
            <p:ph type="title"/>
          </p:nvPr>
        </p:nvSpPr>
        <p:spPr>
          <a:xfrm>
            <a:off x="452628" y="767419"/>
            <a:ext cx="8085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8d455d1aa5_0_113"/>
          <p:cNvSpPr txBox="1"/>
          <p:nvPr>
            <p:ph idx="1" type="body"/>
          </p:nvPr>
        </p:nvSpPr>
        <p:spPr>
          <a:xfrm>
            <a:off x="500634" y="4187275"/>
            <a:ext cx="6919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115" name="Google Shape;115;g18d455d1aa5_0_11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8d455d1aa5_0_11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8d455d1aa5_0_11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455d1aa5_0_119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8d455d1aa5_0_119"/>
          <p:cNvSpPr txBox="1"/>
          <p:nvPr>
            <p:ph idx="1" type="body"/>
          </p:nvPr>
        </p:nvSpPr>
        <p:spPr>
          <a:xfrm>
            <a:off x="507492" y="2032000"/>
            <a:ext cx="380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g18d455d1aa5_0_119"/>
          <p:cNvSpPr txBox="1"/>
          <p:nvPr>
            <p:ph idx="2" type="body"/>
          </p:nvPr>
        </p:nvSpPr>
        <p:spPr>
          <a:xfrm>
            <a:off x="507492" y="2736150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2" name="Google Shape;122;g18d455d1aa5_0_119"/>
          <p:cNvSpPr txBox="1"/>
          <p:nvPr>
            <p:ph idx="3" type="body"/>
          </p:nvPr>
        </p:nvSpPr>
        <p:spPr>
          <a:xfrm>
            <a:off x="4766310" y="2029968"/>
            <a:ext cx="3806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g18d455d1aa5_0_119"/>
          <p:cNvSpPr txBox="1"/>
          <p:nvPr>
            <p:ph idx="4" type="body"/>
          </p:nvPr>
        </p:nvSpPr>
        <p:spPr>
          <a:xfrm>
            <a:off x="4766310" y="2734056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4" name="Google Shape;124;g18d455d1aa5_0_11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8d455d1aa5_0_11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8d455d1aa5_0_119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d455d1aa5_0_128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8d455d1aa5_0_12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8d455d1aa5_0_12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8d455d1aa5_0_12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d455d1aa5_0_13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8d455d1aa5_0_13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8d455d1aa5_0_13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455d1aa5_0_137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8d455d1aa5_0_137"/>
          <p:cNvSpPr txBox="1"/>
          <p:nvPr>
            <p:ph type="title"/>
          </p:nvPr>
        </p:nvSpPr>
        <p:spPr>
          <a:xfrm>
            <a:off x="6196053" y="542282"/>
            <a:ext cx="2537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8d455d1aa5_0_137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40" name="Google Shape;140;g18d455d1aa5_0_137"/>
          <p:cNvSpPr txBox="1"/>
          <p:nvPr>
            <p:ph idx="2" type="body"/>
          </p:nvPr>
        </p:nvSpPr>
        <p:spPr>
          <a:xfrm>
            <a:off x="6206987" y="2511813"/>
            <a:ext cx="25488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g18d455d1aa5_0_13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8d455d1aa5_0_13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8d455d1aa5_0_13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d455d1aa5_0_145"/>
          <p:cNvSpPr txBox="1"/>
          <p:nvPr>
            <p:ph type="title"/>
          </p:nvPr>
        </p:nvSpPr>
        <p:spPr>
          <a:xfrm>
            <a:off x="486918" y="5418668"/>
            <a:ext cx="808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6" name="Google Shape;146;g18d455d1aa5_0_14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1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47" name="Google Shape;147;g18d455d1aa5_0_145"/>
          <p:cNvSpPr txBox="1"/>
          <p:nvPr>
            <p:ph idx="1" type="body"/>
          </p:nvPr>
        </p:nvSpPr>
        <p:spPr>
          <a:xfrm>
            <a:off x="507492" y="5909735"/>
            <a:ext cx="69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g18d455d1aa5_0_1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8d455d1aa5_0_1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8d455d1aa5_0_145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d455d1aa5_0_15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8d455d1aa5_0_152"/>
          <p:cNvSpPr txBox="1"/>
          <p:nvPr>
            <p:ph idx="1" type="body"/>
          </p:nvPr>
        </p:nvSpPr>
        <p:spPr>
          <a:xfrm rot="5400000">
            <a:off x="2656800" y="-156107"/>
            <a:ext cx="3766200" cy="8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54" name="Google Shape;154;g18d455d1aa5_0_1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8d455d1aa5_0_1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8d455d1aa5_0_152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d455d1aa5_0_158"/>
          <p:cNvSpPr txBox="1"/>
          <p:nvPr>
            <p:ph type="title"/>
          </p:nvPr>
        </p:nvSpPr>
        <p:spPr>
          <a:xfrm rot="5400000">
            <a:off x="5143538" y="2109825"/>
            <a:ext cx="4800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8d455d1aa5_0_158"/>
          <p:cNvSpPr txBox="1"/>
          <p:nvPr>
            <p:ph idx="1" type="body"/>
          </p:nvPr>
        </p:nvSpPr>
        <p:spPr>
          <a:xfrm rot="5400000">
            <a:off x="778669" y="514276"/>
            <a:ext cx="54006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60" name="Google Shape;160;g18d455d1aa5_0_15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8d455d1aa5_0_15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18d455d1aa5_0_15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31" name="Google Shape;31;p51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32" name="Google Shape;32;p5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3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53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3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7" name="Google Shape;47;p5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6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3" name="Google Shape;63;p56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5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57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57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d455d1aa5_0_8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g18d455d1aa5_0_8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18d455d1aa5_0_8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18d455d1aa5_0_8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18d455d1aa5_0_8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odenio/Mock.GPIO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d455d1aa5_0_82"/>
          <p:cNvSpPr txBox="1"/>
          <p:nvPr>
            <p:ph type="ctrTitle"/>
          </p:nvPr>
        </p:nvSpPr>
        <p:spPr>
          <a:xfrm>
            <a:off x="685800" y="914262"/>
            <a:ext cx="7772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/>
              <a:t>Raspberry Pi and GPIO</a:t>
            </a:r>
            <a:endParaRPr/>
          </a:p>
        </p:txBody>
      </p:sp>
      <p:sp>
        <p:nvSpPr>
          <p:cNvPr id="168" name="Google Shape;168;g18d455d1aa5_0_82"/>
          <p:cNvSpPr txBox="1"/>
          <p:nvPr>
            <p:ph idx="1" type="subTitle"/>
          </p:nvPr>
        </p:nvSpPr>
        <p:spPr>
          <a:xfrm>
            <a:off x="685800" y="4177231"/>
            <a:ext cx="7315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Giuseppe Scanniello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Simone Romano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Michelangelo Esposito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d99b415e6_0_0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 (mocked) GPIO library</a:t>
            </a:r>
            <a:endParaRPr/>
          </a:p>
        </p:txBody>
      </p:sp>
      <p:pic>
        <p:nvPicPr>
          <p:cNvPr id="237" name="Google Shape;237;g18d99b415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2379833"/>
            <a:ext cx="82391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455d1aa5_0_19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4200"/>
              <a:t>General information</a:t>
            </a:r>
            <a:endParaRPr/>
          </a:p>
        </p:txBody>
      </p:sp>
      <p:sp>
        <p:nvSpPr>
          <p:cNvPr id="174" name="Google Shape;174;g18d455d1aa5_0_192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</a:t>
            </a:r>
            <a:r>
              <a:rPr b="1" lang="en-US" sz="2200"/>
              <a:t>general purpose </a:t>
            </a:r>
            <a:r>
              <a:rPr lang="en-US" sz="2200"/>
              <a:t>development board, much like Arduino.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Available in different models, with increase functionalities. 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t/>
            </a:r>
            <a:endParaRPr b="1"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US" sz="2200"/>
              <a:t>Raspbian OS </a:t>
            </a:r>
            <a:r>
              <a:rPr lang="en-US" sz="2200"/>
              <a:t>based on Linux, stored on a micro SD card.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t/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Programmable in Python, MicroPython or C++.</a:t>
            </a:r>
            <a:endParaRPr sz="22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Top models (i.e. Raspberry Pi 4B) are effectively mini computers.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/>
              <a:t>Mouse/keyboard support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/>
              <a:t>HMDI Display output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/>
              <a:t>Up to 8GB RAM.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d455d1aa5_0_184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4200"/>
              <a:t>General information</a:t>
            </a:r>
            <a:endParaRPr/>
          </a:p>
        </p:txBody>
      </p:sp>
      <p:pic>
        <p:nvPicPr>
          <p:cNvPr id="180" name="Google Shape;180;g18d455d1aa5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63" y="1834074"/>
            <a:ext cx="6744525" cy="477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Two of the models</a:t>
            </a:r>
            <a:endParaRPr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1083851" y="5499047"/>
            <a:ext cx="2231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Raspberry Pi 4</a:t>
            </a:r>
            <a:endParaRPr/>
          </a:p>
        </p:txBody>
      </p:sp>
      <p:pic>
        <p:nvPicPr>
          <p:cNvPr id="187" name="Google Shape;1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0" y="2500287"/>
            <a:ext cx="4216592" cy="265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02" y="1946113"/>
            <a:ext cx="3742200" cy="37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5631325" y="5499050"/>
            <a:ext cx="2538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Raspberry Pi Pico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Raspberry Pi pinout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282400" y="2157725"/>
            <a:ext cx="39486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>
                <a:solidFill>
                  <a:srgbClr val="464646"/>
                </a:solidFill>
              </a:rPr>
              <a:t>Model-independent</a:t>
            </a:r>
            <a:endParaRPr sz="2200">
              <a:solidFill>
                <a:srgbClr val="464646"/>
              </a:solidFill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b="1" sz="2200">
              <a:solidFill>
                <a:srgbClr val="464646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</a:pPr>
            <a:r>
              <a:rPr b="1" lang="en-US" sz="2200">
                <a:solidFill>
                  <a:srgbClr val="464646"/>
                </a:solidFill>
              </a:rPr>
              <a:t>Power pins</a:t>
            </a:r>
            <a:r>
              <a:rPr lang="en-US" sz="2200">
                <a:solidFill>
                  <a:srgbClr val="464646"/>
                </a:solidFill>
              </a:rPr>
              <a:t> (2, 4, 17)</a:t>
            </a:r>
            <a:endParaRPr sz="2200">
              <a:solidFill>
                <a:srgbClr val="464646"/>
              </a:solidFill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</a:pPr>
            <a:r>
              <a:rPr b="1" lang="en-US" sz="2200">
                <a:solidFill>
                  <a:srgbClr val="464646"/>
                </a:solidFill>
              </a:rPr>
              <a:t>Ground pins</a:t>
            </a:r>
            <a:r>
              <a:rPr lang="en-US" sz="2200">
                <a:solidFill>
                  <a:srgbClr val="464646"/>
                </a:solidFill>
              </a:rPr>
              <a:t> (6, 9, 25, …)</a:t>
            </a:r>
            <a:endParaRPr sz="2200">
              <a:solidFill>
                <a:srgbClr val="464646"/>
              </a:solidFill>
            </a:endParaRPr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</a:pPr>
            <a:r>
              <a:rPr b="1" lang="en-US" sz="2200">
                <a:solidFill>
                  <a:srgbClr val="464646"/>
                </a:solidFill>
              </a:rPr>
              <a:t>GPIO pins </a:t>
            </a:r>
            <a:r>
              <a:rPr lang="en-US" sz="2200">
                <a:solidFill>
                  <a:srgbClr val="464646"/>
                </a:solidFill>
              </a:rPr>
              <a:t>(3, 5, 7, …)</a:t>
            </a:r>
            <a:endParaRPr sz="2200">
              <a:solidFill>
                <a:srgbClr val="464646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4646"/>
              </a:solidFill>
            </a:endParaRPr>
          </a:p>
          <a:p>
            <a:pPr indent="0" lvl="1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4646"/>
              </a:solidFill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51" y="1994024"/>
            <a:ext cx="4568275" cy="4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General Purpose Input-Output</a:t>
            </a:r>
            <a:endParaRPr/>
          </a:p>
        </p:txBody>
      </p:sp>
      <p:sp>
        <p:nvSpPr>
          <p:cNvPr id="202" name="Google Shape;202;p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Uncommitted digital signal pins which may be used as inputs or outputs and are controllable via software.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Most commonly used as a mean of communication with other hardware (i.e. sensors and actuators)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d455d1aa5_0_19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General Purpose Input-Output</a:t>
            </a:r>
            <a:endParaRPr/>
          </a:p>
        </p:txBody>
      </p:sp>
      <p:pic>
        <p:nvPicPr>
          <p:cNvPr id="208" name="Google Shape;208;g18d455d1aa5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0" y="1962000"/>
            <a:ext cx="4197475" cy="4743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g18d455d1aa5_0_197"/>
          <p:cNvCxnSpPr>
            <a:stCxn id="210" idx="1"/>
          </p:cNvCxnSpPr>
          <p:nvPr/>
        </p:nvCxnSpPr>
        <p:spPr>
          <a:xfrm flipH="1">
            <a:off x="3727377" y="4243329"/>
            <a:ext cx="2302800" cy="40800"/>
          </a:xfrm>
          <a:prstGeom prst="straightConnector1">
            <a:avLst/>
          </a:prstGeom>
          <a:noFill/>
          <a:ln cap="flat" cmpd="sng" w="25400">
            <a:solidFill>
              <a:srgbClr val="5AA2A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g18d455d1aa5_0_197"/>
          <p:cNvSpPr/>
          <p:nvPr/>
        </p:nvSpPr>
        <p:spPr>
          <a:xfrm>
            <a:off x="6030177" y="3827829"/>
            <a:ext cx="2362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AA2AE"/>
                </a:solidFill>
              </a:rPr>
              <a:t>Setting LED_PIN as an output pin</a:t>
            </a:r>
            <a:endParaRPr/>
          </a:p>
        </p:txBody>
      </p:sp>
      <p:cxnSp>
        <p:nvCxnSpPr>
          <p:cNvPr id="211" name="Google Shape;211;g18d455d1aa5_0_197"/>
          <p:cNvCxnSpPr>
            <a:stCxn id="212" idx="1"/>
          </p:cNvCxnSpPr>
          <p:nvPr/>
        </p:nvCxnSpPr>
        <p:spPr>
          <a:xfrm flipH="1">
            <a:off x="4642850" y="4965127"/>
            <a:ext cx="1191900" cy="25500"/>
          </a:xfrm>
          <a:prstGeom prst="straightConnector1">
            <a:avLst/>
          </a:prstGeom>
          <a:noFill/>
          <a:ln cap="flat" cmpd="sng" w="25400">
            <a:solidFill>
              <a:srgbClr val="5AA2A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18d455d1aa5_0_197"/>
          <p:cNvSpPr/>
          <p:nvPr/>
        </p:nvSpPr>
        <p:spPr>
          <a:xfrm>
            <a:off x="5834750" y="4757377"/>
            <a:ext cx="23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AA2AE"/>
                </a:solidFill>
              </a:rPr>
              <a:t>Turn on the LED</a:t>
            </a:r>
            <a:endParaRPr/>
          </a:p>
        </p:txBody>
      </p:sp>
      <p:cxnSp>
        <p:nvCxnSpPr>
          <p:cNvPr id="213" name="Google Shape;213;g18d455d1aa5_0_197"/>
          <p:cNvCxnSpPr>
            <a:stCxn id="214" idx="1"/>
          </p:cNvCxnSpPr>
          <p:nvPr/>
        </p:nvCxnSpPr>
        <p:spPr>
          <a:xfrm flipH="1">
            <a:off x="4578725" y="5783427"/>
            <a:ext cx="1191900" cy="25500"/>
          </a:xfrm>
          <a:prstGeom prst="straightConnector1">
            <a:avLst/>
          </a:prstGeom>
          <a:noFill/>
          <a:ln cap="flat" cmpd="sng" w="25400">
            <a:solidFill>
              <a:srgbClr val="5AA2A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18d455d1aa5_0_197"/>
          <p:cNvSpPr/>
          <p:nvPr/>
        </p:nvSpPr>
        <p:spPr>
          <a:xfrm>
            <a:off x="5770625" y="5575677"/>
            <a:ext cx="23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AA2AE"/>
                </a:solidFill>
              </a:rPr>
              <a:t>Turn off the LED</a:t>
            </a:r>
            <a:endParaRPr/>
          </a:p>
        </p:txBody>
      </p:sp>
      <p:cxnSp>
        <p:nvCxnSpPr>
          <p:cNvPr id="215" name="Google Shape;215;g18d455d1aa5_0_197"/>
          <p:cNvCxnSpPr>
            <a:stCxn id="216" idx="1"/>
          </p:cNvCxnSpPr>
          <p:nvPr/>
        </p:nvCxnSpPr>
        <p:spPr>
          <a:xfrm flipH="1">
            <a:off x="4697675" y="2169752"/>
            <a:ext cx="1222200" cy="289800"/>
          </a:xfrm>
          <a:prstGeom prst="straightConnector1">
            <a:avLst/>
          </a:prstGeom>
          <a:noFill/>
          <a:ln cap="flat" cmpd="sng" w="25400">
            <a:solidFill>
              <a:srgbClr val="5AA2A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18d455d1aa5_0_197"/>
          <p:cNvSpPr/>
          <p:nvPr/>
        </p:nvSpPr>
        <p:spPr>
          <a:xfrm>
            <a:off x="5919875" y="1962002"/>
            <a:ext cx="23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AA2AE"/>
                </a:solidFill>
              </a:rPr>
              <a:t>Setting the pin mode</a:t>
            </a:r>
            <a:endParaRPr/>
          </a:p>
        </p:txBody>
      </p:sp>
      <p:sp>
        <p:nvSpPr>
          <p:cNvPr id="217" name="Google Shape;217;g18d455d1aa5_0_197"/>
          <p:cNvSpPr/>
          <p:nvPr/>
        </p:nvSpPr>
        <p:spPr>
          <a:xfrm>
            <a:off x="725225" y="2159425"/>
            <a:ext cx="3917700" cy="831000"/>
          </a:xfrm>
          <a:prstGeom prst="rect">
            <a:avLst/>
          </a:prstGeom>
          <a:noFill/>
          <a:ln cap="flat" cmpd="sng" w="25400">
            <a:solidFill>
              <a:srgbClr val="5AA2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d455d1aa5_0_173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 (mocked) GPIO library</a:t>
            </a:r>
            <a:endParaRPr/>
          </a:p>
        </p:txBody>
      </p:sp>
      <p:sp>
        <p:nvSpPr>
          <p:cNvPr id="223" name="Google Shape;223;g18d455d1aa5_0_173"/>
          <p:cNvSpPr txBox="1"/>
          <p:nvPr>
            <p:ph idx="1" type="body"/>
          </p:nvPr>
        </p:nvSpPr>
        <p:spPr>
          <a:xfrm>
            <a:off x="500125" y="1724759"/>
            <a:ext cx="80652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How can we use the GPIO functionalities </a:t>
            </a:r>
            <a:r>
              <a:rPr b="1" lang="en-US" sz="2200"/>
              <a:t>without </a:t>
            </a:r>
            <a:r>
              <a:rPr lang="en-US" sz="2200"/>
              <a:t>the actual board? 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Create a mocked implementation. Then, based on hardware availability either import the mock or the real one.</a:t>
            </a:r>
            <a:endParaRPr/>
          </a:p>
        </p:txBody>
      </p:sp>
      <p:pic>
        <p:nvPicPr>
          <p:cNvPr id="224" name="Google Shape;224;g18d455d1aa5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00" y="3924050"/>
            <a:ext cx="4700925" cy="13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d455d1aa5_0_218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 (mocked) GPIO library</a:t>
            </a:r>
            <a:endParaRPr/>
          </a:p>
        </p:txBody>
      </p:sp>
      <p:sp>
        <p:nvSpPr>
          <p:cNvPr id="230" name="Google Shape;230;g18d455d1aa5_0_218"/>
          <p:cNvSpPr txBox="1"/>
          <p:nvPr>
            <p:ph idx="1" type="body"/>
          </p:nvPr>
        </p:nvSpPr>
        <p:spPr>
          <a:xfrm>
            <a:off x="5065350" y="6534950"/>
            <a:ext cx="4518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76835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ct val="100000"/>
              <a:buChar char=" "/>
            </a:pPr>
            <a:r>
              <a:rPr lang="en-US" sz="2200"/>
              <a:t>Library credits to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https://github.com/codenio/Mock.GPIO</a:t>
            </a:r>
            <a:r>
              <a:rPr lang="en-US" sz="2200"/>
              <a:t> </a:t>
            </a:r>
            <a:endParaRPr sz="2200"/>
          </a:p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18d455d1aa5_0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8508"/>
            <a:ext cx="8839199" cy="338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2019-03-20T12:32:55Z</dcterms:created>
  <dc:creator>Simone Romano</dc:creator>
</cp:coreProperties>
</file>