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TNuGV8sg7Vl+gW0yHT8pdHxB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b0fc23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59b0fc23c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a test stub </a:t>
            </a:r>
            <a:endParaRPr/>
          </a:p>
        </p:txBody>
      </p:sp>
      <p:sp>
        <p:nvSpPr>
          <p:cNvPr id="238" name="Google Shape;23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d76e2404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8d76e24041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9b0fc23c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59b0fc23cf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9b0fc23cf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59b0fc23cf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3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2656761" y="-156162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5" name="Google Shape;25;p34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7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37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7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0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3" name="Google Shape;63;p40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41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b0fc23cf_0_0"/>
          <p:cNvSpPr txBox="1"/>
          <p:nvPr>
            <p:ph type="ctrTitle"/>
          </p:nvPr>
        </p:nvSpPr>
        <p:spPr>
          <a:xfrm>
            <a:off x="685800" y="914262"/>
            <a:ext cx="7772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/>
              <a:t>Test Scaffolding</a:t>
            </a:r>
            <a:endParaRPr/>
          </a:p>
        </p:txBody>
      </p:sp>
      <p:sp>
        <p:nvSpPr>
          <p:cNvPr id="91" name="Google Shape;91;g159b0fc23cf_0_0"/>
          <p:cNvSpPr txBox="1"/>
          <p:nvPr>
            <p:ph idx="1" type="subTitle"/>
          </p:nvPr>
        </p:nvSpPr>
        <p:spPr>
          <a:xfrm>
            <a:off x="685800" y="4177231"/>
            <a:ext cx="7315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Giuseppe Scanniello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Simone Romano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Michelangelo Esposito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Taxonomy of test doubles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has been proposed by Gerard Meszaros [2007]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935" y="2686397"/>
            <a:ext cx="7011649" cy="23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Dummy object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replacement for an object that, although required, is never used by the CUT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E.g., a dummy object can be used to fill the parameter list of a method where a parameter is never used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does nothing, i.e., its methods have either no implementation or just throw an exception if called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Motivating example for a dummy object</a:t>
            </a:r>
            <a:endParaRPr/>
          </a:p>
        </p:txBody>
      </p:sp>
      <p:pic>
        <p:nvPicPr>
          <p:cNvPr descr="Immagine che contiene testo&#10;&#10;Descrizione generata automaticamente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71" y="2111101"/>
            <a:ext cx="7665525" cy="4217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2"/>
          <p:cNvCxnSpPr>
            <a:stCxn id="170" idx="1"/>
          </p:cNvCxnSpPr>
          <p:nvPr/>
        </p:nvCxnSpPr>
        <p:spPr>
          <a:xfrm rot="10800000">
            <a:off x="4880897" y="4253910"/>
            <a:ext cx="1925400" cy="477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2"/>
          <p:cNvCxnSpPr>
            <a:stCxn id="172" idx="1"/>
          </p:cNvCxnSpPr>
          <p:nvPr/>
        </p:nvCxnSpPr>
        <p:spPr>
          <a:xfrm flipH="1">
            <a:off x="4995477" y="1695603"/>
            <a:ext cx="1913400" cy="516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12"/>
          <p:cNvSpPr/>
          <p:nvPr/>
        </p:nvSpPr>
        <p:spPr>
          <a:xfrm>
            <a:off x="933650" y="2319618"/>
            <a:ext cx="7894197" cy="182122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6806297" y="4300623"/>
            <a:ext cx="236272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object is required but never used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6908877" y="1280104"/>
            <a:ext cx="23627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lot of code needed just to set up the fixture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 dummy object</a:t>
            </a:r>
            <a:endParaRPr/>
          </a:p>
        </p:txBody>
      </p:sp>
      <p:pic>
        <p:nvPicPr>
          <p:cNvPr descr="Immagine che contiene testo&#10;&#10;Descrizione generata automaticamente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59" y="1735287"/>
            <a:ext cx="7068439" cy="5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/>
          <p:nvPr/>
        </p:nvSpPr>
        <p:spPr>
          <a:xfrm>
            <a:off x="4700870" y="1615369"/>
            <a:ext cx="23627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Simpler fixture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4139854" y="5073354"/>
            <a:ext cx="3420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Dummy object implementation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5663569" y="3063432"/>
            <a:ext cx="31101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Dummy object as parameter</a:t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875389" y="1953923"/>
            <a:ext cx="6528931" cy="895998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3"/>
          <p:cNvCxnSpPr>
            <a:stCxn id="180" idx="1"/>
          </p:cNvCxnSpPr>
          <p:nvPr/>
        </p:nvCxnSpPr>
        <p:spPr>
          <a:xfrm flipH="1">
            <a:off x="4443170" y="1784646"/>
            <a:ext cx="257700" cy="129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13"/>
          <p:cNvCxnSpPr>
            <a:stCxn id="182" idx="1"/>
          </p:cNvCxnSpPr>
          <p:nvPr/>
        </p:nvCxnSpPr>
        <p:spPr>
          <a:xfrm rot="10800000">
            <a:off x="3590269" y="2555009"/>
            <a:ext cx="2073300" cy="677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13"/>
          <p:cNvCxnSpPr>
            <a:stCxn id="181" idx="1"/>
          </p:cNvCxnSpPr>
          <p:nvPr/>
        </p:nvCxnSpPr>
        <p:spPr>
          <a:xfrm flipH="1">
            <a:off x="3086854" y="5242631"/>
            <a:ext cx="1053000" cy="169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stub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507206" y="1993393"/>
            <a:ext cx="8260874" cy="48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replacement for a DOC that injects the desired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indirect inputs</a:t>
            </a:r>
            <a:r>
              <a:rPr lang="en-US" sz="2200"/>
              <a:t> into the CUT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enables the control of the indirect inputs 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stub used to inject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lang="en-US" sz="2200"/>
              <a:t> indirect inputs is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responder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responder test stub is used in </a:t>
            </a:r>
            <a:r>
              <a:rPr i="1" lang="en-US" sz="2200"/>
              <a:t>happy</a:t>
            </a:r>
            <a:r>
              <a:rPr lang="en-US" sz="2200"/>
              <a:t> path testing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stub used to inject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lang="en-US" sz="2200"/>
              <a:t> indirect inputs is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saboteur</a:t>
            </a:r>
            <a:endParaRPr sz="2200"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returns unexpected values\objects or raises exceptions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stub that replaces a DOC not yet available is called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temporary</a:t>
            </a:r>
            <a:endParaRPr sz="2200"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Once the actual DOC is available it replaces the temporary test stub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stub</a:t>
            </a:r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507206" y="1993393"/>
            <a:ext cx="8260874" cy="48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Two ways of implementing a test stub:</a:t>
            </a:r>
            <a:endParaRPr/>
          </a:p>
          <a:p>
            <a:pPr indent="-342900" lvl="1" marL="3429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Hard-coded test stub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It returns hard-coded values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It is purpose-built for a single test or a very small number of tests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Configurable test stub</a:t>
            </a:r>
            <a:endParaRPr/>
          </a:p>
          <a:p>
            <a:pPr indent="0" lvl="4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rPr lang="en-US" sz="2000"/>
              <a:t>It allows avoiding building a different hard-coded test stub for each test</a:t>
            </a:r>
            <a:endParaRPr/>
          </a:p>
          <a:p>
            <a:pPr indent="0" lvl="4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rPr lang="en-US" sz="2000"/>
              <a:t>Need of configuring its behavior in the fixture setup phase</a:t>
            </a:r>
            <a:endParaRPr/>
          </a:p>
          <a:p>
            <a:pPr indent="0" lvl="4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</a:pPr>
            <a:r>
              <a:t/>
            </a:r>
            <a:endParaRPr/>
          </a:p>
          <a:p>
            <a:pPr indent="0" lvl="3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Motivating example for a responder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507206" y="1993393"/>
            <a:ext cx="8260874" cy="48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5486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</a:pPr>
            <a:r>
              <a:t/>
            </a:r>
            <a:endParaRPr/>
          </a:p>
          <a:p>
            <a:pPr indent="0" lvl="3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5872480" y="3634762"/>
            <a:ext cx="29098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verifies an HTML string containing the current time at midnight---unfortunately, this test rarely passes because it depends on the real system clock</a:t>
            </a:r>
            <a:endParaRPr/>
          </a:p>
        </p:txBody>
      </p:sp>
      <p:cxnSp>
        <p:nvCxnSpPr>
          <p:cNvPr id="206" name="Google Shape;206;p16"/>
          <p:cNvCxnSpPr>
            <a:stCxn id="205" idx="1"/>
          </p:cNvCxnSpPr>
          <p:nvPr/>
        </p:nvCxnSpPr>
        <p:spPr>
          <a:xfrm rot="10800000">
            <a:off x="3606880" y="3766903"/>
            <a:ext cx="2265600" cy="775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magine che contiene testo&#10;&#10;Descrizione generata automaticamente"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08922"/>
            <a:ext cx="6620166" cy="161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an hard-coded responder</a:t>
            </a:r>
            <a:endParaRPr/>
          </a:p>
        </p:txBody>
      </p:sp>
      <p:pic>
        <p:nvPicPr>
          <p:cNvPr descr="Immagine che contiene testo&#10;&#10;Descrizione generata automaticamente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532" y="2007492"/>
            <a:ext cx="5978345" cy="3473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5943602" y="2548068"/>
            <a:ext cx="28435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installation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943602" y="2220173"/>
            <a:ext cx="3042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configuration</a:t>
            </a:r>
            <a:endParaRPr/>
          </a:p>
        </p:txBody>
      </p:sp>
      <p:cxnSp>
        <p:nvCxnSpPr>
          <p:cNvPr id="216" name="Google Shape;216;p17"/>
          <p:cNvCxnSpPr>
            <a:stCxn id="215" idx="1"/>
          </p:cNvCxnSpPr>
          <p:nvPr/>
        </p:nvCxnSpPr>
        <p:spPr>
          <a:xfrm rot="10800000">
            <a:off x="4450202" y="2337550"/>
            <a:ext cx="1493400" cy="519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7"/>
          <p:cNvCxnSpPr>
            <a:stCxn id="214" idx="1"/>
          </p:cNvCxnSpPr>
          <p:nvPr/>
        </p:nvCxnSpPr>
        <p:spPr>
          <a:xfrm flipH="1">
            <a:off x="4200602" y="2717345"/>
            <a:ext cx="1743000" cy="21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17"/>
          <p:cNvSpPr/>
          <p:nvPr/>
        </p:nvSpPr>
        <p:spPr>
          <a:xfrm>
            <a:off x="5959366" y="3744396"/>
            <a:ext cx="28435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implementation</a:t>
            </a:r>
            <a:endParaRPr/>
          </a:p>
        </p:txBody>
      </p:sp>
      <p:cxnSp>
        <p:nvCxnSpPr>
          <p:cNvPr id="219" name="Google Shape;219;p17"/>
          <p:cNvCxnSpPr/>
          <p:nvPr/>
        </p:nvCxnSpPr>
        <p:spPr>
          <a:xfrm flipH="1">
            <a:off x="3184635" y="3913673"/>
            <a:ext cx="2774732" cy="20576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4226931"/>
            <a:ext cx="4824000" cy="2533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 configurable responder</a:t>
            </a:r>
            <a:endParaRPr/>
          </a:p>
        </p:txBody>
      </p:sp>
      <p:pic>
        <p:nvPicPr>
          <p:cNvPr descr="Immagine che contiene testo&#10;&#10;Descrizione generata automaticamente" id="227" name="Google Shape;2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8" y="2128538"/>
            <a:ext cx="4982114" cy="41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5959367" y="2854405"/>
            <a:ext cx="28435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installation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5959366" y="2362379"/>
            <a:ext cx="3026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configuration</a:t>
            </a:r>
            <a:endParaRPr/>
          </a:p>
        </p:txBody>
      </p:sp>
      <p:cxnSp>
        <p:nvCxnSpPr>
          <p:cNvPr id="230" name="Google Shape;230;p18"/>
          <p:cNvCxnSpPr>
            <a:stCxn id="229" idx="1"/>
            <a:endCxn id="231" idx="3"/>
          </p:cNvCxnSpPr>
          <p:nvPr/>
        </p:nvCxnSpPr>
        <p:spPr>
          <a:xfrm rot="10800000">
            <a:off x="5516866" y="2531656"/>
            <a:ext cx="4425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18"/>
          <p:cNvCxnSpPr>
            <a:stCxn id="228" idx="1"/>
          </p:cNvCxnSpPr>
          <p:nvPr/>
        </p:nvCxnSpPr>
        <p:spPr>
          <a:xfrm rot="10800000">
            <a:off x="3307967" y="3023682"/>
            <a:ext cx="26514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8"/>
          <p:cNvSpPr/>
          <p:nvPr/>
        </p:nvSpPr>
        <p:spPr>
          <a:xfrm>
            <a:off x="787683" y="2286267"/>
            <a:ext cx="4729198" cy="490779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5959366" y="3744396"/>
            <a:ext cx="28435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stub implementation</a:t>
            </a:r>
            <a:endParaRPr/>
          </a:p>
        </p:txBody>
      </p:sp>
      <p:cxnSp>
        <p:nvCxnSpPr>
          <p:cNvPr id="234" name="Google Shape;234;p18"/>
          <p:cNvCxnSpPr/>
          <p:nvPr/>
        </p:nvCxnSpPr>
        <p:spPr>
          <a:xfrm flipH="1">
            <a:off x="3005959" y="3913673"/>
            <a:ext cx="2953408" cy="27114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spy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507206" y="1993393"/>
            <a:ext cx="8260874" cy="4864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be seen as a more sophisticated test stub with some recording capabilities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When testing a CUT, it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n-US" sz="2200"/>
              <a:t> enables the observation of the indirect outputs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replaces a DOC and records the calls to its methods when it is exercised by a test, then that test compares the actual values recorded by the test spy with the expected values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be implemented in either an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hard-coded </a:t>
            </a:r>
            <a:r>
              <a:rPr lang="en-US" sz="2200"/>
              <a:t>or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configurable</a:t>
            </a:r>
            <a:r>
              <a:rPr lang="en-US" sz="2200"/>
              <a:t>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Scaffolding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507492" y="1993392"/>
            <a:ext cx="4064508" cy="4519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Any code used to facilitate testing activities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It is not part of the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/>
              <a:t>product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/>
              <a:t>as seen by the end user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includes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drivers</a:t>
            </a:r>
            <a:r>
              <a:rPr lang="en-US" sz="2200"/>
              <a:t> and</a:t>
            </a:r>
            <a:r>
              <a:rPr b="1"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doubles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430272"/>
            <a:ext cx="4234630" cy="25791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Motivating example for a test spy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067174" y="4008282"/>
            <a:ext cx="45053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verifies the removal of a flight but does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not verify the indirect outputs---i.e., the fact that a DOC is expected to log each time a flight is removed along with the date and username of the requester</a:t>
            </a:r>
            <a:endParaRPr/>
          </a:p>
        </p:txBody>
      </p:sp>
      <p:pic>
        <p:nvPicPr>
          <p:cNvPr descr="Immagine che contiene testo&#10;&#10;Descrizione generata automaticamente"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58598"/>
            <a:ext cx="5608225" cy="1469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0"/>
          <p:cNvCxnSpPr>
            <a:stCxn id="247" idx="1"/>
          </p:cNvCxnSpPr>
          <p:nvPr/>
        </p:nvCxnSpPr>
        <p:spPr>
          <a:xfrm rot="10800000">
            <a:off x="2952674" y="3428902"/>
            <a:ext cx="1114500" cy="12411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 test spy</a:t>
            </a:r>
            <a:endParaRPr/>
          </a:p>
        </p:txBody>
      </p:sp>
      <p:pic>
        <p:nvPicPr>
          <p:cNvPr descr="Immagine che contiene testo&#10;&#10;Descrizione generata automaticamente"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09" y="2266910"/>
            <a:ext cx="5099000" cy="2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3190876" y="2682955"/>
            <a:ext cx="22288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spy installation</a:t>
            </a:r>
            <a:endParaRPr/>
          </a:p>
        </p:txBody>
      </p:sp>
      <p:cxnSp>
        <p:nvCxnSpPr>
          <p:cNvPr id="257" name="Google Shape;257;p21"/>
          <p:cNvCxnSpPr>
            <a:stCxn id="256" idx="1"/>
          </p:cNvCxnSpPr>
          <p:nvPr/>
        </p:nvCxnSpPr>
        <p:spPr>
          <a:xfrm flipH="1">
            <a:off x="2568376" y="2852232"/>
            <a:ext cx="622500" cy="72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21"/>
          <p:cNvSpPr/>
          <p:nvPr/>
        </p:nvSpPr>
        <p:spPr>
          <a:xfrm>
            <a:off x="3190876" y="3196941"/>
            <a:ext cx="22952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Verify direct output</a:t>
            </a:r>
            <a:endParaRPr/>
          </a:p>
        </p:txBody>
      </p:sp>
      <p:cxnSp>
        <p:nvCxnSpPr>
          <p:cNvPr id="259" name="Google Shape;259;p21"/>
          <p:cNvCxnSpPr>
            <a:stCxn id="258" idx="1"/>
          </p:cNvCxnSpPr>
          <p:nvPr/>
        </p:nvCxnSpPr>
        <p:spPr>
          <a:xfrm flipH="1">
            <a:off x="2804176" y="3366218"/>
            <a:ext cx="386700" cy="95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21"/>
          <p:cNvSpPr/>
          <p:nvPr/>
        </p:nvSpPr>
        <p:spPr>
          <a:xfrm>
            <a:off x="3190876" y="4998588"/>
            <a:ext cx="16668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Verify indirect outputs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464350" y="3714350"/>
            <a:ext cx="4828200" cy="10119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1"/>
          <p:cNvCxnSpPr>
            <a:stCxn id="260" idx="1"/>
            <a:endCxn id="261" idx="2"/>
          </p:cNvCxnSpPr>
          <p:nvPr/>
        </p:nvCxnSpPr>
        <p:spPr>
          <a:xfrm rot="10800000">
            <a:off x="2878576" y="4726376"/>
            <a:ext cx="312300" cy="564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magine che contiene testo&#10;&#10;Descrizione generata automaticamente"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491" y="2050676"/>
            <a:ext cx="3150046" cy="480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/>
          <p:nvPr/>
        </p:nvSpPr>
        <p:spPr>
          <a:xfrm>
            <a:off x="7203638" y="1346040"/>
            <a:ext cx="1885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spy implementation</a:t>
            </a:r>
            <a:endParaRPr/>
          </a:p>
        </p:txBody>
      </p:sp>
      <p:cxnSp>
        <p:nvCxnSpPr>
          <p:cNvPr id="265" name="Google Shape;265;p21"/>
          <p:cNvCxnSpPr/>
          <p:nvPr/>
        </p:nvCxnSpPr>
        <p:spPr>
          <a:xfrm flipH="1">
            <a:off x="7073026" y="1847850"/>
            <a:ext cx="204074" cy="24355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Fake object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507206" y="1993394"/>
            <a:ext cx="8260874" cy="399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replacement for a DOC that implements the same functionality of that DOC but in a much simpler way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Typical usage: </a:t>
            </a:r>
            <a:r>
              <a:rPr lang="en-US" sz="2200"/>
              <a:t>when the use of the actual DOC would make the tests slow (e.g., database or web service 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be also used when a DOC is not available yet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Fake objects vs test stubs: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Stubs do not actually implement DOCs' functionality---they just returns hard-coded or configured values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Fake objects do implement DOCs' functionality in a lighter-weight way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Motivating example for a fake object</a:t>
            </a:r>
            <a:endParaRPr/>
          </a:p>
        </p:txBody>
      </p:sp>
      <p:pic>
        <p:nvPicPr>
          <p:cNvPr descr="Immagine che contiene testo&#10;&#10;Descrizione generata automaticamente" id="277" name="Google Shape;27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50" y="2050115"/>
            <a:ext cx="6113554" cy="37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6367111" y="1468687"/>
            <a:ext cx="267508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calls 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create_airport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(twice), which calls the data access layer so causing the test to slow down</a:t>
            </a:r>
            <a:endParaRPr/>
          </a:p>
        </p:txBody>
      </p:sp>
      <p:cxnSp>
        <p:nvCxnSpPr>
          <p:cNvPr id="279" name="Google Shape;279;p23"/>
          <p:cNvCxnSpPr>
            <a:stCxn id="278" idx="1"/>
          </p:cNvCxnSpPr>
          <p:nvPr/>
        </p:nvCxnSpPr>
        <p:spPr>
          <a:xfrm flipH="1">
            <a:off x="5355811" y="2145796"/>
            <a:ext cx="1011300" cy="356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23"/>
          <p:cNvSpPr/>
          <p:nvPr/>
        </p:nvSpPr>
        <p:spPr>
          <a:xfrm>
            <a:off x="316450" y="4428065"/>
            <a:ext cx="7211733" cy="1483281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3"/>
          <p:cNvCxnSpPr>
            <a:stCxn id="278" idx="2"/>
          </p:cNvCxnSpPr>
          <p:nvPr/>
        </p:nvCxnSpPr>
        <p:spPr>
          <a:xfrm flipH="1">
            <a:off x="5835952" y="2822904"/>
            <a:ext cx="1868700" cy="1527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 fake object</a:t>
            </a:r>
            <a:endParaRPr/>
          </a:p>
        </p:txBody>
      </p:sp>
      <p:pic>
        <p:nvPicPr>
          <p:cNvPr descr="Immagine che contiene testo&#10;&#10;Descrizione generata automaticamente"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92" y="1861188"/>
            <a:ext cx="5741152" cy="402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/>
          <p:nvPr/>
        </p:nvSpPr>
        <p:spPr>
          <a:xfrm>
            <a:off x="6525348" y="2064654"/>
            <a:ext cx="2571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Fake object installation</a:t>
            </a:r>
            <a:endParaRPr/>
          </a:p>
        </p:txBody>
      </p:sp>
      <p:cxnSp>
        <p:nvCxnSpPr>
          <p:cNvPr id="289" name="Google Shape;289;p24"/>
          <p:cNvCxnSpPr>
            <a:stCxn id="288" idx="1"/>
          </p:cNvCxnSpPr>
          <p:nvPr/>
        </p:nvCxnSpPr>
        <p:spPr>
          <a:xfrm flipH="1">
            <a:off x="3636948" y="2233931"/>
            <a:ext cx="2888400" cy="62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24"/>
          <p:cNvSpPr/>
          <p:nvPr/>
        </p:nvSpPr>
        <p:spPr>
          <a:xfrm>
            <a:off x="6478446" y="3793073"/>
            <a:ext cx="26186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Fake object implementation---it is an in-memory database that is faster than the actual DOC</a:t>
            </a:r>
            <a:endParaRPr/>
          </a:p>
        </p:txBody>
      </p:sp>
      <p:cxnSp>
        <p:nvCxnSpPr>
          <p:cNvPr id="291" name="Google Shape;291;p24"/>
          <p:cNvCxnSpPr>
            <a:stCxn id="290" idx="1"/>
          </p:cNvCxnSpPr>
          <p:nvPr/>
        </p:nvCxnSpPr>
        <p:spPr>
          <a:xfrm flipH="1">
            <a:off x="3306846" y="4454793"/>
            <a:ext cx="3171600" cy="106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Mock object</a:t>
            </a:r>
            <a:endParaRPr/>
          </a:p>
        </p:txBody>
      </p:sp>
      <p:sp>
        <p:nvSpPr>
          <p:cNvPr id="297" name="Google Shape;297;p25"/>
          <p:cNvSpPr txBox="1"/>
          <p:nvPr>
            <p:ph idx="1" type="body"/>
          </p:nvPr>
        </p:nvSpPr>
        <p:spPr>
          <a:xfrm>
            <a:off x="507206" y="1993394"/>
            <a:ext cx="8260874" cy="4483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replacement for a DOC that provides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US" sz="2200"/>
              <a:t> for that DOC and enables both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en-US" sz="2200"/>
              <a:t> of the indirect inputs and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observation</a:t>
            </a:r>
            <a:r>
              <a:rPr lang="en-US" sz="2200"/>
              <a:t> of the indirect outputs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be seen as a more sophisticated test spy with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further</a:t>
            </a:r>
            <a:r>
              <a:rPr lang="en-US" sz="2200"/>
              <a:t> capabilities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Dis/similarities with test stub and spy: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Like a test stub, a mock object enables the control of the indirect inputs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Like a test spy, a mock object enables the observation of the indirect outputs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Unlike a test spy, when comparing actual calls received with the previously defined expectations, it performs assertions and fails the test on behalf of the test method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Mock object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507206" y="1993394"/>
            <a:ext cx="8260874" cy="399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Two variants of mock objects: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Strict</a:t>
            </a:r>
            <a:r>
              <a:rPr lang="en-US" sz="2200"/>
              <a:t> mock object---it fails the test if </a:t>
            </a:r>
            <a:r>
              <a:rPr i="1" lang="en-US" sz="2200"/>
              <a:t>correct</a:t>
            </a:r>
            <a:r>
              <a:rPr lang="en-US" sz="2200"/>
              <a:t> calls are received in a different order than was specified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Lenient</a:t>
            </a:r>
            <a:r>
              <a:rPr lang="en-US" sz="2200"/>
              <a:t> mock object---it tolerates out-of-order calls (some lenient mock objects tolerate or even ignore unexpected calls or missed calls)</a:t>
            </a:r>
            <a:endParaRPr/>
          </a:p>
          <a:p>
            <a:pPr indent="-139700" lvl="0" marL="1600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can be implemented in either an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hard-coded</a:t>
            </a:r>
            <a:r>
              <a:rPr b="1" lang="en-US" sz="2200"/>
              <a:t> </a:t>
            </a:r>
            <a:r>
              <a:rPr lang="en-US" sz="2200"/>
              <a:t>or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configurable</a:t>
            </a:r>
            <a:r>
              <a:rPr lang="en-US" sz="2200"/>
              <a:t> way</a:t>
            </a:r>
            <a:endParaRPr/>
          </a:p>
          <a:p>
            <a:pPr indent="0" lvl="1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Motivating example for a mock object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67174" y="4008282"/>
            <a:ext cx="4505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You should remember this example, it is the same as the test spy</a:t>
            </a:r>
            <a:endParaRPr/>
          </a:p>
        </p:txBody>
      </p:sp>
      <p:pic>
        <p:nvPicPr>
          <p:cNvPr descr="Immagine che contiene testo&#10;&#10;Descrizione generata automaticamente"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58598"/>
            <a:ext cx="5608225" cy="1469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7"/>
          <p:cNvCxnSpPr>
            <a:stCxn id="309" idx="1"/>
          </p:cNvCxnSpPr>
          <p:nvPr/>
        </p:nvCxnSpPr>
        <p:spPr>
          <a:xfrm rot="10800000">
            <a:off x="2952674" y="3428870"/>
            <a:ext cx="1114500" cy="871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Solution with a mock object</a:t>
            </a:r>
            <a:endParaRPr/>
          </a:p>
        </p:txBody>
      </p:sp>
      <p:pic>
        <p:nvPicPr>
          <p:cNvPr descr="Immagine che contiene testo&#10;&#10;Descrizione generata automaticamente" id="318" name="Google Shape;3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67" y="1625943"/>
            <a:ext cx="6293219" cy="518423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5972175" y="2507909"/>
            <a:ext cx="3276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Mock object installation</a:t>
            </a:r>
            <a:endParaRPr/>
          </a:p>
        </p:txBody>
      </p:sp>
      <p:cxnSp>
        <p:nvCxnSpPr>
          <p:cNvPr id="320" name="Google Shape;320;p28"/>
          <p:cNvCxnSpPr>
            <a:stCxn id="319" idx="1"/>
          </p:cNvCxnSpPr>
          <p:nvPr/>
        </p:nvCxnSpPr>
        <p:spPr>
          <a:xfrm flipH="1">
            <a:off x="2910975" y="2677186"/>
            <a:ext cx="3061200" cy="61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28"/>
          <p:cNvSpPr/>
          <p:nvPr/>
        </p:nvSpPr>
        <p:spPr>
          <a:xfrm>
            <a:off x="5581649" y="2875346"/>
            <a:ext cx="3276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Verify direct output</a:t>
            </a:r>
            <a:endParaRPr/>
          </a:p>
        </p:txBody>
      </p:sp>
      <p:cxnSp>
        <p:nvCxnSpPr>
          <p:cNvPr id="322" name="Google Shape;322;p28"/>
          <p:cNvCxnSpPr>
            <a:stCxn id="321" idx="1"/>
          </p:cNvCxnSpPr>
          <p:nvPr/>
        </p:nvCxnSpPr>
        <p:spPr>
          <a:xfrm flipH="1">
            <a:off x="4572149" y="3044623"/>
            <a:ext cx="1009500" cy="169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p28"/>
          <p:cNvSpPr/>
          <p:nvPr/>
        </p:nvSpPr>
        <p:spPr>
          <a:xfrm>
            <a:off x="5581648" y="3561475"/>
            <a:ext cx="3276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Mock object implementation</a:t>
            </a:r>
            <a:endParaRPr/>
          </a:p>
        </p:txBody>
      </p:sp>
      <p:cxnSp>
        <p:nvCxnSpPr>
          <p:cNvPr id="324" name="Google Shape;324;p28"/>
          <p:cNvCxnSpPr>
            <a:stCxn id="323" idx="1"/>
          </p:cNvCxnSpPr>
          <p:nvPr/>
        </p:nvCxnSpPr>
        <p:spPr>
          <a:xfrm flipH="1">
            <a:off x="3038548" y="3730752"/>
            <a:ext cx="2543100" cy="2865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28"/>
          <p:cNvSpPr/>
          <p:nvPr/>
        </p:nvSpPr>
        <p:spPr>
          <a:xfrm>
            <a:off x="5581649" y="3925673"/>
            <a:ext cx="3276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verifies indirect outputs when it is called</a:t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986552" y="5524073"/>
            <a:ext cx="5757148" cy="655479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8"/>
          <p:cNvCxnSpPr>
            <a:stCxn id="325" idx="1"/>
            <a:endCxn id="326" idx="0"/>
          </p:cNvCxnSpPr>
          <p:nvPr/>
        </p:nvCxnSpPr>
        <p:spPr>
          <a:xfrm flipH="1">
            <a:off x="3865049" y="4218061"/>
            <a:ext cx="1716600" cy="13059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28"/>
          <p:cNvSpPr/>
          <p:nvPr/>
        </p:nvSpPr>
        <p:spPr>
          <a:xfrm>
            <a:off x="6865620" y="5968311"/>
            <a:ext cx="211454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verifies the call to </a:t>
            </a:r>
            <a:r>
              <a:rPr b="1" lang="en-US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logMessage()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was actually made</a:t>
            </a:r>
            <a:endParaRPr/>
          </a:p>
        </p:txBody>
      </p:sp>
      <p:cxnSp>
        <p:nvCxnSpPr>
          <p:cNvPr id="329" name="Google Shape;329;p28"/>
          <p:cNvCxnSpPr>
            <a:stCxn id="328" idx="1"/>
          </p:cNvCxnSpPr>
          <p:nvPr/>
        </p:nvCxnSpPr>
        <p:spPr>
          <a:xfrm rot="10800000">
            <a:off x="2398320" y="6390198"/>
            <a:ext cx="4467300" cy="9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Summary of test doubles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92" y="2112746"/>
            <a:ext cx="6718434" cy="397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Purpose of test scaffolding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2200"/>
              <a:t> controllability and observability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Controllability: </a:t>
            </a:r>
            <a:r>
              <a:rPr lang="en-US" sz="2200"/>
              <a:t>ability to affect the system behavior (in particular, replicate that behavior)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How easy it is to provide a system with the needed inputs, in terms of values, operations, and behaviors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Observability: </a:t>
            </a:r>
            <a:r>
              <a:rPr lang="en-US" sz="2200"/>
              <a:t>ability to observe the system behavior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How easy it is to observe the behavior of a system in terms of its outputs, effects on the environment, and other hardware and software components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lang="en-US" sz="2200"/>
              <a:t> make controllability and observability difficult</a:t>
            </a:r>
            <a:endParaRPr i="0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code refactoring</a:t>
            </a:r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previous motivating examples can be seen as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anti-patterns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If a test method looks like one the motivating example, then you should start thinking to refactor that method using the corresponding suggested solutions (e.g., fake object, test spy, etc.)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d76e24041_0_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Implementing test doubles</a:t>
            </a:r>
            <a:endParaRPr/>
          </a:p>
        </p:txBody>
      </p:sp>
      <p:sp>
        <p:nvSpPr>
          <p:cNvPr id="347" name="Google Shape;347;g18d76e24041_0_2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So far we have seen how to manually implement the various types of test double.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Some frameworks (i.e. unittest) provide some tools to facilitate this process.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9b0fc23cf_0_8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Mocking with unittest</a:t>
            </a:r>
            <a:endParaRPr/>
          </a:p>
        </p:txBody>
      </p:sp>
      <p:pic>
        <p:nvPicPr>
          <p:cNvPr id="353" name="Google Shape;353;g159b0fc23c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7750"/>
            <a:ext cx="5307700" cy="41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59b0fc23cf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925" y="1980478"/>
            <a:ext cx="2514450" cy="11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59b0fc23cf_0_82"/>
          <p:cNvSpPr/>
          <p:nvPr/>
        </p:nvSpPr>
        <p:spPr>
          <a:xfrm>
            <a:off x="6101875" y="1922775"/>
            <a:ext cx="2514600" cy="12141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59b0fc23cf_0_82"/>
          <p:cNvSpPr/>
          <p:nvPr/>
        </p:nvSpPr>
        <p:spPr>
          <a:xfrm>
            <a:off x="3787300" y="1922777"/>
            <a:ext cx="20547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Functions have not yet been implemented</a:t>
            </a:r>
            <a:endParaRPr/>
          </a:p>
        </p:txBody>
      </p:sp>
      <p:cxnSp>
        <p:nvCxnSpPr>
          <p:cNvPr id="357" name="Google Shape;357;g159b0fc23cf_0_82"/>
          <p:cNvCxnSpPr>
            <a:endCxn id="355" idx="1"/>
          </p:cNvCxnSpPr>
          <p:nvPr/>
        </p:nvCxnSpPr>
        <p:spPr>
          <a:xfrm>
            <a:off x="5576275" y="2358825"/>
            <a:ext cx="525600" cy="171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8" name="Google Shape;358;g159b0fc23cf_0_82"/>
          <p:cNvSpPr/>
          <p:nvPr/>
        </p:nvSpPr>
        <p:spPr>
          <a:xfrm>
            <a:off x="5602850" y="3259659"/>
            <a:ext cx="32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Path of the function to mock</a:t>
            </a:r>
            <a:endParaRPr/>
          </a:p>
        </p:txBody>
      </p:sp>
      <p:cxnSp>
        <p:nvCxnSpPr>
          <p:cNvPr id="359" name="Google Shape;359;g159b0fc23cf_0_82"/>
          <p:cNvCxnSpPr>
            <a:stCxn id="358" idx="1"/>
          </p:cNvCxnSpPr>
          <p:nvPr/>
        </p:nvCxnSpPr>
        <p:spPr>
          <a:xfrm flipH="1">
            <a:off x="3666350" y="3429009"/>
            <a:ext cx="1936500" cy="160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g159b0fc23cf_0_82"/>
          <p:cNvSpPr/>
          <p:nvPr/>
        </p:nvSpPr>
        <p:spPr>
          <a:xfrm>
            <a:off x="6215850" y="5732134"/>
            <a:ext cx="32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Alternative syntax</a:t>
            </a:r>
            <a:endParaRPr/>
          </a:p>
        </p:txBody>
      </p:sp>
      <p:cxnSp>
        <p:nvCxnSpPr>
          <p:cNvPr id="361" name="Google Shape;361;g159b0fc23cf_0_82"/>
          <p:cNvCxnSpPr>
            <a:stCxn id="360" idx="1"/>
          </p:cNvCxnSpPr>
          <p:nvPr/>
        </p:nvCxnSpPr>
        <p:spPr>
          <a:xfrm rot="10800000">
            <a:off x="4299750" y="5272084"/>
            <a:ext cx="1916100" cy="629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g159b0fc23cf_0_82"/>
          <p:cNvSpPr/>
          <p:nvPr/>
        </p:nvSpPr>
        <p:spPr>
          <a:xfrm>
            <a:off x="6369675" y="4021022"/>
            <a:ext cx="327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Mock object parameter</a:t>
            </a:r>
            <a:endParaRPr/>
          </a:p>
        </p:txBody>
      </p:sp>
      <p:cxnSp>
        <p:nvCxnSpPr>
          <p:cNvPr id="363" name="Google Shape;363;g159b0fc23cf_0_82"/>
          <p:cNvCxnSpPr>
            <a:stCxn id="362" idx="1"/>
          </p:cNvCxnSpPr>
          <p:nvPr/>
        </p:nvCxnSpPr>
        <p:spPr>
          <a:xfrm rot="10800000">
            <a:off x="4453575" y="3851672"/>
            <a:ext cx="1916100" cy="338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g159b0fc23cf_0_82"/>
          <p:cNvSpPr/>
          <p:nvPr/>
        </p:nvSpPr>
        <p:spPr>
          <a:xfrm>
            <a:off x="6215850" y="4651172"/>
            <a:ext cx="282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Setting the return value for the mocked function</a:t>
            </a:r>
            <a:endParaRPr/>
          </a:p>
        </p:txBody>
      </p:sp>
      <p:cxnSp>
        <p:nvCxnSpPr>
          <p:cNvPr id="365" name="Google Shape;365;g159b0fc23cf_0_82"/>
          <p:cNvCxnSpPr>
            <a:stCxn id="364" idx="1"/>
          </p:cNvCxnSpPr>
          <p:nvPr/>
        </p:nvCxnSpPr>
        <p:spPr>
          <a:xfrm rot="10800000">
            <a:off x="2553450" y="4032572"/>
            <a:ext cx="3662400" cy="863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9b0fc23cf_0_8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Mocking with unittest</a:t>
            </a:r>
            <a:endParaRPr/>
          </a:p>
        </p:txBody>
      </p:sp>
      <p:sp>
        <p:nvSpPr>
          <p:cNvPr id="371" name="Google Shape;371;g159b0fc23cf_0_8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/>
              <a:t>IMPORTANT</a:t>
            </a:r>
            <a:r>
              <a:rPr lang="en-US" sz="2200"/>
              <a:t>:</a:t>
            </a:r>
            <a:r>
              <a:rPr lang="en-US" sz="2200"/>
              <a:t> when using multiple decorators on your test method, the mapping on the parameters </a:t>
            </a:r>
            <a:r>
              <a:rPr b="1" lang="en-US" sz="2200"/>
              <a:t>works backwards</a:t>
            </a:r>
            <a:r>
              <a:rPr lang="en-US" sz="2200"/>
              <a:t>.</a:t>
            </a:r>
            <a:endParaRPr/>
          </a:p>
        </p:txBody>
      </p:sp>
      <p:pic>
        <p:nvPicPr>
          <p:cNvPr id="372" name="Google Shape;372;g159b0fc23cf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" y="3342100"/>
            <a:ext cx="8693349" cy="24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59b0fc23cf_0_87"/>
          <p:cNvSpPr/>
          <p:nvPr/>
        </p:nvSpPr>
        <p:spPr>
          <a:xfrm>
            <a:off x="6613925" y="4731397"/>
            <a:ext cx="282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Reversed order</a:t>
            </a:r>
            <a:endParaRPr/>
          </a:p>
        </p:txBody>
      </p:sp>
      <p:cxnSp>
        <p:nvCxnSpPr>
          <p:cNvPr id="374" name="Google Shape;374;g159b0fc23cf_0_87"/>
          <p:cNvCxnSpPr/>
          <p:nvPr/>
        </p:nvCxnSpPr>
        <p:spPr>
          <a:xfrm rot="10800000">
            <a:off x="6570525" y="4141050"/>
            <a:ext cx="787200" cy="633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g159b0fc23cf_0_87"/>
          <p:cNvCxnSpPr/>
          <p:nvPr/>
        </p:nvCxnSpPr>
        <p:spPr>
          <a:xfrm flipH="1" rot="10800000">
            <a:off x="7493425" y="4113725"/>
            <a:ext cx="570300" cy="651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0788" y="2157731"/>
            <a:ext cx="2702423" cy="38714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5400000" dist="101600" endA="300" endPos="55500" kx="0" rotWithShape="0" algn="bl" stA="50000" stPos="0" sy="-100000" ky="0"/>
          </a:effectLst>
        </p:spPr>
      </p:pic>
      <p:sp>
        <p:nvSpPr>
          <p:cNvPr id="381" name="Google Shape;381;p3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Reference book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How to affect the behavior of the SUT?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07206" y="2157731"/>
            <a:ext cx="8065294" cy="3601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behavior of 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SUT</a:t>
            </a:r>
            <a:r>
              <a:rPr lang="en-US" sz="2200"/>
              <a:t>---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System Under Test</a:t>
            </a:r>
            <a:r>
              <a:rPr lang="en-US" sz="2200"/>
              <a:t>---can be affected directly, i.e., via its "front door" (e.g., public API), or indirectly, i.e., via its "back door"</a:t>
            </a:r>
            <a:endParaRPr b="1"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Direct inputs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Values a test inject into the SUT via its front door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Indirect inputs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When the behavior of the SUT is affected by the values returned by another component whose services it uses, we call these values indirect inputs of the SUT</a:t>
            </a:r>
            <a:endParaRPr/>
          </a:p>
          <a:p>
            <a:pPr indent="-1346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How to observe the behavior of the SUT? 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07206" y="2157731"/>
            <a:ext cx="8065294" cy="470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behavior of the SUT can be observed thanks to its direct or indirect outputs</a:t>
            </a:r>
            <a:endParaRPr b="1"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Direct outputs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Responses a test receives from the SUT via its front door 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Return values of method calls, updated arguments passed by reference, exceptions raised, …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Indirect outputs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When the behavior of the SUT includes actions that cannot be observed through the public API of the SUT but which are seen/experienced by other components, we call these actions indirect outputs of the SUT</a:t>
            </a:r>
            <a:endParaRPr/>
          </a:p>
          <a:p>
            <a:pPr indent="-5486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i="0" lang="en-US"/>
              <a:t>Method calls to another component, messages sent on a message channel, records inserted into a database/file, …</a:t>
            </a:r>
            <a:endParaRPr/>
          </a:p>
          <a:p>
            <a:pPr indent="-434340" lvl="2" marL="54864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Testability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The degree to which a system facilitates the establishment of test criteria, and the performance of tests, to determine whether these criteria have been met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How hard it is to find faults in a system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Low controllability and observability implies low testability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driver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507491" y="1993392"/>
            <a:ext cx="3878771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component that replaces the calling component of 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CUT</a:t>
            </a:r>
            <a:r>
              <a:rPr lang="en-US" sz="2200"/>
              <a:t>---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Component Under Test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t/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method implements a driver since it replaces the actual calling component 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5692586" y="2428447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driver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5679890" y="4275023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endParaRPr/>
          </a:p>
        </p:txBody>
      </p:sp>
      <p:cxnSp>
        <p:nvCxnSpPr>
          <p:cNvPr id="131" name="Google Shape;131;p7"/>
          <p:cNvCxnSpPr>
            <a:stCxn id="129" idx="2"/>
            <a:endCxn id="130" idx="0"/>
          </p:cNvCxnSpPr>
          <p:nvPr/>
        </p:nvCxnSpPr>
        <p:spPr>
          <a:xfrm flipH="1">
            <a:off x="6577593" y="3028588"/>
            <a:ext cx="6300" cy="1246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" name="Google Shape;132;p7"/>
          <p:cNvSpPr/>
          <p:nvPr/>
        </p:nvSpPr>
        <p:spPr>
          <a:xfrm>
            <a:off x="6229533" y="3444063"/>
            <a:ext cx="69602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 double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component that replaces a component (aka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depended-on component</a:t>
            </a:r>
            <a:r>
              <a:rPr lang="en-US" sz="2200"/>
              <a:t>---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DOC</a:t>
            </a:r>
            <a:r>
              <a:rPr lang="en-US" sz="2200"/>
              <a:t>) on which the CUT depends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5692586" y="2428447"/>
            <a:ext cx="1782614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5679890" y="4275023"/>
            <a:ext cx="1795310" cy="6001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double</a:t>
            </a:r>
            <a:endParaRPr/>
          </a:p>
        </p:txBody>
      </p:sp>
      <p:cxnSp>
        <p:nvCxnSpPr>
          <p:cNvPr id="141" name="Google Shape;141;p8"/>
          <p:cNvCxnSpPr>
            <a:stCxn id="139" idx="2"/>
            <a:endCxn id="140" idx="0"/>
          </p:cNvCxnSpPr>
          <p:nvPr/>
        </p:nvCxnSpPr>
        <p:spPr>
          <a:xfrm flipH="1">
            <a:off x="6577593" y="3028588"/>
            <a:ext cx="6300" cy="1246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" name="Google Shape;142;p8"/>
          <p:cNvSpPr/>
          <p:nvPr/>
        </p:nvSpPr>
        <p:spPr>
          <a:xfrm>
            <a:off x="5522610" y="3444063"/>
            <a:ext cx="210987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Calls/depends 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When should I use test doubles?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507206" y="2157731"/>
            <a:ext cx="8065294" cy="395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DOCs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not available</a:t>
            </a:r>
            <a:r>
              <a:rPr lang="en-US" sz="2200"/>
              <a:t> yet at testing time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i="0" lang="en-US" sz="2200"/>
              <a:t>E.g., I have to test a CUT </a:t>
            </a:r>
            <a:r>
              <a:rPr lang="en-US" sz="2200"/>
              <a:t>A</a:t>
            </a:r>
            <a:r>
              <a:rPr i="0" lang="en-US" sz="2200"/>
              <a:t> that depends on a component </a:t>
            </a:r>
            <a:r>
              <a:rPr lang="en-US" sz="2200"/>
              <a:t>B</a:t>
            </a:r>
            <a:r>
              <a:rPr i="0" lang="en-US" sz="2200"/>
              <a:t>, however </a:t>
            </a:r>
            <a:r>
              <a:rPr lang="en-US" sz="2200"/>
              <a:t>B</a:t>
            </a:r>
            <a:r>
              <a:rPr i="0" lang="en-US" sz="2200"/>
              <a:t> has not been implemented yet; in order to test </a:t>
            </a:r>
            <a:r>
              <a:rPr lang="en-US" sz="2200"/>
              <a:t>A</a:t>
            </a:r>
            <a:r>
              <a:rPr i="0" lang="en-US" sz="2200"/>
              <a:t>, I replace </a:t>
            </a:r>
            <a:r>
              <a:rPr lang="en-US" sz="2200"/>
              <a:t>B</a:t>
            </a:r>
            <a:r>
              <a:rPr i="0" lang="en-US" sz="2200"/>
              <a:t> with a test double (e.g., a stub)</a:t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DOCs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too expensive </a:t>
            </a:r>
            <a:r>
              <a:rPr lang="en-US" sz="2200"/>
              <a:t>in terms of time or resources so it is preferable to avoid their use during unit testing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deterministic</a:t>
            </a:r>
            <a:r>
              <a:rPr lang="en-US" sz="2200"/>
              <a:t> so removing side effect due to DOCs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2019-03-20T12:32:55Z</dcterms:created>
  <dc:creator>Simone Romano</dc:creator>
</cp:coreProperties>
</file>