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144000"/>
  <p:embeddedFontLst>
    <p:embeddedFont>
      <p:font typeface="Limelight"/>
      <p:regular r:id="rId49"/>
    </p:embeddedFont>
    <p:embeddedFont>
      <p:font typeface="Overlock"/>
      <p:regular r:id="rId50"/>
      <p:bold r:id="rId51"/>
      <p:italic r:id="rId52"/>
      <p:boldItalic r:id="rId53"/>
    </p:embeddedFont>
    <p:embeddedFont>
      <p:font typeface="Dancing Script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iRrIIWeTzMpDf6lY07XDVU9J4z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A39A1D-1771-4817-847B-8338F2A94399}">
  <a:tblStyle styleId="{B2A39A1D-1771-4817-847B-8338F2A94399}" styleName="Table_0">
    <a:wholeTbl>
      <a:tcTxStyle b="off" i="off">
        <a:font>
          <a:latin typeface="Microsoft JhengHei UI Light"/>
          <a:ea typeface="Microsoft JhengHei UI Light"/>
          <a:cs typeface="Microsoft JhengHei UI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BCF"/>
          </a:solidFill>
        </a:fill>
      </a:tcStyle>
    </a:band1H>
    <a:band2H>
      <a:tcTxStyle/>
    </a:band2H>
    <a:band1V>
      <a:tcTxStyle/>
      <a:tcStyle>
        <a:fill>
          <a:solidFill>
            <a:srgbClr val="CBCBCF"/>
          </a:solidFill>
        </a:fill>
      </a:tcStyle>
    </a:band1V>
    <a:band2V>
      <a:tcTxStyle/>
    </a:band2V>
    <a:lastCol>
      <a:tcTxStyle b="on" i="off">
        <a:font>
          <a:latin typeface="Microsoft JhengHei UI Light"/>
          <a:ea typeface="Microsoft JhengHei UI Light"/>
          <a:cs typeface="Microsoft JhengHei UI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Microsoft JhengHei UI Light"/>
          <a:ea typeface="Microsoft JhengHei UI Light"/>
          <a:cs typeface="Microsoft JhengHei UI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Microsoft JhengHei UI Light"/>
          <a:ea typeface="Microsoft JhengHei UI Light"/>
          <a:cs typeface="Microsoft JhengHei UI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icrosoft JhengHei UI Light"/>
          <a:ea typeface="Microsoft JhengHei UI Light"/>
          <a:cs typeface="Microsoft JhengHei UI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Lime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verlock-bold.fntdata"/><Relationship Id="rId50" Type="http://schemas.openxmlformats.org/officeDocument/2006/relationships/font" Target="fonts/Overlock-regular.fntdata"/><Relationship Id="rId53" Type="http://schemas.openxmlformats.org/officeDocument/2006/relationships/font" Target="fonts/Overlock-boldItalic.fntdata"/><Relationship Id="rId52" Type="http://schemas.openxmlformats.org/officeDocument/2006/relationships/font" Target="fonts/Overlock-italic.fntdata"/><Relationship Id="rId11" Type="http://schemas.openxmlformats.org/officeDocument/2006/relationships/slide" Target="slides/slide5.xml"/><Relationship Id="rId55" Type="http://schemas.openxmlformats.org/officeDocument/2006/relationships/font" Target="fonts/DancingScript-bold.fntdata"/><Relationship Id="rId10" Type="http://schemas.openxmlformats.org/officeDocument/2006/relationships/slide" Target="slides/slide4.xml"/><Relationship Id="rId54" Type="http://schemas.openxmlformats.org/officeDocument/2006/relationships/font" Target="fonts/DancingScrip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4b73dcf8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94b73dcf8a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4"/>
          <p:cNvSpPr txBox="1"/>
          <p:nvPr>
            <p:ph type="ctrTitle"/>
          </p:nvPr>
        </p:nvSpPr>
        <p:spPr>
          <a:xfrm>
            <a:off x="452628" y="770467"/>
            <a:ext cx="8086725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500634" y="4198409"/>
            <a:ext cx="692115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2656761" y="-156162"/>
            <a:ext cx="376618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4"/>
          <p:cNvSpPr txBox="1"/>
          <p:nvPr>
            <p:ph type="title"/>
          </p:nvPr>
        </p:nvSpPr>
        <p:spPr>
          <a:xfrm rot="5400000">
            <a:off x="5143501" y="2109788"/>
            <a:ext cx="48006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" type="body"/>
          </p:nvPr>
        </p:nvSpPr>
        <p:spPr>
          <a:xfrm rot="5400000">
            <a:off x="778669" y="514351"/>
            <a:ext cx="5400675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4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4b73dcf8a_0_9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94b73dcf8a_0_93"/>
          <p:cNvSpPr txBox="1"/>
          <p:nvPr>
            <p:ph type="ctrTitle"/>
          </p:nvPr>
        </p:nvSpPr>
        <p:spPr>
          <a:xfrm>
            <a:off x="452628" y="770467"/>
            <a:ext cx="8086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94b73dcf8a_0_93"/>
          <p:cNvSpPr txBox="1"/>
          <p:nvPr>
            <p:ph idx="1" type="subTitle"/>
          </p:nvPr>
        </p:nvSpPr>
        <p:spPr>
          <a:xfrm>
            <a:off x="500634" y="4198409"/>
            <a:ext cx="69213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  <a:defRPr sz="2800"/>
            </a:lvl2pPr>
            <a:lvl3pPr lvl="2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  <a:defRPr sz="2400"/>
            </a:lvl3pPr>
            <a:lvl4pPr lvl="3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4pPr>
            <a:lvl5pPr lvl="4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5pPr>
            <a:lvl6pPr lvl="5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6pPr>
            <a:lvl7pPr lvl="6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7pPr>
            <a:lvl8pPr lvl="7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8pPr>
            <a:lvl9pPr lvl="8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g194b73dcf8a_0_9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94b73dcf8a_0_9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94b73dcf8a_0_9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4b73dcf8a_0_100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94b73dcf8a_0_100"/>
          <p:cNvSpPr txBox="1"/>
          <p:nvPr>
            <p:ph idx="1" type="body"/>
          </p:nvPr>
        </p:nvSpPr>
        <p:spPr>
          <a:xfrm>
            <a:off x="507492" y="1993392"/>
            <a:ext cx="3806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02" name="Google Shape;102;g194b73dcf8a_0_100"/>
          <p:cNvSpPr txBox="1"/>
          <p:nvPr>
            <p:ph idx="2" type="body"/>
          </p:nvPr>
        </p:nvSpPr>
        <p:spPr>
          <a:xfrm>
            <a:off x="4757738" y="1993392"/>
            <a:ext cx="38061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03" name="Google Shape;103;g194b73dcf8a_0_10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94b73dcf8a_0_10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94b73dcf8a_0_100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4b73dcf8a_0_10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94b73dcf8a_0_107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09" name="Google Shape;109;g194b73dcf8a_0_10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94b73dcf8a_0_10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94b73dcf8a_0_10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4b73dcf8a_0_113"/>
          <p:cNvSpPr txBox="1"/>
          <p:nvPr>
            <p:ph type="title"/>
          </p:nvPr>
        </p:nvSpPr>
        <p:spPr>
          <a:xfrm>
            <a:off x="452628" y="767419"/>
            <a:ext cx="8085600" cy="33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94b73dcf8a_0_113"/>
          <p:cNvSpPr txBox="1"/>
          <p:nvPr>
            <p:ph idx="1" type="body"/>
          </p:nvPr>
        </p:nvSpPr>
        <p:spPr>
          <a:xfrm>
            <a:off x="500634" y="4187275"/>
            <a:ext cx="69198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115" name="Google Shape;115;g194b73dcf8a_0_11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94b73dcf8a_0_11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94b73dcf8a_0_11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4b73dcf8a_0_119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94b73dcf8a_0_119"/>
          <p:cNvSpPr txBox="1"/>
          <p:nvPr>
            <p:ph idx="1" type="body"/>
          </p:nvPr>
        </p:nvSpPr>
        <p:spPr>
          <a:xfrm>
            <a:off x="507492" y="2032000"/>
            <a:ext cx="380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g194b73dcf8a_0_119"/>
          <p:cNvSpPr txBox="1"/>
          <p:nvPr>
            <p:ph idx="2" type="body"/>
          </p:nvPr>
        </p:nvSpPr>
        <p:spPr>
          <a:xfrm>
            <a:off x="507492" y="2736150"/>
            <a:ext cx="380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22" name="Google Shape;122;g194b73dcf8a_0_119"/>
          <p:cNvSpPr txBox="1"/>
          <p:nvPr>
            <p:ph idx="3" type="body"/>
          </p:nvPr>
        </p:nvSpPr>
        <p:spPr>
          <a:xfrm>
            <a:off x="4766310" y="2029968"/>
            <a:ext cx="3806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g194b73dcf8a_0_119"/>
          <p:cNvSpPr txBox="1"/>
          <p:nvPr>
            <p:ph idx="4" type="body"/>
          </p:nvPr>
        </p:nvSpPr>
        <p:spPr>
          <a:xfrm>
            <a:off x="4766310" y="2734056"/>
            <a:ext cx="380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24" name="Google Shape;124;g194b73dcf8a_0_11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94b73dcf8a_0_11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94b73dcf8a_0_119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4b73dcf8a_0_128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94b73dcf8a_0_12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94b73dcf8a_0_12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94b73dcf8a_0_128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4b73dcf8a_0_13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94b73dcf8a_0_13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94b73dcf8a_0_133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4b73dcf8a_0_137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4b73dcf8a_0_137"/>
          <p:cNvSpPr txBox="1"/>
          <p:nvPr>
            <p:ph type="title"/>
          </p:nvPr>
        </p:nvSpPr>
        <p:spPr>
          <a:xfrm>
            <a:off x="6196053" y="542282"/>
            <a:ext cx="25374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94b73dcf8a_0_137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140" name="Google Shape;140;g194b73dcf8a_0_137"/>
          <p:cNvSpPr txBox="1"/>
          <p:nvPr>
            <p:ph idx="2" type="body"/>
          </p:nvPr>
        </p:nvSpPr>
        <p:spPr>
          <a:xfrm>
            <a:off x="6206987" y="2511813"/>
            <a:ext cx="25488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g194b73dcf8a_0_13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94b73dcf8a_0_13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94b73dcf8a_0_13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" type="body"/>
          </p:nvPr>
        </p:nvSpPr>
        <p:spPr>
          <a:xfrm>
            <a:off x="507492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25" name="Google Shape;25;p45"/>
          <p:cNvSpPr txBox="1"/>
          <p:nvPr>
            <p:ph idx="2" type="body"/>
          </p:nvPr>
        </p:nvSpPr>
        <p:spPr>
          <a:xfrm>
            <a:off x="4757738" y="1993392"/>
            <a:ext cx="380619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4b73dcf8a_0_145"/>
          <p:cNvSpPr txBox="1"/>
          <p:nvPr>
            <p:ph type="title"/>
          </p:nvPr>
        </p:nvSpPr>
        <p:spPr>
          <a:xfrm>
            <a:off x="486918" y="5418668"/>
            <a:ext cx="8085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6" name="Google Shape;146;g194b73dcf8a_0_145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1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47" name="Google Shape;147;g194b73dcf8a_0_145"/>
          <p:cNvSpPr txBox="1"/>
          <p:nvPr>
            <p:ph idx="1" type="body"/>
          </p:nvPr>
        </p:nvSpPr>
        <p:spPr>
          <a:xfrm>
            <a:off x="507492" y="5909735"/>
            <a:ext cx="692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g194b73dcf8a_0_145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94b73dcf8a_0_145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94b73dcf8a_0_145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4b73dcf8a_0_152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94b73dcf8a_0_152"/>
          <p:cNvSpPr txBox="1"/>
          <p:nvPr>
            <p:ph idx="1" type="body"/>
          </p:nvPr>
        </p:nvSpPr>
        <p:spPr>
          <a:xfrm rot="5400000">
            <a:off x="2656800" y="-156107"/>
            <a:ext cx="3766200" cy="8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54" name="Google Shape;154;g194b73dcf8a_0_15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94b73dcf8a_0_15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194b73dcf8a_0_152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4b73dcf8a_0_158"/>
          <p:cNvSpPr txBox="1"/>
          <p:nvPr>
            <p:ph type="title"/>
          </p:nvPr>
        </p:nvSpPr>
        <p:spPr>
          <a:xfrm rot="5400000">
            <a:off x="5143538" y="2109825"/>
            <a:ext cx="48006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94b73dcf8a_0_158"/>
          <p:cNvSpPr txBox="1"/>
          <p:nvPr>
            <p:ph idx="1" type="body"/>
          </p:nvPr>
        </p:nvSpPr>
        <p:spPr>
          <a:xfrm rot="5400000">
            <a:off x="778669" y="514276"/>
            <a:ext cx="54006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160" name="Google Shape;160;g194b73dcf8a_0_15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94b73dcf8a_0_15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194b73dcf8a_0_158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type="title"/>
          </p:nvPr>
        </p:nvSpPr>
        <p:spPr>
          <a:xfrm>
            <a:off x="452628" y="767419"/>
            <a:ext cx="8085582" cy="3355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0"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" type="body"/>
          </p:nvPr>
        </p:nvSpPr>
        <p:spPr>
          <a:xfrm>
            <a:off x="500634" y="4187275"/>
            <a:ext cx="691972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 sz="1800">
                <a:solidFill>
                  <a:srgbClr val="8B8B8B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600"/>
              <a:buNone/>
              <a:defRPr sz="1600">
                <a:solidFill>
                  <a:srgbClr val="8B8B8B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B8B8B"/>
              </a:buClr>
              <a:buSzPts val="1400"/>
              <a:buNone/>
              <a:defRPr sz="1400">
                <a:solidFill>
                  <a:srgbClr val="8B8B8B"/>
                </a:solidFill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" type="body"/>
          </p:nvPr>
        </p:nvSpPr>
        <p:spPr>
          <a:xfrm>
            <a:off x="507492" y="2032000"/>
            <a:ext cx="3806190" cy="7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8"/>
          <p:cNvSpPr txBox="1"/>
          <p:nvPr>
            <p:ph idx="2" type="body"/>
          </p:nvPr>
        </p:nvSpPr>
        <p:spPr>
          <a:xfrm>
            <a:off x="507492" y="2736150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5" name="Google Shape;45;p48"/>
          <p:cNvSpPr txBox="1"/>
          <p:nvPr>
            <p:ph idx="3" type="body"/>
          </p:nvPr>
        </p:nvSpPr>
        <p:spPr>
          <a:xfrm>
            <a:off x="4766310" y="2029968"/>
            <a:ext cx="3806190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8"/>
          <p:cNvSpPr txBox="1"/>
          <p:nvPr>
            <p:ph idx="4" type="body"/>
          </p:nvPr>
        </p:nvSpPr>
        <p:spPr>
          <a:xfrm>
            <a:off x="4766310" y="2734056"/>
            <a:ext cx="380619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100"/>
              <a:buChar char=" "/>
              <a:defRPr sz="2100"/>
            </a:lvl1pPr>
            <a:lvl2pPr indent="-3429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Char char=" "/>
              <a:defRPr sz="1800"/>
            </a:lvl2pPr>
            <a:lvl3pPr indent="-3302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600"/>
              <a:buChar char=" "/>
              <a:defRPr sz="1600"/>
            </a:lvl3pPr>
            <a:lvl4pPr indent="-3175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1"/>
          <p:cNvSpPr txBox="1"/>
          <p:nvPr>
            <p:ph type="title"/>
          </p:nvPr>
        </p:nvSpPr>
        <p:spPr>
          <a:xfrm>
            <a:off x="6196053" y="542282"/>
            <a:ext cx="253746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" type="body"/>
          </p:nvPr>
        </p:nvSpPr>
        <p:spPr>
          <a:xfrm>
            <a:off x="571500" y="762000"/>
            <a:ext cx="457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  <a:defRPr sz="2200"/>
            </a:lvl1pPr>
            <a:lvl2pPr indent="-34925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Char char=" "/>
              <a:defRPr sz="1900"/>
            </a:lvl2pPr>
            <a:lvl3pPr indent="-33655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700"/>
              <a:buChar char=" "/>
              <a:defRPr sz="1700"/>
            </a:lvl3pPr>
            <a:lvl4pPr indent="-32385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500"/>
              <a:buChar char=" "/>
              <a:defRPr sz="1500"/>
            </a:lvl4pPr>
            <a:lvl5pPr indent="-3175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5pPr>
            <a:lvl6pPr indent="-3175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6pPr>
            <a:lvl7pPr indent="-3175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7pPr>
            <a:lvl8pPr indent="-3175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8pPr>
            <a:lvl9pPr indent="-3175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400"/>
              <a:buChar char=" "/>
              <a:defRPr sz="1400"/>
            </a:lvl9pPr>
          </a:lstStyle>
          <a:p/>
        </p:txBody>
      </p:sp>
      <p:sp>
        <p:nvSpPr>
          <p:cNvPr id="63" name="Google Shape;63;p51"/>
          <p:cNvSpPr txBox="1"/>
          <p:nvPr>
            <p:ph idx="2" type="body"/>
          </p:nvPr>
        </p:nvSpPr>
        <p:spPr>
          <a:xfrm>
            <a:off x="6206987" y="2511813"/>
            <a:ext cx="2548890" cy="312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>
                <a:solidFill>
                  <a:srgbClr val="404040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51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2"/>
          <p:cNvSpPr txBox="1"/>
          <p:nvPr>
            <p:ph type="title"/>
          </p:nvPr>
        </p:nvSpPr>
        <p:spPr>
          <a:xfrm>
            <a:off x="486918" y="5418668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52"/>
          <p:cNvPicPr preferRelativeResize="0"/>
          <p:nvPr>
            <p:ph idx="2" type="pic"/>
          </p:nvPr>
        </p:nvPicPr>
        <p:blipFill/>
        <p:spPr>
          <a:xfrm>
            <a:off x="0" y="0"/>
            <a:ext cx="9144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0" name="Google Shape;70;p52"/>
          <p:cNvSpPr txBox="1"/>
          <p:nvPr>
            <p:ph idx="1" type="body"/>
          </p:nvPr>
        </p:nvSpPr>
        <p:spPr>
          <a:xfrm>
            <a:off x="507492" y="5909735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EFEFE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9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4b73dcf8a_0_87"/>
          <p:cNvSpPr txBox="1"/>
          <p:nvPr>
            <p:ph type="title"/>
          </p:nvPr>
        </p:nvSpPr>
        <p:spPr>
          <a:xfrm>
            <a:off x="492919" y="499533"/>
            <a:ext cx="80796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g194b73dcf8a_0_87"/>
          <p:cNvSpPr txBox="1"/>
          <p:nvPr>
            <p:ph idx="1" type="body"/>
          </p:nvPr>
        </p:nvSpPr>
        <p:spPr>
          <a:xfrm>
            <a:off x="507206" y="1993393"/>
            <a:ext cx="80652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 "/>
              <a:defRPr b="0" i="0" sz="24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 "/>
              <a:defRPr b="0" i="1" sz="20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194b73dcf8a_0_87"/>
          <p:cNvSpPr txBox="1"/>
          <p:nvPr>
            <p:ph idx="10" type="dt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194b73dcf8a_0_87"/>
          <p:cNvSpPr txBox="1"/>
          <p:nvPr>
            <p:ph idx="11" type="ftr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g194b73dcf8a_0_87"/>
          <p:cNvSpPr txBox="1"/>
          <p:nvPr>
            <p:ph idx="12" type="sldNum"/>
          </p:nvPr>
        </p:nvSpPr>
        <p:spPr>
          <a:xfrm>
            <a:off x="6541193" y="5829748"/>
            <a:ext cx="21945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Relationship Id="rId6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44.png"/><Relationship Id="rId5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4b73dcf8a_0_82"/>
          <p:cNvSpPr txBox="1"/>
          <p:nvPr>
            <p:ph type="ctrTitle"/>
          </p:nvPr>
        </p:nvSpPr>
        <p:spPr>
          <a:xfrm>
            <a:off x="685800" y="914262"/>
            <a:ext cx="77724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/>
              <a:t>TDD</a:t>
            </a:r>
            <a:endParaRPr/>
          </a:p>
        </p:txBody>
      </p:sp>
      <p:sp>
        <p:nvSpPr>
          <p:cNvPr id="168" name="Google Shape;168;g194b73dcf8a_0_82"/>
          <p:cNvSpPr txBox="1"/>
          <p:nvPr>
            <p:ph idx="1" type="subTitle"/>
          </p:nvPr>
        </p:nvSpPr>
        <p:spPr>
          <a:xfrm>
            <a:off x="685800" y="4177231"/>
            <a:ext cx="73152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Giuseppe Scanniello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Simone Romano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Michelangelo Esposito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492919" y="499533"/>
            <a:ext cx="822436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</a:t>
            </a:r>
            <a:endParaRPr/>
          </a:p>
        </p:txBody>
      </p:sp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507492" y="1993392"/>
            <a:ext cx="4348988" cy="464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It has been proposed (or popularized) by Kent Beck in his 2002 book </a:t>
            </a:r>
            <a:r>
              <a:rPr i="1" lang="en-US"/>
              <a:t>Test-Driven Development by Example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An approach to software development in which developers interleave testing, development, and refactoring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Developers (not testers) first write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automated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en-US" sz="2200"/>
              <a:t> tests and then the associated production code</a:t>
            </a:r>
            <a:endParaRPr/>
          </a:p>
        </p:txBody>
      </p:sp>
      <p:pic>
        <p:nvPicPr>
          <p:cNvPr id="301" name="Google Shape;3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064" y="1993392"/>
            <a:ext cx="3151631" cy="395020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type="title"/>
          </p:nvPr>
        </p:nvSpPr>
        <p:spPr>
          <a:xfrm>
            <a:off x="492919" y="499533"/>
            <a:ext cx="822436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</a:t>
            </a:r>
            <a:endParaRPr/>
          </a:p>
        </p:txBody>
      </p:sp>
      <p:sp>
        <p:nvSpPr>
          <p:cNvPr id="307" name="Google Shape;307;p11"/>
          <p:cNvSpPr txBox="1"/>
          <p:nvPr>
            <p:ph idx="1" type="body"/>
          </p:nvPr>
        </p:nvSpPr>
        <p:spPr>
          <a:xfrm>
            <a:off x="507492" y="1993392"/>
            <a:ext cx="4348988" cy="464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It is an extreme case of agility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Developers focus on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smaller </a:t>
            </a:r>
            <a:r>
              <a:rPr lang="en-US" sz="2200"/>
              <a:t>increments of coding that they perform in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shorter </a:t>
            </a:r>
            <a:r>
              <a:rPr lang="en-US" sz="2200"/>
              <a:t>iterations (at most 10-15 minute long) w.r.t. to other software development variants</a:t>
            </a:r>
            <a:endParaRPr/>
          </a:p>
          <a:p>
            <a:pPr indent="0" lvl="0" marL="6858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/>
              <a:t>TDD is also used within other agile development variants like XP or Scrum</a:t>
            </a:r>
            <a:endParaRPr/>
          </a:p>
          <a:p>
            <a:pPr indent="0" lvl="0" marL="16002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500"/>
              <a:buNone/>
            </a:pPr>
            <a:r>
              <a:t/>
            </a:r>
            <a:endParaRPr sz="2500"/>
          </a:p>
          <a:p>
            <a:pPr indent="-1346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064" y="1993392"/>
            <a:ext cx="3151631" cy="395020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n-US"/>
              <a:t>TDD mantra</a:t>
            </a:r>
            <a:endParaRPr/>
          </a:p>
        </p:txBody>
      </p:sp>
      <p:sp>
        <p:nvSpPr>
          <p:cNvPr id="314" name="Google Shape;314;p12"/>
          <p:cNvSpPr txBox="1"/>
          <p:nvPr>
            <p:ph idx="1" type="body"/>
          </p:nvPr>
        </p:nvSpPr>
        <p:spPr>
          <a:xfrm>
            <a:off x="507492" y="1993392"/>
            <a:ext cx="3901948" cy="306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Very short cycles of three phases: 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1. Red</a:t>
            </a:r>
            <a:endParaRPr sz="2200"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2. Green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3. Refactor</a:t>
            </a:r>
            <a:endParaRPr/>
          </a:p>
        </p:txBody>
      </p:sp>
      <p:pic>
        <p:nvPicPr>
          <p:cNvPr descr="Untitled.png" id="315" name="Google Shape;315;p1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1254" t="0"/>
          <a:stretch/>
        </p:blipFill>
        <p:spPr>
          <a:xfrm>
            <a:off x="4424025" y="1993400"/>
            <a:ext cx="4375200" cy="2560200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12"/>
          <p:cNvSpPr/>
          <p:nvPr/>
        </p:nvSpPr>
        <p:spPr>
          <a:xfrm>
            <a:off x="5281570" y="5216574"/>
            <a:ext cx="27157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cycle should last at most 10-15 minutes (less is even better)</a:t>
            </a:r>
            <a:endParaRPr/>
          </a:p>
        </p:txBody>
      </p:sp>
      <p:cxnSp>
        <p:nvCxnSpPr>
          <p:cNvPr id="317" name="Google Shape;317;p12"/>
          <p:cNvCxnSpPr>
            <a:stCxn id="316" idx="0"/>
            <a:endCxn id="315" idx="2"/>
          </p:cNvCxnSpPr>
          <p:nvPr/>
        </p:nvCxnSpPr>
        <p:spPr>
          <a:xfrm rot="10800000">
            <a:off x="6611530" y="4553574"/>
            <a:ext cx="27900" cy="663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400" y="1994400"/>
            <a:ext cx="4432176" cy="256054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n-US"/>
              <a:t>Red phase</a:t>
            </a:r>
            <a:endParaRPr/>
          </a:p>
        </p:txBody>
      </p:sp>
      <p:sp>
        <p:nvSpPr>
          <p:cNvPr id="324" name="Google Shape;324;p13"/>
          <p:cNvSpPr txBox="1"/>
          <p:nvPr>
            <p:ph idx="1" type="body"/>
          </p:nvPr>
        </p:nvSpPr>
        <p:spPr>
          <a:xfrm>
            <a:off x="507492" y="1993392"/>
            <a:ext cx="4064508" cy="306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Write a failing unit test for 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en-US"/>
              <a:t> chunk of functionality, which is not implemented yet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Perhaps the test does not even compile at first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Run the test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Watch the test fail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6780" y="1993392"/>
            <a:ext cx="4432176" cy="25605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n-US"/>
              <a:t>Green phase</a:t>
            </a:r>
            <a:endParaRPr/>
          </a:p>
        </p:txBody>
      </p:sp>
      <p:sp>
        <p:nvSpPr>
          <p:cNvPr id="332" name="Google Shape;332;p14"/>
          <p:cNvSpPr txBox="1"/>
          <p:nvPr>
            <p:ph idx="1" type="body"/>
          </p:nvPr>
        </p:nvSpPr>
        <p:spPr>
          <a:xfrm>
            <a:off x="507492" y="1993392"/>
            <a:ext cx="4064508" cy="4125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Make the unit test pass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quickly </a:t>
            </a:r>
            <a:r>
              <a:rPr lang="en-US"/>
              <a:t>(i.e., write the minimal amount of code to make the test pass), committing whatever sin necessarily in the process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Run the test (as well as any other test)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Watch the test pass (as well as any other test)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400" y="1994400"/>
            <a:ext cx="4432176" cy="256054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n-US"/>
              <a:t>Refactor phase</a:t>
            </a:r>
            <a:endParaRPr/>
          </a:p>
        </p:txBody>
      </p:sp>
      <p:sp>
        <p:nvSpPr>
          <p:cNvPr id="339" name="Google Shape;339;p15"/>
          <p:cNvSpPr txBox="1"/>
          <p:nvPr>
            <p:ph idx="1" type="body"/>
          </p:nvPr>
        </p:nvSpPr>
        <p:spPr>
          <a:xfrm>
            <a:off x="507492" y="1993392"/>
            <a:ext cx="4064508" cy="306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Eliminate all duplications and smells created in just getting the test to pass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Run all tests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Watch them pass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Best practice</a:t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507492" y="1993392"/>
            <a:ext cx="8065008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00963C"/>
              </a:buClr>
              <a:buSzPts val="2800"/>
              <a:buNone/>
            </a:pPr>
            <a:r>
              <a:rPr b="1" lang="en-US" sz="2800">
                <a:solidFill>
                  <a:srgbClr val="00963C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Make it green, then make it clean!</a:t>
            </a:r>
            <a:endParaRPr sz="2200">
              <a:solidFill>
                <a:srgbClr val="00963C"/>
              </a:solidFill>
            </a:endParaRPr>
          </a:p>
          <a:p>
            <a:pPr indent="-134620" lvl="1" marL="27432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  <a:p>
            <a:pPr indent="0" lvl="1" marL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/>
              <a:t>It is similar to a game, where your goal is to play with a unit test until it becomes green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The three laws of TDD</a:t>
            </a:r>
            <a:endParaRPr/>
          </a:p>
        </p:txBody>
      </p:sp>
      <p:sp>
        <p:nvSpPr>
          <p:cNvPr id="351" name="Google Shape;351;p17"/>
          <p:cNvSpPr txBox="1"/>
          <p:nvPr>
            <p:ph idx="1" type="body"/>
          </p:nvPr>
        </p:nvSpPr>
        <p:spPr>
          <a:xfrm>
            <a:off x="507492" y="1993392"/>
            <a:ext cx="8219948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TDD practitioners follow three laws [Martin 2007]: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You may not write production code unless you have first written a failing unit test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You may not write more of a unit test than is sufficient to fail</a:t>
            </a:r>
            <a:endParaRPr/>
          </a:p>
          <a:p>
            <a:pPr indent="-4572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Font typeface="Arial"/>
              <a:buAutoNum type="arabicPeriod"/>
            </a:pPr>
            <a:r>
              <a:rPr lang="en-US"/>
              <a:t>You may not write more production code than is sufficient to make the failing unit test pass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Fundamental principles </a:t>
            </a:r>
            <a:endParaRPr/>
          </a:p>
        </p:txBody>
      </p:sp>
      <p:sp>
        <p:nvSpPr>
          <p:cNvPr id="357" name="Google Shape;357;p18"/>
          <p:cNvSpPr txBox="1"/>
          <p:nvPr>
            <p:ph idx="1" type="body"/>
          </p:nvPr>
        </p:nvSpPr>
        <p:spPr>
          <a:xfrm>
            <a:off x="507492" y="1993392"/>
            <a:ext cx="8219948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Think about what you are trying to do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Follow the TDD mantra, the best practice, and the three laws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Continually make small, incremental changes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Keep the system running at all times---failures must be addressed immediately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can be seen as…</a:t>
            </a:r>
            <a:endParaRPr/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0" y="1993392"/>
            <a:ext cx="914400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000"/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91440" rtl="0" algn="ct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3000"/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364" name="Google Shape;364;p19"/>
          <p:cNvGraphicFramePr/>
          <p:nvPr/>
        </p:nvGraphicFramePr>
        <p:xfrm>
          <a:off x="0" y="2892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{B2A39A1D-1771-4817-847B-8338F2A94399}</a:tableStyleId>
              </a:tblPr>
              <a:tblGrid>
                <a:gridCol w="3048000"/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70C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baby steps </a:t>
                      </a:r>
                      <a:r>
                        <a:rPr b="1" lang="en-US" sz="3600" u="none" cap="none" strike="noStrike">
                          <a:solidFill>
                            <a:srgbClr val="00206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+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B0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test-first sequencing</a:t>
                      </a:r>
                      <a:r>
                        <a:rPr b="1" lang="en-US" sz="3600" u="none" cap="none" strike="noStrike">
                          <a:solidFill>
                            <a:srgbClr val="C0000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 u="none" cap="none" strike="noStrike">
                          <a:solidFill>
                            <a:srgbClr val="00206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+</a:t>
                      </a:r>
                      <a:r>
                        <a:rPr b="1" lang="en-US" sz="3600" u="none" cap="none" strike="noStrike">
                          <a:solidFill>
                            <a:srgbClr val="C0000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 </a:t>
                      </a:r>
                      <a:r>
                        <a:rPr b="1" lang="en-US" sz="3600" u="none" cap="none" strike="noStrike">
                          <a:solidFill>
                            <a:srgbClr val="7030A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refactoring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65" name="Google Shape;365;p19"/>
          <p:cNvSpPr/>
          <p:nvPr/>
        </p:nvSpPr>
        <p:spPr>
          <a:xfrm>
            <a:off x="199224" y="4744007"/>
            <a:ext cx="281569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Focus on small chunks of functionality supposed to be implemented in few minutes </a:t>
            </a:r>
            <a:endParaRPr/>
          </a:p>
        </p:txBody>
      </p:sp>
      <p:cxnSp>
        <p:nvCxnSpPr>
          <p:cNvPr id="366" name="Google Shape;366;p19"/>
          <p:cNvCxnSpPr>
            <a:stCxn id="365" idx="0"/>
          </p:cNvCxnSpPr>
          <p:nvPr/>
        </p:nvCxnSpPr>
        <p:spPr>
          <a:xfrm rot="10800000">
            <a:off x="1607070" y="4081007"/>
            <a:ext cx="0" cy="663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19"/>
          <p:cNvSpPr/>
          <p:nvPr/>
        </p:nvSpPr>
        <p:spPr>
          <a:xfrm>
            <a:off x="3214139" y="4744007"/>
            <a:ext cx="27157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Write the tests before the associated production code</a:t>
            </a:r>
            <a:endParaRPr/>
          </a:p>
        </p:txBody>
      </p:sp>
      <p:cxnSp>
        <p:nvCxnSpPr>
          <p:cNvPr id="368" name="Google Shape;368;p19"/>
          <p:cNvCxnSpPr>
            <a:stCxn id="367" idx="0"/>
          </p:cNvCxnSpPr>
          <p:nvPr/>
        </p:nvCxnSpPr>
        <p:spPr>
          <a:xfrm rot="10800000">
            <a:off x="4572000" y="4081007"/>
            <a:ext cx="0" cy="663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9" name="Google Shape;369;p19"/>
          <p:cNvSpPr/>
          <p:nvPr/>
        </p:nvSpPr>
        <p:spPr>
          <a:xfrm>
            <a:off x="6179068" y="4744007"/>
            <a:ext cx="27157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Improve the design of the written code</a:t>
            </a:r>
            <a:endParaRPr/>
          </a:p>
        </p:txBody>
      </p:sp>
      <p:cxnSp>
        <p:nvCxnSpPr>
          <p:cNvPr id="370" name="Google Shape;370;p19"/>
          <p:cNvCxnSpPr>
            <a:stCxn id="369" idx="0"/>
          </p:cNvCxnSpPr>
          <p:nvPr/>
        </p:nvCxnSpPr>
        <p:spPr>
          <a:xfrm rot="10800000">
            <a:off x="7536929" y="4081007"/>
            <a:ext cx="0" cy="6630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Traditional development </a:t>
            </a:r>
            <a:endParaRPr/>
          </a:p>
        </p:txBody>
      </p:sp>
      <p:sp>
        <p:nvSpPr>
          <p:cNvPr id="175" name="Google Shape;175;p2"/>
          <p:cNvSpPr txBox="1"/>
          <p:nvPr>
            <p:ph idx="2" type="body"/>
          </p:nvPr>
        </p:nvSpPr>
        <p:spPr>
          <a:xfrm>
            <a:off x="4514504" y="1993392"/>
            <a:ext cx="4049424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waterfall development lifecycle model</a:t>
            </a:r>
            <a:r>
              <a:rPr lang="en-US"/>
              <a:t> has been widely adopted in the past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580072" y="199339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 Specification</a:t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1644725" y="257085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Design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2714134" y="3138460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3774976" y="372273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4824065" y="429519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5867532" y="488790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6936941" y="548060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  <a:endParaRPr/>
          </a:p>
        </p:txBody>
      </p:sp>
      <p:cxnSp>
        <p:nvCxnSpPr>
          <p:cNvPr id="183" name="Google Shape;183;p2"/>
          <p:cNvCxnSpPr>
            <a:stCxn id="176" idx="3"/>
            <a:endCxn id="177" idx="0"/>
          </p:cNvCxnSpPr>
          <p:nvPr/>
        </p:nvCxnSpPr>
        <p:spPr>
          <a:xfrm>
            <a:off x="2059137" y="2260419"/>
            <a:ext cx="325200" cy="3105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"/>
          <p:cNvCxnSpPr>
            <a:stCxn id="177" idx="3"/>
            <a:endCxn id="178" idx="0"/>
          </p:cNvCxnSpPr>
          <p:nvPr/>
        </p:nvCxnSpPr>
        <p:spPr>
          <a:xfrm>
            <a:off x="3123790" y="2837882"/>
            <a:ext cx="330000" cy="3006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2"/>
          <p:cNvCxnSpPr>
            <a:stCxn id="178" idx="3"/>
            <a:endCxn id="179" idx="0"/>
          </p:cNvCxnSpPr>
          <p:nvPr/>
        </p:nvCxnSpPr>
        <p:spPr>
          <a:xfrm>
            <a:off x="4193199" y="3405487"/>
            <a:ext cx="321300" cy="317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2"/>
          <p:cNvCxnSpPr>
            <a:stCxn id="179" idx="3"/>
            <a:endCxn id="180" idx="0"/>
          </p:cNvCxnSpPr>
          <p:nvPr/>
        </p:nvCxnSpPr>
        <p:spPr>
          <a:xfrm>
            <a:off x="5254041" y="3989766"/>
            <a:ext cx="309600" cy="305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2"/>
          <p:cNvCxnSpPr>
            <a:stCxn id="180" idx="3"/>
            <a:endCxn id="181" idx="0"/>
          </p:cNvCxnSpPr>
          <p:nvPr/>
        </p:nvCxnSpPr>
        <p:spPr>
          <a:xfrm>
            <a:off x="6303130" y="4562226"/>
            <a:ext cx="3039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2"/>
          <p:cNvCxnSpPr>
            <a:stCxn id="181" idx="3"/>
            <a:endCxn id="182" idx="0"/>
          </p:cNvCxnSpPr>
          <p:nvPr/>
        </p:nvCxnSpPr>
        <p:spPr>
          <a:xfrm>
            <a:off x="7346597" y="5154929"/>
            <a:ext cx="3300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2"/>
          <p:cNvCxnSpPr>
            <a:stCxn id="182" idx="1"/>
            <a:endCxn id="176" idx="2"/>
          </p:cNvCxnSpPr>
          <p:nvPr/>
        </p:nvCxnSpPr>
        <p:spPr>
          <a:xfrm rot="10800000">
            <a:off x="1319741" y="2527432"/>
            <a:ext cx="5617200" cy="32202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"/>
          <p:cNvCxnSpPr>
            <a:stCxn id="181" idx="1"/>
            <a:endCxn id="177" idx="2"/>
          </p:cNvCxnSpPr>
          <p:nvPr/>
        </p:nvCxnSpPr>
        <p:spPr>
          <a:xfrm rot="10800000">
            <a:off x="2384232" y="3105029"/>
            <a:ext cx="3483300" cy="20499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"/>
          <p:cNvCxnSpPr>
            <a:stCxn id="180" idx="1"/>
            <a:endCxn id="178" idx="2"/>
          </p:cNvCxnSpPr>
          <p:nvPr/>
        </p:nvCxnSpPr>
        <p:spPr>
          <a:xfrm rot="10800000">
            <a:off x="3453665" y="3672426"/>
            <a:ext cx="1370400" cy="889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/>
              <a:t>Do I need guidelines for writing unit tests in the TDD contest?</a:t>
            </a:r>
            <a:endParaRPr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507492" y="2157730"/>
            <a:ext cx="4064508" cy="3602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Sure, you should already know them!!!</a:t>
            </a:r>
            <a:endParaRPr/>
          </a:p>
        </p:txBody>
      </p:sp>
      <p:pic>
        <p:nvPicPr>
          <p:cNvPr id="377" name="Google Shape;3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5777" y="2483528"/>
            <a:ext cx="3940731" cy="295139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cxnSp>
        <p:nvCxnSpPr>
          <p:cNvPr id="378" name="Google Shape;378;p20"/>
          <p:cNvCxnSpPr>
            <a:stCxn id="379" idx="2"/>
            <a:endCxn id="377" idx="1"/>
          </p:cNvCxnSpPr>
          <p:nvPr/>
        </p:nvCxnSpPr>
        <p:spPr>
          <a:xfrm flipH="1" rot="-5400000">
            <a:off x="2898075" y="2161350"/>
            <a:ext cx="1215900" cy="2379600"/>
          </a:xfrm>
          <a:prstGeom prst="bentConnector2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9" name="Google Shape;379;p20"/>
          <p:cNvSpPr/>
          <p:nvPr/>
        </p:nvSpPr>
        <p:spPr>
          <a:xfrm>
            <a:off x="1691385" y="2483528"/>
            <a:ext cx="1249680" cy="259672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492919" y="515451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</a:t>
            </a:r>
            <a:endParaRPr/>
          </a:p>
        </p:txBody>
      </p:sp>
      <p:sp>
        <p:nvSpPr>
          <p:cNvPr id="385" name="Google Shape;385;p21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Let us apply TDD to the Fibonacci numbers example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sz="2200"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For simplicity, we will not consider invalid input values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1139894" y="2503298"/>
            <a:ext cx="3970586" cy="10919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#1</a:t>
            </a:r>
            <a:endParaRPr/>
          </a:p>
        </p:txBody>
      </p:sp>
      <p:pic>
        <p:nvPicPr>
          <p:cNvPr id="392" name="Google Shape;3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53" y="1868352"/>
            <a:ext cx="4587153" cy="25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2"/>
          <p:cNvSpPr txBox="1"/>
          <p:nvPr/>
        </p:nvSpPr>
        <p:spPr>
          <a:xfrm>
            <a:off x="801202" y="5176912"/>
            <a:ext cx="2399198" cy="8192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3516079" y="5020210"/>
            <a:ext cx="2835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Chunk of functionality #1</a:t>
            </a:r>
            <a:endParaRPr/>
          </a:p>
        </p:txBody>
      </p:sp>
      <p:pic>
        <p:nvPicPr>
          <p:cNvPr descr="Immagine che contiene testo&#10;&#10;Descrizione generata automaticamente" id="395" name="Google Shape;39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4565" y="2583084"/>
            <a:ext cx="5943600" cy="1264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2"/>
          <p:cNvCxnSpPr/>
          <p:nvPr/>
        </p:nvCxnSpPr>
        <p:spPr>
          <a:xfrm flipH="1" rot="10800000">
            <a:off x="2766060" y="3702720"/>
            <a:ext cx="4939200" cy="1638900"/>
          </a:xfrm>
          <a:prstGeom prst="bentConnector3">
            <a:avLst>
              <a:gd fmla="val 100093" name="adj1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#1</a:t>
            </a:r>
            <a:endParaRPr/>
          </a:p>
        </p:txBody>
      </p:sp>
      <p:pic>
        <p:nvPicPr>
          <p:cNvPr id="402" name="Google Shape;4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1729583"/>
            <a:ext cx="4587153" cy="25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/>
          <p:nvPr/>
        </p:nvSpPr>
        <p:spPr>
          <a:xfrm>
            <a:off x="4083632" y="4928354"/>
            <a:ext cx="47240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Make it compile---create the class </a:t>
            </a:r>
            <a:r>
              <a:rPr b="1" lang="en-US" sz="1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Fibonacci</a:t>
            </a:r>
            <a:endParaRPr/>
          </a:p>
        </p:txBody>
      </p:sp>
      <p:pic>
        <p:nvPicPr>
          <p:cNvPr descr="Immagine che contiene testo&#10;&#10;Descrizione generata automaticamente" id="404" name="Google Shape;404;p23"/>
          <p:cNvPicPr preferRelativeResize="0"/>
          <p:nvPr/>
        </p:nvPicPr>
        <p:blipFill rotWithShape="1">
          <a:blip r:embed="rId4">
            <a:alphaModFix/>
          </a:blip>
          <a:srcRect b="0" l="523" r="0" t="3572"/>
          <a:stretch/>
        </p:blipFill>
        <p:spPr>
          <a:xfrm>
            <a:off x="3119718" y="2225488"/>
            <a:ext cx="5628347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23"/>
          <p:cNvCxnSpPr/>
          <p:nvPr/>
        </p:nvCxnSpPr>
        <p:spPr>
          <a:xfrm rot="10800000">
            <a:off x="5876365" y="3677771"/>
            <a:ext cx="0" cy="125058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#1</a:t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1729583"/>
            <a:ext cx="4587153" cy="25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/>
          <p:nvPr/>
        </p:nvSpPr>
        <p:spPr>
          <a:xfrm>
            <a:off x="3770858" y="4928354"/>
            <a:ext cx="53496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Make it compile---create the method </a:t>
            </a:r>
            <a:r>
              <a:rPr b="1" lang="en-US" sz="1600">
                <a:solidFill>
                  <a:schemeClr val="accent5"/>
                </a:solidFill>
                <a:latin typeface="Cambria"/>
                <a:ea typeface="Cambria"/>
                <a:cs typeface="Cambria"/>
                <a:sym typeface="Cambria"/>
              </a:rPr>
              <a:t>calculate(int)</a:t>
            </a:r>
            <a:endParaRPr b="1"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4"/>
          <p:cNvCxnSpPr>
            <a:stCxn id="412" idx="0"/>
          </p:cNvCxnSpPr>
          <p:nvPr/>
        </p:nvCxnSpPr>
        <p:spPr>
          <a:xfrm rot="10800000">
            <a:off x="6445661" y="4105154"/>
            <a:ext cx="0" cy="8232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mmagine che contiene testo&#10;&#10;Descrizione generata automaticamente" id="414" name="Google Shape;4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048" y="1900024"/>
            <a:ext cx="5935037" cy="203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#1</a:t>
            </a:r>
            <a:endParaRPr/>
          </a:p>
        </p:txBody>
      </p:sp>
      <p:pic>
        <p:nvPicPr>
          <p:cNvPr id="420" name="Google Shape;4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1729583"/>
            <a:ext cx="4587153" cy="25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5"/>
          <p:cNvSpPr/>
          <p:nvPr/>
        </p:nvSpPr>
        <p:spPr>
          <a:xfrm>
            <a:off x="3937549" y="5293048"/>
            <a:ext cx="8963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 fails!</a:t>
            </a:r>
            <a:endParaRPr/>
          </a:p>
        </p:txBody>
      </p:sp>
      <p:pic>
        <p:nvPicPr>
          <p:cNvPr id="422" name="Google Shape;42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4078" y="2071155"/>
            <a:ext cx="3839111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23" name="Google Shape;4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6920" y="3238500"/>
            <a:ext cx="3896269" cy="847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25"/>
          <p:cNvCxnSpPr>
            <a:stCxn id="421" idx="0"/>
          </p:cNvCxnSpPr>
          <p:nvPr/>
        </p:nvCxnSpPr>
        <p:spPr>
          <a:xfrm rot="10800000">
            <a:off x="4385749" y="3831148"/>
            <a:ext cx="0" cy="14619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87" y="1722498"/>
            <a:ext cx="4658400" cy="31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#1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5873608" y="4855280"/>
            <a:ext cx="24257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a FAKE response to make the test pass quickly (if possible)</a:t>
            </a:r>
            <a:endParaRPr/>
          </a:p>
        </p:txBody>
      </p:sp>
      <p:cxnSp>
        <p:nvCxnSpPr>
          <p:cNvPr id="432" name="Google Shape;432;p26"/>
          <p:cNvCxnSpPr>
            <a:stCxn id="431" idx="0"/>
          </p:cNvCxnSpPr>
          <p:nvPr/>
        </p:nvCxnSpPr>
        <p:spPr>
          <a:xfrm rot="10800000">
            <a:off x="7086458" y="2974880"/>
            <a:ext cx="0" cy="1880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6"/>
          <p:cNvCxnSpPr>
            <a:stCxn id="431" idx="0"/>
          </p:cNvCxnSpPr>
          <p:nvPr/>
        </p:nvCxnSpPr>
        <p:spPr>
          <a:xfrm rot="10800000">
            <a:off x="5822558" y="4034480"/>
            <a:ext cx="1263900" cy="8208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34" name="Google Shape;4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858" y="2072420"/>
            <a:ext cx="3781953" cy="79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35" name="Google Shape;43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56142" y="3203620"/>
            <a:ext cx="3339556" cy="75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#1</a:t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873608" y="4855280"/>
            <a:ext cx="2425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No refactoring opportunities? Ok, I am allowed to skip the refactor phase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  <p:pic>
        <p:nvPicPr>
          <p:cNvPr id="442" name="Google Shape;4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2858" y="2072420"/>
            <a:ext cx="3781953" cy="790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43" name="Google Shape;4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6142" y="3203620"/>
            <a:ext cx="3339556" cy="752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638" y="1700216"/>
            <a:ext cx="4672800" cy="254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#2</a:t>
            </a:r>
            <a:endParaRPr/>
          </a:p>
        </p:txBody>
      </p:sp>
      <p:pic>
        <p:nvPicPr>
          <p:cNvPr id="450" name="Google Shape;4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1729583"/>
            <a:ext cx="4587153" cy="25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8"/>
          <p:cNvSpPr txBox="1"/>
          <p:nvPr/>
        </p:nvSpPr>
        <p:spPr>
          <a:xfrm>
            <a:off x="801202" y="5176912"/>
            <a:ext cx="2399198" cy="8192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52" name="Google Shape;452;p28"/>
          <p:cNvCxnSpPr/>
          <p:nvPr/>
        </p:nvCxnSpPr>
        <p:spPr>
          <a:xfrm flipH="1" rot="10800000">
            <a:off x="2786495" y="4521543"/>
            <a:ext cx="3893700" cy="1065000"/>
          </a:xfrm>
          <a:prstGeom prst="bentConnector3">
            <a:avLst>
              <a:gd fmla="val 100230" name="adj1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p28"/>
          <p:cNvSpPr/>
          <p:nvPr/>
        </p:nvSpPr>
        <p:spPr>
          <a:xfrm>
            <a:off x="3522429" y="5254437"/>
            <a:ext cx="2835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Chunk of functionality #2</a:t>
            </a:r>
            <a:endParaRPr/>
          </a:p>
        </p:txBody>
      </p:sp>
      <p:pic>
        <p:nvPicPr>
          <p:cNvPr descr="Immagine che contiene testo&#10;&#10;Descrizione generata automaticamente" id="454" name="Google Shape;45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4038" y="2002911"/>
            <a:ext cx="3824589" cy="2502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55" name="Google Shape;455;p28"/>
          <p:cNvPicPr preferRelativeResize="0"/>
          <p:nvPr/>
        </p:nvPicPr>
        <p:blipFill rotWithShape="1">
          <a:blip r:embed="rId6">
            <a:alphaModFix/>
          </a:blip>
          <a:srcRect b="0" l="-448" r="36404" t="0"/>
          <a:stretch/>
        </p:blipFill>
        <p:spPr>
          <a:xfrm>
            <a:off x="2786495" y="3468660"/>
            <a:ext cx="2507543" cy="101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#2</a:t>
            </a:r>
            <a:endParaRPr/>
          </a:p>
        </p:txBody>
      </p:sp>
      <p:pic>
        <p:nvPicPr>
          <p:cNvPr id="461" name="Google Shape;4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87" y="1722498"/>
            <a:ext cx="4658400" cy="31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9"/>
          <p:cNvSpPr/>
          <p:nvPr/>
        </p:nvSpPr>
        <p:spPr>
          <a:xfrm>
            <a:off x="5549900" y="4206938"/>
            <a:ext cx="3022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Replace the fake response with an ABSTRACTION for the considered behaviors </a:t>
            </a:r>
            <a:endParaRPr/>
          </a:p>
        </p:txBody>
      </p:sp>
      <p:cxnSp>
        <p:nvCxnSpPr>
          <p:cNvPr id="463" name="Google Shape;463;p29"/>
          <p:cNvCxnSpPr/>
          <p:nvPr/>
        </p:nvCxnSpPr>
        <p:spPr>
          <a:xfrm rot="10800000">
            <a:off x="6705002" y="2766036"/>
            <a:ext cx="0" cy="1368163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4" name="Google Shape;4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8123" y="1967419"/>
            <a:ext cx="3743847" cy="771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65" name="Google Shape;4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4816" y="2996847"/>
            <a:ext cx="2505425" cy="101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Traditional development</a:t>
            </a:r>
            <a:endParaRPr/>
          </a:p>
        </p:txBody>
      </p:sp>
      <p:sp>
        <p:nvSpPr>
          <p:cNvPr id="198" name="Google Shape;198;p3"/>
          <p:cNvSpPr txBox="1"/>
          <p:nvPr>
            <p:ph idx="2" type="body"/>
          </p:nvPr>
        </p:nvSpPr>
        <p:spPr>
          <a:xfrm>
            <a:off x="4514504" y="1993392"/>
            <a:ext cx="4049424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Weaknesses?</a:t>
            </a:r>
            <a:endParaRPr/>
          </a:p>
          <a:p>
            <a:pPr indent="-139700" lvl="0" marL="91440" rtl="0" algn="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There is a very long feedback cycle between requirements specification and system testing, in which the customer is absent</a:t>
            </a:r>
            <a:endParaRPr/>
          </a:p>
        </p:txBody>
      </p:sp>
      <p:sp>
        <p:nvSpPr>
          <p:cNvPr id="199" name="Google Shape;199;p3"/>
          <p:cNvSpPr/>
          <p:nvPr/>
        </p:nvSpPr>
        <p:spPr>
          <a:xfrm>
            <a:off x="580072" y="199339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 Specification</a:t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1644725" y="257085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Design</a:t>
            </a:r>
            <a:endParaRPr/>
          </a:p>
        </p:txBody>
      </p:sp>
      <p:sp>
        <p:nvSpPr>
          <p:cNvPr id="201" name="Google Shape;201;p3"/>
          <p:cNvSpPr/>
          <p:nvPr/>
        </p:nvSpPr>
        <p:spPr>
          <a:xfrm>
            <a:off x="2714134" y="3138460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  <a:endParaRPr/>
          </a:p>
        </p:txBody>
      </p:sp>
      <p:sp>
        <p:nvSpPr>
          <p:cNvPr id="202" name="Google Shape;202;p3"/>
          <p:cNvSpPr/>
          <p:nvPr/>
        </p:nvSpPr>
        <p:spPr>
          <a:xfrm>
            <a:off x="3774976" y="372273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/>
          </a:p>
        </p:txBody>
      </p:sp>
      <p:sp>
        <p:nvSpPr>
          <p:cNvPr id="203" name="Google Shape;203;p3"/>
          <p:cNvSpPr/>
          <p:nvPr/>
        </p:nvSpPr>
        <p:spPr>
          <a:xfrm>
            <a:off x="4824065" y="429519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/>
          </a:p>
        </p:txBody>
      </p:sp>
      <p:sp>
        <p:nvSpPr>
          <p:cNvPr id="204" name="Google Shape;204;p3"/>
          <p:cNvSpPr/>
          <p:nvPr/>
        </p:nvSpPr>
        <p:spPr>
          <a:xfrm>
            <a:off x="5867532" y="488790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/>
          </a:p>
        </p:txBody>
      </p:sp>
      <p:sp>
        <p:nvSpPr>
          <p:cNvPr id="205" name="Google Shape;205;p3"/>
          <p:cNvSpPr/>
          <p:nvPr/>
        </p:nvSpPr>
        <p:spPr>
          <a:xfrm>
            <a:off x="6936941" y="548060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  <a:endParaRPr/>
          </a:p>
        </p:txBody>
      </p:sp>
      <p:cxnSp>
        <p:nvCxnSpPr>
          <p:cNvPr id="206" name="Google Shape;206;p3"/>
          <p:cNvCxnSpPr>
            <a:stCxn id="199" idx="3"/>
            <a:endCxn id="200" idx="0"/>
          </p:cNvCxnSpPr>
          <p:nvPr/>
        </p:nvCxnSpPr>
        <p:spPr>
          <a:xfrm>
            <a:off x="2059137" y="2260419"/>
            <a:ext cx="325200" cy="3105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3"/>
          <p:cNvCxnSpPr>
            <a:stCxn id="200" idx="3"/>
            <a:endCxn id="201" idx="0"/>
          </p:cNvCxnSpPr>
          <p:nvPr/>
        </p:nvCxnSpPr>
        <p:spPr>
          <a:xfrm>
            <a:off x="3123790" y="2837882"/>
            <a:ext cx="330000" cy="3006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3"/>
          <p:cNvCxnSpPr>
            <a:stCxn id="201" idx="3"/>
            <a:endCxn id="202" idx="0"/>
          </p:cNvCxnSpPr>
          <p:nvPr/>
        </p:nvCxnSpPr>
        <p:spPr>
          <a:xfrm>
            <a:off x="4193199" y="3405487"/>
            <a:ext cx="321300" cy="317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3"/>
          <p:cNvCxnSpPr>
            <a:stCxn id="202" idx="3"/>
            <a:endCxn id="203" idx="0"/>
          </p:cNvCxnSpPr>
          <p:nvPr/>
        </p:nvCxnSpPr>
        <p:spPr>
          <a:xfrm>
            <a:off x="5254041" y="3989766"/>
            <a:ext cx="309600" cy="305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3"/>
          <p:cNvCxnSpPr>
            <a:stCxn id="203" idx="3"/>
            <a:endCxn id="204" idx="0"/>
          </p:cNvCxnSpPr>
          <p:nvPr/>
        </p:nvCxnSpPr>
        <p:spPr>
          <a:xfrm>
            <a:off x="6303130" y="4562226"/>
            <a:ext cx="3039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3"/>
          <p:cNvCxnSpPr>
            <a:stCxn id="204" idx="3"/>
            <a:endCxn id="205" idx="0"/>
          </p:cNvCxnSpPr>
          <p:nvPr/>
        </p:nvCxnSpPr>
        <p:spPr>
          <a:xfrm>
            <a:off x="7346597" y="5154929"/>
            <a:ext cx="3300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3"/>
          <p:cNvCxnSpPr>
            <a:stCxn id="205" idx="1"/>
            <a:endCxn id="199" idx="2"/>
          </p:cNvCxnSpPr>
          <p:nvPr/>
        </p:nvCxnSpPr>
        <p:spPr>
          <a:xfrm rot="10800000">
            <a:off x="1319741" y="2527432"/>
            <a:ext cx="5617200" cy="32202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3"/>
          <p:cNvCxnSpPr>
            <a:stCxn id="204" idx="1"/>
            <a:endCxn id="200" idx="2"/>
          </p:cNvCxnSpPr>
          <p:nvPr/>
        </p:nvCxnSpPr>
        <p:spPr>
          <a:xfrm rot="10800000">
            <a:off x="2384232" y="3105029"/>
            <a:ext cx="3483300" cy="20499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3"/>
          <p:cNvCxnSpPr>
            <a:stCxn id="203" idx="1"/>
            <a:endCxn id="201" idx="2"/>
          </p:cNvCxnSpPr>
          <p:nvPr/>
        </p:nvCxnSpPr>
        <p:spPr>
          <a:xfrm rot="10800000">
            <a:off x="3453665" y="3672426"/>
            <a:ext cx="1370400" cy="889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30" y="1729583"/>
            <a:ext cx="4672800" cy="254942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#2</a:t>
            </a: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1570041" y="5509053"/>
            <a:ext cx="22529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Test code is code! Refactor it!</a:t>
            </a:r>
            <a:endParaRPr/>
          </a:p>
        </p:txBody>
      </p:sp>
      <p:pic>
        <p:nvPicPr>
          <p:cNvPr descr="Immagine che contiene testo&#10;&#10;Descrizione generata automaticamente" id="473" name="Google Shape;4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5753" y="1706384"/>
            <a:ext cx="5439534" cy="3362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30"/>
          <p:cNvCxnSpPr>
            <a:stCxn id="472" idx="0"/>
          </p:cNvCxnSpPr>
          <p:nvPr/>
        </p:nvCxnSpPr>
        <p:spPr>
          <a:xfrm flipH="1" rot="10800000">
            <a:off x="2696531" y="3247353"/>
            <a:ext cx="1203000" cy="22617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#3</a:t>
            </a:r>
            <a:endParaRPr/>
          </a:p>
        </p:txBody>
      </p:sp>
      <p:pic>
        <p:nvPicPr>
          <p:cNvPr id="480" name="Google Shape;4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" y="1729583"/>
            <a:ext cx="4587153" cy="25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1"/>
          <p:cNvSpPr txBox="1"/>
          <p:nvPr/>
        </p:nvSpPr>
        <p:spPr>
          <a:xfrm>
            <a:off x="814649" y="5593771"/>
            <a:ext cx="2500798" cy="8192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82" name="Google Shape;482;p31"/>
          <p:cNvCxnSpPr/>
          <p:nvPr/>
        </p:nvCxnSpPr>
        <p:spPr>
          <a:xfrm flipH="1" rot="10800000">
            <a:off x="3426928" y="5412397"/>
            <a:ext cx="4601100" cy="491400"/>
          </a:xfrm>
          <a:prstGeom prst="bentConnector3">
            <a:avLst>
              <a:gd fmla="val 99974" name="adj1"/>
            </a:avLst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3" name="Google Shape;483;p31"/>
          <p:cNvSpPr/>
          <p:nvPr/>
        </p:nvSpPr>
        <p:spPr>
          <a:xfrm>
            <a:off x="3522429" y="5932479"/>
            <a:ext cx="2835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Chunk of functionality #3</a:t>
            </a:r>
            <a:endParaRPr/>
          </a:p>
        </p:txBody>
      </p:sp>
      <p:pic>
        <p:nvPicPr>
          <p:cNvPr descr="Immagine che contiene tavolo&#10;&#10;Descrizione generata automaticamente" id="484" name="Google Shape;4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0891" y="2186413"/>
            <a:ext cx="4193109" cy="314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85" name="Google Shape;48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2085" y="4160530"/>
            <a:ext cx="2600688" cy="117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#3</a:t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87" y="1722498"/>
            <a:ext cx="4658400" cy="31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2"/>
          <p:cNvSpPr/>
          <p:nvPr/>
        </p:nvSpPr>
        <p:spPr>
          <a:xfrm>
            <a:off x="4991902" y="5151685"/>
            <a:ext cx="3580598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</a:rPr>
              <a:t>Are you still unsure about the </a:t>
            </a:r>
            <a:r>
              <a:rPr b="1" lang="en-US" sz="1600">
                <a:solidFill>
                  <a:schemeClr val="accent5"/>
                </a:solidFill>
              </a:rPr>
              <a:t>correctness</a:t>
            </a:r>
            <a:r>
              <a:rPr b="1" lang="en-US" sz="1600">
                <a:solidFill>
                  <a:schemeClr val="accent5"/>
                </a:solidFill>
              </a:rPr>
              <a:t> of your 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ABSTRACTION?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TRIANGULATION</a:t>
            </a:r>
            <a:r>
              <a:rPr b="1" lang="en-US" sz="1600">
                <a:solidFill>
                  <a:schemeClr val="accent5"/>
                </a:solidFill>
              </a:rPr>
              <a:t>: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chemeClr val="accent5"/>
                </a:solidFill>
              </a:rPr>
              <a:t>add another test (e.g., check boundary conditions)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pic>
        <p:nvPicPr>
          <p:cNvPr descr="Immagine che contiene testo&#10;&#10;Descrizione generata automaticamente" id="493" name="Google Shape;4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5501" y="1915608"/>
            <a:ext cx="5725324" cy="1590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94" name="Google Shape;4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5501" y="3683541"/>
            <a:ext cx="2657846" cy="117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#3</a:t>
            </a:r>
            <a:endParaRPr/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87" y="1722498"/>
            <a:ext cx="4658400" cy="31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/>
          <p:nvPr/>
        </p:nvSpPr>
        <p:spPr>
          <a:xfrm>
            <a:off x="5163181" y="5950087"/>
            <a:ext cx="3409319" cy="250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TRIAGULATION</a:t>
            </a:r>
            <a:endParaRPr/>
          </a:p>
        </p:txBody>
      </p:sp>
      <p:pic>
        <p:nvPicPr>
          <p:cNvPr descr="Immagine che contiene testo&#10;&#10;Descrizione generata automaticamente" id="502" name="Google Shape;5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677" y="1610401"/>
            <a:ext cx="4017313" cy="3548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33"/>
          <p:cNvCxnSpPr>
            <a:stCxn id="501" idx="0"/>
          </p:cNvCxnSpPr>
          <p:nvPr/>
        </p:nvCxnSpPr>
        <p:spPr>
          <a:xfrm rot="10800000">
            <a:off x="6867841" y="4627687"/>
            <a:ext cx="0" cy="1322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Immagine che contiene testo&#10;&#10;Descrizione generata automaticamente" id="504" name="Google Shape;50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2955" y="4855280"/>
            <a:ext cx="2543530" cy="1362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in action – cycle #3</a:t>
            </a:r>
            <a:endParaRPr/>
          </a:p>
        </p:txBody>
      </p:sp>
      <p:pic>
        <p:nvPicPr>
          <p:cNvPr id="510" name="Google Shape;51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87" y="1722498"/>
            <a:ext cx="4658400" cy="313278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4"/>
          <p:cNvSpPr/>
          <p:nvPr/>
        </p:nvSpPr>
        <p:spPr>
          <a:xfrm>
            <a:off x="4840230" y="5539636"/>
            <a:ext cx="28357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 refactoring opportunities? Ok, I am allowed to skip the refactor phase</a:t>
            </a:r>
            <a:endParaRPr/>
          </a:p>
        </p:txBody>
      </p:sp>
      <p:pic>
        <p:nvPicPr>
          <p:cNvPr descr="Immagine che contiene testo&#10;&#10;Descrizione generata automaticamente" id="512" name="Google Shape;5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3118" y="1722498"/>
            <a:ext cx="4028644" cy="355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19" name="Google Shape;519;p35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Testable code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Problem understanding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Code coverage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Early fault detection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Regression testing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Simplified debugging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System documentation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b="1" sz="2200"/>
          </a:p>
        </p:txBody>
      </p:sp>
      <p:pic>
        <p:nvPicPr>
          <p:cNvPr id="520" name="Google Shape;5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26" name="Google Shape;526;p36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Testable code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forces developers to write tests before the associated production code</a:t>
            </a:r>
            <a:endParaRPr/>
          </a:p>
        </p:txBody>
      </p:sp>
      <p:pic>
        <p:nvPicPr>
          <p:cNvPr id="527" name="Google Shape;5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33" name="Google Shape;533;p37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Problem understanding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helps developers clarify their ideas of what a code segment is actually supposed to do because you have to first write a test for that segment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b="1" sz="2200"/>
          </a:p>
        </p:txBody>
      </p:sp>
      <p:pic>
        <p:nvPicPr>
          <p:cNvPr id="534" name="Google Shape;5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40" name="Google Shape;540;p38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Code coverage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Any code segment that you write should have at least one associated test, thus you can be confident that all the code in the system has been exercised</a:t>
            </a:r>
            <a:endParaRPr b="1" sz="2200"/>
          </a:p>
          <a:p>
            <a:pPr indent="0" lvl="0" marL="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t/>
            </a:r>
            <a:endParaRPr b="1" sz="2200"/>
          </a:p>
        </p:txBody>
      </p:sp>
      <p:pic>
        <p:nvPicPr>
          <p:cNvPr id="541" name="Google Shape;5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47" name="Google Shape;547;p39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Early fault detection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Code is tested as it is written so faults are discovered early in the development process</a:t>
            </a:r>
            <a:endParaRPr b="1" sz="2200"/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Traditional development</a:t>
            </a:r>
            <a:endParaRPr/>
          </a:p>
        </p:txBody>
      </p:sp>
      <p:sp>
        <p:nvSpPr>
          <p:cNvPr id="221" name="Google Shape;221;p4"/>
          <p:cNvSpPr txBox="1"/>
          <p:nvPr>
            <p:ph idx="2" type="body"/>
          </p:nvPr>
        </p:nvSpPr>
        <p:spPr>
          <a:xfrm>
            <a:off x="4514504" y="1993392"/>
            <a:ext cx="4049424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Weaknesses?</a:t>
            </a:r>
            <a:endParaRPr/>
          </a:p>
          <a:p>
            <a:pPr indent="-139700" lvl="0" marL="91440" rtl="0" algn="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No working software is delivered before the end of the process</a:t>
            </a:r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580072" y="199339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 Specification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1644725" y="257085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Design</a:t>
            </a:r>
            <a:endParaRPr/>
          </a:p>
        </p:txBody>
      </p:sp>
      <p:sp>
        <p:nvSpPr>
          <p:cNvPr id="224" name="Google Shape;224;p4"/>
          <p:cNvSpPr/>
          <p:nvPr/>
        </p:nvSpPr>
        <p:spPr>
          <a:xfrm>
            <a:off x="2714134" y="3138460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  <a:endParaRPr/>
          </a:p>
        </p:txBody>
      </p:sp>
      <p:sp>
        <p:nvSpPr>
          <p:cNvPr id="225" name="Google Shape;225;p4"/>
          <p:cNvSpPr/>
          <p:nvPr/>
        </p:nvSpPr>
        <p:spPr>
          <a:xfrm>
            <a:off x="3774976" y="372273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/>
          </a:p>
        </p:txBody>
      </p:sp>
      <p:sp>
        <p:nvSpPr>
          <p:cNvPr id="226" name="Google Shape;226;p4"/>
          <p:cNvSpPr/>
          <p:nvPr/>
        </p:nvSpPr>
        <p:spPr>
          <a:xfrm>
            <a:off x="4824065" y="429519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5867532" y="488790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6936941" y="548060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  <a:endParaRPr/>
          </a:p>
        </p:txBody>
      </p:sp>
      <p:cxnSp>
        <p:nvCxnSpPr>
          <p:cNvPr id="229" name="Google Shape;229;p4"/>
          <p:cNvCxnSpPr>
            <a:stCxn id="222" idx="3"/>
            <a:endCxn id="223" idx="0"/>
          </p:cNvCxnSpPr>
          <p:nvPr/>
        </p:nvCxnSpPr>
        <p:spPr>
          <a:xfrm>
            <a:off x="2059137" y="2260419"/>
            <a:ext cx="325200" cy="3105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4"/>
          <p:cNvCxnSpPr>
            <a:stCxn id="223" idx="3"/>
            <a:endCxn id="224" idx="0"/>
          </p:cNvCxnSpPr>
          <p:nvPr/>
        </p:nvCxnSpPr>
        <p:spPr>
          <a:xfrm>
            <a:off x="3123790" y="2837882"/>
            <a:ext cx="330000" cy="3006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4"/>
          <p:cNvCxnSpPr>
            <a:stCxn id="224" idx="3"/>
            <a:endCxn id="225" idx="0"/>
          </p:cNvCxnSpPr>
          <p:nvPr/>
        </p:nvCxnSpPr>
        <p:spPr>
          <a:xfrm>
            <a:off x="4193199" y="3405487"/>
            <a:ext cx="321300" cy="317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4"/>
          <p:cNvCxnSpPr>
            <a:stCxn id="225" idx="3"/>
            <a:endCxn id="226" idx="0"/>
          </p:cNvCxnSpPr>
          <p:nvPr/>
        </p:nvCxnSpPr>
        <p:spPr>
          <a:xfrm>
            <a:off x="5254041" y="3989766"/>
            <a:ext cx="309600" cy="305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p4"/>
          <p:cNvCxnSpPr>
            <a:stCxn id="226" idx="3"/>
            <a:endCxn id="227" idx="0"/>
          </p:cNvCxnSpPr>
          <p:nvPr/>
        </p:nvCxnSpPr>
        <p:spPr>
          <a:xfrm>
            <a:off x="6303130" y="4562226"/>
            <a:ext cx="3039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4"/>
          <p:cNvCxnSpPr>
            <a:stCxn id="227" idx="3"/>
            <a:endCxn id="228" idx="0"/>
          </p:cNvCxnSpPr>
          <p:nvPr/>
        </p:nvCxnSpPr>
        <p:spPr>
          <a:xfrm>
            <a:off x="7346597" y="5154929"/>
            <a:ext cx="3300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4"/>
          <p:cNvCxnSpPr>
            <a:stCxn id="228" idx="1"/>
            <a:endCxn id="222" idx="2"/>
          </p:cNvCxnSpPr>
          <p:nvPr/>
        </p:nvCxnSpPr>
        <p:spPr>
          <a:xfrm rot="10800000">
            <a:off x="1319741" y="2527432"/>
            <a:ext cx="5617200" cy="32202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4"/>
          <p:cNvCxnSpPr>
            <a:stCxn id="227" idx="1"/>
            <a:endCxn id="223" idx="2"/>
          </p:cNvCxnSpPr>
          <p:nvPr/>
        </p:nvCxnSpPr>
        <p:spPr>
          <a:xfrm rot="10800000">
            <a:off x="2384232" y="3105029"/>
            <a:ext cx="3483300" cy="20499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4"/>
          <p:cNvCxnSpPr>
            <a:stCxn id="226" idx="1"/>
            <a:endCxn id="224" idx="2"/>
          </p:cNvCxnSpPr>
          <p:nvPr/>
        </p:nvCxnSpPr>
        <p:spPr>
          <a:xfrm rot="10800000">
            <a:off x="3453665" y="3672426"/>
            <a:ext cx="1370400" cy="889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54" name="Google Shape;554;p40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Regression testing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test suite is developed incrementally as a system is developed so regression tests ensure that changes to the system have not introduced new faults</a:t>
            </a:r>
            <a:endParaRPr b="1" sz="2200"/>
          </a:p>
        </p:txBody>
      </p:sp>
      <p:pic>
        <p:nvPicPr>
          <p:cNvPr id="555" name="Google Shape;5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61" name="Google Shape;561;p41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Simplified debugging</a:t>
            </a:r>
            <a:endParaRPr/>
          </a:p>
          <a:p>
            <a:pPr indent="0" lvl="1" marL="1828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/>
              <a:t>When a test fails, it should be obvious where the fault lies, namely the newly written code is the cause of that failure</a:t>
            </a:r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2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TDD benefits</a:t>
            </a:r>
            <a:endParaRPr/>
          </a:p>
        </p:txBody>
      </p:sp>
      <p:sp>
        <p:nvSpPr>
          <p:cNvPr id="568" name="Google Shape;568;p42"/>
          <p:cNvSpPr txBox="1"/>
          <p:nvPr>
            <p:ph idx="1" type="body"/>
          </p:nvPr>
        </p:nvSpPr>
        <p:spPr>
          <a:xfrm>
            <a:off x="507206" y="1993393"/>
            <a:ext cx="3985473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System documentation</a:t>
            </a:r>
            <a:endParaRPr/>
          </a:p>
          <a:p>
            <a:pPr indent="0" lvl="1" marL="18288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None/>
            </a:pPr>
            <a:r>
              <a:rPr lang="en-US" sz="2200"/>
              <a:t>The tests themselves act as a form of documentation that describe what the tested code should do, thus reading the tests can make it easier to understand the code</a:t>
            </a:r>
            <a:endParaRPr/>
          </a:p>
        </p:txBody>
      </p:sp>
      <p:pic>
        <p:nvPicPr>
          <p:cNvPr id="569" name="Google Shape;5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2709" y="2157731"/>
            <a:ext cx="4079821" cy="271771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Traditional development</a:t>
            </a:r>
            <a:endParaRPr/>
          </a:p>
        </p:txBody>
      </p:sp>
      <p:sp>
        <p:nvSpPr>
          <p:cNvPr id="244" name="Google Shape;244;p5"/>
          <p:cNvSpPr txBox="1"/>
          <p:nvPr>
            <p:ph idx="2" type="body"/>
          </p:nvPr>
        </p:nvSpPr>
        <p:spPr>
          <a:xfrm>
            <a:off x="4514504" y="1993392"/>
            <a:ext cx="4049424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Weaknesses?</a:t>
            </a:r>
            <a:endParaRPr/>
          </a:p>
          <a:p>
            <a:pPr indent="-139700" lvl="0" marL="91440" rtl="0" algn="r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Any fault or omission at the requirements level will penetrate through the remaining phases</a:t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580072" y="199339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 Specification</a:t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1644725" y="257085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Preliminary Design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2714134" y="3138460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  <a:endParaRPr/>
          </a:p>
        </p:txBody>
      </p:sp>
      <p:sp>
        <p:nvSpPr>
          <p:cNvPr id="248" name="Google Shape;248;p5"/>
          <p:cNvSpPr/>
          <p:nvPr/>
        </p:nvSpPr>
        <p:spPr>
          <a:xfrm>
            <a:off x="3774976" y="372273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4824065" y="4295199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5867532" y="4887902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6936941" y="5480605"/>
            <a:ext cx="1479065" cy="5340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  <a:endParaRPr/>
          </a:p>
        </p:txBody>
      </p:sp>
      <p:cxnSp>
        <p:nvCxnSpPr>
          <p:cNvPr id="252" name="Google Shape;252;p5"/>
          <p:cNvCxnSpPr>
            <a:stCxn id="245" idx="3"/>
            <a:endCxn id="246" idx="0"/>
          </p:cNvCxnSpPr>
          <p:nvPr/>
        </p:nvCxnSpPr>
        <p:spPr>
          <a:xfrm>
            <a:off x="2059137" y="2260419"/>
            <a:ext cx="325200" cy="3105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5"/>
          <p:cNvCxnSpPr>
            <a:stCxn id="246" idx="3"/>
            <a:endCxn id="247" idx="0"/>
          </p:cNvCxnSpPr>
          <p:nvPr/>
        </p:nvCxnSpPr>
        <p:spPr>
          <a:xfrm>
            <a:off x="3123790" y="2837882"/>
            <a:ext cx="330000" cy="3006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5"/>
          <p:cNvCxnSpPr>
            <a:stCxn id="247" idx="3"/>
            <a:endCxn id="248" idx="0"/>
          </p:cNvCxnSpPr>
          <p:nvPr/>
        </p:nvCxnSpPr>
        <p:spPr>
          <a:xfrm>
            <a:off x="4193199" y="3405487"/>
            <a:ext cx="321300" cy="317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5"/>
          <p:cNvCxnSpPr>
            <a:stCxn id="248" idx="3"/>
            <a:endCxn id="249" idx="0"/>
          </p:cNvCxnSpPr>
          <p:nvPr/>
        </p:nvCxnSpPr>
        <p:spPr>
          <a:xfrm>
            <a:off x="5254041" y="3989766"/>
            <a:ext cx="309600" cy="3054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5"/>
          <p:cNvCxnSpPr>
            <a:stCxn id="249" idx="3"/>
            <a:endCxn id="250" idx="0"/>
          </p:cNvCxnSpPr>
          <p:nvPr/>
        </p:nvCxnSpPr>
        <p:spPr>
          <a:xfrm>
            <a:off x="6303130" y="4562226"/>
            <a:ext cx="3039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5"/>
          <p:cNvCxnSpPr>
            <a:stCxn id="250" idx="3"/>
            <a:endCxn id="251" idx="0"/>
          </p:cNvCxnSpPr>
          <p:nvPr/>
        </p:nvCxnSpPr>
        <p:spPr>
          <a:xfrm>
            <a:off x="7346597" y="5154929"/>
            <a:ext cx="330000" cy="325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5"/>
          <p:cNvCxnSpPr>
            <a:stCxn id="251" idx="1"/>
            <a:endCxn id="245" idx="2"/>
          </p:cNvCxnSpPr>
          <p:nvPr/>
        </p:nvCxnSpPr>
        <p:spPr>
          <a:xfrm rot="10800000">
            <a:off x="1319741" y="2527432"/>
            <a:ext cx="5617200" cy="32202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5"/>
          <p:cNvCxnSpPr>
            <a:stCxn id="250" idx="1"/>
            <a:endCxn id="246" idx="2"/>
          </p:cNvCxnSpPr>
          <p:nvPr/>
        </p:nvCxnSpPr>
        <p:spPr>
          <a:xfrm rot="10800000">
            <a:off x="2384232" y="3105029"/>
            <a:ext cx="3483300" cy="20499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5"/>
          <p:cNvCxnSpPr>
            <a:stCxn id="249" idx="1"/>
            <a:endCxn id="247" idx="2"/>
          </p:cNvCxnSpPr>
          <p:nvPr/>
        </p:nvCxnSpPr>
        <p:spPr>
          <a:xfrm rot="10800000">
            <a:off x="3453665" y="3672426"/>
            <a:ext cx="1370400" cy="8898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>
            <p:ph type="title"/>
          </p:nvPr>
        </p:nvSpPr>
        <p:spPr>
          <a:xfrm>
            <a:off x="492919" y="499533"/>
            <a:ext cx="86510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 sz="4200"/>
              <a:t>A way to overcome the limitations of traditional development?</a:t>
            </a:r>
            <a:endParaRPr/>
          </a:p>
        </p:txBody>
      </p:sp>
      <p:sp>
        <p:nvSpPr>
          <p:cNvPr id="267" name="Google Shape;267;p6"/>
          <p:cNvSpPr txBox="1"/>
          <p:nvPr>
            <p:ph idx="1" type="body"/>
          </p:nvPr>
        </p:nvSpPr>
        <p:spPr>
          <a:xfrm>
            <a:off x="507206" y="2306320"/>
            <a:ext cx="8065294" cy="3453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9144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Char char=" "/>
            </a:pPr>
            <a:r>
              <a:rPr b="1" lang="en-US" sz="5400">
                <a:solidFill>
                  <a:srgbClr val="C00000"/>
                </a:solidFill>
                <a:latin typeface="Limelight"/>
                <a:ea typeface="Limelight"/>
                <a:cs typeface="Limelight"/>
                <a:sym typeface="Limelight"/>
              </a:rPr>
              <a:t>Agile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Agile development</a:t>
            </a:r>
            <a:endParaRPr/>
          </a:p>
        </p:txBody>
      </p:sp>
      <p:sp>
        <p:nvSpPr>
          <p:cNvPr id="274" name="Google Shape;274;p7"/>
          <p:cNvSpPr txBox="1"/>
          <p:nvPr>
            <p:ph idx="1" type="body"/>
          </p:nvPr>
        </p:nvSpPr>
        <p:spPr>
          <a:xfrm>
            <a:off x="507492" y="1993391"/>
            <a:ext cx="4308348" cy="47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Based on the values and principles derived from the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Agile Manifesto</a:t>
            </a:r>
            <a:r>
              <a:rPr lang="en-US"/>
              <a:t> 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There are several variants of agile software development (some websites list up to 40 variants)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Extreme programming (XP)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Test-driven development </a:t>
            </a:r>
            <a:r>
              <a:rPr lang="en-US" sz="2000"/>
              <a:t>(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TDD</a:t>
            </a:r>
            <a:r>
              <a:rPr lang="en-US" sz="2000"/>
              <a:t>)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Feature-driven development (FDD)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Char char=" "/>
            </a:pPr>
            <a:r>
              <a:rPr lang="en-US" sz="2000"/>
              <a:t>Scrum</a:t>
            </a:r>
            <a:endParaRPr/>
          </a:p>
          <a:p>
            <a:pPr indent="-274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…</a:t>
            </a:r>
            <a:endParaRPr/>
          </a:p>
          <a:p>
            <a:pPr indent="-14732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2000"/>
              <a:buNone/>
            </a:pPr>
            <a:r>
              <a:t/>
            </a:r>
            <a:endParaRPr sz="2000"/>
          </a:p>
          <a:p>
            <a:pPr indent="-153670" lvl="1" marL="27432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464646"/>
              </a:buClr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275" name="Google Shape;2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34" y="1993391"/>
            <a:ext cx="3924411" cy="436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Agile development</a:t>
            </a:r>
            <a:endParaRPr/>
          </a:p>
        </p:txBody>
      </p:sp>
      <p:sp>
        <p:nvSpPr>
          <p:cNvPr id="281" name="Google Shape;281;p8"/>
          <p:cNvSpPr txBox="1"/>
          <p:nvPr>
            <p:ph idx="1" type="body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A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time boxed</a:t>
            </a:r>
            <a:r>
              <a:rPr lang="en-US" sz="2200"/>
              <a:t>,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iterative</a:t>
            </a:r>
            <a:r>
              <a:rPr lang="en-US" sz="2200"/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-US" sz="2200"/>
              <a:t> to software development in which software systems are built and delivered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incrementally</a:t>
            </a:r>
            <a:r>
              <a:rPr lang="en-US" sz="2200"/>
              <a:t> from the beginning of the project, rather than trying to deliver it all at once near the end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 sz="2200"/>
              <a:t>It works by breaking down the software systems' functionality into little bits called 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user stories</a:t>
            </a:r>
            <a:r>
              <a:rPr lang="en-US" sz="2200"/>
              <a:t>, prioritizing them, and continuously delivering them in short cycles called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iterations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Testing in agile development</a:t>
            </a:r>
            <a:endParaRPr/>
          </a:p>
        </p:txBody>
      </p:sp>
      <p:sp>
        <p:nvSpPr>
          <p:cNvPr id="287" name="Google Shape;287;p9"/>
          <p:cNvSpPr txBox="1"/>
          <p:nvPr>
            <p:ph idx="1" type="body"/>
          </p:nvPr>
        </p:nvSpPr>
        <p:spPr>
          <a:xfrm>
            <a:off x="507492" y="1993391"/>
            <a:ext cx="3983228" cy="477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9144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Each increment of coding is tested as soon as it is finished</a:t>
            </a:r>
            <a:endParaRPr/>
          </a:p>
          <a:p>
            <a:pPr indent="-1397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464646"/>
              </a:buClr>
              <a:buSzPts val="2200"/>
              <a:buChar char=" "/>
            </a:pPr>
            <a:r>
              <a:rPr lang="en-US"/>
              <a:t>A story is not "done" until it has been tested and the tests have passed</a:t>
            </a:r>
            <a:endParaRPr/>
          </a:p>
        </p:txBody>
      </p:sp>
      <p:pic>
        <p:nvPicPr>
          <p:cNvPr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282" y="2637577"/>
            <a:ext cx="4326172" cy="237616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/>
          <p:nvPr/>
        </p:nvSpPr>
        <p:spPr>
          <a:xfrm>
            <a:off x="6009179" y="1993391"/>
            <a:ext cx="15397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/>
          </a:p>
        </p:txBody>
      </p:sp>
      <p:cxnSp>
        <p:nvCxnSpPr>
          <p:cNvPr id="290" name="Google Shape;290;p9"/>
          <p:cNvCxnSpPr>
            <a:stCxn id="289" idx="2"/>
          </p:cNvCxnSpPr>
          <p:nvPr/>
        </p:nvCxnSpPr>
        <p:spPr>
          <a:xfrm flipH="1">
            <a:off x="6167030" y="2331945"/>
            <a:ext cx="612000" cy="18336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9"/>
          <p:cNvSpPr/>
          <p:nvPr/>
        </p:nvSpPr>
        <p:spPr>
          <a:xfrm>
            <a:off x="5534888" y="4165600"/>
            <a:ext cx="845592" cy="43688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6167120" y="5502056"/>
            <a:ext cx="15397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/>
          </a:p>
        </p:txBody>
      </p:sp>
      <p:sp>
        <p:nvSpPr>
          <p:cNvPr id="293" name="Google Shape;293;p9"/>
          <p:cNvSpPr/>
          <p:nvPr/>
        </p:nvSpPr>
        <p:spPr>
          <a:xfrm>
            <a:off x="6573520" y="4754880"/>
            <a:ext cx="436880" cy="258863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p9"/>
          <p:cNvCxnSpPr>
            <a:stCxn id="292" idx="0"/>
            <a:endCxn id="293" idx="2"/>
          </p:cNvCxnSpPr>
          <p:nvPr/>
        </p:nvCxnSpPr>
        <p:spPr>
          <a:xfrm rot="10800000">
            <a:off x="6792071" y="5013656"/>
            <a:ext cx="144900" cy="48840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o">
  <a:themeElements>
    <a:clrScheme name="Personalizzato 7">
      <a:dk1>
        <a:srgbClr val="262626"/>
      </a:dk1>
      <a:lt1>
        <a:srgbClr val="FFFFFF"/>
      </a:lt1>
      <a:dk2>
        <a:srgbClr val="242852"/>
      </a:dk2>
      <a:lt2>
        <a:srgbClr val="ACCBF9"/>
      </a:lt2>
      <a:accent1>
        <a:srgbClr val="24285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2019-03-20T12:32:55Z</dcterms:created>
  <dc:creator>Simone Romano</dc:creator>
</cp:coreProperties>
</file>