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Fjalla One"/>
      <p:regular r:id="rId31"/>
    </p:embeddedFont>
    <p:embeddedFont>
      <p:font typeface="Barlow Semi Condensed Medium"/>
      <p:regular r:id="rId32"/>
      <p:bold r:id="rId33"/>
      <p:italic r:id="rId34"/>
      <p:boldItalic r:id="rId35"/>
    </p:embeddedFont>
    <p:embeddedFont>
      <p:font typeface="Barlow Semi Condensed"/>
      <p:regular r:id="rId36"/>
      <p:bold r:id="rId37"/>
      <p:italic r:id="rId38"/>
      <p:boldItalic r:id="rId39"/>
    </p:embeddedFont>
    <p:embeddedFont>
      <p:font typeface="Barlow Semi Condensed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SemiBold-regular.fntdata"/><Relationship Id="rId20" Type="http://schemas.openxmlformats.org/officeDocument/2006/relationships/slide" Target="slides/slide16.xml"/><Relationship Id="rId42" Type="http://schemas.openxmlformats.org/officeDocument/2006/relationships/font" Target="fonts/BarlowSemiCondensedSemiBold-italic.fntdata"/><Relationship Id="rId41" Type="http://schemas.openxmlformats.org/officeDocument/2006/relationships/font" Target="fonts/BarlowSemiCondensedSemiBold-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BarlowSemiCondensedSemiBold-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jallaOne-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BarlowSemiCondensedMedium-bold.fntdata"/><Relationship Id="rId10" Type="http://schemas.openxmlformats.org/officeDocument/2006/relationships/slide" Target="slides/slide6.xml"/><Relationship Id="rId32" Type="http://schemas.openxmlformats.org/officeDocument/2006/relationships/font" Target="fonts/BarlowSemiCondensedMedium-regular.fntdata"/><Relationship Id="rId13" Type="http://schemas.openxmlformats.org/officeDocument/2006/relationships/slide" Target="slides/slide9.xml"/><Relationship Id="rId35" Type="http://schemas.openxmlformats.org/officeDocument/2006/relationships/font" Target="fonts/BarlowSemiCondensedMedium-boldItalic.fntdata"/><Relationship Id="rId12" Type="http://schemas.openxmlformats.org/officeDocument/2006/relationships/slide" Target="slides/slide8.xml"/><Relationship Id="rId34" Type="http://schemas.openxmlformats.org/officeDocument/2006/relationships/font" Target="fonts/BarlowSemiCondensedMedium-italic.fntdata"/><Relationship Id="rId15" Type="http://schemas.openxmlformats.org/officeDocument/2006/relationships/slide" Target="slides/slide11.xml"/><Relationship Id="rId37" Type="http://schemas.openxmlformats.org/officeDocument/2006/relationships/font" Target="fonts/BarlowSemiCondensed-bold.fntdata"/><Relationship Id="rId14" Type="http://schemas.openxmlformats.org/officeDocument/2006/relationships/slide" Target="slides/slide10.xml"/><Relationship Id="rId36" Type="http://schemas.openxmlformats.org/officeDocument/2006/relationships/font" Target="fonts/BarlowSemiCondensed-regular.fntdata"/><Relationship Id="rId17" Type="http://schemas.openxmlformats.org/officeDocument/2006/relationships/slide" Target="slides/slide13.xml"/><Relationship Id="rId39" Type="http://schemas.openxmlformats.org/officeDocument/2006/relationships/font" Target="fonts/BarlowSemiCondensed-boldItalic.fntdata"/><Relationship Id="rId16" Type="http://schemas.openxmlformats.org/officeDocument/2006/relationships/slide" Target="slides/slide12.xml"/><Relationship Id="rId38" Type="http://schemas.openxmlformats.org/officeDocument/2006/relationships/font" Target="fonts/BarlowSemiCondense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8714a43093_5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8714a43093_5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9" name="Shape 2549"/>
        <p:cNvGrpSpPr/>
        <p:nvPr/>
      </p:nvGrpSpPr>
      <p:grpSpPr>
        <a:xfrm>
          <a:off x="0" y="0"/>
          <a:ext cx="0" cy="0"/>
          <a:chOff x="0" y="0"/>
          <a:chExt cx="0" cy="0"/>
        </a:xfrm>
      </p:grpSpPr>
      <p:sp>
        <p:nvSpPr>
          <p:cNvPr id="2550" name="Google Shape;2550;g8728718f4e_1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1" name="Google Shape;2551;g8728718f4e_1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1a19b8d390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1a19b8d390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4" name="Shape 2584"/>
        <p:cNvGrpSpPr/>
        <p:nvPr/>
      </p:nvGrpSpPr>
      <p:grpSpPr>
        <a:xfrm>
          <a:off x="0" y="0"/>
          <a:ext cx="0" cy="0"/>
          <a:chOff x="0" y="0"/>
          <a:chExt cx="0" cy="0"/>
        </a:xfrm>
      </p:grpSpPr>
      <p:sp>
        <p:nvSpPr>
          <p:cNvPr id="2585" name="Google Shape;2585;g1a19b8d390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6" name="Google Shape;2586;g1a19b8d39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0" name="Shape 2590"/>
        <p:cNvGrpSpPr/>
        <p:nvPr/>
      </p:nvGrpSpPr>
      <p:grpSpPr>
        <a:xfrm>
          <a:off x="0" y="0"/>
          <a:ext cx="0" cy="0"/>
          <a:chOff x="0" y="0"/>
          <a:chExt cx="0" cy="0"/>
        </a:xfrm>
      </p:grpSpPr>
      <p:sp>
        <p:nvSpPr>
          <p:cNvPr id="2591" name="Google Shape;2591;g8714a43093_1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2" name="Google Shape;2592;g8714a43093_1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4" name="Shape 2734"/>
        <p:cNvGrpSpPr/>
        <p:nvPr/>
      </p:nvGrpSpPr>
      <p:grpSpPr>
        <a:xfrm>
          <a:off x="0" y="0"/>
          <a:ext cx="0" cy="0"/>
          <a:chOff x="0" y="0"/>
          <a:chExt cx="0" cy="0"/>
        </a:xfrm>
      </p:grpSpPr>
      <p:sp>
        <p:nvSpPr>
          <p:cNvPr id="2735" name="Google Shape;2735;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6" name="Google Shape;2736;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9" name="Google Shape;2749;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g1a19b8d390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1a19b8d390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g1a19b8d390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1" name="Google Shape;2761;g1a19b8d390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2" name="Google Shape;2772;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6" name="Shape 2776"/>
        <p:cNvGrpSpPr/>
        <p:nvPr/>
      </p:nvGrpSpPr>
      <p:grpSpPr>
        <a:xfrm>
          <a:off x="0" y="0"/>
          <a:ext cx="0" cy="0"/>
          <a:chOff x="0" y="0"/>
          <a:chExt cx="0" cy="0"/>
        </a:xfrm>
      </p:grpSpPr>
      <p:sp>
        <p:nvSpPr>
          <p:cNvPr id="2777" name="Google Shape;2777;g1a19b8d390e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8" name="Google Shape;2778;g1a19b8d390e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2" name="Shape 2782"/>
        <p:cNvGrpSpPr/>
        <p:nvPr/>
      </p:nvGrpSpPr>
      <p:grpSpPr>
        <a:xfrm>
          <a:off x="0" y="0"/>
          <a:ext cx="0" cy="0"/>
          <a:chOff x="0" y="0"/>
          <a:chExt cx="0" cy="0"/>
        </a:xfrm>
      </p:grpSpPr>
      <p:sp>
        <p:nvSpPr>
          <p:cNvPr id="2783" name="Google Shape;2783;g1a19b8d390e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4" name="Google Shape;2784;g1a19b8d390e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86fa6133bc_4_2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86fa6133bc_4_2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8714a43093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8714a43093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5" name="Shape 2815"/>
        <p:cNvGrpSpPr/>
        <p:nvPr/>
      </p:nvGrpSpPr>
      <p:grpSpPr>
        <a:xfrm>
          <a:off x="0" y="0"/>
          <a:ext cx="0" cy="0"/>
          <a:chOff x="0" y="0"/>
          <a:chExt cx="0" cy="0"/>
        </a:xfrm>
      </p:grpSpPr>
      <p:sp>
        <p:nvSpPr>
          <p:cNvPr id="2816" name="Google Shape;2816;g1a19b8d390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7" name="Google Shape;2817;g1a19b8d390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8" name="Shape 2828"/>
        <p:cNvGrpSpPr/>
        <p:nvPr/>
      </p:nvGrpSpPr>
      <p:grpSpPr>
        <a:xfrm>
          <a:off x="0" y="0"/>
          <a:ext cx="0" cy="0"/>
          <a:chOff x="0" y="0"/>
          <a:chExt cx="0" cy="0"/>
        </a:xfrm>
      </p:grpSpPr>
      <p:sp>
        <p:nvSpPr>
          <p:cNvPr id="2829" name="Google Shape;2829;g1a19b8d390e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0" name="Google Shape;2830;g1a19b8d390e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5" name="Google Shape;2155;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8714a43093_3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8714a43093_3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881d70bc0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881d70bc0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0" name="Shape 2270"/>
        <p:cNvGrpSpPr/>
        <p:nvPr/>
      </p:nvGrpSpPr>
      <p:grpSpPr>
        <a:xfrm>
          <a:off x="0" y="0"/>
          <a:ext cx="0" cy="0"/>
          <a:chOff x="0" y="0"/>
          <a:chExt cx="0" cy="0"/>
        </a:xfrm>
      </p:grpSpPr>
      <p:sp>
        <p:nvSpPr>
          <p:cNvPr id="2271" name="Google Shape;2271;g1a19b8d39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2" name="Google Shape;2272;g1a19b8d39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1" name="Shape 2281"/>
        <p:cNvGrpSpPr/>
        <p:nvPr/>
      </p:nvGrpSpPr>
      <p:grpSpPr>
        <a:xfrm>
          <a:off x="0" y="0"/>
          <a:ext cx="0" cy="0"/>
          <a:chOff x="0" y="0"/>
          <a:chExt cx="0" cy="0"/>
        </a:xfrm>
      </p:grpSpPr>
      <p:sp>
        <p:nvSpPr>
          <p:cNvPr id="2282" name="Google Shape;2282;g8728718f4e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3" name="Google Shape;2283;g8728718f4e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g8714a43093_3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9" name="Google Shape;2289;g8714a43093_3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611956" y="1996161"/>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Tec.S.H</a:t>
            </a:r>
            <a:endParaRPr sz="5000">
              <a:solidFill>
                <a:schemeClr val="dk2"/>
              </a:solidFill>
            </a:endParaRPr>
          </a:p>
        </p:txBody>
      </p:sp>
      <p:sp>
        <p:nvSpPr>
          <p:cNvPr id="1881" name="Google Shape;1881;p33"/>
          <p:cNvSpPr txBox="1"/>
          <p:nvPr>
            <p:ph idx="1" type="subTitle"/>
          </p:nvPr>
        </p:nvSpPr>
        <p:spPr>
          <a:xfrm>
            <a:off x="5611956" y="371525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300"/>
              <a:t>Hardware &amp; Software technology limited society</a:t>
            </a:r>
            <a:endParaRPr sz="2300">
              <a:solidFill>
                <a:schemeClr val="accent1"/>
              </a:solidFill>
            </a:endParaRPr>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grpSp>
        <p:nvGrpSpPr>
          <p:cNvPr id="2535" name="Google Shape;2535;p42"/>
          <p:cNvGrpSpPr/>
          <p:nvPr/>
        </p:nvGrpSpPr>
        <p:grpSpPr>
          <a:xfrm>
            <a:off x="2153004" y="1228019"/>
            <a:ext cx="4837965" cy="1145236"/>
            <a:chOff x="2771600" y="526920"/>
            <a:chExt cx="3480300" cy="1145236"/>
          </a:xfrm>
        </p:grpSpPr>
        <p:sp>
          <p:nvSpPr>
            <p:cNvPr id="2536" name="Google Shape;2536;p42"/>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2"/>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8" name="Google Shape;2538;p42"/>
          <p:cNvGrpSpPr/>
          <p:nvPr/>
        </p:nvGrpSpPr>
        <p:grpSpPr>
          <a:xfrm>
            <a:off x="2153004" y="3726300"/>
            <a:ext cx="4837965" cy="1145100"/>
            <a:chOff x="2771600" y="526920"/>
            <a:chExt cx="3480300" cy="1145100"/>
          </a:xfrm>
        </p:grpSpPr>
        <p:sp>
          <p:nvSpPr>
            <p:cNvPr id="2539" name="Google Shape;2539;p42"/>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2"/>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1" name="Google Shape;2541;p42"/>
          <p:cNvGrpSpPr/>
          <p:nvPr/>
        </p:nvGrpSpPr>
        <p:grpSpPr>
          <a:xfrm>
            <a:off x="2153012" y="2477225"/>
            <a:ext cx="4837965" cy="1145100"/>
            <a:chOff x="2771600" y="526920"/>
            <a:chExt cx="3480300" cy="1145100"/>
          </a:xfrm>
        </p:grpSpPr>
        <p:sp>
          <p:nvSpPr>
            <p:cNvPr id="2542" name="Google Shape;2542;p42"/>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2"/>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4" name="Google Shape;2544;p42"/>
          <p:cNvSpPr txBox="1"/>
          <p:nvPr>
            <p:ph idx="3" type="subTitle"/>
          </p:nvPr>
        </p:nvSpPr>
        <p:spPr>
          <a:xfrm>
            <a:off x="2839188" y="2784420"/>
            <a:ext cx="3483900" cy="53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 recabar información con la que poder tomar las mejores decisiones.</a:t>
            </a:r>
            <a:endParaRPr/>
          </a:p>
        </p:txBody>
      </p:sp>
      <p:sp>
        <p:nvSpPr>
          <p:cNvPr id="2545" name="Google Shape;2545;p42"/>
          <p:cNvSpPr txBox="1"/>
          <p:nvPr>
            <p:ph idx="1" type="subTitle"/>
          </p:nvPr>
        </p:nvSpPr>
        <p:spPr>
          <a:xfrm>
            <a:off x="2375838" y="1383150"/>
            <a:ext cx="4410600" cy="8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Conocer las preferencias y necesidades de nuestros clientes, para poder ofrecerles de manera eficiente aquello que necesitan.</a:t>
            </a:r>
            <a:endParaRPr/>
          </a:p>
        </p:txBody>
      </p:sp>
      <p:sp>
        <p:nvSpPr>
          <p:cNvPr id="2546" name="Google Shape;2546;p42"/>
          <p:cNvSpPr txBox="1"/>
          <p:nvPr>
            <p:ph idx="5" type="subTitle"/>
          </p:nvPr>
        </p:nvSpPr>
        <p:spPr>
          <a:xfrm>
            <a:off x="2834688" y="4089156"/>
            <a:ext cx="34839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 determinar en cuál de nuestros productos pondremos mayor importancia.</a:t>
            </a:r>
            <a:endParaRPr>
              <a:latin typeface="Barlow Semi Condensed"/>
              <a:ea typeface="Barlow Semi Condensed"/>
              <a:cs typeface="Barlow Semi Condensed"/>
              <a:sym typeface="Barlow Semi Condensed"/>
            </a:endParaRPr>
          </a:p>
        </p:txBody>
      </p:sp>
      <p:sp>
        <p:nvSpPr>
          <p:cNvPr id="2547" name="Google Shape;2547;p42"/>
          <p:cNvSpPr txBox="1"/>
          <p:nvPr>
            <p:ph idx="4294967295" type="title"/>
          </p:nvPr>
        </p:nvSpPr>
        <p:spPr>
          <a:xfrm>
            <a:off x="989088" y="26000"/>
            <a:ext cx="71658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Propuesta de valor y estudio de mercado inicial</a:t>
            </a:r>
            <a:endParaRPr/>
          </a:p>
          <a:p>
            <a:pPr indent="0" lvl="0" marL="0" rtl="0" algn="ctr">
              <a:spcBef>
                <a:spcPts val="0"/>
              </a:spcBef>
              <a:spcAft>
                <a:spcPts val="0"/>
              </a:spcAft>
              <a:buNone/>
            </a:pPr>
            <a:r>
              <a:t/>
            </a:r>
            <a:endParaRPr/>
          </a:p>
        </p:txBody>
      </p:sp>
      <p:sp>
        <p:nvSpPr>
          <p:cNvPr id="2548" name="Google Shape;2548;p42"/>
          <p:cNvSpPr txBox="1"/>
          <p:nvPr>
            <p:ph idx="3" type="subTitle"/>
          </p:nvPr>
        </p:nvSpPr>
        <p:spPr>
          <a:xfrm>
            <a:off x="2153000" y="636000"/>
            <a:ext cx="4838100" cy="53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 Tec.S.H hemos realizado un estudio de mercado para: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2" name="Shape 2552"/>
        <p:cNvGrpSpPr/>
        <p:nvPr/>
      </p:nvGrpSpPr>
      <p:grpSpPr>
        <a:xfrm>
          <a:off x="0" y="0"/>
          <a:ext cx="0" cy="0"/>
          <a:chOff x="0" y="0"/>
          <a:chExt cx="0" cy="0"/>
        </a:xfrm>
      </p:grpSpPr>
      <p:sp>
        <p:nvSpPr>
          <p:cNvPr id="2553" name="Google Shape;2553;p43"/>
          <p:cNvSpPr txBox="1"/>
          <p:nvPr>
            <p:ph type="title"/>
          </p:nvPr>
        </p:nvSpPr>
        <p:spPr>
          <a:xfrm>
            <a:off x="1192800" y="1259925"/>
            <a:ext cx="6758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Propuesta de valor y estudio de mercado inicial</a:t>
            </a:r>
            <a:endParaRPr/>
          </a:p>
          <a:p>
            <a:pPr indent="0" lvl="0" marL="0" rtl="0" algn="ctr">
              <a:spcBef>
                <a:spcPts val="0"/>
              </a:spcBef>
              <a:spcAft>
                <a:spcPts val="0"/>
              </a:spcAft>
              <a:buNone/>
            </a:pPr>
            <a:r>
              <a:t/>
            </a:r>
            <a:endParaRPr/>
          </a:p>
        </p:txBody>
      </p:sp>
      <p:sp>
        <p:nvSpPr>
          <p:cNvPr id="2554" name="Google Shape;2554;p43"/>
          <p:cNvSpPr txBox="1"/>
          <p:nvPr>
            <p:ph idx="1" type="subTitle"/>
          </p:nvPr>
        </p:nvSpPr>
        <p:spPr>
          <a:xfrm>
            <a:off x="2191200" y="2332675"/>
            <a:ext cx="4761600" cy="18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Semi Condensed"/>
                <a:ea typeface="Barlow Semi Condensed"/>
                <a:cs typeface="Barlow Semi Condensed"/>
                <a:sym typeface="Barlow Semi Condensed"/>
              </a:rPr>
              <a:t>Gracias a nuestra investigación hemos podido conocer la opinión que tendrían nuestros clientes y así poder reforzar nuestro servicio al cliente y reforzar el buen desempeño de nuestra empresa.</a:t>
            </a:r>
            <a:endParaRPr>
              <a:latin typeface="Barlow Semi Condensed"/>
              <a:ea typeface="Barlow Semi Condensed"/>
              <a:cs typeface="Barlow Semi Condensed"/>
              <a:sym typeface="Barlow Semi Condensed"/>
            </a:endParaRPr>
          </a:p>
          <a:p>
            <a:pPr indent="0" lvl="0" marL="0" rtl="0" algn="r">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a:latin typeface="Barlow Semi Condensed"/>
                <a:ea typeface="Barlow Semi Condensed"/>
                <a:cs typeface="Barlow Semi Condensed"/>
                <a:sym typeface="Barlow Semi Condensed"/>
              </a:rPr>
              <a:t>Dentro de los distintos tipos de estudios de mercado que hemos realizado hemos llegado a las siguientes conclusiones en cada uno de ellos</a:t>
            </a:r>
            <a:endParaRPr>
              <a:latin typeface="Barlow Semi Condensed"/>
              <a:ea typeface="Barlow Semi Condensed"/>
              <a:cs typeface="Barlow Semi Condensed"/>
              <a:sym typeface="Barlow Semi Condensed"/>
            </a:endParaRPr>
          </a:p>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44"/>
          <p:cNvSpPr txBox="1"/>
          <p:nvPr>
            <p:ph type="title"/>
          </p:nvPr>
        </p:nvSpPr>
        <p:spPr>
          <a:xfrm>
            <a:off x="942300" y="172600"/>
            <a:ext cx="7259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Propuesta de valor y estudio de mercado inicial</a:t>
            </a:r>
            <a:endParaRPr/>
          </a:p>
          <a:p>
            <a:pPr indent="0" lvl="0" marL="0" rtl="0" algn="ctr">
              <a:spcBef>
                <a:spcPts val="0"/>
              </a:spcBef>
              <a:spcAft>
                <a:spcPts val="0"/>
              </a:spcAft>
              <a:buNone/>
            </a:pPr>
            <a:r>
              <a:t/>
            </a:r>
            <a:endParaRPr/>
          </a:p>
        </p:txBody>
      </p:sp>
      <p:sp>
        <p:nvSpPr>
          <p:cNvPr id="2560" name="Google Shape;2560;p44"/>
          <p:cNvSpPr txBox="1"/>
          <p:nvPr>
            <p:ph idx="4" type="subTitle"/>
          </p:nvPr>
        </p:nvSpPr>
        <p:spPr>
          <a:xfrm>
            <a:off x="3615950" y="1938925"/>
            <a:ext cx="2489700" cy="19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a:t>
            </a:r>
            <a:r>
              <a:rPr lang="en" sz="1500"/>
              <a:t>emos analizado que hay una cantidad importante de empresas, tanto nuevas como otras ya establecidas, que tienen la necesidad de informatizarse para adaptarse a las innovaciones de su sector.</a:t>
            </a:r>
            <a:endParaRPr sz="1500">
              <a:latin typeface="Barlow Semi Condensed"/>
              <a:ea typeface="Barlow Semi Condensed"/>
              <a:cs typeface="Barlow Semi Condensed"/>
              <a:sym typeface="Barlow Semi Condensed"/>
            </a:endParaRPr>
          </a:p>
        </p:txBody>
      </p:sp>
      <p:sp>
        <p:nvSpPr>
          <p:cNvPr id="2561" name="Google Shape;2561;p44"/>
          <p:cNvSpPr txBox="1"/>
          <p:nvPr>
            <p:ph idx="5" type="subTitle"/>
          </p:nvPr>
        </p:nvSpPr>
        <p:spPr>
          <a:xfrm>
            <a:off x="835975" y="1938925"/>
            <a:ext cx="2489700" cy="20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a:t>
            </a:r>
            <a:r>
              <a:rPr lang="en" sz="1500"/>
              <a:t>on los datos que tenemos de estadísticas y datos que hemos recopilado hemos llegado a la conclusión de que hay un número significante de empresas en nuestra región que estarían interesadas en nuestros servicios y productos.</a:t>
            </a:r>
            <a:endParaRPr sz="1500">
              <a:latin typeface="Barlow Semi Condensed"/>
              <a:ea typeface="Barlow Semi Condensed"/>
              <a:cs typeface="Barlow Semi Condensed"/>
              <a:sym typeface="Barlow Semi Condensed"/>
            </a:endParaRPr>
          </a:p>
        </p:txBody>
      </p:sp>
      <p:sp>
        <p:nvSpPr>
          <p:cNvPr id="2562" name="Google Shape;2562;p44"/>
          <p:cNvSpPr txBox="1"/>
          <p:nvPr>
            <p:ph idx="6" type="subTitle"/>
          </p:nvPr>
        </p:nvSpPr>
        <p:spPr>
          <a:xfrm>
            <a:off x="6395925" y="1938925"/>
            <a:ext cx="2077800" cy="12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a:t>
            </a:r>
            <a:r>
              <a:rPr lang="en" sz="1500"/>
              <a:t>emos recibido el feedback de algunas de las empresas con las que hemos probado nuestros productos y servicios.</a:t>
            </a:r>
            <a:endParaRPr sz="1500">
              <a:latin typeface="Barlow Semi Condensed"/>
              <a:ea typeface="Barlow Semi Condensed"/>
              <a:cs typeface="Barlow Semi Condensed"/>
              <a:sym typeface="Barlow Semi Condensed"/>
            </a:endParaRPr>
          </a:p>
        </p:txBody>
      </p:sp>
      <p:grpSp>
        <p:nvGrpSpPr>
          <p:cNvPr id="2563" name="Google Shape;2563;p44"/>
          <p:cNvGrpSpPr/>
          <p:nvPr/>
        </p:nvGrpSpPr>
        <p:grpSpPr>
          <a:xfrm>
            <a:off x="2403727" y="1240673"/>
            <a:ext cx="586986" cy="517740"/>
            <a:chOff x="3161917" y="2170682"/>
            <a:chExt cx="458870" cy="404737"/>
          </a:xfrm>
        </p:grpSpPr>
        <p:sp>
          <p:nvSpPr>
            <p:cNvPr id="2564" name="Google Shape;2564;p44"/>
            <p:cNvSpPr/>
            <p:nvPr/>
          </p:nvSpPr>
          <p:spPr>
            <a:xfrm>
              <a:off x="3161917" y="2170682"/>
              <a:ext cx="277174" cy="291676"/>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4"/>
            <p:cNvSpPr/>
            <p:nvPr/>
          </p:nvSpPr>
          <p:spPr>
            <a:xfrm>
              <a:off x="3420326" y="2170922"/>
              <a:ext cx="200461" cy="302934"/>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cap="flat" cmpd="sng" w="9525">
              <a:solidFill>
                <a:srgbClr val="F8FA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4"/>
            <p:cNvSpPr/>
            <p:nvPr/>
          </p:nvSpPr>
          <p:spPr>
            <a:xfrm>
              <a:off x="3233645" y="2417594"/>
              <a:ext cx="344393" cy="157825"/>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7" name="Google Shape;2567;p44"/>
          <p:cNvGrpSpPr/>
          <p:nvPr/>
        </p:nvGrpSpPr>
        <p:grpSpPr>
          <a:xfrm rot="5400000">
            <a:off x="4864877" y="1275311"/>
            <a:ext cx="586986" cy="517740"/>
            <a:chOff x="3161917" y="2170682"/>
            <a:chExt cx="458870" cy="404737"/>
          </a:xfrm>
        </p:grpSpPr>
        <p:sp>
          <p:nvSpPr>
            <p:cNvPr id="2568" name="Google Shape;2568;p44"/>
            <p:cNvSpPr/>
            <p:nvPr/>
          </p:nvSpPr>
          <p:spPr>
            <a:xfrm>
              <a:off x="3161917" y="2170682"/>
              <a:ext cx="277174" cy="291676"/>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4"/>
            <p:cNvSpPr/>
            <p:nvPr/>
          </p:nvSpPr>
          <p:spPr>
            <a:xfrm>
              <a:off x="3420326" y="2170922"/>
              <a:ext cx="200461" cy="302934"/>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cap="flat" cmpd="sng" w="9525">
              <a:solidFill>
                <a:srgbClr val="F8FA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4"/>
            <p:cNvSpPr/>
            <p:nvPr/>
          </p:nvSpPr>
          <p:spPr>
            <a:xfrm>
              <a:off x="3233645" y="2417594"/>
              <a:ext cx="344393" cy="157825"/>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1" name="Google Shape;2571;p44"/>
          <p:cNvGrpSpPr/>
          <p:nvPr/>
        </p:nvGrpSpPr>
        <p:grpSpPr>
          <a:xfrm rot="-5400000">
            <a:off x="7943927" y="1275311"/>
            <a:ext cx="586986" cy="517740"/>
            <a:chOff x="3161917" y="2170682"/>
            <a:chExt cx="458870" cy="404737"/>
          </a:xfrm>
        </p:grpSpPr>
        <p:sp>
          <p:nvSpPr>
            <p:cNvPr id="2572" name="Google Shape;2572;p44"/>
            <p:cNvSpPr/>
            <p:nvPr/>
          </p:nvSpPr>
          <p:spPr>
            <a:xfrm>
              <a:off x="3161917" y="2170682"/>
              <a:ext cx="277174" cy="291676"/>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4"/>
            <p:cNvSpPr/>
            <p:nvPr/>
          </p:nvSpPr>
          <p:spPr>
            <a:xfrm>
              <a:off x="3420326" y="2170922"/>
              <a:ext cx="200461" cy="302934"/>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cap="flat" cmpd="sng" w="9525">
              <a:solidFill>
                <a:srgbClr val="F8FA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4"/>
            <p:cNvSpPr/>
            <p:nvPr/>
          </p:nvSpPr>
          <p:spPr>
            <a:xfrm>
              <a:off x="3233645" y="2417594"/>
              <a:ext cx="344393" cy="157825"/>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5" name="Google Shape;2575;p44"/>
          <p:cNvSpPr txBox="1"/>
          <p:nvPr>
            <p:ph idx="1" type="subTitle"/>
          </p:nvPr>
        </p:nvSpPr>
        <p:spPr>
          <a:xfrm>
            <a:off x="835975" y="1155588"/>
            <a:ext cx="2077800" cy="6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studio </a:t>
            </a:r>
            <a:endParaRPr/>
          </a:p>
          <a:p>
            <a:pPr indent="0" lvl="0" marL="0" rtl="0" algn="l">
              <a:spcBef>
                <a:spcPts val="0"/>
              </a:spcBef>
              <a:spcAft>
                <a:spcPts val="0"/>
              </a:spcAft>
              <a:buNone/>
            </a:pPr>
            <a:r>
              <a:rPr lang="en"/>
              <a:t>Cuantitativo</a:t>
            </a:r>
            <a:endParaRPr/>
          </a:p>
        </p:txBody>
      </p:sp>
      <p:sp>
        <p:nvSpPr>
          <p:cNvPr id="2576" name="Google Shape;2576;p44"/>
          <p:cNvSpPr txBox="1"/>
          <p:nvPr>
            <p:ph idx="1" type="subTitle"/>
          </p:nvPr>
        </p:nvSpPr>
        <p:spPr>
          <a:xfrm>
            <a:off x="3615950" y="1155588"/>
            <a:ext cx="2077800" cy="6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Estudio </a:t>
            </a:r>
            <a:endParaRPr/>
          </a:p>
          <a:p>
            <a:pPr indent="0" lvl="0" marL="0" rtl="0" algn="l">
              <a:spcBef>
                <a:spcPts val="0"/>
              </a:spcBef>
              <a:spcAft>
                <a:spcPts val="0"/>
              </a:spcAft>
              <a:buNone/>
            </a:pPr>
            <a:r>
              <a:rPr lang="en"/>
              <a:t>C</a:t>
            </a:r>
            <a:r>
              <a:rPr lang="en"/>
              <a:t>ualitativo</a:t>
            </a:r>
            <a:endParaRPr/>
          </a:p>
        </p:txBody>
      </p:sp>
      <p:sp>
        <p:nvSpPr>
          <p:cNvPr id="2577" name="Google Shape;2577;p44"/>
          <p:cNvSpPr txBox="1"/>
          <p:nvPr>
            <p:ph idx="1" type="subTitle"/>
          </p:nvPr>
        </p:nvSpPr>
        <p:spPr>
          <a:xfrm>
            <a:off x="6395925" y="1190225"/>
            <a:ext cx="2077800" cy="6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Estudio </a:t>
            </a:r>
            <a:endParaRPr/>
          </a:p>
          <a:p>
            <a:pPr indent="0" lvl="0" marL="0" rtl="0" algn="l">
              <a:spcBef>
                <a:spcPts val="0"/>
              </a:spcBef>
              <a:spcAft>
                <a:spcPts val="0"/>
              </a:spcAft>
              <a:buNone/>
            </a:pPr>
            <a:r>
              <a:rPr lang="en"/>
              <a:t>E</a:t>
            </a:r>
            <a:r>
              <a:rPr lang="en"/>
              <a:t>xperimentales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45"/>
          <p:cNvSpPr txBox="1"/>
          <p:nvPr>
            <p:ph type="title"/>
          </p:nvPr>
        </p:nvSpPr>
        <p:spPr>
          <a:xfrm>
            <a:off x="1192800" y="1259925"/>
            <a:ext cx="6758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Propuesta de valor y estudio de mercado inicial</a:t>
            </a:r>
            <a:endParaRPr/>
          </a:p>
          <a:p>
            <a:pPr indent="0" lvl="0" marL="0" rtl="0" algn="ctr">
              <a:spcBef>
                <a:spcPts val="0"/>
              </a:spcBef>
              <a:spcAft>
                <a:spcPts val="0"/>
              </a:spcAft>
              <a:buNone/>
            </a:pPr>
            <a:r>
              <a:t/>
            </a:r>
            <a:endParaRPr/>
          </a:p>
        </p:txBody>
      </p:sp>
      <p:sp>
        <p:nvSpPr>
          <p:cNvPr id="2583" name="Google Shape;2583;p45"/>
          <p:cNvSpPr txBox="1"/>
          <p:nvPr>
            <p:ph idx="1" type="subTitle"/>
          </p:nvPr>
        </p:nvSpPr>
        <p:spPr>
          <a:xfrm>
            <a:off x="2191200" y="2198825"/>
            <a:ext cx="4761600" cy="18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Semi Condensed"/>
                <a:ea typeface="Barlow Semi Condensed"/>
                <a:cs typeface="Barlow Semi Condensed"/>
                <a:sym typeface="Barlow Semi Condensed"/>
              </a:rPr>
              <a:t>Posteriormente hemos encontrado algunas tendencias del mercado con los datos recabados, y es que nos encontramos ante un mercado en el que la competencia se dedica a servicios específicos en los que están muy especializadas, a diferencia de Tec.S.H, que nos dedicamos a ofrecer un servicio más globalizado de principio a fin.</a:t>
            </a:r>
            <a:endParaRPr>
              <a:latin typeface="Barlow Semi Condensed"/>
              <a:ea typeface="Barlow Semi Condensed"/>
              <a:cs typeface="Barlow Semi Condensed"/>
              <a:sym typeface="Barlow Semi Condensed"/>
            </a:endParaRPr>
          </a:p>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7" name="Shape 2587"/>
        <p:cNvGrpSpPr/>
        <p:nvPr/>
      </p:nvGrpSpPr>
      <p:grpSpPr>
        <a:xfrm>
          <a:off x="0" y="0"/>
          <a:ext cx="0" cy="0"/>
          <a:chOff x="0" y="0"/>
          <a:chExt cx="0" cy="0"/>
        </a:xfrm>
      </p:grpSpPr>
      <p:sp>
        <p:nvSpPr>
          <p:cNvPr id="2588" name="Google Shape;2588;p46"/>
          <p:cNvSpPr txBox="1"/>
          <p:nvPr>
            <p:ph type="title"/>
          </p:nvPr>
        </p:nvSpPr>
        <p:spPr>
          <a:xfrm>
            <a:off x="1697500" y="2505150"/>
            <a:ext cx="56343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Estrategia de marketing</a:t>
            </a:r>
            <a:endParaRPr sz="4700"/>
          </a:p>
        </p:txBody>
      </p:sp>
      <p:sp>
        <p:nvSpPr>
          <p:cNvPr id="2589" name="Google Shape;2589;p46"/>
          <p:cNvSpPr txBox="1"/>
          <p:nvPr>
            <p:ph idx="2" type="title"/>
          </p:nvPr>
        </p:nvSpPr>
        <p:spPr>
          <a:xfrm>
            <a:off x="3030850" y="102106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sp>
        <p:nvSpPr>
          <p:cNvPr id="2594" name="Google Shape;2594;p47"/>
          <p:cNvSpPr/>
          <p:nvPr/>
        </p:nvSpPr>
        <p:spPr>
          <a:xfrm>
            <a:off x="775625" y="1527676"/>
            <a:ext cx="3654000" cy="20733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7"/>
          <p:cNvSpPr txBox="1"/>
          <p:nvPr>
            <p:ph type="title"/>
          </p:nvPr>
        </p:nvSpPr>
        <p:spPr>
          <a:xfrm>
            <a:off x="2962649" y="338325"/>
            <a:ext cx="358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Estrategia de marketing</a:t>
            </a:r>
            <a:endParaRPr/>
          </a:p>
        </p:txBody>
      </p:sp>
      <p:grpSp>
        <p:nvGrpSpPr>
          <p:cNvPr id="2596" name="Google Shape;2596;p47"/>
          <p:cNvGrpSpPr/>
          <p:nvPr/>
        </p:nvGrpSpPr>
        <p:grpSpPr>
          <a:xfrm>
            <a:off x="4799342" y="1032814"/>
            <a:ext cx="3760257" cy="3077851"/>
            <a:chOff x="801025" y="358275"/>
            <a:chExt cx="6170425" cy="5079800"/>
          </a:xfrm>
        </p:grpSpPr>
        <p:sp>
          <p:nvSpPr>
            <p:cNvPr id="2597" name="Google Shape;2597;p47"/>
            <p:cNvSpPr/>
            <p:nvPr/>
          </p:nvSpPr>
          <p:spPr>
            <a:xfrm>
              <a:off x="801025" y="358275"/>
              <a:ext cx="6170425" cy="5079600"/>
            </a:xfrm>
            <a:custGeom>
              <a:rect b="b" l="l" r="r" t="t"/>
              <a:pathLst>
                <a:path extrusionOk="0" h="203184" w="246817">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7"/>
            <p:cNvSpPr/>
            <p:nvPr/>
          </p:nvSpPr>
          <p:spPr>
            <a:xfrm>
              <a:off x="1068150" y="358275"/>
              <a:ext cx="5711975" cy="5079800"/>
            </a:xfrm>
            <a:custGeom>
              <a:rect b="b" l="l" r="r" t="t"/>
              <a:pathLst>
                <a:path extrusionOk="0" h="203192" w="228479">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7"/>
            <p:cNvSpPr/>
            <p:nvPr/>
          </p:nvSpPr>
          <p:spPr>
            <a:xfrm>
              <a:off x="1686475" y="2966550"/>
              <a:ext cx="4461450" cy="2319500"/>
            </a:xfrm>
            <a:custGeom>
              <a:rect b="b" l="l" r="r" t="t"/>
              <a:pathLst>
                <a:path extrusionOk="0" h="92780" w="178458">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7"/>
            <p:cNvSpPr/>
            <p:nvPr/>
          </p:nvSpPr>
          <p:spPr>
            <a:xfrm>
              <a:off x="1381475" y="545825"/>
              <a:ext cx="4084350" cy="2894900"/>
            </a:xfrm>
            <a:custGeom>
              <a:rect b="b" l="l" r="r" t="t"/>
              <a:pathLst>
                <a:path extrusionOk="0" h="115796" w="163374">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7"/>
            <p:cNvSpPr/>
            <p:nvPr/>
          </p:nvSpPr>
          <p:spPr>
            <a:xfrm>
              <a:off x="1606075" y="545900"/>
              <a:ext cx="3859750" cy="2894825"/>
            </a:xfrm>
            <a:custGeom>
              <a:rect b="b" l="l" r="r" t="t"/>
              <a:pathLst>
                <a:path extrusionOk="0" h="115793" w="15439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7"/>
            <p:cNvSpPr/>
            <p:nvPr/>
          </p:nvSpPr>
          <p:spPr>
            <a:xfrm>
              <a:off x="4047975" y="1140200"/>
              <a:ext cx="2499225" cy="2630500"/>
            </a:xfrm>
            <a:custGeom>
              <a:rect b="b" l="l" r="r" t="t"/>
              <a:pathLst>
                <a:path extrusionOk="0" h="105220" w="99969">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7"/>
            <p:cNvSpPr/>
            <p:nvPr/>
          </p:nvSpPr>
          <p:spPr>
            <a:xfrm>
              <a:off x="3702300" y="1057950"/>
              <a:ext cx="600800" cy="15725"/>
            </a:xfrm>
            <a:custGeom>
              <a:rect b="b" l="l" r="r" t="t"/>
              <a:pathLst>
                <a:path extrusionOk="0" h="629" w="24032">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7"/>
            <p:cNvSpPr/>
            <p:nvPr/>
          </p:nvSpPr>
          <p:spPr>
            <a:xfrm>
              <a:off x="3702300" y="1157750"/>
              <a:ext cx="600800" cy="15750"/>
            </a:xfrm>
            <a:custGeom>
              <a:rect b="b" l="l" r="r" t="t"/>
              <a:pathLst>
                <a:path extrusionOk="0" h="630" w="24032">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7"/>
            <p:cNvSpPr/>
            <p:nvPr/>
          </p:nvSpPr>
          <p:spPr>
            <a:xfrm>
              <a:off x="3702300" y="1257575"/>
              <a:ext cx="600800" cy="15750"/>
            </a:xfrm>
            <a:custGeom>
              <a:rect b="b" l="l" r="r" t="t"/>
              <a:pathLst>
                <a:path extrusionOk="0" h="630" w="24032">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7"/>
            <p:cNvSpPr/>
            <p:nvPr/>
          </p:nvSpPr>
          <p:spPr>
            <a:xfrm>
              <a:off x="3702300" y="1357400"/>
              <a:ext cx="600800" cy="14825"/>
            </a:xfrm>
            <a:custGeom>
              <a:rect b="b" l="l" r="r" t="t"/>
              <a:pathLst>
                <a:path extrusionOk="0" h="593" w="24032">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7"/>
            <p:cNvSpPr/>
            <p:nvPr/>
          </p:nvSpPr>
          <p:spPr>
            <a:xfrm>
              <a:off x="4225425" y="2428625"/>
              <a:ext cx="600800" cy="15750"/>
            </a:xfrm>
            <a:custGeom>
              <a:rect b="b" l="l" r="r" t="t"/>
              <a:pathLst>
                <a:path extrusionOk="0" h="630" w="24032">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7"/>
            <p:cNvSpPr/>
            <p:nvPr/>
          </p:nvSpPr>
          <p:spPr>
            <a:xfrm>
              <a:off x="4225425" y="2528450"/>
              <a:ext cx="600800" cy="14800"/>
            </a:xfrm>
            <a:custGeom>
              <a:rect b="b" l="l" r="r" t="t"/>
              <a:pathLst>
                <a:path extrusionOk="0" h="592" w="24032">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7"/>
            <p:cNvSpPr/>
            <p:nvPr/>
          </p:nvSpPr>
          <p:spPr>
            <a:xfrm>
              <a:off x="4225425" y="2628275"/>
              <a:ext cx="600800" cy="14800"/>
            </a:xfrm>
            <a:custGeom>
              <a:rect b="b" l="l" r="r" t="t"/>
              <a:pathLst>
                <a:path extrusionOk="0" h="592" w="24032">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7"/>
            <p:cNvSpPr/>
            <p:nvPr/>
          </p:nvSpPr>
          <p:spPr>
            <a:xfrm>
              <a:off x="4225425" y="2727175"/>
              <a:ext cx="600800" cy="15725"/>
            </a:xfrm>
            <a:custGeom>
              <a:rect b="b" l="l" r="r" t="t"/>
              <a:pathLst>
                <a:path extrusionOk="0" h="629" w="24032">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7"/>
            <p:cNvSpPr/>
            <p:nvPr/>
          </p:nvSpPr>
          <p:spPr>
            <a:xfrm>
              <a:off x="2344550" y="3724450"/>
              <a:ext cx="600800" cy="14825"/>
            </a:xfrm>
            <a:custGeom>
              <a:rect b="b" l="l" r="r" t="t"/>
              <a:pathLst>
                <a:path extrusionOk="0" h="593" w="24032">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7"/>
            <p:cNvSpPr/>
            <p:nvPr/>
          </p:nvSpPr>
          <p:spPr>
            <a:xfrm>
              <a:off x="2344550" y="3823350"/>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7"/>
            <p:cNvSpPr/>
            <p:nvPr/>
          </p:nvSpPr>
          <p:spPr>
            <a:xfrm>
              <a:off x="2344550" y="3923175"/>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7"/>
            <p:cNvSpPr/>
            <p:nvPr/>
          </p:nvSpPr>
          <p:spPr>
            <a:xfrm>
              <a:off x="2344550" y="4023000"/>
              <a:ext cx="600800" cy="15725"/>
            </a:xfrm>
            <a:custGeom>
              <a:rect b="b" l="l" r="r" t="t"/>
              <a:pathLst>
                <a:path extrusionOk="0" h="629" w="24032">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7"/>
            <p:cNvSpPr/>
            <p:nvPr/>
          </p:nvSpPr>
          <p:spPr>
            <a:xfrm>
              <a:off x="2424975" y="1254800"/>
              <a:ext cx="1139625" cy="1286625"/>
            </a:xfrm>
            <a:custGeom>
              <a:rect b="b" l="l" r="r" t="t"/>
              <a:pathLst>
                <a:path extrusionOk="0" h="51465" w="45585">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7"/>
            <p:cNvSpPr/>
            <p:nvPr/>
          </p:nvSpPr>
          <p:spPr>
            <a:xfrm>
              <a:off x="2462850" y="1693825"/>
              <a:ext cx="1038900" cy="674750"/>
            </a:xfrm>
            <a:custGeom>
              <a:rect b="b" l="l" r="r" t="t"/>
              <a:pathLst>
                <a:path extrusionOk="0" h="26990" w="41556">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7"/>
            <p:cNvSpPr/>
            <p:nvPr/>
          </p:nvSpPr>
          <p:spPr>
            <a:xfrm>
              <a:off x="2416650" y="1246500"/>
              <a:ext cx="1156275" cy="1303225"/>
            </a:xfrm>
            <a:custGeom>
              <a:rect b="b" l="l" r="r" t="t"/>
              <a:pathLst>
                <a:path extrusionOk="0" h="52129" w="46251">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7"/>
            <p:cNvSpPr/>
            <p:nvPr/>
          </p:nvSpPr>
          <p:spPr>
            <a:xfrm>
              <a:off x="2556200" y="1537450"/>
              <a:ext cx="50875" cy="1017975"/>
            </a:xfrm>
            <a:custGeom>
              <a:rect b="b" l="l" r="r" t="t"/>
              <a:pathLst>
                <a:path extrusionOk="0" h="40719" w="2035">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7"/>
            <p:cNvSpPr/>
            <p:nvPr/>
          </p:nvSpPr>
          <p:spPr>
            <a:xfrm>
              <a:off x="2661575" y="1557050"/>
              <a:ext cx="64725" cy="988200"/>
            </a:xfrm>
            <a:custGeom>
              <a:rect b="b" l="l" r="r" t="t"/>
              <a:pathLst>
                <a:path extrusionOk="0" h="39528" w="2589">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7"/>
            <p:cNvSpPr/>
            <p:nvPr/>
          </p:nvSpPr>
          <p:spPr>
            <a:xfrm>
              <a:off x="3105225" y="1671650"/>
              <a:ext cx="81350" cy="858675"/>
            </a:xfrm>
            <a:custGeom>
              <a:rect b="b" l="l" r="r" t="t"/>
              <a:pathLst>
                <a:path extrusionOk="0" h="34347" w="3254">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7"/>
            <p:cNvSpPr/>
            <p:nvPr/>
          </p:nvSpPr>
          <p:spPr>
            <a:xfrm>
              <a:off x="3169925" y="1582000"/>
              <a:ext cx="157150" cy="953650"/>
            </a:xfrm>
            <a:custGeom>
              <a:rect b="b" l="l" r="r" t="t"/>
              <a:pathLst>
                <a:path extrusionOk="0" h="38146" w="6286">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7"/>
            <p:cNvSpPr/>
            <p:nvPr/>
          </p:nvSpPr>
          <p:spPr>
            <a:xfrm>
              <a:off x="3234625" y="1447800"/>
              <a:ext cx="256975" cy="1077700"/>
            </a:xfrm>
            <a:custGeom>
              <a:rect b="b" l="l" r="r" t="t"/>
              <a:pathLst>
                <a:path extrusionOk="0" h="43108" w="10279">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7"/>
            <p:cNvSpPr/>
            <p:nvPr/>
          </p:nvSpPr>
          <p:spPr>
            <a:xfrm>
              <a:off x="2356575" y="1508525"/>
              <a:ext cx="207050" cy="265150"/>
            </a:xfrm>
            <a:custGeom>
              <a:rect b="b" l="l" r="r" t="t"/>
              <a:pathLst>
                <a:path extrusionOk="0" h="10606" w="8282">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7"/>
            <p:cNvSpPr/>
            <p:nvPr/>
          </p:nvSpPr>
          <p:spPr>
            <a:xfrm>
              <a:off x="2389850" y="1516375"/>
              <a:ext cx="159000" cy="249575"/>
            </a:xfrm>
            <a:custGeom>
              <a:rect b="b" l="l" r="r" t="t"/>
              <a:pathLst>
                <a:path extrusionOk="0" h="9983" w="636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7"/>
            <p:cNvSpPr/>
            <p:nvPr/>
          </p:nvSpPr>
          <p:spPr>
            <a:xfrm>
              <a:off x="2414800" y="1576450"/>
              <a:ext cx="110925" cy="105150"/>
            </a:xfrm>
            <a:custGeom>
              <a:rect b="b" l="l" r="r" t="t"/>
              <a:pathLst>
                <a:path extrusionOk="0" h="4206" w="4437">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7"/>
            <p:cNvSpPr/>
            <p:nvPr/>
          </p:nvSpPr>
          <p:spPr>
            <a:xfrm>
              <a:off x="2375050" y="1500650"/>
              <a:ext cx="196900" cy="281025"/>
            </a:xfrm>
            <a:custGeom>
              <a:rect b="b" l="l" r="r" t="t"/>
              <a:pathLst>
                <a:path extrusionOk="0" h="11241" w="7876">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7"/>
            <p:cNvSpPr/>
            <p:nvPr/>
          </p:nvSpPr>
          <p:spPr>
            <a:xfrm>
              <a:off x="3269750" y="1420400"/>
              <a:ext cx="156225" cy="275075"/>
            </a:xfrm>
            <a:custGeom>
              <a:rect b="b" l="l" r="r" t="t"/>
              <a:pathLst>
                <a:path extrusionOk="0" h="11003" w="6249">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7"/>
            <p:cNvSpPr/>
            <p:nvPr/>
          </p:nvSpPr>
          <p:spPr>
            <a:xfrm>
              <a:off x="3286375" y="1428575"/>
              <a:ext cx="120175" cy="258825"/>
            </a:xfrm>
            <a:custGeom>
              <a:rect b="b" l="l" r="r" t="t"/>
              <a:pathLst>
                <a:path extrusionOk="0" h="10353" w="4807">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7"/>
            <p:cNvSpPr/>
            <p:nvPr/>
          </p:nvSpPr>
          <p:spPr>
            <a:xfrm>
              <a:off x="3302100" y="1488650"/>
              <a:ext cx="98925" cy="113950"/>
            </a:xfrm>
            <a:custGeom>
              <a:rect b="b" l="l" r="r" t="t"/>
              <a:pathLst>
                <a:path extrusionOk="0" h="4558" w="3957">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7"/>
            <p:cNvSpPr/>
            <p:nvPr/>
          </p:nvSpPr>
          <p:spPr>
            <a:xfrm>
              <a:off x="3261425" y="1412850"/>
              <a:ext cx="159925" cy="290250"/>
            </a:xfrm>
            <a:custGeom>
              <a:rect b="b" l="l" r="r" t="t"/>
              <a:pathLst>
                <a:path extrusionOk="0" h="11610" w="6397">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7"/>
            <p:cNvSpPr/>
            <p:nvPr/>
          </p:nvSpPr>
          <p:spPr>
            <a:xfrm>
              <a:off x="2054325" y="1865750"/>
              <a:ext cx="1766300" cy="1469600"/>
            </a:xfrm>
            <a:custGeom>
              <a:rect b="b" l="l" r="r" t="t"/>
              <a:pathLst>
                <a:path extrusionOk="0" h="58784" w="70652">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7"/>
            <p:cNvSpPr/>
            <p:nvPr/>
          </p:nvSpPr>
          <p:spPr>
            <a:xfrm>
              <a:off x="2062650" y="2189250"/>
              <a:ext cx="1729325" cy="1135950"/>
            </a:xfrm>
            <a:custGeom>
              <a:rect b="b" l="l" r="r" t="t"/>
              <a:pathLst>
                <a:path extrusionOk="0" h="45438" w="69173">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7"/>
            <p:cNvSpPr/>
            <p:nvPr/>
          </p:nvSpPr>
          <p:spPr>
            <a:xfrm>
              <a:off x="2790050" y="2053375"/>
              <a:ext cx="325375" cy="171025"/>
            </a:xfrm>
            <a:custGeom>
              <a:rect b="b" l="l" r="r" t="t"/>
              <a:pathLst>
                <a:path extrusionOk="0" h="6841" w="13015">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7"/>
            <p:cNvSpPr/>
            <p:nvPr/>
          </p:nvSpPr>
          <p:spPr>
            <a:xfrm>
              <a:off x="3013725" y="2504425"/>
              <a:ext cx="311500" cy="57325"/>
            </a:xfrm>
            <a:custGeom>
              <a:rect b="b" l="l" r="r" t="t"/>
              <a:pathLst>
                <a:path extrusionOk="0" h="2293" w="1246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7"/>
            <p:cNvSpPr/>
            <p:nvPr/>
          </p:nvSpPr>
          <p:spPr>
            <a:xfrm>
              <a:off x="2566375" y="2447125"/>
              <a:ext cx="287475" cy="122025"/>
            </a:xfrm>
            <a:custGeom>
              <a:rect b="b" l="l" r="r" t="t"/>
              <a:pathLst>
                <a:path extrusionOk="0" h="4881" w="11499">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7"/>
            <p:cNvSpPr/>
            <p:nvPr/>
          </p:nvSpPr>
          <p:spPr>
            <a:xfrm>
              <a:off x="2046025" y="1858000"/>
              <a:ext cx="1782000" cy="1485125"/>
            </a:xfrm>
            <a:custGeom>
              <a:rect b="b" l="l" r="r" t="t"/>
              <a:pathLst>
                <a:path extrusionOk="0" h="59405" w="7128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7"/>
            <p:cNvSpPr/>
            <p:nvPr/>
          </p:nvSpPr>
          <p:spPr>
            <a:xfrm>
              <a:off x="2348250" y="2372250"/>
              <a:ext cx="1243150" cy="890100"/>
            </a:xfrm>
            <a:custGeom>
              <a:rect b="b" l="l" r="r" t="t"/>
              <a:pathLst>
                <a:path extrusionOk="0" h="35604" w="49726">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7"/>
            <p:cNvSpPr/>
            <p:nvPr/>
          </p:nvSpPr>
          <p:spPr>
            <a:xfrm>
              <a:off x="2340850" y="2363925"/>
              <a:ext cx="1259800" cy="906425"/>
            </a:xfrm>
            <a:custGeom>
              <a:rect b="b" l="l" r="r" t="t"/>
              <a:pathLst>
                <a:path extrusionOk="0" h="36257" w="50392">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7"/>
            <p:cNvSpPr/>
            <p:nvPr/>
          </p:nvSpPr>
          <p:spPr>
            <a:xfrm>
              <a:off x="2357500" y="766675"/>
              <a:ext cx="964950" cy="1349825"/>
            </a:xfrm>
            <a:custGeom>
              <a:rect b="b" l="l" r="r" t="t"/>
              <a:pathLst>
                <a:path extrusionOk="0" h="53993" w="38598">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7"/>
            <p:cNvSpPr/>
            <p:nvPr/>
          </p:nvSpPr>
          <p:spPr>
            <a:xfrm>
              <a:off x="2466550" y="1083825"/>
              <a:ext cx="843875" cy="1025025"/>
            </a:xfrm>
            <a:custGeom>
              <a:rect b="b" l="l" r="r" t="t"/>
              <a:pathLst>
                <a:path extrusionOk="0" h="41001" w="33755">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7"/>
            <p:cNvSpPr/>
            <p:nvPr/>
          </p:nvSpPr>
          <p:spPr>
            <a:xfrm>
              <a:off x="2395400" y="758475"/>
              <a:ext cx="930750" cy="1366100"/>
            </a:xfrm>
            <a:custGeom>
              <a:rect b="b" l="l" r="r" t="t"/>
              <a:pathLst>
                <a:path extrusionOk="0" h="54644" w="3723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7"/>
            <p:cNvSpPr/>
            <p:nvPr/>
          </p:nvSpPr>
          <p:spPr>
            <a:xfrm>
              <a:off x="2828875" y="1628375"/>
              <a:ext cx="212600" cy="129250"/>
            </a:xfrm>
            <a:custGeom>
              <a:rect b="b" l="l" r="r" t="t"/>
              <a:pathLst>
                <a:path extrusionOk="0" h="5170" w="8504">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7"/>
            <p:cNvSpPr/>
            <p:nvPr/>
          </p:nvSpPr>
          <p:spPr>
            <a:xfrm>
              <a:off x="2814075" y="1814925"/>
              <a:ext cx="290250" cy="143775"/>
            </a:xfrm>
            <a:custGeom>
              <a:rect b="b" l="l" r="r" t="t"/>
              <a:pathLst>
                <a:path extrusionOk="0" h="5751" w="1161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7"/>
            <p:cNvSpPr/>
            <p:nvPr/>
          </p:nvSpPr>
          <p:spPr>
            <a:xfrm>
              <a:off x="2830725" y="1828775"/>
              <a:ext cx="260650" cy="122025"/>
            </a:xfrm>
            <a:custGeom>
              <a:rect b="b" l="l" r="r" t="t"/>
              <a:pathLst>
                <a:path extrusionOk="0" h="4881" w="10426">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7"/>
            <p:cNvSpPr/>
            <p:nvPr/>
          </p:nvSpPr>
          <p:spPr>
            <a:xfrm>
              <a:off x="2805750" y="1806900"/>
              <a:ext cx="306900" cy="159625"/>
            </a:xfrm>
            <a:custGeom>
              <a:rect b="b" l="l" r="r" t="t"/>
              <a:pathLst>
                <a:path extrusionOk="0" h="6385" w="12276">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7"/>
            <p:cNvSpPr/>
            <p:nvPr/>
          </p:nvSpPr>
          <p:spPr>
            <a:xfrm>
              <a:off x="2814075" y="1798525"/>
              <a:ext cx="290250" cy="66100"/>
            </a:xfrm>
            <a:custGeom>
              <a:rect b="b" l="l" r="r" t="t"/>
              <a:pathLst>
                <a:path extrusionOk="0" h="2644" w="1161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7"/>
            <p:cNvSpPr/>
            <p:nvPr/>
          </p:nvSpPr>
          <p:spPr>
            <a:xfrm>
              <a:off x="2814075" y="1798275"/>
              <a:ext cx="290250" cy="65650"/>
            </a:xfrm>
            <a:custGeom>
              <a:rect b="b" l="l" r="r" t="t"/>
              <a:pathLst>
                <a:path extrusionOk="0" h="2626" w="1161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7"/>
            <p:cNvSpPr/>
            <p:nvPr/>
          </p:nvSpPr>
          <p:spPr>
            <a:xfrm>
              <a:off x="2805750" y="1790875"/>
              <a:ext cx="305975" cy="81375"/>
            </a:xfrm>
            <a:custGeom>
              <a:rect b="b" l="l" r="r" t="t"/>
              <a:pathLst>
                <a:path extrusionOk="0" h="3255" w="12239">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7"/>
            <p:cNvSpPr/>
            <p:nvPr/>
          </p:nvSpPr>
          <p:spPr>
            <a:xfrm>
              <a:off x="3056225" y="1479400"/>
              <a:ext cx="52725" cy="99850"/>
            </a:xfrm>
            <a:custGeom>
              <a:rect b="b" l="l" r="r" t="t"/>
              <a:pathLst>
                <a:path extrusionOk="0" h="3994" w="2109">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7"/>
            <p:cNvSpPr/>
            <p:nvPr/>
          </p:nvSpPr>
          <p:spPr>
            <a:xfrm>
              <a:off x="2738300" y="1507125"/>
              <a:ext cx="52700" cy="99850"/>
            </a:xfrm>
            <a:custGeom>
              <a:rect b="b" l="l" r="r" t="t"/>
              <a:pathLst>
                <a:path extrusionOk="0" h="3994" w="2108">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7"/>
            <p:cNvSpPr/>
            <p:nvPr/>
          </p:nvSpPr>
          <p:spPr>
            <a:xfrm>
              <a:off x="2618125" y="1404550"/>
              <a:ext cx="187650" cy="83925"/>
            </a:xfrm>
            <a:custGeom>
              <a:rect b="b" l="l" r="r" t="t"/>
              <a:pathLst>
                <a:path extrusionOk="0" h="3357" w="7506">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7"/>
            <p:cNvSpPr/>
            <p:nvPr/>
          </p:nvSpPr>
          <p:spPr>
            <a:xfrm>
              <a:off x="2980450" y="1388825"/>
              <a:ext cx="199675" cy="71950"/>
            </a:xfrm>
            <a:custGeom>
              <a:rect b="b" l="l" r="r" t="t"/>
              <a:pathLst>
                <a:path extrusionOk="0" h="2878" w="7987">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7"/>
            <p:cNvSpPr/>
            <p:nvPr/>
          </p:nvSpPr>
          <p:spPr>
            <a:xfrm>
              <a:off x="2362125" y="766675"/>
              <a:ext cx="956625" cy="758050"/>
            </a:xfrm>
            <a:custGeom>
              <a:rect b="b" l="l" r="r" t="t"/>
              <a:pathLst>
                <a:path extrusionOk="0" h="30322" w="38265">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7"/>
            <p:cNvSpPr/>
            <p:nvPr/>
          </p:nvSpPr>
          <p:spPr>
            <a:xfrm>
              <a:off x="2402775" y="765875"/>
              <a:ext cx="915975" cy="758850"/>
            </a:xfrm>
            <a:custGeom>
              <a:rect b="b" l="l" r="r" t="t"/>
              <a:pathLst>
                <a:path extrusionOk="0" h="30354" w="36639">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7"/>
            <p:cNvSpPr/>
            <p:nvPr/>
          </p:nvSpPr>
          <p:spPr>
            <a:xfrm>
              <a:off x="2395400" y="758475"/>
              <a:ext cx="930750" cy="773825"/>
            </a:xfrm>
            <a:custGeom>
              <a:rect b="b" l="l" r="r" t="t"/>
              <a:pathLst>
                <a:path extrusionOk="0" h="30953" w="3723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7"/>
            <p:cNvSpPr/>
            <p:nvPr/>
          </p:nvSpPr>
          <p:spPr>
            <a:xfrm>
              <a:off x="2412950" y="1071800"/>
              <a:ext cx="186725" cy="151600"/>
            </a:xfrm>
            <a:custGeom>
              <a:rect b="b" l="l" r="r" t="t"/>
              <a:pathLst>
                <a:path extrusionOk="0" h="6064" w="7469">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7"/>
            <p:cNvSpPr/>
            <p:nvPr/>
          </p:nvSpPr>
          <p:spPr>
            <a:xfrm>
              <a:off x="2476725" y="948875"/>
              <a:ext cx="202425" cy="210750"/>
            </a:xfrm>
            <a:custGeom>
              <a:rect b="b" l="l" r="r" t="t"/>
              <a:pathLst>
                <a:path extrusionOk="0" h="8430" w="8097">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7"/>
            <p:cNvSpPr/>
            <p:nvPr/>
          </p:nvSpPr>
          <p:spPr>
            <a:xfrm>
              <a:off x="2547900" y="866825"/>
              <a:ext cx="254200" cy="232725"/>
            </a:xfrm>
            <a:custGeom>
              <a:rect b="b" l="l" r="r" t="t"/>
              <a:pathLst>
                <a:path extrusionOk="0" h="9309" w="10168">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7"/>
            <p:cNvSpPr/>
            <p:nvPr/>
          </p:nvSpPr>
          <p:spPr>
            <a:xfrm>
              <a:off x="2789125" y="769900"/>
              <a:ext cx="105400" cy="317825"/>
            </a:xfrm>
            <a:custGeom>
              <a:rect b="b" l="l" r="r" t="t"/>
              <a:pathLst>
                <a:path extrusionOk="0" h="12713" w="4216">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7"/>
            <p:cNvSpPr/>
            <p:nvPr/>
          </p:nvSpPr>
          <p:spPr>
            <a:xfrm>
              <a:off x="3008175" y="797525"/>
              <a:ext cx="96150" cy="329525"/>
            </a:xfrm>
            <a:custGeom>
              <a:rect b="b" l="l" r="r" t="t"/>
              <a:pathLst>
                <a:path extrusionOk="0" h="13181" w="3846">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7"/>
            <p:cNvSpPr/>
            <p:nvPr/>
          </p:nvSpPr>
          <p:spPr>
            <a:xfrm>
              <a:off x="3163450" y="1008025"/>
              <a:ext cx="75825" cy="198750"/>
            </a:xfrm>
            <a:custGeom>
              <a:rect b="b" l="l" r="r" t="t"/>
              <a:pathLst>
                <a:path extrusionOk="0" h="7950" w="3033">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7"/>
            <p:cNvSpPr/>
            <p:nvPr/>
          </p:nvSpPr>
          <p:spPr>
            <a:xfrm>
              <a:off x="3098750" y="2625175"/>
              <a:ext cx="1443725" cy="1942225"/>
            </a:xfrm>
            <a:custGeom>
              <a:rect b="b" l="l" r="r" t="t"/>
              <a:pathLst>
                <a:path extrusionOk="0" h="77689" w="57749">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7"/>
            <p:cNvSpPr/>
            <p:nvPr/>
          </p:nvSpPr>
          <p:spPr>
            <a:xfrm>
              <a:off x="3109850" y="2618100"/>
              <a:ext cx="1440950" cy="1957625"/>
            </a:xfrm>
            <a:custGeom>
              <a:rect b="b" l="l" r="r" t="t"/>
              <a:pathLst>
                <a:path extrusionOk="0" h="78305" w="57638">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7"/>
            <p:cNvSpPr/>
            <p:nvPr/>
          </p:nvSpPr>
          <p:spPr>
            <a:xfrm>
              <a:off x="3163450" y="3439150"/>
              <a:ext cx="191350" cy="241775"/>
            </a:xfrm>
            <a:custGeom>
              <a:rect b="b" l="l" r="r" t="t"/>
              <a:pathLst>
                <a:path extrusionOk="0" h="9671" w="7654">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7"/>
            <p:cNvSpPr/>
            <p:nvPr/>
          </p:nvSpPr>
          <p:spPr>
            <a:xfrm>
              <a:off x="3156050" y="3431450"/>
              <a:ext cx="201525" cy="256975"/>
            </a:xfrm>
            <a:custGeom>
              <a:rect b="b" l="l" r="r" t="t"/>
              <a:pathLst>
                <a:path extrusionOk="0" h="10279" w="8061">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7"/>
            <p:cNvSpPr/>
            <p:nvPr/>
          </p:nvSpPr>
          <p:spPr>
            <a:xfrm>
              <a:off x="3194875" y="3486925"/>
              <a:ext cx="112775" cy="128475"/>
            </a:xfrm>
            <a:custGeom>
              <a:rect b="b" l="l" r="r" t="t"/>
              <a:pathLst>
                <a:path extrusionOk="0" h="5139" w="4511">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7"/>
            <p:cNvSpPr/>
            <p:nvPr/>
          </p:nvSpPr>
          <p:spPr>
            <a:xfrm>
              <a:off x="2775250" y="4005425"/>
              <a:ext cx="2131400" cy="1273425"/>
            </a:xfrm>
            <a:custGeom>
              <a:rect b="b" l="l" r="r" t="t"/>
              <a:pathLst>
                <a:path extrusionOk="0" h="50937" w="85256">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7"/>
            <p:cNvSpPr/>
            <p:nvPr/>
          </p:nvSpPr>
          <p:spPr>
            <a:xfrm>
              <a:off x="2766950" y="3997650"/>
              <a:ext cx="2148000" cy="1288850"/>
            </a:xfrm>
            <a:custGeom>
              <a:rect b="b" l="l" r="r" t="t"/>
              <a:pathLst>
                <a:path extrusionOk="0" h="51554" w="8592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7"/>
            <p:cNvSpPr/>
            <p:nvPr/>
          </p:nvSpPr>
          <p:spPr>
            <a:xfrm>
              <a:off x="4551700" y="4889025"/>
              <a:ext cx="22200" cy="71200"/>
            </a:xfrm>
            <a:custGeom>
              <a:rect b="b" l="l" r="r" t="t"/>
              <a:pathLst>
                <a:path extrusionOk="0" h="2848" w="888">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7"/>
            <p:cNvSpPr/>
            <p:nvPr/>
          </p:nvSpPr>
          <p:spPr>
            <a:xfrm>
              <a:off x="4569250" y="4353650"/>
              <a:ext cx="140525" cy="476425"/>
            </a:xfrm>
            <a:custGeom>
              <a:rect b="b" l="l" r="r" t="t"/>
              <a:pathLst>
                <a:path extrusionOk="0" h="19057" w="5621">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7"/>
            <p:cNvSpPr/>
            <p:nvPr/>
          </p:nvSpPr>
          <p:spPr>
            <a:xfrm>
              <a:off x="2971200" y="4500150"/>
              <a:ext cx="226475" cy="533275"/>
            </a:xfrm>
            <a:custGeom>
              <a:rect b="b" l="l" r="r" t="t"/>
              <a:pathLst>
                <a:path extrusionOk="0" h="21331" w="9059">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7"/>
            <p:cNvSpPr/>
            <p:nvPr/>
          </p:nvSpPr>
          <p:spPr>
            <a:xfrm>
              <a:off x="3459225" y="4034000"/>
              <a:ext cx="712625" cy="732125"/>
            </a:xfrm>
            <a:custGeom>
              <a:rect b="b" l="l" r="r" t="t"/>
              <a:pathLst>
                <a:path extrusionOk="0" h="29285" w="28505">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7"/>
            <p:cNvSpPr/>
            <p:nvPr/>
          </p:nvSpPr>
          <p:spPr>
            <a:xfrm>
              <a:off x="3461075" y="3901550"/>
              <a:ext cx="748675" cy="768450"/>
            </a:xfrm>
            <a:custGeom>
              <a:rect b="b" l="l" r="r" t="t"/>
              <a:pathLst>
                <a:path extrusionOk="0" h="30738" w="29947">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7"/>
            <p:cNvSpPr/>
            <p:nvPr/>
          </p:nvSpPr>
          <p:spPr>
            <a:xfrm>
              <a:off x="3475850" y="3893600"/>
              <a:ext cx="741300" cy="784175"/>
            </a:xfrm>
            <a:custGeom>
              <a:rect b="b" l="l" r="r" t="t"/>
              <a:pathLst>
                <a:path extrusionOk="0" h="31367" w="29652">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7"/>
            <p:cNvSpPr/>
            <p:nvPr/>
          </p:nvSpPr>
          <p:spPr>
            <a:xfrm>
              <a:off x="3539625" y="3686550"/>
              <a:ext cx="476025" cy="944725"/>
            </a:xfrm>
            <a:custGeom>
              <a:rect b="b" l="l" r="r" t="t"/>
              <a:pathLst>
                <a:path extrusionOk="0" h="37789" w="19041">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7"/>
            <p:cNvSpPr/>
            <p:nvPr/>
          </p:nvSpPr>
          <p:spPr>
            <a:xfrm>
              <a:off x="3539625" y="3694875"/>
              <a:ext cx="476025" cy="438225"/>
            </a:xfrm>
            <a:custGeom>
              <a:rect b="b" l="l" r="r" t="t"/>
              <a:pathLst>
                <a:path extrusionOk="0" h="17529" w="19041">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7"/>
            <p:cNvSpPr/>
            <p:nvPr/>
          </p:nvSpPr>
          <p:spPr>
            <a:xfrm>
              <a:off x="3563650" y="3858475"/>
              <a:ext cx="452000" cy="274525"/>
            </a:xfrm>
            <a:custGeom>
              <a:rect b="b" l="l" r="r" t="t"/>
              <a:pathLst>
                <a:path extrusionOk="0" h="10981" w="1808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7"/>
            <p:cNvSpPr/>
            <p:nvPr/>
          </p:nvSpPr>
          <p:spPr>
            <a:xfrm>
              <a:off x="3531300" y="3678800"/>
              <a:ext cx="492675" cy="959775"/>
            </a:xfrm>
            <a:custGeom>
              <a:rect b="b" l="l" r="r" t="t"/>
              <a:pathLst>
                <a:path extrusionOk="0" h="38391" w="19707">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7"/>
            <p:cNvSpPr/>
            <p:nvPr/>
          </p:nvSpPr>
          <p:spPr>
            <a:xfrm>
              <a:off x="3119075" y="2612625"/>
              <a:ext cx="1057400" cy="1366000"/>
            </a:xfrm>
            <a:custGeom>
              <a:rect b="b" l="l" r="r" t="t"/>
              <a:pathLst>
                <a:path extrusionOk="0" h="54640" w="42296">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7"/>
            <p:cNvSpPr/>
            <p:nvPr/>
          </p:nvSpPr>
          <p:spPr>
            <a:xfrm>
              <a:off x="3221675" y="2796475"/>
              <a:ext cx="928925" cy="813400"/>
            </a:xfrm>
            <a:custGeom>
              <a:rect b="b" l="l" r="r" t="t"/>
              <a:pathLst>
                <a:path extrusionOk="0" h="32536" w="37157">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7"/>
            <p:cNvSpPr/>
            <p:nvPr/>
          </p:nvSpPr>
          <p:spPr>
            <a:xfrm>
              <a:off x="3221675" y="2796475"/>
              <a:ext cx="919675" cy="813400"/>
            </a:xfrm>
            <a:custGeom>
              <a:rect b="b" l="l" r="r" t="t"/>
              <a:pathLst>
                <a:path extrusionOk="0" h="32536" w="36787">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7"/>
            <p:cNvSpPr/>
            <p:nvPr/>
          </p:nvSpPr>
          <p:spPr>
            <a:xfrm>
              <a:off x="3163450" y="2605150"/>
              <a:ext cx="985300" cy="1380900"/>
            </a:xfrm>
            <a:custGeom>
              <a:rect b="b" l="l" r="r" t="t"/>
              <a:pathLst>
                <a:path extrusionOk="0" h="55236" w="39412">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7"/>
            <p:cNvSpPr/>
            <p:nvPr/>
          </p:nvSpPr>
          <p:spPr>
            <a:xfrm>
              <a:off x="3453475" y="3386675"/>
              <a:ext cx="194325" cy="64750"/>
            </a:xfrm>
            <a:custGeom>
              <a:rect b="b" l="l" r="r" t="t"/>
              <a:pathLst>
                <a:path extrusionOk="0" h="2590" w="7773">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47"/>
            <p:cNvSpPr/>
            <p:nvPr/>
          </p:nvSpPr>
          <p:spPr>
            <a:xfrm>
              <a:off x="3822450" y="3319600"/>
              <a:ext cx="191350" cy="102650"/>
            </a:xfrm>
            <a:custGeom>
              <a:rect b="b" l="l" r="r" t="t"/>
              <a:pathLst>
                <a:path extrusionOk="0" h="4106" w="7654">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7"/>
            <p:cNvSpPr/>
            <p:nvPr/>
          </p:nvSpPr>
          <p:spPr>
            <a:xfrm>
              <a:off x="3781775" y="3303900"/>
              <a:ext cx="110950" cy="282850"/>
            </a:xfrm>
            <a:custGeom>
              <a:rect b="b" l="l" r="r" t="t"/>
              <a:pathLst>
                <a:path extrusionOk="0" h="11314" w="4438">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7"/>
            <p:cNvSpPr/>
            <p:nvPr/>
          </p:nvSpPr>
          <p:spPr>
            <a:xfrm>
              <a:off x="3733725" y="3660000"/>
              <a:ext cx="153450" cy="58925"/>
            </a:xfrm>
            <a:custGeom>
              <a:rect b="b" l="l" r="r" t="t"/>
              <a:pathLst>
                <a:path extrusionOk="0" h="2357" w="6138">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7"/>
            <p:cNvSpPr/>
            <p:nvPr/>
          </p:nvSpPr>
          <p:spPr>
            <a:xfrm>
              <a:off x="3377875" y="3247525"/>
              <a:ext cx="252350" cy="93150"/>
            </a:xfrm>
            <a:custGeom>
              <a:rect b="b" l="l" r="r" t="t"/>
              <a:pathLst>
                <a:path extrusionOk="0" h="3726" w="10094">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7"/>
            <p:cNvSpPr/>
            <p:nvPr/>
          </p:nvSpPr>
          <p:spPr>
            <a:xfrm>
              <a:off x="3786400" y="3214250"/>
              <a:ext cx="126650" cy="52900"/>
            </a:xfrm>
            <a:custGeom>
              <a:rect b="b" l="l" r="r" t="t"/>
              <a:pathLst>
                <a:path extrusionOk="0" h="2116" w="5066">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7"/>
            <p:cNvSpPr/>
            <p:nvPr/>
          </p:nvSpPr>
          <p:spPr>
            <a:xfrm>
              <a:off x="3152350" y="2612625"/>
              <a:ext cx="993625" cy="888175"/>
            </a:xfrm>
            <a:custGeom>
              <a:rect b="b" l="l" r="r" t="t"/>
              <a:pathLst>
                <a:path extrusionOk="0" h="35527" w="39745">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7"/>
            <p:cNvSpPr/>
            <p:nvPr/>
          </p:nvSpPr>
          <p:spPr>
            <a:xfrm>
              <a:off x="3163450" y="2605150"/>
              <a:ext cx="985300" cy="903600"/>
            </a:xfrm>
            <a:custGeom>
              <a:rect b="b" l="l" r="r" t="t"/>
              <a:pathLst>
                <a:path extrusionOk="0" h="36144" w="39412">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7"/>
            <p:cNvSpPr/>
            <p:nvPr/>
          </p:nvSpPr>
          <p:spPr>
            <a:xfrm>
              <a:off x="3529450" y="2791150"/>
              <a:ext cx="720050" cy="688850"/>
            </a:xfrm>
            <a:custGeom>
              <a:rect b="b" l="l" r="r" t="t"/>
              <a:pathLst>
                <a:path extrusionOk="0" h="27554" w="28802">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7"/>
            <p:cNvSpPr/>
            <p:nvPr/>
          </p:nvSpPr>
          <p:spPr>
            <a:xfrm>
              <a:off x="4136700" y="3509800"/>
              <a:ext cx="248650" cy="242625"/>
            </a:xfrm>
            <a:custGeom>
              <a:rect b="b" l="l" r="r" t="t"/>
              <a:pathLst>
                <a:path extrusionOk="0" h="9705" w="9946">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7"/>
            <p:cNvSpPr/>
            <p:nvPr/>
          </p:nvSpPr>
          <p:spPr>
            <a:xfrm>
              <a:off x="3141275" y="2787075"/>
              <a:ext cx="342925" cy="519425"/>
            </a:xfrm>
            <a:custGeom>
              <a:rect b="b" l="l" r="r" t="t"/>
              <a:pathLst>
                <a:path extrusionOk="0" h="20777" w="13717">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7"/>
            <p:cNvSpPr/>
            <p:nvPr/>
          </p:nvSpPr>
          <p:spPr>
            <a:xfrm>
              <a:off x="3546100" y="2738250"/>
              <a:ext cx="603575" cy="246025"/>
            </a:xfrm>
            <a:custGeom>
              <a:rect b="b" l="l" r="r" t="t"/>
              <a:pathLst>
                <a:path extrusionOk="0" h="9841" w="24143">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7"/>
            <p:cNvSpPr/>
            <p:nvPr/>
          </p:nvSpPr>
          <p:spPr>
            <a:xfrm>
              <a:off x="4974075" y="1207325"/>
              <a:ext cx="1045375" cy="1662200"/>
            </a:xfrm>
            <a:custGeom>
              <a:rect b="b" l="l" r="r" t="t"/>
              <a:pathLst>
                <a:path extrusionOk="0" h="66488" w="41815">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7"/>
            <p:cNvSpPr/>
            <p:nvPr/>
          </p:nvSpPr>
          <p:spPr>
            <a:xfrm>
              <a:off x="4966700" y="1199350"/>
              <a:ext cx="1042575" cy="1677575"/>
            </a:xfrm>
            <a:custGeom>
              <a:rect b="b" l="l" r="r" t="t"/>
              <a:pathLst>
                <a:path extrusionOk="0" h="67103" w="41703">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7"/>
            <p:cNvSpPr/>
            <p:nvPr/>
          </p:nvSpPr>
          <p:spPr>
            <a:xfrm>
              <a:off x="5233800" y="1302875"/>
              <a:ext cx="183025" cy="263600"/>
            </a:xfrm>
            <a:custGeom>
              <a:rect b="b" l="l" r="r" t="t"/>
              <a:pathLst>
                <a:path extrusionOk="0" h="10544" w="7321">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7"/>
            <p:cNvSpPr/>
            <p:nvPr/>
          </p:nvSpPr>
          <p:spPr>
            <a:xfrm>
              <a:off x="5395550" y="1619900"/>
              <a:ext cx="20350" cy="70250"/>
            </a:xfrm>
            <a:custGeom>
              <a:rect b="b" l="l" r="r" t="t"/>
              <a:pathLst>
                <a:path extrusionOk="0" h="2810" w="814">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7"/>
            <p:cNvSpPr/>
            <p:nvPr/>
          </p:nvSpPr>
          <p:spPr>
            <a:xfrm>
              <a:off x="5410350" y="1315075"/>
              <a:ext cx="105375" cy="267125"/>
            </a:xfrm>
            <a:custGeom>
              <a:rect b="b" l="l" r="r" t="t"/>
              <a:pathLst>
                <a:path extrusionOk="0" h="10685" w="4215">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7"/>
            <p:cNvSpPr/>
            <p:nvPr/>
          </p:nvSpPr>
          <p:spPr>
            <a:xfrm>
              <a:off x="5622925" y="1315675"/>
              <a:ext cx="36075" cy="432025"/>
            </a:xfrm>
            <a:custGeom>
              <a:rect b="b" l="l" r="r" t="t"/>
              <a:pathLst>
                <a:path extrusionOk="0" h="17281" w="1443">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7"/>
            <p:cNvSpPr/>
            <p:nvPr/>
          </p:nvSpPr>
          <p:spPr>
            <a:xfrm>
              <a:off x="5800375" y="1685525"/>
              <a:ext cx="26825" cy="66750"/>
            </a:xfrm>
            <a:custGeom>
              <a:rect b="b" l="l" r="r" t="t"/>
              <a:pathLst>
                <a:path extrusionOk="0" h="2670" w="1073">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7"/>
            <p:cNvSpPr/>
            <p:nvPr/>
          </p:nvSpPr>
          <p:spPr>
            <a:xfrm>
              <a:off x="5754175" y="1336150"/>
              <a:ext cx="77650" cy="296700"/>
            </a:xfrm>
            <a:custGeom>
              <a:rect b="b" l="l" r="r" t="t"/>
              <a:pathLst>
                <a:path extrusionOk="0" h="11868" w="3106">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7"/>
            <p:cNvSpPr/>
            <p:nvPr/>
          </p:nvSpPr>
          <p:spPr>
            <a:xfrm>
              <a:off x="4617325" y="2545375"/>
              <a:ext cx="1541700" cy="1176325"/>
            </a:xfrm>
            <a:custGeom>
              <a:rect b="b" l="l" r="r" t="t"/>
              <a:pathLst>
                <a:path extrusionOk="0" h="47053" w="61668">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7"/>
            <p:cNvSpPr/>
            <p:nvPr/>
          </p:nvSpPr>
          <p:spPr>
            <a:xfrm>
              <a:off x="4608075" y="2537700"/>
              <a:ext cx="1558325" cy="1192100"/>
            </a:xfrm>
            <a:custGeom>
              <a:rect b="b" l="l" r="r" t="t"/>
              <a:pathLst>
                <a:path extrusionOk="0" h="47684" w="62333">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7"/>
            <p:cNvSpPr/>
            <p:nvPr/>
          </p:nvSpPr>
          <p:spPr>
            <a:xfrm>
              <a:off x="5740300" y="3100400"/>
              <a:ext cx="98925" cy="490225"/>
            </a:xfrm>
            <a:custGeom>
              <a:rect b="b" l="l" r="r" t="t"/>
              <a:pathLst>
                <a:path extrusionOk="0" h="19609" w="3957">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7"/>
            <p:cNvSpPr/>
            <p:nvPr/>
          </p:nvSpPr>
          <p:spPr>
            <a:xfrm>
              <a:off x="4761500" y="2545375"/>
              <a:ext cx="1016725" cy="1045075"/>
            </a:xfrm>
            <a:custGeom>
              <a:rect b="b" l="l" r="r" t="t"/>
              <a:pathLst>
                <a:path extrusionOk="0" h="41803" w="40669">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7"/>
            <p:cNvSpPr/>
            <p:nvPr/>
          </p:nvSpPr>
          <p:spPr>
            <a:xfrm>
              <a:off x="4752275" y="2537700"/>
              <a:ext cx="1034275" cy="1060150"/>
            </a:xfrm>
            <a:custGeom>
              <a:rect b="b" l="l" r="r" t="t"/>
              <a:pathLst>
                <a:path extrusionOk="0" h="42406" w="41371">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7"/>
            <p:cNvSpPr/>
            <p:nvPr/>
          </p:nvSpPr>
          <p:spPr>
            <a:xfrm>
              <a:off x="5094250" y="2545375"/>
              <a:ext cx="577675" cy="805200"/>
            </a:xfrm>
            <a:custGeom>
              <a:rect b="b" l="l" r="r" t="t"/>
              <a:pathLst>
                <a:path extrusionOk="0" h="32208" w="23107">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7"/>
            <p:cNvSpPr/>
            <p:nvPr/>
          </p:nvSpPr>
          <p:spPr>
            <a:xfrm>
              <a:off x="5094250" y="2537700"/>
              <a:ext cx="586000" cy="820775"/>
            </a:xfrm>
            <a:custGeom>
              <a:rect b="b" l="l" r="r" t="t"/>
              <a:pathLst>
                <a:path extrusionOk="0" h="32831" w="2344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7"/>
            <p:cNvSpPr/>
            <p:nvPr/>
          </p:nvSpPr>
          <p:spPr>
            <a:xfrm>
              <a:off x="5119200" y="2918725"/>
              <a:ext cx="92450" cy="65175"/>
            </a:xfrm>
            <a:custGeom>
              <a:rect b="b" l="l" r="r" t="t"/>
              <a:pathLst>
                <a:path extrusionOk="0" h="2607" w="3698">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7"/>
            <p:cNvSpPr/>
            <p:nvPr/>
          </p:nvSpPr>
          <p:spPr>
            <a:xfrm>
              <a:off x="5342875" y="3001500"/>
              <a:ext cx="140500" cy="31800"/>
            </a:xfrm>
            <a:custGeom>
              <a:rect b="b" l="l" r="r" t="t"/>
              <a:pathLst>
                <a:path extrusionOk="0" h="1272" w="562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7"/>
            <p:cNvSpPr/>
            <p:nvPr/>
          </p:nvSpPr>
          <p:spPr>
            <a:xfrm>
              <a:off x="5162625" y="2357450"/>
              <a:ext cx="406700" cy="418725"/>
            </a:xfrm>
            <a:custGeom>
              <a:rect b="b" l="l" r="r" t="t"/>
              <a:pathLst>
                <a:path extrusionOk="0" h="16749" w="16268">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7"/>
            <p:cNvSpPr/>
            <p:nvPr/>
          </p:nvSpPr>
          <p:spPr>
            <a:xfrm>
              <a:off x="5170025" y="2357450"/>
              <a:ext cx="399300" cy="360500"/>
            </a:xfrm>
            <a:custGeom>
              <a:rect b="b" l="l" r="r" t="t"/>
              <a:pathLst>
                <a:path extrusionOk="0" h="14420" w="15972">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7"/>
            <p:cNvSpPr/>
            <p:nvPr/>
          </p:nvSpPr>
          <p:spPr>
            <a:xfrm>
              <a:off x="5170025" y="2435100"/>
              <a:ext cx="386375" cy="282850"/>
            </a:xfrm>
            <a:custGeom>
              <a:rect b="b" l="l" r="r" t="t"/>
              <a:pathLst>
                <a:path extrusionOk="0" h="11314" w="15455">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7"/>
            <p:cNvSpPr/>
            <p:nvPr/>
          </p:nvSpPr>
          <p:spPr>
            <a:xfrm>
              <a:off x="5155250" y="2349700"/>
              <a:ext cx="421475" cy="433875"/>
            </a:xfrm>
            <a:custGeom>
              <a:rect b="b" l="l" r="r" t="t"/>
              <a:pathLst>
                <a:path extrusionOk="0" h="17355" w="16859">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7"/>
            <p:cNvSpPr/>
            <p:nvPr/>
          </p:nvSpPr>
          <p:spPr>
            <a:xfrm>
              <a:off x="5072050" y="1720650"/>
              <a:ext cx="755150" cy="913375"/>
            </a:xfrm>
            <a:custGeom>
              <a:rect b="b" l="l" r="r" t="t"/>
              <a:pathLst>
                <a:path extrusionOk="0" h="36535" w="30206">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7"/>
            <p:cNvSpPr/>
            <p:nvPr/>
          </p:nvSpPr>
          <p:spPr>
            <a:xfrm>
              <a:off x="5108100" y="1720650"/>
              <a:ext cx="719100" cy="278650"/>
            </a:xfrm>
            <a:custGeom>
              <a:rect b="b" l="l" r="r" t="t"/>
              <a:pathLst>
                <a:path extrusionOk="0" h="11146" w="28764">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7"/>
            <p:cNvSpPr/>
            <p:nvPr/>
          </p:nvSpPr>
          <p:spPr>
            <a:xfrm>
              <a:off x="5118275" y="1741900"/>
              <a:ext cx="705225" cy="256975"/>
            </a:xfrm>
            <a:custGeom>
              <a:rect b="b" l="l" r="r" t="t"/>
              <a:pathLst>
                <a:path extrusionOk="0" h="10279" w="28209">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7"/>
            <p:cNvSpPr/>
            <p:nvPr/>
          </p:nvSpPr>
          <p:spPr>
            <a:xfrm>
              <a:off x="5077600" y="1713250"/>
              <a:ext cx="757925" cy="928900"/>
            </a:xfrm>
            <a:custGeom>
              <a:rect b="b" l="l" r="r" t="t"/>
              <a:pathLst>
                <a:path extrusionOk="0" h="37156" w="30317">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7"/>
            <p:cNvSpPr/>
            <p:nvPr/>
          </p:nvSpPr>
          <p:spPr>
            <a:xfrm>
              <a:off x="5244900" y="1952525"/>
              <a:ext cx="58250" cy="99150"/>
            </a:xfrm>
            <a:custGeom>
              <a:rect b="b" l="l" r="r" t="t"/>
              <a:pathLst>
                <a:path extrusionOk="0" h="3966" w="233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7"/>
            <p:cNvSpPr/>
            <p:nvPr/>
          </p:nvSpPr>
          <p:spPr>
            <a:xfrm>
              <a:off x="5536975" y="2026450"/>
              <a:ext cx="58250" cy="99150"/>
            </a:xfrm>
            <a:custGeom>
              <a:rect b="b" l="l" r="r" t="t"/>
              <a:pathLst>
                <a:path extrusionOk="0" h="3966" w="233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7"/>
            <p:cNvSpPr/>
            <p:nvPr/>
          </p:nvSpPr>
          <p:spPr>
            <a:xfrm>
              <a:off x="5310525" y="1973900"/>
              <a:ext cx="115550" cy="226450"/>
            </a:xfrm>
            <a:custGeom>
              <a:rect b="b" l="l" r="r" t="t"/>
              <a:pathLst>
                <a:path extrusionOk="0" h="9058" w="4622">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7"/>
            <p:cNvSpPr/>
            <p:nvPr/>
          </p:nvSpPr>
          <p:spPr>
            <a:xfrm>
              <a:off x="5280025" y="2266300"/>
              <a:ext cx="187650" cy="53300"/>
            </a:xfrm>
            <a:custGeom>
              <a:rect b="b" l="l" r="r" t="t"/>
              <a:pathLst>
                <a:path extrusionOk="0" h="2132" w="7506">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7"/>
            <p:cNvSpPr/>
            <p:nvPr/>
          </p:nvSpPr>
          <p:spPr>
            <a:xfrm>
              <a:off x="5198675" y="1847275"/>
              <a:ext cx="183950" cy="47850"/>
            </a:xfrm>
            <a:custGeom>
              <a:rect b="b" l="l" r="r" t="t"/>
              <a:pathLst>
                <a:path extrusionOk="0" h="1914" w="7358">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7"/>
            <p:cNvSpPr/>
            <p:nvPr/>
          </p:nvSpPr>
          <p:spPr>
            <a:xfrm>
              <a:off x="5505550" y="1911950"/>
              <a:ext cx="212600" cy="70275"/>
            </a:xfrm>
            <a:custGeom>
              <a:rect b="b" l="l" r="r" t="t"/>
              <a:pathLst>
                <a:path extrusionOk="0" h="2811" w="8504">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7"/>
            <p:cNvSpPr/>
            <p:nvPr/>
          </p:nvSpPr>
          <p:spPr>
            <a:xfrm>
              <a:off x="5480575" y="1777950"/>
              <a:ext cx="517625" cy="1736725"/>
            </a:xfrm>
            <a:custGeom>
              <a:rect b="b" l="l" r="r" t="t"/>
              <a:pathLst>
                <a:path extrusionOk="0" h="69469" w="20705">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7"/>
            <p:cNvSpPr/>
            <p:nvPr/>
          </p:nvSpPr>
          <p:spPr>
            <a:xfrm>
              <a:off x="5570225" y="3154175"/>
              <a:ext cx="155325" cy="360500"/>
            </a:xfrm>
            <a:custGeom>
              <a:rect b="b" l="l" r="r" t="t"/>
              <a:pathLst>
                <a:path extrusionOk="0" h="14420" w="6213">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7"/>
            <p:cNvSpPr/>
            <p:nvPr/>
          </p:nvSpPr>
          <p:spPr>
            <a:xfrm>
              <a:off x="5491675" y="2504425"/>
              <a:ext cx="281925" cy="1010250"/>
            </a:xfrm>
            <a:custGeom>
              <a:rect b="b" l="l" r="r" t="t"/>
              <a:pathLst>
                <a:path extrusionOk="0" h="40410" w="11277">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7"/>
            <p:cNvSpPr/>
            <p:nvPr/>
          </p:nvSpPr>
          <p:spPr>
            <a:xfrm>
              <a:off x="5477800" y="1770550"/>
              <a:ext cx="527800" cy="1752225"/>
            </a:xfrm>
            <a:custGeom>
              <a:rect b="b" l="l" r="r" t="t"/>
              <a:pathLst>
                <a:path extrusionOk="0" h="70089" w="21112">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7"/>
            <p:cNvSpPr/>
            <p:nvPr/>
          </p:nvSpPr>
          <p:spPr>
            <a:xfrm>
              <a:off x="4780000" y="1493275"/>
              <a:ext cx="375275" cy="1811575"/>
            </a:xfrm>
            <a:custGeom>
              <a:rect b="b" l="l" r="r" t="t"/>
              <a:pathLst>
                <a:path extrusionOk="0" h="72463" w="15011">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7"/>
            <p:cNvSpPr/>
            <p:nvPr/>
          </p:nvSpPr>
          <p:spPr>
            <a:xfrm>
              <a:off x="4828050" y="2405525"/>
              <a:ext cx="238500" cy="899325"/>
            </a:xfrm>
            <a:custGeom>
              <a:rect b="b" l="l" r="r" t="t"/>
              <a:pathLst>
                <a:path extrusionOk="0" h="35973" w="954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7"/>
            <p:cNvSpPr/>
            <p:nvPr/>
          </p:nvSpPr>
          <p:spPr>
            <a:xfrm>
              <a:off x="4808650" y="1485650"/>
              <a:ext cx="354925" cy="1827200"/>
            </a:xfrm>
            <a:custGeom>
              <a:rect b="b" l="l" r="r" t="t"/>
              <a:pathLst>
                <a:path extrusionOk="0" h="73088" w="14197">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3" name="Google Shape;2733;p47"/>
          <p:cNvSpPr txBox="1"/>
          <p:nvPr>
            <p:ph idx="2" type="subTitle"/>
          </p:nvPr>
        </p:nvSpPr>
        <p:spPr>
          <a:xfrm>
            <a:off x="911400" y="1614900"/>
            <a:ext cx="3518100" cy="19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nuestro plan de marketing estratégico, nuestro equipo ha decidido que se enfocará especialmente a las empresas, aunque si algún particular precisa de nuestros productos también se los ofreceremos al pequeño consumidor a través de nuestra página web.</a:t>
            </a:r>
            <a:endParaRPr>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7" name="Shape 2737"/>
        <p:cNvGrpSpPr/>
        <p:nvPr/>
      </p:nvGrpSpPr>
      <p:grpSpPr>
        <a:xfrm>
          <a:off x="0" y="0"/>
          <a:ext cx="0" cy="0"/>
          <a:chOff x="0" y="0"/>
          <a:chExt cx="0" cy="0"/>
        </a:xfrm>
      </p:grpSpPr>
      <p:sp>
        <p:nvSpPr>
          <p:cNvPr id="2738" name="Google Shape;2738;p48"/>
          <p:cNvSpPr txBox="1"/>
          <p:nvPr>
            <p:ph type="title"/>
          </p:nvPr>
        </p:nvSpPr>
        <p:spPr>
          <a:xfrm>
            <a:off x="1568850" y="72675"/>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Estrategia de marketing</a:t>
            </a:r>
            <a:endParaRPr/>
          </a:p>
          <a:p>
            <a:pPr indent="0" lvl="0" marL="0" rtl="0" algn="ctr">
              <a:spcBef>
                <a:spcPts val="0"/>
              </a:spcBef>
              <a:spcAft>
                <a:spcPts val="0"/>
              </a:spcAft>
              <a:buNone/>
            </a:pPr>
            <a:r>
              <a:t/>
            </a:r>
            <a:endParaRPr/>
          </a:p>
        </p:txBody>
      </p:sp>
      <p:sp>
        <p:nvSpPr>
          <p:cNvPr id="2739" name="Google Shape;2739;p48"/>
          <p:cNvSpPr txBox="1"/>
          <p:nvPr>
            <p:ph idx="1" type="subTitle"/>
          </p:nvPr>
        </p:nvSpPr>
        <p:spPr>
          <a:xfrm>
            <a:off x="1361425" y="1928688"/>
            <a:ext cx="2906700" cy="9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Periódicos de índole económica, como el economista, alquilamos un pequeño espacio.</a:t>
            </a:r>
            <a:endParaRPr sz="1200"/>
          </a:p>
        </p:txBody>
      </p:sp>
      <p:sp>
        <p:nvSpPr>
          <p:cNvPr id="2740" name="Google Shape;2740;p48"/>
          <p:cNvSpPr txBox="1"/>
          <p:nvPr>
            <p:ph idx="3" type="subTitle"/>
          </p:nvPr>
        </p:nvSpPr>
        <p:spPr>
          <a:xfrm>
            <a:off x="1495350" y="3786688"/>
            <a:ext cx="2422500" cy="6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En televisión, en canales como Intereconomía.</a:t>
            </a:r>
            <a:endParaRPr sz="1200"/>
          </a:p>
        </p:txBody>
      </p:sp>
      <p:sp>
        <p:nvSpPr>
          <p:cNvPr id="2741" name="Google Shape;2741;p48"/>
          <p:cNvSpPr txBox="1"/>
          <p:nvPr>
            <p:ph idx="5" type="subTitle"/>
          </p:nvPr>
        </p:nvSpPr>
        <p:spPr>
          <a:xfrm>
            <a:off x="5842325" y="1928700"/>
            <a:ext cx="2783100" cy="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En medios digitales, aquí es donde centraremos la mayoría de nuestros recursos.</a:t>
            </a:r>
            <a:endParaRPr sz="1200"/>
          </a:p>
        </p:txBody>
      </p:sp>
      <p:sp>
        <p:nvSpPr>
          <p:cNvPr id="2742" name="Google Shape;2742;p48"/>
          <p:cNvSpPr txBox="1"/>
          <p:nvPr>
            <p:ph idx="8" type="subTitle"/>
          </p:nvPr>
        </p:nvSpPr>
        <p:spPr>
          <a:xfrm>
            <a:off x="4673825" y="2940175"/>
            <a:ext cx="39516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Aquí los dividiremos en dos ramas: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SEO y SEM. Contratando campañas de Google para palabras su motor de búsqueda y banners de prensa digital.</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En nuestra propia web, con un diseño muy visual y donde se pueda encontrar toda la información que nos afecta.</a:t>
            </a:r>
            <a:endParaRPr sz="1300"/>
          </a:p>
          <a:p>
            <a:pPr indent="0" lvl="0" marL="0" rtl="0" algn="r">
              <a:spcBef>
                <a:spcPts val="0"/>
              </a:spcBef>
              <a:spcAft>
                <a:spcPts val="0"/>
              </a:spcAft>
              <a:buNone/>
            </a:pPr>
            <a:r>
              <a:t/>
            </a:r>
            <a:endParaRPr sz="1600"/>
          </a:p>
        </p:txBody>
      </p:sp>
      <p:sp>
        <p:nvSpPr>
          <p:cNvPr id="2743" name="Google Shape;2743;p48"/>
          <p:cNvSpPr txBox="1"/>
          <p:nvPr/>
        </p:nvSpPr>
        <p:spPr>
          <a:xfrm>
            <a:off x="282625" y="1969575"/>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744" name="Google Shape;2744;p48"/>
          <p:cNvSpPr txBox="1"/>
          <p:nvPr/>
        </p:nvSpPr>
        <p:spPr>
          <a:xfrm>
            <a:off x="4536144" y="192869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745" name="Google Shape;2745;p48"/>
          <p:cNvSpPr txBox="1"/>
          <p:nvPr/>
        </p:nvSpPr>
        <p:spPr>
          <a:xfrm>
            <a:off x="282616" y="36991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
        <p:nvSpPr>
          <p:cNvPr id="2746" name="Google Shape;2746;p48"/>
          <p:cNvSpPr txBox="1"/>
          <p:nvPr/>
        </p:nvSpPr>
        <p:spPr>
          <a:xfrm>
            <a:off x="671400" y="812825"/>
            <a:ext cx="7801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Barlow Semi Condensed"/>
                <a:ea typeface="Barlow Semi Condensed"/>
                <a:cs typeface="Barlow Semi Condensed"/>
                <a:sym typeface="Barlow Semi Condensed"/>
              </a:rPr>
              <a:t>En lo respectivo al plan de marketing operativo, al principio nos publicitaremos de manera muy moderada en los siguientes medios</a:t>
            </a:r>
            <a:endParaRPr sz="1500">
              <a:latin typeface="Barlow Semi Condensed"/>
              <a:ea typeface="Barlow Semi Condensed"/>
              <a:cs typeface="Barlow Semi Condensed"/>
              <a:sym typeface="Barlow Semi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49"/>
          <p:cNvSpPr txBox="1"/>
          <p:nvPr>
            <p:ph idx="1" type="subTitle"/>
          </p:nvPr>
        </p:nvSpPr>
        <p:spPr>
          <a:xfrm>
            <a:off x="1608300" y="1405650"/>
            <a:ext cx="5927400" cy="113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Para nosotros va a ser muy importante que demos una buena sensación a nuestros nuevos clientes, y sobre todo a nuestros clientes actuales, por ello nos gustaría darles una gran impresión y que cuando piensen en Tec.S.H, piensen en un sinónimo de calidad a buen precio.</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Pero nosotros somos realistas y sabemos que no podemos ofrecerlo todo en un principio, porque tenemos claro cuáles son nuestras fortalezas y nuestras debilidades. Es por eso que dentro de este sector dividido en muchos mercados queremos posicionarnos en los más importantes ofreciendo una calidad que se corresponde con nuestro precio. Así que competiremos con el resto de empresas en precio.</a:t>
            </a:r>
            <a:endParaRPr sz="1600"/>
          </a:p>
          <a:p>
            <a:pPr indent="0" lvl="0" marL="0" rtl="0" algn="just">
              <a:spcBef>
                <a:spcPts val="0"/>
              </a:spcBef>
              <a:spcAft>
                <a:spcPts val="0"/>
              </a:spcAft>
              <a:buNone/>
            </a:pPr>
            <a:r>
              <a:t/>
            </a:r>
            <a:endParaRPr sz="1600"/>
          </a:p>
        </p:txBody>
      </p:sp>
      <p:sp>
        <p:nvSpPr>
          <p:cNvPr id="2752" name="Google Shape;2752;p49"/>
          <p:cNvSpPr txBox="1"/>
          <p:nvPr/>
        </p:nvSpPr>
        <p:spPr>
          <a:xfrm>
            <a:off x="2299800" y="242225"/>
            <a:ext cx="4544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Fjalla One"/>
                <a:ea typeface="Fjalla One"/>
                <a:cs typeface="Fjalla One"/>
                <a:sym typeface="Fjalla One"/>
              </a:rPr>
              <a:t>Estrategia de </a:t>
            </a:r>
            <a:endParaRPr sz="2800">
              <a:solidFill>
                <a:schemeClr val="dk2"/>
              </a:solidFill>
              <a:latin typeface="Fjalla One"/>
              <a:ea typeface="Fjalla One"/>
              <a:cs typeface="Fjalla One"/>
              <a:sym typeface="Fjalla One"/>
            </a:endParaRPr>
          </a:p>
          <a:p>
            <a:pPr indent="0" lvl="0" marL="0" rtl="0" algn="ctr">
              <a:spcBef>
                <a:spcPts val="0"/>
              </a:spcBef>
              <a:spcAft>
                <a:spcPts val="0"/>
              </a:spcAft>
              <a:buNone/>
            </a:pPr>
            <a:r>
              <a:rPr lang="en" sz="2800">
                <a:solidFill>
                  <a:schemeClr val="dk2"/>
                </a:solidFill>
                <a:latin typeface="Fjalla One"/>
                <a:ea typeface="Fjalla One"/>
                <a:cs typeface="Fjalla One"/>
                <a:sym typeface="Fjalla One"/>
              </a:rPr>
              <a:t>marketing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50"/>
          <p:cNvSpPr txBox="1"/>
          <p:nvPr>
            <p:ph type="title"/>
          </p:nvPr>
        </p:nvSpPr>
        <p:spPr>
          <a:xfrm>
            <a:off x="1697500" y="2505150"/>
            <a:ext cx="56343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Forma jurídica</a:t>
            </a:r>
            <a:endParaRPr sz="4700"/>
          </a:p>
        </p:txBody>
      </p:sp>
      <p:sp>
        <p:nvSpPr>
          <p:cNvPr id="2758" name="Google Shape;2758;p50"/>
          <p:cNvSpPr txBox="1"/>
          <p:nvPr>
            <p:ph idx="2" type="title"/>
          </p:nvPr>
        </p:nvSpPr>
        <p:spPr>
          <a:xfrm>
            <a:off x="3030850" y="12405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sp>
        <p:nvSpPr>
          <p:cNvPr id="2763" name="Google Shape;2763;p51"/>
          <p:cNvSpPr txBox="1"/>
          <p:nvPr>
            <p:ph type="title"/>
          </p:nvPr>
        </p:nvSpPr>
        <p:spPr>
          <a:xfrm>
            <a:off x="1684950" y="165250"/>
            <a:ext cx="5774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Forma jurídica</a:t>
            </a:r>
            <a:endParaRPr/>
          </a:p>
          <a:p>
            <a:pPr indent="0" lvl="0" marL="0" rtl="0" algn="ctr">
              <a:spcBef>
                <a:spcPts val="0"/>
              </a:spcBef>
              <a:spcAft>
                <a:spcPts val="0"/>
              </a:spcAft>
              <a:buNone/>
            </a:pPr>
            <a:r>
              <a:t/>
            </a:r>
            <a:endParaRPr/>
          </a:p>
        </p:txBody>
      </p:sp>
      <p:sp>
        <p:nvSpPr>
          <p:cNvPr id="2764" name="Google Shape;2764;p51"/>
          <p:cNvSpPr/>
          <p:nvPr/>
        </p:nvSpPr>
        <p:spPr>
          <a:xfrm>
            <a:off x="88700" y="939725"/>
            <a:ext cx="8065500" cy="1392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1"/>
          <p:cNvSpPr txBox="1"/>
          <p:nvPr>
            <p:ph idx="1" type="subTitle"/>
          </p:nvPr>
        </p:nvSpPr>
        <p:spPr>
          <a:xfrm>
            <a:off x="266375" y="939725"/>
            <a:ext cx="7757400" cy="13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Nuestro equipo ha decidido que la forma jurídica de nuestra nueva empresa será una sociedad limitada, en la que seríamos los administradores solidarios. </a:t>
            </a:r>
            <a:endParaRPr/>
          </a:p>
          <a:p>
            <a:pPr indent="0" lvl="0" marL="0" rtl="0" algn="just">
              <a:spcBef>
                <a:spcPts val="0"/>
              </a:spcBef>
              <a:spcAft>
                <a:spcPts val="0"/>
              </a:spcAft>
              <a:buNone/>
            </a:pPr>
            <a:r>
              <a:rPr lang="en"/>
              <a:t>Con ello no tendremos que responder con nuestro propio patrimonio ante las deudas que la sociedad contraiga frente a terceros, y que la respuesta de la sociedad quede limitada al capital que aportemos en la constitución de esta.</a:t>
            </a:r>
            <a:endParaRPr/>
          </a:p>
        </p:txBody>
      </p:sp>
      <p:sp>
        <p:nvSpPr>
          <p:cNvPr id="2766" name="Google Shape;2766;p51"/>
          <p:cNvSpPr/>
          <p:nvPr/>
        </p:nvSpPr>
        <p:spPr>
          <a:xfrm>
            <a:off x="88700" y="2558400"/>
            <a:ext cx="8851500" cy="1085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1"/>
          <p:cNvSpPr txBox="1"/>
          <p:nvPr>
            <p:ph idx="1" type="subTitle"/>
          </p:nvPr>
        </p:nvSpPr>
        <p:spPr>
          <a:xfrm>
            <a:off x="266375" y="2608225"/>
            <a:ext cx="8601000" cy="8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En lo que se refiere al capital social, aportamos un tercio cada uno de nosotros. </a:t>
            </a:r>
            <a:endParaRPr/>
          </a:p>
          <a:p>
            <a:pPr indent="0" lvl="0" marL="0" rtl="0" algn="just">
              <a:spcBef>
                <a:spcPts val="0"/>
              </a:spcBef>
              <a:spcAft>
                <a:spcPts val="0"/>
              </a:spcAft>
              <a:buNone/>
            </a:pPr>
            <a:r>
              <a:rPr lang="en"/>
              <a:t>En un futuro, con el objetivo de conseguir un mayor crecimiento podríamos aceptar a más inversores, y hacer más grande la empresa.</a:t>
            </a:r>
            <a:endParaRPr/>
          </a:p>
        </p:txBody>
      </p:sp>
      <p:sp>
        <p:nvSpPr>
          <p:cNvPr id="2768" name="Google Shape;2768;p51"/>
          <p:cNvSpPr/>
          <p:nvPr/>
        </p:nvSpPr>
        <p:spPr>
          <a:xfrm>
            <a:off x="88700" y="3862950"/>
            <a:ext cx="4641900" cy="1085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1"/>
          <p:cNvSpPr txBox="1"/>
          <p:nvPr>
            <p:ph idx="1" type="subTitle"/>
          </p:nvPr>
        </p:nvSpPr>
        <p:spPr>
          <a:xfrm>
            <a:off x="266375" y="3925075"/>
            <a:ext cx="4328400" cy="8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El domicilio social de esta lo estableceremos en Madrid para beneficiarnos de las ventajas fiscales que esta ofrece.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34"/>
          <p:cNvSpPr txBox="1"/>
          <p:nvPr>
            <p:ph type="title"/>
          </p:nvPr>
        </p:nvSpPr>
        <p:spPr>
          <a:xfrm>
            <a:off x="568050" y="242700"/>
            <a:ext cx="5178600" cy="59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Presentación</a:t>
            </a:r>
            <a:r>
              <a:rPr lang="en"/>
              <a:t> de los Emprendedores</a:t>
            </a:r>
            <a:endParaRPr/>
          </a:p>
        </p:txBody>
      </p:sp>
      <p:sp>
        <p:nvSpPr>
          <p:cNvPr id="1887" name="Google Shape;1887;p34"/>
          <p:cNvSpPr txBox="1"/>
          <p:nvPr>
            <p:ph idx="1" type="body"/>
          </p:nvPr>
        </p:nvSpPr>
        <p:spPr>
          <a:xfrm>
            <a:off x="719250" y="1337300"/>
            <a:ext cx="7705500" cy="33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Somos un grupo de tres alumnos del grado superior de Desarrollo de Aplicaciones Web que nos hemos juntado para realizar una empresa relacionada con la informática y su tecnología.</a:t>
            </a:r>
            <a:endParaRPr>
              <a:latin typeface="Barlow Semi Condensed"/>
              <a:ea typeface="Barlow Semi Condensed"/>
              <a:cs typeface="Barlow Semi Condensed"/>
              <a:sym typeface="Barlow Semi Condensed"/>
            </a:endParaRPr>
          </a:p>
          <a:p>
            <a:pPr indent="0" lvl="0" marL="0" rtl="0" algn="l">
              <a:spcBef>
                <a:spcPts val="1600"/>
              </a:spcBef>
              <a:spcAft>
                <a:spcPts val="0"/>
              </a:spcAft>
              <a:buClr>
                <a:schemeClr val="dk1"/>
              </a:buClr>
              <a:buSzPts val="1100"/>
              <a:buFont typeface="Arial"/>
              <a:buNone/>
            </a:pPr>
            <a:r>
              <a:t/>
            </a:r>
            <a:endParaRPr/>
          </a:p>
          <a:p>
            <a:pPr indent="-304800" lvl="0" marL="457200" rtl="0" algn="l">
              <a:spcBef>
                <a:spcPts val="0"/>
              </a:spcBef>
              <a:spcAft>
                <a:spcPts val="0"/>
              </a:spcAft>
              <a:buClr>
                <a:schemeClr val="accent1"/>
              </a:buClr>
              <a:buSzPts val="1200"/>
              <a:buFont typeface="Barlow Semi Condensed SemiBold"/>
              <a:buChar char="●"/>
            </a:pPr>
            <a:r>
              <a:rPr lang="en">
                <a:solidFill>
                  <a:schemeClr val="accent1"/>
                </a:solidFill>
                <a:latin typeface="Barlow Semi Condensed SemiBold"/>
                <a:ea typeface="Barlow Semi Condensed SemiBold"/>
                <a:cs typeface="Barlow Semi Condensed SemiBold"/>
                <a:sym typeface="Barlow Semi Condensed SemiBold"/>
              </a:rPr>
              <a:t>Cristina Maria Pop.</a:t>
            </a:r>
            <a:endParaRPr>
              <a:solidFill>
                <a:schemeClr val="accent1"/>
              </a:solidFill>
              <a:latin typeface="Barlow Semi Condensed SemiBold"/>
              <a:ea typeface="Barlow Semi Condensed SemiBold"/>
              <a:cs typeface="Barlow Semi Condensed SemiBold"/>
              <a:sym typeface="Barlow Semi Condensed SemiBold"/>
            </a:endParaRPr>
          </a:p>
          <a:p>
            <a:pPr indent="0" lvl="0" marL="457200" rtl="0" algn="l">
              <a:spcBef>
                <a:spcPts val="0"/>
              </a:spcBef>
              <a:spcAft>
                <a:spcPts val="0"/>
              </a:spcAft>
              <a:buClr>
                <a:schemeClr val="dk1"/>
              </a:buClr>
              <a:buSzPts val="1100"/>
              <a:buFont typeface="Arial"/>
              <a:buNone/>
            </a:pPr>
            <a:r>
              <a:rPr lang="en"/>
              <a:t>Alumna en el curso de desarrollo de aplicaciones web con conocimientos a nivel junior de varios lenguajes como Java, MySql, Python, PHP, JavaScript, HTML y CSS. Soy una persona muy </a:t>
            </a:r>
            <a:r>
              <a:rPr lang="en">
                <a:solidFill>
                  <a:srgbClr val="00C3B1"/>
                </a:solidFill>
              </a:rPr>
              <a:t>interesada </a:t>
            </a:r>
            <a:r>
              <a:rPr lang="en"/>
              <a:t>en el mundo del software y el desarrollo web. </a:t>
            </a:r>
            <a:endParaRPr/>
          </a:p>
          <a:p>
            <a:pPr indent="0" lvl="0" marL="0" rtl="0" algn="l">
              <a:spcBef>
                <a:spcPts val="0"/>
              </a:spcBef>
              <a:spcAft>
                <a:spcPts val="0"/>
              </a:spcAft>
              <a:buClr>
                <a:schemeClr val="dk1"/>
              </a:buClr>
              <a:buSzPts val="1100"/>
              <a:buFont typeface="Arial"/>
              <a:buNone/>
            </a:pPr>
            <a:r>
              <a:t/>
            </a:r>
            <a:endParaRPr/>
          </a:p>
          <a:p>
            <a:pPr indent="-304800" lvl="0" marL="457200" rtl="0" algn="l">
              <a:spcBef>
                <a:spcPts val="0"/>
              </a:spcBef>
              <a:spcAft>
                <a:spcPts val="0"/>
              </a:spcAft>
              <a:buClr>
                <a:schemeClr val="accent1"/>
              </a:buClr>
              <a:buSzPts val="1200"/>
              <a:buFont typeface="Barlow Semi Condensed SemiBold"/>
              <a:buChar char="●"/>
            </a:pPr>
            <a:r>
              <a:rPr lang="en">
                <a:solidFill>
                  <a:schemeClr val="accent1"/>
                </a:solidFill>
                <a:latin typeface="Barlow Semi Condensed SemiBold"/>
                <a:ea typeface="Barlow Semi Condensed SemiBold"/>
                <a:cs typeface="Barlow Semi Condensed SemiBold"/>
                <a:sym typeface="Barlow Semi Condensed SemiBold"/>
              </a:rPr>
              <a:t>Ahmed Ech-Charyfy Bennaji.</a:t>
            </a:r>
            <a:endParaRPr>
              <a:solidFill>
                <a:schemeClr val="accent1"/>
              </a:solidFill>
              <a:latin typeface="Barlow Semi Condensed SemiBold"/>
              <a:ea typeface="Barlow Semi Condensed SemiBold"/>
              <a:cs typeface="Barlow Semi Condensed SemiBold"/>
              <a:sym typeface="Barlow Semi Condensed SemiBold"/>
            </a:endParaRPr>
          </a:p>
          <a:p>
            <a:pPr indent="0" lvl="0" marL="457200" rtl="0" algn="l">
              <a:spcBef>
                <a:spcPts val="0"/>
              </a:spcBef>
              <a:spcAft>
                <a:spcPts val="0"/>
              </a:spcAft>
              <a:buClr>
                <a:schemeClr val="dk1"/>
              </a:buClr>
              <a:buSzPts val="1100"/>
              <a:buFont typeface="Arial"/>
              <a:buNone/>
            </a:pPr>
            <a:r>
              <a:rPr lang="en"/>
              <a:t>Alumno en el curso de desarrollo de aplicaciones web con conocimientos a nivel junior de varios lenguajes como Java, C, MySql, Python, PHP, JavaScript, HTML y CSS.  Persona </a:t>
            </a:r>
            <a:r>
              <a:rPr lang="en">
                <a:solidFill>
                  <a:srgbClr val="00C3B1"/>
                </a:solidFill>
              </a:rPr>
              <a:t>trabajadora </a:t>
            </a:r>
            <a:r>
              <a:rPr lang="en"/>
              <a:t>y que le pone empeño y pasión a todo aquello a lo que se dedica.</a:t>
            </a:r>
            <a:endParaRPr/>
          </a:p>
          <a:p>
            <a:pPr indent="0" lvl="0" marL="0" rtl="0" algn="l">
              <a:spcBef>
                <a:spcPts val="0"/>
              </a:spcBef>
              <a:spcAft>
                <a:spcPts val="0"/>
              </a:spcAft>
              <a:buClr>
                <a:schemeClr val="dk1"/>
              </a:buClr>
              <a:buSzPts val="1100"/>
              <a:buFont typeface="Arial"/>
              <a:buNone/>
            </a:pPr>
            <a:r>
              <a:t/>
            </a:r>
            <a:endParaRPr/>
          </a:p>
          <a:p>
            <a:pPr indent="-304800" lvl="0" marL="457200" rtl="0" algn="l">
              <a:spcBef>
                <a:spcPts val="0"/>
              </a:spcBef>
              <a:spcAft>
                <a:spcPts val="0"/>
              </a:spcAft>
              <a:buClr>
                <a:schemeClr val="accent1"/>
              </a:buClr>
              <a:buSzPts val="1200"/>
              <a:buFont typeface="Barlow Semi Condensed SemiBold"/>
              <a:buChar char="●"/>
            </a:pPr>
            <a:r>
              <a:rPr lang="en">
                <a:solidFill>
                  <a:schemeClr val="accent1"/>
                </a:solidFill>
                <a:latin typeface="Barlow Semi Condensed SemiBold"/>
                <a:ea typeface="Barlow Semi Condensed SemiBold"/>
                <a:cs typeface="Barlow Semi Condensed SemiBold"/>
                <a:sym typeface="Barlow Semi Condensed SemiBold"/>
              </a:rPr>
              <a:t>David Espinosa González.</a:t>
            </a:r>
            <a:endParaRPr>
              <a:solidFill>
                <a:schemeClr val="accent1"/>
              </a:solidFill>
              <a:latin typeface="Barlow Semi Condensed SemiBold"/>
              <a:ea typeface="Barlow Semi Condensed SemiBold"/>
              <a:cs typeface="Barlow Semi Condensed SemiBold"/>
              <a:sym typeface="Barlow Semi Condensed SemiBold"/>
            </a:endParaRPr>
          </a:p>
          <a:p>
            <a:pPr indent="0" lvl="0" marL="457200" rtl="0" algn="l">
              <a:spcBef>
                <a:spcPts val="0"/>
              </a:spcBef>
              <a:spcAft>
                <a:spcPts val="0"/>
              </a:spcAft>
              <a:buClr>
                <a:schemeClr val="dk1"/>
              </a:buClr>
              <a:buSzPts val="1100"/>
              <a:buFont typeface="Arial"/>
              <a:buNone/>
            </a:pPr>
            <a:r>
              <a:rPr lang="en"/>
              <a:t>Alumno de segundo con conocimientos tanto en software como en hardware. Conozco al igual que mis compañeros diversos lenguajes de programación como Java, JavaScript, PHP, Python, … También tengo </a:t>
            </a:r>
            <a:r>
              <a:rPr lang="en">
                <a:solidFill>
                  <a:srgbClr val="00C3B1"/>
                </a:solidFill>
              </a:rPr>
              <a:t>conocimientos </a:t>
            </a:r>
            <a:r>
              <a:rPr lang="en"/>
              <a:t>de hardware y sistemas, por ese motivo se introduce también la parte de hardware en la empresa.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52"/>
          <p:cNvSpPr txBox="1"/>
          <p:nvPr/>
        </p:nvSpPr>
        <p:spPr>
          <a:xfrm>
            <a:off x="3072000" y="3360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Fjalla One"/>
                <a:ea typeface="Fjalla One"/>
                <a:cs typeface="Fjalla One"/>
                <a:sym typeface="Fjalla One"/>
              </a:rPr>
              <a:t>Forma jurídica</a:t>
            </a:r>
            <a:endParaRPr/>
          </a:p>
        </p:txBody>
      </p:sp>
      <p:sp>
        <p:nvSpPr>
          <p:cNvPr id="2775" name="Google Shape;2775;p52"/>
          <p:cNvSpPr txBox="1"/>
          <p:nvPr>
            <p:ph idx="1" type="subTitle"/>
          </p:nvPr>
        </p:nvSpPr>
        <p:spPr>
          <a:xfrm>
            <a:off x="1608300" y="2496050"/>
            <a:ext cx="5927400" cy="113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Los objetos sociales de nuestra empresa serán:</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317500" lvl="0" marL="457200" rtl="0" algn="just">
              <a:spcBef>
                <a:spcPts val="0"/>
              </a:spcBef>
              <a:spcAft>
                <a:spcPts val="0"/>
              </a:spcAft>
              <a:buSzPts val="1400"/>
              <a:buChar char="●"/>
            </a:pPr>
            <a:r>
              <a:rPr lang="en"/>
              <a:t>4651- Comercio al por mayor de ordenadores, equipos periféricos y programas informáticos.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4741 – Comercio al por menor de ordenadores, equipos periféricos y programas informáticos en establecimientos especializados.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6201 – Actividad de programación informática</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6202 – Actividades de consultoría informática.</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6203 – Gestión de recursos informáticos.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631 – Servicios de información.</a:t>
            </a:r>
            <a:endParaRPr/>
          </a:p>
          <a:p>
            <a:pPr indent="0" lvl="0" marL="0" rtl="0" algn="just">
              <a:spcBef>
                <a:spcPts val="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9" name="Shape 2779"/>
        <p:cNvGrpSpPr/>
        <p:nvPr/>
      </p:nvGrpSpPr>
      <p:grpSpPr>
        <a:xfrm>
          <a:off x="0" y="0"/>
          <a:ext cx="0" cy="0"/>
          <a:chOff x="0" y="0"/>
          <a:chExt cx="0" cy="0"/>
        </a:xfrm>
      </p:grpSpPr>
      <p:sp>
        <p:nvSpPr>
          <p:cNvPr id="2780" name="Google Shape;2780;p53"/>
          <p:cNvSpPr txBox="1"/>
          <p:nvPr/>
        </p:nvSpPr>
        <p:spPr>
          <a:xfrm>
            <a:off x="3072000" y="3360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Fjalla One"/>
                <a:ea typeface="Fjalla One"/>
                <a:cs typeface="Fjalla One"/>
                <a:sym typeface="Fjalla One"/>
              </a:rPr>
              <a:t>Forma jurídica</a:t>
            </a:r>
            <a:endParaRPr/>
          </a:p>
        </p:txBody>
      </p:sp>
      <p:sp>
        <p:nvSpPr>
          <p:cNvPr id="2781" name="Google Shape;2781;p53"/>
          <p:cNvSpPr txBox="1"/>
          <p:nvPr>
            <p:ph idx="1" type="subTitle"/>
          </p:nvPr>
        </p:nvSpPr>
        <p:spPr>
          <a:xfrm>
            <a:off x="1608300" y="2598900"/>
            <a:ext cx="5927400" cy="1134000"/>
          </a:xfrm>
          <a:prstGeom prst="rect">
            <a:avLst/>
          </a:prstGeom>
          <a:no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lang="en"/>
              <a:t>Para constituir la sociedad hemos: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Registrado el nombre de nuestra propiedad.</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Abierto una cuenta bancaria con el nombre de nuestra sociedad.</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Redactado los estatutos.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Pagado el impuesto de Transmisiones Patrimoniales. (4%)</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Presentar los estatutos y escrituras en el registro mercantil.</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Darnos de alta en la AEAT (Agencia Estatal de Administración Tributaria).</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5" name="Shape 2785"/>
        <p:cNvGrpSpPr/>
        <p:nvPr/>
      </p:nvGrpSpPr>
      <p:grpSpPr>
        <a:xfrm>
          <a:off x="0" y="0"/>
          <a:ext cx="0" cy="0"/>
          <a:chOff x="0" y="0"/>
          <a:chExt cx="0" cy="0"/>
        </a:xfrm>
      </p:grpSpPr>
      <p:sp>
        <p:nvSpPr>
          <p:cNvPr id="2786" name="Google Shape;2786;p54"/>
          <p:cNvSpPr txBox="1"/>
          <p:nvPr>
            <p:ph type="title"/>
          </p:nvPr>
        </p:nvSpPr>
        <p:spPr>
          <a:xfrm>
            <a:off x="3537350" y="1128625"/>
            <a:ext cx="2192400" cy="1662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9600"/>
              <a:t>05</a:t>
            </a:r>
            <a:endParaRPr sz="9600"/>
          </a:p>
        </p:txBody>
      </p:sp>
      <p:sp>
        <p:nvSpPr>
          <p:cNvPr id="2787" name="Google Shape;2787;p54"/>
          <p:cNvSpPr txBox="1"/>
          <p:nvPr/>
        </p:nvSpPr>
        <p:spPr>
          <a:xfrm>
            <a:off x="1428050" y="2624000"/>
            <a:ext cx="64110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700">
                <a:solidFill>
                  <a:schemeClr val="dk2"/>
                </a:solidFill>
                <a:latin typeface="Fjalla One"/>
                <a:ea typeface="Fjalla One"/>
                <a:cs typeface="Fjalla One"/>
                <a:sym typeface="Fjalla One"/>
              </a:rPr>
              <a:t>D.A.F.O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5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D.A.F.O</a:t>
            </a:r>
            <a:endParaRPr/>
          </a:p>
        </p:txBody>
      </p:sp>
      <p:grpSp>
        <p:nvGrpSpPr>
          <p:cNvPr id="2793" name="Google Shape;2793;p55"/>
          <p:cNvGrpSpPr/>
          <p:nvPr/>
        </p:nvGrpSpPr>
        <p:grpSpPr>
          <a:xfrm>
            <a:off x="2883906" y="1399035"/>
            <a:ext cx="3376184" cy="2805310"/>
            <a:chOff x="1187048" y="238125"/>
            <a:chExt cx="5256397" cy="5248476"/>
          </a:xfrm>
        </p:grpSpPr>
        <p:sp>
          <p:nvSpPr>
            <p:cNvPr id="2794" name="Google Shape;2794;p55"/>
            <p:cNvSpPr/>
            <p:nvPr/>
          </p:nvSpPr>
          <p:spPr>
            <a:xfrm>
              <a:off x="1188450" y="238125"/>
              <a:ext cx="3198750" cy="2628625"/>
            </a:xfrm>
            <a:custGeom>
              <a:rect b="b" l="l" r="r" t="t"/>
              <a:pathLst>
                <a:path extrusionOk="0" h="105145" w="12795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5"/>
            <p:cNvSpPr/>
            <p:nvPr/>
          </p:nvSpPr>
          <p:spPr>
            <a:xfrm>
              <a:off x="1187048" y="2289901"/>
              <a:ext cx="2628362" cy="3196700"/>
            </a:xfrm>
            <a:custGeom>
              <a:rect b="b" l="l" r="r" t="t"/>
              <a:pathLst>
                <a:path extrusionOk="0" h="127868" w="105145">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5"/>
            <p:cNvSpPr/>
            <p:nvPr/>
          </p:nvSpPr>
          <p:spPr>
            <a:xfrm>
              <a:off x="3812708" y="244502"/>
              <a:ext cx="2628650" cy="3170611"/>
            </a:xfrm>
            <a:custGeom>
              <a:rect b="b" l="l" r="r" t="t"/>
              <a:pathLst>
                <a:path extrusionOk="0" h="127873" w="105146">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5"/>
            <p:cNvSpPr/>
            <p:nvPr/>
          </p:nvSpPr>
          <p:spPr>
            <a:xfrm>
              <a:off x="3244845" y="2847950"/>
              <a:ext cx="3198600" cy="2628500"/>
            </a:xfrm>
            <a:custGeom>
              <a:rect b="b" l="l" r="r" t="t"/>
              <a:pathLst>
                <a:path extrusionOk="0" h="105140" w="127944">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8" name="Google Shape;2798;p55"/>
          <p:cNvSpPr txBox="1"/>
          <p:nvPr/>
        </p:nvSpPr>
        <p:spPr>
          <a:xfrm>
            <a:off x="2311150" y="18747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Debilidades</a:t>
            </a:r>
            <a:endParaRPr/>
          </a:p>
        </p:txBody>
      </p:sp>
      <p:sp>
        <p:nvSpPr>
          <p:cNvPr id="2799" name="Google Shape;2799;p55"/>
          <p:cNvSpPr txBox="1"/>
          <p:nvPr/>
        </p:nvSpPr>
        <p:spPr>
          <a:xfrm>
            <a:off x="3917450" y="33002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Fortalezas</a:t>
            </a:r>
            <a:endParaRPr/>
          </a:p>
        </p:txBody>
      </p:sp>
      <p:sp>
        <p:nvSpPr>
          <p:cNvPr id="2800" name="Google Shape;2800;p55"/>
          <p:cNvSpPr txBox="1"/>
          <p:nvPr/>
        </p:nvSpPr>
        <p:spPr>
          <a:xfrm>
            <a:off x="3917450" y="18747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A.</a:t>
            </a:r>
            <a:endParaRPr/>
          </a:p>
        </p:txBody>
      </p:sp>
      <p:sp>
        <p:nvSpPr>
          <p:cNvPr id="2801" name="Google Shape;2801;p55"/>
          <p:cNvSpPr txBox="1"/>
          <p:nvPr/>
        </p:nvSpPr>
        <p:spPr>
          <a:xfrm>
            <a:off x="2311150" y="33002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56"/>
          <p:cNvSpPr txBox="1"/>
          <p:nvPr>
            <p:ph type="title"/>
          </p:nvPr>
        </p:nvSpPr>
        <p:spPr>
          <a:xfrm>
            <a:off x="723750" y="256023"/>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D.A.F.O.</a:t>
            </a:r>
            <a:endParaRPr/>
          </a:p>
        </p:txBody>
      </p:sp>
      <p:sp>
        <p:nvSpPr>
          <p:cNvPr id="2807" name="Google Shape;2807;p56"/>
          <p:cNvSpPr txBox="1"/>
          <p:nvPr>
            <p:ph idx="1" type="subTitle"/>
          </p:nvPr>
        </p:nvSpPr>
        <p:spPr>
          <a:xfrm>
            <a:off x="0" y="1240113"/>
            <a:ext cx="6288900" cy="39159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Los tres integrantes de esta empresa somos conscientes de nuestras fuertes personalidades. En situaciones de gran estrés o presión, así como en situaciones de debate, nuestros caracteres pueden llegar a chocar y esto puede generar conflicto. </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Somos un grupo de nuevos emprendedores, por lo que tenemos una falta de experiencia y conocimientos a la hora de crear y gestionar una empresa.</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Falta de experiencia y conocimiento en el sector del hardware debido a que nuestros estudios se centraron en el ámbito del software.</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Se presenta una gran dificultad a la hora de encontrar y gestionar proveedores, tanto en software como en hardware.</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Falta de experiencia a la hora de trabajar en proyectos de software profesionales.</a:t>
            </a:r>
            <a:endParaRPr sz="1300">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0" lvl="0" marL="0" rtl="0" algn="r">
              <a:spcBef>
                <a:spcPts val="0"/>
              </a:spcBef>
              <a:spcAft>
                <a:spcPts val="0"/>
              </a:spcAft>
              <a:buNone/>
            </a:pPr>
            <a:r>
              <a:t/>
            </a:r>
            <a:endParaRPr sz="1600"/>
          </a:p>
        </p:txBody>
      </p:sp>
      <p:sp>
        <p:nvSpPr>
          <p:cNvPr id="2808" name="Google Shape;2808;p56"/>
          <p:cNvSpPr txBox="1"/>
          <p:nvPr/>
        </p:nvSpPr>
        <p:spPr>
          <a:xfrm>
            <a:off x="1625323" y="1034467"/>
            <a:ext cx="2752200" cy="3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Debilidades</a:t>
            </a:r>
            <a:endParaRPr sz="1800">
              <a:solidFill>
                <a:schemeClr val="accent1"/>
              </a:solidFill>
              <a:latin typeface="Barlow Semi Condensed Medium"/>
              <a:ea typeface="Barlow Semi Condensed Medium"/>
              <a:cs typeface="Barlow Semi Condensed Medium"/>
              <a:sym typeface="Barlow Semi Condensed Medium"/>
            </a:endParaRPr>
          </a:p>
        </p:txBody>
      </p:sp>
      <p:grpSp>
        <p:nvGrpSpPr>
          <p:cNvPr id="2809" name="Google Shape;2809;p56"/>
          <p:cNvGrpSpPr/>
          <p:nvPr/>
        </p:nvGrpSpPr>
        <p:grpSpPr>
          <a:xfrm>
            <a:off x="6576902" y="2137886"/>
            <a:ext cx="2258674" cy="2120384"/>
            <a:chOff x="1187048" y="238125"/>
            <a:chExt cx="5256397" cy="5248476"/>
          </a:xfrm>
        </p:grpSpPr>
        <p:sp>
          <p:nvSpPr>
            <p:cNvPr id="2810" name="Google Shape;2810;p56"/>
            <p:cNvSpPr/>
            <p:nvPr/>
          </p:nvSpPr>
          <p:spPr>
            <a:xfrm>
              <a:off x="1188450" y="238125"/>
              <a:ext cx="3198750" cy="2628625"/>
            </a:xfrm>
            <a:custGeom>
              <a:rect b="b" l="l" r="r" t="t"/>
              <a:pathLst>
                <a:path extrusionOk="0" h="105145" w="12795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6"/>
            <p:cNvSpPr/>
            <p:nvPr/>
          </p:nvSpPr>
          <p:spPr>
            <a:xfrm>
              <a:off x="1187048" y="2289901"/>
              <a:ext cx="2628362" cy="3196700"/>
            </a:xfrm>
            <a:custGeom>
              <a:rect b="b" l="l" r="r" t="t"/>
              <a:pathLst>
                <a:path extrusionOk="0" h="127868" w="105145">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6"/>
            <p:cNvSpPr/>
            <p:nvPr/>
          </p:nvSpPr>
          <p:spPr>
            <a:xfrm>
              <a:off x="3812708" y="244502"/>
              <a:ext cx="2628650" cy="3170611"/>
            </a:xfrm>
            <a:custGeom>
              <a:rect b="b" l="l" r="r" t="t"/>
              <a:pathLst>
                <a:path extrusionOk="0" h="127873" w="105146">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6"/>
            <p:cNvSpPr/>
            <p:nvPr/>
          </p:nvSpPr>
          <p:spPr>
            <a:xfrm>
              <a:off x="3244845" y="2847950"/>
              <a:ext cx="3198600" cy="2628500"/>
            </a:xfrm>
            <a:custGeom>
              <a:rect b="b" l="l" r="r" t="t"/>
              <a:pathLst>
                <a:path extrusionOk="0" h="105140" w="127944">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4" name="Google Shape;2814;p56"/>
          <p:cNvSpPr txBox="1"/>
          <p:nvPr/>
        </p:nvSpPr>
        <p:spPr>
          <a:xfrm>
            <a:off x="6377950" y="2429277"/>
            <a:ext cx="166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Debilidades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8" name="Shape 2818"/>
        <p:cNvGrpSpPr/>
        <p:nvPr/>
      </p:nvGrpSpPr>
      <p:grpSpPr>
        <a:xfrm>
          <a:off x="0" y="0"/>
          <a:ext cx="0" cy="0"/>
          <a:chOff x="0" y="0"/>
          <a:chExt cx="0" cy="0"/>
        </a:xfrm>
      </p:grpSpPr>
      <p:sp>
        <p:nvSpPr>
          <p:cNvPr id="2819" name="Google Shape;2819;p57"/>
          <p:cNvSpPr txBox="1"/>
          <p:nvPr>
            <p:ph type="title"/>
          </p:nvPr>
        </p:nvSpPr>
        <p:spPr>
          <a:xfrm>
            <a:off x="723750" y="256023"/>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D.A.F.O.</a:t>
            </a:r>
            <a:endParaRPr/>
          </a:p>
        </p:txBody>
      </p:sp>
      <p:sp>
        <p:nvSpPr>
          <p:cNvPr id="2820" name="Google Shape;2820;p57"/>
          <p:cNvSpPr txBox="1"/>
          <p:nvPr>
            <p:ph idx="1" type="subTitle"/>
          </p:nvPr>
        </p:nvSpPr>
        <p:spPr>
          <a:xfrm>
            <a:off x="0" y="1240113"/>
            <a:ext cx="6288900" cy="39159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Somos un grupo que pone mucho empeño y esfuerzo en este proyecto empresarial puesto que es algo que a todos nos hace mucha ilusión realizar.</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A pesar de poder tener situaciones de conflicto, somos capaces de separar el trabajo de nuestra relación de amigos, lo que nos permite seguir siendo un grupo unido en situaciones de debate y poder ver las cosas con objetividad y no tomarnos los problemas del ámbito laboral como personales.</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Somos personas muy proactivas y muy entregadas a este proyecto, por lo que nos esforzamos mucho para poder superar los problemas que puedan surgir e intentar cubrir nuestras debilidades de la mejor forma posible.</a:t>
            </a:r>
            <a:endParaRPr sz="13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300">
              <a:latin typeface="Barlow Semi Condensed"/>
              <a:ea typeface="Barlow Semi Condensed"/>
              <a:cs typeface="Barlow Semi Condensed"/>
              <a:sym typeface="Barlow Semi Condensed"/>
            </a:endParaRPr>
          </a:p>
          <a:p>
            <a:pPr indent="-311150" lvl="0" marL="457200" rtl="0" algn="l">
              <a:spcBef>
                <a:spcPts val="0"/>
              </a:spcBef>
              <a:spcAft>
                <a:spcPts val="0"/>
              </a:spcAft>
              <a:buSzPts val="1300"/>
              <a:buFont typeface="Barlow Semi Condensed"/>
              <a:buChar char="●"/>
            </a:pPr>
            <a:r>
              <a:rPr lang="en" sz="1300">
                <a:latin typeface="Barlow Semi Condensed"/>
                <a:ea typeface="Barlow Semi Condensed"/>
                <a:cs typeface="Barlow Semi Condensed"/>
                <a:sym typeface="Barlow Semi Condensed"/>
              </a:rPr>
              <a:t>Ofrecemos un servicio completo y 100% personalizado para cada cliente, por lo que los clientes no tienen que contactar con múltiples empresas para solucionar problemas de hardware o software. Cualquier problema en el ámbito tecnológico puede ser solucionado con nosotros, lo que nos diferencia de otras empresas.</a:t>
            </a:r>
            <a:endParaRPr sz="1600"/>
          </a:p>
        </p:txBody>
      </p:sp>
      <p:sp>
        <p:nvSpPr>
          <p:cNvPr id="2821" name="Google Shape;2821;p57"/>
          <p:cNvSpPr txBox="1"/>
          <p:nvPr/>
        </p:nvSpPr>
        <p:spPr>
          <a:xfrm>
            <a:off x="1625323" y="1034467"/>
            <a:ext cx="2752200" cy="3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Fortalezas</a:t>
            </a:r>
            <a:endParaRPr sz="1800">
              <a:solidFill>
                <a:schemeClr val="accent1"/>
              </a:solidFill>
              <a:latin typeface="Barlow Semi Condensed Medium"/>
              <a:ea typeface="Barlow Semi Condensed Medium"/>
              <a:cs typeface="Barlow Semi Condensed Medium"/>
              <a:sym typeface="Barlow Semi Condensed Medium"/>
            </a:endParaRPr>
          </a:p>
        </p:txBody>
      </p:sp>
      <p:grpSp>
        <p:nvGrpSpPr>
          <p:cNvPr id="2822" name="Google Shape;2822;p57"/>
          <p:cNvGrpSpPr/>
          <p:nvPr/>
        </p:nvGrpSpPr>
        <p:grpSpPr>
          <a:xfrm>
            <a:off x="6576902" y="2137886"/>
            <a:ext cx="2258674" cy="2120384"/>
            <a:chOff x="1187048" y="238125"/>
            <a:chExt cx="5256397" cy="5248476"/>
          </a:xfrm>
        </p:grpSpPr>
        <p:sp>
          <p:nvSpPr>
            <p:cNvPr id="2823" name="Google Shape;2823;p57"/>
            <p:cNvSpPr/>
            <p:nvPr/>
          </p:nvSpPr>
          <p:spPr>
            <a:xfrm>
              <a:off x="1188450" y="238125"/>
              <a:ext cx="3198750" cy="2628625"/>
            </a:xfrm>
            <a:custGeom>
              <a:rect b="b" l="l" r="r" t="t"/>
              <a:pathLst>
                <a:path extrusionOk="0" h="105145" w="12795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7"/>
            <p:cNvSpPr/>
            <p:nvPr/>
          </p:nvSpPr>
          <p:spPr>
            <a:xfrm>
              <a:off x="1187048" y="2289901"/>
              <a:ext cx="2628362" cy="3196700"/>
            </a:xfrm>
            <a:custGeom>
              <a:rect b="b" l="l" r="r" t="t"/>
              <a:pathLst>
                <a:path extrusionOk="0" h="127868" w="105145">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7"/>
            <p:cNvSpPr/>
            <p:nvPr/>
          </p:nvSpPr>
          <p:spPr>
            <a:xfrm>
              <a:off x="3812708" y="244502"/>
              <a:ext cx="2628650" cy="3170611"/>
            </a:xfrm>
            <a:custGeom>
              <a:rect b="b" l="l" r="r" t="t"/>
              <a:pathLst>
                <a:path extrusionOk="0" h="127873" w="105146">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7"/>
            <p:cNvSpPr/>
            <p:nvPr/>
          </p:nvSpPr>
          <p:spPr>
            <a:xfrm>
              <a:off x="3244845" y="2847950"/>
              <a:ext cx="3198600" cy="2628500"/>
            </a:xfrm>
            <a:custGeom>
              <a:rect b="b" l="l" r="r" t="t"/>
              <a:pathLst>
                <a:path extrusionOk="0" h="105140" w="127944">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7" name="Google Shape;2827;p57"/>
          <p:cNvSpPr txBox="1"/>
          <p:nvPr/>
        </p:nvSpPr>
        <p:spPr>
          <a:xfrm>
            <a:off x="7433950" y="3478577"/>
            <a:ext cx="166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Fortalezas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1" name="Shape 2831"/>
        <p:cNvGrpSpPr/>
        <p:nvPr/>
      </p:nvGrpSpPr>
      <p:grpSpPr>
        <a:xfrm>
          <a:off x="0" y="0"/>
          <a:ext cx="0" cy="0"/>
          <a:chOff x="0" y="0"/>
          <a:chExt cx="0" cy="0"/>
        </a:xfrm>
      </p:grpSpPr>
      <p:sp>
        <p:nvSpPr>
          <p:cNvPr id="2832" name="Google Shape;2832;p58"/>
          <p:cNvSpPr txBox="1"/>
          <p:nvPr>
            <p:ph type="ctrTitle"/>
          </p:nvPr>
        </p:nvSpPr>
        <p:spPr>
          <a:xfrm>
            <a:off x="2939850" y="1986604"/>
            <a:ext cx="3264300" cy="117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grpSp>
        <p:nvGrpSpPr>
          <p:cNvPr id="1892" name="Google Shape;1892;p35"/>
          <p:cNvGrpSpPr/>
          <p:nvPr/>
        </p:nvGrpSpPr>
        <p:grpSpPr>
          <a:xfrm>
            <a:off x="4466248" y="1724008"/>
            <a:ext cx="4430405" cy="3106404"/>
            <a:chOff x="862950" y="825025"/>
            <a:chExt cx="5862650" cy="4111175"/>
          </a:xfrm>
        </p:grpSpPr>
        <p:sp>
          <p:nvSpPr>
            <p:cNvPr id="1893" name="Google Shape;1893;p35"/>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5"/>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5"/>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5"/>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5"/>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5"/>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5"/>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5"/>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5"/>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5"/>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5"/>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5"/>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5"/>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5"/>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5"/>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5"/>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5"/>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5"/>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5"/>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5"/>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5"/>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5"/>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5"/>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5"/>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5"/>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5"/>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5"/>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5"/>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5"/>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5"/>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5"/>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5"/>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5"/>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5"/>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5"/>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5"/>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5"/>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5"/>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5"/>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5"/>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5"/>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5"/>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5"/>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5"/>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5"/>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5"/>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5"/>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5"/>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5"/>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5"/>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5"/>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5"/>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5"/>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5"/>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5"/>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5"/>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5"/>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5"/>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5"/>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5"/>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5"/>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5"/>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5"/>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5"/>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5"/>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5"/>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5"/>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5"/>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5"/>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5"/>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5"/>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5"/>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5"/>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5"/>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5"/>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5"/>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5"/>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5"/>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5"/>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5"/>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5"/>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5"/>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5"/>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5"/>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5"/>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5"/>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5"/>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5"/>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5"/>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5"/>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5"/>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5"/>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5"/>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5"/>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5"/>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5"/>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5"/>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5"/>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5"/>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5"/>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5"/>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5"/>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5"/>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5"/>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5"/>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5"/>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5"/>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5"/>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5"/>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5"/>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5"/>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5"/>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5"/>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5"/>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5"/>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5"/>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5"/>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5"/>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5"/>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5"/>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5"/>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5"/>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5"/>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5"/>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5"/>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5"/>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5"/>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5"/>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5"/>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5"/>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5"/>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5"/>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5"/>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5"/>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5"/>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5"/>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5"/>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5"/>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5"/>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5"/>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5"/>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5"/>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5"/>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5"/>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5"/>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5"/>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5"/>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5"/>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5"/>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5"/>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5"/>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5"/>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5"/>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5"/>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5"/>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5"/>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5"/>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5"/>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5"/>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5"/>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5"/>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5"/>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5"/>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5"/>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5"/>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5"/>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5"/>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5"/>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5"/>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5"/>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5"/>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5"/>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5"/>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5"/>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5"/>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5"/>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5"/>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5"/>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5"/>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5"/>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5"/>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5"/>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5"/>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5"/>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5"/>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5"/>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5"/>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5"/>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5"/>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5"/>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5"/>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5"/>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5"/>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5"/>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5"/>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5"/>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5"/>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5"/>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5"/>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5"/>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5"/>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5"/>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5"/>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5"/>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5"/>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5"/>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5"/>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5"/>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5"/>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2" name="Google Shape;2102;p35"/>
          <p:cNvGrpSpPr/>
          <p:nvPr/>
        </p:nvGrpSpPr>
        <p:grpSpPr>
          <a:xfrm>
            <a:off x="210357" y="171999"/>
            <a:ext cx="625192" cy="696219"/>
            <a:chOff x="731647" y="573573"/>
            <a:chExt cx="635100" cy="734640"/>
          </a:xfrm>
        </p:grpSpPr>
        <p:grpSp>
          <p:nvGrpSpPr>
            <p:cNvPr id="2103" name="Google Shape;2103;p35"/>
            <p:cNvGrpSpPr/>
            <p:nvPr/>
          </p:nvGrpSpPr>
          <p:grpSpPr>
            <a:xfrm>
              <a:off x="731647" y="573573"/>
              <a:ext cx="635100" cy="635100"/>
              <a:chOff x="917231" y="750460"/>
              <a:chExt cx="635100" cy="635100"/>
            </a:xfrm>
          </p:grpSpPr>
          <p:sp>
            <p:nvSpPr>
              <p:cNvPr id="2104" name="Google Shape;2104;p35"/>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5"/>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6" name="Google Shape;2106;p35"/>
            <p:cNvGrpSpPr/>
            <p:nvPr/>
          </p:nvGrpSpPr>
          <p:grpSpPr>
            <a:xfrm>
              <a:off x="961679" y="1281213"/>
              <a:ext cx="175013" cy="27000"/>
              <a:chOff x="5662375" y="212375"/>
              <a:chExt cx="175013" cy="27000"/>
            </a:xfrm>
          </p:grpSpPr>
          <p:sp>
            <p:nvSpPr>
              <p:cNvPr id="2107" name="Google Shape;2107;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8" name="Google Shape;2108;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9" name="Google Shape;2109;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10" name="Google Shape;2110;p35"/>
          <p:cNvGrpSpPr/>
          <p:nvPr/>
        </p:nvGrpSpPr>
        <p:grpSpPr>
          <a:xfrm>
            <a:off x="210357" y="1192565"/>
            <a:ext cx="625192" cy="695129"/>
            <a:chOff x="731647" y="1650460"/>
            <a:chExt cx="635100" cy="733490"/>
          </a:xfrm>
        </p:grpSpPr>
        <p:grpSp>
          <p:nvGrpSpPr>
            <p:cNvPr id="2111" name="Google Shape;2111;p35"/>
            <p:cNvGrpSpPr/>
            <p:nvPr/>
          </p:nvGrpSpPr>
          <p:grpSpPr>
            <a:xfrm>
              <a:off x="731647" y="1650460"/>
              <a:ext cx="635100" cy="635100"/>
              <a:chOff x="917231" y="1827973"/>
              <a:chExt cx="635100" cy="635100"/>
            </a:xfrm>
          </p:grpSpPr>
          <p:sp>
            <p:nvSpPr>
              <p:cNvPr id="2112" name="Google Shape;2112;p35"/>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5"/>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4" name="Google Shape;2114;p35"/>
            <p:cNvGrpSpPr/>
            <p:nvPr/>
          </p:nvGrpSpPr>
          <p:grpSpPr>
            <a:xfrm>
              <a:off x="961679" y="2356951"/>
              <a:ext cx="175013" cy="27000"/>
              <a:chOff x="5662375" y="212375"/>
              <a:chExt cx="175013" cy="27000"/>
            </a:xfrm>
          </p:grpSpPr>
          <p:sp>
            <p:nvSpPr>
              <p:cNvPr id="2115" name="Google Shape;2115;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6" name="Google Shape;2116;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7" name="Google Shape;2117;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18" name="Google Shape;2118;p35"/>
          <p:cNvGrpSpPr/>
          <p:nvPr/>
        </p:nvGrpSpPr>
        <p:grpSpPr>
          <a:xfrm>
            <a:off x="210357" y="2214011"/>
            <a:ext cx="625192" cy="696544"/>
            <a:chOff x="731647" y="2728277"/>
            <a:chExt cx="635100" cy="734984"/>
          </a:xfrm>
        </p:grpSpPr>
        <p:grpSp>
          <p:nvGrpSpPr>
            <p:cNvPr id="2119" name="Google Shape;2119;p35"/>
            <p:cNvGrpSpPr/>
            <p:nvPr/>
          </p:nvGrpSpPr>
          <p:grpSpPr>
            <a:xfrm>
              <a:off x="731647" y="2728277"/>
              <a:ext cx="635100" cy="635100"/>
              <a:chOff x="917231" y="2905502"/>
              <a:chExt cx="635100" cy="635100"/>
            </a:xfrm>
          </p:grpSpPr>
          <p:sp>
            <p:nvSpPr>
              <p:cNvPr id="2120" name="Google Shape;2120;p35"/>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5"/>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2" name="Google Shape;2122;p35"/>
            <p:cNvGrpSpPr/>
            <p:nvPr/>
          </p:nvGrpSpPr>
          <p:grpSpPr>
            <a:xfrm>
              <a:off x="961679" y="3436260"/>
              <a:ext cx="175013" cy="27000"/>
              <a:chOff x="5662375" y="212375"/>
              <a:chExt cx="175013" cy="27000"/>
            </a:xfrm>
          </p:grpSpPr>
          <p:sp>
            <p:nvSpPr>
              <p:cNvPr id="2123" name="Google Shape;2123;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4" name="Google Shape;2124;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5" name="Google Shape;2125;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26" name="Google Shape;2126;p35"/>
          <p:cNvGrpSpPr/>
          <p:nvPr/>
        </p:nvGrpSpPr>
        <p:grpSpPr>
          <a:xfrm>
            <a:off x="210357" y="3236009"/>
            <a:ext cx="625192" cy="696279"/>
            <a:chOff x="731647" y="3806675"/>
            <a:chExt cx="635100" cy="734704"/>
          </a:xfrm>
        </p:grpSpPr>
        <p:grpSp>
          <p:nvGrpSpPr>
            <p:cNvPr id="2127" name="Google Shape;2127;p35"/>
            <p:cNvGrpSpPr/>
            <p:nvPr/>
          </p:nvGrpSpPr>
          <p:grpSpPr>
            <a:xfrm>
              <a:off x="731647" y="3806675"/>
              <a:ext cx="635100" cy="635100"/>
              <a:chOff x="917231" y="3983097"/>
              <a:chExt cx="635100" cy="635100"/>
            </a:xfrm>
          </p:grpSpPr>
          <p:sp>
            <p:nvSpPr>
              <p:cNvPr id="2128" name="Google Shape;2128;p35"/>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5"/>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0" name="Google Shape;2130;p35"/>
            <p:cNvGrpSpPr/>
            <p:nvPr/>
          </p:nvGrpSpPr>
          <p:grpSpPr>
            <a:xfrm>
              <a:off x="961679" y="4514379"/>
              <a:ext cx="175013" cy="27000"/>
              <a:chOff x="5662375" y="212375"/>
              <a:chExt cx="175013" cy="27000"/>
            </a:xfrm>
          </p:grpSpPr>
          <p:sp>
            <p:nvSpPr>
              <p:cNvPr id="2131" name="Google Shape;2131;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2" name="Google Shape;2132;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3" name="Google Shape;2133;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34" name="Google Shape;2134;p35"/>
          <p:cNvSpPr txBox="1"/>
          <p:nvPr>
            <p:ph type="title"/>
          </p:nvPr>
        </p:nvSpPr>
        <p:spPr>
          <a:xfrm>
            <a:off x="6281549" y="313041"/>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Índice</a:t>
            </a:r>
            <a:endParaRPr/>
          </a:p>
        </p:txBody>
      </p:sp>
      <p:sp>
        <p:nvSpPr>
          <p:cNvPr id="2135" name="Google Shape;2135;p35"/>
          <p:cNvSpPr txBox="1"/>
          <p:nvPr>
            <p:ph idx="1" type="subTitle"/>
          </p:nvPr>
        </p:nvSpPr>
        <p:spPr>
          <a:xfrm>
            <a:off x="1058968" y="295655"/>
            <a:ext cx="2574000" cy="36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Presentación</a:t>
            </a:r>
            <a:r>
              <a:rPr lang="en"/>
              <a:t> de Idea</a:t>
            </a:r>
            <a:endParaRPr/>
          </a:p>
        </p:txBody>
      </p:sp>
      <p:sp>
        <p:nvSpPr>
          <p:cNvPr id="2136" name="Google Shape;2136;p35"/>
          <p:cNvSpPr txBox="1"/>
          <p:nvPr>
            <p:ph idx="3" type="subTitle"/>
          </p:nvPr>
        </p:nvSpPr>
        <p:spPr>
          <a:xfrm>
            <a:off x="1058965" y="1223629"/>
            <a:ext cx="2574000" cy="63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Propuesta de valor y estudio de mercado inicial</a:t>
            </a:r>
            <a:endParaRPr/>
          </a:p>
        </p:txBody>
      </p:sp>
      <p:sp>
        <p:nvSpPr>
          <p:cNvPr id="2137" name="Google Shape;2137;p35"/>
          <p:cNvSpPr txBox="1"/>
          <p:nvPr>
            <p:ph idx="5" type="subTitle"/>
          </p:nvPr>
        </p:nvSpPr>
        <p:spPr>
          <a:xfrm>
            <a:off x="1058974" y="2340889"/>
            <a:ext cx="2574000" cy="36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Estrategia de marketing</a:t>
            </a:r>
            <a:endParaRPr/>
          </a:p>
        </p:txBody>
      </p:sp>
      <p:sp>
        <p:nvSpPr>
          <p:cNvPr id="2138" name="Google Shape;2138;p35"/>
          <p:cNvSpPr txBox="1"/>
          <p:nvPr>
            <p:ph idx="7" type="subTitle"/>
          </p:nvPr>
        </p:nvSpPr>
        <p:spPr>
          <a:xfrm>
            <a:off x="1058973" y="3363505"/>
            <a:ext cx="2574000" cy="36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Forma jurídica</a:t>
            </a:r>
            <a:endParaRPr/>
          </a:p>
        </p:txBody>
      </p:sp>
      <p:sp>
        <p:nvSpPr>
          <p:cNvPr id="2139" name="Google Shape;2139;p35"/>
          <p:cNvSpPr txBox="1"/>
          <p:nvPr>
            <p:ph idx="9" type="title"/>
          </p:nvPr>
        </p:nvSpPr>
        <p:spPr>
          <a:xfrm>
            <a:off x="291144" y="313057"/>
            <a:ext cx="450000" cy="3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40" name="Google Shape;2140;p35"/>
          <p:cNvSpPr txBox="1"/>
          <p:nvPr>
            <p:ph idx="13" type="title"/>
          </p:nvPr>
        </p:nvSpPr>
        <p:spPr>
          <a:xfrm>
            <a:off x="291144" y="1335673"/>
            <a:ext cx="450000" cy="3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41" name="Google Shape;2141;p35"/>
          <p:cNvSpPr txBox="1"/>
          <p:nvPr>
            <p:ph idx="14" type="title"/>
          </p:nvPr>
        </p:nvSpPr>
        <p:spPr>
          <a:xfrm>
            <a:off x="291144" y="2358290"/>
            <a:ext cx="450000" cy="3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42" name="Google Shape;2142;p35"/>
          <p:cNvSpPr txBox="1"/>
          <p:nvPr>
            <p:ph idx="15" type="title"/>
          </p:nvPr>
        </p:nvSpPr>
        <p:spPr>
          <a:xfrm>
            <a:off x="291144" y="3380907"/>
            <a:ext cx="450000" cy="3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143" name="Google Shape;2143;p35"/>
          <p:cNvGrpSpPr/>
          <p:nvPr/>
        </p:nvGrpSpPr>
        <p:grpSpPr>
          <a:xfrm>
            <a:off x="210357" y="4134109"/>
            <a:ext cx="625192" cy="696279"/>
            <a:chOff x="731647" y="3806675"/>
            <a:chExt cx="635100" cy="734704"/>
          </a:xfrm>
        </p:grpSpPr>
        <p:grpSp>
          <p:nvGrpSpPr>
            <p:cNvPr id="2144" name="Google Shape;2144;p35"/>
            <p:cNvGrpSpPr/>
            <p:nvPr/>
          </p:nvGrpSpPr>
          <p:grpSpPr>
            <a:xfrm>
              <a:off x="731647" y="3806675"/>
              <a:ext cx="635100" cy="635100"/>
              <a:chOff x="917231" y="3983097"/>
              <a:chExt cx="635100" cy="635100"/>
            </a:xfrm>
          </p:grpSpPr>
          <p:sp>
            <p:nvSpPr>
              <p:cNvPr id="2145" name="Google Shape;2145;p35"/>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5"/>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7" name="Google Shape;2147;p35"/>
            <p:cNvGrpSpPr/>
            <p:nvPr/>
          </p:nvGrpSpPr>
          <p:grpSpPr>
            <a:xfrm>
              <a:off x="961679" y="4514379"/>
              <a:ext cx="175013" cy="27000"/>
              <a:chOff x="5662375" y="212375"/>
              <a:chExt cx="175013" cy="27000"/>
            </a:xfrm>
          </p:grpSpPr>
          <p:sp>
            <p:nvSpPr>
              <p:cNvPr id="2148" name="Google Shape;2148;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9" name="Google Shape;2149;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0" name="Google Shape;2150;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51" name="Google Shape;2151;p35"/>
          <p:cNvSpPr txBox="1"/>
          <p:nvPr>
            <p:ph idx="7" type="subTitle"/>
          </p:nvPr>
        </p:nvSpPr>
        <p:spPr>
          <a:xfrm>
            <a:off x="1058973" y="4261605"/>
            <a:ext cx="2574000" cy="36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D.A.F.O.</a:t>
            </a:r>
            <a:endParaRPr/>
          </a:p>
        </p:txBody>
      </p:sp>
      <p:sp>
        <p:nvSpPr>
          <p:cNvPr id="2152" name="Google Shape;2152;p35"/>
          <p:cNvSpPr txBox="1"/>
          <p:nvPr>
            <p:ph idx="15" type="title"/>
          </p:nvPr>
        </p:nvSpPr>
        <p:spPr>
          <a:xfrm>
            <a:off x="291144" y="4279007"/>
            <a:ext cx="450000" cy="3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6" name="Shape 2156"/>
        <p:cNvGrpSpPr/>
        <p:nvPr/>
      </p:nvGrpSpPr>
      <p:grpSpPr>
        <a:xfrm>
          <a:off x="0" y="0"/>
          <a:ext cx="0" cy="0"/>
          <a:chOff x="0" y="0"/>
          <a:chExt cx="0" cy="0"/>
        </a:xfrm>
      </p:grpSpPr>
      <p:sp>
        <p:nvSpPr>
          <p:cNvPr id="2157" name="Google Shape;2157;p36"/>
          <p:cNvSpPr txBox="1"/>
          <p:nvPr>
            <p:ph type="title"/>
          </p:nvPr>
        </p:nvSpPr>
        <p:spPr>
          <a:xfrm>
            <a:off x="2874500" y="2581650"/>
            <a:ext cx="33042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Presentación de la idea</a:t>
            </a:r>
            <a:endParaRPr sz="4700"/>
          </a:p>
        </p:txBody>
      </p:sp>
      <p:sp>
        <p:nvSpPr>
          <p:cNvPr id="2158" name="Google Shape;2158;p36"/>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pic>
        <p:nvPicPr>
          <p:cNvPr id="2163" name="Google Shape;2163;p37"/>
          <p:cNvPicPr preferRelativeResize="0"/>
          <p:nvPr/>
        </p:nvPicPr>
        <p:blipFill rotWithShape="1">
          <a:blip r:embed="rId3">
            <a:alphaModFix/>
          </a:blip>
          <a:srcRect b="0" l="1484" r="1494" t="0"/>
          <a:stretch/>
        </p:blipFill>
        <p:spPr>
          <a:xfrm>
            <a:off x="5748291" y="1969537"/>
            <a:ext cx="2741302" cy="1589316"/>
          </a:xfrm>
          <a:prstGeom prst="rect">
            <a:avLst/>
          </a:prstGeom>
          <a:noFill/>
          <a:ln>
            <a:noFill/>
          </a:ln>
        </p:spPr>
      </p:pic>
      <p:sp>
        <p:nvSpPr>
          <p:cNvPr id="2164" name="Google Shape;2164;p37"/>
          <p:cNvSpPr txBox="1"/>
          <p:nvPr>
            <p:ph idx="1" type="body"/>
          </p:nvPr>
        </p:nvSpPr>
        <p:spPr>
          <a:xfrm>
            <a:off x="57350" y="1947675"/>
            <a:ext cx="4825500" cy="136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 empresa es una idea desarrollada en conjunto para ofrecer servicios a los dos grandes segmentos de la </a:t>
            </a:r>
            <a:endParaRPr/>
          </a:p>
          <a:p>
            <a:pPr indent="0" lvl="0" marL="0" rtl="0" algn="l">
              <a:spcBef>
                <a:spcPts val="0"/>
              </a:spcBef>
              <a:spcAft>
                <a:spcPts val="0"/>
              </a:spcAft>
              <a:buClr>
                <a:schemeClr val="dk1"/>
              </a:buClr>
              <a:buSzPts val="1100"/>
              <a:buFont typeface="Arial"/>
              <a:buNone/>
            </a:pPr>
            <a:r>
              <a:rPr lang="en"/>
              <a:t>informática.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Por un lado, por el segmento del hardware, el servicio que se quiere ofrecer es uno de mantenimiento de equipos a otras empresas, tanto por lado del mantenimiento de servidores, como por el mantenimiento de equipos personales de trabajo individuales.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Por el otro lado, el del software, el servicio a dar es sobre venta, configuración y mantenimiento de programas informáticos.</a:t>
            </a:r>
            <a:endParaRPr/>
          </a:p>
          <a:p>
            <a:pPr indent="0" lvl="0" marL="0" rtl="0" algn="l">
              <a:spcBef>
                <a:spcPts val="0"/>
              </a:spcBef>
              <a:spcAft>
                <a:spcPts val="0"/>
              </a:spcAft>
              <a:buClr>
                <a:schemeClr val="dk1"/>
              </a:buClr>
              <a:buSzPts val="1100"/>
              <a:buFont typeface="Arial"/>
              <a:buNone/>
            </a:pPr>
            <a:r>
              <a:t/>
            </a:r>
            <a:endParaRPr/>
          </a:p>
        </p:txBody>
      </p:sp>
      <p:sp>
        <p:nvSpPr>
          <p:cNvPr id="2165" name="Google Shape;2165;p37"/>
          <p:cNvSpPr txBox="1"/>
          <p:nvPr>
            <p:ph type="title"/>
          </p:nvPr>
        </p:nvSpPr>
        <p:spPr>
          <a:xfrm>
            <a:off x="2098500" y="124397"/>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Presentación de la idea</a:t>
            </a:r>
            <a:endParaRPr/>
          </a:p>
        </p:txBody>
      </p:sp>
      <p:pic>
        <p:nvPicPr>
          <p:cNvPr id="2166" name="Google Shape;2166;p37"/>
          <p:cNvPicPr preferRelativeResize="0"/>
          <p:nvPr/>
        </p:nvPicPr>
        <p:blipFill rotWithShape="1">
          <a:blip r:embed="rId4">
            <a:alphaModFix/>
          </a:blip>
          <a:srcRect b="992" l="652" r="415" t="1741"/>
          <a:stretch/>
        </p:blipFill>
        <p:spPr>
          <a:xfrm>
            <a:off x="5655139" y="1969525"/>
            <a:ext cx="2834472" cy="1589325"/>
          </a:xfrm>
          <a:prstGeom prst="rect">
            <a:avLst/>
          </a:prstGeom>
          <a:noFill/>
          <a:ln>
            <a:noFill/>
          </a:ln>
        </p:spPr>
      </p:pic>
      <p:grpSp>
        <p:nvGrpSpPr>
          <p:cNvPr id="2167" name="Google Shape;2167;p37"/>
          <p:cNvGrpSpPr/>
          <p:nvPr/>
        </p:nvGrpSpPr>
        <p:grpSpPr>
          <a:xfrm>
            <a:off x="4882802" y="1196225"/>
            <a:ext cx="4097650" cy="3780909"/>
            <a:chOff x="1230400" y="410075"/>
            <a:chExt cx="5124625" cy="4728500"/>
          </a:xfrm>
        </p:grpSpPr>
        <p:sp>
          <p:nvSpPr>
            <p:cNvPr id="2168" name="Google Shape;2168;p37"/>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7"/>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7"/>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7"/>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7"/>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7"/>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7"/>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7"/>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7"/>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7"/>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7"/>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7"/>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7"/>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7"/>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7"/>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7"/>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7"/>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7"/>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7"/>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7"/>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7"/>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7"/>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7"/>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7"/>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7"/>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7"/>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7"/>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7"/>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7"/>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7"/>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7"/>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7"/>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7"/>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7"/>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7"/>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7"/>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7"/>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7"/>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7"/>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7"/>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7"/>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7"/>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7"/>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7"/>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7"/>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7"/>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7"/>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7"/>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7"/>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7"/>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7"/>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7"/>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7"/>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7"/>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7"/>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7"/>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7"/>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7"/>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7"/>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7"/>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7"/>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7"/>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7"/>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7"/>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7"/>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7"/>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7"/>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7"/>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7"/>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7"/>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7"/>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7"/>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7"/>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7"/>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7"/>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7"/>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7"/>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7"/>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7"/>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7"/>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7"/>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7"/>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7"/>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7"/>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sp>
        <p:nvSpPr>
          <p:cNvPr id="2256" name="Google Shape;2256;p38"/>
          <p:cNvSpPr txBox="1"/>
          <p:nvPr>
            <p:ph type="title"/>
          </p:nvPr>
        </p:nvSpPr>
        <p:spPr>
          <a:xfrm>
            <a:off x="1807671" y="83375"/>
            <a:ext cx="55287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Presentación de la idea</a:t>
            </a:r>
            <a:endParaRPr/>
          </a:p>
          <a:p>
            <a:pPr indent="0" lvl="0" marL="0" rtl="0" algn="ctr">
              <a:spcBef>
                <a:spcPts val="0"/>
              </a:spcBef>
              <a:spcAft>
                <a:spcPts val="0"/>
              </a:spcAft>
              <a:buNone/>
            </a:pPr>
            <a:r>
              <a:t/>
            </a:r>
            <a:endParaRPr/>
          </a:p>
        </p:txBody>
      </p:sp>
      <p:sp>
        <p:nvSpPr>
          <p:cNvPr id="2257" name="Google Shape;2257;p38"/>
          <p:cNvSpPr/>
          <p:nvPr/>
        </p:nvSpPr>
        <p:spPr>
          <a:xfrm>
            <a:off x="3421649" y="1430213"/>
            <a:ext cx="2300700" cy="29316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8"/>
          <p:cNvSpPr/>
          <p:nvPr/>
        </p:nvSpPr>
        <p:spPr>
          <a:xfrm>
            <a:off x="3580788" y="1606393"/>
            <a:ext cx="1982400" cy="2578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8"/>
          <p:cNvSpPr/>
          <p:nvPr/>
        </p:nvSpPr>
        <p:spPr>
          <a:xfrm>
            <a:off x="959700" y="1430213"/>
            <a:ext cx="2300700" cy="29316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8"/>
          <p:cNvSpPr/>
          <p:nvPr/>
        </p:nvSpPr>
        <p:spPr>
          <a:xfrm>
            <a:off x="1118839" y="1606393"/>
            <a:ext cx="1982400" cy="2578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8"/>
          <p:cNvSpPr txBox="1"/>
          <p:nvPr>
            <p:ph idx="1" type="subTitle"/>
          </p:nvPr>
        </p:nvSpPr>
        <p:spPr>
          <a:xfrm>
            <a:off x="3675900" y="2513973"/>
            <a:ext cx="1792200" cy="7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 de consulta y ayuda telemática</a:t>
            </a:r>
            <a:endParaRPr>
              <a:latin typeface="Barlow Semi Condensed"/>
              <a:ea typeface="Barlow Semi Condensed"/>
              <a:cs typeface="Barlow Semi Condensed"/>
              <a:sym typeface="Barlow Semi Condensed"/>
            </a:endParaRPr>
          </a:p>
        </p:txBody>
      </p:sp>
      <p:sp>
        <p:nvSpPr>
          <p:cNvPr id="2262" name="Google Shape;2262;p38"/>
          <p:cNvSpPr txBox="1"/>
          <p:nvPr>
            <p:ph idx="2" type="subTitle"/>
          </p:nvPr>
        </p:nvSpPr>
        <p:spPr>
          <a:xfrm>
            <a:off x="1218650" y="2532122"/>
            <a:ext cx="17922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 técnico de mantenimiento</a:t>
            </a:r>
            <a:endParaRPr>
              <a:latin typeface="Barlow Semi Condensed"/>
              <a:ea typeface="Barlow Semi Condensed"/>
              <a:cs typeface="Barlow Semi Condensed"/>
              <a:sym typeface="Barlow Semi Condensed"/>
            </a:endParaRPr>
          </a:p>
        </p:txBody>
      </p:sp>
      <p:sp>
        <p:nvSpPr>
          <p:cNvPr id="2263" name="Google Shape;2263;p38"/>
          <p:cNvSpPr txBox="1"/>
          <p:nvPr>
            <p:ph idx="5" type="title"/>
          </p:nvPr>
        </p:nvSpPr>
        <p:spPr>
          <a:xfrm>
            <a:off x="1800146" y="1877758"/>
            <a:ext cx="621300" cy="4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264" name="Google Shape;2264;p38"/>
          <p:cNvSpPr txBox="1"/>
          <p:nvPr>
            <p:ph idx="6" type="title"/>
          </p:nvPr>
        </p:nvSpPr>
        <p:spPr>
          <a:xfrm>
            <a:off x="4260803" y="1877758"/>
            <a:ext cx="621300" cy="4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65" name="Google Shape;2265;p38"/>
          <p:cNvSpPr/>
          <p:nvPr/>
        </p:nvSpPr>
        <p:spPr>
          <a:xfrm>
            <a:off x="5883600" y="1430050"/>
            <a:ext cx="2300700" cy="29316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8"/>
          <p:cNvSpPr/>
          <p:nvPr/>
        </p:nvSpPr>
        <p:spPr>
          <a:xfrm>
            <a:off x="6042739" y="1606229"/>
            <a:ext cx="1982400" cy="2578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8"/>
          <p:cNvSpPr txBox="1"/>
          <p:nvPr>
            <p:ph idx="1" type="subTitle"/>
          </p:nvPr>
        </p:nvSpPr>
        <p:spPr>
          <a:xfrm>
            <a:off x="6042750" y="2532125"/>
            <a:ext cx="19824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 de desarrollo y programación</a:t>
            </a:r>
            <a:endParaRPr>
              <a:latin typeface="Barlow Semi Condensed"/>
              <a:ea typeface="Barlow Semi Condensed"/>
              <a:cs typeface="Barlow Semi Condensed"/>
              <a:sym typeface="Barlow Semi Condensed"/>
            </a:endParaRPr>
          </a:p>
        </p:txBody>
      </p:sp>
      <p:sp>
        <p:nvSpPr>
          <p:cNvPr id="2268" name="Google Shape;2268;p38"/>
          <p:cNvSpPr txBox="1"/>
          <p:nvPr>
            <p:ph idx="6" type="title"/>
          </p:nvPr>
        </p:nvSpPr>
        <p:spPr>
          <a:xfrm>
            <a:off x="6722754" y="1877595"/>
            <a:ext cx="621300" cy="4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69" name="Google Shape;2269;p38"/>
          <p:cNvSpPr txBox="1"/>
          <p:nvPr>
            <p:ph idx="1" type="body"/>
          </p:nvPr>
        </p:nvSpPr>
        <p:spPr>
          <a:xfrm>
            <a:off x="1286425" y="511150"/>
            <a:ext cx="6571200" cy="91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Ambos servicios se realizarán a través de un equipo de trabajo dividido en tres grandes zonas</a:t>
            </a:r>
            <a:endParaRPr>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3" name="Shape 2273"/>
        <p:cNvGrpSpPr/>
        <p:nvPr/>
      </p:nvGrpSpPr>
      <p:grpSpPr>
        <a:xfrm>
          <a:off x="0" y="0"/>
          <a:ext cx="0" cy="0"/>
          <a:chOff x="0" y="0"/>
          <a:chExt cx="0" cy="0"/>
        </a:xfrm>
      </p:grpSpPr>
      <p:sp>
        <p:nvSpPr>
          <p:cNvPr id="2274" name="Google Shape;2274;p39"/>
          <p:cNvSpPr/>
          <p:nvPr/>
        </p:nvSpPr>
        <p:spPr>
          <a:xfrm>
            <a:off x="1183525" y="1040025"/>
            <a:ext cx="68280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a:off x="1183525" y="2314700"/>
            <a:ext cx="68280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a:off x="1183525" y="3592725"/>
            <a:ext cx="68280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txBox="1"/>
          <p:nvPr>
            <p:ph type="title"/>
          </p:nvPr>
        </p:nvSpPr>
        <p:spPr>
          <a:xfrm>
            <a:off x="2566949" y="179000"/>
            <a:ext cx="401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Presentación de la idea</a:t>
            </a:r>
            <a:endParaRPr/>
          </a:p>
        </p:txBody>
      </p:sp>
      <p:sp>
        <p:nvSpPr>
          <p:cNvPr id="2278" name="Google Shape;2278;p39"/>
          <p:cNvSpPr txBox="1"/>
          <p:nvPr>
            <p:ph idx="2" type="subTitle"/>
          </p:nvPr>
        </p:nvSpPr>
        <p:spPr>
          <a:xfrm>
            <a:off x="1458325" y="1108875"/>
            <a:ext cx="62784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Tec.S.H es una empresa que abarca todos los segmentos y con ello se trata de diversificar los servicios que se le da al cliente en todos los posibles aspectos que pueda necesitar en el ámbito informático.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279" name="Google Shape;2279;p39"/>
          <p:cNvSpPr txBox="1"/>
          <p:nvPr>
            <p:ph idx="4" type="subTitle"/>
          </p:nvPr>
        </p:nvSpPr>
        <p:spPr>
          <a:xfrm>
            <a:off x="1420200" y="2483550"/>
            <a:ext cx="6328500" cy="6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El servicio está diversificado para en el caso que una de las tres zonas flaquee se vea apoyada en las otras dos, o incluso en una de ellas.</a:t>
            </a:r>
            <a:endParaRPr>
              <a:latin typeface="Barlow Semi Condensed"/>
              <a:ea typeface="Barlow Semi Condensed"/>
              <a:cs typeface="Barlow Semi Condensed"/>
              <a:sym typeface="Barlow Semi Condensed"/>
            </a:endParaRPr>
          </a:p>
        </p:txBody>
      </p:sp>
      <p:sp>
        <p:nvSpPr>
          <p:cNvPr id="2280" name="Google Shape;2280;p39"/>
          <p:cNvSpPr txBox="1"/>
          <p:nvPr>
            <p:ph idx="6" type="subTitle"/>
          </p:nvPr>
        </p:nvSpPr>
        <p:spPr>
          <a:xfrm>
            <a:off x="1407750" y="3661575"/>
            <a:ext cx="6328500" cy="8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Actualmente las zonas del servicio de consulta telemática y el de desarrollo y programación son las que más dominamos, pero esperamos poder hacer frente también al servicio de mantenimiento de hardware.</a:t>
            </a:r>
            <a:endParaRPr>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4" name="Shape 2284"/>
        <p:cNvGrpSpPr/>
        <p:nvPr/>
      </p:nvGrpSpPr>
      <p:grpSpPr>
        <a:xfrm>
          <a:off x="0" y="0"/>
          <a:ext cx="0" cy="0"/>
          <a:chOff x="0" y="0"/>
          <a:chExt cx="0" cy="0"/>
        </a:xfrm>
      </p:grpSpPr>
      <p:sp>
        <p:nvSpPr>
          <p:cNvPr id="2285" name="Google Shape;2285;p40"/>
          <p:cNvSpPr txBox="1"/>
          <p:nvPr>
            <p:ph type="title"/>
          </p:nvPr>
        </p:nvSpPr>
        <p:spPr>
          <a:xfrm>
            <a:off x="3537350" y="696575"/>
            <a:ext cx="2192400" cy="1662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9600"/>
              <a:t>02</a:t>
            </a:r>
            <a:endParaRPr sz="9600"/>
          </a:p>
        </p:txBody>
      </p:sp>
      <p:sp>
        <p:nvSpPr>
          <p:cNvPr id="2286" name="Google Shape;2286;p40"/>
          <p:cNvSpPr txBox="1"/>
          <p:nvPr/>
        </p:nvSpPr>
        <p:spPr>
          <a:xfrm>
            <a:off x="1428050" y="2109650"/>
            <a:ext cx="64110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700">
                <a:solidFill>
                  <a:schemeClr val="dk2"/>
                </a:solidFill>
                <a:latin typeface="Fjalla One"/>
                <a:ea typeface="Fjalla One"/>
                <a:cs typeface="Fjalla One"/>
                <a:sym typeface="Fjalla One"/>
              </a:rPr>
              <a:t>Propuesta de valor y estudio de mercado inicial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41"/>
          <p:cNvSpPr txBox="1"/>
          <p:nvPr>
            <p:ph type="title"/>
          </p:nvPr>
        </p:nvSpPr>
        <p:spPr>
          <a:xfrm>
            <a:off x="1684950" y="191725"/>
            <a:ext cx="5774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Propuesta de valor y estudio de mercado inicial</a:t>
            </a:r>
            <a:endParaRPr/>
          </a:p>
          <a:p>
            <a:pPr indent="0" lvl="0" marL="0" rtl="0" algn="ctr">
              <a:spcBef>
                <a:spcPts val="0"/>
              </a:spcBef>
              <a:spcAft>
                <a:spcPts val="0"/>
              </a:spcAft>
              <a:buNone/>
            </a:pPr>
            <a:r>
              <a:t/>
            </a:r>
            <a:endParaRPr/>
          </a:p>
        </p:txBody>
      </p:sp>
      <p:sp>
        <p:nvSpPr>
          <p:cNvPr id="2292" name="Google Shape;2292;p41"/>
          <p:cNvSpPr txBox="1"/>
          <p:nvPr>
            <p:ph idx="1" type="subTitle"/>
          </p:nvPr>
        </p:nvSpPr>
        <p:spPr>
          <a:xfrm>
            <a:off x="4741950" y="1943875"/>
            <a:ext cx="3818400" cy="1822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Los estudios de mercado y las investigaciones nos ayudan a minimizar los riesgos y a asegurar nuestro objetivo que es un crecimiento continuo y sostenido, además de ayudarnos a entender el mercado, para saber quienes son nuestros clientes objetivos.</a:t>
            </a:r>
            <a:endParaRPr>
              <a:latin typeface="Barlow Semi Condensed"/>
              <a:ea typeface="Barlow Semi Condensed"/>
              <a:cs typeface="Barlow Semi Condensed"/>
              <a:sym typeface="Barlow Semi Condensed"/>
            </a:endParaRPr>
          </a:p>
        </p:txBody>
      </p:sp>
      <p:grpSp>
        <p:nvGrpSpPr>
          <p:cNvPr id="2293" name="Google Shape;2293;p41"/>
          <p:cNvGrpSpPr/>
          <p:nvPr/>
        </p:nvGrpSpPr>
        <p:grpSpPr>
          <a:xfrm>
            <a:off x="338857" y="1388094"/>
            <a:ext cx="3584753" cy="2934361"/>
            <a:chOff x="845850" y="467825"/>
            <a:chExt cx="5996575" cy="4908600"/>
          </a:xfrm>
        </p:grpSpPr>
        <p:sp>
          <p:nvSpPr>
            <p:cNvPr id="2294" name="Google Shape;2294;p41"/>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1"/>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1"/>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1"/>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1"/>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1"/>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1"/>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1"/>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1"/>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1"/>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1"/>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1"/>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1"/>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1"/>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1"/>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1"/>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1"/>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1"/>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1"/>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1"/>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1"/>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1"/>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1"/>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1"/>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1"/>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1"/>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1"/>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1"/>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1"/>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1"/>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1"/>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1"/>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1"/>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1"/>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1"/>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1"/>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1"/>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1"/>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1"/>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1"/>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1"/>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1"/>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1"/>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1"/>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1"/>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1"/>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1"/>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1"/>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1"/>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1"/>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1"/>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1"/>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1"/>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1"/>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1"/>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1"/>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1"/>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1"/>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1"/>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1"/>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1"/>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1"/>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1"/>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1"/>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1"/>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1"/>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1"/>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1"/>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1"/>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1"/>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1"/>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1"/>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1"/>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1"/>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1"/>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1"/>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1"/>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1"/>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1"/>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1"/>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1"/>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1"/>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1"/>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1"/>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1"/>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1"/>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1"/>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1"/>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1"/>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1"/>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1"/>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1"/>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1"/>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1"/>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1"/>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1"/>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1"/>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1"/>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1"/>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1"/>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1"/>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1"/>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1"/>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1"/>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1"/>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1"/>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1"/>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1"/>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1"/>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1"/>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1"/>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1"/>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1"/>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1"/>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1"/>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1"/>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1"/>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1"/>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1"/>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1"/>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1"/>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1"/>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1"/>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1"/>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1"/>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1"/>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1"/>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1"/>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1"/>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1"/>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1"/>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1"/>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1"/>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1"/>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1"/>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1"/>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1"/>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1"/>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1"/>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1"/>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1"/>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1"/>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1"/>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1"/>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1"/>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1"/>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1"/>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1"/>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1"/>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1"/>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1"/>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1"/>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1"/>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1"/>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1"/>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1"/>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1"/>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1"/>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1"/>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1"/>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1"/>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1"/>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1"/>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1"/>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1"/>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1"/>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1"/>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1"/>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1"/>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1"/>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1"/>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1"/>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1"/>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1"/>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1"/>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1"/>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1"/>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1"/>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1"/>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1"/>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1"/>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1"/>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1"/>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1"/>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1"/>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1"/>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1"/>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1"/>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1"/>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1"/>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1"/>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1"/>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1"/>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1"/>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1"/>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1"/>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1"/>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1"/>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1"/>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1"/>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1"/>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1"/>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1"/>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1"/>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1"/>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1"/>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1"/>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1"/>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1"/>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1"/>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1"/>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1"/>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1"/>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1"/>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1"/>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1"/>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1"/>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1"/>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1"/>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1"/>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1"/>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1"/>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1"/>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1"/>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1"/>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1"/>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1"/>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1"/>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1"/>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1"/>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1"/>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1"/>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1"/>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1"/>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1"/>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1"/>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1"/>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