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8" r:id="rId7"/>
    <p:sldId id="264" r:id="rId8"/>
    <p:sldId id="267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5B3-68BD-45A2-A71C-4D50BF155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C7CBB-CBB4-4EB3-8118-9539482B1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5C30-217E-49FF-87E5-0504076C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4F65-DF67-4225-A4E3-AB24EF6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3015-96D2-4401-B1B8-82D8B859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5F9C-44CE-4F51-A759-E0F36E6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5D49-A4C0-4D1C-ACA9-C72F6025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EC7E-C092-4EE1-8050-B97BA2B2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6185-DCC2-46AD-AE0F-3185A90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F0F6-6D1C-466C-A43B-4F5056D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2162-917F-440A-A568-3E526BBAD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7F29B-5935-4167-A0EA-65D274A6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4E6-66C7-4040-AB86-CAE66747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4982-E455-49DD-BDD5-E70B0CF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56A1-453E-4CC5-9E92-5576ABC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4F5-512C-4390-8E36-595A7ECE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289F-B5B7-4C91-9DD5-438B000D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B810-C00D-47AA-B5DD-3AB668AA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2A8F-17B0-48C0-BAE3-FE5821E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13D3-E1D0-4976-9B60-9178D8B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92B-3F90-43D6-B707-A4140F14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70B7-A3CB-4ECB-AE86-7615B0E2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68EE-22D5-4141-B8C3-3210C66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8011-4B99-4F6D-A32A-F24130A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9C7C-7722-4F25-8363-EEB12DB9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BAE3-A998-4E45-8A27-9798B01D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25EC-FDD5-42B5-9091-01A5F23AC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E36C2-7F6E-414F-A36D-7B8BAC4A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F1AD-9C10-4266-894B-F8C5F8A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D2A94-4EB2-4565-97F3-1510201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FB41-4050-4200-AB67-86612EB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96AE-0B87-44FC-AF19-BEB6E19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6E03-BB74-4F3B-9B0D-8EDC009C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DC51-AECD-40C9-8EA1-293C9C13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50A70-1C54-44C9-9AEA-18EE25D2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6C2D-5CCD-4D36-8BEE-8D52C0EC8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8AEB-6BA5-43E5-9413-4C45DB0C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BB0A7-5A41-402A-9BA7-1E4937F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1EFA9-0157-459F-94C8-F57492A7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A4A-5E9E-44FB-9503-FDEE02F5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46F1-FB94-4E2A-978D-15A373F2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7F82-9159-4881-AFEA-2C6F17F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B32C-1612-4DCC-96E7-8BB81D3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297C-2244-497A-B2A5-AAEC8FA1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C7AC-C2D7-405B-89F5-4339CBB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7D99-31E5-45BC-9D42-0C2260B3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9005-4020-4685-8854-6278870C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0620-8CC5-4B7D-9842-6D623485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1DBC-83BA-4E1B-8E7C-E546FFA0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530C-1A84-4472-9AB8-34A4638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47EB-F4D9-4208-BA7A-C9E43417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4FFA-CD87-45A5-AB91-D96C2539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2CF9-54B9-4CB0-925F-336EC99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A272-A8DB-4855-8789-1E29CDF4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2B8A4-EDC6-49EE-A820-ACD6B170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80E4-014E-42AC-B1F3-28787EB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2A7F-FCFD-4D32-89F6-3712A040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1BEA-46B1-4895-B61A-3DBDE63E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6027B-9C0E-431B-A8A0-E40BCDC3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2671-CEA0-498A-8142-23585A10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28D4-5E3C-446C-A284-F5D7C430B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2660-7A65-4EB9-893C-7E212124079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EA43-41D7-4240-9A25-3D28CB2A5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25B4-4C58-4B24-9B32-703FD0F60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x-asians-and-a-shilpasian.herokuapp.co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68C-1A09-4FE3-8E5F-74417B8B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680" y="4754879"/>
            <a:ext cx="7152640" cy="198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Prediction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7C3-643F-43F0-B5B9-3835030A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2320" y="4815840"/>
            <a:ext cx="2275840" cy="1985963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Sina</a:t>
            </a:r>
            <a:r>
              <a:rPr lang="en-US" sz="2600" dirty="0">
                <a:solidFill>
                  <a:schemeClr val="bg1"/>
                </a:solidFill>
              </a:rPr>
              <a:t> Sharifi</a:t>
            </a:r>
          </a:p>
          <a:p>
            <a:r>
              <a:rPr lang="en-US" sz="2600" dirty="0">
                <a:solidFill>
                  <a:schemeClr val="bg1"/>
                </a:solidFill>
              </a:rPr>
              <a:t>Alvin Kim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DFE1D-9205-457A-BF91-6A12EAD1CCE7}"/>
              </a:ext>
            </a:extLst>
          </p:cNvPr>
          <p:cNvSpPr txBox="1">
            <a:spLocks/>
          </p:cNvSpPr>
          <p:nvPr/>
        </p:nvSpPr>
        <p:spPr>
          <a:xfrm>
            <a:off x="3749040" y="117158"/>
            <a:ext cx="4693920" cy="89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63DF-18D5-4EC1-A070-0B12DDC0AE04}"/>
              </a:ext>
            </a:extLst>
          </p:cNvPr>
          <p:cNvSpPr txBox="1">
            <a:spLocks/>
          </p:cNvSpPr>
          <p:nvPr/>
        </p:nvSpPr>
        <p:spPr>
          <a:xfrm>
            <a:off x="243840" y="4815840"/>
            <a:ext cx="2275840" cy="198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Andrew Corona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Steve Vo</a:t>
            </a:r>
          </a:p>
          <a:p>
            <a:r>
              <a:rPr lang="en-US" sz="2600" dirty="0">
                <a:solidFill>
                  <a:schemeClr val="bg1"/>
                </a:solidFill>
              </a:rPr>
              <a:t>Luis Espinoza</a:t>
            </a:r>
          </a:p>
        </p:txBody>
      </p:sp>
    </p:spTree>
    <p:extLst>
      <p:ext uri="{BB962C8B-B14F-4D97-AF65-F5344CB8AC3E}">
        <p14:creationId xmlns:p14="http://schemas.microsoft.com/office/powerpoint/2010/main" val="12233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CC5F7-68F3-7142-9FC3-414E7DD6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6" b="83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Eras Bold ITC" panose="020B0907030504020204" pitchFamily="34" charset="0"/>
              </a:rPr>
              <a:t>IT’S GAME TIME!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  <a:hlinkClick r:id="rId3"/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hlinkClick r:id="rId3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7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Looking for a more accurate way of predicting the outcome of NFL games by using machine learning</a:t>
            </a:r>
          </a:p>
          <a:p>
            <a:r>
              <a:rPr lang="en-US" dirty="0">
                <a:solidFill>
                  <a:schemeClr val="bg1"/>
                </a:solidFill>
              </a:rPr>
              <a:t>Found data on 2016 – 2018 NFL seasons with 242 data points (features) for every game – total of 371712 data points</a:t>
            </a:r>
          </a:p>
          <a:p>
            <a:r>
              <a:rPr lang="en-US" dirty="0">
                <a:solidFill>
                  <a:schemeClr val="bg1"/>
                </a:solidFill>
              </a:rPr>
              <a:t>Decided on making outcome or y value the offensive score of the team under analysis.  In other words, trying to predict the score of the team based on anticipated feature production in next matchup</a:t>
            </a:r>
          </a:p>
          <a:p>
            <a:r>
              <a:rPr lang="en-US" dirty="0">
                <a:solidFill>
                  <a:schemeClr val="bg1"/>
                </a:solidFill>
              </a:rPr>
              <a:t>Hoping to produce results with relative accuracy given modeling challenges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Acquiring and cleaning the data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Challenges with identifying appropriate/desired datasets.  Season data, player data, team game data,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Huge need for feature reduction – 242 features initially.  Ranging from seemingly more relevant (QB Rating, Turnover Differential, Yards per Play) to seemingly less relevant (Blocked Extra Points, Day of the Week, Humidity,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Assistance identifying signal in the noise (relevant features) by using Random Forest Importance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Initial </a:t>
            </a:r>
            <a:r>
              <a:rPr lang="en-US" dirty="0" err="1">
                <a:solidFill>
                  <a:schemeClr val="bg1"/>
                </a:solidFill>
              </a:rPr>
              <a:t>rf.scores</a:t>
            </a:r>
            <a:r>
              <a:rPr lang="en-US" dirty="0">
                <a:solidFill>
                  <a:schemeClr val="bg1"/>
                </a:solidFill>
              </a:rPr>
              <a:t> had very low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Plot out visualizations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Forecast with model and anticipated feature performance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assumptions for features.  Plug into model.  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39231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</a:t>
            </a:r>
            <a:r>
              <a:rPr lang="en-US" dirty="0" err="1">
                <a:solidFill>
                  <a:schemeClr val="bg1"/>
                </a:solidFill>
              </a:rPr>
              <a:t>rf.score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Questions about ability to predict future features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Just because a team averages 30 points a game (based on past performance), doesn’t mean they’d do so under different circumstances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challenging identifying appropriate features.  Need to balance predictive but unstable features with stable features that have low correlation to outcome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 constraints.  Homework is dumb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Alcohol dependence taking away from work time</a:t>
            </a:r>
          </a:p>
        </p:txBody>
      </p:sp>
    </p:spTree>
    <p:extLst>
      <p:ext uri="{BB962C8B-B14F-4D97-AF65-F5344CB8AC3E}">
        <p14:creationId xmlns:p14="http://schemas.microsoft.com/office/powerpoint/2010/main" val="2579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Incorporate additional features not included in the dataset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Other available data with more stability and situational relevance would likely improve model.  Examples: power ratings, </a:t>
            </a:r>
            <a:r>
              <a:rPr lang="en-US" dirty="0" err="1">
                <a:solidFill>
                  <a:schemeClr val="bg1"/>
                </a:solidFill>
              </a:rPr>
              <a:t>vegas</a:t>
            </a:r>
            <a:r>
              <a:rPr lang="en-US" dirty="0">
                <a:solidFill>
                  <a:schemeClr val="bg1"/>
                </a:solidFill>
              </a:rPr>
              <a:t> odds/totals, proprietary stats such as DVOA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Downside: would require some web scraping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Identify feature volatility and weight accordingly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confidently can pertinent features be predicted in the future?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If not very well such as “Fumbles” or other features with a high luck factor, they should be discounted accordingly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We could sharpen up feature predictability by using machine learning to solve for relevant features (make them the Y) and using only data we positively know beforehand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Game conditions: weather, location,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3"/>
            <a:r>
              <a:rPr lang="en-US" dirty="0">
                <a:solidFill>
                  <a:schemeClr val="bg1"/>
                </a:solidFill>
              </a:rPr>
              <a:t>Matchup info: </a:t>
            </a:r>
            <a:r>
              <a:rPr lang="en-US" dirty="0" err="1">
                <a:solidFill>
                  <a:schemeClr val="bg1"/>
                </a:solidFill>
              </a:rPr>
              <a:t>vegas</a:t>
            </a:r>
            <a:r>
              <a:rPr lang="en-US" dirty="0">
                <a:solidFill>
                  <a:schemeClr val="bg1"/>
                </a:solidFill>
              </a:rPr>
              <a:t> line, power rating, key injuries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Rerun model on a team-by-team basis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different models to see if we can get a better algorithm: logistic regression, neural networks, deep learning, etc.</a:t>
            </a:r>
          </a:p>
        </p:txBody>
      </p:sp>
    </p:spTree>
    <p:extLst>
      <p:ext uri="{BB962C8B-B14F-4D97-AF65-F5344CB8AC3E}">
        <p14:creationId xmlns:p14="http://schemas.microsoft.com/office/powerpoint/2010/main" val="26925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mean RF accuracy is garbage but the model seems to have a relatively good chance of getting the score right – or close to right.  </a:t>
            </a:r>
          </a:p>
          <a:p>
            <a:pPr lvl="1"/>
            <a:r>
              <a:rPr lang="en-US" sz="2000" dirty="0"/>
              <a:t>The caveat to the relatively close score predictions is that we now have the challenge of accurately predicting the features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3D83505-0E53-434A-8E1D-9EAABFB50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C6B9AE3-91A3-4450-B5A1-9652F254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" r="-2" b="6956"/>
          <a:stretch/>
        </p:blipFill>
        <p:spPr>
          <a:xfrm>
            <a:off x="6092214" y="-287584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780F4-2F6D-4BC7-BFA8-E301EA311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13863" cy="13116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The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517"/>
            <a:ext cx="6261330" cy="1020056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9/5/19 – GB Packers @ Chicago Bears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4BCB-FC49-FD49-8D53-41604D8622D7}"/>
              </a:ext>
            </a:extLst>
          </p:cNvPr>
          <p:cNvSpPr txBox="1"/>
          <p:nvPr/>
        </p:nvSpPr>
        <p:spPr>
          <a:xfrm>
            <a:off x="463826" y="2013513"/>
            <a:ext cx="4115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Green Bay – 27</a:t>
            </a:r>
          </a:p>
          <a:p>
            <a:r>
              <a:rPr lang="en-US" sz="5000" dirty="0"/>
              <a:t>Da Bears - 24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E08D-B330-0343-83BA-F1E2B950ADB9}"/>
              </a:ext>
            </a:extLst>
          </p:cNvPr>
          <p:cNvSpPr txBox="1"/>
          <p:nvPr/>
        </p:nvSpPr>
        <p:spPr>
          <a:xfrm>
            <a:off x="265043" y="4165741"/>
            <a:ext cx="638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Chicago Bears are favored by 3.5 and the O/U is 46 so the bet </a:t>
            </a:r>
          </a:p>
          <a:p>
            <a:r>
              <a:rPr lang="en-US" dirty="0"/>
              <a:t>would be to take Green Bay and the over (total points 51)</a:t>
            </a:r>
          </a:p>
        </p:txBody>
      </p:sp>
    </p:spTree>
    <p:extLst>
      <p:ext uri="{BB962C8B-B14F-4D97-AF65-F5344CB8AC3E}">
        <p14:creationId xmlns:p14="http://schemas.microsoft.com/office/powerpoint/2010/main" val="35910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DC73E-0946-4A49-8382-4C1B8EF47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4" b="-2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DE7D4-DC93-438C-B47A-EA659A395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4" r="-1" b="6976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75358" cy="13116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The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28" y="733235"/>
            <a:ext cx="6125072" cy="1156857"/>
          </a:xfrm>
        </p:spPr>
        <p:txBody>
          <a:bodyPr anchor="ctr">
            <a:noAutofit/>
          </a:bodyPr>
          <a:lstStyle/>
          <a:p>
            <a:endParaRPr lang="en-US" sz="2700" b="1" dirty="0">
              <a:solidFill>
                <a:srgbClr val="000000"/>
              </a:solidFill>
            </a:endParaRPr>
          </a:p>
          <a:p>
            <a:pPr lvl="1"/>
            <a:r>
              <a:rPr lang="en-US" sz="2700" dirty="0">
                <a:solidFill>
                  <a:srgbClr val="000000"/>
                </a:solidFill>
              </a:rPr>
              <a:t>9/9/19 – Denver Broncos @ Oakland Raiders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BA589-4534-0441-A5B5-4086A2031D8C}"/>
              </a:ext>
            </a:extLst>
          </p:cNvPr>
          <p:cNvSpPr txBox="1"/>
          <p:nvPr/>
        </p:nvSpPr>
        <p:spPr>
          <a:xfrm>
            <a:off x="420376" y="2132779"/>
            <a:ext cx="40949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Denver – 27</a:t>
            </a:r>
          </a:p>
          <a:p>
            <a:r>
              <a:rPr lang="en-US" sz="5000" dirty="0"/>
              <a:t>Oakland – 20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65FAA-D1D4-E74A-AEA8-75F972C99182}"/>
              </a:ext>
            </a:extLst>
          </p:cNvPr>
          <p:cNvSpPr txBox="1"/>
          <p:nvPr/>
        </p:nvSpPr>
        <p:spPr>
          <a:xfrm>
            <a:off x="265044" y="4225528"/>
            <a:ext cx="677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Oakland Raiders are favored by 1.5 and the O/U is 43.5 so the bet </a:t>
            </a:r>
          </a:p>
          <a:p>
            <a:r>
              <a:rPr lang="en-US" dirty="0"/>
              <a:t>would be to take the Denver Broncos and the over (total points 47)</a:t>
            </a:r>
          </a:p>
        </p:txBody>
      </p:sp>
    </p:spTree>
    <p:extLst>
      <p:ext uri="{BB962C8B-B14F-4D97-AF65-F5344CB8AC3E}">
        <p14:creationId xmlns:p14="http://schemas.microsoft.com/office/powerpoint/2010/main" val="43096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72" y="365125"/>
            <a:ext cx="991292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Pandas</a:t>
            </a:r>
          </a:p>
          <a:p>
            <a:r>
              <a:rPr lang="en-US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dirty="0">
                <a:solidFill>
                  <a:schemeClr val="bg1"/>
                </a:solidFill>
              </a:rPr>
              <a:t>NumPy</a:t>
            </a:r>
          </a:p>
          <a:p>
            <a:r>
              <a:rPr lang="en-US" dirty="0" err="1">
                <a:solidFill>
                  <a:schemeClr val="bg1"/>
                </a:solidFill>
              </a:rPr>
              <a:t>Randomforest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Train Test Split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B8F8-27EB-4324-8118-03B3530D4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605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Eras Bold ITC</vt:lpstr>
      <vt:lpstr>Office Theme</vt:lpstr>
      <vt:lpstr>Prediction Dashboard</vt:lpstr>
      <vt:lpstr>Background</vt:lpstr>
      <vt:lpstr>The Process</vt:lpstr>
      <vt:lpstr>Challenges</vt:lpstr>
      <vt:lpstr>Potential Improvements</vt:lpstr>
      <vt:lpstr>Results</vt:lpstr>
      <vt:lpstr>The Predictions</vt:lpstr>
      <vt:lpstr>The Predictions</vt:lpstr>
      <vt:lpstr>Technologies Used</vt:lpstr>
      <vt:lpstr>IT’S GAME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Dashboard</dc:title>
  <dc:creator>Andrew Corona</dc:creator>
  <cp:lastModifiedBy>Steve Vo</cp:lastModifiedBy>
  <cp:revision>3</cp:revision>
  <dcterms:created xsi:type="dcterms:W3CDTF">2019-08-02T22:58:07Z</dcterms:created>
  <dcterms:modified xsi:type="dcterms:W3CDTF">2019-08-03T17:48:55Z</dcterms:modified>
</cp:coreProperties>
</file>