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9" r:id="rId4"/>
    <p:sldId id="267" r:id="rId5"/>
    <p:sldId id="270" r:id="rId6"/>
    <p:sldId id="271" r:id="rId7"/>
    <p:sldId id="272" r:id="rId8"/>
    <p:sldId id="279" r:id="rId9"/>
    <p:sldId id="273" r:id="rId10"/>
    <p:sldId id="274" r:id="rId11"/>
    <p:sldId id="278" r:id="rId12"/>
    <p:sldId id="277" r:id="rId13"/>
  </p:sldIdLst>
  <p:sldSz cx="18288000" cy="10287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ambria Math" panose="02040503050406030204" pitchFamily="18" charset="0"/>
      <p:regular r:id="rId18"/>
    </p:embeddedFont>
    <p:embeddedFont>
      <p:font typeface="Cosmic Octo Heavy" panose="020B0604020202020204" charset="0"/>
      <p:regular r:id="rId19"/>
    </p:embeddedFont>
    <p:embeddedFont>
      <p:font typeface="Open Sauce SemiBold" panose="020B0604020202020204" charset="0"/>
      <p:regular r:id="rId20"/>
    </p:embeddedFont>
    <p:embeddedFont>
      <p:font typeface="Poppins" panose="00000500000000000000" pitchFamily="2" charset="0"/>
      <p:regular r:id="rId21"/>
      <p:bold r:id="rId22"/>
      <p:italic r:id="rId23"/>
      <p:boldItalic r:id="rId24"/>
    </p:embeddedFont>
    <p:embeddedFont>
      <p:font typeface="Poppins ExtraBold" panose="00000900000000000000" pitchFamily="2" charset="0"/>
      <p:regular r:id="rId25"/>
      <p:bold r:id="rId26"/>
      <p:boldItalic r:id="rId27"/>
    </p:embeddedFont>
    <p:embeddedFont>
      <p:font typeface="Poppins Medium" panose="00000600000000000000" pitchFamily="2" charset="0"/>
      <p:regular r:id="rId28"/>
      <p:italic r:id="rId29"/>
    </p:embeddedFont>
    <p:embeddedFont>
      <p:font typeface="VNI-Awchon" panose="020B0604020202020204"/>
      <p:bold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ADC13CA-7317-572E-4070-D0FE04596AB7}" name="DUY KHOA PHAM" initials="DKP" userId="S::103515617@student.swin.edu.au::995a5f2b-7ece-4f21-b6f6-c4b6cfb0560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0D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4622" autoAdjust="0"/>
  </p:normalViewPr>
  <p:slideViewPr>
    <p:cSldViewPr>
      <p:cViewPr varScale="1">
        <p:scale>
          <a:sx n="58" d="100"/>
          <a:sy n="58" d="100"/>
        </p:scale>
        <p:origin x="653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microsoft.com/office/2018/10/relationships/authors" Target="author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2307/2283635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194040"/>
            <a:chOff x="0" y="0"/>
            <a:chExt cx="4274726" cy="215810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158101"/>
            </a:xfrm>
            <a:custGeom>
              <a:avLst/>
              <a:gdLst/>
              <a:ahLst/>
              <a:cxnLst/>
              <a:rect l="l" t="t" r="r" b="b"/>
              <a:pathLst>
                <a:path w="4274726" h="2158101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33774"/>
                  </a:lnTo>
                  <a:cubicBezTo>
                    <a:pt x="4274726" y="2140226"/>
                    <a:pt x="4272163" y="2146414"/>
                    <a:pt x="4267601" y="2150976"/>
                  </a:cubicBezTo>
                  <a:cubicBezTo>
                    <a:pt x="4263039" y="2155538"/>
                    <a:pt x="4256851" y="2158101"/>
                    <a:pt x="4250399" y="2158101"/>
                  </a:cubicBezTo>
                  <a:lnTo>
                    <a:pt x="24327" y="2158101"/>
                  </a:lnTo>
                  <a:cubicBezTo>
                    <a:pt x="10891" y="2158101"/>
                    <a:pt x="0" y="2147210"/>
                    <a:pt x="0" y="2133774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>
              <a:solidFill>
                <a:srgbClr val="F0B400"/>
              </a:solidFill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635248" y="484213"/>
            <a:ext cx="5783669" cy="1158275"/>
            <a:chOff x="0" y="0"/>
            <a:chExt cx="1523271" cy="30506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523271" cy="305060"/>
            </a:xfrm>
            <a:custGeom>
              <a:avLst/>
              <a:gdLst/>
              <a:ahLst/>
              <a:cxnLst/>
              <a:rect l="l" t="t" r="r" b="b"/>
              <a:pathLst>
                <a:path w="1523271" h="305060">
                  <a:moveTo>
                    <a:pt x="0" y="0"/>
                  </a:moveTo>
                  <a:lnTo>
                    <a:pt x="1523271" y="0"/>
                  </a:lnTo>
                  <a:lnTo>
                    <a:pt x="1523271" y="305060"/>
                  </a:lnTo>
                  <a:lnTo>
                    <a:pt x="0" y="305060"/>
                  </a:lnTo>
                  <a:close/>
                </a:path>
              </a:pathLst>
            </a:custGeom>
            <a:solidFill>
              <a:srgbClr val="1B1A1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765721" y="8643603"/>
            <a:ext cx="6861879" cy="1158275"/>
            <a:chOff x="0" y="0"/>
            <a:chExt cx="1807244" cy="30506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807244" cy="305060"/>
            </a:xfrm>
            <a:custGeom>
              <a:avLst/>
              <a:gdLst/>
              <a:ahLst/>
              <a:cxnLst/>
              <a:rect l="l" t="t" r="r" b="b"/>
              <a:pathLst>
                <a:path w="1807244" h="305060">
                  <a:moveTo>
                    <a:pt x="0" y="0"/>
                  </a:moveTo>
                  <a:lnTo>
                    <a:pt x="1807244" y="0"/>
                  </a:lnTo>
                  <a:lnTo>
                    <a:pt x="1807244" y="305060"/>
                  </a:lnTo>
                  <a:lnTo>
                    <a:pt x="0" y="305060"/>
                  </a:lnTo>
                  <a:close/>
                </a:path>
              </a:pathLst>
            </a:custGeom>
            <a:solidFill>
              <a:srgbClr val="1B1A17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635248" y="845032"/>
            <a:ext cx="5783669" cy="4248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FFFFFF"/>
                </a:solidFill>
                <a:latin typeface="Poppins"/>
              </a:rPr>
              <a:t>Swinburne University of Technology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418247" y="8924925"/>
            <a:ext cx="3498383" cy="50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Poppins"/>
              </a:rPr>
              <a:t>Presented by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769197" y="8924925"/>
            <a:ext cx="4294867" cy="50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19"/>
              </a:lnSpc>
            </a:pPr>
            <a:r>
              <a:rPr lang="en-US" sz="2799">
                <a:solidFill>
                  <a:srgbClr val="F0B400"/>
                </a:solidFill>
                <a:latin typeface="Poppins ExtraBold"/>
              </a:rPr>
              <a:t>Duy Khoa Pham</a:t>
            </a:r>
          </a:p>
        </p:txBody>
      </p:sp>
      <p:grpSp>
        <p:nvGrpSpPr>
          <p:cNvPr id="14" name="Group 14"/>
          <p:cNvGrpSpPr>
            <a:grpSpLocks noChangeAspect="1"/>
          </p:cNvGrpSpPr>
          <p:nvPr/>
        </p:nvGrpSpPr>
        <p:grpSpPr>
          <a:xfrm>
            <a:off x="11498170" y="1577675"/>
            <a:ext cx="12678647" cy="7131650"/>
            <a:chOff x="0" y="0"/>
            <a:chExt cx="11289030" cy="6350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1287761" cy="6350000"/>
            </a:xfrm>
            <a:custGeom>
              <a:avLst/>
              <a:gdLst/>
              <a:ahLst/>
              <a:cxnLst/>
              <a:rect l="l" t="t" r="r" b="b"/>
              <a:pathLst>
                <a:path w="11287761" h="6350000">
                  <a:moveTo>
                    <a:pt x="0" y="5824220"/>
                  </a:moveTo>
                  <a:lnTo>
                    <a:pt x="0" y="525780"/>
                  </a:lnTo>
                  <a:cubicBezTo>
                    <a:pt x="0" y="234950"/>
                    <a:pt x="234950" y="0"/>
                    <a:pt x="525780" y="0"/>
                  </a:cubicBezTo>
                  <a:lnTo>
                    <a:pt x="10761980" y="0"/>
                  </a:lnTo>
                  <a:cubicBezTo>
                    <a:pt x="11052811" y="0"/>
                    <a:pt x="11287761" y="234950"/>
                    <a:pt x="11287761" y="525780"/>
                  </a:cubicBezTo>
                  <a:lnTo>
                    <a:pt x="11287761" y="5822950"/>
                  </a:lnTo>
                  <a:cubicBezTo>
                    <a:pt x="11287761" y="6113780"/>
                    <a:pt x="11052811" y="6348730"/>
                    <a:pt x="10761980" y="6348730"/>
                  </a:cubicBezTo>
                  <a:lnTo>
                    <a:pt x="525780" y="6348730"/>
                  </a:lnTo>
                  <a:cubicBezTo>
                    <a:pt x="236220" y="6350000"/>
                    <a:pt x="0" y="6115050"/>
                    <a:pt x="0" y="5824220"/>
                  </a:cubicBezTo>
                  <a:cubicBezTo>
                    <a:pt x="0" y="5824220"/>
                    <a:pt x="0" y="5824220"/>
                    <a:pt x="0" y="5824220"/>
                  </a:cubicBezTo>
                  <a:close/>
                </a:path>
              </a:pathLst>
            </a:custGeom>
            <a:blipFill>
              <a:blip r:embed="rId2"/>
              <a:stretch>
                <a:fillRect t="-51119" b="-26676"/>
              </a:stretch>
            </a:blipFill>
          </p:spPr>
        </p:sp>
      </p:grpSp>
      <p:sp>
        <p:nvSpPr>
          <p:cNvPr id="16" name="TextBox 16"/>
          <p:cNvSpPr txBox="1"/>
          <p:nvPr/>
        </p:nvSpPr>
        <p:spPr>
          <a:xfrm>
            <a:off x="1239033" y="3570305"/>
            <a:ext cx="10259136" cy="37036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64"/>
              </a:lnSpc>
            </a:pPr>
            <a:r>
              <a:rPr lang="en-US" sz="6600" dirty="0">
                <a:solidFill>
                  <a:srgbClr val="FFFFFF"/>
                </a:solidFill>
                <a:latin typeface="Open Sauce SemiBold"/>
              </a:rPr>
              <a:t>K-medoid Method As An Integer Programming Problem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86139"/>
            <a:ext cx="16429272" cy="9415095"/>
            <a:chOff x="-80277" y="-66675"/>
            <a:chExt cx="4311505" cy="2405487"/>
          </a:xfrm>
        </p:grpSpPr>
        <p:sp>
          <p:nvSpPr>
            <p:cNvPr id="3" name="Freeform 3"/>
            <p:cNvSpPr/>
            <p:nvPr/>
          </p:nvSpPr>
          <p:spPr>
            <a:xfrm>
              <a:off x="-80277" y="0"/>
              <a:ext cx="4311505" cy="2338812"/>
            </a:xfrm>
            <a:custGeom>
              <a:avLst/>
              <a:gdLst/>
              <a:ahLst/>
              <a:cxnLst/>
              <a:rect l="l" t="t" r="r" b="b"/>
              <a:pathLst>
                <a:path w="4311505" h="2338812">
                  <a:moveTo>
                    <a:pt x="24119" y="0"/>
                  </a:moveTo>
                  <a:lnTo>
                    <a:pt x="4287386" y="0"/>
                  </a:lnTo>
                  <a:cubicBezTo>
                    <a:pt x="4293782" y="0"/>
                    <a:pt x="4299917" y="2541"/>
                    <a:pt x="4304440" y="7064"/>
                  </a:cubicBezTo>
                  <a:cubicBezTo>
                    <a:pt x="4308964" y="11588"/>
                    <a:pt x="4311505" y="17722"/>
                    <a:pt x="4311505" y="24119"/>
                  </a:cubicBezTo>
                  <a:lnTo>
                    <a:pt x="4311505" y="2314692"/>
                  </a:lnTo>
                  <a:cubicBezTo>
                    <a:pt x="4311505" y="2328013"/>
                    <a:pt x="4300706" y="2338812"/>
                    <a:pt x="4287386" y="2338812"/>
                  </a:cubicBezTo>
                  <a:lnTo>
                    <a:pt x="24119" y="2338812"/>
                  </a:lnTo>
                  <a:cubicBezTo>
                    <a:pt x="10799" y="2338812"/>
                    <a:pt x="0" y="2328013"/>
                    <a:pt x="0" y="2314692"/>
                  </a:cubicBezTo>
                  <a:lnTo>
                    <a:pt x="0" y="24119"/>
                  </a:lnTo>
                  <a:cubicBezTo>
                    <a:pt x="0" y="10799"/>
                    <a:pt x="10799" y="0"/>
                    <a:pt x="241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714626" y="681405"/>
            <a:ext cx="12858748" cy="15696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400" dirty="0">
                <a:solidFill>
                  <a:srgbClr val="0070C0"/>
                </a:solidFill>
                <a:latin typeface="Cosmic Octo Heavy"/>
              </a:rPr>
              <a:t>5. conclusion</a:t>
            </a:r>
          </a:p>
          <a:p>
            <a:pPr algn="ctr"/>
            <a:endParaRPr lang="en-US" sz="3400" dirty="0">
              <a:solidFill>
                <a:srgbClr val="0070C0"/>
              </a:solidFill>
              <a:latin typeface="Cosmic Octo Heavy"/>
            </a:endParaRPr>
          </a:p>
          <a:p>
            <a:pPr algn="ctr"/>
            <a:endParaRPr lang="en-US" sz="3400" dirty="0">
              <a:solidFill>
                <a:srgbClr val="0070C0"/>
              </a:solidFill>
              <a:latin typeface="Cosmic Octo Heavy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566987" y="2019300"/>
            <a:ext cx="13535026" cy="65702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30655" lvl="1" indent="-457200" algn="just">
              <a:lnSpc>
                <a:spcPts val="4331"/>
              </a:lnSpc>
              <a:buFont typeface="Arial" panose="020B0604020202020204" pitchFamily="34" charset="0"/>
              <a:buChar char="•"/>
            </a:pPr>
            <a:r>
              <a:rPr lang="en-US" sz="2533" dirty="0">
                <a:latin typeface="Poppins"/>
              </a:rPr>
              <a:t>K-medoid method is a popular clustering algorithm that seeks to partition a dataset into K clusters, where each cluster is represented by its medoid </a:t>
            </a:r>
          </a:p>
          <a:p>
            <a:pPr marL="730655" lvl="1" indent="-457200" algn="just">
              <a:lnSpc>
                <a:spcPts val="4331"/>
              </a:lnSpc>
              <a:buFont typeface="Arial" panose="020B0604020202020204" pitchFamily="34" charset="0"/>
              <a:buChar char="•"/>
            </a:pPr>
            <a:endParaRPr lang="en-US" sz="2533" dirty="0">
              <a:latin typeface="Poppins"/>
            </a:endParaRPr>
          </a:p>
          <a:p>
            <a:pPr marL="730655" lvl="1" indent="-457200" algn="just">
              <a:lnSpc>
                <a:spcPts val="4331"/>
              </a:lnSpc>
              <a:buFont typeface="Arial" panose="020B0604020202020204" pitchFamily="34" charset="0"/>
              <a:buChar char="•"/>
            </a:pPr>
            <a:r>
              <a:rPr lang="en-US" sz="2533" dirty="0">
                <a:latin typeface="Poppins"/>
              </a:rPr>
              <a:t>The K-medoid problem can be formulated as an integer programming</a:t>
            </a:r>
          </a:p>
          <a:p>
            <a:pPr marL="730655" lvl="1" indent="-457200" algn="just">
              <a:lnSpc>
                <a:spcPts val="4331"/>
              </a:lnSpc>
              <a:buFont typeface="Arial" panose="020B0604020202020204" pitchFamily="34" charset="0"/>
              <a:buChar char="•"/>
            </a:pPr>
            <a:endParaRPr lang="en-US" sz="2533" dirty="0">
              <a:latin typeface="Poppins"/>
            </a:endParaRPr>
          </a:p>
          <a:p>
            <a:pPr marL="730655" lvl="1" indent="-457200" algn="just">
              <a:lnSpc>
                <a:spcPts val="4331"/>
              </a:lnSpc>
              <a:buFont typeface="Arial" panose="020B0604020202020204" pitchFamily="34" charset="0"/>
              <a:buChar char="•"/>
            </a:pPr>
            <a:r>
              <a:rPr lang="en-US" sz="2533" dirty="0">
                <a:latin typeface="Poppins"/>
              </a:rPr>
              <a:t>K-medoid method as an integer programming problem provides a useful framework for solving clustering problems and has numerous applications in areas such as machine learning, data mining, and pattern recognition</a:t>
            </a:r>
          </a:p>
          <a:p>
            <a:pPr marL="730655" lvl="1" indent="-457200" algn="just">
              <a:lnSpc>
                <a:spcPts val="4331"/>
              </a:lnSpc>
              <a:buFont typeface="Arial" panose="020B0604020202020204" pitchFamily="34" charset="0"/>
              <a:buChar char="•"/>
            </a:pPr>
            <a:endParaRPr lang="en-US" sz="2533" dirty="0">
              <a:latin typeface="Poppins"/>
            </a:endParaRPr>
          </a:p>
          <a:p>
            <a:pPr marL="730655" lvl="1" indent="-457200" algn="just">
              <a:lnSpc>
                <a:spcPts val="4331"/>
              </a:lnSpc>
              <a:buFont typeface="Arial" panose="020B0604020202020204" pitchFamily="34" charset="0"/>
              <a:buChar char="•"/>
            </a:pPr>
            <a:r>
              <a:rPr lang="en-US" sz="2533" dirty="0">
                <a:latin typeface="Poppins"/>
              </a:rPr>
              <a:t>The application of K-medoid method will be demonstrated to examine the center locations of accident occurred in area of the Great Britain</a:t>
            </a:r>
          </a:p>
          <a:p>
            <a:pPr marL="730655" lvl="1" indent="-457200" algn="just">
              <a:lnSpc>
                <a:spcPts val="4331"/>
              </a:lnSpc>
              <a:buFont typeface="Arial" panose="020B0604020202020204" pitchFamily="34" charset="0"/>
              <a:buChar char="•"/>
            </a:pPr>
            <a:endParaRPr lang="en-US" sz="2533" dirty="0">
              <a:latin typeface="Poppin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143000" y="451466"/>
            <a:ext cx="16383000" cy="96107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6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8100" y="190500"/>
            <a:ext cx="16429272" cy="9415095"/>
            <a:chOff x="-80277" y="-66675"/>
            <a:chExt cx="4311505" cy="2405487"/>
          </a:xfrm>
        </p:grpSpPr>
        <p:sp>
          <p:nvSpPr>
            <p:cNvPr id="3" name="Freeform 3"/>
            <p:cNvSpPr/>
            <p:nvPr/>
          </p:nvSpPr>
          <p:spPr>
            <a:xfrm>
              <a:off x="-80277" y="0"/>
              <a:ext cx="4311505" cy="2338812"/>
            </a:xfrm>
            <a:custGeom>
              <a:avLst/>
              <a:gdLst/>
              <a:ahLst/>
              <a:cxnLst/>
              <a:rect l="l" t="t" r="r" b="b"/>
              <a:pathLst>
                <a:path w="4311505" h="2338812">
                  <a:moveTo>
                    <a:pt x="24119" y="0"/>
                  </a:moveTo>
                  <a:lnTo>
                    <a:pt x="4287386" y="0"/>
                  </a:lnTo>
                  <a:cubicBezTo>
                    <a:pt x="4293782" y="0"/>
                    <a:pt x="4299917" y="2541"/>
                    <a:pt x="4304440" y="7064"/>
                  </a:cubicBezTo>
                  <a:cubicBezTo>
                    <a:pt x="4308964" y="11588"/>
                    <a:pt x="4311505" y="17722"/>
                    <a:pt x="4311505" y="24119"/>
                  </a:cubicBezTo>
                  <a:lnTo>
                    <a:pt x="4311505" y="2314692"/>
                  </a:lnTo>
                  <a:cubicBezTo>
                    <a:pt x="4311505" y="2328013"/>
                    <a:pt x="4300706" y="2338812"/>
                    <a:pt x="4287386" y="2338812"/>
                  </a:cubicBezTo>
                  <a:lnTo>
                    <a:pt x="24119" y="2338812"/>
                  </a:lnTo>
                  <a:cubicBezTo>
                    <a:pt x="10799" y="2338812"/>
                    <a:pt x="0" y="2328013"/>
                    <a:pt x="0" y="2314692"/>
                  </a:cubicBezTo>
                  <a:lnTo>
                    <a:pt x="0" y="24119"/>
                  </a:lnTo>
                  <a:cubicBezTo>
                    <a:pt x="0" y="10799"/>
                    <a:pt x="10799" y="0"/>
                    <a:pt x="241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714626" y="681405"/>
            <a:ext cx="12858748" cy="5232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400" dirty="0">
                <a:solidFill>
                  <a:srgbClr val="0070C0"/>
                </a:solidFill>
                <a:latin typeface="Cosmic Octo Heavy"/>
              </a:rPr>
              <a:t>6. Reference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566987" y="1532178"/>
            <a:ext cx="13535026" cy="77534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Poppins" panose="00000500000000000000" pitchFamily="2" charset="0"/>
                <a:cs typeface="Poppins" panose="00000500000000000000" pitchFamily="2" charset="0"/>
              </a:rPr>
              <a:t>Vinod, H. D. (1969). </a:t>
            </a:r>
            <a:r>
              <a:rPr lang="en-US" sz="3600" i="1" dirty="0">
                <a:latin typeface="Poppins" panose="00000500000000000000" pitchFamily="2" charset="0"/>
                <a:cs typeface="Poppins" panose="00000500000000000000" pitchFamily="2" charset="0"/>
              </a:rPr>
              <a:t>Integer Programming and the Theory of Grouping</a:t>
            </a:r>
            <a:r>
              <a:rPr lang="en-US" sz="3600" dirty="0">
                <a:latin typeface="Poppins" panose="00000500000000000000" pitchFamily="2" charset="0"/>
                <a:cs typeface="Poppins" panose="00000500000000000000" pitchFamily="2" charset="0"/>
              </a:rPr>
              <a:t>. Journal of the American Statistical Association, 64(326), 506–519. </a:t>
            </a:r>
            <a:r>
              <a:rPr lang="en-US" sz="3600" dirty="0">
                <a:latin typeface="Poppins" panose="00000500000000000000" pitchFamily="2" charset="0"/>
                <a:cs typeface="Poppins" panose="000005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https://doi.org/10.2307/2283635</a:t>
            </a:r>
            <a:endParaRPr lang="en-US" sz="36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 err="1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Bodaghi</a:t>
            </a:r>
            <a:r>
              <a:rPr lang="en-US" sz="360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, B., &amp; Sukhorukova, N. (2018). </a:t>
            </a:r>
            <a:r>
              <a:rPr lang="en-US" sz="3600" i="1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Solving multi-resource allocation and location problems in disaster management through Linear Programming</a:t>
            </a:r>
            <a:r>
              <a:rPr lang="en-US" sz="360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. arXiv.org. </a:t>
            </a:r>
            <a:r>
              <a:rPr lang="en-US" sz="3600" u="sng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https://doi.org/10.48550/arXiv.1812.01228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u="sng" dirty="0"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 err="1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GeeksforGeeks</a:t>
            </a:r>
            <a:r>
              <a:rPr lang="en-US" sz="360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(2022), </a:t>
            </a:r>
            <a:r>
              <a:rPr lang="en-US" sz="3600" i="1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Clustering in Machine Learning</a:t>
            </a:r>
            <a:r>
              <a:rPr lang="en-US" sz="360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3600" u="sng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https://www.geeksforgeeks.org/clustering-in-machine-learning/</a:t>
            </a:r>
          </a:p>
          <a:p>
            <a:pPr marL="273455" lvl="1" algn="just">
              <a:lnSpc>
                <a:spcPts val="4331"/>
              </a:lnSpc>
            </a:pPr>
            <a:r>
              <a:rPr lang="en-US" sz="3600" dirty="0">
                <a:latin typeface="Poppins" panose="00000500000000000000" pitchFamily="2" charset="0"/>
                <a:cs typeface="Poppins" panose="00000500000000000000" pitchFamily="2" charset="0"/>
              </a:rPr>
              <a:t>     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600200" y="451466"/>
            <a:ext cx="15468600" cy="88068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41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600200" y="451466"/>
            <a:ext cx="15468600" cy="88068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95600" y="3390900"/>
            <a:ext cx="12877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rgbClr val="280DC9"/>
                </a:solidFill>
                <a:latin typeface="VNI-Awchon" pitchFamily="2" charset="0"/>
              </a:rPr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3547808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487284" y="1028700"/>
            <a:ext cx="10631284" cy="8194040"/>
            <a:chOff x="0" y="0"/>
            <a:chExt cx="2800009" cy="215810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00009" cy="2158101"/>
            </a:xfrm>
            <a:custGeom>
              <a:avLst/>
              <a:gdLst/>
              <a:ahLst/>
              <a:cxnLst/>
              <a:rect l="l" t="t" r="r" b="b"/>
              <a:pathLst>
                <a:path w="2800009" h="2158101">
                  <a:moveTo>
                    <a:pt x="37139" y="0"/>
                  </a:moveTo>
                  <a:lnTo>
                    <a:pt x="2762870" y="0"/>
                  </a:lnTo>
                  <a:cubicBezTo>
                    <a:pt x="2783381" y="0"/>
                    <a:pt x="2800009" y="16628"/>
                    <a:pt x="2800009" y="37139"/>
                  </a:cubicBezTo>
                  <a:lnTo>
                    <a:pt x="2800009" y="2120962"/>
                  </a:lnTo>
                  <a:cubicBezTo>
                    <a:pt x="2800009" y="2141473"/>
                    <a:pt x="2783381" y="2158101"/>
                    <a:pt x="2762870" y="2158101"/>
                  </a:cubicBezTo>
                  <a:lnTo>
                    <a:pt x="37139" y="2158101"/>
                  </a:lnTo>
                  <a:cubicBezTo>
                    <a:pt x="16628" y="2158101"/>
                    <a:pt x="0" y="2141473"/>
                    <a:pt x="0" y="2120962"/>
                  </a:cubicBezTo>
                  <a:lnTo>
                    <a:pt x="0" y="37139"/>
                  </a:lnTo>
                  <a:cubicBezTo>
                    <a:pt x="0" y="16628"/>
                    <a:pt x="16628" y="0"/>
                    <a:pt x="3713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>
              <a:solidFill>
                <a:srgbClr val="F0B400"/>
              </a:solidFill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-2767847" y="1577675"/>
            <a:ext cx="12678647" cy="7131650"/>
            <a:chOff x="0" y="0"/>
            <a:chExt cx="11289030" cy="6350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1287761" cy="6350000"/>
            </a:xfrm>
            <a:custGeom>
              <a:avLst/>
              <a:gdLst/>
              <a:ahLst/>
              <a:cxnLst/>
              <a:rect l="l" t="t" r="r" b="b"/>
              <a:pathLst>
                <a:path w="11287761" h="6350000">
                  <a:moveTo>
                    <a:pt x="0" y="5824220"/>
                  </a:moveTo>
                  <a:lnTo>
                    <a:pt x="0" y="525780"/>
                  </a:lnTo>
                  <a:cubicBezTo>
                    <a:pt x="0" y="234950"/>
                    <a:pt x="234950" y="0"/>
                    <a:pt x="525780" y="0"/>
                  </a:cubicBezTo>
                  <a:lnTo>
                    <a:pt x="10761980" y="0"/>
                  </a:lnTo>
                  <a:cubicBezTo>
                    <a:pt x="11052811" y="0"/>
                    <a:pt x="11287761" y="234950"/>
                    <a:pt x="11287761" y="525780"/>
                  </a:cubicBezTo>
                  <a:lnTo>
                    <a:pt x="11287761" y="5822950"/>
                  </a:lnTo>
                  <a:cubicBezTo>
                    <a:pt x="11287761" y="6113780"/>
                    <a:pt x="11052811" y="6348730"/>
                    <a:pt x="10761980" y="6348730"/>
                  </a:cubicBezTo>
                  <a:lnTo>
                    <a:pt x="525780" y="6348730"/>
                  </a:lnTo>
                  <a:cubicBezTo>
                    <a:pt x="236220" y="6350000"/>
                    <a:pt x="0" y="6115050"/>
                    <a:pt x="0" y="5824220"/>
                  </a:cubicBezTo>
                  <a:cubicBezTo>
                    <a:pt x="0" y="5824220"/>
                    <a:pt x="0" y="5824220"/>
                    <a:pt x="0" y="5824220"/>
                  </a:cubicBezTo>
                  <a:close/>
                </a:path>
              </a:pathLst>
            </a:custGeom>
            <a:blipFill>
              <a:blip r:embed="rId2"/>
              <a:stretch>
                <a:fillRect t="-18530"/>
              </a:stretch>
            </a:blipFill>
          </p:spPr>
        </p:sp>
      </p:grpSp>
      <p:sp>
        <p:nvSpPr>
          <p:cNvPr id="7" name="TextBox 7"/>
          <p:cNvSpPr txBox="1"/>
          <p:nvPr/>
        </p:nvSpPr>
        <p:spPr>
          <a:xfrm rot="-5400000">
            <a:off x="7251394" y="4441175"/>
            <a:ext cx="8870139" cy="1404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55"/>
              </a:lnSpc>
            </a:pPr>
            <a:r>
              <a:rPr lang="en-US" sz="10348" dirty="0">
                <a:solidFill>
                  <a:srgbClr val="1B1A17"/>
                </a:solidFill>
                <a:latin typeface="Cosmic Octo Heavy"/>
              </a:rPr>
              <a:t>Overview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984051" y="2438317"/>
            <a:ext cx="3633106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600" dirty="0">
                <a:solidFill>
                  <a:srgbClr val="1B1A17"/>
                </a:solidFill>
                <a:latin typeface="Poppins Medium"/>
              </a:rPr>
              <a:t>1. Abstract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984051" y="3156589"/>
            <a:ext cx="4876800" cy="4203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600" dirty="0">
                <a:solidFill>
                  <a:srgbClr val="1B1A17"/>
                </a:solidFill>
                <a:latin typeface="Poppins Medium"/>
              </a:rPr>
              <a:t>2. Introduction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006589" y="3986693"/>
            <a:ext cx="4980709" cy="12924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600" dirty="0">
                <a:solidFill>
                  <a:srgbClr val="1B1A17"/>
                </a:solidFill>
                <a:latin typeface="Poppins Medium"/>
              </a:rPr>
              <a:t>3. K-medoid method formulated as an integer programming problem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3006589" y="5604429"/>
            <a:ext cx="3633106" cy="424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600" dirty="0">
                <a:solidFill>
                  <a:srgbClr val="1B1A17"/>
                </a:solidFill>
                <a:latin typeface="Poppins Medium"/>
              </a:rPr>
              <a:t>4. Future work</a:t>
            </a:r>
          </a:p>
        </p:txBody>
      </p:sp>
      <p:sp>
        <p:nvSpPr>
          <p:cNvPr id="12" name="TextBox 14">
            <a:extLst>
              <a:ext uri="{FF2B5EF4-FFF2-40B4-BE49-F238E27FC236}">
                <a16:creationId xmlns:a16="http://schemas.microsoft.com/office/drawing/2014/main" id="{8C89E7E1-0FEA-BD59-32FD-5F66B6E9C436}"/>
              </a:ext>
            </a:extLst>
          </p:cNvPr>
          <p:cNvSpPr txBox="1"/>
          <p:nvPr/>
        </p:nvSpPr>
        <p:spPr>
          <a:xfrm>
            <a:off x="13030200" y="6354575"/>
            <a:ext cx="3633106" cy="424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600" dirty="0">
                <a:solidFill>
                  <a:srgbClr val="1B1A17"/>
                </a:solidFill>
                <a:latin typeface="Poppins Medium"/>
              </a:rPr>
              <a:t>5. Conclusion</a:t>
            </a:r>
          </a:p>
        </p:txBody>
      </p:sp>
      <p:sp>
        <p:nvSpPr>
          <p:cNvPr id="13" name="TextBox 14">
            <a:extLst>
              <a:ext uri="{FF2B5EF4-FFF2-40B4-BE49-F238E27FC236}">
                <a16:creationId xmlns:a16="http://schemas.microsoft.com/office/drawing/2014/main" id="{CC92D19F-AFFD-549A-A4E0-327D3202E833}"/>
              </a:ext>
            </a:extLst>
          </p:cNvPr>
          <p:cNvSpPr txBox="1"/>
          <p:nvPr/>
        </p:nvSpPr>
        <p:spPr>
          <a:xfrm>
            <a:off x="13061324" y="7104721"/>
            <a:ext cx="3633106" cy="424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600" dirty="0">
                <a:solidFill>
                  <a:srgbClr val="1B1A17"/>
                </a:solidFill>
                <a:latin typeface="Poppins Medium"/>
              </a:rPr>
              <a:t>6. Reference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4" grpId="0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3444" y="266700"/>
            <a:ext cx="16370244" cy="9133333"/>
            <a:chOff x="-80277" y="-66675"/>
            <a:chExt cx="4311505" cy="2405487"/>
          </a:xfrm>
        </p:grpSpPr>
        <p:sp>
          <p:nvSpPr>
            <p:cNvPr id="3" name="Freeform 3"/>
            <p:cNvSpPr/>
            <p:nvPr/>
          </p:nvSpPr>
          <p:spPr>
            <a:xfrm>
              <a:off x="-80277" y="0"/>
              <a:ext cx="4311505" cy="2338812"/>
            </a:xfrm>
            <a:custGeom>
              <a:avLst/>
              <a:gdLst/>
              <a:ahLst/>
              <a:cxnLst/>
              <a:rect l="l" t="t" r="r" b="b"/>
              <a:pathLst>
                <a:path w="4311505" h="2338812">
                  <a:moveTo>
                    <a:pt x="24119" y="0"/>
                  </a:moveTo>
                  <a:lnTo>
                    <a:pt x="4287386" y="0"/>
                  </a:lnTo>
                  <a:cubicBezTo>
                    <a:pt x="4293782" y="0"/>
                    <a:pt x="4299917" y="2541"/>
                    <a:pt x="4304440" y="7064"/>
                  </a:cubicBezTo>
                  <a:cubicBezTo>
                    <a:pt x="4308964" y="11588"/>
                    <a:pt x="4311505" y="17722"/>
                    <a:pt x="4311505" y="24119"/>
                  </a:cubicBezTo>
                  <a:lnTo>
                    <a:pt x="4311505" y="2314692"/>
                  </a:lnTo>
                  <a:cubicBezTo>
                    <a:pt x="4311505" y="2328013"/>
                    <a:pt x="4300706" y="2338812"/>
                    <a:pt x="4287386" y="2338812"/>
                  </a:cubicBezTo>
                  <a:lnTo>
                    <a:pt x="24119" y="2338812"/>
                  </a:lnTo>
                  <a:cubicBezTo>
                    <a:pt x="10799" y="2338812"/>
                    <a:pt x="0" y="2328013"/>
                    <a:pt x="0" y="2314692"/>
                  </a:cubicBezTo>
                  <a:lnTo>
                    <a:pt x="0" y="24119"/>
                  </a:lnTo>
                  <a:cubicBezTo>
                    <a:pt x="0" y="10799"/>
                    <a:pt x="10799" y="0"/>
                    <a:pt x="241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286000" y="833168"/>
            <a:ext cx="13123178" cy="11548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121"/>
              </a:lnSpc>
            </a:pPr>
            <a:r>
              <a:rPr lang="en-US" sz="3400" dirty="0">
                <a:solidFill>
                  <a:srgbClr val="0070C0"/>
                </a:solidFill>
                <a:latin typeface="Cosmic Octo Heavy"/>
              </a:rPr>
              <a:t>1. Abstract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833208" y="2241128"/>
            <a:ext cx="13123178" cy="630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73455" lvl="1" algn="just">
              <a:lnSpc>
                <a:spcPts val="3825"/>
              </a:lnSpc>
            </a:pPr>
            <a:r>
              <a:rPr lang="en-US" sz="2533" b="1" dirty="0">
                <a:latin typeface="Poppins"/>
              </a:rPr>
              <a:t>1.1. Clustering</a:t>
            </a:r>
          </a:p>
          <a:p>
            <a:pPr marL="730655" lvl="1" indent="-457200" algn="just">
              <a:lnSpc>
                <a:spcPts val="3825"/>
              </a:lnSpc>
              <a:buFont typeface="Arial" panose="020B0604020202020204" pitchFamily="34" charset="0"/>
              <a:buChar char="•"/>
            </a:pPr>
            <a:r>
              <a:rPr lang="en-US" sz="2533" dirty="0">
                <a:latin typeface="Poppins"/>
              </a:rPr>
              <a:t>Clustering is a data analysis technique used to identify similar kinds of subgroups in a dataset</a:t>
            </a:r>
          </a:p>
          <a:p>
            <a:pPr marL="730655" lvl="1" indent="-457200" algn="just">
              <a:lnSpc>
                <a:spcPts val="3825"/>
              </a:lnSpc>
              <a:buFont typeface="Arial" panose="020B0604020202020204" pitchFamily="34" charset="0"/>
              <a:buChar char="•"/>
            </a:pPr>
            <a:r>
              <a:rPr lang="en-US" sz="2533" dirty="0">
                <a:latin typeface="Poppins"/>
              </a:rPr>
              <a:t>Data points (observations) from one subgroup (cluster) are likely similar and different from other subgroups</a:t>
            </a:r>
          </a:p>
          <a:p>
            <a:pPr marL="273455" lvl="1" algn="just">
              <a:lnSpc>
                <a:spcPts val="3825"/>
              </a:lnSpc>
            </a:pPr>
            <a:r>
              <a:rPr lang="en-US" sz="2533" b="1" dirty="0">
                <a:latin typeface="Poppins"/>
              </a:rPr>
              <a:t>1.2. Purpose of the presentation</a:t>
            </a:r>
          </a:p>
          <a:p>
            <a:pPr marL="730655" lvl="1" indent="-457200" algn="just">
              <a:lnSpc>
                <a:spcPts val="3825"/>
              </a:lnSpc>
              <a:buFont typeface="Arial" panose="020B0604020202020204" pitchFamily="34" charset="0"/>
              <a:buChar char="•"/>
            </a:pPr>
            <a:r>
              <a:rPr lang="en-US" sz="2533" dirty="0">
                <a:latin typeface="Poppins"/>
              </a:rPr>
              <a:t>The presentation illustrate the K-Medoids algorithm, one of the most well-known clustering methods</a:t>
            </a:r>
          </a:p>
          <a:p>
            <a:pPr marL="730655" lvl="1" indent="-457200" algn="just">
              <a:lnSpc>
                <a:spcPts val="3825"/>
              </a:lnSpc>
              <a:buFont typeface="Arial" panose="020B0604020202020204" pitchFamily="34" charset="0"/>
              <a:buChar char="•"/>
            </a:pPr>
            <a:r>
              <a:rPr lang="en-US" sz="2533" dirty="0">
                <a:latin typeface="Poppins"/>
              </a:rPr>
              <a:t>The method explains based on mathematical analysis of integer programming problem</a:t>
            </a:r>
          </a:p>
          <a:p>
            <a:pPr marL="730655" lvl="1" indent="-457200" algn="just">
              <a:lnSpc>
                <a:spcPts val="3825"/>
              </a:lnSpc>
              <a:buFont typeface="Arial" panose="020B0604020202020204" pitchFamily="34" charset="0"/>
              <a:buChar char="•"/>
            </a:pPr>
            <a:r>
              <a:rPr lang="en-US" sz="2533" dirty="0">
                <a:latin typeface="Poppins"/>
              </a:rPr>
              <a:t>The future work using K-Medoids to examine the center location of coordinates (longitude and latitude) of road accidents occurred in urban areas in Great Britain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981200" y="1124358"/>
            <a:ext cx="14827194" cy="81339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2591477" y="1122660"/>
            <a:ext cx="13638446" cy="5232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400" dirty="0">
                <a:solidFill>
                  <a:srgbClr val="0070C0"/>
                </a:solidFill>
                <a:latin typeface="Cosmic Octo Heavy"/>
              </a:rPr>
              <a:t>2. Introduction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591477" y="1683980"/>
            <a:ext cx="13535026" cy="82534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73455" lvl="1" algn="just">
              <a:lnSpc>
                <a:spcPts val="3825"/>
              </a:lnSpc>
            </a:pPr>
            <a:r>
              <a:rPr lang="en-US" sz="2533" b="1" dirty="0">
                <a:latin typeface="Poppins"/>
              </a:rPr>
              <a:t>2.1 Problem</a:t>
            </a:r>
          </a:p>
          <a:p>
            <a:pPr marL="273455" lvl="1" algn="just">
              <a:lnSpc>
                <a:spcPts val="3825"/>
              </a:lnSpc>
            </a:pPr>
            <a:endParaRPr lang="en-US" sz="2533" dirty="0">
              <a:latin typeface="Poppins"/>
            </a:endParaRPr>
          </a:p>
          <a:p>
            <a:pPr marL="273455" lvl="1" algn="just">
              <a:lnSpc>
                <a:spcPts val="3825"/>
              </a:lnSpc>
            </a:pPr>
            <a:endParaRPr lang="en-US" sz="2533" dirty="0">
              <a:latin typeface="Poppins"/>
            </a:endParaRPr>
          </a:p>
          <a:p>
            <a:pPr marL="273455" lvl="1" algn="just">
              <a:lnSpc>
                <a:spcPts val="3825"/>
              </a:lnSpc>
            </a:pPr>
            <a:endParaRPr lang="en-US" sz="2533" dirty="0">
              <a:latin typeface="Poppins"/>
            </a:endParaRPr>
          </a:p>
          <a:p>
            <a:pPr marL="273455" lvl="1" algn="just">
              <a:lnSpc>
                <a:spcPts val="3825"/>
              </a:lnSpc>
            </a:pPr>
            <a:endParaRPr lang="en-US" sz="2533" dirty="0">
              <a:latin typeface="Poppins"/>
            </a:endParaRPr>
          </a:p>
          <a:p>
            <a:pPr marL="273455" lvl="1" algn="just">
              <a:lnSpc>
                <a:spcPts val="3825"/>
              </a:lnSpc>
            </a:pPr>
            <a:endParaRPr lang="en-US" sz="2533" dirty="0">
              <a:latin typeface="Poppins"/>
            </a:endParaRPr>
          </a:p>
          <a:p>
            <a:pPr marL="273455" lvl="1" algn="just">
              <a:lnSpc>
                <a:spcPts val="3825"/>
              </a:lnSpc>
            </a:pPr>
            <a:endParaRPr lang="en-US" sz="2533" dirty="0">
              <a:latin typeface="Poppins"/>
            </a:endParaRPr>
          </a:p>
          <a:p>
            <a:pPr marL="273455" lvl="1" algn="just">
              <a:lnSpc>
                <a:spcPts val="3825"/>
              </a:lnSpc>
            </a:pPr>
            <a:endParaRPr lang="en-US" sz="2533" dirty="0">
              <a:latin typeface="Poppins"/>
            </a:endParaRPr>
          </a:p>
          <a:p>
            <a:pPr marL="273455" lvl="1" algn="just">
              <a:lnSpc>
                <a:spcPts val="3825"/>
              </a:lnSpc>
            </a:pPr>
            <a:endParaRPr lang="en-US" sz="2533" dirty="0">
              <a:latin typeface="Poppins"/>
            </a:endParaRPr>
          </a:p>
          <a:p>
            <a:pPr marL="273455" lvl="1" algn="just">
              <a:lnSpc>
                <a:spcPts val="3825"/>
              </a:lnSpc>
            </a:pPr>
            <a:endParaRPr lang="en-US" sz="2533" b="1" dirty="0">
              <a:latin typeface="Poppins"/>
            </a:endParaRPr>
          </a:p>
          <a:p>
            <a:pPr marL="273455" lvl="1" algn="just">
              <a:lnSpc>
                <a:spcPts val="3825"/>
              </a:lnSpc>
            </a:pPr>
            <a:endParaRPr lang="en-US" sz="2533" b="1" dirty="0">
              <a:latin typeface="Poppins"/>
            </a:endParaRPr>
          </a:p>
          <a:p>
            <a:pPr marL="273455" lvl="1" algn="just">
              <a:lnSpc>
                <a:spcPts val="3825"/>
              </a:lnSpc>
            </a:pPr>
            <a:endParaRPr lang="en-US" sz="2533" b="1" dirty="0">
              <a:latin typeface="Poppins"/>
            </a:endParaRPr>
          </a:p>
          <a:p>
            <a:pPr marL="273455" lvl="1" algn="just">
              <a:lnSpc>
                <a:spcPts val="3825"/>
              </a:lnSpc>
            </a:pPr>
            <a:endParaRPr lang="en-US" sz="2533" b="1" dirty="0">
              <a:latin typeface="Poppins"/>
            </a:endParaRPr>
          </a:p>
          <a:p>
            <a:pPr marL="273455" lvl="1" algn="just">
              <a:lnSpc>
                <a:spcPts val="3825"/>
              </a:lnSpc>
            </a:pPr>
            <a:endParaRPr lang="en-US" sz="2533" b="1" dirty="0">
              <a:latin typeface="Poppins"/>
            </a:endParaRPr>
          </a:p>
          <a:p>
            <a:pPr marL="273455" lvl="1" algn="just">
              <a:lnSpc>
                <a:spcPts val="3825"/>
              </a:lnSpc>
            </a:pPr>
            <a:endParaRPr lang="en-US" sz="2533" b="1" dirty="0">
              <a:latin typeface="Poppins"/>
            </a:endParaRPr>
          </a:p>
          <a:p>
            <a:pPr marL="273455" lvl="1" algn="just">
              <a:lnSpc>
                <a:spcPts val="3825"/>
              </a:lnSpc>
            </a:pPr>
            <a:endParaRPr lang="en-US" sz="2533" b="1" dirty="0">
              <a:latin typeface="Poppins"/>
            </a:endParaRPr>
          </a:p>
          <a:p>
            <a:pPr marL="273455" lvl="1" algn="just">
              <a:lnSpc>
                <a:spcPts val="3825"/>
              </a:lnSpc>
            </a:pPr>
            <a:endParaRPr lang="en-US" sz="2533" dirty="0">
              <a:solidFill>
                <a:schemeClr val="tx1"/>
              </a:solidFill>
              <a:latin typeface="Poppin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828800" y="877819"/>
            <a:ext cx="15163800" cy="87009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C2B215-93C5-668B-E453-C985F4678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1755" y="1815523"/>
            <a:ext cx="4681198" cy="39857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ABC56E1-12FA-9E73-C1A0-98CA02BA9EA0}"/>
              </a:ext>
            </a:extLst>
          </p:cNvPr>
          <p:cNvSpPr txBox="1"/>
          <p:nvPr/>
        </p:nvSpPr>
        <p:spPr>
          <a:xfrm>
            <a:off x="2438400" y="6666412"/>
            <a:ext cx="14434121" cy="2497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3455" lvl="1" algn="just">
              <a:lnSpc>
                <a:spcPts val="3825"/>
              </a:lnSpc>
            </a:pPr>
            <a:r>
              <a:rPr lang="en-US" sz="2530" b="1" dirty="0">
                <a:latin typeface="Poppins"/>
              </a:rPr>
              <a:t>2.2 K-Medoids clustering</a:t>
            </a:r>
          </a:p>
          <a:p>
            <a:pPr marL="730655" lvl="1" indent="-457200" algn="just">
              <a:lnSpc>
                <a:spcPts val="3825"/>
              </a:lnSpc>
              <a:buFont typeface="Arial" panose="020B0604020202020204" pitchFamily="34" charset="0"/>
              <a:buChar char="•"/>
            </a:pPr>
            <a:r>
              <a:rPr lang="en-US" sz="2530" dirty="0">
                <a:latin typeface="Poppins"/>
              </a:rPr>
              <a:t>K-Means algorithm: is a basic unsupervised learning algorithm to solve clustering problems</a:t>
            </a:r>
          </a:p>
          <a:p>
            <a:pPr marL="730655" lvl="1" indent="-457200" algn="just">
              <a:lnSpc>
                <a:spcPts val="3825"/>
              </a:lnSpc>
              <a:buFont typeface="Arial" panose="020B0604020202020204" pitchFamily="34" charset="0"/>
              <a:buChar char="•"/>
            </a:pPr>
            <a:r>
              <a:rPr lang="en-US" sz="2530" dirty="0">
                <a:latin typeface="Poppins"/>
              </a:rPr>
              <a:t>It partitions N observations into K clusters where each observation is assigned to the cluster with the closest mean serving as a prototype of the cluster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452DEF-B8E4-1C2D-A278-D06C9DD90C18}"/>
              </a:ext>
            </a:extLst>
          </p:cNvPr>
          <p:cNvSpPr txBox="1"/>
          <p:nvPr/>
        </p:nvSpPr>
        <p:spPr>
          <a:xfrm>
            <a:off x="2819400" y="2247900"/>
            <a:ext cx="9144000" cy="4375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30" dirty="0">
                <a:latin typeface="Poppins" panose="00000500000000000000" pitchFamily="2" charset="0"/>
                <a:cs typeface="Poppins" panose="00000500000000000000" pitchFamily="2" charset="0"/>
              </a:rPr>
              <a:t>Each accident being labelled according to the specific urban center where it occurred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53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30" dirty="0">
                <a:latin typeface="Poppins" panose="00000500000000000000" pitchFamily="2" charset="0"/>
                <a:cs typeface="Poppins" panose="00000500000000000000" pitchFamily="2" charset="0"/>
              </a:rPr>
              <a:t>To improve the effectiveness of ambulance services, it is vital to identify the center point for ambulance callers in these urban areas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53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30" dirty="0">
                <a:latin typeface="Poppins" panose="00000500000000000000" pitchFamily="2" charset="0"/>
                <a:cs typeface="Poppins" panose="00000500000000000000" pitchFamily="2" charset="0"/>
              </a:rPr>
              <a:t>The goal is to select k points that after assigning all the remaining points to the nearest selected point (cluster center), the total sum of distances between the points and centers is minimal</a:t>
            </a:r>
            <a:endParaRPr lang="en-AU" sz="253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47677E-13EB-FCBA-C67E-469703F748B0}"/>
              </a:ext>
            </a:extLst>
          </p:cNvPr>
          <p:cNvSpPr txBox="1"/>
          <p:nvPr/>
        </p:nvSpPr>
        <p:spPr>
          <a:xfrm>
            <a:off x="11963400" y="5932772"/>
            <a:ext cx="49091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Figure 1. The data point where accident occurred in area of the Great Britain</a:t>
            </a:r>
            <a:endParaRPr lang="en-AU" sz="2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944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85725" y="263644"/>
            <a:ext cx="16429272" cy="9415095"/>
            <a:chOff x="-80277" y="-66675"/>
            <a:chExt cx="4311505" cy="2405487"/>
          </a:xfrm>
        </p:grpSpPr>
        <p:sp>
          <p:nvSpPr>
            <p:cNvPr id="3" name="Freeform 3"/>
            <p:cNvSpPr/>
            <p:nvPr/>
          </p:nvSpPr>
          <p:spPr>
            <a:xfrm>
              <a:off x="-80277" y="0"/>
              <a:ext cx="4311505" cy="2338812"/>
            </a:xfrm>
            <a:custGeom>
              <a:avLst/>
              <a:gdLst/>
              <a:ahLst/>
              <a:cxnLst/>
              <a:rect l="l" t="t" r="r" b="b"/>
              <a:pathLst>
                <a:path w="4311505" h="2338812">
                  <a:moveTo>
                    <a:pt x="24119" y="0"/>
                  </a:moveTo>
                  <a:lnTo>
                    <a:pt x="4287386" y="0"/>
                  </a:lnTo>
                  <a:cubicBezTo>
                    <a:pt x="4293782" y="0"/>
                    <a:pt x="4299917" y="2541"/>
                    <a:pt x="4304440" y="7064"/>
                  </a:cubicBezTo>
                  <a:cubicBezTo>
                    <a:pt x="4308964" y="11588"/>
                    <a:pt x="4311505" y="17722"/>
                    <a:pt x="4311505" y="24119"/>
                  </a:cubicBezTo>
                  <a:lnTo>
                    <a:pt x="4311505" y="2314692"/>
                  </a:lnTo>
                  <a:cubicBezTo>
                    <a:pt x="4311505" y="2328013"/>
                    <a:pt x="4300706" y="2338812"/>
                    <a:pt x="4287386" y="2338812"/>
                  </a:cubicBezTo>
                  <a:lnTo>
                    <a:pt x="24119" y="2338812"/>
                  </a:lnTo>
                  <a:cubicBezTo>
                    <a:pt x="10799" y="2338812"/>
                    <a:pt x="0" y="2328013"/>
                    <a:pt x="0" y="2314692"/>
                  </a:cubicBezTo>
                  <a:lnTo>
                    <a:pt x="0" y="24119"/>
                  </a:lnTo>
                  <a:cubicBezTo>
                    <a:pt x="0" y="10799"/>
                    <a:pt x="10799" y="0"/>
                    <a:pt x="241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376487" y="834786"/>
            <a:ext cx="13820774" cy="5232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400" dirty="0">
                <a:solidFill>
                  <a:srgbClr val="0070C0"/>
                </a:solidFill>
                <a:latin typeface="Cosmic Octo Heavy"/>
              </a:rPr>
              <a:t>2. Introduction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295400" y="524610"/>
            <a:ext cx="15849600" cy="91541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FD989D-889F-F975-39FB-3131F6AAC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111" y="1751766"/>
            <a:ext cx="5638800" cy="29908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7E5843-C0A4-4DDF-A0E4-F0A53F5FB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00" y="1775578"/>
            <a:ext cx="5648325" cy="29432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C26497B-7B5E-F588-1EFF-62D6DCDC3E32}"/>
              </a:ext>
            </a:extLst>
          </p:cNvPr>
          <p:cNvSpPr txBox="1"/>
          <p:nvPr/>
        </p:nvSpPr>
        <p:spPr>
          <a:xfrm>
            <a:off x="3480710" y="4860839"/>
            <a:ext cx="3834489" cy="481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30" dirty="0">
                <a:latin typeface="Poppins" panose="00000500000000000000" pitchFamily="2" charset="0"/>
                <a:cs typeface="Poppins" panose="00000500000000000000" pitchFamily="2" charset="0"/>
              </a:rPr>
              <a:t>Figure 2. Original data</a:t>
            </a:r>
            <a:endParaRPr lang="en-AU" sz="253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23C498-3299-49ED-E29A-1C6612B1938C}"/>
              </a:ext>
            </a:extLst>
          </p:cNvPr>
          <p:cNvSpPr txBox="1"/>
          <p:nvPr/>
        </p:nvSpPr>
        <p:spPr>
          <a:xfrm>
            <a:off x="11229542" y="4794708"/>
            <a:ext cx="4263100" cy="481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30" dirty="0">
                <a:latin typeface="Poppins" panose="00000500000000000000" pitchFamily="2" charset="0"/>
                <a:cs typeface="Poppins" panose="00000500000000000000" pitchFamily="2" charset="0"/>
              </a:rPr>
              <a:t>Figure 3. Clustered data</a:t>
            </a:r>
            <a:endParaRPr lang="en-AU" sz="253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1C8F43-13D7-0EB8-2954-0FB12F296966}"/>
              </a:ext>
            </a:extLst>
          </p:cNvPr>
          <p:cNvSpPr txBox="1"/>
          <p:nvPr/>
        </p:nvSpPr>
        <p:spPr>
          <a:xfrm>
            <a:off x="1610651" y="5568198"/>
            <a:ext cx="14749461" cy="4962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530" dirty="0">
                <a:latin typeface="Poppins" panose="00000500000000000000" pitchFamily="2" charset="0"/>
                <a:cs typeface="Poppins" panose="00000500000000000000" pitchFamily="2" charset="0"/>
              </a:rPr>
              <a:t>The K-medoids algorithm is a clustering algorithm that is similar to K-means, but instead of calculating the centroid of a cluster, it chooses one of the actual data points as the center of the cluster (point to put ambulance callers)</a:t>
            </a:r>
          </a:p>
          <a:p>
            <a:pPr algn="just"/>
            <a:endParaRPr lang="en-US" sz="253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73455" lvl="1" algn="just">
              <a:lnSpc>
                <a:spcPts val="3825"/>
              </a:lnSpc>
            </a:pPr>
            <a:r>
              <a:rPr lang="en-US" sz="2530" b="1" dirty="0">
                <a:latin typeface="Poppins"/>
              </a:rPr>
              <a:t>2.3. Integer programming problem</a:t>
            </a:r>
          </a:p>
          <a:p>
            <a:pPr marL="730655" lvl="1" indent="-457200" algn="just">
              <a:lnSpc>
                <a:spcPts val="3825"/>
              </a:lnSpc>
              <a:buFont typeface="Arial" panose="020B0604020202020204" pitchFamily="34" charset="0"/>
              <a:buChar char="•"/>
            </a:pPr>
            <a:r>
              <a:rPr lang="en-US" sz="2530" dirty="0">
                <a:latin typeface="Poppins"/>
              </a:rPr>
              <a:t>A subset of linear programming where the decision variables are restricted to be integers</a:t>
            </a:r>
          </a:p>
          <a:p>
            <a:pPr marL="730655" lvl="1" indent="-457200" algn="just">
              <a:lnSpc>
                <a:spcPts val="3825"/>
              </a:lnSpc>
              <a:buFont typeface="Arial" panose="020B0604020202020204" pitchFamily="34" charset="0"/>
              <a:buChar char="•"/>
            </a:pPr>
            <a:r>
              <a:rPr lang="en-US" sz="2530" dirty="0">
                <a:latin typeface="Poppins"/>
              </a:rPr>
              <a:t>It is a mathematical optimization problem where the objective function and the constraints are linear, and the decision variables are restricted to take integer values</a:t>
            </a:r>
          </a:p>
          <a:p>
            <a:pPr marL="273455" lvl="1" algn="just">
              <a:lnSpc>
                <a:spcPts val="3825"/>
              </a:lnSpc>
            </a:pPr>
            <a:endParaRPr lang="en-US" sz="2400" dirty="0">
              <a:latin typeface="Poppins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AU" sz="253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497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263644"/>
            <a:ext cx="16429272" cy="9415095"/>
            <a:chOff x="-80277" y="-66675"/>
            <a:chExt cx="4311505" cy="2405487"/>
          </a:xfrm>
        </p:grpSpPr>
        <p:sp>
          <p:nvSpPr>
            <p:cNvPr id="3" name="Freeform 3"/>
            <p:cNvSpPr/>
            <p:nvPr/>
          </p:nvSpPr>
          <p:spPr>
            <a:xfrm>
              <a:off x="-80277" y="0"/>
              <a:ext cx="4311505" cy="2338812"/>
            </a:xfrm>
            <a:custGeom>
              <a:avLst/>
              <a:gdLst/>
              <a:ahLst/>
              <a:cxnLst/>
              <a:rect l="l" t="t" r="r" b="b"/>
              <a:pathLst>
                <a:path w="4311505" h="2338812">
                  <a:moveTo>
                    <a:pt x="24119" y="0"/>
                  </a:moveTo>
                  <a:lnTo>
                    <a:pt x="4287386" y="0"/>
                  </a:lnTo>
                  <a:cubicBezTo>
                    <a:pt x="4293782" y="0"/>
                    <a:pt x="4299917" y="2541"/>
                    <a:pt x="4304440" y="7064"/>
                  </a:cubicBezTo>
                  <a:cubicBezTo>
                    <a:pt x="4308964" y="11588"/>
                    <a:pt x="4311505" y="17722"/>
                    <a:pt x="4311505" y="24119"/>
                  </a:cubicBezTo>
                  <a:lnTo>
                    <a:pt x="4311505" y="2314692"/>
                  </a:lnTo>
                  <a:cubicBezTo>
                    <a:pt x="4311505" y="2328013"/>
                    <a:pt x="4300706" y="2338812"/>
                    <a:pt x="4287386" y="2338812"/>
                  </a:cubicBezTo>
                  <a:lnTo>
                    <a:pt x="24119" y="2338812"/>
                  </a:lnTo>
                  <a:cubicBezTo>
                    <a:pt x="10799" y="2338812"/>
                    <a:pt x="0" y="2328013"/>
                    <a:pt x="0" y="2314692"/>
                  </a:cubicBezTo>
                  <a:lnTo>
                    <a:pt x="0" y="24119"/>
                  </a:lnTo>
                  <a:cubicBezTo>
                    <a:pt x="0" y="10799"/>
                    <a:pt x="10799" y="0"/>
                    <a:pt x="241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714626" y="723900"/>
            <a:ext cx="12858748" cy="10464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400" dirty="0">
                <a:solidFill>
                  <a:srgbClr val="0070C0"/>
                </a:solidFill>
                <a:latin typeface="Cosmic Octo Heavy"/>
              </a:rPr>
              <a:t>3. K-medoid method formulated as an integer programming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8"/>
              <p:cNvSpPr txBox="1"/>
              <p:nvPr/>
            </p:nvSpPr>
            <p:spPr>
              <a:xfrm>
                <a:off x="2452687" y="2247900"/>
                <a:ext cx="13535026" cy="8253413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marL="273455" lvl="1" algn="just">
                  <a:lnSpc>
                    <a:spcPts val="3825"/>
                  </a:lnSpc>
                </a:pPr>
                <a:r>
                  <a:rPr lang="en-US" sz="2533" b="1" dirty="0">
                    <a:latin typeface="Poppins"/>
                  </a:rPr>
                  <a:t>3.1. Mathematical problem</a:t>
                </a:r>
              </a:p>
              <a:p>
                <a:pPr marL="730655" lvl="1" indent="-457200" algn="just">
                  <a:lnSpc>
                    <a:spcPts val="3825"/>
                  </a:lnSpc>
                  <a:buFont typeface="Arial" panose="020B0604020202020204" pitchFamily="34" charset="0"/>
                  <a:buChar char="•"/>
                </a:pPr>
                <a:r>
                  <a:rPr lang="en-US" sz="2533" dirty="0">
                    <a:latin typeface="Poppins"/>
                  </a:rPr>
                  <a:t>There are n demand points in total and the distance matrix</a:t>
                </a:r>
              </a:p>
              <a:p>
                <a:pPr marL="273455" lvl="1" algn="just">
                  <a:lnSpc>
                    <a:spcPts val="3825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=1,…,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=1,…,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800" dirty="0">
                  <a:latin typeface="Poppins"/>
                </a:endParaRPr>
              </a:p>
              <a:p>
                <a:pPr marL="273455" lvl="1" algn="just">
                  <a:lnSpc>
                    <a:spcPts val="3825"/>
                  </a:lnSpc>
                </a:pPr>
                <a:endParaRPr lang="en-US" sz="2800" dirty="0">
                  <a:latin typeface="Poppins"/>
                </a:endParaRPr>
              </a:p>
              <a:p>
                <a:pPr marL="730655" lvl="1" indent="-457200" algn="just">
                  <a:lnSpc>
                    <a:spcPts val="3825"/>
                  </a:lnSpc>
                  <a:buFont typeface="Arial" panose="020B0604020202020204" pitchFamily="34" charset="0"/>
                  <a:buChar char="•"/>
                </a:pPr>
                <a:r>
                  <a:rPr lang="en-US" sz="2533" dirty="0">
                    <a:latin typeface="Poppins"/>
                  </a:rPr>
                  <a:t>This matrix is symmetric, and its main diagonal consists of zeros. The goal is to select k points as center points (clusters). The decision variables are binary:</a:t>
                </a:r>
              </a:p>
              <a:p>
                <a:pPr marL="730655" lvl="1" indent="-457200" algn="just">
                  <a:lnSpc>
                    <a:spcPts val="3825"/>
                  </a:lnSpc>
                  <a:buFont typeface="Arial" panose="020B0604020202020204" pitchFamily="34" charset="0"/>
                  <a:buChar char="•"/>
                </a:pPr>
                <a:endParaRPr lang="en-US" sz="2533" dirty="0">
                  <a:latin typeface="Poppins"/>
                </a:endParaRPr>
              </a:p>
              <a:p>
                <a:pPr marL="273455" lvl="1" algn="just">
                  <a:lnSpc>
                    <a:spcPts val="3825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0, 1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=1,…,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=1,…,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800" dirty="0">
                  <a:latin typeface="Poppins"/>
                </a:endParaRPr>
              </a:p>
              <a:p>
                <a:pPr marL="273455" lvl="1" algn="just">
                  <a:lnSpc>
                    <a:spcPts val="3825"/>
                  </a:lnSpc>
                </a:pPr>
                <a:endParaRPr lang="en-US" sz="2533" dirty="0">
                  <a:latin typeface="Poppins"/>
                </a:endParaRPr>
              </a:p>
              <a:p>
                <a:pPr marL="273455" lvl="1" algn="just">
                  <a:lnSpc>
                    <a:spcPts val="3825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=1,…,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800" b="0" dirty="0">
                  <a:latin typeface="Poppins"/>
                  <a:ea typeface="Cambria Math" panose="02040503050406030204" pitchFamily="18" charset="0"/>
                </a:endParaRPr>
              </a:p>
              <a:p>
                <a:pPr marL="273455" lvl="1" algn="just">
                  <a:lnSpc>
                    <a:spcPts val="3825"/>
                  </a:lnSpc>
                </a:pPr>
                <a:endParaRPr lang="en-US" sz="2800" b="0" dirty="0">
                  <a:latin typeface="Poppins"/>
                  <a:ea typeface="Cambria Math" panose="02040503050406030204" pitchFamily="18" charset="0"/>
                </a:endParaRPr>
              </a:p>
              <a:p>
                <a:pPr marL="730655" lvl="1" indent="-457200" algn="just">
                  <a:lnSpc>
                    <a:spcPts val="3825"/>
                  </a:lnSpc>
                  <a:buFont typeface="Arial" panose="020B0604020202020204" pitchFamily="34" charset="0"/>
                  <a:buChar char="•"/>
                </a:pPr>
                <a:r>
                  <a:rPr lang="en-US" sz="2533" dirty="0">
                    <a:latin typeface="Poppins"/>
                  </a:rPr>
                  <a:t>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33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33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533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533" dirty="0">
                    <a:latin typeface="Poppins"/>
                  </a:rPr>
                  <a:t> is 1 if data point </a:t>
                </a:r>
                <a14:m>
                  <m:oMath xmlns:m="http://schemas.openxmlformats.org/officeDocument/2006/math">
                    <m:r>
                      <a:rPr lang="en-US" sz="2533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533" b="0" dirty="0">
                    <a:latin typeface="Poppins"/>
                  </a:rPr>
                  <a:t> is treated as a cluster point. If not, the variable is 0</a:t>
                </a:r>
              </a:p>
              <a:p>
                <a:pPr marL="730655" lvl="1" indent="-457200" algn="just">
                  <a:lnSpc>
                    <a:spcPts val="3825"/>
                  </a:lnSpc>
                  <a:buFont typeface="Arial" panose="020B0604020202020204" pitchFamily="34" charset="0"/>
                  <a:buChar char="•"/>
                </a:pPr>
                <a:r>
                  <a:rPr lang="en-US" sz="2533" dirty="0">
                    <a:latin typeface="Poppins"/>
                  </a:rPr>
                  <a:t>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33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33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533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533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533" b="0" dirty="0">
                    <a:latin typeface="Poppins"/>
                  </a:rPr>
                  <a:t>is 1 if point </a:t>
                </a:r>
                <a14:m>
                  <m:oMath xmlns:m="http://schemas.openxmlformats.org/officeDocument/2006/math">
                    <m:r>
                      <a:rPr lang="en-US" sz="2533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533" b="0" dirty="0">
                    <a:latin typeface="Poppins"/>
                  </a:rPr>
                  <a:t> is assigned to point </a:t>
                </a:r>
                <a:r>
                  <a:rPr lang="en-US" sz="253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j</a:t>
                </a:r>
                <a:r>
                  <a:rPr lang="en-US" sz="2533" b="0" dirty="0">
                    <a:latin typeface="Poppins"/>
                  </a:rPr>
                  <a:t>. If not, the variable is 0</a:t>
                </a:r>
              </a:p>
              <a:p>
                <a:pPr marL="730655" lvl="1" indent="-457200" algn="just">
                  <a:lnSpc>
                    <a:spcPts val="3825"/>
                  </a:lnSpc>
                  <a:buFont typeface="Arial" panose="020B0604020202020204" pitchFamily="34" charset="0"/>
                  <a:buChar char="•"/>
                </a:pPr>
                <a:endParaRPr lang="en-US" sz="2533" dirty="0">
                  <a:latin typeface="Poppins"/>
                </a:endParaRPr>
              </a:p>
              <a:p>
                <a:pPr marL="273455" lvl="1" algn="just">
                  <a:lnSpc>
                    <a:spcPts val="3825"/>
                  </a:lnSpc>
                </a:pPr>
                <a:endParaRPr lang="en-US" sz="2533" b="0" dirty="0">
                  <a:latin typeface="Poppins"/>
                </a:endParaRPr>
              </a:p>
              <a:p>
                <a:pPr marL="730655" lvl="1" indent="-457200" algn="just">
                  <a:lnSpc>
                    <a:spcPts val="3825"/>
                  </a:lnSpc>
                  <a:buFont typeface="Arial" panose="020B0604020202020204" pitchFamily="34" charset="0"/>
                  <a:buChar char="•"/>
                </a:pPr>
                <a:endParaRPr lang="en-US" sz="2533" dirty="0">
                  <a:latin typeface="Poppins"/>
                </a:endParaRPr>
              </a:p>
              <a:p>
                <a:pPr marL="730655" lvl="1" indent="-457200" algn="just">
                  <a:lnSpc>
                    <a:spcPts val="3825"/>
                  </a:lnSpc>
                  <a:buFont typeface="Arial" panose="020B0604020202020204" pitchFamily="34" charset="0"/>
                  <a:buChar char="•"/>
                </a:pPr>
                <a:endParaRPr lang="en-US" sz="2533" b="0" dirty="0">
                  <a:latin typeface="Poppins"/>
                </a:endParaRPr>
              </a:p>
            </p:txBody>
          </p:sp>
        </mc:Choice>
        <mc:Fallback>
          <p:sp>
            <p:nvSpPr>
              <p:cNvPr id="8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687" y="2247900"/>
                <a:ext cx="13535026" cy="8253413"/>
              </a:xfrm>
              <a:prstGeom prst="rect">
                <a:avLst/>
              </a:prstGeom>
              <a:blipFill>
                <a:blip r:embed="rId2"/>
                <a:stretch>
                  <a:fillRect t="-517" r="-144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ounded Rectangle 9"/>
          <p:cNvSpPr/>
          <p:nvPr/>
        </p:nvSpPr>
        <p:spPr>
          <a:xfrm>
            <a:off x="1295400" y="524610"/>
            <a:ext cx="15849600" cy="91541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29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76200" y="254000"/>
            <a:ext cx="16429272" cy="9415095"/>
            <a:chOff x="-80277" y="-66675"/>
            <a:chExt cx="4311505" cy="2405487"/>
          </a:xfrm>
        </p:grpSpPr>
        <p:sp>
          <p:nvSpPr>
            <p:cNvPr id="3" name="Freeform 3"/>
            <p:cNvSpPr/>
            <p:nvPr/>
          </p:nvSpPr>
          <p:spPr>
            <a:xfrm>
              <a:off x="-80277" y="0"/>
              <a:ext cx="4311505" cy="2338812"/>
            </a:xfrm>
            <a:custGeom>
              <a:avLst/>
              <a:gdLst/>
              <a:ahLst/>
              <a:cxnLst/>
              <a:rect l="l" t="t" r="r" b="b"/>
              <a:pathLst>
                <a:path w="4311505" h="2338812">
                  <a:moveTo>
                    <a:pt x="24119" y="0"/>
                  </a:moveTo>
                  <a:lnTo>
                    <a:pt x="4287386" y="0"/>
                  </a:lnTo>
                  <a:cubicBezTo>
                    <a:pt x="4293782" y="0"/>
                    <a:pt x="4299917" y="2541"/>
                    <a:pt x="4304440" y="7064"/>
                  </a:cubicBezTo>
                  <a:cubicBezTo>
                    <a:pt x="4308964" y="11588"/>
                    <a:pt x="4311505" y="17722"/>
                    <a:pt x="4311505" y="24119"/>
                  </a:cubicBezTo>
                  <a:lnTo>
                    <a:pt x="4311505" y="2314692"/>
                  </a:lnTo>
                  <a:cubicBezTo>
                    <a:pt x="4311505" y="2328013"/>
                    <a:pt x="4300706" y="2338812"/>
                    <a:pt x="4287386" y="2338812"/>
                  </a:cubicBezTo>
                  <a:lnTo>
                    <a:pt x="24119" y="2338812"/>
                  </a:lnTo>
                  <a:cubicBezTo>
                    <a:pt x="10799" y="2338812"/>
                    <a:pt x="0" y="2328013"/>
                    <a:pt x="0" y="2314692"/>
                  </a:cubicBezTo>
                  <a:lnTo>
                    <a:pt x="0" y="24119"/>
                  </a:lnTo>
                  <a:cubicBezTo>
                    <a:pt x="0" y="10799"/>
                    <a:pt x="10799" y="0"/>
                    <a:pt x="241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714626" y="1021823"/>
            <a:ext cx="12858748" cy="10464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400" dirty="0">
                <a:solidFill>
                  <a:srgbClr val="0070C0"/>
                </a:solidFill>
                <a:latin typeface="Cosmic Octo Heavy"/>
              </a:rPr>
              <a:t>3. K-medoid method formulated as an integer programming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8"/>
              <p:cNvSpPr txBox="1"/>
              <p:nvPr/>
            </p:nvSpPr>
            <p:spPr>
              <a:xfrm>
                <a:off x="2376487" y="2131912"/>
                <a:ext cx="13535026" cy="7278787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marL="273455" lvl="1" algn="just">
                  <a:lnSpc>
                    <a:spcPts val="3825"/>
                  </a:lnSpc>
                </a:pPr>
                <a:r>
                  <a:rPr lang="en-US" sz="2533" b="1" dirty="0">
                    <a:latin typeface="Poppins"/>
                  </a:rPr>
                  <a:t>3.2. Integer Programming Problem Formulation</a:t>
                </a:r>
              </a:p>
              <a:p>
                <a:pPr marL="730655" lvl="1" indent="-457200" algn="just">
                  <a:lnSpc>
                    <a:spcPts val="3825"/>
                  </a:lnSpc>
                  <a:buFont typeface="Arial" panose="020B0604020202020204" pitchFamily="34" charset="0"/>
                  <a:buChar char="•"/>
                </a:pPr>
                <a:r>
                  <a:rPr lang="en-US" sz="2533" dirty="0">
                    <a:latin typeface="Poppins"/>
                  </a:rPr>
                  <a:t>The objective function of the problem is:</a:t>
                </a:r>
              </a:p>
              <a:p>
                <a:pPr marL="273455" lvl="1" algn="just">
                  <a:lnSpc>
                    <a:spcPts val="3825"/>
                  </a:lnSpc>
                </a:pPr>
                <a:r>
                  <a:rPr lang="en-US" sz="2533" dirty="0">
                    <a:latin typeface="Poppins"/>
                  </a:rPr>
                  <a:t> </a:t>
                </a:r>
              </a:p>
              <a:p>
                <a:pPr marL="273455" lvl="1" algn="just">
                  <a:lnSpc>
                    <a:spcPts val="3825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sz="2800" dirty="0">
                  <a:latin typeface="Poppins"/>
                </a:endParaRPr>
              </a:p>
              <a:p>
                <a:pPr marL="730655" lvl="1" indent="-457200" algn="just">
                  <a:lnSpc>
                    <a:spcPts val="3825"/>
                  </a:lnSpc>
                  <a:buFont typeface="Arial" panose="020B0604020202020204" pitchFamily="34" charset="0"/>
                  <a:buChar char="•"/>
                </a:pPr>
                <a:r>
                  <a:rPr lang="en-US" sz="2533" dirty="0">
                    <a:latin typeface="Poppins"/>
                  </a:rPr>
                  <a:t>Subject to:</a:t>
                </a:r>
              </a:p>
              <a:p>
                <a:pPr marL="273455" lvl="1" algn="just">
                  <a:lnSpc>
                    <a:spcPts val="3825"/>
                  </a:lnSpc>
                </a:pPr>
                <a:endParaRPr lang="en-US" sz="2800" dirty="0">
                  <a:latin typeface="Poppins"/>
                </a:endParaRPr>
              </a:p>
              <a:p>
                <a:pPr marL="273455" lvl="1" algn="just">
                  <a:lnSpc>
                    <a:spcPts val="3825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 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=1,…,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nary>
                    </m:oMath>
                  </m:oMathPara>
                </a14:m>
                <a:endParaRPr lang="en-US" sz="2800" dirty="0">
                  <a:latin typeface="Poppins"/>
                </a:endParaRPr>
              </a:p>
              <a:p>
                <a:pPr marL="730655" lvl="2" algn="just">
                  <a:lnSpc>
                    <a:spcPts val="3825"/>
                  </a:lnSpc>
                </a:pPr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30655" lvl="2" algn="just">
                  <a:lnSpc>
                    <a:spcPts val="3825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=1,…,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800" dirty="0">
                  <a:latin typeface="Poppins"/>
                  <a:ea typeface="Cambria Math" panose="02040503050406030204" pitchFamily="18" charset="0"/>
                </a:endParaRPr>
              </a:p>
              <a:p>
                <a:pPr marL="730655" lvl="2" algn="just">
                  <a:lnSpc>
                    <a:spcPts val="3825"/>
                  </a:lnSpc>
                </a:pPr>
                <a:endParaRPr lang="en-US" sz="2800" b="0" dirty="0">
                  <a:latin typeface="Poppins"/>
                  <a:ea typeface="Cambria Math" panose="02040503050406030204" pitchFamily="18" charset="0"/>
                </a:endParaRPr>
              </a:p>
              <a:p>
                <a:pPr marL="730655" lvl="2" algn="just">
                  <a:lnSpc>
                    <a:spcPts val="3825"/>
                  </a:lnSpc>
                </a:pPr>
                <a:endParaRPr lang="en-US" sz="2800" b="0" dirty="0">
                  <a:latin typeface="Poppins"/>
                  <a:ea typeface="Cambria Math" panose="02040503050406030204" pitchFamily="18" charset="0"/>
                </a:endParaRPr>
              </a:p>
              <a:p>
                <a:pPr marL="730655" lvl="2" algn="ctr">
                  <a:lnSpc>
                    <a:spcPts val="3825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nary>
                    </m:oMath>
                  </m:oMathPara>
                </a14:m>
                <a:endParaRPr lang="en-US" sz="2800" dirty="0">
                  <a:latin typeface="Poppins"/>
                </a:endParaRPr>
              </a:p>
              <a:p>
                <a:pPr marL="730655" lvl="2" algn="ctr">
                  <a:lnSpc>
                    <a:spcPts val="3825"/>
                  </a:lnSpc>
                </a:pPr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30655" lvl="2" algn="ctr">
                  <a:lnSpc>
                    <a:spcPts val="3825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=1,…,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800" dirty="0">
                  <a:latin typeface="Poppins"/>
                </a:endParaRPr>
              </a:p>
              <a:p>
                <a:pPr marL="273455" lvl="1" algn="just">
                  <a:lnSpc>
                    <a:spcPts val="3825"/>
                  </a:lnSpc>
                </a:pPr>
                <a:r>
                  <a:rPr lang="en-US" sz="2533" dirty="0">
                    <a:latin typeface="Poppins"/>
                  </a:rPr>
                  <a:t>		</a:t>
                </a:r>
              </a:p>
            </p:txBody>
          </p:sp>
        </mc:Choice>
        <mc:Fallback>
          <p:sp>
            <p:nvSpPr>
              <p:cNvPr id="8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6487" y="2131912"/>
                <a:ext cx="13535026" cy="7278787"/>
              </a:xfrm>
              <a:prstGeom prst="rect">
                <a:avLst/>
              </a:prstGeom>
              <a:blipFill>
                <a:blip r:embed="rId2"/>
                <a:stretch>
                  <a:fillRect t="-7203" b="-109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ounded Rectangle 9"/>
          <p:cNvSpPr/>
          <p:nvPr/>
        </p:nvSpPr>
        <p:spPr>
          <a:xfrm>
            <a:off x="1828800" y="876301"/>
            <a:ext cx="14935200" cy="838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2092C0-2463-7F04-53C3-B8F04CE39132}"/>
              </a:ext>
            </a:extLst>
          </p:cNvPr>
          <p:cNvSpPr txBox="1"/>
          <p:nvPr/>
        </p:nvSpPr>
        <p:spPr>
          <a:xfrm>
            <a:off x="13967902" y="3470057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Poppins" panose="00000500000000000000" pitchFamily="2" charset="0"/>
                <a:cs typeface="Poppins" panose="00000500000000000000" pitchFamily="2" charset="0"/>
              </a:rPr>
              <a:t>(1)</a:t>
            </a:r>
            <a:endParaRPr lang="en-AU" sz="2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210221-07CB-2DC1-A661-A84F6FD37574}"/>
              </a:ext>
            </a:extLst>
          </p:cNvPr>
          <p:cNvSpPr txBox="1"/>
          <p:nvPr/>
        </p:nvSpPr>
        <p:spPr>
          <a:xfrm>
            <a:off x="13951281" y="488189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Poppins" panose="00000500000000000000" pitchFamily="2" charset="0"/>
                <a:cs typeface="Poppins" panose="00000500000000000000" pitchFamily="2" charset="0"/>
              </a:rPr>
              <a:t>(2)</a:t>
            </a:r>
            <a:endParaRPr lang="en-AU" sz="2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CA62C3-7B77-DCDA-030F-91E055B957A3}"/>
              </a:ext>
            </a:extLst>
          </p:cNvPr>
          <p:cNvSpPr txBox="1"/>
          <p:nvPr/>
        </p:nvSpPr>
        <p:spPr>
          <a:xfrm>
            <a:off x="13951281" y="598170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Poppins" panose="00000500000000000000" pitchFamily="2" charset="0"/>
                <a:cs typeface="Poppins" panose="00000500000000000000" pitchFamily="2" charset="0"/>
              </a:rPr>
              <a:t>(3)</a:t>
            </a:r>
            <a:endParaRPr lang="en-AU" sz="2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BFF33B-82C9-9A49-F0B6-720298938116}"/>
              </a:ext>
            </a:extLst>
          </p:cNvPr>
          <p:cNvSpPr txBox="1"/>
          <p:nvPr/>
        </p:nvSpPr>
        <p:spPr>
          <a:xfrm>
            <a:off x="13951281" y="7237311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Poppins" panose="00000500000000000000" pitchFamily="2" charset="0"/>
                <a:cs typeface="Poppins" panose="00000500000000000000" pitchFamily="2" charset="0"/>
              </a:rPr>
              <a:t>(4)</a:t>
            </a:r>
            <a:endParaRPr lang="en-AU" sz="2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3691CF-D1F2-BFE2-6DBD-19C8AB8687EB}"/>
              </a:ext>
            </a:extLst>
          </p:cNvPr>
          <p:cNvSpPr txBox="1"/>
          <p:nvPr/>
        </p:nvSpPr>
        <p:spPr>
          <a:xfrm>
            <a:off x="13951281" y="8474546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Poppins" panose="00000500000000000000" pitchFamily="2" charset="0"/>
                <a:cs typeface="Poppins" panose="00000500000000000000" pitchFamily="2" charset="0"/>
              </a:rPr>
              <a:t>(5)</a:t>
            </a:r>
            <a:endParaRPr lang="en-AU" sz="2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206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76200" y="254000"/>
            <a:ext cx="16429272" cy="9415095"/>
            <a:chOff x="-80277" y="-66675"/>
            <a:chExt cx="4311505" cy="2405487"/>
          </a:xfrm>
        </p:grpSpPr>
        <p:sp>
          <p:nvSpPr>
            <p:cNvPr id="3" name="Freeform 3"/>
            <p:cNvSpPr/>
            <p:nvPr/>
          </p:nvSpPr>
          <p:spPr>
            <a:xfrm>
              <a:off x="-80277" y="0"/>
              <a:ext cx="4311505" cy="2338812"/>
            </a:xfrm>
            <a:custGeom>
              <a:avLst/>
              <a:gdLst/>
              <a:ahLst/>
              <a:cxnLst/>
              <a:rect l="l" t="t" r="r" b="b"/>
              <a:pathLst>
                <a:path w="4311505" h="2338812">
                  <a:moveTo>
                    <a:pt x="24119" y="0"/>
                  </a:moveTo>
                  <a:lnTo>
                    <a:pt x="4287386" y="0"/>
                  </a:lnTo>
                  <a:cubicBezTo>
                    <a:pt x="4293782" y="0"/>
                    <a:pt x="4299917" y="2541"/>
                    <a:pt x="4304440" y="7064"/>
                  </a:cubicBezTo>
                  <a:cubicBezTo>
                    <a:pt x="4308964" y="11588"/>
                    <a:pt x="4311505" y="17722"/>
                    <a:pt x="4311505" y="24119"/>
                  </a:cubicBezTo>
                  <a:lnTo>
                    <a:pt x="4311505" y="2314692"/>
                  </a:lnTo>
                  <a:cubicBezTo>
                    <a:pt x="4311505" y="2328013"/>
                    <a:pt x="4300706" y="2338812"/>
                    <a:pt x="4287386" y="2338812"/>
                  </a:cubicBezTo>
                  <a:lnTo>
                    <a:pt x="24119" y="2338812"/>
                  </a:lnTo>
                  <a:cubicBezTo>
                    <a:pt x="10799" y="2338812"/>
                    <a:pt x="0" y="2328013"/>
                    <a:pt x="0" y="2314692"/>
                  </a:cubicBezTo>
                  <a:lnTo>
                    <a:pt x="0" y="24119"/>
                  </a:lnTo>
                  <a:cubicBezTo>
                    <a:pt x="0" y="10799"/>
                    <a:pt x="10799" y="0"/>
                    <a:pt x="241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714626" y="1021823"/>
            <a:ext cx="12858748" cy="10464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400" dirty="0">
                <a:solidFill>
                  <a:srgbClr val="0070C0"/>
                </a:solidFill>
                <a:latin typeface="Cosmic Octo Heavy"/>
              </a:rPr>
              <a:t>3. K-medoid method formulated as an integer programming problem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528887" y="2592936"/>
            <a:ext cx="13535026" cy="5816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73455" lvl="1" algn="just">
              <a:lnSpc>
                <a:spcPts val="3825"/>
              </a:lnSpc>
            </a:pPr>
            <a:r>
              <a:rPr lang="en-US" sz="2533" b="1" dirty="0">
                <a:latin typeface="Poppins"/>
              </a:rPr>
              <a:t>3.3. Formulation explanation</a:t>
            </a:r>
          </a:p>
          <a:p>
            <a:pPr marL="730655" lvl="1" indent="-457200" algn="just">
              <a:lnSpc>
                <a:spcPts val="3825"/>
              </a:lnSpc>
              <a:buFont typeface="Arial" panose="020B0604020202020204" pitchFamily="34" charset="0"/>
              <a:buChar char="•"/>
            </a:pPr>
            <a:r>
              <a:rPr lang="en-US" sz="2533" dirty="0">
                <a:latin typeface="Poppins"/>
              </a:rPr>
              <a:t>The objective function is aim to minimize the total distance between each cluster with the points assigned to it</a:t>
            </a:r>
          </a:p>
          <a:p>
            <a:pPr marL="730655" lvl="1" indent="-457200" algn="just">
              <a:lnSpc>
                <a:spcPts val="3825"/>
              </a:lnSpc>
              <a:buFont typeface="Arial" panose="020B0604020202020204" pitchFamily="34" charset="0"/>
              <a:buChar char="•"/>
            </a:pPr>
            <a:endParaRPr lang="en-US" sz="2533" dirty="0">
              <a:latin typeface="Poppins"/>
            </a:endParaRPr>
          </a:p>
          <a:p>
            <a:pPr marL="730655" lvl="1" indent="-457200" algn="just">
              <a:lnSpc>
                <a:spcPts val="3825"/>
              </a:lnSpc>
              <a:buFont typeface="Arial" panose="020B0604020202020204" pitchFamily="34" charset="0"/>
              <a:buChar char="•"/>
            </a:pPr>
            <a:r>
              <a:rPr lang="en-US" sz="2533" dirty="0">
                <a:latin typeface="Poppins"/>
              </a:rPr>
              <a:t>Constraints (2) ensure that each point (point </a:t>
            </a:r>
            <a:r>
              <a:rPr lang="en-US" sz="2533" dirty="0" err="1">
                <a:latin typeface="Poppins"/>
              </a:rPr>
              <a:t>i</a:t>
            </a:r>
            <a:r>
              <a:rPr lang="en-US" sz="2533" dirty="0">
                <a:latin typeface="Poppins"/>
              </a:rPr>
              <a:t>) is assigned to one cluster </a:t>
            </a:r>
          </a:p>
          <a:p>
            <a:pPr marL="730655" lvl="1" indent="-457200" algn="just">
              <a:lnSpc>
                <a:spcPts val="3825"/>
              </a:lnSpc>
              <a:buFont typeface="Arial" panose="020B0604020202020204" pitchFamily="34" charset="0"/>
              <a:buChar char="•"/>
            </a:pPr>
            <a:endParaRPr lang="en-US" sz="2533" dirty="0">
              <a:latin typeface="Poppins"/>
            </a:endParaRPr>
          </a:p>
          <a:p>
            <a:pPr marL="730655" lvl="1" indent="-457200" algn="just">
              <a:lnSpc>
                <a:spcPts val="3825"/>
              </a:lnSpc>
              <a:buFont typeface="Arial" panose="020B0604020202020204" pitchFamily="34" charset="0"/>
              <a:buChar char="•"/>
            </a:pPr>
            <a:r>
              <a:rPr lang="en-US" sz="2533" dirty="0">
                <a:latin typeface="Poppins"/>
              </a:rPr>
              <a:t>Constraints (3) ensure that the point </a:t>
            </a:r>
            <a:r>
              <a:rPr lang="en-US" sz="2533" dirty="0" err="1">
                <a:latin typeface="Poppins"/>
              </a:rPr>
              <a:t>i</a:t>
            </a:r>
            <a:r>
              <a:rPr lang="en-US" sz="2533" dirty="0">
                <a:latin typeface="Poppins"/>
              </a:rPr>
              <a:t> can only be assigned to the point j if this point (point j) is  ensured to be a cluster</a:t>
            </a:r>
          </a:p>
          <a:p>
            <a:pPr marL="730655" lvl="1" indent="-457200" algn="just">
              <a:lnSpc>
                <a:spcPts val="3825"/>
              </a:lnSpc>
              <a:buFont typeface="Arial" panose="020B0604020202020204" pitchFamily="34" charset="0"/>
              <a:buChar char="•"/>
            </a:pPr>
            <a:endParaRPr lang="en-US" sz="2533" dirty="0">
              <a:latin typeface="Poppins"/>
            </a:endParaRPr>
          </a:p>
          <a:p>
            <a:pPr marL="730655" lvl="1" indent="-457200" algn="just">
              <a:lnSpc>
                <a:spcPts val="3825"/>
              </a:lnSpc>
              <a:buFont typeface="Arial" panose="020B0604020202020204" pitchFamily="34" charset="0"/>
              <a:buChar char="•"/>
            </a:pPr>
            <a:r>
              <a:rPr lang="en-US" sz="2533" dirty="0">
                <a:latin typeface="Poppins"/>
              </a:rPr>
              <a:t>Constraint (4) ensures that exactly k points are selected as center point</a:t>
            </a:r>
          </a:p>
          <a:p>
            <a:pPr marL="730655" lvl="1" indent="-457200" algn="just">
              <a:lnSpc>
                <a:spcPts val="3825"/>
              </a:lnSpc>
              <a:buFont typeface="Arial" panose="020B0604020202020204" pitchFamily="34" charset="0"/>
              <a:buChar char="•"/>
            </a:pPr>
            <a:endParaRPr lang="en-US" sz="2533" dirty="0">
              <a:latin typeface="Poppins"/>
            </a:endParaRPr>
          </a:p>
          <a:p>
            <a:pPr marL="730655" lvl="1" indent="-457200" algn="just">
              <a:lnSpc>
                <a:spcPts val="3825"/>
              </a:lnSpc>
              <a:buFont typeface="Arial" panose="020B0604020202020204" pitchFamily="34" charset="0"/>
              <a:buChar char="•"/>
            </a:pPr>
            <a:r>
              <a:rPr lang="en-US" sz="2533" dirty="0">
                <a:latin typeface="Poppins"/>
              </a:rPr>
              <a:t>(1)-(5) is an integer programming problem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828800" y="876301"/>
            <a:ext cx="14935200" cy="838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117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76200" y="190500"/>
            <a:ext cx="16429272" cy="9415095"/>
            <a:chOff x="-80277" y="-66675"/>
            <a:chExt cx="4311505" cy="2405487"/>
          </a:xfrm>
        </p:grpSpPr>
        <p:sp>
          <p:nvSpPr>
            <p:cNvPr id="3" name="Freeform 3"/>
            <p:cNvSpPr/>
            <p:nvPr/>
          </p:nvSpPr>
          <p:spPr>
            <a:xfrm>
              <a:off x="-80277" y="0"/>
              <a:ext cx="4311505" cy="2338812"/>
            </a:xfrm>
            <a:custGeom>
              <a:avLst/>
              <a:gdLst/>
              <a:ahLst/>
              <a:cxnLst/>
              <a:rect l="l" t="t" r="r" b="b"/>
              <a:pathLst>
                <a:path w="4311505" h="2338812">
                  <a:moveTo>
                    <a:pt x="24119" y="0"/>
                  </a:moveTo>
                  <a:lnTo>
                    <a:pt x="4287386" y="0"/>
                  </a:lnTo>
                  <a:cubicBezTo>
                    <a:pt x="4293782" y="0"/>
                    <a:pt x="4299917" y="2541"/>
                    <a:pt x="4304440" y="7064"/>
                  </a:cubicBezTo>
                  <a:cubicBezTo>
                    <a:pt x="4308964" y="11588"/>
                    <a:pt x="4311505" y="17722"/>
                    <a:pt x="4311505" y="24119"/>
                  </a:cubicBezTo>
                  <a:lnTo>
                    <a:pt x="4311505" y="2314692"/>
                  </a:lnTo>
                  <a:cubicBezTo>
                    <a:pt x="4311505" y="2328013"/>
                    <a:pt x="4300706" y="2338812"/>
                    <a:pt x="4287386" y="2338812"/>
                  </a:cubicBezTo>
                  <a:lnTo>
                    <a:pt x="24119" y="2338812"/>
                  </a:lnTo>
                  <a:cubicBezTo>
                    <a:pt x="10799" y="2338812"/>
                    <a:pt x="0" y="2328013"/>
                    <a:pt x="0" y="2314692"/>
                  </a:cubicBezTo>
                  <a:lnTo>
                    <a:pt x="0" y="24119"/>
                  </a:lnTo>
                  <a:cubicBezTo>
                    <a:pt x="0" y="10799"/>
                    <a:pt x="10799" y="0"/>
                    <a:pt x="241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714626" y="681405"/>
            <a:ext cx="12858748" cy="15696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400" dirty="0">
                <a:solidFill>
                  <a:srgbClr val="0070C0"/>
                </a:solidFill>
                <a:latin typeface="Cosmic Octo Heavy"/>
              </a:rPr>
              <a:t>4. Future work</a:t>
            </a:r>
          </a:p>
          <a:p>
            <a:pPr algn="ctr"/>
            <a:endParaRPr lang="en-US" sz="3400" dirty="0">
              <a:solidFill>
                <a:srgbClr val="0070C0"/>
              </a:solidFill>
              <a:latin typeface="Cosmic Octo Heavy"/>
            </a:endParaRPr>
          </a:p>
          <a:p>
            <a:pPr algn="ctr"/>
            <a:endParaRPr lang="en-US" sz="3400" dirty="0">
              <a:solidFill>
                <a:srgbClr val="0070C0"/>
              </a:solidFill>
              <a:latin typeface="Cosmic Octo Heavy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376487" y="2251065"/>
            <a:ext cx="13535026" cy="65702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46911" lvl="1" indent="-273456" algn="just">
              <a:lnSpc>
                <a:spcPts val="4331"/>
              </a:lnSpc>
              <a:buFont typeface="Arial"/>
              <a:buChar char="•"/>
            </a:pPr>
            <a:r>
              <a:rPr lang="en-US" sz="2533" dirty="0">
                <a:latin typeface="Poppins"/>
              </a:rPr>
              <a:t>In the project, the author will formulate the equation of integer programming problem to examine the problem of define center point as mentioned in Introduction</a:t>
            </a:r>
          </a:p>
          <a:p>
            <a:pPr marL="546911" lvl="1" indent="-273456" algn="just">
              <a:lnSpc>
                <a:spcPts val="4331"/>
              </a:lnSpc>
              <a:buFont typeface="Arial"/>
              <a:buChar char="•"/>
            </a:pPr>
            <a:endParaRPr lang="en-US" sz="2533" dirty="0">
              <a:latin typeface="Poppins"/>
            </a:endParaRPr>
          </a:p>
          <a:p>
            <a:pPr marL="546911" lvl="1" indent="-273456" algn="just">
              <a:lnSpc>
                <a:spcPts val="4331"/>
              </a:lnSpc>
              <a:buFont typeface="Arial"/>
              <a:buChar char="•"/>
            </a:pPr>
            <a:r>
              <a:rPr lang="en-US" sz="2533" dirty="0">
                <a:latin typeface="Poppins"/>
              </a:rPr>
              <a:t>The experience will be hold in Python and MATLAB for training model and  defining the center location</a:t>
            </a:r>
          </a:p>
          <a:p>
            <a:pPr marL="546911" lvl="1" indent="-273456" algn="just">
              <a:lnSpc>
                <a:spcPts val="4331"/>
              </a:lnSpc>
              <a:buFont typeface="Arial"/>
              <a:buChar char="•"/>
            </a:pPr>
            <a:endParaRPr lang="en-US" sz="2533" dirty="0">
              <a:latin typeface="Poppins"/>
            </a:endParaRPr>
          </a:p>
          <a:p>
            <a:pPr marL="546911" lvl="1" indent="-273456" algn="just">
              <a:lnSpc>
                <a:spcPts val="4331"/>
              </a:lnSpc>
              <a:buFont typeface="Arial"/>
              <a:buChar char="•"/>
            </a:pPr>
            <a:r>
              <a:rPr lang="en-US" sz="2533" dirty="0">
                <a:latin typeface="Poppins"/>
              </a:rPr>
              <a:t>Find way to solve integer programming problem with best resources for computer</a:t>
            </a:r>
          </a:p>
          <a:p>
            <a:pPr marL="546911" lvl="1" indent="-273456" algn="just">
              <a:lnSpc>
                <a:spcPts val="4331"/>
              </a:lnSpc>
              <a:buFont typeface="Arial"/>
              <a:buChar char="•"/>
            </a:pPr>
            <a:endParaRPr lang="en-US" sz="2533" dirty="0">
              <a:latin typeface="Poppins"/>
            </a:endParaRPr>
          </a:p>
          <a:p>
            <a:pPr marL="546911" lvl="1" indent="-273456" algn="just">
              <a:lnSpc>
                <a:spcPts val="4331"/>
              </a:lnSpc>
              <a:buFont typeface="Arial"/>
              <a:buChar char="•"/>
            </a:pPr>
            <a:r>
              <a:rPr lang="en-US" sz="2533" dirty="0">
                <a:latin typeface="Poppins"/>
              </a:rPr>
              <a:t>The training dataset example is shown in text file</a:t>
            </a:r>
          </a:p>
          <a:p>
            <a:pPr marL="546911" lvl="1" indent="-273456" algn="just">
              <a:lnSpc>
                <a:spcPts val="4331"/>
              </a:lnSpc>
              <a:buFont typeface="Arial"/>
              <a:buChar char="•"/>
            </a:pPr>
            <a:endParaRPr lang="en-US" sz="2533" dirty="0">
              <a:latin typeface="Poppin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90600" y="451466"/>
            <a:ext cx="16306800" cy="94926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384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1340</TotalTime>
  <Words>955</Words>
  <Application>Microsoft Office PowerPoint</Application>
  <PresentationFormat>Custom</PresentationFormat>
  <Paragraphs>123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Cosmic Octo Heavy</vt:lpstr>
      <vt:lpstr>Poppins</vt:lpstr>
      <vt:lpstr>VNI-Awchon</vt:lpstr>
      <vt:lpstr>Open Sauce SemiBold</vt:lpstr>
      <vt:lpstr>Poppins ExtraBold</vt:lpstr>
      <vt:lpstr>Poppins Medium</vt:lpstr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Brown and Yellow Aesthetic and Minimalist Thesis Defense Presentation</dc:title>
  <dc:creator>PC</dc:creator>
  <cp:lastModifiedBy>DUY KHOA PHAM</cp:lastModifiedBy>
  <cp:revision>59</cp:revision>
  <dcterms:created xsi:type="dcterms:W3CDTF">2006-08-16T00:00:00Z</dcterms:created>
  <dcterms:modified xsi:type="dcterms:W3CDTF">2023-03-20T11:34:53Z</dcterms:modified>
  <dc:identifier>DAFaoieHsVo</dc:identifier>
</cp:coreProperties>
</file>