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26D1-01C6-6E88-1972-2A58C22C1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 Apology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9CC94-D3BD-C891-02FB-0FB3B67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Topic Analysis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CCF29-4E18-4C95-D53A-1753FD44E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74" y="1690688"/>
            <a:ext cx="7700451" cy="47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6AF2-C7E0-05B3-063F-E172F3B9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7F252-EB16-560D-4C5E-BF8D537B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Topic Analysis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E2F1E-50E5-F3C4-38D5-D5B4191BA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8072"/>
            <a:ext cx="4340351" cy="26618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4E588D-89E3-71DF-1371-453D82DC8BF5}"/>
              </a:ext>
            </a:extLst>
          </p:cNvPr>
          <p:cNvSpPr txBox="1"/>
          <p:nvPr/>
        </p:nvSpPr>
        <p:spPr>
          <a:xfrm>
            <a:off x="5512576" y="2413337"/>
            <a:ext cx="596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 the surface, this is a product solution aimed at protecting minors.</a:t>
            </a:r>
          </a:p>
          <a:p>
            <a:endParaRPr lang="en-US" altLang="zh-CN" dirty="0"/>
          </a:p>
          <a:p>
            <a:r>
              <a:rPr lang="en-US" altLang="zh-CN" b="1" dirty="0"/>
              <a:t>But in reality, those who support and pay for this solution are:</a:t>
            </a:r>
          </a:p>
          <a:p>
            <a:r>
              <a:rPr lang="en-US" altLang="zh-CN" b="1" dirty="0"/>
              <a:t>1. Parents and educators</a:t>
            </a:r>
          </a:p>
          <a:p>
            <a:r>
              <a:rPr lang="en-US" altLang="zh-CN" b="1" dirty="0"/>
              <a:t>2. Social media platforms using the plugin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2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B187-56FE-D1DE-DC2B-BF31AFCFB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0258-ECFB-6AA1-061E-2010B957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Multilateral Feedback Mechanism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C9053E-78D6-91F4-590B-9716267976A6}"/>
              </a:ext>
            </a:extLst>
          </p:cNvPr>
          <p:cNvSpPr txBox="1"/>
          <p:nvPr/>
        </p:nvSpPr>
        <p:spPr>
          <a:xfrm>
            <a:off x="133753" y="2646419"/>
            <a:ext cx="596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 the surface, this is a product solution aimed at protecting minors.</a:t>
            </a:r>
          </a:p>
          <a:p>
            <a:endParaRPr lang="en-US" altLang="zh-CN" dirty="0"/>
          </a:p>
          <a:p>
            <a:r>
              <a:rPr lang="en-US" altLang="zh-CN" b="1" dirty="0"/>
              <a:t>But in reality, those who support and pay for this solution are:</a:t>
            </a:r>
          </a:p>
          <a:p>
            <a:r>
              <a:rPr lang="en-US" altLang="zh-CN" b="1" dirty="0"/>
              <a:t>1. </a:t>
            </a:r>
            <a:r>
              <a:rPr lang="en-US" altLang="zh-CN" b="1" dirty="0">
                <a:solidFill>
                  <a:schemeClr val="accent6"/>
                </a:solidFill>
              </a:rPr>
              <a:t>Parents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chemeClr val="accent6"/>
                </a:solidFill>
              </a:rPr>
              <a:t>educators</a:t>
            </a:r>
          </a:p>
          <a:p>
            <a:r>
              <a:rPr lang="en-US" altLang="zh-CN" b="1" dirty="0"/>
              <a:t>2. </a:t>
            </a:r>
            <a:r>
              <a:rPr lang="en-US" altLang="zh-CN" b="1" dirty="0">
                <a:solidFill>
                  <a:schemeClr val="accent6"/>
                </a:solidFill>
              </a:rPr>
              <a:t>Social media platforms</a:t>
            </a:r>
            <a:r>
              <a:rPr lang="en-US" altLang="zh-CN" b="1" dirty="0"/>
              <a:t> using the plugin</a:t>
            </a:r>
          </a:p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2E0520-CA3D-7955-3207-2D1B833A5E2C}"/>
              </a:ext>
            </a:extLst>
          </p:cNvPr>
          <p:cNvCxnSpPr/>
          <p:nvPr/>
        </p:nvCxnSpPr>
        <p:spPr>
          <a:xfrm>
            <a:off x="6006353" y="1425388"/>
            <a:ext cx="0" cy="49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685DC3C-9CCB-589C-FB9F-1341E20CC8D0}"/>
              </a:ext>
            </a:extLst>
          </p:cNvPr>
          <p:cNvSpPr txBox="1"/>
          <p:nvPr/>
        </p:nvSpPr>
        <p:spPr>
          <a:xfrm>
            <a:off x="6229753" y="1951672"/>
            <a:ext cx="5962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1" dirty="0"/>
              <a:t>parents</a:t>
            </a:r>
            <a:r>
              <a:rPr lang="en-US" altLang="zh-CN" dirty="0"/>
              <a:t> and </a:t>
            </a:r>
            <a:r>
              <a:rPr lang="en-US" altLang="zh-CN" b="1" dirty="0"/>
              <a:t>educators</a:t>
            </a:r>
            <a:r>
              <a:rPr lang="en-US" altLang="zh-CN" dirty="0"/>
              <a:t>, the solution must:</a:t>
            </a:r>
          </a:p>
          <a:p>
            <a:r>
              <a:rPr lang="en-US" altLang="zh-CN" dirty="0"/>
              <a:t>- Be practical and feasible to implement</a:t>
            </a:r>
          </a:p>
          <a:p>
            <a:r>
              <a:rPr lang="en-US" altLang="zh-CN" dirty="0"/>
              <a:t>- Be effectively monitorable</a:t>
            </a:r>
          </a:p>
          <a:p>
            <a:r>
              <a:rPr lang="en-US" altLang="zh-CN" dirty="0"/>
              <a:t>- Offer sustainable feedback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ED768-89C4-7C9B-8221-374B631EC362}"/>
              </a:ext>
            </a:extLst>
          </p:cNvPr>
          <p:cNvSpPr txBox="1"/>
          <p:nvPr/>
        </p:nvSpPr>
        <p:spPr>
          <a:xfrm>
            <a:off x="6229752" y="3993675"/>
            <a:ext cx="5962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1" dirty="0"/>
              <a:t>social media platforms</a:t>
            </a:r>
            <a:r>
              <a:rPr lang="en-US" altLang="zh-CN" dirty="0"/>
              <a:t>, the solution must:</a:t>
            </a:r>
          </a:p>
          <a:p>
            <a:r>
              <a:rPr lang="en-US" altLang="zh-CN" dirty="0"/>
              <a:t>1. Be implementable within legal and ethical boundaries</a:t>
            </a:r>
          </a:p>
          <a:p>
            <a:r>
              <a:rPr lang="en-US" altLang="zh-CN" dirty="0"/>
              <a:t>2. Be commercially compliant and sustainable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6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16FE-0EBB-C04F-42AB-57200476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75F7B-9393-F734-1A3E-AEF4A8AE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Multilateral Feedback Mechanism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B04A26-23E8-83EF-18C8-B1969ECBA852}"/>
              </a:ext>
            </a:extLst>
          </p:cNvPr>
          <p:cNvCxnSpPr/>
          <p:nvPr/>
        </p:nvCxnSpPr>
        <p:spPr>
          <a:xfrm>
            <a:off x="6006353" y="1425388"/>
            <a:ext cx="0" cy="49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54ADA08-A2F9-7E3C-0DDC-88EA875DCCB6}"/>
              </a:ext>
            </a:extLst>
          </p:cNvPr>
          <p:cNvSpPr txBox="1"/>
          <p:nvPr/>
        </p:nvSpPr>
        <p:spPr>
          <a:xfrm>
            <a:off x="456482" y="2095107"/>
            <a:ext cx="5047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1" dirty="0"/>
              <a:t>parents</a:t>
            </a:r>
            <a:r>
              <a:rPr lang="en-US" altLang="zh-CN" dirty="0"/>
              <a:t> and </a:t>
            </a:r>
            <a:r>
              <a:rPr lang="en-US" altLang="zh-CN" b="1" dirty="0"/>
              <a:t>educators</a:t>
            </a:r>
            <a:r>
              <a:rPr lang="en-US" altLang="zh-CN" dirty="0"/>
              <a:t>, the solution must:</a:t>
            </a:r>
          </a:p>
          <a:p>
            <a:r>
              <a:rPr lang="en-US" altLang="zh-CN" dirty="0"/>
              <a:t>- Be practical and feasible to implement</a:t>
            </a:r>
          </a:p>
          <a:p>
            <a:r>
              <a:rPr lang="en-US" altLang="zh-CN" dirty="0"/>
              <a:t>- Be effectively monitorable</a:t>
            </a:r>
          </a:p>
          <a:p>
            <a:r>
              <a:rPr lang="en-US" altLang="zh-CN" dirty="0"/>
              <a:t>- Offer sustainable feedback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C63E3-70EB-6A78-FBD0-8AD121EE42F0}"/>
              </a:ext>
            </a:extLst>
          </p:cNvPr>
          <p:cNvSpPr txBox="1"/>
          <p:nvPr/>
        </p:nvSpPr>
        <p:spPr>
          <a:xfrm>
            <a:off x="456481" y="4137110"/>
            <a:ext cx="546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1" dirty="0"/>
              <a:t>social media platforms</a:t>
            </a:r>
            <a:r>
              <a:rPr lang="en-US" altLang="zh-CN" dirty="0"/>
              <a:t>, the solution must:</a:t>
            </a:r>
          </a:p>
          <a:p>
            <a:r>
              <a:rPr lang="en-US" altLang="zh-CN" dirty="0"/>
              <a:t>1. Be implementable within legal and ethical boundaries</a:t>
            </a:r>
          </a:p>
          <a:p>
            <a:r>
              <a:rPr lang="en-US" altLang="zh-CN" dirty="0"/>
              <a:t>2. Be commercially compliant and sustainable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828EB0-33EC-6724-EFE4-748FA9F36F0A}"/>
              </a:ext>
            </a:extLst>
          </p:cNvPr>
          <p:cNvSpPr txBox="1"/>
          <p:nvPr/>
        </p:nvSpPr>
        <p:spPr>
          <a:xfrm>
            <a:off x="6305953" y="1619977"/>
            <a:ext cx="5047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Questions we need to answer: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/>
              <a:t>How does the product work for minors, parents, platforms, and third-party regulatory agencies simultaneously?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Who will you charge for the service? Why will they be willing to pay? How will you ensure ongoing operations?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1D3B3-C7E8-9C06-0C7F-521B348A8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EC3D2-4658-D19A-53DF-05888E1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Multilateral Feedback Mechanism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7ADCD-B10A-5743-B1AE-3B982F051C7C}"/>
              </a:ext>
            </a:extLst>
          </p:cNvPr>
          <p:cNvSpPr txBox="1"/>
          <p:nvPr/>
        </p:nvSpPr>
        <p:spPr>
          <a:xfrm>
            <a:off x="1586034" y="2351782"/>
            <a:ext cx="8974389" cy="34470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The real focus of the topic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Incorporating </a:t>
            </a:r>
            <a:r>
              <a:rPr lang="en-US" altLang="zh-CN" sz="2400" b="1" dirty="0">
                <a:solidFill>
                  <a:srgbClr val="FF0000"/>
                </a:solidFill>
              </a:rPr>
              <a:t>minors</a:t>
            </a:r>
            <a:r>
              <a:rPr lang="en-US" altLang="zh-CN" sz="2400" dirty="0"/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parents</a:t>
            </a:r>
            <a:r>
              <a:rPr lang="en-US" altLang="zh-CN" sz="2400" dirty="0"/>
              <a:t>, and </a:t>
            </a:r>
            <a:r>
              <a:rPr lang="en-US" altLang="zh-CN" sz="2400" b="1" dirty="0">
                <a:solidFill>
                  <a:srgbClr val="FF0000"/>
                </a:solidFill>
              </a:rPr>
              <a:t>third-party regulatory agencies </a:t>
            </a:r>
            <a:r>
              <a:rPr lang="en-US" altLang="zh-CN" sz="2400" dirty="0"/>
              <a:t>into the product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Designing a business model that addresses </a:t>
            </a:r>
            <a:r>
              <a:rPr lang="en-US" altLang="zh-CN" sz="2400" b="1" dirty="0">
                <a:solidFill>
                  <a:srgbClr val="FF0000"/>
                </a:solidFill>
              </a:rPr>
              <a:t>who to charge</a:t>
            </a:r>
            <a:r>
              <a:rPr lang="en-US" altLang="zh-CN" sz="2400" dirty="0"/>
              <a:t> and </a:t>
            </a:r>
            <a:r>
              <a:rPr lang="en-US" altLang="zh-CN" sz="2400" b="1" dirty="0">
                <a:solidFill>
                  <a:srgbClr val="FF0000"/>
                </a:solidFill>
              </a:rPr>
              <a:t>how to charge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 other words, creating our own </a:t>
            </a:r>
            <a:r>
              <a:rPr lang="en-US" altLang="zh-CN" sz="2400" b="1" dirty="0">
                <a:solidFill>
                  <a:srgbClr val="FF0000"/>
                </a:solidFill>
              </a:rPr>
              <a:t>multilateral feedback mechanism</a:t>
            </a:r>
            <a:r>
              <a:rPr lang="en-US" altLang="zh-CN" sz="2400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5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C7996-13D9-9291-8E33-C5BB901B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A2BB9-E125-0FE0-7952-E216F143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182245"/>
            <a:ext cx="11103864" cy="1325563"/>
          </a:xfrm>
        </p:spPr>
        <p:txBody>
          <a:bodyPr/>
          <a:lstStyle/>
          <a:p>
            <a:r>
              <a:rPr lang="en-US" altLang="zh-CN" dirty="0"/>
              <a:t>3 Comparison Between New and Old Outlines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84F7855-E9A5-57FA-1CA7-948436A6257D}"/>
              </a:ext>
            </a:extLst>
          </p:cNvPr>
          <p:cNvCxnSpPr/>
          <p:nvPr/>
        </p:nvCxnSpPr>
        <p:spPr>
          <a:xfrm>
            <a:off x="6006353" y="1425388"/>
            <a:ext cx="0" cy="49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830B5036-E07D-F918-6197-415983FD8502}"/>
              </a:ext>
            </a:extLst>
          </p:cNvPr>
          <p:cNvSpPr txBox="1">
            <a:spLocks/>
          </p:cNvSpPr>
          <p:nvPr/>
        </p:nvSpPr>
        <p:spPr>
          <a:xfrm>
            <a:off x="5191912" y="917125"/>
            <a:ext cx="1537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/>
              <a:t>OLD</a:t>
            </a:r>
            <a:endParaRPr lang="zh-CN" altLang="en-US" sz="3000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AAB9997-3D6F-A4E5-64B0-594509DE20F9}"/>
              </a:ext>
            </a:extLst>
          </p:cNvPr>
          <p:cNvSpPr txBox="1">
            <a:spLocks/>
          </p:cNvSpPr>
          <p:nvPr/>
        </p:nvSpPr>
        <p:spPr>
          <a:xfrm>
            <a:off x="10789428" y="917125"/>
            <a:ext cx="1537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/>
              <a:t>NEW</a:t>
            </a:r>
            <a:endParaRPr lang="zh-CN" altLang="en-US" sz="3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1D3BA2-1EA8-550E-046C-5E363AD1E39E}"/>
              </a:ext>
            </a:extLst>
          </p:cNvPr>
          <p:cNvSpPr txBox="1"/>
          <p:nvPr/>
        </p:nvSpPr>
        <p:spPr>
          <a:xfrm>
            <a:off x="588443" y="1579906"/>
            <a:ext cx="5047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titles/ project name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problem statement 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dangers of minors interacting with harmful content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solution - </a:t>
            </a:r>
            <a:r>
              <a:rPr lang="en-US" altLang="zh-CN" dirty="0" err="1"/>
              <a:t>ColourGuard</a:t>
            </a:r>
            <a:r>
              <a:rPr lang="en-US" altLang="zh-CN" dirty="0"/>
              <a:t> 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the scoring system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visual of the scoring scale 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highlight how scoring updates dynamically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ethical and legal considerations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cost estimate - can pair with slide 7</a:t>
            </a:r>
          </a:p>
          <a:p>
            <a:pPr marL="342900" indent="-342900">
              <a:buAutoNum type="arabicParenR"/>
            </a:pPr>
            <a:r>
              <a:rPr lang="en-US" altLang="zh-CN" dirty="0"/>
              <a:t>revenue potential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conclusive statement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7F030E-52D5-628D-6E05-A9E588FFBFCA}"/>
              </a:ext>
            </a:extLst>
          </p:cNvPr>
          <p:cNvSpPr txBox="1"/>
          <p:nvPr/>
        </p:nvSpPr>
        <p:spPr>
          <a:xfrm>
            <a:off x="6359562" y="1338888"/>
            <a:ext cx="543368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titles/ project name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problem statement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dangers of minors interacting with harmful content 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Highlight the complexity of aligning the interests of these groups</a:t>
            </a:r>
          </a:p>
          <a:p>
            <a:pPr marL="342900" indent="-342900">
              <a:buAutoNum type="arabicParenR"/>
            </a:pPr>
            <a:r>
              <a:rPr lang="en-US" altLang="zh-CN" dirty="0"/>
              <a:t>solution - </a:t>
            </a:r>
            <a:r>
              <a:rPr lang="en-US" altLang="zh-CN" dirty="0" err="1"/>
              <a:t>ColourGuard</a:t>
            </a:r>
            <a:r>
              <a:rPr lang="en-US" altLang="zh-CN" dirty="0"/>
              <a:t>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the scoring system </a:t>
            </a:r>
            <a:r>
              <a:rPr lang="en-US" altLang="zh-CN" sz="1100" dirty="0">
                <a:solidFill>
                  <a:schemeClr val="accent6"/>
                </a:solidFill>
              </a:rPr>
              <a:t>(Introduces </a:t>
            </a:r>
            <a:r>
              <a:rPr lang="en-US" altLang="zh-CN" sz="1100" dirty="0" err="1">
                <a:solidFill>
                  <a:schemeClr val="accent6"/>
                </a:solidFill>
              </a:rPr>
              <a:t>ColourGuard</a:t>
            </a:r>
            <a:r>
              <a:rPr lang="en-US" altLang="zh-CN" sz="1100" dirty="0">
                <a:solidFill>
                  <a:schemeClr val="accent6"/>
                </a:solidFill>
              </a:rPr>
              <a:t> as a multilateral product addressing minors’ needs, parents’ expectations, and platform compliance.)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its adaptability for monitoring, regulating, and reporting</a:t>
            </a:r>
          </a:p>
          <a:p>
            <a:pPr marL="342900" indent="-342900">
              <a:buAutoNum type="arabicParenR"/>
            </a:pPr>
            <a:r>
              <a:rPr lang="en-US" altLang="zh-CN" dirty="0"/>
              <a:t>visual of the scoring scale 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The entire feedback loop involving users, parents, and platforms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dynamic interplay </a:t>
            </a:r>
            <a:r>
              <a:rPr lang="en-US" altLang="zh-CN" sz="1100" dirty="0">
                <a:solidFill>
                  <a:schemeClr val="accent6"/>
                </a:solidFill>
              </a:rPr>
              <a:t>between monitoring and action steps.</a:t>
            </a:r>
            <a:endParaRPr lang="en-US" altLang="zh-CN" sz="1100" dirty="0"/>
          </a:p>
          <a:p>
            <a:pPr marL="342900" indent="-342900">
              <a:buAutoNum type="arabicParenR"/>
            </a:pPr>
            <a:r>
              <a:rPr lang="en-US" altLang="zh-CN" dirty="0"/>
              <a:t>ethical and legal considerations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Integrates the original ethical and legal aspects with </a:t>
            </a:r>
            <a:r>
              <a:rPr lang="en-US" altLang="zh-CN" sz="1100" dirty="0">
                <a:solidFill>
                  <a:schemeClr val="accent6"/>
                </a:solidFill>
              </a:rPr>
              <a:t>additional focus on operational feasibility for parents and platforms.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cost estimate - can pair with slide 7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Combines the old cost estimate with </a:t>
            </a:r>
            <a:r>
              <a:rPr lang="en-US" altLang="zh-CN" sz="1100" dirty="0">
                <a:solidFill>
                  <a:schemeClr val="accent6"/>
                </a:solidFill>
              </a:rPr>
              <a:t>a clearer explanation of monetization strategies targeting parents, educators, and platforms.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Justifies why these groups would be willing to pay.</a:t>
            </a:r>
          </a:p>
          <a:p>
            <a:pPr marL="342900" indent="-342900">
              <a:buAutoNum type="arabicParenR"/>
            </a:pPr>
            <a:r>
              <a:rPr lang="en-US" altLang="zh-CN" dirty="0"/>
              <a:t>revenue potential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Extends revenue potential with a focus on </a:t>
            </a:r>
            <a:r>
              <a:rPr lang="en-US" altLang="zh-CN" sz="1100" dirty="0">
                <a:solidFill>
                  <a:schemeClr val="accent6"/>
                </a:solidFill>
              </a:rPr>
              <a:t>long-term sustainability through multilateral buy-in and continuous updates to the product.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conclusive statement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Wrap up with actionable steps and recommendations for refining the product and pitch.</a:t>
            </a:r>
          </a:p>
        </p:txBody>
      </p:sp>
    </p:spTree>
    <p:extLst>
      <p:ext uri="{BB962C8B-B14F-4D97-AF65-F5344CB8AC3E}">
        <p14:creationId xmlns:p14="http://schemas.microsoft.com/office/powerpoint/2010/main" val="299195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F4A6-A59E-7066-B6E7-9A0B6586A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221B2-D5EE-AAC4-0FE8-4DCC429A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182245"/>
            <a:ext cx="11103864" cy="1325563"/>
          </a:xfrm>
        </p:spPr>
        <p:txBody>
          <a:bodyPr/>
          <a:lstStyle/>
          <a:p>
            <a:r>
              <a:rPr lang="en-US" altLang="zh-CN" dirty="0"/>
              <a:t>3 Comparison Between New and Old Outlines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9EABF0-88D4-EAE6-FADC-0EC947A9CAA8}"/>
              </a:ext>
            </a:extLst>
          </p:cNvPr>
          <p:cNvCxnSpPr/>
          <p:nvPr/>
        </p:nvCxnSpPr>
        <p:spPr>
          <a:xfrm>
            <a:off x="7557246" y="1406613"/>
            <a:ext cx="0" cy="493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C83E0-FC6D-B4B3-93A0-B8915A5E2A4E}"/>
              </a:ext>
            </a:extLst>
          </p:cNvPr>
          <p:cNvSpPr txBox="1">
            <a:spLocks/>
          </p:cNvSpPr>
          <p:nvPr/>
        </p:nvSpPr>
        <p:spPr>
          <a:xfrm>
            <a:off x="7875493" y="2964889"/>
            <a:ext cx="4056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Critical Thinking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B242FE-A04B-0ADE-6D04-65266BB4D298}"/>
              </a:ext>
            </a:extLst>
          </p:cNvPr>
          <p:cNvSpPr txBox="1"/>
          <p:nvPr/>
        </p:nvSpPr>
        <p:spPr>
          <a:xfrm>
            <a:off x="903933" y="1489720"/>
            <a:ext cx="6420231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titles/ project name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problem statement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dangers of minors interacting with harmful content 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Highlight the complexity of aligning the interests of these groups</a:t>
            </a:r>
          </a:p>
          <a:p>
            <a:pPr marL="342900" indent="-342900">
              <a:buAutoNum type="arabicParenR"/>
            </a:pPr>
            <a:r>
              <a:rPr lang="en-US" altLang="zh-CN" dirty="0"/>
              <a:t>solution - </a:t>
            </a:r>
            <a:r>
              <a:rPr lang="en-US" altLang="zh-CN" dirty="0" err="1"/>
              <a:t>ColourGuard</a:t>
            </a:r>
            <a:r>
              <a:rPr lang="en-US" altLang="zh-CN" dirty="0"/>
              <a:t>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the scoring system </a:t>
            </a:r>
            <a:r>
              <a:rPr lang="en-US" altLang="zh-CN" sz="1100" dirty="0">
                <a:solidFill>
                  <a:schemeClr val="accent6"/>
                </a:solidFill>
              </a:rPr>
              <a:t>(Introduces </a:t>
            </a:r>
            <a:r>
              <a:rPr lang="en-US" altLang="zh-CN" sz="1100" dirty="0" err="1">
                <a:solidFill>
                  <a:schemeClr val="accent6"/>
                </a:solidFill>
              </a:rPr>
              <a:t>ColourGuard</a:t>
            </a:r>
            <a:r>
              <a:rPr lang="en-US" altLang="zh-CN" sz="1100" dirty="0">
                <a:solidFill>
                  <a:schemeClr val="accent6"/>
                </a:solidFill>
              </a:rPr>
              <a:t> as a multilateral product addressing minors’ needs, parents’ expectations, and platform compliance.)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its adaptability for monitoring, regulating, and reporting</a:t>
            </a:r>
          </a:p>
          <a:p>
            <a:pPr marL="342900" indent="-342900">
              <a:buAutoNum type="arabicParenR"/>
            </a:pPr>
            <a:r>
              <a:rPr lang="en-US" altLang="zh-CN" dirty="0"/>
              <a:t>visual of the scoring scale 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The entire feedback loop involving users, parents, and platforms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dynamic interplay </a:t>
            </a:r>
            <a:r>
              <a:rPr lang="en-US" altLang="zh-CN" sz="1100" dirty="0">
                <a:solidFill>
                  <a:schemeClr val="accent6"/>
                </a:solidFill>
              </a:rPr>
              <a:t>between monitoring and action steps.</a:t>
            </a:r>
            <a:endParaRPr lang="en-US" altLang="zh-CN" sz="1100" dirty="0"/>
          </a:p>
          <a:p>
            <a:pPr marL="342900" indent="-342900">
              <a:buAutoNum type="arabicParenR"/>
            </a:pPr>
            <a:r>
              <a:rPr lang="en-US" altLang="zh-CN" dirty="0"/>
              <a:t>ethical and legal considerations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Integrates the original ethical and legal aspects with </a:t>
            </a:r>
            <a:r>
              <a:rPr lang="en-US" altLang="zh-CN" sz="1100" dirty="0">
                <a:solidFill>
                  <a:schemeClr val="accent6"/>
                </a:solidFill>
              </a:rPr>
              <a:t>additional focus on operational feasibility for parents and platforms.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cost estimate - can pair with slide 7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Combines the old cost estimate with </a:t>
            </a:r>
            <a:r>
              <a:rPr lang="en-US" altLang="zh-CN" sz="1100" dirty="0">
                <a:solidFill>
                  <a:schemeClr val="accent6"/>
                </a:solidFill>
              </a:rPr>
              <a:t>a clearer explanation of monetization strategies targeting parents, educators, and platforms.</a:t>
            </a:r>
          </a:p>
          <a:p>
            <a:pPr marL="800100" lvl="1" indent="-342900">
              <a:buAutoNum type="arabicParenR"/>
            </a:pPr>
            <a:r>
              <a:rPr lang="en-US" altLang="zh-CN" sz="1100" dirty="0">
                <a:solidFill>
                  <a:schemeClr val="accent6"/>
                </a:solidFill>
              </a:rPr>
              <a:t>Justifies why these groups would be willing to pay.</a:t>
            </a:r>
          </a:p>
          <a:p>
            <a:pPr marL="342900" indent="-342900">
              <a:buAutoNum type="arabicParenR"/>
            </a:pPr>
            <a:r>
              <a:rPr lang="en-US" altLang="zh-CN" dirty="0"/>
              <a:t>revenue potential 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Extends revenue potential with a focus on </a:t>
            </a:r>
            <a:r>
              <a:rPr lang="en-US" altLang="zh-CN" sz="1100" dirty="0">
                <a:solidFill>
                  <a:schemeClr val="accent6"/>
                </a:solidFill>
              </a:rPr>
              <a:t>long-term sustainability through multilateral buy-in and continuous updates to the product.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conclusive statement</a:t>
            </a:r>
          </a:p>
          <a:p>
            <a:pPr marL="800100" lvl="1" indent="-342900">
              <a:buAutoNum type="arabicParenR"/>
            </a:pPr>
            <a:r>
              <a:rPr lang="en-US" altLang="zh-CN" sz="1100" dirty="0"/>
              <a:t>Wrap up with actionable steps and recommendations for refining the product and pitch.</a:t>
            </a:r>
          </a:p>
        </p:txBody>
      </p:sp>
    </p:spTree>
    <p:extLst>
      <p:ext uri="{BB962C8B-B14F-4D97-AF65-F5344CB8AC3E}">
        <p14:creationId xmlns:p14="http://schemas.microsoft.com/office/powerpoint/2010/main" val="221705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C611A-8CD1-98AF-3E4A-CA6D080E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Additional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A8866-17FC-FBC6-6A42-1BE21786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894448"/>
            <a:ext cx="4917141" cy="30691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500" dirty="0"/>
              <a:t>For the content:</a:t>
            </a:r>
          </a:p>
          <a:p>
            <a:r>
              <a:rPr lang="en-US" altLang="zh-CN" sz="2500" dirty="0"/>
              <a:t>1. Narrativity: Develop a coherent storyline.</a:t>
            </a:r>
          </a:p>
          <a:p>
            <a:r>
              <a:rPr lang="en-US" altLang="zh-CN" sz="2500" dirty="0"/>
              <a:t>2. Examples: Use concrete, relatable examples.</a:t>
            </a:r>
          </a:p>
          <a:p>
            <a:r>
              <a:rPr lang="en-US" altLang="zh-CN" sz="2500" dirty="0"/>
              <a:t>3. Dramatic Effect: Add elements that make the narrative engaging.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AD928E2-2263-AD6B-EFC8-7C1231C4BB98}"/>
              </a:ext>
            </a:extLst>
          </p:cNvPr>
          <p:cNvSpPr txBox="1">
            <a:spLocks/>
          </p:cNvSpPr>
          <p:nvPr/>
        </p:nvSpPr>
        <p:spPr>
          <a:xfrm>
            <a:off x="6280388" y="1894448"/>
            <a:ext cx="4917141" cy="32594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500" dirty="0"/>
              <a:t>For the slides:</a:t>
            </a:r>
          </a:p>
          <a:p>
            <a:r>
              <a:rPr lang="en-US" altLang="zh-CN" sz="2500" dirty="0"/>
              <a:t>1. Avoid overly simplistic designs.</a:t>
            </a:r>
          </a:p>
          <a:p>
            <a:r>
              <a:rPr lang="en-US" altLang="zh-CN" sz="2500" dirty="0"/>
              <a:t>2. Use visually rich, appealing slides that blend text and images seamlessly.</a:t>
            </a:r>
          </a:p>
          <a:p>
            <a:r>
              <a:rPr lang="en-US" altLang="zh-CN" sz="2500" dirty="0"/>
              <a:t>3. Ensure text is large enough to be readable—even in video presentations.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54764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793</Words>
  <Application>Microsoft Office PowerPoint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WPS</vt:lpstr>
      <vt:lpstr>0 Apology</vt:lpstr>
      <vt:lpstr>1 Topic Analysis</vt:lpstr>
      <vt:lpstr>1 Topic Analysis</vt:lpstr>
      <vt:lpstr>2 Multilateral Feedback Mechanism</vt:lpstr>
      <vt:lpstr>2 Multilateral Feedback Mechanism</vt:lpstr>
      <vt:lpstr>2 Multilateral Feedback Mechanism</vt:lpstr>
      <vt:lpstr>3 Comparison Between New and Old Outlines</vt:lpstr>
      <vt:lpstr>3 Comparison Between New and Old Outlines</vt:lpstr>
      <vt:lpstr>4 Additional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QiQi</dc:creator>
  <cp:lastModifiedBy>Jiaqi Yuan</cp:lastModifiedBy>
  <cp:revision>5</cp:revision>
  <dcterms:created xsi:type="dcterms:W3CDTF">2023-08-09T12:44:55Z</dcterms:created>
  <dcterms:modified xsi:type="dcterms:W3CDTF">2024-12-07T22:01:12Z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