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332" r:id="rId5"/>
    <p:sldId id="26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</p:sldIdLst>
  <p:sldSz cx="4686300" cy="3403600"/>
  <p:notesSz cx="4686300" cy="34036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82" autoAdjust="0"/>
  </p:normalViewPr>
  <p:slideViewPr>
    <p:cSldViewPr>
      <p:cViewPr varScale="1">
        <p:scale>
          <a:sx n="159" d="100"/>
          <a:sy n="159" d="100"/>
        </p:scale>
        <p:origin x="450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30413" cy="1698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2654300" y="0"/>
            <a:ext cx="2030413" cy="1698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3A00-2603-4C3E-9491-355549D347A3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52575" y="425450"/>
            <a:ext cx="1581150" cy="1149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468313" y="1638300"/>
            <a:ext cx="3749675" cy="1339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233738"/>
            <a:ext cx="2030413" cy="169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2654300" y="3233738"/>
            <a:ext cx="2030413" cy="169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3AF57-7E96-4B9A-9167-230180BBDA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5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Importante ed interessante</a:t>
            </a:r>
            <a:r>
              <a:rPr lang="it-IT" baseline="0" dirty="0"/>
              <a:t> sarebbe </a:t>
            </a:r>
            <a:r>
              <a:rPr lang="it-IT" baseline="0" dirty="0" err="1"/>
              <a:t>parlre</a:t>
            </a:r>
            <a:r>
              <a:rPr lang="it-IT" baseline="0" dirty="0"/>
              <a:t> anche di questo ma credo che usciremo fuori contesto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3AF57-7E96-4B9A-9167-230180BBDA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0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Chiedere</a:t>
            </a:r>
            <a:r>
              <a:rPr lang="it-IT" baseline="0" dirty="0"/>
              <a:t> se curiosi altrimenti saltare questa sarebbe una bella lezione ma forse troppo difficile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3AF57-7E96-4B9A-9167-230180BBDA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78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591" y="848867"/>
            <a:ext cx="4103116" cy="31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73124" y="1839074"/>
            <a:ext cx="2140051" cy="683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4315" y="782828"/>
            <a:ext cx="2038540" cy="2246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413444" y="782828"/>
            <a:ext cx="2038540" cy="2246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1962" y="73852"/>
            <a:ext cx="1982375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673" y="1218856"/>
            <a:ext cx="4234815" cy="182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93342" y="3165348"/>
            <a:ext cx="1499616" cy="17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4315" y="3165348"/>
            <a:ext cx="1077849" cy="17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74136" y="3165348"/>
            <a:ext cx="1077849" cy="17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50" y="895463"/>
            <a:ext cx="2362200" cy="613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299"/>
              </a:lnSpc>
              <a:spcBef>
                <a:spcPts val="75"/>
              </a:spcBef>
              <a:tabLst>
                <a:tab pos="469265" algn="l"/>
                <a:tab pos="1384300" algn="l"/>
              </a:tabLst>
            </a:pPr>
            <a:r>
              <a:rPr sz="1400" b="1" dirty="0">
                <a:solidFill>
                  <a:srgbClr val="3333CC"/>
                </a:solidFill>
                <a:latin typeface="Arial"/>
                <a:cs typeface="Arial"/>
              </a:rPr>
              <a:t>Fondamenti di </a:t>
            </a:r>
            <a:r>
              <a:rPr sz="1200" b="1" dirty="0" err="1">
                <a:solidFill>
                  <a:srgbClr val="3333CC"/>
                </a:solidFill>
                <a:latin typeface="Arial"/>
                <a:cs typeface="Arial"/>
              </a:rPr>
              <a:t>Programmazione</a:t>
            </a:r>
            <a:r>
              <a:rPr lang="it-IT" sz="12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</a:p>
          <a:p>
            <a:pPr marL="12700" marR="5080" algn="ctr">
              <a:lnSpc>
                <a:spcPct val="101299"/>
              </a:lnSpc>
              <a:spcBef>
                <a:spcPts val="75"/>
              </a:spcBef>
              <a:tabLst>
                <a:tab pos="469265" algn="l"/>
                <a:tab pos="1384300" algn="l"/>
              </a:tabLst>
            </a:pPr>
            <a:r>
              <a:rPr sz="1200" b="1" spc="-5" dirty="0" err="1">
                <a:solidFill>
                  <a:srgbClr val="3333CC"/>
                </a:solidFill>
                <a:latin typeface="Arial"/>
                <a:cs typeface="Arial"/>
              </a:rPr>
              <a:t>Robotica</a:t>
            </a:r>
            <a:r>
              <a:rPr sz="12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lang="it-IT" sz="12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200" b="1" spc="-5" dirty="0" err="1">
                <a:solidFill>
                  <a:srgbClr val="3333CC"/>
                </a:solidFill>
                <a:latin typeface="Arial"/>
                <a:cs typeface="Arial"/>
              </a:rPr>
              <a:t>Automatica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124" y="1839074"/>
            <a:ext cx="2094230" cy="941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3333CC"/>
                </a:solidFill>
                <a:latin typeface="Arial"/>
                <a:cs typeface="Arial"/>
              </a:rPr>
              <a:t>Introduzione </a:t>
            </a:r>
            <a:r>
              <a:rPr sz="1000" b="1" spc="-5" dirty="0">
                <a:solidFill>
                  <a:srgbClr val="3333CC"/>
                </a:solidFill>
                <a:latin typeface="Arial"/>
                <a:cs typeface="Arial"/>
              </a:rPr>
              <a:t>alla</a:t>
            </a:r>
            <a:r>
              <a:rPr sz="1000" b="1" spc="-8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CC"/>
                </a:solidFill>
                <a:latin typeface="Arial"/>
                <a:cs typeface="Arial"/>
              </a:rPr>
              <a:t>programmazione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800" b="1" dirty="0">
                <a:solidFill>
                  <a:srgbClr val="3333CC"/>
                </a:solidFill>
                <a:latin typeface="Arial"/>
                <a:cs typeface="Arial"/>
              </a:rPr>
              <a:t>(tramite </a:t>
            </a:r>
            <a:r>
              <a:rPr sz="800" b="1" spc="-5" dirty="0">
                <a:solidFill>
                  <a:srgbClr val="3333CC"/>
                </a:solidFill>
                <a:latin typeface="Arial"/>
                <a:cs typeface="Arial"/>
              </a:rPr>
              <a:t>elaborazione </a:t>
            </a:r>
            <a:r>
              <a:rPr sz="800" b="1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8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3333CC"/>
                </a:solidFill>
                <a:latin typeface="Arial"/>
                <a:cs typeface="Arial"/>
              </a:rPr>
              <a:t>immagini)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lang="it-IT" sz="1000" dirty="0">
                <a:latin typeface="Arial"/>
                <a:cs typeface="Arial"/>
              </a:rPr>
              <a:t>Prof. Vincenzo Grassi</a:t>
            </a: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lang="it-IT" sz="1000" dirty="0">
                <a:latin typeface="Arial"/>
                <a:cs typeface="Arial"/>
              </a:rPr>
              <a:t>Rielaborate da Matteo Esposito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292" y="627889"/>
            <a:ext cx="3133725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cosa ci serve sapere per risolvere </a:t>
            </a:r>
            <a:r>
              <a:rPr sz="1000" b="1" i="1" dirty="0">
                <a:latin typeface="Arial"/>
                <a:cs typeface="Arial"/>
              </a:rPr>
              <a:t>questi </a:t>
            </a:r>
            <a:r>
              <a:rPr sz="1000" dirty="0">
                <a:latin typeface="Arial"/>
                <a:cs typeface="Arial"/>
              </a:rPr>
              <a:t>problemi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/>
              <a:buChar char=""/>
            </a:pPr>
            <a:endParaRPr sz="14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è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rappresentata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una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immagine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909" y="1275748"/>
            <a:ext cx="2263775" cy="795020"/>
          </a:xfrm>
          <a:prstGeom prst="rect">
            <a:avLst/>
          </a:prstGeom>
          <a:ln w="19050">
            <a:solidFill>
              <a:srgbClr val="FF7C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69240" indent="-142875">
              <a:lnSpc>
                <a:spcPct val="100000"/>
              </a:lnSpc>
              <a:spcBef>
                <a:spcPts val="46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698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quali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operazioni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sono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disponibili</a:t>
            </a:r>
            <a:endParaRPr sz="900">
              <a:latin typeface="Arial"/>
              <a:cs typeface="Arial"/>
            </a:endParaRPr>
          </a:p>
          <a:p>
            <a:pPr marL="469265" lvl="1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69900" algn="l"/>
              </a:tabLst>
            </a:pPr>
            <a:r>
              <a:rPr sz="800" dirty="0">
                <a:latin typeface="Arial"/>
                <a:cs typeface="Arial"/>
              </a:rPr>
              <a:t>operazioni di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base</a:t>
            </a:r>
            <a:endParaRPr sz="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469265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69900" algn="l"/>
              </a:tabLst>
            </a:pPr>
            <a:r>
              <a:rPr sz="800" dirty="0">
                <a:latin typeface="Arial"/>
                <a:cs typeface="Arial"/>
              </a:rPr>
              <a:t>modi per combinarle tra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loro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1831" y="3104389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8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9449" y="1714217"/>
            <a:ext cx="876935" cy="6350"/>
          </a:xfrm>
          <a:custGeom>
            <a:avLst/>
            <a:gdLst/>
            <a:ahLst/>
            <a:cxnLst/>
            <a:rect l="l" t="t" r="r" b="b"/>
            <a:pathLst>
              <a:path w="876935" h="6350">
                <a:moveTo>
                  <a:pt x="0" y="6031"/>
                </a:moveTo>
                <a:lnTo>
                  <a:pt x="876896" y="0"/>
                </a:lnTo>
              </a:path>
            </a:pathLst>
          </a:custGeom>
          <a:ln w="19050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96667" y="1523239"/>
            <a:ext cx="546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solidFill>
                  <a:srgbClr val="6666FF"/>
                </a:solidFill>
                <a:latin typeface="Arial"/>
                <a:cs typeface="Arial"/>
              </a:rPr>
              <a:t>algoritmo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1929" y="2236026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63500" y="63500"/>
                </a:ln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329" y="2210626"/>
            <a:ext cx="1593849" cy="8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6279" y="2210626"/>
            <a:ext cx="8128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0529" y="2382076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63500" y="63500"/>
                </a:ln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179" y="2369376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15081" y="42431"/>
                </a:moveTo>
                <a:lnTo>
                  <a:pt x="0" y="56785"/>
                </a:lnTo>
                <a:lnTo>
                  <a:pt x="0" y="64458"/>
                </a:lnTo>
                <a:lnTo>
                  <a:pt x="1587" y="68427"/>
                </a:lnTo>
                <a:lnTo>
                  <a:pt x="7937" y="74645"/>
                </a:lnTo>
                <a:lnTo>
                  <a:pt x="12468" y="76200"/>
                </a:lnTo>
                <a:lnTo>
                  <a:pt x="21927" y="76200"/>
                </a:lnTo>
                <a:lnTo>
                  <a:pt x="25267" y="75719"/>
                </a:lnTo>
                <a:lnTo>
                  <a:pt x="31485" y="73802"/>
                </a:lnTo>
                <a:lnTo>
                  <a:pt x="34726" y="72165"/>
                </a:lnTo>
                <a:lnTo>
                  <a:pt x="38100" y="69850"/>
                </a:lnTo>
                <a:lnTo>
                  <a:pt x="14718" y="69850"/>
                </a:lnTo>
                <a:lnTo>
                  <a:pt x="11642" y="68873"/>
                </a:lnTo>
                <a:lnTo>
                  <a:pt x="7407" y="64971"/>
                </a:lnTo>
                <a:lnTo>
                  <a:pt x="6350" y="62541"/>
                </a:lnTo>
                <a:lnTo>
                  <a:pt x="6395" y="57546"/>
                </a:lnTo>
                <a:lnTo>
                  <a:pt x="28641" y="47491"/>
                </a:lnTo>
                <a:lnTo>
                  <a:pt x="34329" y="46103"/>
                </a:lnTo>
                <a:lnTo>
                  <a:pt x="38100" y="44450"/>
                </a:lnTo>
                <a:lnTo>
                  <a:pt x="44450" y="44450"/>
                </a:lnTo>
                <a:lnTo>
                  <a:pt x="44450" y="43060"/>
                </a:lnTo>
                <a:lnTo>
                  <a:pt x="21530" y="43060"/>
                </a:lnTo>
                <a:lnTo>
                  <a:pt x="17825" y="42464"/>
                </a:lnTo>
                <a:lnTo>
                  <a:pt x="15081" y="42431"/>
                </a:lnTo>
                <a:close/>
              </a:path>
              <a:path w="838200" h="76200">
                <a:moveTo>
                  <a:pt x="44450" y="44450"/>
                </a:moveTo>
                <a:lnTo>
                  <a:pt x="38100" y="44450"/>
                </a:lnTo>
                <a:lnTo>
                  <a:pt x="38027" y="47491"/>
                </a:lnTo>
                <a:lnTo>
                  <a:pt x="37930" y="54189"/>
                </a:lnTo>
                <a:lnTo>
                  <a:pt x="37438" y="57546"/>
                </a:lnTo>
                <a:lnTo>
                  <a:pt x="34858" y="63500"/>
                </a:lnTo>
                <a:lnTo>
                  <a:pt x="32576" y="65963"/>
                </a:lnTo>
                <a:lnTo>
                  <a:pt x="26358" y="69071"/>
                </a:lnTo>
                <a:lnTo>
                  <a:pt x="22787" y="69850"/>
                </a:lnTo>
                <a:lnTo>
                  <a:pt x="38100" y="69850"/>
                </a:lnTo>
                <a:lnTo>
                  <a:pt x="38100" y="76200"/>
                </a:lnTo>
                <a:lnTo>
                  <a:pt x="44450" y="76200"/>
                </a:lnTo>
                <a:lnTo>
                  <a:pt x="44450" y="44450"/>
                </a:lnTo>
                <a:close/>
              </a:path>
              <a:path w="838200" h="76200">
                <a:moveTo>
                  <a:pt x="41212" y="25400"/>
                </a:moveTo>
                <a:lnTo>
                  <a:pt x="28244" y="25400"/>
                </a:lnTo>
                <a:lnTo>
                  <a:pt x="32312" y="26391"/>
                </a:lnTo>
                <a:lnTo>
                  <a:pt x="35024" y="28375"/>
                </a:lnTo>
                <a:lnTo>
                  <a:pt x="37075" y="29831"/>
                </a:lnTo>
                <a:lnTo>
                  <a:pt x="38100" y="32311"/>
                </a:lnTo>
                <a:lnTo>
                  <a:pt x="38000" y="38100"/>
                </a:lnTo>
                <a:lnTo>
                  <a:pt x="34494" y="39423"/>
                </a:lnTo>
                <a:lnTo>
                  <a:pt x="29005" y="41075"/>
                </a:lnTo>
                <a:lnTo>
                  <a:pt x="21530" y="43060"/>
                </a:lnTo>
                <a:lnTo>
                  <a:pt x="44450" y="43060"/>
                </a:lnTo>
                <a:lnTo>
                  <a:pt x="44389" y="35817"/>
                </a:lnTo>
                <a:lnTo>
                  <a:pt x="44284" y="33966"/>
                </a:lnTo>
                <a:lnTo>
                  <a:pt x="43425" y="29467"/>
                </a:lnTo>
                <a:lnTo>
                  <a:pt x="42499" y="27169"/>
                </a:lnTo>
                <a:lnTo>
                  <a:pt x="41212" y="25400"/>
                </a:lnTo>
                <a:close/>
              </a:path>
              <a:path w="838200" h="76200">
                <a:moveTo>
                  <a:pt x="28475" y="19050"/>
                </a:moveTo>
                <a:lnTo>
                  <a:pt x="19347" y="19050"/>
                </a:lnTo>
                <a:lnTo>
                  <a:pt x="15328" y="19777"/>
                </a:lnTo>
                <a:lnTo>
                  <a:pt x="0" y="38100"/>
                </a:lnTo>
                <a:lnTo>
                  <a:pt x="6350" y="38100"/>
                </a:lnTo>
                <a:lnTo>
                  <a:pt x="7473" y="33337"/>
                </a:lnTo>
                <a:lnTo>
                  <a:pt x="9244" y="30029"/>
                </a:lnTo>
                <a:lnTo>
                  <a:pt x="14072" y="26325"/>
                </a:lnTo>
                <a:lnTo>
                  <a:pt x="17792" y="25400"/>
                </a:lnTo>
                <a:lnTo>
                  <a:pt x="41212" y="25400"/>
                </a:lnTo>
                <a:lnTo>
                  <a:pt x="39852" y="23530"/>
                </a:lnTo>
                <a:lnTo>
                  <a:pt x="37786" y="22025"/>
                </a:lnTo>
                <a:lnTo>
                  <a:pt x="32164" y="19644"/>
                </a:lnTo>
                <a:lnTo>
                  <a:pt x="28475" y="19050"/>
                </a:lnTo>
                <a:close/>
              </a:path>
              <a:path w="838200" h="76200">
                <a:moveTo>
                  <a:pt x="63500" y="19050"/>
                </a:moveTo>
                <a:lnTo>
                  <a:pt x="57150" y="19050"/>
                </a:lnTo>
                <a:lnTo>
                  <a:pt x="57150" y="76200"/>
                </a:lnTo>
                <a:lnTo>
                  <a:pt x="63500" y="76200"/>
                </a:lnTo>
                <a:lnTo>
                  <a:pt x="63500" y="40547"/>
                </a:lnTo>
                <a:lnTo>
                  <a:pt x="64029" y="36611"/>
                </a:lnTo>
                <a:lnTo>
                  <a:pt x="65087" y="33039"/>
                </a:lnTo>
                <a:lnTo>
                  <a:pt x="65749" y="30657"/>
                </a:lnTo>
                <a:lnTo>
                  <a:pt x="66840" y="28789"/>
                </a:lnTo>
                <a:lnTo>
                  <a:pt x="69883" y="26078"/>
                </a:lnTo>
                <a:lnTo>
                  <a:pt x="71602" y="25400"/>
                </a:lnTo>
                <a:lnTo>
                  <a:pt x="80842" y="25400"/>
                </a:lnTo>
                <a:lnTo>
                  <a:pt x="63500" y="25300"/>
                </a:lnTo>
                <a:lnTo>
                  <a:pt x="63500" y="19050"/>
                </a:lnTo>
                <a:close/>
              </a:path>
              <a:path w="838200" h="76200">
                <a:moveTo>
                  <a:pt x="80842" y="25400"/>
                </a:moveTo>
                <a:lnTo>
                  <a:pt x="75637" y="25400"/>
                </a:lnTo>
                <a:lnTo>
                  <a:pt x="77754" y="26358"/>
                </a:lnTo>
                <a:lnTo>
                  <a:pt x="79871" y="28276"/>
                </a:lnTo>
                <a:lnTo>
                  <a:pt x="80842" y="25400"/>
                </a:lnTo>
                <a:close/>
              </a:path>
              <a:path w="838200" h="76200">
                <a:moveTo>
                  <a:pt x="76861" y="19050"/>
                </a:moveTo>
                <a:lnTo>
                  <a:pt x="72099" y="19050"/>
                </a:lnTo>
                <a:lnTo>
                  <a:pt x="70346" y="19992"/>
                </a:lnTo>
                <a:lnTo>
                  <a:pt x="67171" y="23762"/>
                </a:lnTo>
                <a:lnTo>
                  <a:pt x="65417" y="24903"/>
                </a:lnTo>
                <a:lnTo>
                  <a:pt x="63500" y="25300"/>
                </a:lnTo>
                <a:lnTo>
                  <a:pt x="80875" y="25300"/>
                </a:lnTo>
                <a:lnTo>
                  <a:pt x="82550" y="20339"/>
                </a:lnTo>
                <a:lnTo>
                  <a:pt x="79705" y="19479"/>
                </a:lnTo>
                <a:lnTo>
                  <a:pt x="76861" y="19050"/>
                </a:lnTo>
                <a:close/>
              </a:path>
              <a:path w="838200" h="76200">
                <a:moveTo>
                  <a:pt x="114068" y="19050"/>
                </a:moveTo>
                <a:lnTo>
                  <a:pt x="105403" y="19050"/>
                </a:lnTo>
                <a:lnTo>
                  <a:pt x="101847" y="20157"/>
                </a:lnTo>
                <a:lnTo>
                  <a:pt x="95299" y="24589"/>
                </a:lnTo>
                <a:lnTo>
                  <a:pt x="92868" y="27913"/>
                </a:lnTo>
                <a:lnTo>
                  <a:pt x="89693" y="36776"/>
                </a:lnTo>
                <a:lnTo>
                  <a:pt x="88900" y="41935"/>
                </a:lnTo>
                <a:lnTo>
                  <a:pt x="88900" y="56950"/>
                </a:lnTo>
                <a:lnTo>
                  <a:pt x="90718" y="63962"/>
                </a:lnTo>
                <a:lnTo>
                  <a:pt x="97994" y="73752"/>
                </a:lnTo>
                <a:lnTo>
                  <a:pt x="102824" y="76200"/>
                </a:lnTo>
                <a:lnTo>
                  <a:pt x="113605" y="76200"/>
                </a:lnTo>
                <a:lnTo>
                  <a:pt x="117623" y="75074"/>
                </a:lnTo>
                <a:lnTo>
                  <a:pt x="124172" y="70577"/>
                </a:lnTo>
                <a:lnTo>
                  <a:pt x="124648" y="69850"/>
                </a:lnTo>
                <a:lnTo>
                  <a:pt x="104675" y="69850"/>
                </a:lnTo>
                <a:lnTo>
                  <a:pt x="101451" y="68079"/>
                </a:lnTo>
                <a:lnTo>
                  <a:pt x="96490" y="61003"/>
                </a:lnTo>
                <a:lnTo>
                  <a:pt x="95250" y="55330"/>
                </a:lnTo>
                <a:lnTo>
                  <a:pt x="95250" y="39852"/>
                </a:lnTo>
                <a:lnTo>
                  <a:pt x="96556" y="34246"/>
                </a:lnTo>
                <a:lnTo>
                  <a:pt x="101781" y="27169"/>
                </a:lnTo>
                <a:lnTo>
                  <a:pt x="105205" y="25400"/>
                </a:lnTo>
                <a:lnTo>
                  <a:pt x="124682" y="25400"/>
                </a:lnTo>
                <a:lnTo>
                  <a:pt x="124172" y="24589"/>
                </a:lnTo>
                <a:lnTo>
                  <a:pt x="118021" y="20157"/>
                </a:lnTo>
                <a:lnTo>
                  <a:pt x="114068" y="19050"/>
                </a:lnTo>
                <a:close/>
              </a:path>
              <a:path w="838200" h="76200">
                <a:moveTo>
                  <a:pt x="127000" y="63500"/>
                </a:moveTo>
                <a:lnTo>
                  <a:pt x="120650" y="63500"/>
                </a:lnTo>
                <a:lnTo>
                  <a:pt x="120054" y="65681"/>
                </a:lnTo>
                <a:lnTo>
                  <a:pt x="118699" y="67285"/>
                </a:lnTo>
                <a:lnTo>
                  <a:pt x="114465" y="69336"/>
                </a:lnTo>
                <a:lnTo>
                  <a:pt x="111819" y="69850"/>
                </a:lnTo>
                <a:lnTo>
                  <a:pt x="124648" y="69850"/>
                </a:lnTo>
                <a:lnTo>
                  <a:pt x="126206" y="67468"/>
                </a:lnTo>
                <a:lnTo>
                  <a:pt x="127000" y="63500"/>
                </a:lnTo>
                <a:close/>
              </a:path>
              <a:path w="838200" h="76200">
                <a:moveTo>
                  <a:pt x="124682" y="25400"/>
                </a:moveTo>
                <a:lnTo>
                  <a:pt x="112215" y="25400"/>
                </a:lnTo>
                <a:lnTo>
                  <a:pt x="114580" y="25929"/>
                </a:lnTo>
                <a:lnTo>
                  <a:pt x="118483" y="28045"/>
                </a:lnTo>
                <a:lnTo>
                  <a:pt x="119856" y="29632"/>
                </a:lnTo>
                <a:lnTo>
                  <a:pt x="120650" y="31750"/>
                </a:lnTo>
                <a:lnTo>
                  <a:pt x="127000" y="31750"/>
                </a:lnTo>
                <a:lnTo>
                  <a:pt x="126140" y="27715"/>
                </a:lnTo>
                <a:lnTo>
                  <a:pt x="124682" y="25400"/>
                </a:lnTo>
                <a:close/>
              </a:path>
              <a:path w="838200" h="76200">
                <a:moveTo>
                  <a:pt x="146050" y="0"/>
                </a:moveTo>
                <a:lnTo>
                  <a:pt x="139700" y="0"/>
                </a:lnTo>
                <a:lnTo>
                  <a:pt x="139700" y="76200"/>
                </a:lnTo>
                <a:lnTo>
                  <a:pt x="146050" y="76200"/>
                </a:lnTo>
                <a:lnTo>
                  <a:pt x="146050" y="39984"/>
                </a:lnTo>
                <a:lnTo>
                  <a:pt x="146546" y="36413"/>
                </a:lnTo>
                <a:lnTo>
                  <a:pt x="148530" y="31253"/>
                </a:lnTo>
                <a:lnTo>
                  <a:pt x="150216" y="29203"/>
                </a:lnTo>
                <a:lnTo>
                  <a:pt x="154979" y="26159"/>
                </a:lnTo>
                <a:lnTo>
                  <a:pt x="157492" y="25400"/>
                </a:lnTo>
                <a:lnTo>
                  <a:pt x="176510" y="25400"/>
                </a:lnTo>
                <a:lnTo>
                  <a:pt x="176113" y="25002"/>
                </a:lnTo>
                <a:lnTo>
                  <a:pt x="146050" y="25002"/>
                </a:lnTo>
                <a:lnTo>
                  <a:pt x="146050" y="0"/>
                </a:lnTo>
                <a:close/>
              </a:path>
              <a:path w="838200" h="76200">
                <a:moveTo>
                  <a:pt x="176510" y="25400"/>
                </a:moveTo>
                <a:lnTo>
                  <a:pt x="166390" y="25400"/>
                </a:lnTo>
                <a:lnTo>
                  <a:pt x="171450" y="30459"/>
                </a:lnTo>
                <a:lnTo>
                  <a:pt x="171450" y="76200"/>
                </a:lnTo>
                <a:lnTo>
                  <a:pt x="177800" y="76200"/>
                </a:lnTo>
                <a:lnTo>
                  <a:pt x="177800" y="26689"/>
                </a:lnTo>
                <a:lnTo>
                  <a:pt x="176510" y="25400"/>
                </a:lnTo>
                <a:close/>
              </a:path>
              <a:path w="838200" h="76200">
                <a:moveTo>
                  <a:pt x="170159" y="19050"/>
                </a:moveTo>
                <a:lnTo>
                  <a:pt x="154880" y="19050"/>
                </a:lnTo>
                <a:lnTo>
                  <a:pt x="149952" y="21033"/>
                </a:lnTo>
                <a:lnTo>
                  <a:pt x="146050" y="25002"/>
                </a:lnTo>
                <a:lnTo>
                  <a:pt x="176113" y="25002"/>
                </a:lnTo>
                <a:lnTo>
                  <a:pt x="170159" y="19050"/>
                </a:lnTo>
                <a:close/>
              </a:path>
              <a:path w="838200" h="76200">
                <a:moveTo>
                  <a:pt x="203200" y="0"/>
                </a:moveTo>
                <a:lnTo>
                  <a:pt x="196850" y="0"/>
                </a:lnTo>
                <a:lnTo>
                  <a:pt x="196850" y="6350"/>
                </a:lnTo>
                <a:lnTo>
                  <a:pt x="203200" y="6350"/>
                </a:lnTo>
                <a:lnTo>
                  <a:pt x="203200" y="0"/>
                </a:lnTo>
                <a:close/>
              </a:path>
              <a:path w="838200" h="76200">
                <a:moveTo>
                  <a:pt x="203200" y="19050"/>
                </a:moveTo>
                <a:lnTo>
                  <a:pt x="196850" y="19050"/>
                </a:lnTo>
                <a:lnTo>
                  <a:pt x="196850" y="76200"/>
                </a:lnTo>
                <a:lnTo>
                  <a:pt x="203200" y="76200"/>
                </a:lnTo>
                <a:lnTo>
                  <a:pt x="203200" y="19050"/>
                </a:lnTo>
                <a:close/>
              </a:path>
              <a:path w="838200" h="76200">
                <a:moveTo>
                  <a:pt x="228600" y="24804"/>
                </a:moveTo>
                <a:lnTo>
                  <a:pt x="222250" y="24804"/>
                </a:lnTo>
                <a:lnTo>
                  <a:pt x="222250" y="63830"/>
                </a:lnTo>
                <a:lnTo>
                  <a:pt x="231378" y="75604"/>
                </a:lnTo>
                <a:lnTo>
                  <a:pt x="236537" y="75604"/>
                </a:lnTo>
                <a:lnTo>
                  <a:pt x="238786" y="75371"/>
                </a:lnTo>
                <a:lnTo>
                  <a:pt x="241300" y="74909"/>
                </a:lnTo>
                <a:lnTo>
                  <a:pt x="241300" y="69254"/>
                </a:lnTo>
                <a:lnTo>
                  <a:pt x="233892" y="69254"/>
                </a:lnTo>
                <a:lnTo>
                  <a:pt x="232453" y="69006"/>
                </a:lnTo>
                <a:lnTo>
                  <a:pt x="230402" y="68013"/>
                </a:lnTo>
                <a:lnTo>
                  <a:pt x="229674" y="67335"/>
                </a:lnTo>
                <a:lnTo>
                  <a:pt x="228814" y="65617"/>
                </a:lnTo>
                <a:lnTo>
                  <a:pt x="228614" y="63830"/>
                </a:lnTo>
                <a:lnTo>
                  <a:pt x="228600" y="24804"/>
                </a:lnTo>
                <a:close/>
              </a:path>
              <a:path w="838200" h="76200">
                <a:moveTo>
                  <a:pt x="241300" y="66972"/>
                </a:moveTo>
                <a:lnTo>
                  <a:pt x="238984" y="68493"/>
                </a:lnTo>
                <a:lnTo>
                  <a:pt x="237133" y="69254"/>
                </a:lnTo>
                <a:lnTo>
                  <a:pt x="241300" y="69254"/>
                </a:lnTo>
                <a:lnTo>
                  <a:pt x="241300" y="66972"/>
                </a:lnTo>
                <a:close/>
              </a:path>
              <a:path w="838200" h="76200">
                <a:moveTo>
                  <a:pt x="241300" y="18454"/>
                </a:moveTo>
                <a:lnTo>
                  <a:pt x="215900" y="18454"/>
                </a:lnTo>
                <a:lnTo>
                  <a:pt x="215900" y="24804"/>
                </a:lnTo>
                <a:lnTo>
                  <a:pt x="241300" y="24804"/>
                </a:lnTo>
                <a:lnTo>
                  <a:pt x="241300" y="18454"/>
                </a:lnTo>
                <a:close/>
              </a:path>
              <a:path w="838200" h="76200">
                <a:moveTo>
                  <a:pt x="228600" y="0"/>
                </a:moveTo>
                <a:lnTo>
                  <a:pt x="222250" y="5356"/>
                </a:lnTo>
                <a:lnTo>
                  <a:pt x="222250" y="18454"/>
                </a:lnTo>
                <a:lnTo>
                  <a:pt x="228600" y="18454"/>
                </a:lnTo>
                <a:lnTo>
                  <a:pt x="228600" y="0"/>
                </a:lnTo>
                <a:close/>
              </a:path>
              <a:path w="838200" h="76200">
                <a:moveTo>
                  <a:pt x="276588" y="19050"/>
                </a:moveTo>
                <a:lnTo>
                  <a:pt x="263491" y="19050"/>
                </a:lnTo>
                <a:lnTo>
                  <a:pt x="258067" y="21596"/>
                </a:lnTo>
                <a:lnTo>
                  <a:pt x="249734" y="31783"/>
                </a:lnTo>
                <a:lnTo>
                  <a:pt x="247736" y="38629"/>
                </a:lnTo>
                <a:lnTo>
                  <a:pt x="247691" y="48814"/>
                </a:lnTo>
                <a:lnTo>
                  <a:pt x="248177" y="56950"/>
                </a:lnTo>
                <a:lnTo>
                  <a:pt x="250379" y="63879"/>
                </a:lnTo>
                <a:lnTo>
                  <a:pt x="258117" y="73734"/>
                </a:lnTo>
                <a:lnTo>
                  <a:pt x="263558" y="76200"/>
                </a:lnTo>
                <a:lnTo>
                  <a:pt x="276191" y="76200"/>
                </a:lnTo>
                <a:lnTo>
                  <a:pt x="280805" y="74528"/>
                </a:lnTo>
                <a:lnTo>
                  <a:pt x="285855" y="69850"/>
                </a:lnTo>
                <a:lnTo>
                  <a:pt x="266236" y="69850"/>
                </a:lnTo>
                <a:lnTo>
                  <a:pt x="262351" y="68212"/>
                </a:lnTo>
                <a:lnTo>
                  <a:pt x="256067" y="61663"/>
                </a:lnTo>
                <a:lnTo>
                  <a:pt x="254330" y="56950"/>
                </a:lnTo>
                <a:lnTo>
                  <a:pt x="254000" y="50800"/>
                </a:lnTo>
                <a:lnTo>
                  <a:pt x="292000" y="50800"/>
                </a:lnTo>
                <a:lnTo>
                  <a:pt x="292100" y="44450"/>
                </a:lnTo>
                <a:lnTo>
                  <a:pt x="254000" y="44450"/>
                </a:lnTo>
                <a:lnTo>
                  <a:pt x="254330" y="38629"/>
                </a:lnTo>
                <a:lnTo>
                  <a:pt x="256001" y="33997"/>
                </a:lnTo>
                <a:lnTo>
                  <a:pt x="262020" y="27119"/>
                </a:lnTo>
                <a:lnTo>
                  <a:pt x="265741" y="25400"/>
                </a:lnTo>
                <a:lnTo>
                  <a:pt x="284909" y="25400"/>
                </a:lnTo>
                <a:lnTo>
                  <a:pt x="281847" y="21596"/>
                </a:lnTo>
                <a:lnTo>
                  <a:pt x="276588" y="19050"/>
                </a:lnTo>
                <a:close/>
              </a:path>
              <a:path w="838200" h="76200">
                <a:moveTo>
                  <a:pt x="291802" y="57150"/>
                </a:moveTo>
                <a:lnTo>
                  <a:pt x="285650" y="57150"/>
                </a:lnTo>
                <a:lnTo>
                  <a:pt x="284725" y="61581"/>
                </a:lnTo>
                <a:lnTo>
                  <a:pt x="282905" y="64805"/>
                </a:lnTo>
                <a:lnTo>
                  <a:pt x="277482" y="68841"/>
                </a:lnTo>
                <a:lnTo>
                  <a:pt x="274373" y="69850"/>
                </a:lnTo>
                <a:lnTo>
                  <a:pt x="285855" y="69850"/>
                </a:lnTo>
                <a:lnTo>
                  <a:pt x="288015" y="67848"/>
                </a:lnTo>
                <a:lnTo>
                  <a:pt x="290479" y="63168"/>
                </a:lnTo>
                <a:lnTo>
                  <a:pt x="291802" y="57150"/>
                </a:lnTo>
                <a:close/>
              </a:path>
              <a:path w="838200" h="76200">
                <a:moveTo>
                  <a:pt x="284909" y="25400"/>
                </a:moveTo>
                <a:lnTo>
                  <a:pt x="275068" y="25400"/>
                </a:lnTo>
                <a:lnTo>
                  <a:pt x="279036" y="27548"/>
                </a:lnTo>
                <a:lnTo>
                  <a:pt x="282078" y="31849"/>
                </a:lnTo>
                <a:lnTo>
                  <a:pt x="284129" y="34692"/>
                </a:lnTo>
                <a:lnTo>
                  <a:pt x="285276" y="38629"/>
                </a:lnTo>
                <a:lnTo>
                  <a:pt x="285358" y="38959"/>
                </a:lnTo>
                <a:lnTo>
                  <a:pt x="285750" y="44450"/>
                </a:lnTo>
                <a:lnTo>
                  <a:pt x="292100" y="44450"/>
                </a:lnTo>
                <a:lnTo>
                  <a:pt x="292005" y="38629"/>
                </a:lnTo>
                <a:lnTo>
                  <a:pt x="290048" y="31783"/>
                </a:lnTo>
                <a:lnTo>
                  <a:pt x="284909" y="25400"/>
                </a:lnTo>
                <a:close/>
              </a:path>
              <a:path w="838200" h="76200">
                <a:moveTo>
                  <a:pt x="311150" y="24804"/>
                </a:moveTo>
                <a:lnTo>
                  <a:pt x="304800" y="24804"/>
                </a:lnTo>
                <a:lnTo>
                  <a:pt x="304800" y="63830"/>
                </a:lnTo>
                <a:lnTo>
                  <a:pt x="313928" y="75604"/>
                </a:lnTo>
                <a:lnTo>
                  <a:pt x="319087" y="75604"/>
                </a:lnTo>
                <a:lnTo>
                  <a:pt x="321336" y="75371"/>
                </a:lnTo>
                <a:lnTo>
                  <a:pt x="323850" y="74909"/>
                </a:lnTo>
                <a:lnTo>
                  <a:pt x="323850" y="69254"/>
                </a:lnTo>
                <a:lnTo>
                  <a:pt x="316442" y="69254"/>
                </a:lnTo>
                <a:lnTo>
                  <a:pt x="315003" y="69006"/>
                </a:lnTo>
                <a:lnTo>
                  <a:pt x="312952" y="68013"/>
                </a:lnTo>
                <a:lnTo>
                  <a:pt x="312224" y="67335"/>
                </a:lnTo>
                <a:lnTo>
                  <a:pt x="311364" y="65617"/>
                </a:lnTo>
                <a:lnTo>
                  <a:pt x="311164" y="63830"/>
                </a:lnTo>
                <a:lnTo>
                  <a:pt x="311150" y="24804"/>
                </a:lnTo>
                <a:close/>
              </a:path>
              <a:path w="838200" h="76200">
                <a:moveTo>
                  <a:pt x="336550" y="24804"/>
                </a:moveTo>
                <a:lnTo>
                  <a:pt x="330200" y="24804"/>
                </a:lnTo>
                <a:lnTo>
                  <a:pt x="330200" y="63830"/>
                </a:lnTo>
                <a:lnTo>
                  <a:pt x="339328" y="75604"/>
                </a:lnTo>
                <a:lnTo>
                  <a:pt x="344487" y="75604"/>
                </a:lnTo>
                <a:lnTo>
                  <a:pt x="346736" y="75371"/>
                </a:lnTo>
                <a:lnTo>
                  <a:pt x="349250" y="74909"/>
                </a:lnTo>
                <a:lnTo>
                  <a:pt x="349250" y="69254"/>
                </a:lnTo>
                <a:lnTo>
                  <a:pt x="341842" y="69254"/>
                </a:lnTo>
                <a:lnTo>
                  <a:pt x="340403" y="69006"/>
                </a:lnTo>
                <a:lnTo>
                  <a:pt x="338352" y="68013"/>
                </a:lnTo>
                <a:lnTo>
                  <a:pt x="337624" y="67335"/>
                </a:lnTo>
                <a:lnTo>
                  <a:pt x="336764" y="65617"/>
                </a:lnTo>
                <a:lnTo>
                  <a:pt x="336564" y="63830"/>
                </a:lnTo>
                <a:lnTo>
                  <a:pt x="336550" y="24804"/>
                </a:lnTo>
                <a:close/>
              </a:path>
              <a:path w="838200" h="76200">
                <a:moveTo>
                  <a:pt x="323850" y="66972"/>
                </a:moveTo>
                <a:lnTo>
                  <a:pt x="321534" y="68493"/>
                </a:lnTo>
                <a:lnTo>
                  <a:pt x="319683" y="69254"/>
                </a:lnTo>
                <a:lnTo>
                  <a:pt x="323850" y="69254"/>
                </a:lnTo>
                <a:lnTo>
                  <a:pt x="323850" y="66972"/>
                </a:lnTo>
                <a:close/>
              </a:path>
              <a:path w="838200" h="76200">
                <a:moveTo>
                  <a:pt x="349250" y="66972"/>
                </a:moveTo>
                <a:lnTo>
                  <a:pt x="346934" y="68493"/>
                </a:lnTo>
                <a:lnTo>
                  <a:pt x="345083" y="69254"/>
                </a:lnTo>
                <a:lnTo>
                  <a:pt x="349250" y="69254"/>
                </a:lnTo>
                <a:lnTo>
                  <a:pt x="349250" y="66972"/>
                </a:lnTo>
                <a:close/>
              </a:path>
              <a:path w="838200" h="76200">
                <a:moveTo>
                  <a:pt x="323850" y="18454"/>
                </a:moveTo>
                <a:lnTo>
                  <a:pt x="298450" y="18454"/>
                </a:lnTo>
                <a:lnTo>
                  <a:pt x="298450" y="24804"/>
                </a:lnTo>
                <a:lnTo>
                  <a:pt x="323850" y="24804"/>
                </a:lnTo>
                <a:lnTo>
                  <a:pt x="323850" y="18454"/>
                </a:lnTo>
                <a:close/>
              </a:path>
              <a:path w="838200" h="76200">
                <a:moveTo>
                  <a:pt x="349250" y="18454"/>
                </a:moveTo>
                <a:lnTo>
                  <a:pt x="323850" y="18454"/>
                </a:lnTo>
                <a:lnTo>
                  <a:pt x="323850" y="24804"/>
                </a:lnTo>
                <a:lnTo>
                  <a:pt x="349250" y="24804"/>
                </a:lnTo>
                <a:lnTo>
                  <a:pt x="349250" y="18454"/>
                </a:lnTo>
                <a:close/>
              </a:path>
              <a:path w="838200" h="76200">
                <a:moveTo>
                  <a:pt x="311150" y="0"/>
                </a:moveTo>
                <a:lnTo>
                  <a:pt x="304800" y="5356"/>
                </a:lnTo>
                <a:lnTo>
                  <a:pt x="304800" y="18454"/>
                </a:lnTo>
                <a:lnTo>
                  <a:pt x="311150" y="18454"/>
                </a:lnTo>
                <a:lnTo>
                  <a:pt x="311150" y="0"/>
                </a:lnTo>
                <a:close/>
              </a:path>
              <a:path w="838200" h="76200">
                <a:moveTo>
                  <a:pt x="336550" y="0"/>
                </a:moveTo>
                <a:lnTo>
                  <a:pt x="330200" y="5356"/>
                </a:lnTo>
                <a:lnTo>
                  <a:pt x="330200" y="18454"/>
                </a:lnTo>
                <a:lnTo>
                  <a:pt x="336550" y="18454"/>
                </a:lnTo>
                <a:lnTo>
                  <a:pt x="336550" y="0"/>
                </a:lnTo>
                <a:close/>
              </a:path>
              <a:path w="838200" h="76200">
                <a:moveTo>
                  <a:pt x="368300" y="19050"/>
                </a:moveTo>
                <a:lnTo>
                  <a:pt x="361950" y="19050"/>
                </a:lnTo>
                <a:lnTo>
                  <a:pt x="361950" y="68559"/>
                </a:lnTo>
                <a:lnTo>
                  <a:pt x="369590" y="76200"/>
                </a:lnTo>
                <a:lnTo>
                  <a:pt x="384836" y="76200"/>
                </a:lnTo>
                <a:lnTo>
                  <a:pt x="389929" y="73619"/>
                </a:lnTo>
                <a:lnTo>
                  <a:pt x="392684" y="69850"/>
                </a:lnTo>
                <a:lnTo>
                  <a:pt x="373359" y="69850"/>
                </a:lnTo>
                <a:lnTo>
                  <a:pt x="368300" y="64789"/>
                </a:lnTo>
                <a:lnTo>
                  <a:pt x="368300" y="19050"/>
                </a:lnTo>
                <a:close/>
              </a:path>
              <a:path w="838200" h="76200">
                <a:moveTo>
                  <a:pt x="400050" y="68460"/>
                </a:moveTo>
                <a:lnTo>
                  <a:pt x="393700" y="68460"/>
                </a:lnTo>
                <a:lnTo>
                  <a:pt x="393700" y="76200"/>
                </a:lnTo>
                <a:lnTo>
                  <a:pt x="400050" y="76200"/>
                </a:lnTo>
                <a:lnTo>
                  <a:pt x="400050" y="68460"/>
                </a:lnTo>
                <a:close/>
              </a:path>
              <a:path w="838200" h="76200">
                <a:moveTo>
                  <a:pt x="400050" y="19050"/>
                </a:moveTo>
                <a:lnTo>
                  <a:pt x="393700" y="19050"/>
                </a:lnTo>
                <a:lnTo>
                  <a:pt x="393700" y="54999"/>
                </a:lnTo>
                <a:lnTo>
                  <a:pt x="393186" y="58752"/>
                </a:lnTo>
                <a:lnTo>
                  <a:pt x="391137" y="63978"/>
                </a:lnTo>
                <a:lnTo>
                  <a:pt x="389434" y="66046"/>
                </a:lnTo>
                <a:lnTo>
                  <a:pt x="384671" y="69089"/>
                </a:lnTo>
                <a:lnTo>
                  <a:pt x="382090" y="69850"/>
                </a:lnTo>
                <a:lnTo>
                  <a:pt x="392684" y="69850"/>
                </a:lnTo>
                <a:lnTo>
                  <a:pt x="393700" y="68460"/>
                </a:lnTo>
                <a:lnTo>
                  <a:pt x="400050" y="68460"/>
                </a:lnTo>
                <a:lnTo>
                  <a:pt x="400050" y="19050"/>
                </a:lnTo>
                <a:close/>
              </a:path>
              <a:path w="838200" h="76200">
                <a:moveTo>
                  <a:pt x="425450" y="19050"/>
                </a:moveTo>
                <a:lnTo>
                  <a:pt x="419100" y="19050"/>
                </a:lnTo>
                <a:lnTo>
                  <a:pt x="419100" y="76200"/>
                </a:lnTo>
                <a:lnTo>
                  <a:pt x="425450" y="76200"/>
                </a:lnTo>
                <a:lnTo>
                  <a:pt x="425450" y="40547"/>
                </a:lnTo>
                <a:lnTo>
                  <a:pt x="425979" y="36611"/>
                </a:lnTo>
                <a:lnTo>
                  <a:pt x="427037" y="33039"/>
                </a:lnTo>
                <a:lnTo>
                  <a:pt x="427699" y="30657"/>
                </a:lnTo>
                <a:lnTo>
                  <a:pt x="428790" y="28789"/>
                </a:lnTo>
                <a:lnTo>
                  <a:pt x="431833" y="26078"/>
                </a:lnTo>
                <a:lnTo>
                  <a:pt x="433552" y="25400"/>
                </a:lnTo>
                <a:lnTo>
                  <a:pt x="442792" y="25400"/>
                </a:lnTo>
                <a:lnTo>
                  <a:pt x="425450" y="25300"/>
                </a:lnTo>
                <a:lnTo>
                  <a:pt x="425450" y="19050"/>
                </a:lnTo>
                <a:close/>
              </a:path>
              <a:path w="838200" h="76200">
                <a:moveTo>
                  <a:pt x="442792" y="25400"/>
                </a:moveTo>
                <a:lnTo>
                  <a:pt x="437587" y="25400"/>
                </a:lnTo>
                <a:lnTo>
                  <a:pt x="439704" y="26358"/>
                </a:lnTo>
                <a:lnTo>
                  <a:pt x="441821" y="28276"/>
                </a:lnTo>
                <a:lnTo>
                  <a:pt x="442792" y="25400"/>
                </a:lnTo>
                <a:close/>
              </a:path>
              <a:path w="838200" h="76200">
                <a:moveTo>
                  <a:pt x="438811" y="19050"/>
                </a:moveTo>
                <a:lnTo>
                  <a:pt x="434049" y="19050"/>
                </a:lnTo>
                <a:lnTo>
                  <a:pt x="432296" y="19992"/>
                </a:lnTo>
                <a:lnTo>
                  <a:pt x="429121" y="23762"/>
                </a:lnTo>
                <a:lnTo>
                  <a:pt x="427367" y="24903"/>
                </a:lnTo>
                <a:lnTo>
                  <a:pt x="425450" y="25300"/>
                </a:lnTo>
                <a:lnTo>
                  <a:pt x="442825" y="25300"/>
                </a:lnTo>
                <a:lnTo>
                  <a:pt x="444500" y="20339"/>
                </a:lnTo>
                <a:lnTo>
                  <a:pt x="441655" y="19479"/>
                </a:lnTo>
                <a:lnTo>
                  <a:pt x="438811" y="19050"/>
                </a:lnTo>
                <a:close/>
              </a:path>
              <a:path w="838200" h="76200">
                <a:moveTo>
                  <a:pt x="465931" y="42431"/>
                </a:moveTo>
                <a:lnTo>
                  <a:pt x="450850" y="56785"/>
                </a:lnTo>
                <a:lnTo>
                  <a:pt x="450850" y="64458"/>
                </a:lnTo>
                <a:lnTo>
                  <a:pt x="452437" y="68427"/>
                </a:lnTo>
                <a:lnTo>
                  <a:pt x="458787" y="74645"/>
                </a:lnTo>
                <a:lnTo>
                  <a:pt x="463318" y="76200"/>
                </a:lnTo>
                <a:lnTo>
                  <a:pt x="472777" y="76200"/>
                </a:lnTo>
                <a:lnTo>
                  <a:pt x="476117" y="75719"/>
                </a:lnTo>
                <a:lnTo>
                  <a:pt x="482335" y="73802"/>
                </a:lnTo>
                <a:lnTo>
                  <a:pt x="485576" y="72165"/>
                </a:lnTo>
                <a:lnTo>
                  <a:pt x="488950" y="69850"/>
                </a:lnTo>
                <a:lnTo>
                  <a:pt x="465568" y="69850"/>
                </a:lnTo>
                <a:lnTo>
                  <a:pt x="462492" y="68873"/>
                </a:lnTo>
                <a:lnTo>
                  <a:pt x="458257" y="64971"/>
                </a:lnTo>
                <a:lnTo>
                  <a:pt x="457200" y="62541"/>
                </a:lnTo>
                <a:lnTo>
                  <a:pt x="457245" y="57546"/>
                </a:lnTo>
                <a:lnTo>
                  <a:pt x="479491" y="47491"/>
                </a:lnTo>
                <a:lnTo>
                  <a:pt x="485179" y="46103"/>
                </a:lnTo>
                <a:lnTo>
                  <a:pt x="488950" y="44450"/>
                </a:lnTo>
                <a:lnTo>
                  <a:pt x="495300" y="44450"/>
                </a:lnTo>
                <a:lnTo>
                  <a:pt x="495300" y="43060"/>
                </a:lnTo>
                <a:lnTo>
                  <a:pt x="472380" y="43060"/>
                </a:lnTo>
                <a:lnTo>
                  <a:pt x="468675" y="42464"/>
                </a:lnTo>
                <a:lnTo>
                  <a:pt x="465931" y="42431"/>
                </a:lnTo>
                <a:close/>
              </a:path>
              <a:path w="838200" h="76200">
                <a:moveTo>
                  <a:pt x="495300" y="44450"/>
                </a:moveTo>
                <a:lnTo>
                  <a:pt x="488950" y="44450"/>
                </a:lnTo>
                <a:lnTo>
                  <a:pt x="488877" y="47491"/>
                </a:lnTo>
                <a:lnTo>
                  <a:pt x="488780" y="54189"/>
                </a:lnTo>
                <a:lnTo>
                  <a:pt x="488288" y="57546"/>
                </a:lnTo>
                <a:lnTo>
                  <a:pt x="485708" y="63500"/>
                </a:lnTo>
                <a:lnTo>
                  <a:pt x="483426" y="65963"/>
                </a:lnTo>
                <a:lnTo>
                  <a:pt x="477208" y="69071"/>
                </a:lnTo>
                <a:lnTo>
                  <a:pt x="473637" y="69850"/>
                </a:lnTo>
                <a:lnTo>
                  <a:pt x="488950" y="69850"/>
                </a:lnTo>
                <a:lnTo>
                  <a:pt x="488950" y="76200"/>
                </a:lnTo>
                <a:lnTo>
                  <a:pt x="495300" y="76200"/>
                </a:lnTo>
                <a:lnTo>
                  <a:pt x="495300" y="44450"/>
                </a:lnTo>
                <a:close/>
              </a:path>
              <a:path w="838200" h="76200">
                <a:moveTo>
                  <a:pt x="492062" y="25400"/>
                </a:moveTo>
                <a:lnTo>
                  <a:pt x="479094" y="25400"/>
                </a:lnTo>
                <a:lnTo>
                  <a:pt x="483162" y="26391"/>
                </a:lnTo>
                <a:lnTo>
                  <a:pt x="485874" y="28375"/>
                </a:lnTo>
                <a:lnTo>
                  <a:pt x="487925" y="29831"/>
                </a:lnTo>
                <a:lnTo>
                  <a:pt x="488950" y="32311"/>
                </a:lnTo>
                <a:lnTo>
                  <a:pt x="488850" y="38100"/>
                </a:lnTo>
                <a:lnTo>
                  <a:pt x="485344" y="39423"/>
                </a:lnTo>
                <a:lnTo>
                  <a:pt x="479855" y="41075"/>
                </a:lnTo>
                <a:lnTo>
                  <a:pt x="472380" y="43060"/>
                </a:lnTo>
                <a:lnTo>
                  <a:pt x="495300" y="43060"/>
                </a:lnTo>
                <a:lnTo>
                  <a:pt x="495239" y="35817"/>
                </a:lnTo>
                <a:lnTo>
                  <a:pt x="495134" y="33966"/>
                </a:lnTo>
                <a:lnTo>
                  <a:pt x="494275" y="29467"/>
                </a:lnTo>
                <a:lnTo>
                  <a:pt x="493349" y="27169"/>
                </a:lnTo>
                <a:lnTo>
                  <a:pt x="492062" y="25400"/>
                </a:lnTo>
                <a:close/>
              </a:path>
              <a:path w="838200" h="76200">
                <a:moveTo>
                  <a:pt x="479325" y="19050"/>
                </a:moveTo>
                <a:lnTo>
                  <a:pt x="470197" y="19050"/>
                </a:lnTo>
                <a:lnTo>
                  <a:pt x="466178" y="19777"/>
                </a:lnTo>
                <a:lnTo>
                  <a:pt x="450850" y="38100"/>
                </a:lnTo>
                <a:lnTo>
                  <a:pt x="457200" y="38100"/>
                </a:lnTo>
                <a:lnTo>
                  <a:pt x="458323" y="33337"/>
                </a:lnTo>
                <a:lnTo>
                  <a:pt x="460094" y="30029"/>
                </a:lnTo>
                <a:lnTo>
                  <a:pt x="464922" y="26325"/>
                </a:lnTo>
                <a:lnTo>
                  <a:pt x="468642" y="25400"/>
                </a:lnTo>
                <a:lnTo>
                  <a:pt x="492062" y="25400"/>
                </a:lnTo>
                <a:lnTo>
                  <a:pt x="490702" y="23530"/>
                </a:lnTo>
                <a:lnTo>
                  <a:pt x="488636" y="22025"/>
                </a:lnTo>
                <a:lnTo>
                  <a:pt x="483014" y="19644"/>
                </a:lnTo>
                <a:lnTo>
                  <a:pt x="479325" y="19050"/>
                </a:lnTo>
                <a:close/>
              </a:path>
              <a:path w="838200" h="76200">
                <a:moveTo>
                  <a:pt x="539750" y="0"/>
                </a:moveTo>
                <a:lnTo>
                  <a:pt x="533400" y="0"/>
                </a:lnTo>
                <a:lnTo>
                  <a:pt x="533400" y="6350"/>
                </a:lnTo>
                <a:lnTo>
                  <a:pt x="539750" y="6350"/>
                </a:lnTo>
                <a:lnTo>
                  <a:pt x="539750" y="0"/>
                </a:lnTo>
                <a:close/>
              </a:path>
              <a:path w="838200" h="76200">
                <a:moveTo>
                  <a:pt x="539750" y="19050"/>
                </a:moveTo>
                <a:lnTo>
                  <a:pt x="533400" y="19050"/>
                </a:lnTo>
                <a:lnTo>
                  <a:pt x="533400" y="76200"/>
                </a:lnTo>
                <a:lnTo>
                  <a:pt x="539750" y="76200"/>
                </a:lnTo>
                <a:lnTo>
                  <a:pt x="539750" y="19050"/>
                </a:lnTo>
                <a:close/>
              </a:path>
              <a:path w="838200" h="76200">
                <a:moveTo>
                  <a:pt x="565150" y="19050"/>
                </a:moveTo>
                <a:lnTo>
                  <a:pt x="558800" y="19050"/>
                </a:lnTo>
                <a:lnTo>
                  <a:pt x="558800" y="76200"/>
                </a:lnTo>
                <a:lnTo>
                  <a:pt x="565150" y="76200"/>
                </a:lnTo>
                <a:lnTo>
                  <a:pt x="565150" y="37141"/>
                </a:lnTo>
                <a:lnTo>
                  <a:pt x="566555" y="32096"/>
                </a:lnTo>
                <a:lnTo>
                  <a:pt x="572178" y="26738"/>
                </a:lnTo>
                <a:lnTo>
                  <a:pt x="572799" y="26490"/>
                </a:lnTo>
                <a:lnTo>
                  <a:pt x="565150" y="26490"/>
                </a:lnTo>
                <a:lnTo>
                  <a:pt x="565150" y="19050"/>
                </a:lnTo>
                <a:close/>
              </a:path>
              <a:path w="838200" h="76200">
                <a:moveTo>
                  <a:pt x="595610" y="25400"/>
                </a:moveTo>
                <a:lnTo>
                  <a:pt x="585490" y="25400"/>
                </a:lnTo>
                <a:lnTo>
                  <a:pt x="590550" y="30459"/>
                </a:lnTo>
                <a:lnTo>
                  <a:pt x="590550" y="76200"/>
                </a:lnTo>
                <a:lnTo>
                  <a:pt x="596900" y="76200"/>
                </a:lnTo>
                <a:lnTo>
                  <a:pt x="596900" y="26689"/>
                </a:lnTo>
                <a:lnTo>
                  <a:pt x="595610" y="25400"/>
                </a:lnTo>
                <a:close/>
              </a:path>
              <a:path w="838200" h="76200">
                <a:moveTo>
                  <a:pt x="589259" y="19050"/>
                </a:moveTo>
                <a:lnTo>
                  <a:pt x="573749" y="19050"/>
                </a:lnTo>
                <a:lnTo>
                  <a:pt x="568655" y="21530"/>
                </a:lnTo>
                <a:lnTo>
                  <a:pt x="565150" y="26490"/>
                </a:lnTo>
                <a:lnTo>
                  <a:pt x="572799" y="26490"/>
                </a:lnTo>
                <a:lnTo>
                  <a:pt x="575534" y="25400"/>
                </a:lnTo>
                <a:lnTo>
                  <a:pt x="595610" y="25400"/>
                </a:lnTo>
                <a:lnTo>
                  <a:pt x="589259" y="19050"/>
                </a:lnTo>
                <a:close/>
              </a:path>
              <a:path w="838200" h="76200">
                <a:moveTo>
                  <a:pt x="622300" y="24804"/>
                </a:moveTo>
                <a:lnTo>
                  <a:pt x="615950" y="24804"/>
                </a:lnTo>
                <a:lnTo>
                  <a:pt x="615950" y="63830"/>
                </a:lnTo>
                <a:lnTo>
                  <a:pt x="625078" y="75604"/>
                </a:lnTo>
                <a:lnTo>
                  <a:pt x="630237" y="75604"/>
                </a:lnTo>
                <a:lnTo>
                  <a:pt x="632486" y="75371"/>
                </a:lnTo>
                <a:lnTo>
                  <a:pt x="635000" y="74909"/>
                </a:lnTo>
                <a:lnTo>
                  <a:pt x="635000" y="69254"/>
                </a:lnTo>
                <a:lnTo>
                  <a:pt x="627592" y="69254"/>
                </a:lnTo>
                <a:lnTo>
                  <a:pt x="626153" y="69006"/>
                </a:lnTo>
                <a:lnTo>
                  <a:pt x="624102" y="68013"/>
                </a:lnTo>
                <a:lnTo>
                  <a:pt x="623374" y="67335"/>
                </a:lnTo>
                <a:lnTo>
                  <a:pt x="622514" y="65617"/>
                </a:lnTo>
                <a:lnTo>
                  <a:pt x="622314" y="63830"/>
                </a:lnTo>
                <a:lnTo>
                  <a:pt x="622300" y="24804"/>
                </a:lnTo>
                <a:close/>
              </a:path>
              <a:path w="838200" h="76200">
                <a:moveTo>
                  <a:pt x="635000" y="66972"/>
                </a:moveTo>
                <a:lnTo>
                  <a:pt x="632684" y="68493"/>
                </a:lnTo>
                <a:lnTo>
                  <a:pt x="630833" y="69254"/>
                </a:lnTo>
                <a:lnTo>
                  <a:pt x="635000" y="69254"/>
                </a:lnTo>
                <a:lnTo>
                  <a:pt x="635000" y="66972"/>
                </a:lnTo>
                <a:close/>
              </a:path>
              <a:path w="838200" h="76200">
                <a:moveTo>
                  <a:pt x="635000" y="18454"/>
                </a:moveTo>
                <a:lnTo>
                  <a:pt x="609600" y="18454"/>
                </a:lnTo>
                <a:lnTo>
                  <a:pt x="609600" y="24804"/>
                </a:lnTo>
                <a:lnTo>
                  <a:pt x="635000" y="24804"/>
                </a:lnTo>
                <a:lnTo>
                  <a:pt x="635000" y="18454"/>
                </a:lnTo>
                <a:close/>
              </a:path>
              <a:path w="838200" h="76200">
                <a:moveTo>
                  <a:pt x="622300" y="0"/>
                </a:moveTo>
                <a:lnTo>
                  <a:pt x="615950" y="5356"/>
                </a:lnTo>
                <a:lnTo>
                  <a:pt x="615950" y="18454"/>
                </a:lnTo>
                <a:lnTo>
                  <a:pt x="622300" y="18454"/>
                </a:lnTo>
                <a:lnTo>
                  <a:pt x="622300" y="0"/>
                </a:lnTo>
                <a:close/>
              </a:path>
              <a:path w="838200" h="76200">
                <a:moveTo>
                  <a:pt x="670288" y="19050"/>
                </a:moveTo>
                <a:lnTo>
                  <a:pt x="657191" y="19050"/>
                </a:lnTo>
                <a:lnTo>
                  <a:pt x="651767" y="21596"/>
                </a:lnTo>
                <a:lnTo>
                  <a:pt x="643434" y="31783"/>
                </a:lnTo>
                <a:lnTo>
                  <a:pt x="641436" y="38629"/>
                </a:lnTo>
                <a:lnTo>
                  <a:pt x="641391" y="48814"/>
                </a:lnTo>
                <a:lnTo>
                  <a:pt x="641877" y="56950"/>
                </a:lnTo>
                <a:lnTo>
                  <a:pt x="644079" y="63879"/>
                </a:lnTo>
                <a:lnTo>
                  <a:pt x="651817" y="73734"/>
                </a:lnTo>
                <a:lnTo>
                  <a:pt x="657258" y="76200"/>
                </a:lnTo>
                <a:lnTo>
                  <a:pt x="669891" y="76200"/>
                </a:lnTo>
                <a:lnTo>
                  <a:pt x="674505" y="74528"/>
                </a:lnTo>
                <a:lnTo>
                  <a:pt x="679555" y="69850"/>
                </a:lnTo>
                <a:lnTo>
                  <a:pt x="659936" y="69850"/>
                </a:lnTo>
                <a:lnTo>
                  <a:pt x="656051" y="68212"/>
                </a:lnTo>
                <a:lnTo>
                  <a:pt x="649767" y="61663"/>
                </a:lnTo>
                <a:lnTo>
                  <a:pt x="648030" y="56950"/>
                </a:lnTo>
                <a:lnTo>
                  <a:pt x="647700" y="50800"/>
                </a:lnTo>
                <a:lnTo>
                  <a:pt x="685700" y="50800"/>
                </a:lnTo>
                <a:lnTo>
                  <a:pt x="685800" y="44450"/>
                </a:lnTo>
                <a:lnTo>
                  <a:pt x="647700" y="44450"/>
                </a:lnTo>
                <a:lnTo>
                  <a:pt x="648030" y="38629"/>
                </a:lnTo>
                <a:lnTo>
                  <a:pt x="649701" y="33997"/>
                </a:lnTo>
                <a:lnTo>
                  <a:pt x="655720" y="27119"/>
                </a:lnTo>
                <a:lnTo>
                  <a:pt x="659441" y="25400"/>
                </a:lnTo>
                <a:lnTo>
                  <a:pt x="678609" y="25400"/>
                </a:lnTo>
                <a:lnTo>
                  <a:pt x="675547" y="21596"/>
                </a:lnTo>
                <a:lnTo>
                  <a:pt x="670288" y="19050"/>
                </a:lnTo>
                <a:close/>
              </a:path>
              <a:path w="838200" h="76200">
                <a:moveTo>
                  <a:pt x="685502" y="57150"/>
                </a:moveTo>
                <a:lnTo>
                  <a:pt x="679350" y="57150"/>
                </a:lnTo>
                <a:lnTo>
                  <a:pt x="678425" y="61581"/>
                </a:lnTo>
                <a:lnTo>
                  <a:pt x="676605" y="64805"/>
                </a:lnTo>
                <a:lnTo>
                  <a:pt x="671182" y="68841"/>
                </a:lnTo>
                <a:lnTo>
                  <a:pt x="668073" y="69850"/>
                </a:lnTo>
                <a:lnTo>
                  <a:pt x="679555" y="69850"/>
                </a:lnTo>
                <a:lnTo>
                  <a:pt x="681715" y="67848"/>
                </a:lnTo>
                <a:lnTo>
                  <a:pt x="684179" y="63168"/>
                </a:lnTo>
                <a:lnTo>
                  <a:pt x="685502" y="57150"/>
                </a:lnTo>
                <a:close/>
              </a:path>
              <a:path w="838200" h="76200">
                <a:moveTo>
                  <a:pt x="678609" y="25400"/>
                </a:moveTo>
                <a:lnTo>
                  <a:pt x="668768" y="25400"/>
                </a:lnTo>
                <a:lnTo>
                  <a:pt x="672736" y="27548"/>
                </a:lnTo>
                <a:lnTo>
                  <a:pt x="675778" y="31849"/>
                </a:lnTo>
                <a:lnTo>
                  <a:pt x="677829" y="34692"/>
                </a:lnTo>
                <a:lnTo>
                  <a:pt x="678976" y="38629"/>
                </a:lnTo>
                <a:lnTo>
                  <a:pt x="679058" y="38959"/>
                </a:lnTo>
                <a:lnTo>
                  <a:pt x="679450" y="44450"/>
                </a:lnTo>
                <a:lnTo>
                  <a:pt x="685800" y="44450"/>
                </a:lnTo>
                <a:lnTo>
                  <a:pt x="685705" y="38629"/>
                </a:lnTo>
                <a:lnTo>
                  <a:pt x="683748" y="31783"/>
                </a:lnTo>
                <a:lnTo>
                  <a:pt x="678609" y="25400"/>
                </a:lnTo>
                <a:close/>
              </a:path>
              <a:path w="838200" h="76200">
                <a:moveTo>
                  <a:pt x="704850" y="19050"/>
                </a:moveTo>
                <a:lnTo>
                  <a:pt x="698500" y="19050"/>
                </a:lnTo>
                <a:lnTo>
                  <a:pt x="698500" y="76200"/>
                </a:lnTo>
                <a:lnTo>
                  <a:pt x="704850" y="76200"/>
                </a:lnTo>
                <a:lnTo>
                  <a:pt x="704850" y="40547"/>
                </a:lnTo>
                <a:lnTo>
                  <a:pt x="705379" y="36611"/>
                </a:lnTo>
                <a:lnTo>
                  <a:pt x="706437" y="33039"/>
                </a:lnTo>
                <a:lnTo>
                  <a:pt x="707099" y="30657"/>
                </a:lnTo>
                <a:lnTo>
                  <a:pt x="708190" y="28789"/>
                </a:lnTo>
                <a:lnTo>
                  <a:pt x="711233" y="26078"/>
                </a:lnTo>
                <a:lnTo>
                  <a:pt x="712952" y="25400"/>
                </a:lnTo>
                <a:lnTo>
                  <a:pt x="722192" y="25400"/>
                </a:lnTo>
                <a:lnTo>
                  <a:pt x="704850" y="25300"/>
                </a:lnTo>
                <a:lnTo>
                  <a:pt x="704850" y="19050"/>
                </a:lnTo>
                <a:close/>
              </a:path>
              <a:path w="838200" h="76200">
                <a:moveTo>
                  <a:pt x="722192" y="25400"/>
                </a:moveTo>
                <a:lnTo>
                  <a:pt x="716987" y="25400"/>
                </a:lnTo>
                <a:lnTo>
                  <a:pt x="719104" y="26358"/>
                </a:lnTo>
                <a:lnTo>
                  <a:pt x="721221" y="28276"/>
                </a:lnTo>
                <a:lnTo>
                  <a:pt x="722192" y="25400"/>
                </a:lnTo>
                <a:close/>
              </a:path>
              <a:path w="838200" h="76200">
                <a:moveTo>
                  <a:pt x="718211" y="19050"/>
                </a:moveTo>
                <a:lnTo>
                  <a:pt x="713449" y="19050"/>
                </a:lnTo>
                <a:lnTo>
                  <a:pt x="711696" y="19992"/>
                </a:lnTo>
                <a:lnTo>
                  <a:pt x="708521" y="23762"/>
                </a:lnTo>
                <a:lnTo>
                  <a:pt x="706767" y="24903"/>
                </a:lnTo>
                <a:lnTo>
                  <a:pt x="704850" y="25300"/>
                </a:lnTo>
                <a:lnTo>
                  <a:pt x="722225" y="25300"/>
                </a:lnTo>
                <a:lnTo>
                  <a:pt x="723900" y="20339"/>
                </a:lnTo>
                <a:lnTo>
                  <a:pt x="721055" y="19479"/>
                </a:lnTo>
                <a:lnTo>
                  <a:pt x="718211" y="19050"/>
                </a:lnTo>
                <a:close/>
              </a:path>
              <a:path w="838200" h="76200">
                <a:moveTo>
                  <a:pt x="742950" y="19050"/>
                </a:moveTo>
                <a:lnTo>
                  <a:pt x="736600" y="19050"/>
                </a:lnTo>
                <a:lnTo>
                  <a:pt x="736600" y="76200"/>
                </a:lnTo>
                <a:lnTo>
                  <a:pt x="742950" y="76200"/>
                </a:lnTo>
                <a:lnTo>
                  <a:pt x="742950" y="37141"/>
                </a:lnTo>
                <a:lnTo>
                  <a:pt x="744355" y="32096"/>
                </a:lnTo>
                <a:lnTo>
                  <a:pt x="749978" y="26738"/>
                </a:lnTo>
                <a:lnTo>
                  <a:pt x="750599" y="26490"/>
                </a:lnTo>
                <a:lnTo>
                  <a:pt x="742950" y="26490"/>
                </a:lnTo>
                <a:lnTo>
                  <a:pt x="742950" y="19050"/>
                </a:lnTo>
                <a:close/>
              </a:path>
              <a:path w="838200" h="76200">
                <a:moveTo>
                  <a:pt x="773410" y="25400"/>
                </a:moveTo>
                <a:lnTo>
                  <a:pt x="763290" y="25400"/>
                </a:lnTo>
                <a:lnTo>
                  <a:pt x="768350" y="30459"/>
                </a:lnTo>
                <a:lnTo>
                  <a:pt x="768350" y="76200"/>
                </a:lnTo>
                <a:lnTo>
                  <a:pt x="774700" y="76200"/>
                </a:lnTo>
                <a:lnTo>
                  <a:pt x="774700" y="26689"/>
                </a:lnTo>
                <a:lnTo>
                  <a:pt x="773410" y="25400"/>
                </a:lnTo>
                <a:close/>
              </a:path>
              <a:path w="838200" h="76200">
                <a:moveTo>
                  <a:pt x="767059" y="19050"/>
                </a:moveTo>
                <a:lnTo>
                  <a:pt x="751549" y="19050"/>
                </a:lnTo>
                <a:lnTo>
                  <a:pt x="746455" y="21530"/>
                </a:lnTo>
                <a:lnTo>
                  <a:pt x="742950" y="26490"/>
                </a:lnTo>
                <a:lnTo>
                  <a:pt x="750599" y="26490"/>
                </a:lnTo>
                <a:lnTo>
                  <a:pt x="753334" y="25400"/>
                </a:lnTo>
                <a:lnTo>
                  <a:pt x="773410" y="25400"/>
                </a:lnTo>
                <a:lnTo>
                  <a:pt x="767059" y="19050"/>
                </a:lnTo>
                <a:close/>
              </a:path>
              <a:path w="838200" h="76200">
                <a:moveTo>
                  <a:pt x="808831" y="42431"/>
                </a:moveTo>
                <a:lnTo>
                  <a:pt x="793750" y="56785"/>
                </a:lnTo>
                <a:lnTo>
                  <a:pt x="793750" y="64458"/>
                </a:lnTo>
                <a:lnTo>
                  <a:pt x="795337" y="68427"/>
                </a:lnTo>
                <a:lnTo>
                  <a:pt x="801687" y="74645"/>
                </a:lnTo>
                <a:lnTo>
                  <a:pt x="806218" y="76200"/>
                </a:lnTo>
                <a:lnTo>
                  <a:pt x="815677" y="76200"/>
                </a:lnTo>
                <a:lnTo>
                  <a:pt x="819017" y="75719"/>
                </a:lnTo>
                <a:lnTo>
                  <a:pt x="825235" y="73802"/>
                </a:lnTo>
                <a:lnTo>
                  <a:pt x="828476" y="72165"/>
                </a:lnTo>
                <a:lnTo>
                  <a:pt x="831850" y="69850"/>
                </a:lnTo>
                <a:lnTo>
                  <a:pt x="808468" y="69850"/>
                </a:lnTo>
                <a:lnTo>
                  <a:pt x="805392" y="68873"/>
                </a:lnTo>
                <a:lnTo>
                  <a:pt x="801157" y="64971"/>
                </a:lnTo>
                <a:lnTo>
                  <a:pt x="800100" y="62541"/>
                </a:lnTo>
                <a:lnTo>
                  <a:pt x="800145" y="57546"/>
                </a:lnTo>
                <a:lnTo>
                  <a:pt x="822391" y="47491"/>
                </a:lnTo>
                <a:lnTo>
                  <a:pt x="828079" y="46103"/>
                </a:lnTo>
                <a:lnTo>
                  <a:pt x="831850" y="44450"/>
                </a:lnTo>
                <a:lnTo>
                  <a:pt x="838200" y="44450"/>
                </a:lnTo>
                <a:lnTo>
                  <a:pt x="838200" y="43060"/>
                </a:lnTo>
                <a:lnTo>
                  <a:pt x="815280" y="43060"/>
                </a:lnTo>
                <a:lnTo>
                  <a:pt x="811575" y="42464"/>
                </a:lnTo>
                <a:lnTo>
                  <a:pt x="808831" y="42431"/>
                </a:lnTo>
                <a:close/>
              </a:path>
              <a:path w="838200" h="76200">
                <a:moveTo>
                  <a:pt x="838200" y="44450"/>
                </a:moveTo>
                <a:lnTo>
                  <a:pt x="831850" y="44450"/>
                </a:lnTo>
                <a:lnTo>
                  <a:pt x="831777" y="47491"/>
                </a:lnTo>
                <a:lnTo>
                  <a:pt x="831680" y="54189"/>
                </a:lnTo>
                <a:lnTo>
                  <a:pt x="831188" y="57546"/>
                </a:lnTo>
                <a:lnTo>
                  <a:pt x="828608" y="63500"/>
                </a:lnTo>
                <a:lnTo>
                  <a:pt x="826326" y="65963"/>
                </a:lnTo>
                <a:lnTo>
                  <a:pt x="820108" y="69071"/>
                </a:lnTo>
                <a:lnTo>
                  <a:pt x="816537" y="69850"/>
                </a:lnTo>
                <a:lnTo>
                  <a:pt x="831850" y="69850"/>
                </a:lnTo>
                <a:lnTo>
                  <a:pt x="831850" y="76200"/>
                </a:lnTo>
                <a:lnTo>
                  <a:pt x="838200" y="76200"/>
                </a:lnTo>
                <a:lnTo>
                  <a:pt x="838200" y="44450"/>
                </a:lnTo>
                <a:close/>
              </a:path>
              <a:path w="838200" h="76200">
                <a:moveTo>
                  <a:pt x="834962" y="25400"/>
                </a:moveTo>
                <a:lnTo>
                  <a:pt x="821994" y="25400"/>
                </a:lnTo>
                <a:lnTo>
                  <a:pt x="826062" y="26391"/>
                </a:lnTo>
                <a:lnTo>
                  <a:pt x="828774" y="28375"/>
                </a:lnTo>
                <a:lnTo>
                  <a:pt x="830825" y="29831"/>
                </a:lnTo>
                <a:lnTo>
                  <a:pt x="831850" y="32311"/>
                </a:lnTo>
                <a:lnTo>
                  <a:pt x="831750" y="38100"/>
                </a:lnTo>
                <a:lnTo>
                  <a:pt x="828244" y="39423"/>
                </a:lnTo>
                <a:lnTo>
                  <a:pt x="822755" y="41075"/>
                </a:lnTo>
                <a:lnTo>
                  <a:pt x="815280" y="43060"/>
                </a:lnTo>
                <a:lnTo>
                  <a:pt x="838200" y="43060"/>
                </a:lnTo>
                <a:lnTo>
                  <a:pt x="838139" y="35817"/>
                </a:lnTo>
                <a:lnTo>
                  <a:pt x="838034" y="33966"/>
                </a:lnTo>
                <a:lnTo>
                  <a:pt x="837175" y="29467"/>
                </a:lnTo>
                <a:lnTo>
                  <a:pt x="836249" y="27169"/>
                </a:lnTo>
                <a:lnTo>
                  <a:pt x="834962" y="25400"/>
                </a:lnTo>
                <a:close/>
              </a:path>
              <a:path w="838200" h="76200">
                <a:moveTo>
                  <a:pt x="822225" y="19050"/>
                </a:moveTo>
                <a:lnTo>
                  <a:pt x="813097" y="19050"/>
                </a:lnTo>
                <a:lnTo>
                  <a:pt x="809078" y="19777"/>
                </a:lnTo>
                <a:lnTo>
                  <a:pt x="793750" y="38100"/>
                </a:lnTo>
                <a:lnTo>
                  <a:pt x="800100" y="38100"/>
                </a:lnTo>
                <a:lnTo>
                  <a:pt x="801223" y="33337"/>
                </a:lnTo>
                <a:lnTo>
                  <a:pt x="802994" y="30029"/>
                </a:lnTo>
                <a:lnTo>
                  <a:pt x="807822" y="26325"/>
                </a:lnTo>
                <a:lnTo>
                  <a:pt x="811542" y="25400"/>
                </a:lnTo>
                <a:lnTo>
                  <a:pt x="834962" y="25400"/>
                </a:lnTo>
                <a:lnTo>
                  <a:pt x="833602" y="23530"/>
                </a:lnTo>
                <a:lnTo>
                  <a:pt x="831536" y="22025"/>
                </a:lnTo>
                <a:lnTo>
                  <a:pt x="825914" y="19644"/>
                </a:lnTo>
                <a:lnTo>
                  <a:pt x="82222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529" y="2528126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63500" y="63500"/>
                </a:ln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1179" y="2515426"/>
            <a:ext cx="445770" cy="95250"/>
          </a:xfrm>
          <a:custGeom>
            <a:avLst/>
            <a:gdLst/>
            <a:ahLst/>
            <a:cxnLst/>
            <a:rect l="l" t="t" r="r" b="b"/>
            <a:pathLst>
              <a:path w="445769" h="95250">
                <a:moveTo>
                  <a:pt x="6350" y="0"/>
                </a:moveTo>
                <a:lnTo>
                  <a:pt x="0" y="0"/>
                </a:lnTo>
                <a:lnTo>
                  <a:pt x="0" y="76200"/>
                </a:lnTo>
                <a:lnTo>
                  <a:pt x="6350" y="76200"/>
                </a:lnTo>
                <a:lnTo>
                  <a:pt x="6350" y="0"/>
                </a:lnTo>
                <a:close/>
              </a:path>
              <a:path w="445769" h="95250">
                <a:moveTo>
                  <a:pt x="31750" y="0"/>
                </a:moveTo>
                <a:lnTo>
                  <a:pt x="25400" y="0"/>
                </a:lnTo>
                <a:lnTo>
                  <a:pt x="25400" y="6350"/>
                </a:lnTo>
                <a:lnTo>
                  <a:pt x="31750" y="6350"/>
                </a:lnTo>
                <a:lnTo>
                  <a:pt x="31750" y="0"/>
                </a:lnTo>
                <a:close/>
              </a:path>
              <a:path w="445769" h="95250">
                <a:moveTo>
                  <a:pt x="31750" y="19050"/>
                </a:moveTo>
                <a:lnTo>
                  <a:pt x="25400" y="19050"/>
                </a:lnTo>
                <a:lnTo>
                  <a:pt x="25400" y="76200"/>
                </a:lnTo>
                <a:lnTo>
                  <a:pt x="31750" y="76200"/>
                </a:lnTo>
                <a:lnTo>
                  <a:pt x="31750" y="19050"/>
                </a:lnTo>
                <a:close/>
              </a:path>
              <a:path w="445769" h="95250">
                <a:moveTo>
                  <a:pt x="50800" y="19050"/>
                </a:moveTo>
                <a:lnTo>
                  <a:pt x="44450" y="19050"/>
                </a:lnTo>
                <a:lnTo>
                  <a:pt x="44450" y="76200"/>
                </a:lnTo>
                <a:lnTo>
                  <a:pt x="50800" y="76200"/>
                </a:lnTo>
                <a:lnTo>
                  <a:pt x="50800" y="37141"/>
                </a:lnTo>
                <a:lnTo>
                  <a:pt x="52205" y="32096"/>
                </a:lnTo>
                <a:lnTo>
                  <a:pt x="57828" y="26738"/>
                </a:lnTo>
                <a:lnTo>
                  <a:pt x="58449" y="26490"/>
                </a:lnTo>
                <a:lnTo>
                  <a:pt x="50800" y="26490"/>
                </a:lnTo>
                <a:lnTo>
                  <a:pt x="50800" y="19050"/>
                </a:lnTo>
                <a:close/>
              </a:path>
              <a:path w="445769" h="95250">
                <a:moveTo>
                  <a:pt x="81260" y="25400"/>
                </a:moveTo>
                <a:lnTo>
                  <a:pt x="71140" y="25400"/>
                </a:lnTo>
                <a:lnTo>
                  <a:pt x="76200" y="30459"/>
                </a:lnTo>
                <a:lnTo>
                  <a:pt x="76200" y="76200"/>
                </a:lnTo>
                <a:lnTo>
                  <a:pt x="82550" y="76200"/>
                </a:lnTo>
                <a:lnTo>
                  <a:pt x="82550" y="26689"/>
                </a:lnTo>
                <a:lnTo>
                  <a:pt x="81260" y="25400"/>
                </a:lnTo>
                <a:close/>
              </a:path>
              <a:path w="445769" h="95250">
                <a:moveTo>
                  <a:pt x="74909" y="19050"/>
                </a:moveTo>
                <a:lnTo>
                  <a:pt x="59399" y="19050"/>
                </a:lnTo>
                <a:lnTo>
                  <a:pt x="54305" y="21530"/>
                </a:lnTo>
                <a:lnTo>
                  <a:pt x="50800" y="26490"/>
                </a:lnTo>
                <a:lnTo>
                  <a:pt x="58449" y="26490"/>
                </a:lnTo>
                <a:lnTo>
                  <a:pt x="61184" y="25400"/>
                </a:lnTo>
                <a:lnTo>
                  <a:pt x="81260" y="25400"/>
                </a:lnTo>
                <a:lnTo>
                  <a:pt x="74909" y="19050"/>
                </a:lnTo>
                <a:close/>
              </a:path>
              <a:path w="445769" h="95250">
                <a:moveTo>
                  <a:pt x="108148" y="82550"/>
                </a:moveTo>
                <a:lnTo>
                  <a:pt x="101798" y="82550"/>
                </a:lnTo>
                <a:lnTo>
                  <a:pt x="101666" y="86782"/>
                </a:lnTo>
                <a:lnTo>
                  <a:pt x="103517" y="89957"/>
                </a:lnTo>
                <a:lnTo>
                  <a:pt x="111191" y="94190"/>
                </a:lnTo>
                <a:lnTo>
                  <a:pt x="116250" y="95249"/>
                </a:lnTo>
                <a:lnTo>
                  <a:pt x="127826" y="95249"/>
                </a:lnTo>
                <a:lnTo>
                  <a:pt x="132275" y="94223"/>
                </a:lnTo>
                <a:lnTo>
                  <a:pt x="139485" y="90123"/>
                </a:lnTo>
                <a:lnTo>
                  <a:pt x="140642" y="88899"/>
                </a:lnTo>
                <a:lnTo>
                  <a:pt x="117938" y="88899"/>
                </a:lnTo>
                <a:lnTo>
                  <a:pt x="114366" y="88271"/>
                </a:lnTo>
                <a:lnTo>
                  <a:pt x="109735" y="86088"/>
                </a:lnTo>
                <a:lnTo>
                  <a:pt x="108545" y="84599"/>
                </a:lnTo>
                <a:lnTo>
                  <a:pt x="108148" y="82550"/>
                </a:lnTo>
                <a:close/>
              </a:path>
              <a:path w="445769" h="95250">
                <a:moveTo>
                  <a:pt x="146248" y="19050"/>
                </a:moveTo>
                <a:lnTo>
                  <a:pt x="139898" y="19050"/>
                </a:lnTo>
                <a:lnTo>
                  <a:pt x="139898" y="25400"/>
                </a:lnTo>
                <a:lnTo>
                  <a:pt x="128257" y="25400"/>
                </a:lnTo>
                <a:lnTo>
                  <a:pt x="132043" y="27268"/>
                </a:lnTo>
                <a:lnTo>
                  <a:pt x="138327" y="34742"/>
                </a:lnTo>
                <a:lnTo>
                  <a:pt x="139832" y="40017"/>
                </a:lnTo>
                <a:lnTo>
                  <a:pt x="139773" y="55661"/>
                </a:lnTo>
                <a:lnTo>
                  <a:pt x="138376" y="60836"/>
                </a:lnTo>
                <a:lnTo>
                  <a:pt x="132292" y="68047"/>
                </a:lnTo>
                <a:lnTo>
                  <a:pt x="128521" y="69850"/>
                </a:lnTo>
                <a:lnTo>
                  <a:pt x="139898" y="69850"/>
                </a:lnTo>
                <a:lnTo>
                  <a:pt x="127330" y="88899"/>
                </a:lnTo>
                <a:lnTo>
                  <a:pt x="140642" y="88899"/>
                </a:lnTo>
                <a:lnTo>
                  <a:pt x="142114" y="87345"/>
                </a:lnTo>
                <a:lnTo>
                  <a:pt x="145421" y="80333"/>
                </a:lnTo>
                <a:lnTo>
                  <a:pt x="146138" y="75142"/>
                </a:lnTo>
                <a:lnTo>
                  <a:pt x="146248" y="19050"/>
                </a:lnTo>
                <a:close/>
              </a:path>
              <a:path w="445769" h="95250">
                <a:moveTo>
                  <a:pt x="130737" y="19050"/>
                </a:moveTo>
                <a:lnTo>
                  <a:pt x="119889" y="19050"/>
                </a:lnTo>
                <a:lnTo>
                  <a:pt x="115854" y="20273"/>
                </a:lnTo>
                <a:lnTo>
                  <a:pt x="108974" y="25167"/>
                </a:lnTo>
                <a:lnTo>
                  <a:pt x="106345" y="28657"/>
                </a:lnTo>
                <a:lnTo>
                  <a:pt x="102707" y="37719"/>
                </a:lnTo>
                <a:lnTo>
                  <a:pt x="101798" y="42630"/>
                </a:lnTo>
                <a:lnTo>
                  <a:pt x="101798" y="55661"/>
                </a:lnTo>
                <a:lnTo>
                  <a:pt x="103816" y="62308"/>
                </a:lnTo>
                <a:lnTo>
                  <a:pt x="111885" y="73421"/>
                </a:lnTo>
                <a:lnTo>
                  <a:pt x="117607" y="76200"/>
                </a:lnTo>
                <a:lnTo>
                  <a:pt x="130968" y="76200"/>
                </a:lnTo>
                <a:lnTo>
                  <a:pt x="135929" y="74082"/>
                </a:lnTo>
                <a:lnTo>
                  <a:pt x="139898" y="69850"/>
                </a:lnTo>
                <a:lnTo>
                  <a:pt x="119460" y="69850"/>
                </a:lnTo>
                <a:lnTo>
                  <a:pt x="115672" y="68047"/>
                </a:lnTo>
                <a:lnTo>
                  <a:pt x="109653" y="60836"/>
                </a:lnTo>
                <a:lnTo>
                  <a:pt x="108174" y="55198"/>
                </a:lnTo>
                <a:lnTo>
                  <a:pt x="108148" y="40017"/>
                </a:lnTo>
                <a:lnTo>
                  <a:pt x="109669" y="34577"/>
                </a:lnTo>
                <a:lnTo>
                  <a:pt x="115755" y="27235"/>
                </a:lnTo>
                <a:lnTo>
                  <a:pt x="119460" y="25400"/>
                </a:lnTo>
                <a:lnTo>
                  <a:pt x="139898" y="25400"/>
                </a:lnTo>
                <a:lnTo>
                  <a:pt x="135863" y="21167"/>
                </a:lnTo>
                <a:lnTo>
                  <a:pt x="130737" y="19050"/>
                </a:lnTo>
                <a:close/>
              </a:path>
              <a:path w="445769" h="95250">
                <a:moveTo>
                  <a:pt x="165100" y="19050"/>
                </a:moveTo>
                <a:lnTo>
                  <a:pt x="158750" y="19050"/>
                </a:lnTo>
                <a:lnTo>
                  <a:pt x="158750" y="68559"/>
                </a:lnTo>
                <a:lnTo>
                  <a:pt x="166390" y="76200"/>
                </a:lnTo>
                <a:lnTo>
                  <a:pt x="181636" y="76200"/>
                </a:lnTo>
                <a:lnTo>
                  <a:pt x="186729" y="73619"/>
                </a:lnTo>
                <a:lnTo>
                  <a:pt x="189484" y="69850"/>
                </a:lnTo>
                <a:lnTo>
                  <a:pt x="170159" y="69850"/>
                </a:lnTo>
                <a:lnTo>
                  <a:pt x="165100" y="64789"/>
                </a:lnTo>
                <a:lnTo>
                  <a:pt x="165100" y="19050"/>
                </a:lnTo>
                <a:close/>
              </a:path>
              <a:path w="445769" h="95250">
                <a:moveTo>
                  <a:pt x="196850" y="68460"/>
                </a:moveTo>
                <a:lnTo>
                  <a:pt x="190500" y="68460"/>
                </a:lnTo>
                <a:lnTo>
                  <a:pt x="190500" y="76200"/>
                </a:lnTo>
                <a:lnTo>
                  <a:pt x="196850" y="76200"/>
                </a:lnTo>
                <a:lnTo>
                  <a:pt x="196850" y="68460"/>
                </a:lnTo>
                <a:close/>
              </a:path>
              <a:path w="445769" h="95250">
                <a:moveTo>
                  <a:pt x="196850" y="19050"/>
                </a:moveTo>
                <a:lnTo>
                  <a:pt x="190500" y="19050"/>
                </a:lnTo>
                <a:lnTo>
                  <a:pt x="190500" y="54999"/>
                </a:lnTo>
                <a:lnTo>
                  <a:pt x="189986" y="58752"/>
                </a:lnTo>
                <a:lnTo>
                  <a:pt x="187937" y="63978"/>
                </a:lnTo>
                <a:lnTo>
                  <a:pt x="186234" y="66046"/>
                </a:lnTo>
                <a:lnTo>
                  <a:pt x="181471" y="69089"/>
                </a:lnTo>
                <a:lnTo>
                  <a:pt x="178890" y="69850"/>
                </a:lnTo>
                <a:lnTo>
                  <a:pt x="189484" y="69850"/>
                </a:lnTo>
                <a:lnTo>
                  <a:pt x="190500" y="68460"/>
                </a:lnTo>
                <a:lnTo>
                  <a:pt x="196850" y="68460"/>
                </a:lnTo>
                <a:lnTo>
                  <a:pt x="196850" y="19050"/>
                </a:lnTo>
                <a:close/>
              </a:path>
              <a:path w="445769" h="95250">
                <a:moveTo>
                  <a:pt x="230981" y="42431"/>
                </a:moveTo>
                <a:lnTo>
                  <a:pt x="215900" y="56785"/>
                </a:lnTo>
                <a:lnTo>
                  <a:pt x="215900" y="64458"/>
                </a:lnTo>
                <a:lnTo>
                  <a:pt x="217487" y="68427"/>
                </a:lnTo>
                <a:lnTo>
                  <a:pt x="223837" y="74645"/>
                </a:lnTo>
                <a:lnTo>
                  <a:pt x="228368" y="76200"/>
                </a:lnTo>
                <a:lnTo>
                  <a:pt x="237827" y="76200"/>
                </a:lnTo>
                <a:lnTo>
                  <a:pt x="241167" y="75719"/>
                </a:lnTo>
                <a:lnTo>
                  <a:pt x="247385" y="73802"/>
                </a:lnTo>
                <a:lnTo>
                  <a:pt x="250626" y="72165"/>
                </a:lnTo>
                <a:lnTo>
                  <a:pt x="254000" y="69850"/>
                </a:lnTo>
                <a:lnTo>
                  <a:pt x="230618" y="69850"/>
                </a:lnTo>
                <a:lnTo>
                  <a:pt x="227542" y="68873"/>
                </a:lnTo>
                <a:lnTo>
                  <a:pt x="223307" y="64971"/>
                </a:lnTo>
                <a:lnTo>
                  <a:pt x="222250" y="62541"/>
                </a:lnTo>
                <a:lnTo>
                  <a:pt x="222295" y="57546"/>
                </a:lnTo>
                <a:lnTo>
                  <a:pt x="244541" y="47491"/>
                </a:lnTo>
                <a:lnTo>
                  <a:pt x="250229" y="46103"/>
                </a:lnTo>
                <a:lnTo>
                  <a:pt x="254000" y="44450"/>
                </a:lnTo>
                <a:lnTo>
                  <a:pt x="260350" y="44450"/>
                </a:lnTo>
                <a:lnTo>
                  <a:pt x="260350" y="43060"/>
                </a:lnTo>
                <a:lnTo>
                  <a:pt x="237430" y="43060"/>
                </a:lnTo>
                <a:lnTo>
                  <a:pt x="233725" y="42464"/>
                </a:lnTo>
                <a:lnTo>
                  <a:pt x="230981" y="42431"/>
                </a:lnTo>
                <a:close/>
              </a:path>
              <a:path w="445769" h="95250">
                <a:moveTo>
                  <a:pt x="260350" y="44450"/>
                </a:moveTo>
                <a:lnTo>
                  <a:pt x="254000" y="44450"/>
                </a:lnTo>
                <a:lnTo>
                  <a:pt x="253927" y="47491"/>
                </a:lnTo>
                <a:lnTo>
                  <a:pt x="253830" y="54189"/>
                </a:lnTo>
                <a:lnTo>
                  <a:pt x="253338" y="57546"/>
                </a:lnTo>
                <a:lnTo>
                  <a:pt x="250758" y="63500"/>
                </a:lnTo>
                <a:lnTo>
                  <a:pt x="248476" y="65963"/>
                </a:lnTo>
                <a:lnTo>
                  <a:pt x="242258" y="69071"/>
                </a:lnTo>
                <a:lnTo>
                  <a:pt x="238687" y="69850"/>
                </a:lnTo>
                <a:lnTo>
                  <a:pt x="254000" y="69850"/>
                </a:lnTo>
                <a:lnTo>
                  <a:pt x="254000" y="76200"/>
                </a:lnTo>
                <a:lnTo>
                  <a:pt x="260350" y="76200"/>
                </a:lnTo>
                <a:lnTo>
                  <a:pt x="260350" y="44450"/>
                </a:lnTo>
                <a:close/>
              </a:path>
              <a:path w="445769" h="95250">
                <a:moveTo>
                  <a:pt x="257112" y="25400"/>
                </a:moveTo>
                <a:lnTo>
                  <a:pt x="244144" y="25400"/>
                </a:lnTo>
                <a:lnTo>
                  <a:pt x="248212" y="26391"/>
                </a:lnTo>
                <a:lnTo>
                  <a:pt x="250924" y="28375"/>
                </a:lnTo>
                <a:lnTo>
                  <a:pt x="252975" y="29831"/>
                </a:lnTo>
                <a:lnTo>
                  <a:pt x="254000" y="32311"/>
                </a:lnTo>
                <a:lnTo>
                  <a:pt x="253900" y="38100"/>
                </a:lnTo>
                <a:lnTo>
                  <a:pt x="250394" y="39423"/>
                </a:lnTo>
                <a:lnTo>
                  <a:pt x="244905" y="41075"/>
                </a:lnTo>
                <a:lnTo>
                  <a:pt x="237430" y="43060"/>
                </a:lnTo>
                <a:lnTo>
                  <a:pt x="260350" y="43060"/>
                </a:lnTo>
                <a:lnTo>
                  <a:pt x="260289" y="35817"/>
                </a:lnTo>
                <a:lnTo>
                  <a:pt x="260184" y="33966"/>
                </a:lnTo>
                <a:lnTo>
                  <a:pt x="259325" y="29467"/>
                </a:lnTo>
                <a:lnTo>
                  <a:pt x="258399" y="27169"/>
                </a:lnTo>
                <a:lnTo>
                  <a:pt x="257112" y="25400"/>
                </a:lnTo>
                <a:close/>
              </a:path>
              <a:path w="445769" h="95250">
                <a:moveTo>
                  <a:pt x="244375" y="19050"/>
                </a:moveTo>
                <a:lnTo>
                  <a:pt x="235247" y="19050"/>
                </a:lnTo>
                <a:lnTo>
                  <a:pt x="231228" y="19777"/>
                </a:lnTo>
                <a:lnTo>
                  <a:pt x="215900" y="38100"/>
                </a:lnTo>
                <a:lnTo>
                  <a:pt x="222250" y="38100"/>
                </a:lnTo>
                <a:lnTo>
                  <a:pt x="223373" y="33337"/>
                </a:lnTo>
                <a:lnTo>
                  <a:pt x="225144" y="30029"/>
                </a:lnTo>
                <a:lnTo>
                  <a:pt x="229972" y="26325"/>
                </a:lnTo>
                <a:lnTo>
                  <a:pt x="233692" y="25400"/>
                </a:lnTo>
                <a:lnTo>
                  <a:pt x="257112" y="25400"/>
                </a:lnTo>
                <a:lnTo>
                  <a:pt x="255752" y="23530"/>
                </a:lnTo>
                <a:lnTo>
                  <a:pt x="253686" y="22025"/>
                </a:lnTo>
                <a:lnTo>
                  <a:pt x="248064" y="19644"/>
                </a:lnTo>
                <a:lnTo>
                  <a:pt x="244375" y="19050"/>
                </a:lnTo>
                <a:close/>
              </a:path>
              <a:path w="445769" h="95250">
                <a:moveTo>
                  <a:pt x="279598" y="82550"/>
                </a:moveTo>
                <a:lnTo>
                  <a:pt x="273248" y="82550"/>
                </a:lnTo>
                <a:lnTo>
                  <a:pt x="273116" y="86782"/>
                </a:lnTo>
                <a:lnTo>
                  <a:pt x="274967" y="89957"/>
                </a:lnTo>
                <a:lnTo>
                  <a:pt x="282641" y="94190"/>
                </a:lnTo>
                <a:lnTo>
                  <a:pt x="287700" y="95249"/>
                </a:lnTo>
                <a:lnTo>
                  <a:pt x="299276" y="95249"/>
                </a:lnTo>
                <a:lnTo>
                  <a:pt x="303725" y="94223"/>
                </a:lnTo>
                <a:lnTo>
                  <a:pt x="310935" y="90123"/>
                </a:lnTo>
                <a:lnTo>
                  <a:pt x="312092" y="88899"/>
                </a:lnTo>
                <a:lnTo>
                  <a:pt x="289388" y="88899"/>
                </a:lnTo>
                <a:lnTo>
                  <a:pt x="285816" y="88271"/>
                </a:lnTo>
                <a:lnTo>
                  <a:pt x="281185" y="86088"/>
                </a:lnTo>
                <a:lnTo>
                  <a:pt x="279995" y="84599"/>
                </a:lnTo>
                <a:lnTo>
                  <a:pt x="279598" y="82550"/>
                </a:lnTo>
                <a:close/>
              </a:path>
              <a:path w="445769" h="95250">
                <a:moveTo>
                  <a:pt x="317698" y="19050"/>
                </a:moveTo>
                <a:lnTo>
                  <a:pt x="311348" y="19050"/>
                </a:lnTo>
                <a:lnTo>
                  <a:pt x="311348" y="25400"/>
                </a:lnTo>
                <a:lnTo>
                  <a:pt x="299707" y="25400"/>
                </a:lnTo>
                <a:lnTo>
                  <a:pt x="303493" y="27268"/>
                </a:lnTo>
                <a:lnTo>
                  <a:pt x="309777" y="34742"/>
                </a:lnTo>
                <a:lnTo>
                  <a:pt x="311282" y="40017"/>
                </a:lnTo>
                <a:lnTo>
                  <a:pt x="311223" y="55661"/>
                </a:lnTo>
                <a:lnTo>
                  <a:pt x="309826" y="60836"/>
                </a:lnTo>
                <a:lnTo>
                  <a:pt x="303742" y="68047"/>
                </a:lnTo>
                <a:lnTo>
                  <a:pt x="299971" y="69850"/>
                </a:lnTo>
                <a:lnTo>
                  <a:pt x="311348" y="69850"/>
                </a:lnTo>
                <a:lnTo>
                  <a:pt x="298780" y="88899"/>
                </a:lnTo>
                <a:lnTo>
                  <a:pt x="312092" y="88899"/>
                </a:lnTo>
                <a:lnTo>
                  <a:pt x="313564" y="87345"/>
                </a:lnTo>
                <a:lnTo>
                  <a:pt x="316871" y="80333"/>
                </a:lnTo>
                <a:lnTo>
                  <a:pt x="317588" y="75142"/>
                </a:lnTo>
                <a:lnTo>
                  <a:pt x="317698" y="19050"/>
                </a:lnTo>
                <a:close/>
              </a:path>
              <a:path w="445769" h="95250">
                <a:moveTo>
                  <a:pt x="302187" y="19050"/>
                </a:moveTo>
                <a:lnTo>
                  <a:pt x="291339" y="19050"/>
                </a:lnTo>
                <a:lnTo>
                  <a:pt x="287304" y="20273"/>
                </a:lnTo>
                <a:lnTo>
                  <a:pt x="280424" y="25167"/>
                </a:lnTo>
                <a:lnTo>
                  <a:pt x="277795" y="28657"/>
                </a:lnTo>
                <a:lnTo>
                  <a:pt x="274157" y="37719"/>
                </a:lnTo>
                <a:lnTo>
                  <a:pt x="273248" y="42630"/>
                </a:lnTo>
                <a:lnTo>
                  <a:pt x="273248" y="55661"/>
                </a:lnTo>
                <a:lnTo>
                  <a:pt x="275266" y="62308"/>
                </a:lnTo>
                <a:lnTo>
                  <a:pt x="283335" y="73421"/>
                </a:lnTo>
                <a:lnTo>
                  <a:pt x="289057" y="76200"/>
                </a:lnTo>
                <a:lnTo>
                  <a:pt x="302418" y="76200"/>
                </a:lnTo>
                <a:lnTo>
                  <a:pt x="307379" y="74082"/>
                </a:lnTo>
                <a:lnTo>
                  <a:pt x="311348" y="69850"/>
                </a:lnTo>
                <a:lnTo>
                  <a:pt x="290910" y="69850"/>
                </a:lnTo>
                <a:lnTo>
                  <a:pt x="287122" y="68047"/>
                </a:lnTo>
                <a:lnTo>
                  <a:pt x="281103" y="60836"/>
                </a:lnTo>
                <a:lnTo>
                  <a:pt x="279624" y="55198"/>
                </a:lnTo>
                <a:lnTo>
                  <a:pt x="279598" y="40017"/>
                </a:lnTo>
                <a:lnTo>
                  <a:pt x="281119" y="34577"/>
                </a:lnTo>
                <a:lnTo>
                  <a:pt x="287205" y="27235"/>
                </a:lnTo>
                <a:lnTo>
                  <a:pt x="290910" y="25400"/>
                </a:lnTo>
                <a:lnTo>
                  <a:pt x="311348" y="25400"/>
                </a:lnTo>
                <a:lnTo>
                  <a:pt x="307313" y="21167"/>
                </a:lnTo>
                <a:lnTo>
                  <a:pt x="302187" y="19050"/>
                </a:lnTo>
                <a:close/>
              </a:path>
              <a:path w="445769" h="95250">
                <a:moveTo>
                  <a:pt x="336748" y="82550"/>
                </a:moveTo>
                <a:lnTo>
                  <a:pt x="330398" y="82550"/>
                </a:lnTo>
                <a:lnTo>
                  <a:pt x="330266" y="86782"/>
                </a:lnTo>
                <a:lnTo>
                  <a:pt x="332117" y="89957"/>
                </a:lnTo>
                <a:lnTo>
                  <a:pt x="339791" y="94190"/>
                </a:lnTo>
                <a:lnTo>
                  <a:pt x="344850" y="95249"/>
                </a:lnTo>
                <a:lnTo>
                  <a:pt x="356426" y="95249"/>
                </a:lnTo>
                <a:lnTo>
                  <a:pt x="360875" y="94223"/>
                </a:lnTo>
                <a:lnTo>
                  <a:pt x="368085" y="90123"/>
                </a:lnTo>
                <a:lnTo>
                  <a:pt x="369242" y="88899"/>
                </a:lnTo>
                <a:lnTo>
                  <a:pt x="346538" y="88899"/>
                </a:lnTo>
                <a:lnTo>
                  <a:pt x="342966" y="88271"/>
                </a:lnTo>
                <a:lnTo>
                  <a:pt x="338335" y="86088"/>
                </a:lnTo>
                <a:lnTo>
                  <a:pt x="337145" y="84599"/>
                </a:lnTo>
                <a:lnTo>
                  <a:pt x="336748" y="82550"/>
                </a:lnTo>
                <a:close/>
              </a:path>
              <a:path w="445769" h="95250">
                <a:moveTo>
                  <a:pt x="374848" y="19050"/>
                </a:moveTo>
                <a:lnTo>
                  <a:pt x="368498" y="19050"/>
                </a:lnTo>
                <a:lnTo>
                  <a:pt x="368498" y="25400"/>
                </a:lnTo>
                <a:lnTo>
                  <a:pt x="356857" y="25400"/>
                </a:lnTo>
                <a:lnTo>
                  <a:pt x="360643" y="27268"/>
                </a:lnTo>
                <a:lnTo>
                  <a:pt x="366927" y="34742"/>
                </a:lnTo>
                <a:lnTo>
                  <a:pt x="368432" y="40017"/>
                </a:lnTo>
                <a:lnTo>
                  <a:pt x="368373" y="55661"/>
                </a:lnTo>
                <a:lnTo>
                  <a:pt x="366976" y="60836"/>
                </a:lnTo>
                <a:lnTo>
                  <a:pt x="360892" y="68047"/>
                </a:lnTo>
                <a:lnTo>
                  <a:pt x="357121" y="69850"/>
                </a:lnTo>
                <a:lnTo>
                  <a:pt x="368498" y="69850"/>
                </a:lnTo>
                <a:lnTo>
                  <a:pt x="355930" y="88899"/>
                </a:lnTo>
                <a:lnTo>
                  <a:pt x="369242" y="88899"/>
                </a:lnTo>
                <a:lnTo>
                  <a:pt x="370714" y="87345"/>
                </a:lnTo>
                <a:lnTo>
                  <a:pt x="374021" y="80333"/>
                </a:lnTo>
                <a:lnTo>
                  <a:pt x="374738" y="75142"/>
                </a:lnTo>
                <a:lnTo>
                  <a:pt x="374848" y="19050"/>
                </a:lnTo>
                <a:close/>
              </a:path>
              <a:path w="445769" h="95250">
                <a:moveTo>
                  <a:pt x="359337" y="19050"/>
                </a:moveTo>
                <a:lnTo>
                  <a:pt x="348489" y="19050"/>
                </a:lnTo>
                <a:lnTo>
                  <a:pt x="344454" y="20273"/>
                </a:lnTo>
                <a:lnTo>
                  <a:pt x="337574" y="25167"/>
                </a:lnTo>
                <a:lnTo>
                  <a:pt x="334945" y="28657"/>
                </a:lnTo>
                <a:lnTo>
                  <a:pt x="331307" y="37719"/>
                </a:lnTo>
                <a:lnTo>
                  <a:pt x="330398" y="42630"/>
                </a:lnTo>
                <a:lnTo>
                  <a:pt x="330398" y="55661"/>
                </a:lnTo>
                <a:lnTo>
                  <a:pt x="332416" y="62308"/>
                </a:lnTo>
                <a:lnTo>
                  <a:pt x="340485" y="73421"/>
                </a:lnTo>
                <a:lnTo>
                  <a:pt x="346207" y="76200"/>
                </a:lnTo>
                <a:lnTo>
                  <a:pt x="359568" y="76200"/>
                </a:lnTo>
                <a:lnTo>
                  <a:pt x="364529" y="74082"/>
                </a:lnTo>
                <a:lnTo>
                  <a:pt x="368498" y="69850"/>
                </a:lnTo>
                <a:lnTo>
                  <a:pt x="348060" y="69850"/>
                </a:lnTo>
                <a:lnTo>
                  <a:pt x="344272" y="68047"/>
                </a:lnTo>
                <a:lnTo>
                  <a:pt x="338253" y="60836"/>
                </a:lnTo>
                <a:lnTo>
                  <a:pt x="336774" y="55198"/>
                </a:lnTo>
                <a:lnTo>
                  <a:pt x="336748" y="40017"/>
                </a:lnTo>
                <a:lnTo>
                  <a:pt x="338269" y="34577"/>
                </a:lnTo>
                <a:lnTo>
                  <a:pt x="344355" y="27235"/>
                </a:lnTo>
                <a:lnTo>
                  <a:pt x="348060" y="25400"/>
                </a:lnTo>
                <a:lnTo>
                  <a:pt x="368498" y="25400"/>
                </a:lnTo>
                <a:lnTo>
                  <a:pt x="364463" y="21167"/>
                </a:lnTo>
                <a:lnTo>
                  <a:pt x="359337" y="19050"/>
                </a:lnTo>
                <a:close/>
              </a:path>
              <a:path w="445769" h="95250">
                <a:moveTo>
                  <a:pt x="393700" y="0"/>
                </a:moveTo>
                <a:lnTo>
                  <a:pt x="387350" y="0"/>
                </a:lnTo>
                <a:lnTo>
                  <a:pt x="387350" y="6350"/>
                </a:lnTo>
                <a:lnTo>
                  <a:pt x="393700" y="6350"/>
                </a:lnTo>
                <a:lnTo>
                  <a:pt x="393700" y="0"/>
                </a:lnTo>
                <a:close/>
              </a:path>
              <a:path w="445769" h="95250">
                <a:moveTo>
                  <a:pt x="393700" y="19050"/>
                </a:moveTo>
                <a:lnTo>
                  <a:pt x="387350" y="19050"/>
                </a:lnTo>
                <a:lnTo>
                  <a:pt x="387350" y="76200"/>
                </a:lnTo>
                <a:lnTo>
                  <a:pt x="393700" y="76200"/>
                </a:lnTo>
                <a:lnTo>
                  <a:pt x="393700" y="19050"/>
                </a:lnTo>
                <a:close/>
              </a:path>
              <a:path w="445769" h="95250">
                <a:moveTo>
                  <a:pt x="429616" y="19050"/>
                </a:moveTo>
                <a:lnTo>
                  <a:pt x="417248" y="19050"/>
                </a:lnTo>
                <a:lnTo>
                  <a:pt x="412286" y="21066"/>
                </a:lnTo>
                <a:lnTo>
                  <a:pt x="408185" y="25101"/>
                </a:lnTo>
                <a:lnTo>
                  <a:pt x="402761" y="29997"/>
                </a:lnTo>
                <a:lnTo>
                  <a:pt x="400314" y="37504"/>
                </a:lnTo>
                <a:lnTo>
                  <a:pt x="400843" y="47625"/>
                </a:lnTo>
                <a:lnTo>
                  <a:pt x="400843" y="56885"/>
                </a:lnTo>
                <a:lnTo>
                  <a:pt x="402894" y="63962"/>
                </a:lnTo>
                <a:lnTo>
                  <a:pt x="411096" y="73752"/>
                </a:lnTo>
                <a:lnTo>
                  <a:pt x="416454" y="76200"/>
                </a:lnTo>
                <a:lnTo>
                  <a:pt x="427235" y="76200"/>
                </a:lnTo>
                <a:lnTo>
                  <a:pt x="431072" y="75091"/>
                </a:lnTo>
                <a:lnTo>
                  <a:pt x="438083" y="70658"/>
                </a:lnTo>
                <a:lnTo>
                  <a:pt x="438773" y="69850"/>
                </a:lnTo>
                <a:lnTo>
                  <a:pt x="418504" y="69850"/>
                </a:lnTo>
                <a:lnTo>
                  <a:pt x="414717" y="67998"/>
                </a:lnTo>
                <a:lnTo>
                  <a:pt x="408698" y="60589"/>
                </a:lnTo>
                <a:lnTo>
                  <a:pt x="407193" y="55032"/>
                </a:lnTo>
                <a:lnTo>
                  <a:pt x="407211" y="40083"/>
                </a:lnTo>
                <a:lnTo>
                  <a:pt x="408698" y="34577"/>
                </a:lnTo>
                <a:lnTo>
                  <a:pt x="414717" y="27235"/>
                </a:lnTo>
                <a:lnTo>
                  <a:pt x="418504" y="25400"/>
                </a:lnTo>
                <a:lnTo>
                  <a:pt x="438218" y="25400"/>
                </a:lnTo>
                <a:lnTo>
                  <a:pt x="434958" y="21513"/>
                </a:lnTo>
                <a:lnTo>
                  <a:pt x="429616" y="19050"/>
                </a:lnTo>
                <a:close/>
              </a:path>
              <a:path w="445769" h="95250">
                <a:moveTo>
                  <a:pt x="438218" y="25400"/>
                </a:moveTo>
                <a:lnTo>
                  <a:pt x="427567" y="25400"/>
                </a:lnTo>
                <a:lnTo>
                  <a:pt x="431336" y="27251"/>
                </a:lnTo>
                <a:lnTo>
                  <a:pt x="437422" y="34660"/>
                </a:lnTo>
                <a:lnTo>
                  <a:pt x="438943" y="40083"/>
                </a:lnTo>
                <a:lnTo>
                  <a:pt x="438908" y="55032"/>
                </a:lnTo>
                <a:lnTo>
                  <a:pt x="437438" y="60589"/>
                </a:lnTo>
                <a:lnTo>
                  <a:pt x="431420" y="67998"/>
                </a:lnTo>
                <a:lnTo>
                  <a:pt x="427633" y="69850"/>
                </a:lnTo>
                <a:lnTo>
                  <a:pt x="438773" y="69850"/>
                </a:lnTo>
                <a:lnTo>
                  <a:pt x="440745" y="67534"/>
                </a:lnTo>
                <a:lnTo>
                  <a:pt x="444384" y="59465"/>
                </a:lnTo>
                <a:lnTo>
                  <a:pt x="445293" y="53908"/>
                </a:lnTo>
                <a:lnTo>
                  <a:pt x="445293" y="38166"/>
                </a:lnTo>
                <a:lnTo>
                  <a:pt x="443226" y="31369"/>
                </a:lnTo>
                <a:lnTo>
                  <a:pt x="438218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380" y="73852"/>
            <a:ext cx="835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Tipi </a:t>
            </a:r>
            <a:r>
              <a:rPr dirty="0"/>
              <a:t>di</a:t>
            </a:r>
            <a:r>
              <a:rPr spc="-75" dirty="0"/>
              <a:t> </a:t>
            </a:r>
            <a:r>
              <a:rPr dirty="0"/>
              <a:t>dato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423895"/>
            <a:ext cx="276733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quali entità (valori) possono essere  rappresentate e immagazzinate in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memoria?</a:t>
            </a:r>
            <a:endParaRPr sz="1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8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69265" algn="l"/>
                <a:tab pos="4699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“valori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semplici”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560" y="2116964"/>
            <a:ext cx="1105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32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“valori</a:t>
            </a:r>
            <a:r>
              <a:rPr sz="9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complessi”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816" y="1498633"/>
            <a:ext cx="805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Reali</a:t>
            </a:r>
            <a:r>
              <a:rPr sz="1000" b="1" spc="-6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</a:t>
            </a:r>
            <a:r>
              <a:rPr sz="1000" b="1" dirty="0">
                <a:latin typeface="Courier New"/>
                <a:cs typeface="Courier New"/>
              </a:rPr>
              <a:t>float</a:t>
            </a:r>
            <a:r>
              <a:rPr sz="1000" b="1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8690" y="1705960"/>
            <a:ext cx="292100" cy="183515"/>
          </a:xfrm>
          <a:prstGeom prst="rect">
            <a:avLst/>
          </a:prstGeom>
          <a:solidFill>
            <a:srgbClr val="D5F0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0.01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2859" y="1290829"/>
            <a:ext cx="406400" cy="183515"/>
          </a:xfrm>
          <a:prstGeom prst="rect">
            <a:avLst/>
          </a:prstGeom>
          <a:solidFill>
            <a:srgbClr val="D5F0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12.998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0365" y="1183673"/>
            <a:ext cx="525780" cy="185420"/>
          </a:xfrm>
          <a:prstGeom prst="rect">
            <a:avLst/>
          </a:prstGeom>
          <a:solidFill>
            <a:srgbClr val="D5F0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34654.01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8922" y="1632935"/>
            <a:ext cx="292100" cy="183515"/>
          </a:xfrm>
          <a:prstGeom prst="rect">
            <a:avLst/>
          </a:prstGeom>
          <a:solidFill>
            <a:srgbClr val="D5F0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1.01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8597" y="1062229"/>
            <a:ext cx="1603375" cy="871219"/>
          </a:xfrm>
          <a:custGeom>
            <a:avLst/>
            <a:gdLst/>
            <a:ahLst/>
            <a:cxnLst/>
            <a:rect l="l" t="t" r="r" b="b"/>
            <a:pathLst>
              <a:path w="1603375" h="871219">
                <a:moveTo>
                  <a:pt x="0" y="145127"/>
                </a:moveTo>
                <a:lnTo>
                  <a:pt x="7398" y="99255"/>
                </a:lnTo>
                <a:lnTo>
                  <a:pt x="28001" y="59417"/>
                </a:lnTo>
                <a:lnTo>
                  <a:pt x="59417" y="28001"/>
                </a:lnTo>
                <a:lnTo>
                  <a:pt x="99255" y="7398"/>
                </a:lnTo>
                <a:lnTo>
                  <a:pt x="145127" y="0"/>
                </a:lnTo>
                <a:lnTo>
                  <a:pt x="1458248" y="0"/>
                </a:lnTo>
                <a:lnTo>
                  <a:pt x="1504119" y="7398"/>
                </a:lnTo>
                <a:lnTo>
                  <a:pt x="1543958" y="28001"/>
                </a:lnTo>
                <a:lnTo>
                  <a:pt x="1575373" y="59417"/>
                </a:lnTo>
                <a:lnTo>
                  <a:pt x="1595976" y="99255"/>
                </a:lnTo>
                <a:lnTo>
                  <a:pt x="1603375" y="145127"/>
                </a:lnTo>
                <a:lnTo>
                  <a:pt x="1603375" y="725617"/>
                </a:lnTo>
                <a:lnTo>
                  <a:pt x="1595976" y="771488"/>
                </a:lnTo>
                <a:lnTo>
                  <a:pt x="1575373" y="811327"/>
                </a:lnTo>
                <a:lnTo>
                  <a:pt x="1543958" y="842742"/>
                </a:lnTo>
                <a:lnTo>
                  <a:pt x="1504119" y="863345"/>
                </a:lnTo>
                <a:lnTo>
                  <a:pt x="1458248" y="870744"/>
                </a:lnTo>
                <a:lnTo>
                  <a:pt x="145127" y="870744"/>
                </a:lnTo>
                <a:lnTo>
                  <a:pt x="99255" y="863345"/>
                </a:lnTo>
                <a:lnTo>
                  <a:pt x="59417" y="842742"/>
                </a:lnTo>
                <a:lnTo>
                  <a:pt x="28001" y="811327"/>
                </a:lnTo>
                <a:lnTo>
                  <a:pt x="7398" y="771488"/>
                </a:lnTo>
                <a:lnTo>
                  <a:pt x="0" y="725617"/>
                </a:lnTo>
                <a:lnTo>
                  <a:pt x="0" y="145127"/>
                </a:lnTo>
                <a:close/>
              </a:path>
            </a:pathLst>
          </a:custGeom>
          <a:ln w="12700">
            <a:solidFill>
              <a:srgbClr val="00A3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0559" y="1167004"/>
            <a:ext cx="266700" cy="183515"/>
          </a:xfrm>
          <a:prstGeom prst="rect">
            <a:avLst/>
          </a:prstGeom>
          <a:solidFill>
            <a:srgbClr val="B7E6D4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373" y="1391477"/>
            <a:ext cx="6813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Interi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</a:t>
            </a:r>
            <a:r>
              <a:rPr sz="1000" b="1" dirty="0">
                <a:latin typeface="Courier New"/>
                <a:cs typeface="Courier New"/>
              </a:rPr>
              <a:t>int</a:t>
            </a:r>
            <a:r>
              <a:rPr sz="1000" b="1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422" y="1633729"/>
            <a:ext cx="244475" cy="183515"/>
          </a:xfrm>
          <a:custGeom>
            <a:avLst/>
            <a:gdLst/>
            <a:ahLst/>
            <a:cxnLst/>
            <a:rect l="l" t="t" r="r" b="b"/>
            <a:pathLst>
              <a:path w="244475" h="183514">
                <a:moveTo>
                  <a:pt x="0" y="0"/>
                </a:moveTo>
                <a:lnTo>
                  <a:pt x="244475" y="0"/>
                </a:lnTo>
                <a:lnTo>
                  <a:pt x="244475" y="183356"/>
                </a:lnTo>
                <a:lnTo>
                  <a:pt x="0" y="183356"/>
                </a:lnTo>
                <a:lnTo>
                  <a:pt x="0" y="0"/>
                </a:lnTo>
                <a:close/>
              </a:path>
            </a:pathLst>
          </a:custGeom>
          <a:solidFill>
            <a:srgbClr val="B7E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2441" y="1643889"/>
            <a:ext cx="177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-12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6659" y="1090804"/>
            <a:ext cx="208279" cy="185420"/>
          </a:xfrm>
          <a:custGeom>
            <a:avLst/>
            <a:gdLst/>
            <a:ahLst/>
            <a:cxnLst/>
            <a:rect l="l" t="t" r="r" b="b"/>
            <a:pathLst>
              <a:path w="208279" h="185419">
                <a:moveTo>
                  <a:pt x="0" y="0"/>
                </a:moveTo>
                <a:lnTo>
                  <a:pt x="207962" y="0"/>
                </a:lnTo>
                <a:lnTo>
                  <a:pt x="207962" y="184943"/>
                </a:lnTo>
                <a:lnTo>
                  <a:pt x="0" y="184943"/>
                </a:lnTo>
                <a:lnTo>
                  <a:pt x="0" y="0"/>
                </a:lnTo>
                <a:close/>
              </a:path>
            </a:pathLst>
          </a:custGeom>
          <a:solidFill>
            <a:srgbClr val="B7E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72" y="998729"/>
            <a:ext cx="1217295" cy="872490"/>
          </a:xfrm>
          <a:custGeom>
            <a:avLst/>
            <a:gdLst/>
            <a:ahLst/>
            <a:cxnLst/>
            <a:rect l="l" t="t" r="r" b="b"/>
            <a:pathLst>
              <a:path w="1217295" h="872489">
                <a:moveTo>
                  <a:pt x="0" y="145392"/>
                </a:moveTo>
                <a:lnTo>
                  <a:pt x="7412" y="99436"/>
                </a:lnTo>
                <a:lnTo>
                  <a:pt x="28052" y="59525"/>
                </a:lnTo>
                <a:lnTo>
                  <a:pt x="59525" y="28052"/>
                </a:lnTo>
                <a:lnTo>
                  <a:pt x="99436" y="7412"/>
                </a:lnTo>
                <a:lnTo>
                  <a:pt x="145391" y="0"/>
                </a:lnTo>
                <a:lnTo>
                  <a:pt x="1071427" y="0"/>
                </a:lnTo>
                <a:lnTo>
                  <a:pt x="1117382" y="7412"/>
                </a:lnTo>
                <a:lnTo>
                  <a:pt x="1157293" y="28052"/>
                </a:lnTo>
                <a:lnTo>
                  <a:pt x="1188766" y="59525"/>
                </a:lnTo>
                <a:lnTo>
                  <a:pt x="1209406" y="99436"/>
                </a:lnTo>
                <a:lnTo>
                  <a:pt x="1216819" y="145392"/>
                </a:lnTo>
                <a:lnTo>
                  <a:pt x="1216819" y="726940"/>
                </a:lnTo>
                <a:lnTo>
                  <a:pt x="1209406" y="772894"/>
                </a:lnTo>
                <a:lnTo>
                  <a:pt x="1188766" y="812806"/>
                </a:lnTo>
                <a:lnTo>
                  <a:pt x="1157293" y="844279"/>
                </a:lnTo>
                <a:lnTo>
                  <a:pt x="1117382" y="864918"/>
                </a:lnTo>
                <a:lnTo>
                  <a:pt x="1071427" y="872331"/>
                </a:lnTo>
                <a:lnTo>
                  <a:pt x="145391" y="872331"/>
                </a:lnTo>
                <a:lnTo>
                  <a:pt x="99436" y="864918"/>
                </a:lnTo>
                <a:lnTo>
                  <a:pt x="59525" y="844279"/>
                </a:lnTo>
                <a:lnTo>
                  <a:pt x="28052" y="812806"/>
                </a:lnTo>
                <a:lnTo>
                  <a:pt x="7412" y="772894"/>
                </a:lnTo>
                <a:lnTo>
                  <a:pt x="0" y="726940"/>
                </a:lnTo>
                <a:lnTo>
                  <a:pt x="0" y="145392"/>
                </a:lnTo>
                <a:close/>
              </a:path>
            </a:pathLst>
          </a:custGeom>
          <a:ln w="12700">
            <a:solidFill>
              <a:srgbClr val="B7E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66329" y="1329564"/>
            <a:ext cx="8362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Stringhe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</a:t>
            </a:r>
            <a:r>
              <a:rPr sz="1000" b="1" dirty="0">
                <a:latin typeface="Courier New"/>
                <a:cs typeface="Courier New"/>
              </a:rPr>
              <a:t>str</a:t>
            </a:r>
            <a:r>
              <a:rPr sz="1000" b="1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679" y="1100964"/>
            <a:ext cx="1562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9670" algn="l"/>
              </a:tabLst>
            </a:pPr>
            <a:r>
              <a:rPr sz="900" b="1" dirty="0">
                <a:latin typeface="Times New Roman"/>
                <a:cs typeface="Times New Roman"/>
              </a:rPr>
              <a:t>31	</a:t>
            </a:r>
            <a:r>
              <a:rPr sz="1350" b="1" spc="-7" baseline="3086" dirty="0">
                <a:latin typeface="Times New Roman"/>
                <a:cs typeface="Times New Roman"/>
              </a:rPr>
              <a:t>'Mark'</a:t>
            </a:r>
            <a:endParaRPr sz="1350" baseline="308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8303" y="1107473"/>
            <a:ext cx="1044575" cy="185420"/>
          </a:xfrm>
          <a:prstGeom prst="rect">
            <a:avLst/>
          </a:prstGeom>
          <a:solidFill>
            <a:srgbClr val="E0E0E0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spc="-5" dirty="0">
                <a:latin typeface="Times New Roman"/>
                <a:cs typeface="Times New Roman"/>
              </a:rPr>
              <a:t>"Barbara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Ericson"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3059" y="1579754"/>
            <a:ext cx="1074420" cy="185420"/>
          </a:xfrm>
          <a:prstGeom prst="rect">
            <a:avLst/>
          </a:prstGeom>
          <a:solidFill>
            <a:srgbClr val="E0E0E0"/>
          </a:solidFill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latin typeface="Times New Roman"/>
                <a:cs typeface="Times New Roman"/>
              </a:rPr>
              <a:t>"85 5th </a:t>
            </a:r>
            <a:r>
              <a:rPr sz="900" b="1" spc="-5" dirty="0">
                <a:latin typeface="Times New Roman"/>
                <a:cs typeface="Times New Roman"/>
              </a:rPr>
              <a:t>Street</a:t>
            </a:r>
            <a:r>
              <a:rPr sz="900" b="1" spc="-5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NW"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3934" y="1013016"/>
            <a:ext cx="1717039" cy="753745"/>
          </a:xfrm>
          <a:custGeom>
            <a:avLst/>
            <a:gdLst/>
            <a:ahLst/>
            <a:cxnLst/>
            <a:rect l="l" t="t" r="r" b="b"/>
            <a:pathLst>
              <a:path w="1717039" h="753744">
                <a:moveTo>
                  <a:pt x="0" y="125547"/>
                </a:moveTo>
                <a:lnTo>
                  <a:pt x="9866" y="76678"/>
                </a:lnTo>
                <a:lnTo>
                  <a:pt x="36772" y="36772"/>
                </a:lnTo>
                <a:lnTo>
                  <a:pt x="76678" y="9866"/>
                </a:lnTo>
                <a:lnTo>
                  <a:pt x="125547" y="0"/>
                </a:lnTo>
                <a:lnTo>
                  <a:pt x="1591334" y="0"/>
                </a:lnTo>
                <a:lnTo>
                  <a:pt x="1640202" y="9866"/>
                </a:lnTo>
                <a:lnTo>
                  <a:pt x="1680109" y="36772"/>
                </a:lnTo>
                <a:lnTo>
                  <a:pt x="1707015" y="76678"/>
                </a:lnTo>
                <a:lnTo>
                  <a:pt x="1716881" y="125547"/>
                </a:lnTo>
                <a:lnTo>
                  <a:pt x="1716881" y="627721"/>
                </a:lnTo>
                <a:lnTo>
                  <a:pt x="1707015" y="676590"/>
                </a:lnTo>
                <a:lnTo>
                  <a:pt x="1680109" y="716496"/>
                </a:lnTo>
                <a:lnTo>
                  <a:pt x="1640202" y="743402"/>
                </a:lnTo>
                <a:lnTo>
                  <a:pt x="1591334" y="753268"/>
                </a:lnTo>
                <a:lnTo>
                  <a:pt x="125547" y="753268"/>
                </a:lnTo>
                <a:lnTo>
                  <a:pt x="76678" y="743402"/>
                </a:lnTo>
                <a:lnTo>
                  <a:pt x="36772" y="716496"/>
                </a:lnTo>
                <a:lnTo>
                  <a:pt x="9866" y="676590"/>
                </a:lnTo>
                <a:lnTo>
                  <a:pt x="0" y="627721"/>
                </a:lnTo>
                <a:lnTo>
                  <a:pt x="0" y="125547"/>
                </a:lnTo>
                <a:close/>
              </a:path>
            </a:pathLst>
          </a:custGeom>
          <a:ln w="12700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9273" y="2092358"/>
            <a:ext cx="12045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Immagini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</a:t>
            </a:r>
            <a:r>
              <a:rPr sz="1000" b="1" dirty="0">
                <a:latin typeface="Courier New"/>
                <a:cs typeface="Courier New"/>
              </a:rPr>
              <a:t>Picture</a:t>
            </a:r>
            <a:r>
              <a:rPr sz="1000" b="1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21453" y="2063941"/>
            <a:ext cx="2051050" cy="898525"/>
          </a:xfrm>
          <a:custGeom>
            <a:avLst/>
            <a:gdLst/>
            <a:ahLst/>
            <a:cxnLst/>
            <a:rect l="l" t="t" r="r" b="b"/>
            <a:pathLst>
              <a:path w="2051050" h="898525">
                <a:moveTo>
                  <a:pt x="0" y="149756"/>
                </a:moveTo>
                <a:lnTo>
                  <a:pt x="7634" y="102421"/>
                </a:lnTo>
                <a:lnTo>
                  <a:pt x="28894" y="61312"/>
                </a:lnTo>
                <a:lnTo>
                  <a:pt x="61312" y="28894"/>
                </a:lnTo>
                <a:lnTo>
                  <a:pt x="102422" y="7634"/>
                </a:lnTo>
                <a:lnTo>
                  <a:pt x="149757" y="0"/>
                </a:lnTo>
                <a:lnTo>
                  <a:pt x="1901293" y="0"/>
                </a:lnTo>
                <a:lnTo>
                  <a:pt x="1948628" y="7634"/>
                </a:lnTo>
                <a:lnTo>
                  <a:pt x="1989737" y="28894"/>
                </a:lnTo>
                <a:lnTo>
                  <a:pt x="2022155" y="61312"/>
                </a:lnTo>
                <a:lnTo>
                  <a:pt x="2043415" y="102421"/>
                </a:lnTo>
                <a:lnTo>
                  <a:pt x="2051050" y="149756"/>
                </a:lnTo>
                <a:lnTo>
                  <a:pt x="2051050" y="748767"/>
                </a:lnTo>
                <a:lnTo>
                  <a:pt x="2043415" y="796102"/>
                </a:lnTo>
                <a:lnTo>
                  <a:pt x="2022155" y="837212"/>
                </a:lnTo>
                <a:lnTo>
                  <a:pt x="1989737" y="869630"/>
                </a:lnTo>
                <a:lnTo>
                  <a:pt x="1948628" y="890890"/>
                </a:lnTo>
                <a:lnTo>
                  <a:pt x="1901293" y="898525"/>
                </a:lnTo>
                <a:lnTo>
                  <a:pt x="149757" y="898525"/>
                </a:lnTo>
                <a:lnTo>
                  <a:pt x="102422" y="890890"/>
                </a:lnTo>
                <a:lnTo>
                  <a:pt x="61312" y="869630"/>
                </a:lnTo>
                <a:lnTo>
                  <a:pt x="28894" y="837212"/>
                </a:lnTo>
                <a:lnTo>
                  <a:pt x="7634" y="796102"/>
                </a:lnTo>
                <a:lnTo>
                  <a:pt x="0" y="748767"/>
                </a:lnTo>
                <a:lnTo>
                  <a:pt x="0" y="149756"/>
                </a:lnTo>
                <a:close/>
              </a:path>
            </a:pathLst>
          </a:custGeom>
          <a:ln w="12700">
            <a:solidFill>
              <a:srgbClr val="00A3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7243" y="2284676"/>
            <a:ext cx="786152" cy="661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84634" y="2272835"/>
            <a:ext cx="716876" cy="564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1129" y="2854230"/>
            <a:ext cx="1207135" cy="3422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32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e altro ancora</a:t>
            </a:r>
            <a:r>
              <a:rPr sz="900" spc="-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355600" lvl="1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55600" algn="l"/>
              </a:tabLst>
            </a:pPr>
            <a:r>
              <a:rPr sz="800" dirty="0">
                <a:latin typeface="Arial"/>
                <a:cs typeface="Arial"/>
              </a:rPr>
              <a:t>programmi,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16815" y="2957704"/>
            <a:ext cx="1718945" cy="365125"/>
          </a:xfrm>
          <a:custGeom>
            <a:avLst/>
            <a:gdLst/>
            <a:ahLst/>
            <a:cxnLst/>
            <a:rect l="l" t="t" r="r" b="b"/>
            <a:pathLst>
              <a:path w="1718945" h="365125">
                <a:moveTo>
                  <a:pt x="0" y="0"/>
                </a:moveTo>
                <a:lnTo>
                  <a:pt x="1718468" y="0"/>
                </a:lnTo>
                <a:lnTo>
                  <a:pt x="1718468" y="365125"/>
                </a:lnTo>
                <a:lnTo>
                  <a:pt x="0" y="365125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19990" y="2960879"/>
            <a:ext cx="1712595" cy="361950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1968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55"/>
              </a:spcBef>
            </a:pPr>
            <a:r>
              <a:rPr sz="1000" b="1" dirty="0">
                <a:latin typeface="Times New Roman"/>
                <a:cs typeface="Times New Roman"/>
              </a:rPr>
              <a:t>Nel </a:t>
            </a:r>
            <a:r>
              <a:rPr sz="1000" b="1" spc="-15" dirty="0">
                <a:latin typeface="Times New Roman"/>
                <a:cs typeface="Times New Roman"/>
              </a:rPr>
              <a:t>computer, </a:t>
            </a:r>
            <a:r>
              <a:rPr sz="1000" b="1" dirty="0">
                <a:latin typeface="Times New Roman"/>
                <a:cs typeface="Times New Roman"/>
              </a:rPr>
              <a:t>questi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sono</a:t>
            </a:r>
            <a:endParaRPr sz="10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sz="1000" b="1" i="1" dirty="0">
                <a:latin typeface="Times New Roman"/>
                <a:cs typeface="Times New Roman"/>
              </a:rPr>
              <a:t>tutti </a:t>
            </a:r>
            <a:r>
              <a:rPr sz="1000" b="1" spc="-5" dirty="0">
                <a:latin typeface="Times New Roman"/>
                <a:cs typeface="Times New Roman"/>
              </a:rPr>
              <a:t>nient’altro </a:t>
            </a:r>
            <a:r>
              <a:rPr sz="1000" b="1" dirty="0">
                <a:latin typeface="Times New Roman"/>
                <a:cs typeface="Times New Roman"/>
              </a:rPr>
              <a:t>che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60" dirty="0">
                <a:latin typeface="Comic Sans MS"/>
                <a:cs typeface="Comic Sans MS"/>
              </a:rPr>
              <a:t>10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18440" y="2327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18440" y="2327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2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2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38577" y="357061"/>
            <a:ext cx="440690" cy="4470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0795" algn="just">
              <a:lnSpc>
                <a:spcPct val="103699"/>
              </a:lnSpc>
              <a:spcBef>
                <a:spcPts val="60"/>
              </a:spcBef>
            </a:pPr>
            <a:r>
              <a:rPr sz="900" spc="-5" dirty="0">
                <a:latin typeface="Comic Sans MS"/>
                <a:cs typeface="Comic Sans MS"/>
              </a:rPr>
              <a:t>Python  (main)  </a:t>
            </a:r>
            <a:r>
              <a:rPr sz="900" dirty="0">
                <a:latin typeface="Comic Sans MS"/>
                <a:cs typeface="Comic Sans MS"/>
              </a:rPr>
              <a:t>memory</a:t>
            </a:r>
            <a:endParaRPr sz="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20" y="142430"/>
            <a:ext cx="2592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iniziamo </a:t>
            </a:r>
            <a:r>
              <a:rPr dirty="0"/>
              <a:t>a usare JES :</a:t>
            </a:r>
            <a:r>
              <a:rPr spc="-10" dirty="0"/>
              <a:t> </a:t>
            </a:r>
            <a:r>
              <a:rPr spc="-5" dirty="0"/>
              <a:t>installazione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96467"/>
            <a:ext cx="4208780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Arial"/>
                <a:cs typeface="Arial"/>
              </a:rPr>
              <a:t>JES</a:t>
            </a:r>
            <a:r>
              <a:rPr sz="1000" spc="-5" dirty="0">
                <a:latin typeface="Arial"/>
                <a:cs typeface="Arial"/>
              </a:rPr>
              <a:t>: Jython </a:t>
            </a:r>
            <a:r>
              <a:rPr sz="1000" dirty="0">
                <a:latin typeface="Arial"/>
                <a:cs typeface="Arial"/>
              </a:rPr>
              <a:t>Environment for</a:t>
            </a:r>
            <a:r>
              <a:rPr sz="1000" spc="-5" dirty="0">
                <a:latin typeface="Arial"/>
                <a:cs typeface="Arial"/>
              </a:rPr>
              <a:t> Students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9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Installare </a:t>
            </a:r>
            <a:r>
              <a:rPr sz="1000" dirty="0">
                <a:latin typeface="Arial"/>
                <a:cs typeface="Arial"/>
              </a:rPr>
              <a:t>e avviare JES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ts val="1005"/>
              </a:lnSpc>
              <a:spcBef>
                <a:spcPts val="4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andare su</a:t>
            </a:r>
            <a:r>
              <a:rPr sz="900" spc="-9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Courier New"/>
                <a:cs typeface="Courier New"/>
              </a:rPr>
              <a:t>https://github.com/gatech-csl/jes/releases/tag/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ts val="1000"/>
              </a:lnSpc>
            </a:pPr>
            <a:r>
              <a:rPr sz="900" spc="-5" dirty="0">
                <a:solidFill>
                  <a:srgbClr val="FF0000"/>
                </a:solidFill>
                <a:latin typeface="Courier New"/>
                <a:cs typeface="Courier New"/>
              </a:rPr>
              <a:t>5.020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 scaricare la versione di JES per il proprio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computer</a:t>
            </a:r>
            <a:endParaRPr sz="900">
              <a:latin typeface="Arial"/>
              <a:cs typeface="Arial"/>
            </a:endParaRPr>
          </a:p>
          <a:p>
            <a:pPr marL="584200" indent="-114300">
              <a:lnSpc>
                <a:spcPts val="950"/>
              </a:lnSpc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versione più recente: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5.02</a:t>
            </a:r>
            <a:endParaRPr sz="800">
              <a:latin typeface="Arial"/>
              <a:cs typeface="Arial"/>
            </a:endParaRPr>
          </a:p>
          <a:p>
            <a:pPr marL="584200" indent="-114300">
              <a:lnSpc>
                <a:spcPct val="100000"/>
              </a:lnSpc>
              <a:spcBef>
                <a:spcPts val="4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per Linux, </a:t>
            </a:r>
            <a:r>
              <a:rPr sz="800" spc="-5" dirty="0">
                <a:latin typeface="Arial"/>
                <a:cs typeface="Arial"/>
              </a:rPr>
              <a:t>MacOS,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Windows</a:t>
            </a:r>
            <a:endParaRPr sz="800">
              <a:latin typeface="Arial"/>
              <a:cs typeface="Arial"/>
            </a:endParaRPr>
          </a:p>
          <a:p>
            <a:pPr marL="584200" indent="-114300">
              <a:lnSpc>
                <a:spcPct val="100000"/>
              </a:lnSpc>
              <a:spcBef>
                <a:spcPts val="4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assicurarsi di avere già </a:t>
            </a:r>
            <a:r>
              <a:rPr sz="800" spc="-5" dirty="0">
                <a:latin typeface="Arial"/>
                <a:cs typeface="Arial"/>
              </a:rPr>
              <a:t>installato </a:t>
            </a:r>
            <a:r>
              <a:rPr sz="800" dirty="0">
                <a:latin typeface="Arial"/>
                <a:cs typeface="Arial"/>
              </a:rPr>
              <a:t>un compilatore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Java</a:t>
            </a:r>
            <a:endParaRPr sz="800">
              <a:latin typeface="Arial"/>
              <a:cs typeface="Arial"/>
            </a:endParaRPr>
          </a:p>
          <a:p>
            <a:pPr marL="812800" marR="82550" indent="-114300">
              <a:lnSpc>
                <a:spcPts val="680"/>
              </a:lnSpc>
              <a:spcBef>
                <a:spcPts val="190"/>
              </a:spcBef>
            </a:pPr>
            <a:r>
              <a:rPr sz="600" spc="-5" dirty="0">
                <a:latin typeface="Lucida Sans Unicode"/>
                <a:cs typeface="Lucida Sans Unicode"/>
              </a:rPr>
              <a:t>- </a:t>
            </a:r>
            <a:r>
              <a:rPr sz="700" spc="-5" dirty="0">
                <a:latin typeface="Arial"/>
                <a:cs typeface="Arial"/>
              </a:rPr>
              <a:t>MacOS: </a:t>
            </a:r>
            <a:r>
              <a:rPr sz="700" dirty="0">
                <a:latin typeface="Arial"/>
                <a:cs typeface="Arial"/>
              </a:rPr>
              <a:t>in caso di problemi, seguire le </a:t>
            </a:r>
            <a:r>
              <a:rPr sz="700" spc="-5" dirty="0">
                <a:latin typeface="Arial"/>
                <a:cs typeface="Arial"/>
              </a:rPr>
              <a:t>istruzioni </a:t>
            </a:r>
            <a:r>
              <a:rPr sz="700" dirty="0">
                <a:latin typeface="Arial"/>
                <a:cs typeface="Arial"/>
              </a:rPr>
              <a:t>nel file </a:t>
            </a:r>
            <a:r>
              <a:rPr sz="700" spc="-5" dirty="0">
                <a:latin typeface="Arial"/>
                <a:cs typeface="Arial"/>
              </a:rPr>
              <a:t>"</a:t>
            </a:r>
            <a:r>
              <a:rPr sz="700" spc="-5" dirty="0">
                <a:latin typeface="Courier New"/>
                <a:cs typeface="Courier New"/>
              </a:rPr>
              <a:t>JES </a:t>
            </a:r>
            <a:r>
              <a:rPr sz="700" dirty="0">
                <a:latin typeface="Courier New"/>
                <a:cs typeface="Courier New"/>
              </a:rPr>
              <a:t>Information.txt</a:t>
            </a:r>
            <a:r>
              <a:rPr sz="700" dirty="0">
                <a:latin typeface="Arial"/>
                <a:cs typeface="Arial"/>
              </a:rPr>
              <a:t>"  scaricato insieme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all'applicazione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6522" y="2353978"/>
            <a:ext cx="609600" cy="29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0340" y="2243226"/>
            <a:ext cx="304800" cy="383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6060" y="2621313"/>
            <a:ext cx="3194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mic Sans MS"/>
                <a:cs typeface="Comic Sans MS"/>
              </a:rPr>
              <a:t>JES</a:t>
            </a:r>
            <a:r>
              <a:rPr sz="800" spc="-65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5</a:t>
            </a:r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04" y="528670"/>
            <a:ext cx="40874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i="1" dirty="0">
                <a:latin typeface="Arial"/>
                <a:cs typeface="Arial"/>
              </a:rPr>
              <a:t>Program area </a:t>
            </a:r>
            <a:r>
              <a:rPr sz="1000" dirty="0">
                <a:latin typeface="Arial"/>
                <a:cs typeface="Arial"/>
              </a:rPr>
              <a:t>: un semplice </a:t>
            </a:r>
            <a:r>
              <a:rPr sz="1000" i="1" dirty="0">
                <a:latin typeface="Arial"/>
                <a:cs typeface="Arial"/>
              </a:rPr>
              <a:t>editor </a:t>
            </a:r>
            <a:r>
              <a:rPr sz="1000" dirty="0">
                <a:latin typeface="Arial"/>
                <a:cs typeface="Arial"/>
              </a:rPr>
              <a:t>(per inserire i tuoi </a:t>
            </a:r>
            <a:r>
              <a:rPr sz="1000" i="1" dirty="0">
                <a:latin typeface="Arial"/>
                <a:cs typeface="Arial"/>
              </a:rPr>
              <a:t>programmi</a:t>
            </a:r>
            <a:r>
              <a:rPr sz="1000" i="1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000" i="1" spc="-5" dirty="0">
                <a:latin typeface="Arial"/>
                <a:cs typeface="Arial"/>
              </a:rPr>
              <a:t>algoritmi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41300" marR="5080" indent="-228600">
              <a:lnSpc>
                <a:spcPct val="100800"/>
              </a:lnSpc>
              <a:spcBef>
                <a:spcPts val="229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i="1" dirty="0">
                <a:latin typeface="Arial"/>
                <a:cs typeface="Arial"/>
              </a:rPr>
              <a:t>Command area </a:t>
            </a:r>
            <a:r>
              <a:rPr sz="1000" dirty="0">
                <a:latin typeface="Arial"/>
                <a:cs typeface="Arial"/>
              </a:rPr>
              <a:t>: comandi che vogliamo far eseguire dalla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macchina  </a:t>
            </a:r>
            <a:r>
              <a:rPr sz="1000" spc="-5" dirty="0">
                <a:latin typeface="Arial"/>
                <a:cs typeface="Arial"/>
              </a:rPr>
              <a:t>Python.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9077" y="73852"/>
            <a:ext cx="154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iniziamo </a:t>
            </a:r>
            <a:r>
              <a:rPr dirty="0"/>
              <a:t>a usare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5" name="object 5"/>
          <p:cNvSpPr/>
          <p:nvPr/>
        </p:nvSpPr>
        <p:spPr>
          <a:xfrm>
            <a:off x="1978329" y="1299575"/>
            <a:ext cx="1729816" cy="207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89679" y="1868247"/>
            <a:ext cx="35306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5" dirty="0">
                <a:latin typeface="Arial"/>
                <a:cs typeface="Arial"/>
              </a:rPr>
              <a:t>Program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Area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9679" y="2973339"/>
            <a:ext cx="393700" cy="88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" spc="5" dirty="0">
                <a:latin typeface="Arial"/>
                <a:cs typeface="Arial"/>
              </a:rPr>
              <a:t>Command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5" dirty="0">
                <a:latin typeface="Arial"/>
                <a:cs typeface="Arial"/>
              </a:rPr>
              <a:t>Area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8146" y="1802011"/>
            <a:ext cx="336550" cy="252729"/>
          </a:xfrm>
          <a:custGeom>
            <a:avLst/>
            <a:gdLst/>
            <a:ahLst/>
            <a:cxnLst/>
            <a:rect l="l" t="t" r="r" b="b"/>
            <a:pathLst>
              <a:path w="336550" h="252730">
                <a:moveTo>
                  <a:pt x="126187" y="0"/>
                </a:moveTo>
                <a:lnTo>
                  <a:pt x="0" y="126296"/>
                </a:lnTo>
                <a:lnTo>
                  <a:pt x="126187" y="252591"/>
                </a:lnTo>
                <a:lnTo>
                  <a:pt x="157733" y="221018"/>
                </a:lnTo>
                <a:lnTo>
                  <a:pt x="94640" y="157869"/>
                </a:lnTo>
                <a:lnTo>
                  <a:pt x="336499" y="157869"/>
                </a:lnTo>
                <a:lnTo>
                  <a:pt x="336499" y="94721"/>
                </a:lnTo>
                <a:lnTo>
                  <a:pt x="94640" y="94721"/>
                </a:lnTo>
                <a:lnTo>
                  <a:pt x="157733" y="31573"/>
                </a:lnTo>
                <a:lnTo>
                  <a:pt x="126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7383" y="1801249"/>
            <a:ext cx="332765" cy="248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8146" y="2896579"/>
            <a:ext cx="336550" cy="252729"/>
          </a:xfrm>
          <a:custGeom>
            <a:avLst/>
            <a:gdLst/>
            <a:ahLst/>
            <a:cxnLst/>
            <a:rect l="l" t="t" r="r" b="b"/>
            <a:pathLst>
              <a:path w="336550" h="252730">
                <a:moveTo>
                  <a:pt x="126187" y="0"/>
                </a:moveTo>
                <a:lnTo>
                  <a:pt x="0" y="126296"/>
                </a:lnTo>
                <a:lnTo>
                  <a:pt x="126187" y="252591"/>
                </a:lnTo>
                <a:lnTo>
                  <a:pt x="157733" y="221018"/>
                </a:lnTo>
                <a:lnTo>
                  <a:pt x="94640" y="157869"/>
                </a:lnTo>
                <a:lnTo>
                  <a:pt x="336499" y="157869"/>
                </a:lnTo>
                <a:lnTo>
                  <a:pt x="336499" y="94721"/>
                </a:lnTo>
                <a:lnTo>
                  <a:pt x="94640" y="94721"/>
                </a:lnTo>
                <a:lnTo>
                  <a:pt x="157733" y="31573"/>
                </a:lnTo>
                <a:lnTo>
                  <a:pt x="126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7383" y="2895816"/>
            <a:ext cx="332765" cy="254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710" y="2222533"/>
            <a:ext cx="1652270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6002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suggerimento: usate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il  menu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Help</a:t>
            </a:r>
            <a:endParaRPr sz="1000">
              <a:latin typeface="Arial"/>
              <a:cs typeface="Arial"/>
            </a:endParaRPr>
          </a:p>
          <a:p>
            <a:pPr marL="431800" marR="508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grande quantità di</a:t>
            </a:r>
            <a:r>
              <a:rPr sz="9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validi  consigli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665987"/>
            <a:ext cx="3716654" cy="3733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JES con </a:t>
            </a:r>
            <a:r>
              <a:rPr sz="1000" i="1" dirty="0">
                <a:latin typeface="Arial"/>
                <a:cs typeface="Arial"/>
              </a:rPr>
              <a:t>help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visualizzato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usate il menu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“Window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Layout” per ottenere la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vista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che</a:t>
            </a:r>
            <a:r>
              <a:rPr sz="9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preferite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9077" y="142430"/>
            <a:ext cx="1541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iniziamo </a:t>
            </a:r>
            <a:r>
              <a:rPr dirty="0"/>
              <a:t>a usare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5" name="object 5"/>
          <p:cNvSpPr/>
          <p:nvPr/>
        </p:nvSpPr>
        <p:spPr>
          <a:xfrm>
            <a:off x="460978" y="1164145"/>
            <a:ext cx="2981325" cy="212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696467"/>
            <a:ext cx="3862070" cy="132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ogni volta che scrivete un </a:t>
            </a:r>
            <a:r>
              <a:rPr sz="1000" i="1" dirty="0">
                <a:latin typeface="Arial"/>
                <a:cs typeface="Arial"/>
              </a:rPr>
              <a:t>comando/espressione </a:t>
            </a:r>
            <a:r>
              <a:rPr sz="1000" spc="-5" dirty="0">
                <a:latin typeface="Arial"/>
                <a:cs typeface="Arial"/>
              </a:rPr>
              <a:t>nella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command  area </a:t>
            </a:r>
            <a:r>
              <a:rPr sz="1000" dirty="0">
                <a:latin typeface="Arial"/>
                <a:cs typeface="Arial"/>
              </a:rPr>
              <a:t>e premete il </a:t>
            </a:r>
            <a:r>
              <a:rPr sz="1000" spc="-5" dirty="0">
                <a:latin typeface="Arial"/>
                <a:cs typeface="Arial"/>
              </a:rPr>
              <a:t>tasto </a:t>
            </a:r>
            <a:r>
              <a:rPr sz="1000" dirty="0">
                <a:latin typeface="Arial"/>
                <a:cs typeface="Arial"/>
              </a:rPr>
              <a:t>&lt;return&gt;, l’interprete </a:t>
            </a: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lo </a:t>
            </a:r>
            <a:r>
              <a:rPr sz="1000" i="1" dirty="0">
                <a:latin typeface="Arial"/>
                <a:cs typeface="Arial"/>
              </a:rPr>
              <a:t>esegue/  valuta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Font typeface="Wingdings"/>
              <a:buChar char="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1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iniziare con JES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…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il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prompt</a:t>
            </a:r>
            <a:r>
              <a:rPr sz="900" i="1" spc="-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&gt;&gt;&gt;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esempi di valutazione di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espressioni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1323" y="142430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18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597409"/>
            <a:ext cx="2202815" cy="3733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valutazione di semplici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espressioni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provatele con l’interprete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JES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1323" y="73852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685" y="1079533"/>
            <a:ext cx="5740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34 +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56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85" y="1320833"/>
            <a:ext cx="6559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34.1/46.5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85" y="1568483"/>
            <a:ext cx="5822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22 *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85" y="1809783"/>
            <a:ext cx="548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14 -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85" y="2057433"/>
            <a:ext cx="94741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"Hello" +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"Mark”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85" y="2298733"/>
            <a:ext cx="485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sin(0)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85" y="2540032"/>
            <a:ext cx="5143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cos(0)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85" y="2787682"/>
            <a:ext cx="576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log(2.7)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685" y="3028982"/>
            <a:ext cx="11328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2*cos(0.5) +</a:t>
            </a:r>
            <a:r>
              <a:rPr sz="800" spc="16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sqrt(4)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2335" y="1068420"/>
            <a:ext cx="793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somma di</a:t>
            </a:r>
            <a:r>
              <a:rPr sz="900" b="1" spc="-6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interi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2335" y="1293845"/>
            <a:ext cx="82994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divisione </a:t>
            </a:r>
            <a:r>
              <a:rPr sz="900" b="1" dirty="0">
                <a:latin typeface="Times New Roman"/>
                <a:cs typeface="Times New Roman"/>
              </a:rPr>
              <a:t>di</a:t>
            </a:r>
            <a:r>
              <a:rPr sz="900" b="1" spc="-4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reali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68685" y="1551020"/>
            <a:ext cx="1187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moltiplicazione </a:t>
            </a:r>
            <a:r>
              <a:rPr sz="900" b="1" dirty="0">
                <a:latin typeface="Times New Roman"/>
                <a:cs typeface="Times New Roman"/>
              </a:rPr>
              <a:t>di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interi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2335" y="1801052"/>
            <a:ext cx="984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Times New Roman"/>
                <a:cs typeface="Times New Roman"/>
              </a:rPr>
              <a:t>sottrazione </a:t>
            </a:r>
            <a:r>
              <a:rPr sz="900" b="1" dirty="0">
                <a:latin typeface="Times New Roman"/>
                <a:cs typeface="Times New Roman"/>
              </a:rPr>
              <a:t>di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interi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2973" y="2041558"/>
            <a:ext cx="1981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somma </a:t>
            </a:r>
            <a:r>
              <a:rPr sz="900" b="1" spc="-5" dirty="0">
                <a:latin typeface="Times New Roman"/>
                <a:cs typeface="Times New Roman"/>
              </a:rPr>
              <a:t>(concatenazione) </a:t>
            </a:r>
            <a:r>
              <a:rPr sz="900" b="1" dirty="0">
                <a:latin typeface="Times New Roman"/>
                <a:cs typeface="Times New Roman"/>
              </a:rPr>
              <a:t>di due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stringhe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9479" y="2309052"/>
            <a:ext cx="1241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funzioni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trigonometriche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4241" y="2725770"/>
            <a:ext cx="1082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funzioni</a:t>
            </a:r>
            <a:r>
              <a:rPr sz="900" b="1" spc="-4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matematiche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764" y="142430"/>
            <a:ext cx="138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“cose” in</a:t>
            </a:r>
            <a:r>
              <a:rPr spc="-95" dirty="0"/>
              <a:t> </a:t>
            </a:r>
            <a:r>
              <a:rPr dirty="0"/>
              <a:t>memoria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65987"/>
            <a:ext cx="2084070" cy="5562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quale genere di “cose” (dati)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abbiamo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visto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qualche</a:t>
            </a:r>
            <a:r>
              <a:rPr sz="9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esempio</a:t>
            </a:r>
            <a:endParaRPr sz="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4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come fare riferimento ad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esse?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3570" y="708725"/>
            <a:ext cx="1488401" cy="11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1464" y="834683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0" y="0"/>
                </a:moveTo>
                <a:lnTo>
                  <a:pt x="77237" y="0"/>
                </a:lnTo>
                <a:lnTo>
                  <a:pt x="47172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7"/>
                </a:lnTo>
                <a:lnTo>
                  <a:pt x="0" y="386184"/>
                </a:lnTo>
                <a:lnTo>
                  <a:pt x="6069" y="416248"/>
                </a:lnTo>
                <a:lnTo>
                  <a:pt x="22622" y="440799"/>
                </a:lnTo>
                <a:lnTo>
                  <a:pt x="47172" y="457351"/>
                </a:lnTo>
                <a:lnTo>
                  <a:pt x="77237" y="463421"/>
                </a:lnTo>
                <a:lnTo>
                  <a:pt x="445860" y="463421"/>
                </a:lnTo>
                <a:lnTo>
                  <a:pt x="475925" y="457351"/>
                </a:lnTo>
                <a:lnTo>
                  <a:pt x="500476" y="440799"/>
                </a:lnTo>
                <a:lnTo>
                  <a:pt x="517029" y="416248"/>
                </a:lnTo>
                <a:lnTo>
                  <a:pt x="523099" y="386184"/>
                </a:lnTo>
                <a:lnTo>
                  <a:pt x="523099" y="77237"/>
                </a:lnTo>
                <a:lnTo>
                  <a:pt x="517029" y="47173"/>
                </a:lnTo>
                <a:lnTo>
                  <a:pt x="500476" y="22622"/>
                </a:lnTo>
                <a:lnTo>
                  <a:pt x="475925" y="6069"/>
                </a:lnTo>
                <a:lnTo>
                  <a:pt x="44586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1464" y="834682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1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800"/>
                </a:lnTo>
                <a:lnTo>
                  <a:pt x="475926" y="457352"/>
                </a:lnTo>
                <a:lnTo>
                  <a:pt x="445861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800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24621" y="975919"/>
            <a:ext cx="316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Python  </a:t>
            </a:r>
            <a:r>
              <a:rPr sz="500" dirty="0">
                <a:latin typeface="Comic Sans MS"/>
                <a:cs typeface="Comic Sans MS"/>
              </a:rPr>
              <a:t>pr</a:t>
            </a:r>
            <a:r>
              <a:rPr sz="500" spc="-5" dirty="0">
                <a:latin typeface="Comic Sans MS"/>
                <a:cs typeface="Comic Sans MS"/>
              </a:rPr>
              <a:t>ocessor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6865" y="1499114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1" y="0"/>
                </a:moveTo>
                <a:lnTo>
                  <a:pt x="77237" y="0"/>
                </a:lnTo>
                <a:lnTo>
                  <a:pt x="47173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8"/>
                </a:lnTo>
                <a:lnTo>
                  <a:pt x="0" y="386184"/>
                </a:lnTo>
                <a:lnTo>
                  <a:pt x="6069" y="416249"/>
                </a:lnTo>
                <a:lnTo>
                  <a:pt x="22622" y="440800"/>
                </a:lnTo>
                <a:lnTo>
                  <a:pt x="47173" y="457353"/>
                </a:lnTo>
                <a:lnTo>
                  <a:pt x="77237" y="463422"/>
                </a:lnTo>
                <a:lnTo>
                  <a:pt x="445861" y="463422"/>
                </a:lnTo>
                <a:lnTo>
                  <a:pt x="475926" y="457353"/>
                </a:lnTo>
                <a:lnTo>
                  <a:pt x="500477" y="440800"/>
                </a:lnTo>
                <a:lnTo>
                  <a:pt x="517030" y="416249"/>
                </a:lnTo>
                <a:lnTo>
                  <a:pt x="523100" y="386184"/>
                </a:lnTo>
                <a:lnTo>
                  <a:pt x="523100" y="77238"/>
                </a:lnTo>
                <a:lnTo>
                  <a:pt x="517030" y="47173"/>
                </a:lnTo>
                <a:lnTo>
                  <a:pt x="500477" y="22622"/>
                </a:lnTo>
                <a:lnTo>
                  <a:pt x="475926" y="6069"/>
                </a:lnTo>
                <a:lnTo>
                  <a:pt x="445861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6865" y="1499114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1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799"/>
                </a:lnTo>
                <a:lnTo>
                  <a:pt x="475926" y="457352"/>
                </a:lnTo>
                <a:lnTo>
                  <a:pt x="445861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799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0022" y="699803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1" y="0"/>
                </a:moveTo>
                <a:lnTo>
                  <a:pt x="77238" y="0"/>
                </a:lnTo>
                <a:lnTo>
                  <a:pt x="47173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7"/>
                </a:lnTo>
                <a:lnTo>
                  <a:pt x="0" y="386182"/>
                </a:lnTo>
                <a:lnTo>
                  <a:pt x="6069" y="416247"/>
                </a:lnTo>
                <a:lnTo>
                  <a:pt x="22622" y="440799"/>
                </a:lnTo>
                <a:lnTo>
                  <a:pt x="47173" y="457351"/>
                </a:lnTo>
                <a:lnTo>
                  <a:pt x="77238" y="463421"/>
                </a:lnTo>
                <a:lnTo>
                  <a:pt x="445861" y="463421"/>
                </a:lnTo>
                <a:lnTo>
                  <a:pt x="475926" y="457351"/>
                </a:lnTo>
                <a:lnTo>
                  <a:pt x="500477" y="440799"/>
                </a:lnTo>
                <a:lnTo>
                  <a:pt x="517030" y="416247"/>
                </a:lnTo>
                <a:lnTo>
                  <a:pt x="523100" y="386182"/>
                </a:lnTo>
                <a:lnTo>
                  <a:pt x="523100" y="77237"/>
                </a:lnTo>
                <a:lnTo>
                  <a:pt x="517030" y="47173"/>
                </a:lnTo>
                <a:lnTo>
                  <a:pt x="500477" y="22622"/>
                </a:lnTo>
                <a:lnTo>
                  <a:pt x="475926" y="6069"/>
                </a:lnTo>
                <a:lnTo>
                  <a:pt x="44586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0022" y="699802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2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800"/>
                </a:lnTo>
                <a:lnTo>
                  <a:pt x="475926" y="457352"/>
                </a:lnTo>
                <a:lnTo>
                  <a:pt x="445862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800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63867" y="803464"/>
            <a:ext cx="324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890" algn="ctr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Python  </a:t>
            </a:r>
            <a:r>
              <a:rPr sz="500" dirty="0">
                <a:latin typeface="Comic Sans MS"/>
                <a:cs typeface="Comic Sans MS"/>
              </a:rPr>
              <a:t>secondary  memory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66721" y="787448"/>
            <a:ext cx="619760" cy="1224915"/>
          </a:xfrm>
          <a:custGeom>
            <a:avLst/>
            <a:gdLst/>
            <a:ahLst/>
            <a:cxnLst/>
            <a:rect l="l" t="t" r="r" b="b"/>
            <a:pathLst>
              <a:path w="619760" h="1224914">
                <a:moveTo>
                  <a:pt x="0" y="103203"/>
                </a:moveTo>
                <a:lnTo>
                  <a:pt x="8110" y="63031"/>
                </a:lnTo>
                <a:lnTo>
                  <a:pt x="30227" y="30227"/>
                </a:lnTo>
                <a:lnTo>
                  <a:pt x="63031" y="8110"/>
                </a:lnTo>
                <a:lnTo>
                  <a:pt x="103203" y="0"/>
                </a:lnTo>
                <a:lnTo>
                  <a:pt x="516001" y="0"/>
                </a:lnTo>
                <a:lnTo>
                  <a:pt x="556172" y="8110"/>
                </a:lnTo>
                <a:lnTo>
                  <a:pt x="588977" y="30227"/>
                </a:lnTo>
                <a:lnTo>
                  <a:pt x="611094" y="63031"/>
                </a:lnTo>
                <a:lnTo>
                  <a:pt x="619204" y="103203"/>
                </a:lnTo>
                <a:lnTo>
                  <a:pt x="619204" y="1121219"/>
                </a:lnTo>
                <a:lnTo>
                  <a:pt x="611094" y="1161390"/>
                </a:lnTo>
                <a:lnTo>
                  <a:pt x="588977" y="1194195"/>
                </a:lnTo>
                <a:lnTo>
                  <a:pt x="556172" y="1216312"/>
                </a:lnTo>
                <a:lnTo>
                  <a:pt x="516001" y="1224422"/>
                </a:lnTo>
                <a:lnTo>
                  <a:pt x="103203" y="1224422"/>
                </a:lnTo>
                <a:lnTo>
                  <a:pt x="63031" y="1216312"/>
                </a:lnTo>
                <a:lnTo>
                  <a:pt x="30227" y="1194195"/>
                </a:lnTo>
                <a:lnTo>
                  <a:pt x="8110" y="1161390"/>
                </a:lnTo>
                <a:lnTo>
                  <a:pt x="0" y="1121219"/>
                </a:lnTo>
                <a:lnTo>
                  <a:pt x="0" y="103203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310" y="1430370"/>
            <a:ext cx="3049905" cy="5105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per usarle, dobbiamo dare loro un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b="1" i="1" dirty="0">
                <a:latin typeface="Arial"/>
                <a:cs typeface="Arial"/>
              </a:rPr>
              <a:t>nome</a:t>
            </a:r>
            <a:endParaRPr sz="1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900" dirty="0">
                <a:latin typeface="Arial"/>
                <a:cs typeface="Arial"/>
              </a:rPr>
              <a:t>la memoria (di </a:t>
            </a:r>
            <a:r>
              <a:rPr sz="900" spc="-5" dirty="0">
                <a:latin typeface="Arial"/>
                <a:cs typeface="Arial"/>
              </a:rPr>
              <a:t>Python) </a:t>
            </a:r>
            <a:r>
              <a:rPr sz="900" dirty="0">
                <a:latin typeface="Arial"/>
                <a:cs typeface="Arial"/>
              </a:rPr>
              <a:t>come un insieme di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coppie:</a:t>
            </a:r>
            <a:endParaRPr sz="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900" b="1" dirty="0">
                <a:latin typeface="Arial"/>
                <a:cs typeface="Arial"/>
              </a:rPr>
              <a:t>[</a:t>
            </a:r>
            <a:r>
              <a:rPr sz="900" b="1" i="1" dirty="0">
                <a:latin typeface="Arial"/>
                <a:cs typeface="Arial"/>
              </a:rPr>
              <a:t>nome</a:t>
            </a:r>
            <a:r>
              <a:rPr sz="900" b="1" dirty="0">
                <a:latin typeface="Arial"/>
                <a:cs typeface="Arial"/>
              </a:rPr>
              <a:t>,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valore</a:t>
            </a:r>
            <a:r>
              <a:rPr sz="900" b="1" spc="-5" dirty="0">
                <a:latin typeface="Arial"/>
                <a:cs typeface="Arial"/>
              </a:rPr>
              <a:t>]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910" y="1945482"/>
            <a:ext cx="1137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900" dirty="0">
                <a:latin typeface="Arial"/>
                <a:cs typeface="Arial"/>
              </a:rPr>
              <a:t>è </a:t>
            </a:r>
            <a:r>
              <a:rPr sz="900" spc="-5" dirty="0">
                <a:latin typeface="Arial"/>
                <a:cs typeface="Arial"/>
              </a:rPr>
              <a:t>una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astrazione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5784" y="1494345"/>
            <a:ext cx="1246505" cy="1370330"/>
          </a:xfrm>
          <a:custGeom>
            <a:avLst/>
            <a:gdLst/>
            <a:ahLst/>
            <a:cxnLst/>
            <a:rect l="l" t="t" r="r" b="b"/>
            <a:pathLst>
              <a:path w="1246504" h="1370330">
                <a:moveTo>
                  <a:pt x="1038485" y="0"/>
                </a:moveTo>
                <a:lnTo>
                  <a:pt x="207702" y="0"/>
                </a:lnTo>
                <a:lnTo>
                  <a:pt x="160078" y="5485"/>
                </a:lnTo>
                <a:lnTo>
                  <a:pt x="116360" y="21111"/>
                </a:lnTo>
                <a:lnTo>
                  <a:pt x="77795" y="45629"/>
                </a:lnTo>
                <a:lnTo>
                  <a:pt x="45629" y="77795"/>
                </a:lnTo>
                <a:lnTo>
                  <a:pt x="21111" y="116360"/>
                </a:lnTo>
                <a:lnTo>
                  <a:pt x="5485" y="160078"/>
                </a:lnTo>
                <a:lnTo>
                  <a:pt x="0" y="207702"/>
                </a:lnTo>
                <a:lnTo>
                  <a:pt x="0" y="1162310"/>
                </a:lnTo>
                <a:lnTo>
                  <a:pt x="5485" y="1209934"/>
                </a:lnTo>
                <a:lnTo>
                  <a:pt x="21111" y="1253652"/>
                </a:lnTo>
                <a:lnTo>
                  <a:pt x="45629" y="1292217"/>
                </a:lnTo>
                <a:lnTo>
                  <a:pt x="77795" y="1324382"/>
                </a:lnTo>
                <a:lnTo>
                  <a:pt x="116360" y="1348901"/>
                </a:lnTo>
                <a:lnTo>
                  <a:pt x="160078" y="1364526"/>
                </a:lnTo>
                <a:lnTo>
                  <a:pt x="207702" y="1370012"/>
                </a:lnTo>
                <a:lnTo>
                  <a:pt x="1038485" y="1370012"/>
                </a:lnTo>
                <a:lnTo>
                  <a:pt x="1086109" y="1364526"/>
                </a:lnTo>
                <a:lnTo>
                  <a:pt x="1129827" y="1348901"/>
                </a:lnTo>
                <a:lnTo>
                  <a:pt x="1168392" y="1324382"/>
                </a:lnTo>
                <a:lnTo>
                  <a:pt x="1200557" y="1292217"/>
                </a:lnTo>
                <a:lnTo>
                  <a:pt x="1225076" y="1253652"/>
                </a:lnTo>
                <a:lnTo>
                  <a:pt x="1240701" y="1209934"/>
                </a:lnTo>
                <a:lnTo>
                  <a:pt x="1246187" y="1162310"/>
                </a:lnTo>
                <a:lnTo>
                  <a:pt x="1246187" y="207702"/>
                </a:lnTo>
                <a:lnTo>
                  <a:pt x="1240701" y="160078"/>
                </a:lnTo>
                <a:lnTo>
                  <a:pt x="1225076" y="116360"/>
                </a:lnTo>
                <a:lnTo>
                  <a:pt x="1200557" y="77795"/>
                </a:lnTo>
                <a:lnTo>
                  <a:pt x="1168392" y="45629"/>
                </a:lnTo>
                <a:lnTo>
                  <a:pt x="1129827" y="21111"/>
                </a:lnTo>
                <a:lnTo>
                  <a:pt x="1086109" y="5485"/>
                </a:lnTo>
                <a:lnTo>
                  <a:pt x="1038485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5785" y="1494345"/>
            <a:ext cx="1246505" cy="1370330"/>
          </a:xfrm>
          <a:custGeom>
            <a:avLst/>
            <a:gdLst/>
            <a:ahLst/>
            <a:cxnLst/>
            <a:rect l="l" t="t" r="r" b="b"/>
            <a:pathLst>
              <a:path w="1246504" h="1370330">
                <a:moveTo>
                  <a:pt x="0" y="207702"/>
                </a:moveTo>
                <a:lnTo>
                  <a:pt x="5485" y="160077"/>
                </a:lnTo>
                <a:lnTo>
                  <a:pt x="21111" y="116359"/>
                </a:lnTo>
                <a:lnTo>
                  <a:pt x="45629" y="77795"/>
                </a:lnTo>
                <a:lnTo>
                  <a:pt x="77794" y="45629"/>
                </a:lnTo>
                <a:lnTo>
                  <a:pt x="116359" y="21111"/>
                </a:lnTo>
                <a:lnTo>
                  <a:pt x="160077" y="5485"/>
                </a:lnTo>
                <a:lnTo>
                  <a:pt x="207702" y="0"/>
                </a:lnTo>
                <a:lnTo>
                  <a:pt x="1038485" y="0"/>
                </a:lnTo>
                <a:lnTo>
                  <a:pt x="1086109" y="5485"/>
                </a:lnTo>
                <a:lnTo>
                  <a:pt x="1129827" y="21111"/>
                </a:lnTo>
                <a:lnTo>
                  <a:pt x="1168391" y="45629"/>
                </a:lnTo>
                <a:lnTo>
                  <a:pt x="1200557" y="77795"/>
                </a:lnTo>
                <a:lnTo>
                  <a:pt x="1225075" y="116359"/>
                </a:lnTo>
                <a:lnTo>
                  <a:pt x="1240701" y="160077"/>
                </a:lnTo>
                <a:lnTo>
                  <a:pt x="1246187" y="207702"/>
                </a:lnTo>
                <a:lnTo>
                  <a:pt x="1246187" y="1162310"/>
                </a:lnTo>
                <a:lnTo>
                  <a:pt x="1240701" y="1209934"/>
                </a:lnTo>
                <a:lnTo>
                  <a:pt x="1225075" y="1253652"/>
                </a:lnTo>
                <a:lnTo>
                  <a:pt x="1200557" y="1292217"/>
                </a:lnTo>
                <a:lnTo>
                  <a:pt x="1168391" y="1324382"/>
                </a:lnTo>
                <a:lnTo>
                  <a:pt x="1129827" y="1348901"/>
                </a:lnTo>
                <a:lnTo>
                  <a:pt x="1086109" y="1364526"/>
                </a:lnTo>
                <a:lnTo>
                  <a:pt x="1038485" y="1370012"/>
                </a:lnTo>
                <a:lnTo>
                  <a:pt x="207702" y="1370012"/>
                </a:lnTo>
                <a:lnTo>
                  <a:pt x="160077" y="1364526"/>
                </a:lnTo>
                <a:lnTo>
                  <a:pt x="116359" y="1348901"/>
                </a:lnTo>
                <a:lnTo>
                  <a:pt x="77794" y="1324382"/>
                </a:lnTo>
                <a:lnTo>
                  <a:pt x="45629" y="1292217"/>
                </a:lnTo>
                <a:lnTo>
                  <a:pt x="21111" y="1253652"/>
                </a:lnTo>
                <a:lnTo>
                  <a:pt x="5485" y="1209934"/>
                </a:lnTo>
                <a:lnTo>
                  <a:pt x="0" y="1162310"/>
                </a:lnTo>
                <a:lnTo>
                  <a:pt x="0" y="207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02851" y="1624256"/>
            <a:ext cx="46799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pi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55" dirty="0">
                <a:latin typeface="Comic Sans MS"/>
                <a:cs typeface="Comic Sans MS"/>
              </a:rPr>
              <a:t> </a:t>
            </a:r>
            <a:r>
              <a:rPr sz="700" spc="-100" dirty="0">
                <a:latin typeface="Comic Sans MS"/>
                <a:cs typeface="Comic Sans MS"/>
              </a:rPr>
              <a:t>3.1</a:t>
            </a:r>
            <a:r>
              <a:rPr sz="750" spc="-150" baseline="44444" dirty="0">
                <a:latin typeface="Comic Sans MS"/>
                <a:cs typeface="Comic Sans MS"/>
              </a:rPr>
              <a:t>Py</a:t>
            </a:r>
            <a:r>
              <a:rPr sz="700" spc="-100" dirty="0">
                <a:latin typeface="Comic Sans MS"/>
                <a:cs typeface="Comic Sans MS"/>
              </a:rPr>
              <a:t>4</a:t>
            </a:r>
            <a:r>
              <a:rPr sz="750" spc="-150" baseline="44444" dirty="0">
                <a:latin typeface="Comic Sans MS"/>
                <a:cs typeface="Comic Sans MS"/>
              </a:rPr>
              <a:t>t</a:t>
            </a:r>
            <a:r>
              <a:rPr sz="700" spc="-100" dirty="0">
                <a:latin typeface="Comic Sans MS"/>
                <a:cs typeface="Comic Sans MS"/>
              </a:rPr>
              <a:t>1</a:t>
            </a:r>
            <a:r>
              <a:rPr sz="750" spc="-150" baseline="44444" dirty="0">
                <a:latin typeface="Comic Sans MS"/>
                <a:cs typeface="Comic Sans MS"/>
              </a:rPr>
              <a:t>hon</a:t>
            </a:r>
            <a:endParaRPr sz="750" baseline="44444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54788" y="1668926"/>
            <a:ext cx="101790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81660" indent="25400">
              <a:lnSpc>
                <a:spcPct val="1083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(main)  </a:t>
            </a:r>
            <a:r>
              <a:rPr sz="500" dirty="0">
                <a:latin typeface="Comic Sans MS"/>
                <a:cs typeface="Comic Sans MS"/>
              </a:rPr>
              <a:t>memory</a:t>
            </a:r>
            <a:endParaRPr sz="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700" b="1" dirty="0">
                <a:latin typeface="Comic Sans MS"/>
                <a:cs typeface="Comic Sans MS"/>
              </a:rPr>
              <a:t>dayOfWeek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“tuesday”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3553" y="1947417"/>
            <a:ext cx="18097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M-</a:t>
            </a:r>
            <a:r>
              <a:rPr sz="700" dirty="0">
                <a:latin typeface="Comic Sans MS"/>
                <a:cs typeface="Comic Sans MS"/>
              </a:rPr>
              <a:t>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5616" y="2076232"/>
            <a:ext cx="1955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M-</a:t>
            </a:r>
            <a:r>
              <a:rPr sz="700" dirty="0">
                <a:latin typeface="Comic Sans MS"/>
                <a:cs typeface="Comic Sans MS"/>
              </a:rPr>
              <a:t>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79485" y="2314005"/>
            <a:ext cx="0" cy="597535"/>
          </a:xfrm>
          <a:custGeom>
            <a:avLst/>
            <a:gdLst/>
            <a:ahLst/>
            <a:cxnLst/>
            <a:rect l="l" t="t" r="r" b="b"/>
            <a:pathLst>
              <a:path h="597535">
                <a:moveTo>
                  <a:pt x="0" y="0"/>
                </a:moveTo>
                <a:lnTo>
                  <a:pt x="0" y="596978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936560" y="1934083"/>
          <a:ext cx="800100" cy="132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44">
                <a:tc>
                  <a:txBody>
                    <a:bodyPr/>
                    <a:lstStyle/>
                    <a:p>
                      <a:pPr marL="245110">
                        <a:lnSpc>
                          <a:spcPts val="710"/>
                        </a:lnSpc>
                        <a:spcBef>
                          <a:spcPts val="180"/>
                        </a:spcBef>
                      </a:pPr>
                      <a:r>
                        <a:rPr sz="700" spc="-5" dirty="0">
                          <a:latin typeface="Comic Sans MS"/>
                          <a:cs typeface="Comic Sans MS"/>
                        </a:rPr>
                        <a:t>byte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351">
                <a:tc>
                  <a:txBody>
                    <a:bodyPr/>
                    <a:lstStyle/>
                    <a:p>
                      <a:pPr marL="237490">
                        <a:lnSpc>
                          <a:spcPts val="685"/>
                        </a:lnSpc>
                        <a:spcBef>
                          <a:spcPts val="200"/>
                        </a:spcBef>
                      </a:pPr>
                      <a:r>
                        <a:rPr sz="700" spc="-5" dirty="0">
                          <a:latin typeface="Comic Sans MS"/>
                          <a:cs typeface="Comic Sans MS"/>
                        </a:rPr>
                        <a:t>byte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54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5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mic Sans MS"/>
                          <a:cs typeface="Comic Sans MS"/>
                        </a:rPr>
                        <a:t>Memory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44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700" spc="-5" dirty="0">
                          <a:latin typeface="Comic Sans MS"/>
                          <a:cs typeface="Comic Sans MS"/>
                        </a:rPr>
                        <a:t>byte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40">
                <a:tc>
                  <a:txBody>
                    <a:bodyPr/>
                    <a:lstStyle/>
                    <a:p>
                      <a:pPr marL="225425">
                        <a:lnSpc>
                          <a:spcPts val="790"/>
                        </a:lnSpc>
                        <a:spcBef>
                          <a:spcPts val="180"/>
                        </a:spcBef>
                      </a:pPr>
                      <a:r>
                        <a:rPr sz="700" spc="-5" dirty="0">
                          <a:latin typeface="Comic Sans MS"/>
                          <a:cs typeface="Comic Sans MS"/>
                        </a:rPr>
                        <a:t>byte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766747" y="2955799"/>
            <a:ext cx="81915" cy="3181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09"/>
              </a:spcBef>
            </a:pPr>
            <a:r>
              <a:rPr sz="700" dirty="0">
                <a:latin typeface="Comic Sans MS"/>
                <a:cs typeface="Comic Sans MS"/>
              </a:rPr>
              <a:t>1</a:t>
            </a:r>
            <a:endParaRPr sz="7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700" dirty="0">
                <a:latin typeface="Comic Sans MS"/>
                <a:cs typeface="Comic Sans MS"/>
              </a:rPr>
              <a:t>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7953" y="2407953"/>
            <a:ext cx="1300956" cy="983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89690" y="252384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3" y="0"/>
                </a:moveTo>
                <a:lnTo>
                  <a:pt x="101203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3" y="296464"/>
                </a:lnTo>
                <a:lnTo>
                  <a:pt x="101203" y="395287"/>
                </a:lnTo>
                <a:lnTo>
                  <a:pt x="134937" y="197643"/>
                </a:lnTo>
                <a:lnTo>
                  <a:pt x="101203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89691" y="252383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7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2409" y="202854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2" y="296464"/>
                </a:lnTo>
                <a:lnTo>
                  <a:pt x="101202" y="395287"/>
                </a:lnTo>
                <a:lnTo>
                  <a:pt x="134937" y="197643"/>
                </a:lnTo>
                <a:lnTo>
                  <a:pt x="101202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22410" y="202853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2" y="98822"/>
                </a:lnTo>
                <a:lnTo>
                  <a:pt x="101202" y="0"/>
                </a:lnTo>
                <a:lnTo>
                  <a:pt x="134937" y="197644"/>
                </a:lnTo>
                <a:lnTo>
                  <a:pt x="101202" y="395287"/>
                </a:lnTo>
                <a:lnTo>
                  <a:pt x="101202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24460" y="2164019"/>
            <a:ext cx="1347470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>
              <a:lnSpc>
                <a:spcPts val="755"/>
              </a:lnSpc>
              <a:spcBef>
                <a:spcPts val="100"/>
              </a:spcBef>
            </a:pPr>
            <a:r>
              <a:rPr sz="700" b="1" spc="-5" dirty="0">
                <a:latin typeface="Comic Sans MS"/>
                <a:cs typeface="Comic Sans MS"/>
              </a:rPr>
              <a:t>foo </a:t>
            </a:r>
            <a:r>
              <a:rPr sz="700" dirty="0">
                <a:latin typeface="Comic Sans MS"/>
                <a:cs typeface="Comic Sans MS"/>
              </a:rPr>
              <a:t>: </a:t>
            </a:r>
            <a:r>
              <a:rPr sz="700" spc="-5" dirty="0">
                <a:latin typeface="Courier New"/>
                <a:cs typeface="Courier New"/>
              </a:rPr>
              <a:t>if a&lt;b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L="854075" marR="5080" indent="106680">
              <a:lnSpc>
                <a:spcPts val="750"/>
              </a:lnSpc>
              <a:spcBef>
                <a:spcPts val="15"/>
              </a:spcBef>
            </a:pPr>
            <a:r>
              <a:rPr sz="700" spc="-5" dirty="0">
                <a:latin typeface="Courier New"/>
                <a:cs typeface="Courier New"/>
              </a:rPr>
              <a:t>print</a:t>
            </a:r>
            <a:r>
              <a:rPr sz="700" spc="-95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a  </a:t>
            </a:r>
            <a:r>
              <a:rPr sz="700" spc="-5" dirty="0">
                <a:latin typeface="Courier New"/>
                <a:cs typeface="Courier New"/>
              </a:rPr>
              <a:t>else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R="5080" algn="r">
              <a:lnSpc>
                <a:spcPts val="740"/>
              </a:lnSpc>
            </a:pPr>
            <a:r>
              <a:rPr sz="700" spc="-5" dirty="0">
                <a:latin typeface="Courier New"/>
                <a:cs typeface="Courier New"/>
              </a:rPr>
              <a:t>print</a:t>
            </a:r>
            <a:r>
              <a:rPr sz="700" spc="-100" dirty="0"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b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1025"/>
              </a:lnSpc>
            </a:pP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nome</a:t>
            </a:r>
            <a:endParaRPr sz="900">
              <a:latin typeface="Arial"/>
              <a:cs typeface="Arial"/>
            </a:endParaRPr>
          </a:p>
          <a:p>
            <a:pPr marL="43180" algn="ctr">
              <a:lnSpc>
                <a:spcPts val="785"/>
              </a:lnSpc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1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67703" y="1867408"/>
            <a:ext cx="635000" cy="212090"/>
          </a:xfrm>
          <a:custGeom>
            <a:avLst/>
            <a:gdLst/>
            <a:ahLst/>
            <a:cxnLst/>
            <a:rect l="l" t="t" r="r" b="b"/>
            <a:pathLst>
              <a:path w="635000" h="212089">
                <a:moveTo>
                  <a:pt x="0" y="105966"/>
                </a:moveTo>
                <a:lnTo>
                  <a:pt x="6450" y="84610"/>
                </a:lnTo>
                <a:lnTo>
                  <a:pt x="24950" y="64719"/>
                </a:lnTo>
                <a:lnTo>
                  <a:pt x="92993" y="31036"/>
                </a:lnTo>
                <a:lnTo>
                  <a:pt x="139982" y="18097"/>
                </a:lnTo>
                <a:lnTo>
                  <a:pt x="193914" y="8327"/>
                </a:lnTo>
                <a:lnTo>
                  <a:pt x="253512" y="2152"/>
                </a:lnTo>
                <a:lnTo>
                  <a:pt x="317500" y="0"/>
                </a:lnTo>
                <a:lnTo>
                  <a:pt x="381487" y="2152"/>
                </a:lnTo>
                <a:lnTo>
                  <a:pt x="441085" y="8327"/>
                </a:lnTo>
                <a:lnTo>
                  <a:pt x="495017" y="18097"/>
                </a:lnTo>
                <a:lnTo>
                  <a:pt x="542006" y="31036"/>
                </a:lnTo>
                <a:lnTo>
                  <a:pt x="580776" y="46719"/>
                </a:lnTo>
                <a:lnTo>
                  <a:pt x="628549" y="84610"/>
                </a:lnTo>
                <a:lnTo>
                  <a:pt x="635000" y="105966"/>
                </a:lnTo>
                <a:lnTo>
                  <a:pt x="628549" y="127321"/>
                </a:lnTo>
                <a:lnTo>
                  <a:pt x="610049" y="147212"/>
                </a:lnTo>
                <a:lnTo>
                  <a:pt x="542006" y="180895"/>
                </a:lnTo>
                <a:lnTo>
                  <a:pt x="495017" y="193834"/>
                </a:lnTo>
                <a:lnTo>
                  <a:pt x="441085" y="203604"/>
                </a:lnTo>
                <a:lnTo>
                  <a:pt x="381487" y="209779"/>
                </a:lnTo>
                <a:lnTo>
                  <a:pt x="317500" y="211932"/>
                </a:lnTo>
                <a:lnTo>
                  <a:pt x="253512" y="209779"/>
                </a:lnTo>
                <a:lnTo>
                  <a:pt x="193914" y="203604"/>
                </a:lnTo>
                <a:lnTo>
                  <a:pt x="139982" y="193834"/>
                </a:lnTo>
                <a:lnTo>
                  <a:pt x="92993" y="180895"/>
                </a:lnTo>
                <a:lnTo>
                  <a:pt x="54223" y="165212"/>
                </a:lnTo>
                <a:lnTo>
                  <a:pt x="6450" y="127321"/>
                </a:lnTo>
                <a:lnTo>
                  <a:pt x="0" y="105966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4640" y="1972977"/>
            <a:ext cx="373380" cy="563880"/>
          </a:xfrm>
          <a:custGeom>
            <a:avLst/>
            <a:gdLst/>
            <a:ahLst/>
            <a:cxnLst/>
            <a:rect l="l" t="t" r="r" b="b"/>
            <a:pathLst>
              <a:path w="373379" h="563880">
                <a:moveTo>
                  <a:pt x="0" y="563562"/>
                </a:moveTo>
                <a:lnTo>
                  <a:pt x="373062" y="0"/>
                </a:lnTo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2772" y="2138077"/>
            <a:ext cx="262890" cy="212090"/>
          </a:xfrm>
          <a:custGeom>
            <a:avLst/>
            <a:gdLst/>
            <a:ahLst/>
            <a:cxnLst/>
            <a:rect l="l" t="t" r="r" b="b"/>
            <a:pathLst>
              <a:path w="262889" h="212089">
                <a:moveTo>
                  <a:pt x="0" y="105965"/>
                </a:moveTo>
                <a:lnTo>
                  <a:pt x="10323" y="64718"/>
                </a:lnTo>
                <a:lnTo>
                  <a:pt x="38476" y="31036"/>
                </a:lnTo>
                <a:lnTo>
                  <a:pt x="80232" y="8327"/>
                </a:lnTo>
                <a:lnTo>
                  <a:pt x="131366" y="0"/>
                </a:lnTo>
                <a:lnTo>
                  <a:pt x="182499" y="8327"/>
                </a:lnTo>
                <a:lnTo>
                  <a:pt x="224255" y="31036"/>
                </a:lnTo>
                <a:lnTo>
                  <a:pt x="252408" y="64718"/>
                </a:lnTo>
                <a:lnTo>
                  <a:pt x="262732" y="105965"/>
                </a:lnTo>
                <a:lnTo>
                  <a:pt x="252408" y="147212"/>
                </a:lnTo>
                <a:lnTo>
                  <a:pt x="224255" y="180894"/>
                </a:lnTo>
                <a:lnTo>
                  <a:pt x="182499" y="203603"/>
                </a:lnTo>
                <a:lnTo>
                  <a:pt x="131366" y="211931"/>
                </a:lnTo>
                <a:lnTo>
                  <a:pt x="80232" y="203603"/>
                </a:lnTo>
                <a:lnTo>
                  <a:pt x="38476" y="180894"/>
                </a:lnTo>
                <a:lnTo>
                  <a:pt x="10323" y="147212"/>
                </a:lnTo>
                <a:lnTo>
                  <a:pt x="0" y="105965"/>
                </a:lnTo>
                <a:close/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4640" y="2244439"/>
            <a:ext cx="288290" cy="292100"/>
          </a:xfrm>
          <a:custGeom>
            <a:avLst/>
            <a:gdLst/>
            <a:ahLst/>
            <a:cxnLst/>
            <a:rect l="l" t="t" r="r" b="b"/>
            <a:pathLst>
              <a:path w="288289" h="292100">
                <a:moveTo>
                  <a:pt x="0" y="292100"/>
                </a:moveTo>
                <a:lnTo>
                  <a:pt x="288131" y="0"/>
                </a:lnTo>
              </a:path>
            </a:pathLst>
          </a:custGeom>
          <a:ln w="9525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03985" y="2962625"/>
            <a:ext cx="367665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560" algn="r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008000"/>
                </a:solidFill>
                <a:latin typeface="Arial"/>
                <a:cs typeface="Arial"/>
              </a:rPr>
              <a:t>valore</a:t>
            </a:r>
            <a:endParaRPr sz="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700" dirty="0">
                <a:latin typeface="Comic Sans MS"/>
                <a:cs typeface="Comic Sans MS"/>
              </a:rPr>
              <a:t>19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28103" y="1860264"/>
            <a:ext cx="474345" cy="212090"/>
          </a:xfrm>
          <a:custGeom>
            <a:avLst/>
            <a:gdLst/>
            <a:ahLst/>
            <a:cxnLst/>
            <a:rect l="l" t="t" r="r" b="b"/>
            <a:pathLst>
              <a:path w="474345" h="212089">
                <a:moveTo>
                  <a:pt x="0" y="105965"/>
                </a:moveTo>
                <a:lnTo>
                  <a:pt x="8463" y="77795"/>
                </a:lnTo>
                <a:lnTo>
                  <a:pt x="32348" y="52482"/>
                </a:lnTo>
                <a:lnTo>
                  <a:pt x="69396" y="31036"/>
                </a:lnTo>
                <a:lnTo>
                  <a:pt x="117349" y="14467"/>
                </a:lnTo>
                <a:lnTo>
                  <a:pt x="173947" y="3785"/>
                </a:lnTo>
                <a:lnTo>
                  <a:pt x="236934" y="0"/>
                </a:lnTo>
                <a:lnTo>
                  <a:pt x="299920" y="3785"/>
                </a:lnTo>
                <a:lnTo>
                  <a:pt x="356519" y="14467"/>
                </a:lnTo>
                <a:lnTo>
                  <a:pt x="404472" y="31036"/>
                </a:lnTo>
                <a:lnTo>
                  <a:pt x="441520" y="52482"/>
                </a:lnTo>
                <a:lnTo>
                  <a:pt x="473869" y="105965"/>
                </a:lnTo>
                <a:lnTo>
                  <a:pt x="465405" y="134135"/>
                </a:lnTo>
                <a:lnTo>
                  <a:pt x="441520" y="159448"/>
                </a:lnTo>
                <a:lnTo>
                  <a:pt x="404472" y="180894"/>
                </a:lnTo>
                <a:lnTo>
                  <a:pt x="356519" y="197463"/>
                </a:lnTo>
                <a:lnTo>
                  <a:pt x="299921" y="208145"/>
                </a:lnTo>
                <a:lnTo>
                  <a:pt x="236934" y="211931"/>
                </a:lnTo>
                <a:lnTo>
                  <a:pt x="173947" y="208145"/>
                </a:lnTo>
                <a:lnTo>
                  <a:pt x="117349" y="197463"/>
                </a:lnTo>
                <a:lnTo>
                  <a:pt x="69396" y="180894"/>
                </a:lnTo>
                <a:lnTo>
                  <a:pt x="32348" y="159448"/>
                </a:lnTo>
                <a:lnTo>
                  <a:pt x="8463" y="134135"/>
                </a:lnTo>
                <a:lnTo>
                  <a:pt x="0" y="105965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4640" y="2072195"/>
            <a:ext cx="21590" cy="880744"/>
          </a:xfrm>
          <a:custGeom>
            <a:avLst/>
            <a:gdLst/>
            <a:ahLst/>
            <a:cxnLst/>
            <a:rect l="l" t="t" r="r" b="b"/>
            <a:pathLst>
              <a:path w="21589" h="880744">
                <a:moveTo>
                  <a:pt x="21431" y="8802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78840" y="2097595"/>
            <a:ext cx="652780" cy="532130"/>
          </a:xfrm>
          <a:custGeom>
            <a:avLst/>
            <a:gdLst/>
            <a:ahLst/>
            <a:cxnLst/>
            <a:rect l="l" t="t" r="r" b="b"/>
            <a:pathLst>
              <a:path w="652779" h="532130">
                <a:moveTo>
                  <a:pt x="0" y="265906"/>
                </a:moveTo>
                <a:lnTo>
                  <a:pt x="4269" y="222775"/>
                </a:lnTo>
                <a:lnTo>
                  <a:pt x="16631" y="181859"/>
                </a:lnTo>
                <a:lnTo>
                  <a:pt x="36413" y="143707"/>
                </a:lnTo>
                <a:lnTo>
                  <a:pt x="62943" y="108865"/>
                </a:lnTo>
                <a:lnTo>
                  <a:pt x="95551" y="77882"/>
                </a:lnTo>
                <a:lnTo>
                  <a:pt x="133563" y="51304"/>
                </a:lnTo>
                <a:lnTo>
                  <a:pt x="176309" y="29680"/>
                </a:lnTo>
                <a:lnTo>
                  <a:pt x="223117" y="13556"/>
                </a:lnTo>
                <a:lnTo>
                  <a:pt x="273315" y="3480"/>
                </a:lnTo>
                <a:lnTo>
                  <a:pt x="326231" y="0"/>
                </a:lnTo>
                <a:lnTo>
                  <a:pt x="379147" y="3480"/>
                </a:lnTo>
                <a:lnTo>
                  <a:pt x="429345" y="13556"/>
                </a:lnTo>
                <a:lnTo>
                  <a:pt x="476153" y="29680"/>
                </a:lnTo>
                <a:lnTo>
                  <a:pt x="518899" y="51304"/>
                </a:lnTo>
                <a:lnTo>
                  <a:pt x="556911" y="77882"/>
                </a:lnTo>
                <a:lnTo>
                  <a:pt x="589519" y="108865"/>
                </a:lnTo>
                <a:lnTo>
                  <a:pt x="616049" y="143707"/>
                </a:lnTo>
                <a:lnTo>
                  <a:pt x="635831" y="181859"/>
                </a:lnTo>
                <a:lnTo>
                  <a:pt x="648193" y="222775"/>
                </a:lnTo>
                <a:lnTo>
                  <a:pt x="652463" y="265906"/>
                </a:lnTo>
                <a:lnTo>
                  <a:pt x="648193" y="309037"/>
                </a:lnTo>
                <a:lnTo>
                  <a:pt x="635831" y="349953"/>
                </a:lnTo>
                <a:lnTo>
                  <a:pt x="616049" y="388105"/>
                </a:lnTo>
                <a:lnTo>
                  <a:pt x="589519" y="422947"/>
                </a:lnTo>
                <a:lnTo>
                  <a:pt x="556911" y="453930"/>
                </a:lnTo>
                <a:lnTo>
                  <a:pt x="518899" y="480508"/>
                </a:lnTo>
                <a:lnTo>
                  <a:pt x="476153" y="502132"/>
                </a:lnTo>
                <a:lnTo>
                  <a:pt x="429345" y="518256"/>
                </a:lnTo>
                <a:lnTo>
                  <a:pt x="379147" y="528332"/>
                </a:lnTo>
                <a:lnTo>
                  <a:pt x="326231" y="531813"/>
                </a:lnTo>
                <a:lnTo>
                  <a:pt x="273315" y="528332"/>
                </a:lnTo>
                <a:lnTo>
                  <a:pt x="223117" y="518256"/>
                </a:lnTo>
                <a:lnTo>
                  <a:pt x="176309" y="502132"/>
                </a:lnTo>
                <a:lnTo>
                  <a:pt x="133563" y="480508"/>
                </a:lnTo>
                <a:lnTo>
                  <a:pt x="95551" y="453930"/>
                </a:lnTo>
                <a:lnTo>
                  <a:pt x="62943" y="422947"/>
                </a:lnTo>
                <a:lnTo>
                  <a:pt x="36413" y="388105"/>
                </a:lnTo>
                <a:lnTo>
                  <a:pt x="16631" y="349953"/>
                </a:lnTo>
                <a:lnTo>
                  <a:pt x="4269" y="309037"/>
                </a:lnTo>
                <a:lnTo>
                  <a:pt x="0" y="265906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05072" y="2629408"/>
            <a:ext cx="381000" cy="323215"/>
          </a:xfrm>
          <a:custGeom>
            <a:avLst/>
            <a:gdLst/>
            <a:ahLst/>
            <a:cxnLst/>
            <a:rect l="l" t="t" r="r" b="b"/>
            <a:pathLst>
              <a:path w="381000" h="323214">
                <a:moveTo>
                  <a:pt x="381000" y="3230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8916" y="1258920"/>
            <a:ext cx="2036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8365" algn="l"/>
              </a:tabLst>
            </a:pPr>
            <a:r>
              <a:rPr sz="2200" spc="-45" dirty="0">
                <a:solidFill>
                  <a:srgbClr val="0000FF"/>
                </a:solidFill>
                <a:latin typeface="Wingdings"/>
                <a:cs typeface="Wingdings"/>
              </a:rPr>
              <a:t></a:t>
            </a:r>
            <a:r>
              <a:rPr sz="2200" spc="-4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00FF"/>
                </a:solidFill>
                <a:latin typeface="Comic Sans MS"/>
                <a:cs typeface="Comic Sans MS"/>
              </a:rPr>
              <a:t>variabile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723" y="1156183"/>
            <a:ext cx="1935480" cy="70294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200" spc="-5" dirty="0">
                <a:solidFill>
                  <a:srgbClr val="0000FF"/>
                </a:solidFill>
              </a:rPr>
              <a:t>[</a:t>
            </a:r>
            <a:r>
              <a:rPr sz="2200" i="1" spc="-5" dirty="0">
                <a:solidFill>
                  <a:srgbClr val="0000FF"/>
                </a:solidFill>
                <a:latin typeface="Arial"/>
                <a:cs typeface="Arial"/>
              </a:rPr>
              <a:t>nome</a:t>
            </a:r>
            <a:r>
              <a:rPr sz="2200" spc="-5" dirty="0">
                <a:solidFill>
                  <a:srgbClr val="0000FF"/>
                </a:solidFill>
              </a:rPr>
              <a:t>,</a:t>
            </a:r>
            <a:r>
              <a:rPr sz="2200" spc="-50" dirty="0">
                <a:solidFill>
                  <a:srgbClr val="0000FF"/>
                </a:solidFill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Arial"/>
                <a:cs typeface="Arial"/>
              </a:rPr>
              <a:t>valore</a:t>
            </a:r>
            <a:r>
              <a:rPr sz="2200" spc="-5" dirty="0">
                <a:solidFill>
                  <a:srgbClr val="0000FF"/>
                </a:solidFill>
              </a:rPr>
              <a:t>]</a:t>
            </a:r>
            <a:endParaRPr sz="2200">
              <a:latin typeface="Arial"/>
              <a:cs typeface="Arial"/>
            </a:endParaRPr>
          </a:p>
          <a:p>
            <a:pPr marL="1083310">
              <a:lnSpc>
                <a:spcPct val="100000"/>
              </a:lnSpc>
              <a:spcBef>
                <a:spcPts val="445"/>
              </a:spcBef>
            </a:pP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“statico”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0764" y="142430"/>
            <a:ext cx="138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“cose” in</a:t>
            </a:r>
            <a:r>
              <a:rPr spc="-95" dirty="0"/>
              <a:t> </a:t>
            </a:r>
            <a:r>
              <a:rPr dirty="0"/>
              <a:t>memoria</a:t>
            </a:r>
          </a:p>
        </p:txBody>
      </p:sp>
      <p:sp>
        <p:nvSpPr>
          <p:cNvPr id="4" name="object 4"/>
          <p:cNvSpPr/>
          <p:nvPr/>
        </p:nvSpPr>
        <p:spPr>
          <a:xfrm>
            <a:off x="3113570" y="708725"/>
            <a:ext cx="1488401" cy="1139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1464" y="834683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0" y="0"/>
                </a:moveTo>
                <a:lnTo>
                  <a:pt x="77237" y="0"/>
                </a:lnTo>
                <a:lnTo>
                  <a:pt x="47172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7"/>
                </a:lnTo>
                <a:lnTo>
                  <a:pt x="0" y="386184"/>
                </a:lnTo>
                <a:lnTo>
                  <a:pt x="6069" y="416248"/>
                </a:lnTo>
                <a:lnTo>
                  <a:pt x="22622" y="440799"/>
                </a:lnTo>
                <a:lnTo>
                  <a:pt x="47172" y="457351"/>
                </a:lnTo>
                <a:lnTo>
                  <a:pt x="77237" y="463421"/>
                </a:lnTo>
                <a:lnTo>
                  <a:pt x="445860" y="463421"/>
                </a:lnTo>
                <a:lnTo>
                  <a:pt x="475925" y="457351"/>
                </a:lnTo>
                <a:lnTo>
                  <a:pt x="500476" y="440799"/>
                </a:lnTo>
                <a:lnTo>
                  <a:pt x="517029" y="416248"/>
                </a:lnTo>
                <a:lnTo>
                  <a:pt x="523099" y="386184"/>
                </a:lnTo>
                <a:lnTo>
                  <a:pt x="523099" y="77237"/>
                </a:lnTo>
                <a:lnTo>
                  <a:pt x="517029" y="47173"/>
                </a:lnTo>
                <a:lnTo>
                  <a:pt x="500476" y="22622"/>
                </a:lnTo>
                <a:lnTo>
                  <a:pt x="475925" y="6069"/>
                </a:lnTo>
                <a:lnTo>
                  <a:pt x="44586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21464" y="834682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1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800"/>
                </a:lnTo>
                <a:lnTo>
                  <a:pt x="475926" y="457352"/>
                </a:lnTo>
                <a:lnTo>
                  <a:pt x="445861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800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24621" y="975919"/>
            <a:ext cx="316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Python  </a:t>
            </a:r>
            <a:r>
              <a:rPr sz="500" dirty="0">
                <a:latin typeface="Comic Sans MS"/>
                <a:cs typeface="Comic Sans MS"/>
              </a:rPr>
              <a:t>pr</a:t>
            </a:r>
            <a:r>
              <a:rPr sz="500" spc="-5" dirty="0">
                <a:latin typeface="Comic Sans MS"/>
                <a:cs typeface="Comic Sans MS"/>
              </a:rPr>
              <a:t>ocessor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6865" y="1499114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1" y="0"/>
                </a:moveTo>
                <a:lnTo>
                  <a:pt x="77237" y="0"/>
                </a:lnTo>
                <a:lnTo>
                  <a:pt x="47173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8"/>
                </a:lnTo>
                <a:lnTo>
                  <a:pt x="0" y="386184"/>
                </a:lnTo>
                <a:lnTo>
                  <a:pt x="6069" y="416249"/>
                </a:lnTo>
                <a:lnTo>
                  <a:pt x="22622" y="440800"/>
                </a:lnTo>
                <a:lnTo>
                  <a:pt x="47173" y="457353"/>
                </a:lnTo>
                <a:lnTo>
                  <a:pt x="77237" y="463422"/>
                </a:lnTo>
                <a:lnTo>
                  <a:pt x="445861" y="463422"/>
                </a:lnTo>
                <a:lnTo>
                  <a:pt x="475926" y="457353"/>
                </a:lnTo>
                <a:lnTo>
                  <a:pt x="500477" y="440800"/>
                </a:lnTo>
                <a:lnTo>
                  <a:pt x="517030" y="416249"/>
                </a:lnTo>
                <a:lnTo>
                  <a:pt x="523100" y="386184"/>
                </a:lnTo>
                <a:lnTo>
                  <a:pt x="523100" y="77238"/>
                </a:lnTo>
                <a:lnTo>
                  <a:pt x="517030" y="47173"/>
                </a:lnTo>
                <a:lnTo>
                  <a:pt x="500477" y="22622"/>
                </a:lnTo>
                <a:lnTo>
                  <a:pt x="475926" y="6069"/>
                </a:lnTo>
                <a:lnTo>
                  <a:pt x="445861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6865" y="1499114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1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799"/>
                </a:lnTo>
                <a:lnTo>
                  <a:pt x="475926" y="457352"/>
                </a:lnTo>
                <a:lnTo>
                  <a:pt x="445861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799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5411" y="1675276"/>
            <a:ext cx="205104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(m</a:t>
            </a:r>
            <a:r>
              <a:rPr sz="500" spc="-5" dirty="0">
                <a:latin typeface="Comic Sans MS"/>
                <a:cs typeface="Comic Sans MS"/>
              </a:rPr>
              <a:t>a</a:t>
            </a:r>
            <a:r>
              <a:rPr sz="500" dirty="0">
                <a:latin typeface="Comic Sans MS"/>
                <a:cs typeface="Comic Sans MS"/>
              </a:rPr>
              <a:t>in)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9893" y="1757826"/>
            <a:ext cx="255904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memory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70022" y="699803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445861" y="0"/>
                </a:moveTo>
                <a:lnTo>
                  <a:pt x="77238" y="0"/>
                </a:lnTo>
                <a:lnTo>
                  <a:pt x="47173" y="6069"/>
                </a:lnTo>
                <a:lnTo>
                  <a:pt x="22622" y="22622"/>
                </a:lnTo>
                <a:lnTo>
                  <a:pt x="6069" y="47173"/>
                </a:lnTo>
                <a:lnTo>
                  <a:pt x="0" y="77237"/>
                </a:lnTo>
                <a:lnTo>
                  <a:pt x="0" y="386182"/>
                </a:lnTo>
                <a:lnTo>
                  <a:pt x="6069" y="416247"/>
                </a:lnTo>
                <a:lnTo>
                  <a:pt x="22622" y="440799"/>
                </a:lnTo>
                <a:lnTo>
                  <a:pt x="47173" y="457351"/>
                </a:lnTo>
                <a:lnTo>
                  <a:pt x="77238" y="463421"/>
                </a:lnTo>
                <a:lnTo>
                  <a:pt x="445861" y="463421"/>
                </a:lnTo>
                <a:lnTo>
                  <a:pt x="475926" y="457351"/>
                </a:lnTo>
                <a:lnTo>
                  <a:pt x="500477" y="440799"/>
                </a:lnTo>
                <a:lnTo>
                  <a:pt x="517030" y="416247"/>
                </a:lnTo>
                <a:lnTo>
                  <a:pt x="523100" y="386182"/>
                </a:lnTo>
                <a:lnTo>
                  <a:pt x="523100" y="77237"/>
                </a:lnTo>
                <a:lnTo>
                  <a:pt x="517030" y="47173"/>
                </a:lnTo>
                <a:lnTo>
                  <a:pt x="500477" y="22622"/>
                </a:lnTo>
                <a:lnTo>
                  <a:pt x="475926" y="6069"/>
                </a:lnTo>
                <a:lnTo>
                  <a:pt x="445861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0022" y="699802"/>
            <a:ext cx="523240" cy="463550"/>
          </a:xfrm>
          <a:custGeom>
            <a:avLst/>
            <a:gdLst/>
            <a:ahLst/>
            <a:cxnLst/>
            <a:rect l="l" t="t" r="r" b="b"/>
            <a:pathLst>
              <a:path w="523239" h="463550">
                <a:moveTo>
                  <a:pt x="0" y="77238"/>
                </a:moveTo>
                <a:lnTo>
                  <a:pt x="6069" y="47173"/>
                </a:lnTo>
                <a:lnTo>
                  <a:pt x="22622" y="22622"/>
                </a:lnTo>
                <a:lnTo>
                  <a:pt x="47173" y="6069"/>
                </a:lnTo>
                <a:lnTo>
                  <a:pt x="77238" y="0"/>
                </a:lnTo>
                <a:lnTo>
                  <a:pt x="445862" y="0"/>
                </a:lnTo>
                <a:lnTo>
                  <a:pt x="475926" y="6069"/>
                </a:lnTo>
                <a:lnTo>
                  <a:pt x="500477" y="22622"/>
                </a:lnTo>
                <a:lnTo>
                  <a:pt x="517030" y="47173"/>
                </a:lnTo>
                <a:lnTo>
                  <a:pt x="523100" y="77238"/>
                </a:lnTo>
                <a:lnTo>
                  <a:pt x="523100" y="386184"/>
                </a:lnTo>
                <a:lnTo>
                  <a:pt x="517030" y="416248"/>
                </a:lnTo>
                <a:lnTo>
                  <a:pt x="500477" y="440800"/>
                </a:lnTo>
                <a:lnTo>
                  <a:pt x="475926" y="457352"/>
                </a:lnTo>
                <a:lnTo>
                  <a:pt x="445862" y="463422"/>
                </a:lnTo>
                <a:lnTo>
                  <a:pt x="77238" y="463422"/>
                </a:lnTo>
                <a:lnTo>
                  <a:pt x="47173" y="457352"/>
                </a:lnTo>
                <a:lnTo>
                  <a:pt x="22622" y="440800"/>
                </a:lnTo>
                <a:lnTo>
                  <a:pt x="6069" y="416248"/>
                </a:lnTo>
                <a:lnTo>
                  <a:pt x="0" y="386184"/>
                </a:lnTo>
                <a:lnTo>
                  <a:pt x="0" y="772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63867" y="803464"/>
            <a:ext cx="324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890" algn="ctr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Python  </a:t>
            </a:r>
            <a:r>
              <a:rPr sz="500" dirty="0">
                <a:latin typeface="Comic Sans MS"/>
                <a:cs typeface="Comic Sans MS"/>
              </a:rPr>
              <a:t>secondary  memory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66721" y="787448"/>
            <a:ext cx="619760" cy="1224915"/>
          </a:xfrm>
          <a:custGeom>
            <a:avLst/>
            <a:gdLst/>
            <a:ahLst/>
            <a:cxnLst/>
            <a:rect l="l" t="t" r="r" b="b"/>
            <a:pathLst>
              <a:path w="619760" h="1224914">
                <a:moveTo>
                  <a:pt x="0" y="103203"/>
                </a:moveTo>
                <a:lnTo>
                  <a:pt x="8110" y="63031"/>
                </a:lnTo>
                <a:lnTo>
                  <a:pt x="30227" y="30227"/>
                </a:lnTo>
                <a:lnTo>
                  <a:pt x="63031" y="8110"/>
                </a:lnTo>
                <a:lnTo>
                  <a:pt x="103203" y="0"/>
                </a:lnTo>
                <a:lnTo>
                  <a:pt x="516001" y="0"/>
                </a:lnTo>
                <a:lnTo>
                  <a:pt x="556172" y="8110"/>
                </a:lnTo>
                <a:lnTo>
                  <a:pt x="588977" y="30227"/>
                </a:lnTo>
                <a:lnTo>
                  <a:pt x="611094" y="63031"/>
                </a:lnTo>
                <a:lnTo>
                  <a:pt x="619204" y="103203"/>
                </a:lnTo>
                <a:lnTo>
                  <a:pt x="619204" y="1121219"/>
                </a:lnTo>
                <a:lnTo>
                  <a:pt x="611094" y="1161390"/>
                </a:lnTo>
                <a:lnTo>
                  <a:pt x="588977" y="1194195"/>
                </a:lnTo>
                <a:lnTo>
                  <a:pt x="556172" y="1216312"/>
                </a:lnTo>
                <a:lnTo>
                  <a:pt x="516001" y="1224422"/>
                </a:lnTo>
                <a:lnTo>
                  <a:pt x="103203" y="1224422"/>
                </a:lnTo>
                <a:lnTo>
                  <a:pt x="63031" y="1216312"/>
                </a:lnTo>
                <a:lnTo>
                  <a:pt x="30227" y="1194195"/>
                </a:lnTo>
                <a:lnTo>
                  <a:pt x="8110" y="1161390"/>
                </a:lnTo>
                <a:lnTo>
                  <a:pt x="0" y="1121219"/>
                </a:lnTo>
                <a:lnTo>
                  <a:pt x="0" y="103203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5784" y="1494345"/>
            <a:ext cx="1246505" cy="1370330"/>
          </a:xfrm>
          <a:custGeom>
            <a:avLst/>
            <a:gdLst/>
            <a:ahLst/>
            <a:cxnLst/>
            <a:rect l="l" t="t" r="r" b="b"/>
            <a:pathLst>
              <a:path w="1246504" h="1370330">
                <a:moveTo>
                  <a:pt x="1038485" y="0"/>
                </a:moveTo>
                <a:lnTo>
                  <a:pt x="207702" y="0"/>
                </a:lnTo>
                <a:lnTo>
                  <a:pt x="160078" y="5485"/>
                </a:lnTo>
                <a:lnTo>
                  <a:pt x="116360" y="21111"/>
                </a:lnTo>
                <a:lnTo>
                  <a:pt x="77795" y="45629"/>
                </a:lnTo>
                <a:lnTo>
                  <a:pt x="45629" y="77795"/>
                </a:lnTo>
                <a:lnTo>
                  <a:pt x="21111" y="116360"/>
                </a:lnTo>
                <a:lnTo>
                  <a:pt x="5485" y="160078"/>
                </a:lnTo>
                <a:lnTo>
                  <a:pt x="0" y="207702"/>
                </a:lnTo>
                <a:lnTo>
                  <a:pt x="0" y="1162310"/>
                </a:lnTo>
                <a:lnTo>
                  <a:pt x="5485" y="1209934"/>
                </a:lnTo>
                <a:lnTo>
                  <a:pt x="21111" y="1253652"/>
                </a:lnTo>
                <a:lnTo>
                  <a:pt x="45629" y="1292217"/>
                </a:lnTo>
                <a:lnTo>
                  <a:pt x="77795" y="1324382"/>
                </a:lnTo>
                <a:lnTo>
                  <a:pt x="116360" y="1348901"/>
                </a:lnTo>
                <a:lnTo>
                  <a:pt x="160078" y="1364526"/>
                </a:lnTo>
                <a:lnTo>
                  <a:pt x="207702" y="1370012"/>
                </a:lnTo>
                <a:lnTo>
                  <a:pt x="1038485" y="1370012"/>
                </a:lnTo>
                <a:lnTo>
                  <a:pt x="1086109" y="1364526"/>
                </a:lnTo>
                <a:lnTo>
                  <a:pt x="1129827" y="1348901"/>
                </a:lnTo>
                <a:lnTo>
                  <a:pt x="1168392" y="1324382"/>
                </a:lnTo>
                <a:lnTo>
                  <a:pt x="1200557" y="1292217"/>
                </a:lnTo>
                <a:lnTo>
                  <a:pt x="1225076" y="1253652"/>
                </a:lnTo>
                <a:lnTo>
                  <a:pt x="1240701" y="1209934"/>
                </a:lnTo>
                <a:lnTo>
                  <a:pt x="1246187" y="1162310"/>
                </a:lnTo>
                <a:lnTo>
                  <a:pt x="1246187" y="207702"/>
                </a:lnTo>
                <a:lnTo>
                  <a:pt x="1240701" y="160078"/>
                </a:lnTo>
                <a:lnTo>
                  <a:pt x="1225076" y="116360"/>
                </a:lnTo>
                <a:lnTo>
                  <a:pt x="1200557" y="77795"/>
                </a:lnTo>
                <a:lnTo>
                  <a:pt x="1168392" y="45629"/>
                </a:lnTo>
                <a:lnTo>
                  <a:pt x="1129827" y="21111"/>
                </a:lnTo>
                <a:lnTo>
                  <a:pt x="1086109" y="5485"/>
                </a:lnTo>
                <a:lnTo>
                  <a:pt x="1038485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5785" y="1494345"/>
            <a:ext cx="1246505" cy="1370330"/>
          </a:xfrm>
          <a:custGeom>
            <a:avLst/>
            <a:gdLst/>
            <a:ahLst/>
            <a:cxnLst/>
            <a:rect l="l" t="t" r="r" b="b"/>
            <a:pathLst>
              <a:path w="1246504" h="1370330">
                <a:moveTo>
                  <a:pt x="0" y="207702"/>
                </a:moveTo>
                <a:lnTo>
                  <a:pt x="5485" y="160077"/>
                </a:lnTo>
                <a:lnTo>
                  <a:pt x="21111" y="116359"/>
                </a:lnTo>
                <a:lnTo>
                  <a:pt x="45629" y="77795"/>
                </a:lnTo>
                <a:lnTo>
                  <a:pt x="77794" y="45629"/>
                </a:lnTo>
                <a:lnTo>
                  <a:pt x="116359" y="21111"/>
                </a:lnTo>
                <a:lnTo>
                  <a:pt x="160077" y="5485"/>
                </a:lnTo>
                <a:lnTo>
                  <a:pt x="207702" y="0"/>
                </a:lnTo>
                <a:lnTo>
                  <a:pt x="1038485" y="0"/>
                </a:lnTo>
                <a:lnTo>
                  <a:pt x="1086109" y="5485"/>
                </a:lnTo>
                <a:lnTo>
                  <a:pt x="1129827" y="21111"/>
                </a:lnTo>
                <a:lnTo>
                  <a:pt x="1168391" y="45629"/>
                </a:lnTo>
                <a:lnTo>
                  <a:pt x="1200557" y="77795"/>
                </a:lnTo>
                <a:lnTo>
                  <a:pt x="1225075" y="116359"/>
                </a:lnTo>
                <a:lnTo>
                  <a:pt x="1240701" y="160077"/>
                </a:lnTo>
                <a:lnTo>
                  <a:pt x="1246187" y="207702"/>
                </a:lnTo>
                <a:lnTo>
                  <a:pt x="1246187" y="1162310"/>
                </a:lnTo>
                <a:lnTo>
                  <a:pt x="1240701" y="1209934"/>
                </a:lnTo>
                <a:lnTo>
                  <a:pt x="1225075" y="1253652"/>
                </a:lnTo>
                <a:lnTo>
                  <a:pt x="1200557" y="1292217"/>
                </a:lnTo>
                <a:lnTo>
                  <a:pt x="1168391" y="1324382"/>
                </a:lnTo>
                <a:lnTo>
                  <a:pt x="1129827" y="1348901"/>
                </a:lnTo>
                <a:lnTo>
                  <a:pt x="1086109" y="1364526"/>
                </a:lnTo>
                <a:lnTo>
                  <a:pt x="1038485" y="1370012"/>
                </a:lnTo>
                <a:lnTo>
                  <a:pt x="207702" y="1370012"/>
                </a:lnTo>
                <a:lnTo>
                  <a:pt x="160077" y="1364526"/>
                </a:lnTo>
                <a:lnTo>
                  <a:pt x="116359" y="1348901"/>
                </a:lnTo>
                <a:lnTo>
                  <a:pt x="77794" y="1324382"/>
                </a:lnTo>
                <a:lnTo>
                  <a:pt x="45629" y="1292217"/>
                </a:lnTo>
                <a:lnTo>
                  <a:pt x="21111" y="1253652"/>
                </a:lnTo>
                <a:lnTo>
                  <a:pt x="5485" y="1209934"/>
                </a:lnTo>
                <a:lnTo>
                  <a:pt x="0" y="1162310"/>
                </a:lnTo>
                <a:lnTo>
                  <a:pt x="0" y="207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1101" y="1616636"/>
            <a:ext cx="4997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55" dirty="0">
                <a:latin typeface="Comic Sans MS"/>
                <a:cs typeface="Comic Sans MS"/>
              </a:rPr>
              <a:t> </a:t>
            </a:r>
            <a:r>
              <a:rPr sz="800" spc="-114" dirty="0">
                <a:latin typeface="Comic Sans MS"/>
                <a:cs typeface="Comic Sans MS"/>
              </a:rPr>
              <a:t>3.1</a:t>
            </a:r>
            <a:r>
              <a:rPr sz="750" spc="-172" baseline="50000" dirty="0">
                <a:latin typeface="Comic Sans MS"/>
                <a:cs typeface="Comic Sans MS"/>
              </a:rPr>
              <a:t>Py</a:t>
            </a:r>
            <a:r>
              <a:rPr sz="800" spc="-114" dirty="0">
                <a:latin typeface="Comic Sans MS"/>
                <a:cs typeface="Comic Sans MS"/>
              </a:rPr>
              <a:t>4</a:t>
            </a:r>
            <a:r>
              <a:rPr sz="750" spc="-172" baseline="50000" dirty="0">
                <a:latin typeface="Comic Sans MS"/>
                <a:cs typeface="Comic Sans MS"/>
              </a:rPr>
              <a:t>th</a:t>
            </a:r>
            <a:r>
              <a:rPr sz="800" spc="-114" dirty="0">
                <a:latin typeface="Comic Sans MS"/>
                <a:cs typeface="Comic Sans MS"/>
              </a:rPr>
              <a:t>1</a:t>
            </a:r>
            <a:r>
              <a:rPr sz="750" spc="-172" baseline="50000" dirty="0">
                <a:latin typeface="Comic Sans MS"/>
                <a:cs typeface="Comic Sans MS"/>
              </a:rPr>
              <a:t>on</a:t>
            </a:r>
            <a:endParaRPr sz="750" baseline="50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6920" y="1888014"/>
            <a:ext cx="1160145" cy="91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dayOfWeek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55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41275">
              <a:lnSpc>
                <a:spcPts val="869"/>
              </a:lnSpc>
              <a:spcBef>
                <a:spcPts val="5"/>
              </a:spcBef>
            </a:pPr>
            <a:r>
              <a:rPr sz="800" b="1" spc="-5" dirty="0">
                <a:latin typeface="Comic Sans MS"/>
                <a:cs typeface="Comic Sans MS"/>
              </a:rPr>
              <a:t>foo </a:t>
            </a:r>
            <a:r>
              <a:rPr sz="800" dirty="0">
                <a:latin typeface="Comic Sans MS"/>
                <a:cs typeface="Comic Sans MS"/>
              </a:rPr>
              <a:t>: </a:t>
            </a:r>
            <a:r>
              <a:rPr sz="800" spc="-5" dirty="0">
                <a:latin typeface="Courier New"/>
                <a:cs typeface="Courier New"/>
              </a:rPr>
              <a:t>if a&lt;b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407034" marR="195580" indent="121920">
              <a:lnSpc>
                <a:spcPts val="85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  </a:t>
            </a:r>
            <a:r>
              <a:rPr sz="800" spc="-5" dirty="0">
                <a:latin typeface="Courier New"/>
                <a:cs typeface="Courier New"/>
              </a:rPr>
              <a:t>else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528955">
              <a:lnSpc>
                <a:spcPts val="890"/>
              </a:lnSpc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</a:t>
            </a:r>
            <a:endParaRPr sz="8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695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10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860" y="990155"/>
            <a:ext cx="262255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Programmazione : </a:t>
            </a:r>
            <a:r>
              <a:rPr sz="1000" i="1" dirty="0">
                <a:latin typeface="Arial"/>
                <a:cs typeface="Arial"/>
              </a:rPr>
              <a:t>dare nome </a:t>
            </a:r>
            <a:r>
              <a:rPr sz="1000" dirty="0">
                <a:latin typeface="Arial"/>
                <a:cs typeface="Arial"/>
              </a:rPr>
              <a:t>alle cose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(+  altro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…)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ai</a:t>
            </a:r>
            <a:r>
              <a:rPr sz="900" spc="-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dati</a:t>
            </a:r>
            <a:endParaRPr sz="900">
              <a:latin typeface="Arial"/>
              <a:cs typeface="Arial"/>
            </a:endParaRPr>
          </a:p>
          <a:p>
            <a:pPr marL="612140" lvl="2" indent="-142240">
              <a:lnSpc>
                <a:spcPct val="100000"/>
              </a:lnSpc>
              <a:spcBef>
                <a:spcPts val="15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612775" algn="l"/>
              </a:tabLst>
            </a:pPr>
            <a:r>
              <a:rPr sz="800" dirty="0">
                <a:latin typeface="Arial"/>
                <a:cs typeface="Arial"/>
              </a:rPr>
              <a:t>ai “valori” che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manipoliamo</a:t>
            </a:r>
            <a:endParaRPr sz="800">
              <a:latin typeface="Arial"/>
              <a:cs typeface="Arial"/>
            </a:endParaRPr>
          </a:p>
          <a:p>
            <a:pPr marL="793750" lvl="3" indent="-114300">
              <a:lnSpc>
                <a:spcPct val="100000"/>
              </a:lnSpc>
              <a:spcBef>
                <a:spcPts val="125"/>
              </a:spcBef>
              <a:buChar char="–"/>
              <a:tabLst>
                <a:tab pos="793750" algn="l"/>
              </a:tabLst>
            </a:pPr>
            <a:r>
              <a:rPr sz="700" dirty="0">
                <a:latin typeface="Arial"/>
                <a:cs typeface="Arial"/>
              </a:rPr>
              <a:t>[nome+valore] :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b="1" i="1" dirty="0">
                <a:latin typeface="Arial"/>
                <a:cs typeface="Arial"/>
              </a:rPr>
              <a:t>variabile</a:t>
            </a:r>
            <a:endParaRPr sz="7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agli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algoritmi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0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codificati in</a:t>
            </a:r>
            <a:r>
              <a:rPr sz="800" spc="-5" dirty="0">
                <a:latin typeface="Arial"/>
                <a:cs typeface="Arial"/>
              </a:rPr>
              <a:t> Python</a:t>
            </a:r>
            <a:endParaRPr sz="800">
              <a:latin typeface="Arial"/>
              <a:cs typeface="Arial"/>
            </a:endParaRPr>
          </a:p>
          <a:p>
            <a:pPr marL="793750" lvl="3" indent="-114300">
              <a:lnSpc>
                <a:spcPct val="100000"/>
              </a:lnSpc>
              <a:spcBef>
                <a:spcPts val="125"/>
              </a:spcBef>
              <a:buChar char="–"/>
              <a:tabLst>
                <a:tab pos="793750" algn="l"/>
              </a:tabLst>
            </a:pPr>
            <a:r>
              <a:rPr sz="700" dirty="0">
                <a:latin typeface="Arial"/>
                <a:cs typeface="Arial"/>
              </a:rPr>
              <a:t>[nome+algoritmo] :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b="1" i="1" spc="-5" dirty="0">
                <a:latin typeface="Arial"/>
                <a:cs typeface="Arial"/>
              </a:rPr>
              <a:t>funzione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860" y="2563685"/>
            <a:ext cx="2668905" cy="6311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41300" marR="5080" indent="-228600">
              <a:lnSpc>
                <a:spcPts val="1110"/>
              </a:lnSpc>
              <a:spcBef>
                <a:spcPts val="21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La “qualità” dei nomi è </a:t>
            </a:r>
            <a:r>
              <a:rPr sz="1000" spc="-5" dirty="0">
                <a:latin typeface="Arial"/>
                <a:cs typeface="Arial"/>
              </a:rPr>
              <a:t>importante </a:t>
            </a:r>
            <a:r>
              <a:rPr sz="1000" dirty="0">
                <a:latin typeface="Arial"/>
                <a:cs typeface="Arial"/>
              </a:rPr>
              <a:t>(come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 filosofia 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matematica)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descrittivi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comprensibili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822" y="142430"/>
            <a:ext cx="2506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Introduzione </a:t>
            </a:r>
            <a:r>
              <a:rPr dirty="0"/>
              <a:t>alla</a:t>
            </a:r>
            <a:r>
              <a:rPr spc="20" dirty="0"/>
              <a:t> </a:t>
            </a:r>
            <a:r>
              <a:rPr spc="-5" dirty="0"/>
              <a:t>programmazione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85" y="435800"/>
            <a:ext cx="3099435" cy="17075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Obiettivi di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apprendimento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generali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utilizzazione dell’ambiente JES per lavorare con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Python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introduzione ai </a:t>
            </a:r>
            <a:r>
              <a:rPr sz="800" i="1" dirty="0">
                <a:latin typeface="Arial"/>
                <a:cs typeface="Arial"/>
              </a:rPr>
              <a:t>tipi </a:t>
            </a:r>
            <a:r>
              <a:rPr sz="800" i="1" spc="-5" dirty="0">
                <a:latin typeface="Arial"/>
                <a:cs typeface="Arial"/>
              </a:rPr>
              <a:t>di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dato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creare e usare </a:t>
            </a:r>
            <a:r>
              <a:rPr sz="800" i="1" spc="-5" dirty="0">
                <a:latin typeface="Arial"/>
                <a:cs typeface="Arial"/>
              </a:rPr>
              <a:t>variabili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per conservare valori e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oggetti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creare e usare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funzioni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scrivere algoritmi </a:t>
            </a:r>
            <a:r>
              <a:rPr sz="800" i="1" spc="-5" dirty="0">
                <a:latin typeface="Arial"/>
                <a:cs typeface="Arial"/>
              </a:rPr>
              <a:t>sequenziali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e codificarli in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funzioni</a:t>
            </a:r>
            <a:endParaRPr sz="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FFCC66"/>
              </a:buClr>
              <a:buFont typeface="MS UI Gothic"/>
              <a:buChar char="■"/>
            </a:pPr>
            <a:endParaRPr sz="115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casi di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studio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visualizzare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riprodurre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suoni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1831" y="3172967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292" y="627889"/>
            <a:ext cx="20402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il </a:t>
            </a:r>
            <a:r>
              <a:rPr sz="1000" spc="-5" dirty="0">
                <a:latin typeface="Arial"/>
                <a:cs typeface="Arial"/>
              </a:rPr>
              <a:t>nostro </a:t>
            </a:r>
            <a:r>
              <a:rPr sz="1000" dirty="0">
                <a:latin typeface="Arial"/>
                <a:cs typeface="Arial"/>
              </a:rPr>
              <a:t>primo </a:t>
            </a:r>
            <a:r>
              <a:rPr sz="1000" i="1" dirty="0">
                <a:latin typeface="Arial"/>
                <a:cs typeface="Arial"/>
              </a:rPr>
              <a:t>comando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Python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994919"/>
            <a:ext cx="185673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l’operatore di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assegnamento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91" y="1148081"/>
            <a:ext cx="3392804" cy="4965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32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serve 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costruire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coppie </a:t>
            </a:r>
            <a:r>
              <a:rPr sz="900" spc="-5" dirty="0">
                <a:latin typeface="Arial"/>
                <a:cs typeface="Arial"/>
              </a:rPr>
              <a:t>[</a:t>
            </a:r>
            <a:r>
              <a:rPr sz="900" i="1" spc="-5" dirty="0">
                <a:latin typeface="Arial"/>
                <a:cs typeface="Arial"/>
              </a:rPr>
              <a:t>nome</a:t>
            </a:r>
            <a:r>
              <a:rPr sz="900" spc="-5" dirty="0">
                <a:latin typeface="Arial"/>
                <a:cs typeface="Arial"/>
              </a:rPr>
              <a:t>, </a:t>
            </a:r>
            <a:r>
              <a:rPr sz="900" i="1" spc="-5" dirty="0">
                <a:latin typeface="Arial"/>
                <a:cs typeface="Arial"/>
              </a:rPr>
              <a:t>valore</a:t>
            </a:r>
            <a:r>
              <a:rPr sz="900" spc="-5" dirty="0">
                <a:latin typeface="Arial"/>
                <a:cs typeface="Arial"/>
              </a:rPr>
              <a:t>]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dove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valore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è un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“dato”</a:t>
            </a:r>
            <a:endParaRPr sz="9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32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non si usa quando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valore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è un algoritmo codificato in</a:t>
            </a:r>
            <a:r>
              <a:rPr sz="9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  <a:p>
            <a:pPr marL="355600" lvl="1" indent="-114300">
              <a:lnSpc>
                <a:spcPct val="100000"/>
              </a:lnSpc>
              <a:spcBef>
                <a:spcPts val="14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55600" algn="l"/>
              </a:tabLst>
            </a:pPr>
            <a:r>
              <a:rPr sz="800" dirty="0">
                <a:latin typeface="Arial"/>
                <a:cs typeface="Arial"/>
              </a:rPr>
              <a:t>operatore</a:t>
            </a:r>
            <a:r>
              <a:rPr sz="800" spc="-5" dirty="0">
                <a:latin typeface="Arial"/>
                <a:cs typeface="Arial"/>
              </a:rPr>
              <a:t> differente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612" y="1707389"/>
            <a:ext cx="704088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010" y="177168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63500"/>
                </a:move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lnTo>
                  <a:pt x="63500" y="6350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610" y="1746282"/>
            <a:ext cx="444500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241" y="131001"/>
            <a:ext cx="2755899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4991" y="131001"/>
            <a:ext cx="438150" cy="107950"/>
          </a:xfrm>
          <a:custGeom>
            <a:avLst/>
            <a:gdLst/>
            <a:ahLst/>
            <a:cxnLst/>
            <a:rect l="l" t="t" r="r" b="b"/>
            <a:pathLst>
              <a:path w="438150" h="107950">
                <a:moveTo>
                  <a:pt x="19050" y="25400"/>
                </a:moveTo>
                <a:lnTo>
                  <a:pt x="0" y="25400"/>
                </a:lnTo>
                <a:lnTo>
                  <a:pt x="14386" y="107950"/>
                </a:lnTo>
                <a:lnTo>
                  <a:pt x="33139" y="107950"/>
                </a:lnTo>
                <a:lnTo>
                  <a:pt x="46388" y="82550"/>
                </a:lnTo>
                <a:lnTo>
                  <a:pt x="28575" y="82550"/>
                </a:lnTo>
                <a:lnTo>
                  <a:pt x="28045" y="79110"/>
                </a:lnTo>
                <a:lnTo>
                  <a:pt x="25493" y="63367"/>
                </a:lnTo>
                <a:lnTo>
                  <a:pt x="19050" y="25400"/>
                </a:lnTo>
                <a:close/>
              </a:path>
              <a:path w="438150" h="107950">
                <a:moveTo>
                  <a:pt x="76200" y="25400"/>
                </a:moveTo>
                <a:lnTo>
                  <a:pt x="57150" y="25400"/>
                </a:lnTo>
                <a:lnTo>
                  <a:pt x="38596" y="62110"/>
                </a:lnTo>
                <a:lnTo>
                  <a:pt x="37984" y="63400"/>
                </a:lnTo>
                <a:lnTo>
                  <a:pt x="36264" y="66823"/>
                </a:lnTo>
                <a:lnTo>
                  <a:pt x="30509" y="78135"/>
                </a:lnTo>
                <a:lnTo>
                  <a:pt x="28906" y="81492"/>
                </a:lnTo>
                <a:lnTo>
                  <a:pt x="28575" y="82550"/>
                </a:lnTo>
                <a:lnTo>
                  <a:pt x="46388" y="82550"/>
                </a:lnTo>
                <a:lnTo>
                  <a:pt x="76200" y="25400"/>
                </a:lnTo>
                <a:close/>
              </a:path>
              <a:path w="438150" h="107950">
                <a:moveTo>
                  <a:pt x="157326" y="38100"/>
                </a:moveTo>
                <a:lnTo>
                  <a:pt x="130208" y="38100"/>
                </a:lnTo>
                <a:lnTo>
                  <a:pt x="133746" y="39058"/>
                </a:lnTo>
                <a:lnTo>
                  <a:pt x="138508" y="42895"/>
                </a:lnTo>
                <a:lnTo>
                  <a:pt x="139700" y="45309"/>
                </a:lnTo>
                <a:lnTo>
                  <a:pt x="139659" y="50800"/>
                </a:lnTo>
                <a:lnTo>
                  <a:pt x="139336" y="53445"/>
                </a:lnTo>
                <a:lnTo>
                  <a:pt x="138609" y="57150"/>
                </a:lnTo>
                <a:lnTo>
                  <a:pt x="134970" y="58273"/>
                </a:lnTo>
                <a:lnTo>
                  <a:pt x="127727" y="59267"/>
                </a:lnTo>
                <a:lnTo>
                  <a:pt x="116879" y="60125"/>
                </a:lnTo>
                <a:lnTo>
                  <a:pt x="107946" y="61143"/>
                </a:lnTo>
                <a:lnTo>
                  <a:pt x="82550" y="78284"/>
                </a:lnTo>
                <a:lnTo>
                  <a:pt x="82550" y="92174"/>
                </a:lnTo>
                <a:lnTo>
                  <a:pt x="84914" y="97532"/>
                </a:lnTo>
                <a:lnTo>
                  <a:pt x="94373" y="105867"/>
                </a:lnTo>
                <a:lnTo>
                  <a:pt x="100375" y="107950"/>
                </a:lnTo>
                <a:lnTo>
                  <a:pt x="112281" y="107950"/>
                </a:lnTo>
                <a:lnTo>
                  <a:pt x="116846" y="107321"/>
                </a:lnTo>
                <a:lnTo>
                  <a:pt x="125843" y="104808"/>
                </a:lnTo>
                <a:lnTo>
                  <a:pt x="129844" y="102459"/>
                </a:lnTo>
                <a:lnTo>
                  <a:pt x="133350" y="99019"/>
                </a:lnTo>
                <a:lnTo>
                  <a:pt x="152400" y="99019"/>
                </a:lnTo>
                <a:lnTo>
                  <a:pt x="152400" y="95250"/>
                </a:lnTo>
                <a:lnTo>
                  <a:pt x="109669" y="95250"/>
                </a:lnTo>
                <a:lnTo>
                  <a:pt x="107552" y="94291"/>
                </a:lnTo>
                <a:lnTo>
                  <a:pt x="105964" y="90454"/>
                </a:lnTo>
                <a:lnTo>
                  <a:pt x="104245" y="88106"/>
                </a:lnTo>
                <a:lnTo>
                  <a:pt x="101600" y="85327"/>
                </a:lnTo>
                <a:lnTo>
                  <a:pt x="101600" y="81954"/>
                </a:lnTo>
                <a:lnTo>
                  <a:pt x="132887" y="70610"/>
                </a:lnTo>
                <a:lnTo>
                  <a:pt x="134904" y="70247"/>
                </a:lnTo>
                <a:lnTo>
                  <a:pt x="136425" y="69850"/>
                </a:lnTo>
                <a:lnTo>
                  <a:pt x="155880" y="69850"/>
                </a:lnTo>
                <a:lnTo>
                  <a:pt x="156764" y="64656"/>
                </a:lnTo>
                <a:lnTo>
                  <a:pt x="157961" y="57150"/>
                </a:lnTo>
                <a:lnTo>
                  <a:pt x="158584" y="51973"/>
                </a:lnTo>
                <a:lnTo>
                  <a:pt x="158680" y="50469"/>
                </a:lnTo>
                <a:lnTo>
                  <a:pt x="158750" y="40910"/>
                </a:lnTo>
                <a:lnTo>
                  <a:pt x="157326" y="38100"/>
                </a:lnTo>
                <a:close/>
              </a:path>
              <a:path w="438150" h="107950">
                <a:moveTo>
                  <a:pt x="152400" y="99019"/>
                </a:moveTo>
                <a:lnTo>
                  <a:pt x="133350" y="99019"/>
                </a:lnTo>
                <a:lnTo>
                  <a:pt x="133350" y="107950"/>
                </a:lnTo>
                <a:lnTo>
                  <a:pt x="152995" y="107950"/>
                </a:lnTo>
                <a:lnTo>
                  <a:pt x="152598" y="103717"/>
                </a:lnTo>
                <a:lnTo>
                  <a:pt x="152400" y="99880"/>
                </a:lnTo>
                <a:lnTo>
                  <a:pt x="152400" y="99019"/>
                </a:lnTo>
                <a:close/>
              </a:path>
              <a:path w="438150" h="107950">
                <a:moveTo>
                  <a:pt x="155880" y="69850"/>
                </a:moveTo>
                <a:lnTo>
                  <a:pt x="136425" y="69850"/>
                </a:lnTo>
                <a:lnTo>
                  <a:pt x="135929" y="73025"/>
                </a:lnTo>
                <a:lnTo>
                  <a:pt x="133019" y="78845"/>
                </a:lnTo>
                <a:lnTo>
                  <a:pt x="116945" y="95250"/>
                </a:lnTo>
                <a:lnTo>
                  <a:pt x="152400" y="95250"/>
                </a:lnTo>
                <a:lnTo>
                  <a:pt x="152450" y="92174"/>
                </a:lnTo>
                <a:lnTo>
                  <a:pt x="153193" y="85890"/>
                </a:lnTo>
                <a:lnTo>
                  <a:pt x="155880" y="69850"/>
                </a:lnTo>
                <a:close/>
              </a:path>
              <a:path w="438150" h="107950">
                <a:moveTo>
                  <a:pt x="137881" y="25400"/>
                </a:moveTo>
                <a:lnTo>
                  <a:pt x="127099" y="25400"/>
                </a:lnTo>
                <a:lnTo>
                  <a:pt x="119695" y="25778"/>
                </a:lnTo>
                <a:lnTo>
                  <a:pt x="88900" y="48219"/>
                </a:lnTo>
                <a:lnTo>
                  <a:pt x="107950" y="50800"/>
                </a:lnTo>
                <a:lnTo>
                  <a:pt x="109007" y="46765"/>
                </a:lnTo>
                <a:lnTo>
                  <a:pt x="110959" y="43639"/>
                </a:lnTo>
                <a:lnTo>
                  <a:pt x="116648" y="39207"/>
                </a:lnTo>
                <a:lnTo>
                  <a:pt x="120550" y="38100"/>
                </a:lnTo>
                <a:lnTo>
                  <a:pt x="157326" y="38100"/>
                </a:lnTo>
                <a:lnTo>
                  <a:pt x="156170" y="35817"/>
                </a:lnTo>
                <a:lnTo>
                  <a:pt x="145851" y="27484"/>
                </a:lnTo>
                <a:lnTo>
                  <a:pt x="137881" y="25400"/>
                </a:lnTo>
                <a:close/>
              </a:path>
              <a:path w="438150" h="107950">
                <a:moveTo>
                  <a:pt x="203894" y="0"/>
                </a:moveTo>
                <a:lnTo>
                  <a:pt x="184348" y="0"/>
                </a:lnTo>
                <a:lnTo>
                  <a:pt x="165100" y="107950"/>
                </a:lnTo>
                <a:lnTo>
                  <a:pt x="183752" y="107950"/>
                </a:lnTo>
                <a:lnTo>
                  <a:pt x="203894" y="0"/>
                </a:lnTo>
                <a:close/>
              </a:path>
              <a:path w="438150" h="107950">
                <a:moveTo>
                  <a:pt x="254793" y="25400"/>
                </a:moveTo>
                <a:lnTo>
                  <a:pt x="216554" y="45519"/>
                </a:lnTo>
                <a:lnTo>
                  <a:pt x="209550" y="73322"/>
                </a:lnTo>
                <a:lnTo>
                  <a:pt x="209550" y="79606"/>
                </a:lnTo>
                <a:lnTo>
                  <a:pt x="239182" y="107950"/>
                </a:lnTo>
                <a:lnTo>
                  <a:pt x="246656" y="107950"/>
                </a:lnTo>
                <a:lnTo>
                  <a:pt x="283531" y="88900"/>
                </a:lnTo>
                <a:lnTo>
                  <a:pt x="241630" y="88900"/>
                </a:lnTo>
                <a:lnTo>
                  <a:pt x="237281" y="87428"/>
                </a:lnTo>
                <a:lnTo>
                  <a:pt x="230336" y="81541"/>
                </a:lnTo>
                <a:lnTo>
                  <a:pt x="228600" y="77556"/>
                </a:lnTo>
                <a:lnTo>
                  <a:pt x="228641" y="68328"/>
                </a:lnTo>
                <a:lnTo>
                  <a:pt x="249963" y="44450"/>
                </a:lnTo>
                <a:lnTo>
                  <a:pt x="288684" y="44450"/>
                </a:lnTo>
                <a:lnTo>
                  <a:pt x="286546" y="40251"/>
                </a:lnTo>
                <a:lnTo>
                  <a:pt x="282227" y="35024"/>
                </a:lnTo>
                <a:lnTo>
                  <a:pt x="276810" y="30813"/>
                </a:lnTo>
                <a:lnTo>
                  <a:pt x="270432" y="27806"/>
                </a:lnTo>
                <a:lnTo>
                  <a:pt x="263093" y="26001"/>
                </a:lnTo>
                <a:lnTo>
                  <a:pt x="254793" y="25400"/>
                </a:lnTo>
                <a:close/>
              </a:path>
              <a:path w="438150" h="107950">
                <a:moveTo>
                  <a:pt x="288684" y="44450"/>
                </a:moveTo>
                <a:lnTo>
                  <a:pt x="260416" y="44450"/>
                </a:lnTo>
                <a:lnTo>
                  <a:pt x="264698" y="45806"/>
                </a:lnTo>
                <a:lnTo>
                  <a:pt x="271379" y="51229"/>
                </a:lnTo>
                <a:lnTo>
                  <a:pt x="273050" y="54834"/>
                </a:lnTo>
                <a:lnTo>
                  <a:pt x="272981" y="68493"/>
                </a:lnTo>
                <a:lnTo>
                  <a:pt x="269875" y="75968"/>
                </a:lnTo>
                <a:lnTo>
                  <a:pt x="259026" y="86683"/>
                </a:lnTo>
                <a:lnTo>
                  <a:pt x="253470" y="88900"/>
                </a:lnTo>
                <a:lnTo>
                  <a:pt x="283531" y="88900"/>
                </a:lnTo>
                <a:lnTo>
                  <a:pt x="291973" y="59331"/>
                </a:lnTo>
                <a:lnTo>
                  <a:pt x="291482" y="53199"/>
                </a:lnTo>
                <a:lnTo>
                  <a:pt x="289631" y="46310"/>
                </a:lnTo>
                <a:lnTo>
                  <a:pt x="288684" y="44450"/>
                </a:lnTo>
                <a:close/>
              </a:path>
              <a:path w="438150" h="107950">
                <a:moveTo>
                  <a:pt x="331886" y="25400"/>
                </a:moveTo>
                <a:lnTo>
                  <a:pt x="312439" y="25400"/>
                </a:lnTo>
                <a:lnTo>
                  <a:pt x="298450" y="107950"/>
                </a:lnTo>
                <a:lnTo>
                  <a:pt x="317896" y="107950"/>
                </a:lnTo>
                <a:lnTo>
                  <a:pt x="322162" y="83045"/>
                </a:lnTo>
                <a:lnTo>
                  <a:pt x="324279" y="72660"/>
                </a:lnTo>
                <a:lnTo>
                  <a:pt x="345479" y="44450"/>
                </a:lnTo>
                <a:lnTo>
                  <a:pt x="355954" y="44450"/>
                </a:lnTo>
                <a:lnTo>
                  <a:pt x="356557" y="42763"/>
                </a:lnTo>
                <a:lnTo>
                  <a:pt x="329008" y="42763"/>
                </a:lnTo>
                <a:lnTo>
                  <a:pt x="331886" y="25400"/>
                </a:lnTo>
                <a:close/>
              </a:path>
              <a:path w="438150" h="107950">
                <a:moveTo>
                  <a:pt x="412849" y="25400"/>
                </a:moveTo>
                <a:lnTo>
                  <a:pt x="406299" y="25400"/>
                </a:lnTo>
                <a:lnTo>
                  <a:pt x="395497" y="26466"/>
                </a:lnTo>
                <a:lnTo>
                  <a:pt x="364206" y="55959"/>
                </a:lnTo>
                <a:lnTo>
                  <a:pt x="362049" y="69850"/>
                </a:lnTo>
                <a:lnTo>
                  <a:pt x="362059" y="72660"/>
                </a:lnTo>
                <a:lnTo>
                  <a:pt x="382835" y="105432"/>
                </a:lnTo>
                <a:lnTo>
                  <a:pt x="396875" y="107950"/>
                </a:lnTo>
                <a:lnTo>
                  <a:pt x="404414" y="107950"/>
                </a:lnTo>
                <a:lnTo>
                  <a:pt x="411212" y="106362"/>
                </a:lnTo>
                <a:lnTo>
                  <a:pt x="423316" y="100012"/>
                </a:lnTo>
                <a:lnTo>
                  <a:pt x="428161" y="95250"/>
                </a:lnTo>
                <a:lnTo>
                  <a:pt x="431800" y="88900"/>
                </a:lnTo>
                <a:lnTo>
                  <a:pt x="391980" y="88900"/>
                </a:lnTo>
                <a:lnTo>
                  <a:pt x="388341" y="87329"/>
                </a:lnTo>
                <a:lnTo>
                  <a:pt x="382388" y="81045"/>
                </a:lnTo>
                <a:lnTo>
                  <a:pt x="380899" y="76894"/>
                </a:lnTo>
                <a:lnTo>
                  <a:pt x="381000" y="69850"/>
                </a:lnTo>
                <a:lnTo>
                  <a:pt x="436562" y="69850"/>
                </a:lnTo>
                <a:lnTo>
                  <a:pt x="437620" y="66013"/>
                </a:lnTo>
                <a:lnTo>
                  <a:pt x="438150" y="61714"/>
                </a:lnTo>
                <a:lnTo>
                  <a:pt x="438150" y="57150"/>
                </a:lnTo>
                <a:lnTo>
                  <a:pt x="383082" y="57150"/>
                </a:lnTo>
                <a:lnTo>
                  <a:pt x="382289" y="52983"/>
                </a:lnTo>
                <a:lnTo>
                  <a:pt x="384307" y="49824"/>
                </a:lnTo>
                <a:lnTo>
                  <a:pt x="393964" y="45524"/>
                </a:lnTo>
                <a:lnTo>
                  <a:pt x="398759" y="44450"/>
                </a:lnTo>
                <a:lnTo>
                  <a:pt x="435663" y="44450"/>
                </a:lnTo>
                <a:lnTo>
                  <a:pt x="435396" y="43643"/>
                </a:lnTo>
                <a:lnTo>
                  <a:pt x="431954" y="38245"/>
                </a:lnTo>
                <a:lnTo>
                  <a:pt x="427136" y="33684"/>
                </a:lnTo>
                <a:lnTo>
                  <a:pt x="419793" y="28160"/>
                </a:lnTo>
                <a:lnTo>
                  <a:pt x="412849" y="25400"/>
                </a:lnTo>
                <a:close/>
              </a:path>
              <a:path w="438150" h="107950">
                <a:moveTo>
                  <a:pt x="414337" y="82550"/>
                </a:moveTo>
                <a:lnTo>
                  <a:pt x="410897" y="86782"/>
                </a:lnTo>
                <a:lnTo>
                  <a:pt x="404878" y="88900"/>
                </a:lnTo>
                <a:lnTo>
                  <a:pt x="431800" y="88900"/>
                </a:lnTo>
                <a:lnTo>
                  <a:pt x="414337" y="82550"/>
                </a:lnTo>
                <a:close/>
              </a:path>
              <a:path w="438150" h="107950">
                <a:moveTo>
                  <a:pt x="435663" y="44450"/>
                </a:moveTo>
                <a:lnTo>
                  <a:pt x="410401" y="44450"/>
                </a:lnTo>
                <a:lnTo>
                  <a:pt x="414717" y="45392"/>
                </a:lnTo>
                <a:lnTo>
                  <a:pt x="418223" y="49162"/>
                </a:lnTo>
                <a:lnTo>
                  <a:pt x="418992" y="51643"/>
                </a:lnTo>
                <a:lnTo>
                  <a:pt x="419100" y="57150"/>
                </a:lnTo>
                <a:lnTo>
                  <a:pt x="438150" y="57150"/>
                </a:lnTo>
                <a:lnTo>
                  <a:pt x="437443" y="49824"/>
                </a:lnTo>
                <a:lnTo>
                  <a:pt x="435663" y="44450"/>
                </a:lnTo>
                <a:close/>
              </a:path>
              <a:path w="438150" h="107950">
                <a:moveTo>
                  <a:pt x="355954" y="44450"/>
                </a:moveTo>
                <a:lnTo>
                  <a:pt x="351499" y="44450"/>
                </a:lnTo>
                <a:lnTo>
                  <a:pt x="353614" y="44780"/>
                </a:lnTo>
                <a:lnTo>
                  <a:pt x="355600" y="45441"/>
                </a:lnTo>
                <a:lnTo>
                  <a:pt x="355954" y="44450"/>
                </a:lnTo>
                <a:close/>
              </a:path>
              <a:path w="438150" h="107950">
                <a:moveTo>
                  <a:pt x="355400" y="25400"/>
                </a:moveTo>
                <a:lnTo>
                  <a:pt x="352425" y="25400"/>
                </a:lnTo>
                <a:lnTo>
                  <a:pt x="346235" y="26485"/>
                </a:lnTo>
                <a:lnTo>
                  <a:pt x="340270" y="29740"/>
                </a:lnTo>
                <a:lnTo>
                  <a:pt x="334527" y="35166"/>
                </a:lnTo>
                <a:lnTo>
                  <a:pt x="329008" y="42763"/>
                </a:lnTo>
                <a:lnTo>
                  <a:pt x="356557" y="42763"/>
                </a:lnTo>
                <a:lnTo>
                  <a:pt x="361950" y="27682"/>
                </a:lnTo>
                <a:lnTo>
                  <a:pt x="358575" y="26160"/>
                </a:lnTo>
                <a:lnTo>
                  <a:pt x="355400" y="2540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3141" y="131001"/>
            <a:ext cx="1397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68322" y="943166"/>
            <a:ext cx="335915" cy="233679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200" b="1" dirty="0"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4859" y="1678973"/>
            <a:ext cx="1546225" cy="233679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0"/>
              </a:spcBef>
            </a:pPr>
            <a:r>
              <a:rPr sz="1000" b="1" i="1" spc="-5" dirty="0">
                <a:latin typeface="Courier New"/>
                <a:cs typeface="Courier New"/>
              </a:rPr>
              <a:t>nome </a:t>
            </a:r>
            <a:r>
              <a:rPr sz="1000" b="1" dirty="0">
                <a:latin typeface="Courier New"/>
                <a:cs typeface="Courier New"/>
              </a:rPr>
              <a:t>=</a:t>
            </a:r>
            <a:r>
              <a:rPr sz="1000" b="1" spc="-65" dirty="0">
                <a:latin typeface="Courier New"/>
                <a:cs typeface="Courier New"/>
              </a:rPr>
              <a:t> </a:t>
            </a:r>
            <a:r>
              <a:rPr sz="1000" b="1" i="1" dirty="0">
                <a:latin typeface="Courier New"/>
                <a:cs typeface="Courier New"/>
              </a:rPr>
              <a:t>espressione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756" y="2332229"/>
            <a:ext cx="856487" cy="182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154" y="2395570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63500"/>
                </a:moveTo>
                <a:lnTo>
                  <a:pt x="0" y="63500"/>
                </a:lnTo>
                <a:lnTo>
                  <a:pt x="0" y="0"/>
                </a:lnTo>
                <a:lnTo>
                  <a:pt x="63500" y="0"/>
                </a:lnTo>
                <a:lnTo>
                  <a:pt x="63500" y="6350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754" y="2370170"/>
            <a:ext cx="596900" cy="95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31078" y="2610041"/>
            <a:ext cx="739775" cy="425450"/>
          </a:xfrm>
          <a:custGeom>
            <a:avLst/>
            <a:gdLst/>
            <a:ahLst/>
            <a:cxnLst/>
            <a:rect l="l" t="t" r="r" b="b"/>
            <a:pathLst>
              <a:path w="739775" h="425450">
                <a:moveTo>
                  <a:pt x="554832" y="0"/>
                </a:moveTo>
                <a:lnTo>
                  <a:pt x="554832" y="106362"/>
                </a:lnTo>
                <a:lnTo>
                  <a:pt x="0" y="106362"/>
                </a:lnTo>
                <a:lnTo>
                  <a:pt x="0" y="319087"/>
                </a:lnTo>
                <a:lnTo>
                  <a:pt x="554832" y="319087"/>
                </a:lnTo>
                <a:lnTo>
                  <a:pt x="554832" y="425450"/>
                </a:lnTo>
                <a:lnTo>
                  <a:pt x="739775" y="212725"/>
                </a:lnTo>
                <a:lnTo>
                  <a:pt x="55483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1078" y="2610041"/>
            <a:ext cx="739775" cy="425450"/>
          </a:xfrm>
          <a:custGeom>
            <a:avLst/>
            <a:gdLst/>
            <a:ahLst/>
            <a:cxnLst/>
            <a:rect l="l" t="t" r="r" b="b"/>
            <a:pathLst>
              <a:path w="739775" h="425450">
                <a:moveTo>
                  <a:pt x="0" y="106362"/>
                </a:moveTo>
                <a:lnTo>
                  <a:pt x="554832" y="106362"/>
                </a:lnTo>
                <a:lnTo>
                  <a:pt x="554832" y="0"/>
                </a:lnTo>
                <a:lnTo>
                  <a:pt x="739775" y="212725"/>
                </a:lnTo>
                <a:lnTo>
                  <a:pt x="554832" y="425450"/>
                </a:lnTo>
                <a:lnTo>
                  <a:pt x="554832" y="319087"/>
                </a:lnTo>
                <a:lnTo>
                  <a:pt x="0" y="319087"/>
                </a:lnTo>
                <a:lnTo>
                  <a:pt x="0" y="106362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12835" y="2744979"/>
            <a:ext cx="462915" cy="173355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800" b="1" dirty="0">
                <a:latin typeface="Courier New"/>
                <a:cs typeface="Courier New"/>
              </a:rPr>
              <a:t>x =</a:t>
            </a:r>
            <a:r>
              <a:rPr sz="800" b="1" spc="-8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43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9322" y="1996473"/>
            <a:ext cx="1265555" cy="1326515"/>
          </a:xfrm>
          <a:custGeom>
            <a:avLst/>
            <a:gdLst/>
            <a:ahLst/>
            <a:cxnLst/>
            <a:rect l="l" t="t" r="r" b="b"/>
            <a:pathLst>
              <a:path w="1265555" h="1326514">
                <a:moveTo>
                  <a:pt x="1054360" y="0"/>
                </a:moveTo>
                <a:lnTo>
                  <a:pt x="210877" y="0"/>
                </a:lnTo>
                <a:lnTo>
                  <a:pt x="162525" y="5569"/>
                </a:lnTo>
                <a:lnTo>
                  <a:pt x="118138" y="21433"/>
                </a:lnTo>
                <a:lnTo>
                  <a:pt x="78984" y="46327"/>
                </a:lnTo>
                <a:lnTo>
                  <a:pt x="46327" y="78984"/>
                </a:lnTo>
                <a:lnTo>
                  <a:pt x="21433" y="118138"/>
                </a:lnTo>
                <a:lnTo>
                  <a:pt x="5569" y="162525"/>
                </a:lnTo>
                <a:lnTo>
                  <a:pt x="0" y="210877"/>
                </a:lnTo>
                <a:lnTo>
                  <a:pt x="0" y="1115479"/>
                </a:lnTo>
                <a:lnTo>
                  <a:pt x="5569" y="1163831"/>
                </a:lnTo>
                <a:lnTo>
                  <a:pt x="21433" y="1208217"/>
                </a:lnTo>
                <a:lnTo>
                  <a:pt x="46327" y="1247371"/>
                </a:lnTo>
                <a:lnTo>
                  <a:pt x="78984" y="1280028"/>
                </a:lnTo>
                <a:lnTo>
                  <a:pt x="118138" y="1304922"/>
                </a:lnTo>
                <a:lnTo>
                  <a:pt x="162525" y="1320786"/>
                </a:lnTo>
                <a:lnTo>
                  <a:pt x="210877" y="1326356"/>
                </a:lnTo>
                <a:lnTo>
                  <a:pt x="1054360" y="1326356"/>
                </a:lnTo>
                <a:lnTo>
                  <a:pt x="1102712" y="1320786"/>
                </a:lnTo>
                <a:lnTo>
                  <a:pt x="1147098" y="1304922"/>
                </a:lnTo>
                <a:lnTo>
                  <a:pt x="1186253" y="1280028"/>
                </a:lnTo>
                <a:lnTo>
                  <a:pt x="1218910" y="1247371"/>
                </a:lnTo>
                <a:lnTo>
                  <a:pt x="1243803" y="1208217"/>
                </a:lnTo>
                <a:lnTo>
                  <a:pt x="1259668" y="1163831"/>
                </a:lnTo>
                <a:lnTo>
                  <a:pt x="1265237" y="1115479"/>
                </a:lnTo>
                <a:lnTo>
                  <a:pt x="1265237" y="210877"/>
                </a:lnTo>
                <a:lnTo>
                  <a:pt x="1259668" y="162525"/>
                </a:lnTo>
                <a:lnTo>
                  <a:pt x="1243803" y="118138"/>
                </a:lnTo>
                <a:lnTo>
                  <a:pt x="1218910" y="78984"/>
                </a:lnTo>
                <a:lnTo>
                  <a:pt x="1186253" y="46327"/>
                </a:lnTo>
                <a:lnTo>
                  <a:pt x="1147098" y="21433"/>
                </a:lnTo>
                <a:lnTo>
                  <a:pt x="1102712" y="5569"/>
                </a:lnTo>
                <a:lnTo>
                  <a:pt x="1054360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9322" y="1996473"/>
            <a:ext cx="1265555" cy="1326515"/>
          </a:xfrm>
          <a:custGeom>
            <a:avLst/>
            <a:gdLst/>
            <a:ahLst/>
            <a:cxnLst/>
            <a:rect l="l" t="t" r="r" b="b"/>
            <a:pathLst>
              <a:path w="1265555" h="1326514">
                <a:moveTo>
                  <a:pt x="0" y="210877"/>
                </a:moveTo>
                <a:lnTo>
                  <a:pt x="5569" y="162524"/>
                </a:lnTo>
                <a:lnTo>
                  <a:pt x="21433" y="118138"/>
                </a:lnTo>
                <a:lnTo>
                  <a:pt x="46327" y="78984"/>
                </a:lnTo>
                <a:lnTo>
                  <a:pt x="78984" y="46327"/>
                </a:lnTo>
                <a:lnTo>
                  <a:pt x="118138" y="21433"/>
                </a:lnTo>
                <a:lnTo>
                  <a:pt x="162524" y="5569"/>
                </a:lnTo>
                <a:lnTo>
                  <a:pt x="210877" y="0"/>
                </a:lnTo>
                <a:lnTo>
                  <a:pt x="1054361" y="0"/>
                </a:lnTo>
                <a:lnTo>
                  <a:pt x="1102712" y="5569"/>
                </a:lnTo>
                <a:lnTo>
                  <a:pt x="1147099" y="21433"/>
                </a:lnTo>
                <a:lnTo>
                  <a:pt x="1186253" y="46327"/>
                </a:lnTo>
                <a:lnTo>
                  <a:pt x="1218910" y="78984"/>
                </a:lnTo>
                <a:lnTo>
                  <a:pt x="1243804" y="118138"/>
                </a:lnTo>
                <a:lnTo>
                  <a:pt x="1259668" y="162524"/>
                </a:lnTo>
                <a:lnTo>
                  <a:pt x="1265238" y="210877"/>
                </a:lnTo>
                <a:lnTo>
                  <a:pt x="1265238" y="1115479"/>
                </a:lnTo>
                <a:lnTo>
                  <a:pt x="1259668" y="1163831"/>
                </a:lnTo>
                <a:lnTo>
                  <a:pt x="1243804" y="1208217"/>
                </a:lnTo>
                <a:lnTo>
                  <a:pt x="1218910" y="1247371"/>
                </a:lnTo>
                <a:lnTo>
                  <a:pt x="1186253" y="1280028"/>
                </a:lnTo>
                <a:lnTo>
                  <a:pt x="1147099" y="1304922"/>
                </a:lnTo>
                <a:lnTo>
                  <a:pt x="1102712" y="1320786"/>
                </a:lnTo>
                <a:lnTo>
                  <a:pt x="1054361" y="1326356"/>
                </a:lnTo>
                <a:lnTo>
                  <a:pt x="210877" y="1326356"/>
                </a:lnTo>
                <a:lnTo>
                  <a:pt x="162524" y="1320786"/>
                </a:lnTo>
                <a:lnTo>
                  <a:pt x="118138" y="1304922"/>
                </a:lnTo>
                <a:lnTo>
                  <a:pt x="78984" y="1280028"/>
                </a:lnTo>
                <a:lnTo>
                  <a:pt x="46327" y="1247371"/>
                </a:lnTo>
                <a:lnTo>
                  <a:pt x="21433" y="1208217"/>
                </a:lnTo>
                <a:lnTo>
                  <a:pt x="5569" y="1163831"/>
                </a:lnTo>
                <a:lnTo>
                  <a:pt x="0" y="1115479"/>
                </a:lnTo>
                <a:lnTo>
                  <a:pt x="0" y="2108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62335" y="2004251"/>
            <a:ext cx="1224280" cy="12509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782320">
              <a:lnSpc>
                <a:spcPct val="100000"/>
              </a:lnSpc>
              <a:spcBef>
                <a:spcPts val="55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85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  <a:p>
            <a:pPr marR="100330" algn="ctr">
              <a:lnSpc>
                <a:spcPct val="100000"/>
              </a:lnSpc>
              <a:spcBef>
                <a:spcPts val="455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 marL="805180">
              <a:lnSpc>
                <a:spcPct val="100000"/>
              </a:lnSpc>
              <a:spcBef>
                <a:spcPts val="310"/>
              </a:spcBef>
            </a:pPr>
            <a:r>
              <a:rPr sz="800" dirty="0">
                <a:latin typeface="Comic Sans MS"/>
                <a:cs typeface="Comic Sans MS"/>
              </a:rPr>
              <a:t>y :</a:t>
            </a:r>
            <a:r>
              <a:rPr sz="800" spc="1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0.5</a:t>
            </a:r>
            <a:endParaRPr sz="800">
              <a:latin typeface="Comic Sans MS"/>
              <a:cs typeface="Comic Sans MS"/>
            </a:endParaRPr>
          </a:p>
          <a:p>
            <a:pPr marL="121285">
              <a:lnSpc>
                <a:spcPct val="100000"/>
              </a:lnSpc>
              <a:spcBef>
                <a:spcPts val="405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10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  <a:p>
            <a:pPr marL="125730">
              <a:lnSpc>
                <a:spcPts val="869"/>
              </a:lnSpc>
              <a:spcBef>
                <a:spcPts val="815"/>
              </a:spcBef>
            </a:pPr>
            <a:r>
              <a:rPr sz="800" b="1" spc="-5" dirty="0">
                <a:latin typeface="Comic Sans MS"/>
                <a:cs typeface="Comic Sans MS"/>
              </a:rPr>
              <a:t>foo </a:t>
            </a:r>
            <a:r>
              <a:rPr sz="800" dirty="0">
                <a:latin typeface="Comic Sans MS"/>
                <a:cs typeface="Comic Sans MS"/>
              </a:rPr>
              <a:t>: </a:t>
            </a:r>
            <a:r>
              <a:rPr sz="800" spc="-5" dirty="0">
                <a:latin typeface="Courier New"/>
                <a:cs typeface="Courier New"/>
              </a:rPr>
              <a:t>if a&lt;b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491490" marR="175260" indent="121920">
              <a:lnSpc>
                <a:spcPts val="85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  </a:t>
            </a:r>
            <a:r>
              <a:rPr sz="800" spc="-5" dirty="0">
                <a:latin typeface="Courier New"/>
                <a:cs typeface="Courier New"/>
              </a:rPr>
              <a:t>else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613410">
              <a:lnSpc>
                <a:spcPts val="890"/>
              </a:lnSpc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31872" y="2169510"/>
            <a:ext cx="739775" cy="425450"/>
          </a:xfrm>
          <a:custGeom>
            <a:avLst/>
            <a:gdLst/>
            <a:ahLst/>
            <a:cxnLst/>
            <a:rect l="l" t="t" r="r" b="b"/>
            <a:pathLst>
              <a:path w="739775" h="425450">
                <a:moveTo>
                  <a:pt x="554832" y="0"/>
                </a:moveTo>
                <a:lnTo>
                  <a:pt x="554832" y="106362"/>
                </a:lnTo>
                <a:lnTo>
                  <a:pt x="0" y="106362"/>
                </a:lnTo>
                <a:lnTo>
                  <a:pt x="0" y="319087"/>
                </a:lnTo>
                <a:lnTo>
                  <a:pt x="554832" y="319087"/>
                </a:lnTo>
                <a:lnTo>
                  <a:pt x="554832" y="425450"/>
                </a:lnTo>
                <a:lnTo>
                  <a:pt x="739775" y="212725"/>
                </a:lnTo>
                <a:lnTo>
                  <a:pt x="55483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1872" y="2169510"/>
            <a:ext cx="739775" cy="425450"/>
          </a:xfrm>
          <a:custGeom>
            <a:avLst/>
            <a:gdLst/>
            <a:ahLst/>
            <a:cxnLst/>
            <a:rect l="l" t="t" r="r" b="b"/>
            <a:pathLst>
              <a:path w="739775" h="425450">
                <a:moveTo>
                  <a:pt x="0" y="106363"/>
                </a:moveTo>
                <a:lnTo>
                  <a:pt x="554832" y="106363"/>
                </a:lnTo>
                <a:lnTo>
                  <a:pt x="554832" y="0"/>
                </a:lnTo>
                <a:lnTo>
                  <a:pt x="739775" y="212725"/>
                </a:lnTo>
                <a:lnTo>
                  <a:pt x="554832" y="425450"/>
                </a:lnTo>
                <a:lnTo>
                  <a:pt x="554832" y="319088"/>
                </a:lnTo>
                <a:lnTo>
                  <a:pt x="0" y="319088"/>
                </a:lnTo>
                <a:lnTo>
                  <a:pt x="0" y="106363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13628" y="2304448"/>
            <a:ext cx="488315" cy="173355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800" b="1" dirty="0">
                <a:latin typeface="Courier New"/>
                <a:cs typeface="Courier New"/>
              </a:rPr>
              <a:t>y =</a:t>
            </a:r>
            <a:r>
              <a:rPr sz="800" b="1" spc="-10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1.2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22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36734" y="1996473"/>
            <a:ext cx="1265555" cy="1326515"/>
          </a:xfrm>
          <a:custGeom>
            <a:avLst/>
            <a:gdLst/>
            <a:ahLst/>
            <a:cxnLst/>
            <a:rect l="l" t="t" r="r" b="b"/>
            <a:pathLst>
              <a:path w="1265554" h="1326514">
                <a:moveTo>
                  <a:pt x="1054360" y="0"/>
                </a:moveTo>
                <a:lnTo>
                  <a:pt x="210877" y="0"/>
                </a:lnTo>
                <a:lnTo>
                  <a:pt x="162525" y="5569"/>
                </a:lnTo>
                <a:lnTo>
                  <a:pt x="118138" y="21433"/>
                </a:lnTo>
                <a:lnTo>
                  <a:pt x="78984" y="46327"/>
                </a:lnTo>
                <a:lnTo>
                  <a:pt x="46327" y="78984"/>
                </a:lnTo>
                <a:lnTo>
                  <a:pt x="21433" y="118138"/>
                </a:lnTo>
                <a:lnTo>
                  <a:pt x="5569" y="162525"/>
                </a:lnTo>
                <a:lnTo>
                  <a:pt x="0" y="210877"/>
                </a:lnTo>
                <a:lnTo>
                  <a:pt x="0" y="1115479"/>
                </a:lnTo>
                <a:lnTo>
                  <a:pt x="5569" y="1163831"/>
                </a:lnTo>
                <a:lnTo>
                  <a:pt x="21433" y="1208217"/>
                </a:lnTo>
                <a:lnTo>
                  <a:pt x="46327" y="1247371"/>
                </a:lnTo>
                <a:lnTo>
                  <a:pt x="78984" y="1280028"/>
                </a:lnTo>
                <a:lnTo>
                  <a:pt x="118138" y="1304922"/>
                </a:lnTo>
                <a:lnTo>
                  <a:pt x="162525" y="1320786"/>
                </a:lnTo>
                <a:lnTo>
                  <a:pt x="210877" y="1326356"/>
                </a:lnTo>
                <a:lnTo>
                  <a:pt x="1054360" y="1326356"/>
                </a:lnTo>
                <a:lnTo>
                  <a:pt x="1102712" y="1320786"/>
                </a:lnTo>
                <a:lnTo>
                  <a:pt x="1147098" y="1304922"/>
                </a:lnTo>
                <a:lnTo>
                  <a:pt x="1186253" y="1280028"/>
                </a:lnTo>
                <a:lnTo>
                  <a:pt x="1218910" y="1247371"/>
                </a:lnTo>
                <a:lnTo>
                  <a:pt x="1243803" y="1208217"/>
                </a:lnTo>
                <a:lnTo>
                  <a:pt x="1259668" y="1163831"/>
                </a:lnTo>
                <a:lnTo>
                  <a:pt x="1265237" y="1115479"/>
                </a:lnTo>
                <a:lnTo>
                  <a:pt x="1265237" y="210877"/>
                </a:lnTo>
                <a:lnTo>
                  <a:pt x="1259668" y="162525"/>
                </a:lnTo>
                <a:lnTo>
                  <a:pt x="1243803" y="118138"/>
                </a:lnTo>
                <a:lnTo>
                  <a:pt x="1218910" y="78984"/>
                </a:lnTo>
                <a:lnTo>
                  <a:pt x="1186253" y="46327"/>
                </a:lnTo>
                <a:lnTo>
                  <a:pt x="1147098" y="21433"/>
                </a:lnTo>
                <a:lnTo>
                  <a:pt x="1102712" y="5569"/>
                </a:lnTo>
                <a:lnTo>
                  <a:pt x="1054360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36735" y="1996473"/>
            <a:ext cx="1265555" cy="1326515"/>
          </a:xfrm>
          <a:custGeom>
            <a:avLst/>
            <a:gdLst/>
            <a:ahLst/>
            <a:cxnLst/>
            <a:rect l="l" t="t" r="r" b="b"/>
            <a:pathLst>
              <a:path w="1265554" h="1326514">
                <a:moveTo>
                  <a:pt x="0" y="210877"/>
                </a:moveTo>
                <a:lnTo>
                  <a:pt x="5569" y="162524"/>
                </a:lnTo>
                <a:lnTo>
                  <a:pt x="21433" y="118138"/>
                </a:lnTo>
                <a:lnTo>
                  <a:pt x="46327" y="78984"/>
                </a:lnTo>
                <a:lnTo>
                  <a:pt x="78983" y="46327"/>
                </a:lnTo>
                <a:lnTo>
                  <a:pt x="118138" y="21433"/>
                </a:lnTo>
                <a:lnTo>
                  <a:pt x="162524" y="5569"/>
                </a:lnTo>
                <a:lnTo>
                  <a:pt x="210877" y="0"/>
                </a:lnTo>
                <a:lnTo>
                  <a:pt x="1054360" y="0"/>
                </a:lnTo>
                <a:lnTo>
                  <a:pt x="1102712" y="5569"/>
                </a:lnTo>
                <a:lnTo>
                  <a:pt x="1147098" y="21433"/>
                </a:lnTo>
                <a:lnTo>
                  <a:pt x="1186252" y="46327"/>
                </a:lnTo>
                <a:lnTo>
                  <a:pt x="1218909" y="78984"/>
                </a:lnTo>
                <a:lnTo>
                  <a:pt x="1243803" y="118138"/>
                </a:lnTo>
                <a:lnTo>
                  <a:pt x="1259667" y="162524"/>
                </a:lnTo>
                <a:lnTo>
                  <a:pt x="1265237" y="210877"/>
                </a:lnTo>
                <a:lnTo>
                  <a:pt x="1265237" y="1115479"/>
                </a:lnTo>
                <a:lnTo>
                  <a:pt x="1259667" y="1163831"/>
                </a:lnTo>
                <a:lnTo>
                  <a:pt x="1243803" y="1208217"/>
                </a:lnTo>
                <a:lnTo>
                  <a:pt x="1218909" y="1247371"/>
                </a:lnTo>
                <a:lnTo>
                  <a:pt x="1186252" y="1280028"/>
                </a:lnTo>
                <a:lnTo>
                  <a:pt x="1147098" y="1304922"/>
                </a:lnTo>
                <a:lnTo>
                  <a:pt x="1102712" y="1320786"/>
                </a:lnTo>
                <a:lnTo>
                  <a:pt x="1054360" y="1326356"/>
                </a:lnTo>
                <a:lnTo>
                  <a:pt x="210877" y="1326356"/>
                </a:lnTo>
                <a:lnTo>
                  <a:pt x="162524" y="1320786"/>
                </a:lnTo>
                <a:lnTo>
                  <a:pt x="118138" y="1304922"/>
                </a:lnTo>
                <a:lnTo>
                  <a:pt x="78983" y="1280028"/>
                </a:lnTo>
                <a:lnTo>
                  <a:pt x="46327" y="1247371"/>
                </a:lnTo>
                <a:lnTo>
                  <a:pt x="21433" y="1208217"/>
                </a:lnTo>
                <a:lnTo>
                  <a:pt x="5569" y="1163831"/>
                </a:lnTo>
                <a:lnTo>
                  <a:pt x="0" y="1115479"/>
                </a:lnTo>
                <a:lnTo>
                  <a:pt x="0" y="2108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41179" y="1998695"/>
            <a:ext cx="1186180" cy="3956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595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85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1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4366" y="2842388"/>
            <a:ext cx="940435" cy="46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69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foo </a:t>
            </a:r>
            <a:r>
              <a:rPr sz="800" dirty="0">
                <a:latin typeface="Comic Sans MS"/>
                <a:cs typeface="Comic Sans MS"/>
              </a:rPr>
              <a:t>: </a:t>
            </a:r>
            <a:r>
              <a:rPr sz="800" spc="-5" dirty="0">
                <a:latin typeface="Courier New"/>
                <a:cs typeface="Courier New"/>
              </a:rPr>
              <a:t>if a&lt;b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378460" marR="5080" indent="121920">
              <a:lnSpc>
                <a:spcPts val="850"/>
              </a:lnSpc>
              <a:spcBef>
                <a:spcPts val="30"/>
              </a:spcBef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a  </a:t>
            </a:r>
            <a:r>
              <a:rPr sz="800" spc="-5" dirty="0">
                <a:latin typeface="Courier New"/>
                <a:cs typeface="Courier New"/>
              </a:rPr>
              <a:t>else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  <a:p>
            <a:pPr marL="500380">
              <a:lnSpc>
                <a:spcPts val="890"/>
              </a:lnSpc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b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8491" y="2575751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13498" y="2427320"/>
            <a:ext cx="1390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omic Sans MS"/>
                <a:cs typeface="Comic Sans MS"/>
              </a:rPr>
              <a:t>y</a:t>
            </a:r>
            <a:r>
              <a:rPr sz="800" spc="-75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: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00773" y="2429652"/>
            <a:ext cx="149860" cy="1416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"/>
              </a:spcBef>
            </a:pPr>
            <a:r>
              <a:rPr sz="800" dirty="0">
                <a:latin typeface="Comic Sans MS"/>
                <a:cs typeface="Comic Sans MS"/>
              </a:rPr>
              <a:t>0.5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29703" y="2431448"/>
            <a:ext cx="262255" cy="169545"/>
          </a:xfrm>
          <a:custGeom>
            <a:avLst/>
            <a:gdLst/>
            <a:ahLst/>
            <a:cxnLst/>
            <a:rect l="l" t="t" r="r" b="b"/>
            <a:pathLst>
              <a:path w="262254" h="169544">
                <a:moveTo>
                  <a:pt x="0" y="0"/>
                </a:moveTo>
                <a:lnTo>
                  <a:pt x="261937" y="0"/>
                </a:lnTo>
                <a:lnTo>
                  <a:pt x="261937" y="169068"/>
                </a:lnTo>
                <a:lnTo>
                  <a:pt x="0" y="169068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62723" y="2441608"/>
            <a:ext cx="1936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1</a:t>
            </a:r>
            <a:r>
              <a:rPr sz="800" b="1" spc="-5" dirty="0">
                <a:latin typeface="Comic Sans MS"/>
                <a:cs typeface="Comic Sans MS"/>
              </a:rPr>
              <a:t>.</a:t>
            </a:r>
            <a:r>
              <a:rPr sz="800" b="1" dirty="0">
                <a:latin typeface="Comic Sans MS"/>
                <a:cs typeface="Comic Sans MS"/>
              </a:rPr>
              <a:t>2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64273" y="2658301"/>
            <a:ext cx="358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x :</a:t>
            </a:r>
            <a:r>
              <a:rPr sz="800" b="1" spc="40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mic Sans MS"/>
                <a:cs typeface="Comic Sans MS"/>
              </a:rPr>
              <a:t>43</a:t>
            </a:r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338" y="142430"/>
            <a:ext cx="821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nomi</a:t>
            </a:r>
            <a:r>
              <a:rPr spc="-75" dirty="0"/>
              <a:t> </a:t>
            </a:r>
            <a:r>
              <a:rPr spc="-5" dirty="0"/>
              <a:t>validi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96467"/>
            <a:ext cx="4394835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Possiamo usare (quasi) tutti i nomi che vogliamo, ma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…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13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… devono iniziare con una </a:t>
            </a:r>
            <a:r>
              <a:rPr sz="1000" i="1" dirty="0">
                <a:latin typeface="Arial"/>
                <a:cs typeface="Arial"/>
              </a:rPr>
              <a:t>lettera </a:t>
            </a:r>
            <a:r>
              <a:rPr sz="1000" dirty="0">
                <a:latin typeface="Arial"/>
                <a:cs typeface="Arial"/>
              </a:rPr>
              <a:t>o con il carattere</a:t>
            </a:r>
            <a:r>
              <a:rPr sz="1000" spc="2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_</a:t>
            </a:r>
            <a:endParaRPr sz="1000">
              <a:latin typeface="Arial"/>
              <a:cs typeface="Arial"/>
            </a:endParaRPr>
          </a:p>
          <a:p>
            <a:pPr marL="431800" marR="517525" lvl="1" indent="-190500">
              <a:lnSpc>
                <a:spcPts val="103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seguiti da una qualsiasi combinazione di caratteri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alfanumerici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, più il 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carattere</a:t>
            </a:r>
            <a:r>
              <a:rPr sz="900" spc="2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_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MS UI Gothic"/>
              <a:buChar char="■"/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i="1" dirty="0">
                <a:latin typeface="Arial"/>
                <a:cs typeface="Arial"/>
              </a:rPr>
              <a:t>Maiuscole/minuscole sono</a:t>
            </a:r>
            <a:r>
              <a:rPr sz="1000" i="1" spc="-5" dirty="0">
                <a:latin typeface="Arial"/>
                <a:cs typeface="Arial"/>
              </a:rPr>
              <a:t> distinte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Print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non è la stessa cosa di</a:t>
            </a:r>
            <a:r>
              <a:rPr sz="9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print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myPicture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non è la stessa cosa di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mypicture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MS UI Gothic"/>
              <a:buChar char="■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Attenzione </a:t>
            </a:r>
            <a:r>
              <a:rPr sz="1000" dirty="0">
                <a:latin typeface="Arial"/>
                <a:cs typeface="Arial"/>
              </a:rPr>
              <a:t>a non usare nomi </a:t>
            </a:r>
            <a:r>
              <a:rPr sz="1000" spc="-5" dirty="0">
                <a:latin typeface="Arial"/>
                <a:cs typeface="Arial"/>
              </a:rPr>
              <a:t>Python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1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Le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parole riservate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Python</a:t>
            </a:r>
            <a:endParaRPr sz="900">
              <a:latin typeface="Arial"/>
              <a:cs typeface="Arial"/>
            </a:endParaRPr>
          </a:p>
          <a:p>
            <a:pPr marL="584200" marR="266065" lvl="2" indent="-114300">
              <a:lnSpc>
                <a:spcPct val="92300"/>
              </a:lnSpc>
              <a:spcBef>
                <a:spcPts val="229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spc="-5" dirty="0">
                <a:latin typeface="Courier New"/>
                <a:cs typeface="Courier New"/>
              </a:rPr>
              <a:t>and, assert, break, class, continue, def, del, elif, else,  except, exec, finally, for, from, global, if, import, in,  lambda, not, or, pass, print, raise, return, try, while,  </a:t>
            </a:r>
            <a:r>
              <a:rPr sz="800" dirty="0">
                <a:latin typeface="Courier New"/>
                <a:cs typeface="Courier New"/>
              </a:rPr>
              <a:t>yield</a:t>
            </a:r>
            <a:endParaRPr sz="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70"/>
              </a:spcBef>
            </a:pPr>
            <a:r>
              <a:rPr sz="700" b="1" dirty="0">
                <a:latin typeface="Comic Sans MS"/>
                <a:cs typeface="Comic Sans MS"/>
              </a:rPr>
              <a:t>23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150" y="73852"/>
            <a:ext cx="1228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questioni </a:t>
            </a:r>
            <a:r>
              <a:rPr dirty="0"/>
              <a:t>di</a:t>
            </a:r>
            <a:r>
              <a:rPr spc="-40" dirty="0"/>
              <a:t> </a:t>
            </a:r>
            <a:r>
              <a:rPr spc="-5" dirty="0"/>
              <a:t>stile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597409"/>
            <a:ext cx="4222115" cy="10585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convenzioni adottate nei nomi delle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variabili</a:t>
            </a:r>
            <a:endParaRPr sz="10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scelta libera (ovviamente …), ma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esistono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alcune convenzioni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standard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che  è bene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rispettare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esempio: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notazione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a cammello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camel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case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706755">
              <a:lnSpc>
                <a:spcPct val="100000"/>
              </a:lnSpc>
            </a:pPr>
            <a:r>
              <a:rPr sz="1000" dirty="0">
                <a:latin typeface="Lucida Console"/>
                <a:cs typeface="Lucida Console"/>
              </a:rPr>
              <a:t>tutteLeInizialiMaiuscoleTranneLaPrima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8397" y="1831373"/>
            <a:ext cx="1886743" cy="1388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150" y="142430"/>
            <a:ext cx="1228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questioni </a:t>
            </a:r>
            <a:r>
              <a:rPr dirty="0"/>
              <a:t>di</a:t>
            </a:r>
            <a:r>
              <a:rPr spc="-40" dirty="0"/>
              <a:t> </a:t>
            </a:r>
            <a:r>
              <a:rPr spc="-5" dirty="0"/>
              <a:t>stile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665987"/>
            <a:ext cx="4222115" cy="10585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convenzioni adottate nei nomi delle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variabili</a:t>
            </a:r>
            <a:endParaRPr sz="10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scelta libera (ovviamente …), ma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esistono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alcune convenzioni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standard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che  è bene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rispettare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esempio: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notazione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a cammello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camel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case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706755">
              <a:lnSpc>
                <a:spcPct val="100000"/>
              </a:lnSpc>
            </a:pPr>
            <a:r>
              <a:rPr sz="1000" dirty="0">
                <a:latin typeface="Lucida Console"/>
                <a:cs typeface="Lucida Console"/>
              </a:rPr>
              <a:t>tutteLeInizialiMaiuscoleTranneLaPrima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5222" y="1897496"/>
            <a:ext cx="1878880" cy="1382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150" y="73852"/>
            <a:ext cx="1228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questioni </a:t>
            </a:r>
            <a:r>
              <a:rPr dirty="0"/>
              <a:t>di</a:t>
            </a:r>
            <a:r>
              <a:rPr spc="-40" dirty="0"/>
              <a:t> </a:t>
            </a:r>
            <a:r>
              <a:rPr spc="-5" dirty="0"/>
              <a:t>stile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597409"/>
            <a:ext cx="4237990" cy="19291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convenzioni adottate nei nomi delle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variabili</a:t>
            </a:r>
            <a:endParaRPr sz="1000">
              <a:latin typeface="Arial"/>
              <a:cs typeface="Arial"/>
            </a:endParaRPr>
          </a:p>
          <a:p>
            <a:pPr marL="387350" marR="20955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scelta libera (ovviamente …), ma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esistono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alcune convenzioni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standard</a:t>
            </a:r>
            <a:r>
              <a:rPr sz="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che  è bene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rispettare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esempio: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notazione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a cammello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camel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case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MS UI Gothic"/>
              <a:buChar char="■"/>
            </a:pPr>
            <a:endParaRPr sz="800">
              <a:latin typeface="Times New Roman"/>
              <a:cs typeface="Times New Roman"/>
            </a:endParaRPr>
          </a:p>
          <a:p>
            <a:pPr marL="706755">
              <a:lnSpc>
                <a:spcPct val="100000"/>
              </a:lnSpc>
            </a:pPr>
            <a:r>
              <a:rPr sz="1000" dirty="0">
                <a:latin typeface="Lucida Console"/>
                <a:cs typeface="Lucida Console"/>
              </a:rPr>
              <a:t>tutteLeInizialiMaiuscoleTranneLaPrima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nomi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descrittivi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 ci si riferisce al numero di votanti, scegliete: </a:t>
            </a:r>
            <a:r>
              <a:rPr sz="900" dirty="0">
                <a:latin typeface="Lucida Console"/>
                <a:cs typeface="Lucida Console"/>
              </a:rPr>
              <a:t>numeroDiVotanti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900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oppure</a:t>
            </a:r>
            <a:endParaRPr sz="9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Lucida Console"/>
                <a:cs typeface="Lucida Console"/>
              </a:rPr>
              <a:t>numVotanti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, oppure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Lucida Console"/>
                <a:cs typeface="Lucida Console"/>
              </a:rPr>
              <a:t>votanti</a:t>
            </a:r>
            <a:endParaRPr sz="900">
              <a:latin typeface="Lucida Console"/>
              <a:cs typeface="Lucida Console"/>
            </a:endParaRPr>
          </a:p>
          <a:p>
            <a:pPr marL="384175" lvl="1" indent="-142875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non usate </a:t>
            </a:r>
            <a:r>
              <a:rPr sz="900" dirty="0">
                <a:latin typeface="Lucida Console"/>
                <a:cs typeface="Lucida Console"/>
              </a:rPr>
              <a:t>x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, oppure </a:t>
            </a:r>
            <a:r>
              <a:rPr sz="900" dirty="0">
                <a:latin typeface="Lucida Console"/>
                <a:cs typeface="Lucida Console"/>
              </a:rPr>
              <a:t>controlloVolume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, oppure</a:t>
            </a:r>
            <a:r>
              <a:rPr sz="9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Lucida Console"/>
                <a:cs typeface="Lucida Console"/>
              </a:rPr>
              <a:t>zioPaperone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79" y="392145"/>
            <a:ext cx="2379345" cy="3733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esempi di creazione e uso di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variabili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85" y="989553"/>
            <a:ext cx="78867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00" dirty="0">
                <a:latin typeface="Arial"/>
                <a:cs typeface="Arial"/>
              </a:rPr>
              <a:t>&gt;&gt;&gt; value =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dirty="0">
                <a:latin typeface="Arial"/>
                <a:cs typeface="Arial"/>
              </a:rPr>
              <a:t>&gt;&gt;&gt; value *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latin typeface="Arial"/>
                <a:cs typeface="Arial"/>
              </a:rPr>
              <a:t>&gt;&gt;&gt;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85" y="1647667"/>
            <a:ext cx="1009015" cy="355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latin typeface="Arial"/>
                <a:cs typeface="Arial"/>
              </a:rPr>
              <a:t>&gt;&gt;&gt; name =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"Mark"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Arial"/>
                <a:cs typeface="Arial"/>
              </a:rPr>
              <a:t>&gt;&gt;&gt; name *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85" y="2142968"/>
            <a:ext cx="985519" cy="5207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latin typeface="Arial"/>
                <a:cs typeface="Arial"/>
              </a:rPr>
              <a:t>&gt;&gt;&gt; value =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Arial"/>
                <a:cs typeface="Arial"/>
              </a:rPr>
              <a:t>&gt;&gt;&gt; value *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latin typeface="Arial"/>
                <a:cs typeface="Arial"/>
              </a:rPr>
              <a:t>&gt;&gt;&gt; value =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“John”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85" y="2762217"/>
            <a:ext cx="667385" cy="4381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900" dirty="0">
                <a:latin typeface="Arial"/>
                <a:cs typeface="Arial"/>
              </a:rPr>
              <a:t>&gt;&gt;&gt; x =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latin typeface="Arial"/>
                <a:cs typeface="Arial"/>
              </a:rPr>
              <a:t>&gt;&gt;&gt; x = x -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791" y="1015395"/>
            <a:ext cx="204279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4465">
              <a:lnSpc>
                <a:spcPct val="112799"/>
              </a:lnSpc>
              <a:spcBef>
                <a:spcPts val="100"/>
              </a:spcBef>
            </a:pPr>
            <a:r>
              <a:rPr sz="900" b="1" spc="-10" dirty="0">
                <a:latin typeface="Times New Roman"/>
                <a:cs typeface="Times New Roman"/>
              </a:rPr>
              <a:t>Definire </a:t>
            </a:r>
            <a:r>
              <a:rPr sz="900" b="1" dirty="0">
                <a:latin typeface="Times New Roman"/>
                <a:cs typeface="Times New Roman"/>
              </a:rPr>
              <a:t>un </a:t>
            </a:r>
            <a:r>
              <a:rPr sz="900" b="1" spc="-5" dirty="0">
                <a:latin typeface="Times New Roman"/>
                <a:cs typeface="Times New Roman"/>
              </a:rPr>
              <a:t>variabile </a:t>
            </a:r>
            <a:r>
              <a:rPr sz="900" b="1" dirty="0">
                <a:latin typeface="Times New Roman"/>
                <a:cs typeface="Times New Roman"/>
              </a:rPr>
              <a:t>con </a:t>
            </a:r>
            <a:r>
              <a:rPr sz="900" b="1" spc="-5" dirty="0">
                <a:latin typeface="Times New Roman"/>
                <a:cs typeface="Times New Roman"/>
              </a:rPr>
              <a:t>valore intero  Usare </a:t>
            </a:r>
            <a:r>
              <a:rPr sz="900" b="1" dirty="0">
                <a:latin typeface="Times New Roman"/>
                <a:cs typeface="Times New Roman"/>
              </a:rPr>
              <a:t>una </a:t>
            </a:r>
            <a:r>
              <a:rPr sz="900" b="1" spc="-5" dirty="0">
                <a:latin typeface="Times New Roman"/>
                <a:cs typeface="Times New Roman"/>
              </a:rPr>
              <a:t>variabile </a:t>
            </a:r>
            <a:r>
              <a:rPr sz="900" b="1" dirty="0">
                <a:latin typeface="Times New Roman"/>
                <a:cs typeface="Times New Roman"/>
              </a:rPr>
              <a:t>in </a:t>
            </a:r>
            <a:r>
              <a:rPr sz="900" b="1" spc="-5" dirty="0">
                <a:latin typeface="Times New Roman"/>
                <a:cs typeface="Times New Roman"/>
              </a:rPr>
              <a:t>un’espressione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Il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valore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della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variabile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non è</a:t>
            </a:r>
            <a:r>
              <a:rPr sz="9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cambiato!!!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791" y="1675795"/>
            <a:ext cx="2221865" cy="34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900" b="1" spc="-10" dirty="0">
                <a:latin typeface="Times New Roman"/>
                <a:cs typeface="Times New Roman"/>
              </a:rPr>
              <a:t>Definire </a:t>
            </a:r>
            <a:r>
              <a:rPr sz="900" b="1" dirty="0">
                <a:latin typeface="Times New Roman"/>
                <a:cs typeface="Times New Roman"/>
              </a:rPr>
              <a:t>un </a:t>
            </a:r>
            <a:r>
              <a:rPr sz="900" b="1" spc="-5" dirty="0">
                <a:latin typeface="Times New Roman"/>
                <a:cs typeface="Times New Roman"/>
              </a:rPr>
              <a:t>variabile </a:t>
            </a:r>
            <a:r>
              <a:rPr sz="900" b="1" dirty="0">
                <a:latin typeface="Times New Roman"/>
                <a:cs typeface="Times New Roman"/>
              </a:rPr>
              <a:t>con </a:t>
            </a:r>
            <a:r>
              <a:rPr sz="900" b="1" spc="-5" dirty="0">
                <a:latin typeface="Times New Roman"/>
                <a:cs typeface="Times New Roman"/>
              </a:rPr>
              <a:t>valore </a:t>
            </a:r>
            <a:r>
              <a:rPr sz="900" b="1" dirty="0">
                <a:latin typeface="Times New Roman"/>
                <a:cs typeface="Times New Roman"/>
              </a:rPr>
              <a:t>di </a:t>
            </a:r>
            <a:r>
              <a:rPr sz="900" b="1" spc="-5" dirty="0">
                <a:latin typeface="Times New Roman"/>
                <a:cs typeface="Times New Roman"/>
              </a:rPr>
              <a:t>tipo string  Usare </a:t>
            </a:r>
            <a:r>
              <a:rPr sz="900" b="1" dirty="0">
                <a:latin typeface="Times New Roman"/>
                <a:cs typeface="Times New Roman"/>
              </a:rPr>
              <a:t>una </a:t>
            </a:r>
            <a:r>
              <a:rPr sz="900" b="1" spc="-5" dirty="0">
                <a:latin typeface="Times New Roman"/>
                <a:cs typeface="Times New Roman"/>
              </a:rPr>
              <a:t>variabile </a:t>
            </a:r>
            <a:r>
              <a:rPr sz="900" b="1" dirty="0">
                <a:latin typeface="Times New Roman"/>
                <a:cs typeface="Times New Roman"/>
              </a:rPr>
              <a:t>in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un’espressione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791" y="2194275"/>
            <a:ext cx="2954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Solo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il comando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“=”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può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cambiare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il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valore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di una</a:t>
            </a:r>
            <a:r>
              <a:rPr sz="9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variabile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791" y="2512567"/>
            <a:ext cx="2934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E’ possibile </a:t>
            </a:r>
            <a:r>
              <a:rPr sz="900" b="1" spc="-5" dirty="0">
                <a:latin typeface="Times New Roman"/>
                <a:cs typeface="Times New Roman"/>
              </a:rPr>
              <a:t>cambiare </a:t>
            </a:r>
            <a:r>
              <a:rPr sz="900" b="1" dirty="0">
                <a:latin typeface="Times New Roman"/>
                <a:cs typeface="Times New Roman"/>
              </a:rPr>
              <a:t>il </a:t>
            </a:r>
            <a:r>
              <a:rPr sz="900" b="1" i="1" dirty="0">
                <a:latin typeface="Times New Roman"/>
                <a:cs typeface="Times New Roman"/>
              </a:rPr>
              <a:t>tipo </a:t>
            </a:r>
            <a:r>
              <a:rPr sz="900" b="1" dirty="0">
                <a:latin typeface="Times New Roman"/>
                <a:cs typeface="Times New Roman"/>
              </a:rPr>
              <a:t>di </a:t>
            </a:r>
            <a:r>
              <a:rPr sz="900" b="1" spc="-5" dirty="0">
                <a:latin typeface="Times New Roman"/>
                <a:cs typeface="Times New Roman"/>
              </a:rPr>
              <a:t>valore associato </a:t>
            </a:r>
            <a:r>
              <a:rPr sz="900" b="1" dirty="0">
                <a:latin typeface="Times New Roman"/>
                <a:cs typeface="Times New Roman"/>
              </a:rPr>
              <a:t>con un</a:t>
            </a:r>
            <a:r>
              <a:rPr sz="900" b="1" spc="-9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nome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6791" y="3032474"/>
            <a:ext cx="946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Che cosa</a:t>
            </a:r>
            <a:r>
              <a:rPr sz="9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significa?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51323" y="142430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27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229" y="638684"/>
            <a:ext cx="4177665" cy="9645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lavorare nella </a:t>
            </a:r>
            <a:r>
              <a:rPr sz="1000" i="1" dirty="0">
                <a:latin typeface="Arial"/>
                <a:cs typeface="Arial"/>
              </a:rPr>
              <a:t>command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area</a:t>
            </a:r>
            <a:endParaRPr sz="1000">
              <a:latin typeface="Arial"/>
              <a:cs typeface="Arial"/>
            </a:endParaRPr>
          </a:p>
          <a:p>
            <a:pPr marL="431800" marR="7747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le frecce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up/down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possone essere usate per scorrere lungo la</a:t>
            </a:r>
            <a:r>
              <a:rPr sz="9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command 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history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Si può modificare l’ultima riga di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comando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4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posizionate il cursore alla fine della riga , prima di premere il </a:t>
            </a:r>
            <a:r>
              <a:rPr sz="800" spc="-5" dirty="0">
                <a:latin typeface="Arial"/>
                <a:cs typeface="Arial"/>
              </a:rPr>
              <a:t>tasto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Return/Enter</a:t>
            </a:r>
            <a:r>
              <a:rPr sz="800" spc="-5" dirty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si può modificare la riga a piacere, anche utilizzando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Cut/Copy/Paste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7023" y="73852"/>
            <a:ext cx="194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 JES: consigli</a:t>
            </a:r>
            <a:r>
              <a:rPr spc="-70" dirty="0"/>
              <a:t> </a:t>
            </a:r>
            <a:r>
              <a:rPr spc="-5" dirty="0"/>
              <a:t>pratici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44" y="2312416"/>
            <a:ext cx="905256" cy="78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229" y="707262"/>
            <a:ext cx="3895090" cy="11074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valori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“condivisi”</a:t>
            </a:r>
            <a:endParaRPr sz="1000">
              <a:latin typeface="Arial"/>
              <a:cs typeface="Arial"/>
            </a:endParaRPr>
          </a:p>
          <a:p>
            <a:pPr marL="52705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270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ogni volta che il comando “=” viene eseguito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ts val="96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si crea un </a:t>
            </a:r>
            <a:r>
              <a:rPr sz="800" i="1" dirty="0">
                <a:latin typeface="Arial"/>
                <a:cs typeface="Arial"/>
              </a:rPr>
              <a:t>nome </a:t>
            </a:r>
            <a:r>
              <a:rPr sz="800" dirty="0">
                <a:latin typeface="Arial"/>
                <a:cs typeface="Arial"/>
              </a:rPr>
              <a:t>(a meno che non </a:t>
            </a:r>
            <a:r>
              <a:rPr sz="800" spc="-5" dirty="0">
                <a:latin typeface="Arial"/>
                <a:cs typeface="Arial"/>
              </a:rPr>
              <a:t>esista </a:t>
            </a:r>
            <a:r>
              <a:rPr sz="800" dirty="0">
                <a:latin typeface="Arial"/>
                <a:cs typeface="Arial"/>
              </a:rPr>
              <a:t>già), e lo si fa riferire a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un</a:t>
            </a:r>
            <a:endParaRPr sz="800">
              <a:latin typeface="Arial"/>
              <a:cs typeface="Arial"/>
            </a:endParaRPr>
          </a:p>
          <a:p>
            <a:pPr marL="584200">
              <a:lnSpc>
                <a:spcPts val="960"/>
              </a:lnSpc>
            </a:pPr>
            <a:r>
              <a:rPr sz="800" i="1" spc="-5" dirty="0">
                <a:latin typeface="Arial"/>
                <a:cs typeface="Arial"/>
              </a:rPr>
              <a:t>oggetto </a:t>
            </a:r>
            <a:r>
              <a:rPr sz="800" dirty="0">
                <a:latin typeface="Arial"/>
                <a:cs typeface="Arial"/>
              </a:rPr>
              <a:t>(che diventa il </a:t>
            </a:r>
            <a:r>
              <a:rPr sz="800" i="1" dirty="0">
                <a:latin typeface="Arial"/>
                <a:cs typeface="Arial"/>
              </a:rPr>
              <a:t>valore </a:t>
            </a:r>
            <a:r>
              <a:rPr sz="800" dirty="0">
                <a:latin typeface="Arial"/>
                <a:cs typeface="Arial"/>
              </a:rPr>
              <a:t>associato con quel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nome</a:t>
            </a:r>
            <a:r>
              <a:rPr sz="800" spc="-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527050" lvl="1" indent="-190500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270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nomi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differenti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possono essere associati con 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</a:t>
            </a:r>
            <a:r>
              <a:rPr sz="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valore</a:t>
            </a:r>
            <a:endParaRPr sz="900">
              <a:latin typeface="Arial"/>
              <a:cs typeface="Arial"/>
            </a:endParaRPr>
          </a:p>
          <a:p>
            <a:pPr marL="527050" marR="5080" lvl="1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270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questo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caso, modificare uno di essi (il valore associato ad</a:t>
            </a:r>
            <a:r>
              <a:rPr sz="9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esso)  non ha alcun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effetto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sugli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altri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5456" y="142430"/>
            <a:ext cx="1791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ancora sul comando</a:t>
            </a:r>
            <a:r>
              <a:rPr spc="-100" dirty="0"/>
              <a:t> </a:t>
            </a:r>
            <a:r>
              <a:rPr dirty="0"/>
              <a:t>“=”</a:t>
            </a:r>
          </a:p>
        </p:txBody>
      </p:sp>
      <p:sp>
        <p:nvSpPr>
          <p:cNvPr id="5" name="object 5"/>
          <p:cNvSpPr/>
          <p:nvPr/>
        </p:nvSpPr>
        <p:spPr>
          <a:xfrm>
            <a:off x="1575308" y="2303272"/>
            <a:ext cx="371856" cy="31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3978" y="2330164"/>
            <a:ext cx="288925" cy="227965"/>
          </a:xfrm>
          <a:custGeom>
            <a:avLst/>
            <a:gdLst/>
            <a:ahLst/>
            <a:cxnLst/>
            <a:rect l="l" t="t" r="r" b="b"/>
            <a:pathLst>
              <a:path w="288925" h="227964">
                <a:moveTo>
                  <a:pt x="0" y="0"/>
                </a:moveTo>
                <a:lnTo>
                  <a:pt x="288925" y="0"/>
                </a:lnTo>
                <a:lnTo>
                  <a:pt x="288925" y="227806"/>
                </a:lnTo>
                <a:lnTo>
                  <a:pt x="0" y="2278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3503" y="2384139"/>
            <a:ext cx="279400" cy="179070"/>
          </a:xfrm>
          <a:prstGeom prst="rect">
            <a:avLst/>
          </a:prstGeom>
          <a:solidFill>
            <a:srgbClr val="D4FEFF"/>
          </a:solidFill>
        </p:spPr>
        <p:txBody>
          <a:bodyPr vert="horz" wrap="square" lIns="0" tIns="0" rIns="0" bIns="0" rtlCol="0">
            <a:spAutoFit/>
          </a:bodyPr>
          <a:lstStyle/>
          <a:p>
            <a:pPr marR="28575" algn="ctr">
              <a:lnSpc>
                <a:spcPts val="865"/>
              </a:lnSpc>
            </a:pPr>
            <a:r>
              <a:rPr sz="80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8179" y="2312416"/>
            <a:ext cx="493775" cy="30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47438" y="2379376"/>
            <a:ext cx="412115" cy="188595"/>
          </a:xfrm>
          <a:prstGeom prst="rect">
            <a:avLst/>
          </a:prstGeom>
          <a:solidFill>
            <a:srgbClr val="FFFDA9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20"/>
              </a:spcBef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42972" y="2277777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89">
                <a:moveTo>
                  <a:pt x="0" y="0"/>
                </a:moveTo>
                <a:lnTo>
                  <a:pt x="0" y="11136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5404" y="2145061"/>
            <a:ext cx="3092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N</a:t>
            </a:r>
            <a:r>
              <a:rPr sz="700" b="1" spc="-5" dirty="0">
                <a:latin typeface="Comic Sans MS"/>
                <a:cs typeface="Comic Sans MS"/>
              </a:rPr>
              <a:t>a</a:t>
            </a:r>
            <a:r>
              <a:rPr sz="700" b="1" dirty="0">
                <a:latin typeface="Comic Sans MS"/>
                <a:cs typeface="Comic Sans MS"/>
              </a:rPr>
              <a:t>mes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3417" y="2149824"/>
            <a:ext cx="5048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mic Sans MS"/>
                <a:cs typeface="Comic Sans MS"/>
              </a:rPr>
              <a:t>References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1966" y="2136331"/>
            <a:ext cx="3657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Comic Sans MS"/>
                <a:cs typeface="Comic Sans MS"/>
              </a:rPr>
              <a:t>Objects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9728" y="2376995"/>
            <a:ext cx="1354455" cy="5080"/>
          </a:xfrm>
          <a:custGeom>
            <a:avLst/>
            <a:gdLst/>
            <a:ahLst/>
            <a:cxnLst/>
            <a:rect l="l" t="t" r="r" b="b"/>
            <a:pathLst>
              <a:path w="1354455" h="5080">
                <a:moveTo>
                  <a:pt x="0" y="0"/>
                </a:moveTo>
                <a:lnTo>
                  <a:pt x="1354137" y="4762"/>
                </a:lnTo>
              </a:path>
            </a:pathLst>
          </a:custGeom>
          <a:ln w="9525">
            <a:solidFill>
              <a:srgbClr val="AB4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8399" y="2362619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33" y="0"/>
                </a:moveTo>
                <a:lnTo>
                  <a:pt x="0" y="38100"/>
                </a:lnTo>
                <a:lnTo>
                  <a:pt x="38166" y="19183"/>
                </a:lnTo>
                <a:lnTo>
                  <a:pt x="133" y="0"/>
                </a:lnTo>
                <a:close/>
              </a:path>
            </a:pathLst>
          </a:custGeom>
          <a:solidFill>
            <a:srgbClr val="AB4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4452" y="2568448"/>
            <a:ext cx="371855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3503" y="2596070"/>
            <a:ext cx="288925" cy="227965"/>
          </a:xfrm>
          <a:custGeom>
            <a:avLst/>
            <a:gdLst/>
            <a:ahLst/>
            <a:cxnLst/>
            <a:rect l="l" t="t" r="r" b="b"/>
            <a:pathLst>
              <a:path w="288925" h="227964">
                <a:moveTo>
                  <a:pt x="0" y="0"/>
                </a:moveTo>
                <a:lnTo>
                  <a:pt x="288925" y="0"/>
                </a:lnTo>
                <a:lnTo>
                  <a:pt x="288925" y="227807"/>
                </a:lnTo>
                <a:lnTo>
                  <a:pt x="0" y="227807"/>
                </a:lnTo>
                <a:lnTo>
                  <a:pt x="0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3503" y="2596070"/>
            <a:ext cx="288925" cy="227965"/>
          </a:xfrm>
          <a:custGeom>
            <a:avLst/>
            <a:gdLst/>
            <a:ahLst/>
            <a:cxnLst/>
            <a:rect l="l" t="t" r="r" b="b"/>
            <a:pathLst>
              <a:path w="288925" h="227964">
                <a:moveTo>
                  <a:pt x="0" y="0"/>
                </a:moveTo>
                <a:lnTo>
                  <a:pt x="288925" y="0"/>
                </a:lnTo>
                <a:lnTo>
                  <a:pt x="288925" y="227806"/>
                </a:lnTo>
                <a:lnTo>
                  <a:pt x="0" y="22780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13503" y="2625280"/>
            <a:ext cx="2794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86553" y="2511139"/>
            <a:ext cx="1346200" cy="188595"/>
          </a:xfrm>
          <a:custGeom>
            <a:avLst/>
            <a:gdLst/>
            <a:ahLst/>
            <a:cxnLst/>
            <a:rect l="l" t="t" r="r" b="b"/>
            <a:pathLst>
              <a:path w="1346200" h="188594">
                <a:moveTo>
                  <a:pt x="0" y="188118"/>
                </a:moveTo>
                <a:lnTo>
                  <a:pt x="819311" y="188118"/>
                </a:lnTo>
                <a:lnTo>
                  <a:pt x="819311" y="0"/>
                </a:lnTo>
                <a:lnTo>
                  <a:pt x="1346200" y="0"/>
                </a:lnTo>
              </a:path>
            </a:pathLst>
          </a:custGeom>
          <a:ln w="952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7353" y="24920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0" y="38100"/>
                </a:lnTo>
                <a:lnTo>
                  <a:pt x="381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1227" y="2894583"/>
            <a:ext cx="493775" cy="3017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49422" y="2923890"/>
            <a:ext cx="412115" cy="218440"/>
          </a:xfrm>
          <a:custGeom>
            <a:avLst/>
            <a:gdLst/>
            <a:ahLst/>
            <a:cxnLst/>
            <a:rect l="l" t="t" r="r" b="b"/>
            <a:pathLst>
              <a:path w="412114" h="218439">
                <a:moveTo>
                  <a:pt x="0" y="0"/>
                </a:moveTo>
                <a:lnTo>
                  <a:pt x="411956" y="0"/>
                </a:lnTo>
                <a:lnTo>
                  <a:pt x="411956" y="218279"/>
                </a:lnTo>
                <a:lnTo>
                  <a:pt x="0" y="218279"/>
                </a:lnTo>
                <a:lnTo>
                  <a:pt x="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9422" y="2923890"/>
            <a:ext cx="412115" cy="218440"/>
          </a:xfrm>
          <a:custGeom>
            <a:avLst/>
            <a:gdLst/>
            <a:ahLst/>
            <a:cxnLst/>
            <a:rect l="l" t="t" r="r" b="b"/>
            <a:pathLst>
              <a:path w="412114" h="218439">
                <a:moveTo>
                  <a:pt x="0" y="0"/>
                </a:moveTo>
                <a:lnTo>
                  <a:pt x="411956" y="0"/>
                </a:lnTo>
                <a:lnTo>
                  <a:pt x="411956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52200" y="2953100"/>
            <a:ext cx="4025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'spam'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24276" y="2632455"/>
            <a:ext cx="493775" cy="301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51010" y="2660364"/>
            <a:ext cx="412115" cy="218440"/>
          </a:xfrm>
          <a:custGeom>
            <a:avLst/>
            <a:gdLst/>
            <a:ahLst/>
            <a:cxnLst/>
            <a:rect l="l" t="t" r="r" b="b"/>
            <a:pathLst>
              <a:path w="412114" h="218439">
                <a:moveTo>
                  <a:pt x="0" y="0"/>
                </a:moveTo>
                <a:lnTo>
                  <a:pt x="411956" y="0"/>
                </a:lnTo>
                <a:lnTo>
                  <a:pt x="411956" y="218281"/>
                </a:lnTo>
                <a:lnTo>
                  <a:pt x="0" y="21828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52200" y="2684573"/>
            <a:ext cx="402590" cy="212090"/>
          </a:xfrm>
          <a:prstGeom prst="rect">
            <a:avLst/>
          </a:prstGeom>
          <a:solidFill>
            <a:srgbClr val="FFFDA9"/>
          </a:solidFill>
        </p:spPr>
        <p:txBody>
          <a:bodyPr vert="horz" wrap="square" lIns="0" tIns="1778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40"/>
              </a:spcBef>
            </a:pP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92110" y="2495264"/>
            <a:ext cx="1367790" cy="600075"/>
          </a:xfrm>
          <a:custGeom>
            <a:avLst/>
            <a:gdLst/>
            <a:ahLst/>
            <a:cxnLst/>
            <a:rect l="l" t="t" r="r" b="b"/>
            <a:pathLst>
              <a:path w="1367789" h="600075">
                <a:moveTo>
                  <a:pt x="0" y="0"/>
                </a:moveTo>
                <a:lnTo>
                  <a:pt x="473104" y="0"/>
                </a:lnTo>
                <a:lnTo>
                  <a:pt x="473104" y="600075"/>
                </a:lnTo>
                <a:lnTo>
                  <a:pt x="1367631" y="600075"/>
                </a:lnTo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4340" y="307629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0" y="38100"/>
                </a:lnTo>
                <a:lnTo>
                  <a:pt x="381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41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02428" y="2421445"/>
            <a:ext cx="1348740" cy="347980"/>
          </a:xfrm>
          <a:custGeom>
            <a:avLst/>
            <a:gdLst/>
            <a:ahLst/>
            <a:cxnLst/>
            <a:rect l="l" t="t" r="r" b="b"/>
            <a:pathLst>
              <a:path w="1348739" h="347980">
                <a:moveTo>
                  <a:pt x="0" y="0"/>
                </a:moveTo>
                <a:lnTo>
                  <a:pt x="674290" y="0"/>
                </a:lnTo>
                <a:lnTo>
                  <a:pt x="674290" y="347662"/>
                </a:lnTo>
                <a:lnTo>
                  <a:pt x="1348581" y="347662"/>
                </a:lnTo>
              </a:path>
            </a:pathLst>
          </a:custGeom>
          <a:ln w="9525">
            <a:solidFill>
              <a:srgbClr val="92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5609" y="275005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0" y="38100"/>
                </a:lnTo>
                <a:lnTo>
                  <a:pt x="381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92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0822" y="2338895"/>
            <a:ext cx="824865" cy="706755"/>
          </a:xfrm>
          <a:prstGeom prst="rect">
            <a:avLst/>
          </a:prstGeom>
          <a:solidFill>
            <a:srgbClr val="D4FDD5"/>
          </a:solidFill>
          <a:ln w="9525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Arial"/>
                <a:cs typeface="Arial"/>
              </a:rPr>
              <a:t>&gt;&gt;&gt; a =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55"/>
              </a:spcBef>
            </a:pPr>
            <a:r>
              <a:rPr sz="800" dirty="0">
                <a:latin typeface="Arial"/>
                <a:cs typeface="Arial"/>
              </a:rPr>
              <a:t>&gt;&gt;&gt; b =</a:t>
            </a:r>
            <a:r>
              <a:rPr sz="800" spc="-10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800" dirty="0">
                <a:latin typeface="Arial"/>
                <a:cs typeface="Arial"/>
              </a:rPr>
              <a:t>&gt;&gt;&gt; a =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a+2</a:t>
            </a:r>
            <a:endParaRPr sz="8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  <a:spcBef>
                <a:spcPts val="85"/>
              </a:spcBef>
            </a:pPr>
            <a:r>
              <a:rPr sz="800" dirty="0">
                <a:latin typeface="Arial"/>
                <a:cs typeface="Arial"/>
              </a:rPr>
              <a:t>&gt;&gt;&gt; a =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'spam'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29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795" y="73852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0271" y="3108016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30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529" y="938245"/>
            <a:ext cx="3702050" cy="3175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0"/>
              </a:spcBef>
            </a:pP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Quale delle </a:t>
            </a:r>
            <a:r>
              <a:rPr sz="1000" b="0" spc="-5" dirty="0">
                <a:solidFill>
                  <a:srgbClr val="000000"/>
                </a:solidFill>
                <a:latin typeface="Arial"/>
                <a:cs typeface="Arial"/>
              </a:rPr>
              <a:t>affermazioni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sotto è vera dopo che sono </a:t>
            </a:r>
            <a:r>
              <a:rPr sz="1000" b="0" spc="-5" dirty="0">
                <a:solidFill>
                  <a:srgbClr val="000000"/>
                </a:solidFill>
                <a:latin typeface="Arial"/>
                <a:cs typeface="Arial"/>
              </a:rPr>
              <a:t>stati</a:t>
            </a:r>
            <a:r>
              <a:rPr sz="10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eseguiti  </a:t>
            </a:r>
            <a:r>
              <a:rPr sz="1000" b="0" spc="-5" dirty="0">
                <a:solidFill>
                  <a:srgbClr val="000000"/>
                </a:solidFill>
                <a:latin typeface="Arial"/>
                <a:cs typeface="Arial"/>
              </a:rPr>
              <a:t>questi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due comandi ? (potrebbe esserlo più di</a:t>
            </a:r>
            <a:r>
              <a:rPr sz="10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una)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529" y="1591025"/>
            <a:ext cx="3681095" cy="159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La variabile </a:t>
            </a:r>
            <a:r>
              <a:rPr sz="1000" dirty="0">
                <a:latin typeface="Courier New"/>
                <a:cs typeface="Courier New"/>
              </a:rPr>
              <a:t>a </a:t>
            </a:r>
            <a:r>
              <a:rPr sz="1000" dirty="0">
                <a:latin typeface="Arial"/>
                <a:cs typeface="Arial"/>
              </a:rPr>
              <a:t>ora è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indefinita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BD0D9"/>
              </a:buClr>
              <a:buFont typeface="Arial"/>
              <a:buAutoNum type="arabicParenR"/>
            </a:pPr>
            <a:endParaRPr sz="115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La variabile </a:t>
            </a:r>
            <a:r>
              <a:rPr sz="1000" dirty="0">
                <a:latin typeface="Courier New"/>
                <a:cs typeface="Courier New"/>
              </a:rPr>
              <a:t>a </a:t>
            </a:r>
            <a:r>
              <a:rPr sz="1000" dirty="0">
                <a:latin typeface="Arial"/>
                <a:cs typeface="Arial"/>
              </a:rPr>
              <a:t>vale ancora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D0D9"/>
              </a:buClr>
              <a:buFont typeface="Arial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La variabile </a:t>
            </a:r>
            <a:r>
              <a:rPr sz="1000" dirty="0">
                <a:latin typeface="Courier New"/>
                <a:cs typeface="Courier New"/>
              </a:rPr>
              <a:t>b</a:t>
            </a:r>
            <a:r>
              <a:rPr sz="1000" spc="-340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ora vale 10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9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Se cambiamo ancora il valore di 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dirty="0">
                <a:latin typeface="Arial"/>
                <a:cs typeface="Arial"/>
              </a:rPr>
              <a:t>, cambierà anche quello di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b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7778" y="432785"/>
            <a:ext cx="1200150" cy="40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7171" y="1144779"/>
            <a:ext cx="304800" cy="217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tella a 5 punte 8"/>
          <p:cNvSpPr/>
          <p:nvPr/>
        </p:nvSpPr>
        <p:spPr>
          <a:xfrm>
            <a:off x="4259071" y="1778000"/>
            <a:ext cx="3810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tella a 5 punte 9"/>
          <p:cNvSpPr/>
          <p:nvPr/>
        </p:nvSpPr>
        <p:spPr>
          <a:xfrm>
            <a:off x="4259071" y="2290608"/>
            <a:ext cx="3810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323" y="142430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629" y="1293367"/>
            <a:ext cx="71437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x =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x +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print x +</a:t>
            </a:r>
            <a:r>
              <a:rPr sz="800" b="1" spc="-9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566" y="474217"/>
            <a:ext cx="4121785" cy="79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  <a:tab pos="1874520" algn="l"/>
              </a:tabLst>
            </a:pPr>
            <a:r>
              <a:rPr sz="1500" baseline="2777" dirty="0">
                <a:latin typeface="Arial"/>
                <a:cs typeface="Arial"/>
              </a:rPr>
              <a:t>un altro comando</a:t>
            </a:r>
            <a:r>
              <a:rPr sz="1500" spc="15" baseline="2777" dirty="0">
                <a:latin typeface="Arial"/>
                <a:cs typeface="Arial"/>
              </a:rPr>
              <a:t> </a:t>
            </a:r>
            <a:r>
              <a:rPr sz="1500" spc="-7" baseline="2777" dirty="0">
                <a:latin typeface="Arial"/>
                <a:cs typeface="Arial"/>
              </a:rPr>
              <a:t>Python</a:t>
            </a:r>
            <a:r>
              <a:rPr sz="1500" spc="7" baseline="2777" dirty="0">
                <a:latin typeface="Arial"/>
                <a:cs typeface="Arial"/>
              </a:rPr>
              <a:t> </a:t>
            </a:r>
            <a:r>
              <a:rPr sz="1500" baseline="2777" dirty="0">
                <a:latin typeface="Arial"/>
                <a:cs typeface="Arial"/>
              </a:rPr>
              <a:t>:	</a:t>
            </a:r>
            <a:r>
              <a:rPr sz="1000" b="1" dirty="0">
                <a:latin typeface="Courier New"/>
                <a:cs typeface="Courier New"/>
              </a:rPr>
              <a:t>print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950">
              <a:latin typeface="Times New Roman"/>
              <a:cs typeface="Times New Roman"/>
            </a:endParaRPr>
          </a:p>
          <a:p>
            <a:pPr marL="544195" lvl="1" indent="-190500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544830" algn="l"/>
              </a:tabLst>
            </a:pP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semantica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valuta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expression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 visualizza il suo valore (se ce n’è</a:t>
            </a:r>
            <a:r>
              <a:rPr sz="9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uno)</a:t>
            </a:r>
            <a:endParaRPr sz="900">
              <a:latin typeface="Arial"/>
              <a:cs typeface="Arial"/>
            </a:endParaRPr>
          </a:p>
          <a:p>
            <a:pPr marL="544195" lvl="1" indent="-19050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4483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quale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differenza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con lo scrivere soltanto: </a:t>
            </a:r>
            <a:r>
              <a:rPr sz="900" i="1" dirty="0">
                <a:latin typeface="Arial"/>
                <a:cs typeface="Arial"/>
              </a:rPr>
              <a:t>expression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 marL="544195" lvl="1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54483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2648" y="1288605"/>
            <a:ext cx="89852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name =</a:t>
            </a:r>
            <a:r>
              <a:rPr sz="800" b="1" spc="-9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'Mary'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2*name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print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2*name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429" y="1884713"/>
            <a:ext cx="4310380" cy="142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indent="-1905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68630" algn="l"/>
              </a:tabLst>
            </a:pPr>
            <a:r>
              <a:rPr sz="900" b="1" i="1" dirty="0">
                <a:latin typeface="Arial"/>
                <a:cs typeface="Arial"/>
              </a:rPr>
              <a:t>&gt;&gt;&gt; expression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valuta e visualizza la rappresentazione</a:t>
            </a:r>
            <a:r>
              <a:rPr sz="900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interna</a:t>
            </a:r>
            <a:endParaRPr sz="9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 valore di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expression</a:t>
            </a:r>
            <a:endParaRPr sz="900">
              <a:latin typeface="Arial"/>
              <a:cs typeface="Arial"/>
            </a:endParaRPr>
          </a:p>
          <a:p>
            <a:pPr marL="467995" indent="-19050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68630" algn="l"/>
              </a:tabLst>
            </a:pPr>
            <a:r>
              <a:rPr sz="900" b="1" i="1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print </a:t>
            </a:r>
            <a:r>
              <a:rPr sz="900" b="1" i="1" spc="-5" dirty="0">
                <a:latin typeface="Arial"/>
                <a:cs typeface="Arial"/>
              </a:rPr>
              <a:t>expression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valuta e visualizza la</a:t>
            </a:r>
            <a:r>
              <a:rPr sz="9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rappresentazione</a:t>
            </a:r>
            <a:endParaRPr sz="90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r>
              <a:rPr sz="900" i="1" spc="-5" dirty="0">
                <a:solidFill>
                  <a:srgbClr val="FF0000"/>
                </a:solidFill>
                <a:latin typeface="Arial"/>
                <a:cs typeface="Arial"/>
              </a:rPr>
              <a:t>stampabile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(esterna)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 valore di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expression</a:t>
            </a:r>
            <a:endParaRPr sz="900">
              <a:latin typeface="Arial"/>
              <a:cs typeface="Arial"/>
            </a:endParaRPr>
          </a:p>
          <a:p>
            <a:pPr marL="467995" indent="-19050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6863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spesso le due cose sembrano identiche, ma a volte non lo</a:t>
            </a:r>
            <a:r>
              <a:rPr sz="9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sono</a:t>
            </a:r>
            <a:endParaRPr sz="900">
              <a:latin typeface="Arial"/>
              <a:cs typeface="Arial"/>
            </a:endParaRPr>
          </a:p>
          <a:p>
            <a:pPr marL="525145" lvl="1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25780" algn="l"/>
              </a:tabLst>
            </a:pPr>
            <a:r>
              <a:rPr sz="800" spc="-5" dirty="0">
                <a:latin typeface="Arial"/>
                <a:cs typeface="Arial"/>
              </a:rPr>
              <a:t>p.es., </a:t>
            </a:r>
            <a:r>
              <a:rPr sz="800" dirty="0">
                <a:latin typeface="Arial"/>
                <a:cs typeface="Arial"/>
              </a:rPr>
              <a:t>per</a:t>
            </a:r>
            <a:r>
              <a:rPr sz="800" spc="-5" dirty="0">
                <a:latin typeface="Arial"/>
                <a:cs typeface="Arial"/>
              </a:rPr>
              <a:t> stringhe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41300" indent="-228600">
              <a:lnSpc>
                <a:spcPts val="119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  <a:tab pos="1388110" algn="l"/>
                <a:tab pos="2607310" algn="l"/>
                <a:tab pos="3978910" algn="l"/>
              </a:tabLst>
            </a:pPr>
            <a:r>
              <a:rPr sz="1000" dirty="0">
                <a:latin typeface="Arial"/>
                <a:cs typeface="Arial"/>
              </a:rPr>
              <a:t>generalizzazione:	</a:t>
            </a:r>
            <a:r>
              <a:rPr sz="1000" b="1" dirty="0">
                <a:latin typeface="Courier New"/>
                <a:cs typeface="Courier New"/>
              </a:rPr>
              <a:t>print	</a:t>
            </a:r>
            <a:r>
              <a:rPr sz="1000" dirty="0">
                <a:latin typeface="Courier New"/>
                <a:cs typeface="Courier New"/>
              </a:rPr>
              <a:t>1	N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ts val="830"/>
              </a:lnSpc>
            </a:pPr>
            <a:r>
              <a:rPr sz="700" dirty="0">
                <a:latin typeface="Comic Sans MS"/>
                <a:cs typeface="Comic Sans MS"/>
              </a:rPr>
              <a:t>31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434" y="154973"/>
            <a:ext cx="2225040" cy="1808480"/>
          </a:xfrm>
          <a:custGeom>
            <a:avLst/>
            <a:gdLst/>
            <a:ahLst/>
            <a:cxnLst/>
            <a:rect l="l" t="t" r="r" b="b"/>
            <a:pathLst>
              <a:path w="2225040" h="1808480">
                <a:moveTo>
                  <a:pt x="0" y="0"/>
                </a:moveTo>
                <a:lnTo>
                  <a:pt x="2224881" y="0"/>
                </a:lnTo>
                <a:lnTo>
                  <a:pt x="2224881" y="1808162"/>
                </a:lnTo>
                <a:lnTo>
                  <a:pt x="0" y="1808162"/>
                </a:lnTo>
                <a:lnTo>
                  <a:pt x="0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669" y="466403"/>
            <a:ext cx="666115" cy="446405"/>
          </a:xfrm>
          <a:custGeom>
            <a:avLst/>
            <a:gdLst/>
            <a:ahLst/>
            <a:cxnLst/>
            <a:rect l="l" t="t" r="r" b="b"/>
            <a:pathLst>
              <a:path w="666115" h="446405">
                <a:moveTo>
                  <a:pt x="633228" y="0"/>
                </a:moveTo>
                <a:lnTo>
                  <a:pt x="576671" y="9296"/>
                </a:lnTo>
                <a:lnTo>
                  <a:pt x="522135" y="22312"/>
                </a:lnTo>
                <a:lnTo>
                  <a:pt x="487798" y="64146"/>
                </a:lnTo>
                <a:lnTo>
                  <a:pt x="456490" y="97613"/>
                </a:lnTo>
                <a:lnTo>
                  <a:pt x="412052" y="171056"/>
                </a:lnTo>
                <a:lnTo>
                  <a:pt x="337317" y="232412"/>
                </a:lnTo>
                <a:lnTo>
                  <a:pt x="266622" y="275175"/>
                </a:lnTo>
                <a:lnTo>
                  <a:pt x="234304" y="307713"/>
                </a:lnTo>
                <a:lnTo>
                  <a:pt x="177747" y="334672"/>
                </a:lnTo>
                <a:lnTo>
                  <a:pt x="123211" y="350478"/>
                </a:lnTo>
                <a:lnTo>
                  <a:pt x="63625" y="361633"/>
                </a:lnTo>
                <a:lnTo>
                  <a:pt x="15148" y="364422"/>
                </a:lnTo>
                <a:lnTo>
                  <a:pt x="0" y="402537"/>
                </a:lnTo>
                <a:lnTo>
                  <a:pt x="34338" y="446231"/>
                </a:lnTo>
                <a:lnTo>
                  <a:pt x="118162" y="436934"/>
                </a:lnTo>
                <a:lnTo>
                  <a:pt x="263592" y="378366"/>
                </a:lnTo>
                <a:lnTo>
                  <a:pt x="323178" y="303065"/>
                </a:lnTo>
                <a:lnTo>
                  <a:pt x="407003" y="234271"/>
                </a:lnTo>
                <a:lnTo>
                  <a:pt x="458509" y="193366"/>
                </a:lnTo>
                <a:lnTo>
                  <a:pt x="495876" y="132010"/>
                </a:lnTo>
                <a:lnTo>
                  <a:pt x="532234" y="84598"/>
                </a:lnTo>
                <a:lnTo>
                  <a:pt x="554452" y="81809"/>
                </a:lnTo>
                <a:lnTo>
                  <a:pt x="647819" y="81809"/>
                </a:lnTo>
                <a:lnTo>
                  <a:pt x="663525" y="43694"/>
                </a:lnTo>
                <a:lnTo>
                  <a:pt x="665546" y="15805"/>
                </a:lnTo>
                <a:lnTo>
                  <a:pt x="633228" y="0"/>
                </a:lnTo>
                <a:close/>
              </a:path>
              <a:path w="666115" h="446405">
                <a:moveTo>
                  <a:pt x="647819" y="81809"/>
                </a:moveTo>
                <a:lnTo>
                  <a:pt x="554452" y="81809"/>
                </a:lnTo>
                <a:lnTo>
                  <a:pt x="583741" y="102261"/>
                </a:lnTo>
                <a:lnTo>
                  <a:pt x="641306" y="97613"/>
                </a:lnTo>
                <a:lnTo>
                  <a:pt x="647819" y="8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042" y="164269"/>
            <a:ext cx="1743710" cy="1435735"/>
          </a:xfrm>
          <a:custGeom>
            <a:avLst/>
            <a:gdLst/>
            <a:ahLst/>
            <a:cxnLst/>
            <a:rect l="l" t="t" r="r" b="b"/>
            <a:pathLst>
              <a:path w="1743710" h="1435735">
                <a:moveTo>
                  <a:pt x="1214949" y="0"/>
                </a:moveTo>
                <a:lnTo>
                  <a:pt x="1053359" y="56708"/>
                </a:lnTo>
                <a:lnTo>
                  <a:pt x="970545" y="69723"/>
                </a:lnTo>
                <a:lnTo>
                  <a:pt x="889750" y="110627"/>
                </a:lnTo>
                <a:lnTo>
                  <a:pt x="765529" y="198014"/>
                </a:lnTo>
                <a:lnTo>
                  <a:pt x="674635" y="218466"/>
                </a:lnTo>
                <a:lnTo>
                  <a:pt x="555463" y="263089"/>
                </a:lnTo>
                <a:lnTo>
                  <a:pt x="447400" y="319797"/>
                </a:lnTo>
                <a:lnTo>
                  <a:pt x="335297" y="357913"/>
                </a:lnTo>
                <a:lnTo>
                  <a:pt x="234304" y="407184"/>
                </a:lnTo>
                <a:lnTo>
                  <a:pt x="0" y="475048"/>
                </a:lnTo>
                <a:lnTo>
                  <a:pt x="22218" y="609847"/>
                </a:lnTo>
                <a:lnTo>
                  <a:pt x="80794" y="735350"/>
                </a:lnTo>
                <a:lnTo>
                  <a:pt x="103013" y="855275"/>
                </a:lnTo>
                <a:lnTo>
                  <a:pt x="132300" y="898038"/>
                </a:lnTo>
                <a:lnTo>
                  <a:pt x="195926" y="964972"/>
                </a:lnTo>
                <a:lnTo>
                  <a:pt x="234304" y="1037484"/>
                </a:lnTo>
                <a:lnTo>
                  <a:pt x="276721" y="1235500"/>
                </a:lnTo>
                <a:lnTo>
                  <a:pt x="344387" y="1394470"/>
                </a:lnTo>
                <a:lnTo>
                  <a:pt x="373675" y="1421429"/>
                </a:lnTo>
                <a:lnTo>
                  <a:pt x="423162" y="1435374"/>
                </a:lnTo>
                <a:lnTo>
                  <a:pt x="498906" y="1421429"/>
                </a:lnTo>
                <a:lnTo>
                  <a:pt x="621108" y="1370299"/>
                </a:lnTo>
                <a:lnTo>
                  <a:pt x="728162" y="1327534"/>
                </a:lnTo>
                <a:lnTo>
                  <a:pt x="870562" y="1253163"/>
                </a:lnTo>
                <a:lnTo>
                  <a:pt x="958425" y="1239219"/>
                </a:lnTo>
                <a:lnTo>
                  <a:pt x="987714" y="1208539"/>
                </a:lnTo>
                <a:lnTo>
                  <a:pt x="1029121" y="1181580"/>
                </a:lnTo>
                <a:lnTo>
                  <a:pt x="1156373" y="1167635"/>
                </a:lnTo>
                <a:lnTo>
                  <a:pt x="1280594" y="1099771"/>
                </a:lnTo>
                <a:lnTo>
                  <a:pt x="1347250" y="1091403"/>
                </a:lnTo>
                <a:lnTo>
                  <a:pt x="1479551" y="1030048"/>
                </a:lnTo>
                <a:lnTo>
                  <a:pt x="1559336" y="1018893"/>
                </a:lnTo>
                <a:lnTo>
                  <a:pt x="1631041" y="958465"/>
                </a:lnTo>
                <a:lnTo>
                  <a:pt x="1720926" y="911053"/>
                </a:lnTo>
                <a:lnTo>
                  <a:pt x="1736074" y="877586"/>
                </a:lnTo>
                <a:lnTo>
                  <a:pt x="1743143" y="823666"/>
                </a:lnTo>
                <a:lnTo>
                  <a:pt x="1713856" y="765098"/>
                </a:lnTo>
                <a:lnTo>
                  <a:pt x="1698706" y="703742"/>
                </a:lnTo>
                <a:lnTo>
                  <a:pt x="1618922" y="649822"/>
                </a:lnTo>
                <a:lnTo>
                  <a:pt x="1564386" y="594043"/>
                </a:lnTo>
                <a:lnTo>
                  <a:pt x="1479551" y="434144"/>
                </a:lnTo>
                <a:lnTo>
                  <a:pt x="1412895" y="272385"/>
                </a:lnTo>
                <a:lnTo>
                  <a:pt x="1366438" y="211029"/>
                </a:lnTo>
                <a:lnTo>
                  <a:pt x="1278575" y="40904"/>
                </a:lnTo>
                <a:lnTo>
                  <a:pt x="12149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774" y="154973"/>
            <a:ext cx="1784985" cy="1449705"/>
          </a:xfrm>
          <a:custGeom>
            <a:avLst/>
            <a:gdLst/>
            <a:ahLst/>
            <a:cxnLst/>
            <a:rect l="l" t="t" r="r" b="b"/>
            <a:pathLst>
              <a:path w="1784985" h="1449705">
                <a:moveTo>
                  <a:pt x="53526" y="449948"/>
                </a:moveTo>
                <a:lnTo>
                  <a:pt x="15149" y="468541"/>
                </a:lnTo>
                <a:lnTo>
                  <a:pt x="0" y="499219"/>
                </a:lnTo>
                <a:lnTo>
                  <a:pt x="15149" y="540124"/>
                </a:lnTo>
                <a:lnTo>
                  <a:pt x="39387" y="621003"/>
                </a:lnTo>
                <a:lnTo>
                  <a:pt x="77764" y="701882"/>
                </a:lnTo>
                <a:lnTo>
                  <a:pt x="112102" y="779043"/>
                </a:lnTo>
                <a:lnTo>
                  <a:pt x="137351" y="886882"/>
                </a:lnTo>
                <a:lnTo>
                  <a:pt x="175728" y="945450"/>
                </a:lnTo>
                <a:lnTo>
                  <a:pt x="239354" y="1026328"/>
                </a:lnTo>
                <a:lnTo>
                  <a:pt x="259552" y="1089545"/>
                </a:lnTo>
                <a:lnTo>
                  <a:pt x="273692" y="1148113"/>
                </a:lnTo>
                <a:lnTo>
                  <a:pt x="283791" y="1224344"/>
                </a:lnTo>
                <a:lnTo>
                  <a:pt x="297930" y="1273614"/>
                </a:lnTo>
                <a:lnTo>
                  <a:pt x="342367" y="1349846"/>
                </a:lnTo>
                <a:lnTo>
                  <a:pt x="381754" y="1427007"/>
                </a:lnTo>
                <a:lnTo>
                  <a:pt x="415082" y="1444670"/>
                </a:lnTo>
                <a:lnTo>
                  <a:pt x="454469" y="1449317"/>
                </a:lnTo>
                <a:lnTo>
                  <a:pt x="542334" y="1431654"/>
                </a:lnTo>
                <a:lnTo>
                  <a:pt x="563451" y="1422358"/>
                </a:lnTo>
                <a:lnTo>
                  <a:pt x="445380" y="1422358"/>
                </a:lnTo>
                <a:lnTo>
                  <a:pt x="405993" y="1404694"/>
                </a:lnTo>
                <a:lnTo>
                  <a:pt x="352466" y="1305223"/>
                </a:lnTo>
                <a:lnTo>
                  <a:pt x="323178" y="1237358"/>
                </a:lnTo>
                <a:lnTo>
                  <a:pt x="308029" y="1156479"/>
                </a:lnTo>
                <a:lnTo>
                  <a:pt x="292881" y="1107208"/>
                </a:lnTo>
                <a:lnTo>
                  <a:pt x="283791" y="1057937"/>
                </a:lnTo>
                <a:lnTo>
                  <a:pt x="263592" y="1008665"/>
                </a:lnTo>
                <a:lnTo>
                  <a:pt x="239354" y="972409"/>
                </a:lnTo>
                <a:lnTo>
                  <a:pt x="190877" y="909194"/>
                </a:lnTo>
                <a:lnTo>
                  <a:pt x="166639" y="872938"/>
                </a:lnTo>
                <a:lnTo>
                  <a:pt x="151490" y="792058"/>
                </a:lnTo>
                <a:lnTo>
                  <a:pt x="127251" y="738139"/>
                </a:lnTo>
                <a:lnTo>
                  <a:pt x="92914" y="666555"/>
                </a:lnTo>
                <a:lnTo>
                  <a:pt x="68675" y="603340"/>
                </a:lnTo>
                <a:lnTo>
                  <a:pt x="53526" y="549421"/>
                </a:lnTo>
                <a:lnTo>
                  <a:pt x="53526" y="508515"/>
                </a:lnTo>
                <a:lnTo>
                  <a:pt x="97963" y="486205"/>
                </a:lnTo>
                <a:lnTo>
                  <a:pt x="87864" y="459244"/>
                </a:lnTo>
                <a:lnTo>
                  <a:pt x="53526" y="449948"/>
                </a:lnTo>
                <a:close/>
              </a:path>
              <a:path w="1784985" h="1449705">
                <a:moveTo>
                  <a:pt x="1295096" y="31607"/>
                </a:moveTo>
                <a:lnTo>
                  <a:pt x="1242217" y="31607"/>
                </a:lnTo>
                <a:lnTo>
                  <a:pt x="1266455" y="53919"/>
                </a:lnTo>
                <a:lnTo>
                  <a:pt x="1290694" y="67863"/>
                </a:lnTo>
                <a:lnTo>
                  <a:pt x="1335131" y="148743"/>
                </a:lnTo>
                <a:lnTo>
                  <a:pt x="1373508" y="229622"/>
                </a:lnTo>
                <a:lnTo>
                  <a:pt x="1428045" y="301205"/>
                </a:lnTo>
                <a:lnTo>
                  <a:pt x="1457332" y="373717"/>
                </a:lnTo>
                <a:lnTo>
                  <a:pt x="1505809" y="472259"/>
                </a:lnTo>
                <a:lnTo>
                  <a:pt x="1569435" y="598691"/>
                </a:lnTo>
                <a:lnTo>
                  <a:pt x="1608823" y="647962"/>
                </a:lnTo>
                <a:lnTo>
                  <a:pt x="1657299" y="688868"/>
                </a:lnTo>
                <a:lnTo>
                  <a:pt x="1710825" y="715827"/>
                </a:lnTo>
                <a:lnTo>
                  <a:pt x="1725974" y="774395"/>
                </a:lnTo>
                <a:lnTo>
                  <a:pt x="1750213" y="814369"/>
                </a:lnTo>
                <a:lnTo>
                  <a:pt x="1750213" y="855275"/>
                </a:lnTo>
                <a:lnTo>
                  <a:pt x="1740114" y="895248"/>
                </a:lnTo>
                <a:lnTo>
                  <a:pt x="1706786" y="918490"/>
                </a:lnTo>
                <a:lnTo>
                  <a:pt x="1652249" y="953816"/>
                </a:lnTo>
                <a:lnTo>
                  <a:pt x="1584585" y="1008665"/>
                </a:lnTo>
                <a:lnTo>
                  <a:pt x="1505809" y="1017032"/>
                </a:lnTo>
                <a:lnTo>
                  <a:pt x="1432085" y="1053288"/>
                </a:lnTo>
                <a:lnTo>
                  <a:pt x="1373508" y="1080249"/>
                </a:lnTo>
                <a:lnTo>
                  <a:pt x="1305843" y="1094193"/>
                </a:lnTo>
                <a:lnTo>
                  <a:pt x="1187681" y="1156479"/>
                </a:lnTo>
                <a:lnTo>
                  <a:pt x="1149303" y="1161127"/>
                </a:lnTo>
                <a:lnTo>
                  <a:pt x="1085678" y="1170424"/>
                </a:lnTo>
                <a:lnTo>
                  <a:pt x="1017002" y="1192735"/>
                </a:lnTo>
                <a:lnTo>
                  <a:pt x="987714" y="1224344"/>
                </a:lnTo>
                <a:lnTo>
                  <a:pt x="938227" y="1224344"/>
                </a:lnTo>
                <a:lnTo>
                  <a:pt x="879651" y="1246654"/>
                </a:lnTo>
                <a:lnTo>
                  <a:pt x="821075" y="1278263"/>
                </a:lnTo>
                <a:lnTo>
                  <a:pt x="748360" y="1319168"/>
                </a:lnTo>
                <a:lnTo>
                  <a:pt x="660496" y="1359142"/>
                </a:lnTo>
                <a:lnTo>
                  <a:pt x="562532" y="1395398"/>
                </a:lnTo>
                <a:lnTo>
                  <a:pt x="483758" y="1422358"/>
                </a:lnTo>
                <a:lnTo>
                  <a:pt x="563451" y="1422358"/>
                </a:lnTo>
                <a:lnTo>
                  <a:pt x="635247" y="1390750"/>
                </a:lnTo>
                <a:lnTo>
                  <a:pt x="743310" y="1354494"/>
                </a:lnTo>
                <a:lnTo>
                  <a:pt x="889750" y="1278263"/>
                </a:lnTo>
                <a:lnTo>
                  <a:pt x="992764" y="1255951"/>
                </a:lnTo>
                <a:lnTo>
                  <a:pt x="1056389" y="1202032"/>
                </a:lnTo>
                <a:lnTo>
                  <a:pt x="1094767" y="1197383"/>
                </a:lnTo>
                <a:lnTo>
                  <a:pt x="1192730" y="1179720"/>
                </a:lnTo>
                <a:lnTo>
                  <a:pt x="1256356" y="1148113"/>
                </a:lnTo>
                <a:lnTo>
                  <a:pt x="1314932" y="1121153"/>
                </a:lnTo>
                <a:lnTo>
                  <a:pt x="1388657" y="1102560"/>
                </a:lnTo>
                <a:lnTo>
                  <a:pt x="1437134" y="1080249"/>
                </a:lnTo>
                <a:lnTo>
                  <a:pt x="1515908" y="1048641"/>
                </a:lnTo>
                <a:lnTo>
                  <a:pt x="1588623" y="1030978"/>
                </a:lnTo>
                <a:lnTo>
                  <a:pt x="1686587" y="963113"/>
                </a:lnTo>
                <a:lnTo>
                  <a:pt x="1750213" y="926857"/>
                </a:lnTo>
                <a:lnTo>
                  <a:pt x="1779501" y="882234"/>
                </a:lnTo>
                <a:lnTo>
                  <a:pt x="1784550" y="837610"/>
                </a:lnTo>
                <a:lnTo>
                  <a:pt x="1755263" y="779043"/>
                </a:lnTo>
                <a:lnTo>
                  <a:pt x="1731025" y="711179"/>
                </a:lnTo>
                <a:lnTo>
                  <a:pt x="1706786" y="688868"/>
                </a:lnTo>
                <a:lnTo>
                  <a:pt x="1638110" y="639596"/>
                </a:lnTo>
                <a:lnTo>
                  <a:pt x="1598724" y="584747"/>
                </a:lnTo>
                <a:lnTo>
                  <a:pt x="1569435" y="535476"/>
                </a:lnTo>
                <a:lnTo>
                  <a:pt x="1524998" y="449948"/>
                </a:lnTo>
                <a:lnTo>
                  <a:pt x="1486621" y="369069"/>
                </a:lnTo>
                <a:lnTo>
                  <a:pt x="1447233" y="274246"/>
                </a:lnTo>
                <a:lnTo>
                  <a:pt x="1393706" y="202662"/>
                </a:lnTo>
                <a:lnTo>
                  <a:pt x="1354320" y="126431"/>
                </a:lnTo>
                <a:lnTo>
                  <a:pt x="1300793" y="36255"/>
                </a:lnTo>
                <a:lnTo>
                  <a:pt x="1295096" y="31607"/>
                </a:lnTo>
                <a:close/>
              </a:path>
              <a:path w="1784985" h="1449705">
                <a:moveTo>
                  <a:pt x="1256356" y="0"/>
                </a:moveTo>
                <a:lnTo>
                  <a:pt x="1222019" y="4648"/>
                </a:lnTo>
                <a:lnTo>
                  <a:pt x="1158392" y="26959"/>
                </a:lnTo>
                <a:lnTo>
                  <a:pt x="1061439" y="58567"/>
                </a:lnTo>
                <a:lnTo>
                  <a:pt x="982665" y="76230"/>
                </a:lnTo>
                <a:lnTo>
                  <a:pt x="899849" y="117134"/>
                </a:lnTo>
                <a:lnTo>
                  <a:pt x="826124" y="166406"/>
                </a:lnTo>
                <a:lnTo>
                  <a:pt x="767548" y="202662"/>
                </a:lnTo>
                <a:lnTo>
                  <a:pt x="669585" y="229622"/>
                </a:lnTo>
                <a:lnTo>
                  <a:pt x="576671" y="261230"/>
                </a:lnTo>
                <a:lnTo>
                  <a:pt x="498906" y="301205"/>
                </a:lnTo>
                <a:lnTo>
                  <a:pt x="430231" y="328165"/>
                </a:lnTo>
                <a:lnTo>
                  <a:pt x="352466" y="359773"/>
                </a:lnTo>
                <a:lnTo>
                  <a:pt x="268641" y="396029"/>
                </a:lnTo>
                <a:lnTo>
                  <a:pt x="85844" y="443440"/>
                </a:lnTo>
                <a:lnTo>
                  <a:pt x="127251" y="468541"/>
                </a:lnTo>
                <a:lnTo>
                  <a:pt x="366605" y="391380"/>
                </a:lnTo>
                <a:lnTo>
                  <a:pt x="478708" y="346756"/>
                </a:lnTo>
                <a:lnTo>
                  <a:pt x="557483" y="292837"/>
                </a:lnTo>
                <a:lnTo>
                  <a:pt x="689783" y="242637"/>
                </a:lnTo>
                <a:lnTo>
                  <a:pt x="753409" y="238918"/>
                </a:lnTo>
                <a:lnTo>
                  <a:pt x="806936" y="215677"/>
                </a:lnTo>
                <a:lnTo>
                  <a:pt x="913989" y="134799"/>
                </a:lnTo>
                <a:lnTo>
                  <a:pt x="987714" y="99471"/>
                </a:lnTo>
                <a:lnTo>
                  <a:pt x="1075578" y="85526"/>
                </a:lnTo>
                <a:lnTo>
                  <a:pt x="1134154" y="63215"/>
                </a:lnTo>
                <a:lnTo>
                  <a:pt x="1242217" y="31607"/>
                </a:lnTo>
                <a:lnTo>
                  <a:pt x="1295096" y="31607"/>
                </a:lnTo>
                <a:lnTo>
                  <a:pt x="1256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444" y="434795"/>
            <a:ext cx="387985" cy="330200"/>
          </a:xfrm>
          <a:custGeom>
            <a:avLst/>
            <a:gdLst/>
            <a:ahLst/>
            <a:cxnLst/>
            <a:rect l="l" t="t" r="r" b="b"/>
            <a:pathLst>
              <a:path w="387984" h="330200">
                <a:moveTo>
                  <a:pt x="127251" y="0"/>
                </a:moveTo>
                <a:lnTo>
                  <a:pt x="89884" y="0"/>
                </a:lnTo>
                <a:lnTo>
                  <a:pt x="52517" y="11155"/>
                </a:lnTo>
                <a:lnTo>
                  <a:pt x="22218" y="32538"/>
                </a:lnTo>
                <a:lnTo>
                  <a:pt x="7070" y="68794"/>
                </a:lnTo>
                <a:lnTo>
                  <a:pt x="0" y="121784"/>
                </a:lnTo>
                <a:lnTo>
                  <a:pt x="15149" y="192436"/>
                </a:lnTo>
                <a:lnTo>
                  <a:pt x="37368" y="245427"/>
                </a:lnTo>
                <a:lnTo>
                  <a:pt x="66655" y="279824"/>
                </a:lnTo>
                <a:lnTo>
                  <a:pt x="139371" y="320728"/>
                </a:lnTo>
                <a:lnTo>
                  <a:pt x="183808" y="330024"/>
                </a:lnTo>
                <a:lnTo>
                  <a:pt x="224205" y="323517"/>
                </a:lnTo>
                <a:lnTo>
                  <a:pt x="258542" y="309572"/>
                </a:lnTo>
                <a:lnTo>
                  <a:pt x="280761" y="265879"/>
                </a:lnTo>
                <a:lnTo>
                  <a:pt x="283791" y="224974"/>
                </a:lnTo>
                <a:lnTo>
                  <a:pt x="280761" y="190577"/>
                </a:lnTo>
                <a:lnTo>
                  <a:pt x="275711" y="176632"/>
                </a:lnTo>
                <a:lnTo>
                  <a:pt x="385552" y="176632"/>
                </a:lnTo>
                <a:lnTo>
                  <a:pt x="387814" y="169195"/>
                </a:lnTo>
                <a:lnTo>
                  <a:pt x="380707" y="151532"/>
                </a:lnTo>
                <a:lnTo>
                  <a:pt x="283791" y="151532"/>
                </a:lnTo>
                <a:lnTo>
                  <a:pt x="260563" y="142236"/>
                </a:lnTo>
                <a:lnTo>
                  <a:pt x="246424" y="96683"/>
                </a:lnTo>
                <a:lnTo>
                  <a:pt x="221175" y="54848"/>
                </a:lnTo>
                <a:lnTo>
                  <a:pt x="193907" y="27889"/>
                </a:lnTo>
                <a:lnTo>
                  <a:pt x="156540" y="6508"/>
                </a:lnTo>
                <a:lnTo>
                  <a:pt x="127251" y="0"/>
                </a:lnTo>
                <a:close/>
              </a:path>
              <a:path w="387984" h="330200">
                <a:moveTo>
                  <a:pt x="385552" y="176632"/>
                </a:moveTo>
                <a:lnTo>
                  <a:pt x="275711" y="176632"/>
                </a:lnTo>
                <a:lnTo>
                  <a:pt x="340347" y="190577"/>
                </a:lnTo>
                <a:lnTo>
                  <a:pt x="380744" y="192436"/>
                </a:lnTo>
                <a:lnTo>
                  <a:pt x="385552" y="176632"/>
                </a:lnTo>
                <a:close/>
              </a:path>
              <a:path w="387984" h="330200">
                <a:moveTo>
                  <a:pt x="377714" y="144095"/>
                </a:moveTo>
                <a:lnTo>
                  <a:pt x="340347" y="148743"/>
                </a:lnTo>
                <a:lnTo>
                  <a:pt x="283791" y="151532"/>
                </a:lnTo>
                <a:lnTo>
                  <a:pt x="380707" y="151532"/>
                </a:lnTo>
                <a:lnTo>
                  <a:pt x="377714" y="144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805" y="817810"/>
            <a:ext cx="315595" cy="520065"/>
          </a:xfrm>
          <a:custGeom>
            <a:avLst/>
            <a:gdLst/>
            <a:ahLst/>
            <a:cxnLst/>
            <a:rect l="l" t="t" r="r" b="b"/>
            <a:pathLst>
              <a:path w="315595" h="520065">
                <a:moveTo>
                  <a:pt x="150479" y="0"/>
                </a:moveTo>
                <a:lnTo>
                  <a:pt x="72715" y="0"/>
                </a:lnTo>
                <a:lnTo>
                  <a:pt x="45446" y="4649"/>
                </a:lnTo>
                <a:lnTo>
                  <a:pt x="20198" y="26959"/>
                </a:lnTo>
                <a:lnTo>
                  <a:pt x="0" y="58568"/>
                </a:lnTo>
                <a:lnTo>
                  <a:pt x="0" y="113417"/>
                </a:lnTo>
                <a:lnTo>
                  <a:pt x="20198" y="160828"/>
                </a:lnTo>
                <a:lnTo>
                  <a:pt x="45446" y="195226"/>
                </a:lnTo>
                <a:lnTo>
                  <a:pt x="64635" y="229622"/>
                </a:lnTo>
                <a:lnTo>
                  <a:pt x="74734" y="261231"/>
                </a:lnTo>
                <a:lnTo>
                  <a:pt x="67665" y="294698"/>
                </a:lnTo>
                <a:lnTo>
                  <a:pt x="57565" y="335602"/>
                </a:lnTo>
                <a:lnTo>
                  <a:pt x="50496" y="376508"/>
                </a:lnTo>
                <a:lnTo>
                  <a:pt x="45446" y="410903"/>
                </a:lnTo>
                <a:lnTo>
                  <a:pt x="57565" y="437862"/>
                </a:lnTo>
                <a:lnTo>
                  <a:pt x="72715" y="478768"/>
                </a:lnTo>
                <a:lnTo>
                  <a:pt x="97962" y="499220"/>
                </a:lnTo>
                <a:lnTo>
                  <a:pt x="140380" y="513165"/>
                </a:lnTo>
                <a:lnTo>
                  <a:pt x="184816" y="519672"/>
                </a:lnTo>
                <a:lnTo>
                  <a:pt x="225214" y="515024"/>
                </a:lnTo>
                <a:lnTo>
                  <a:pt x="260562" y="492713"/>
                </a:lnTo>
                <a:lnTo>
                  <a:pt x="284801" y="464823"/>
                </a:lnTo>
                <a:lnTo>
                  <a:pt x="308029" y="410903"/>
                </a:lnTo>
                <a:lnTo>
                  <a:pt x="315098" y="344898"/>
                </a:lnTo>
                <a:lnTo>
                  <a:pt x="315098" y="277035"/>
                </a:lnTo>
                <a:lnTo>
                  <a:pt x="304999" y="206382"/>
                </a:lnTo>
                <a:lnTo>
                  <a:pt x="284801" y="152462"/>
                </a:lnTo>
                <a:lnTo>
                  <a:pt x="267632" y="102261"/>
                </a:lnTo>
                <a:lnTo>
                  <a:pt x="245413" y="66005"/>
                </a:lnTo>
                <a:lnTo>
                  <a:pt x="215115" y="34397"/>
                </a:lnTo>
                <a:lnTo>
                  <a:pt x="192896" y="13945"/>
                </a:lnTo>
                <a:lnTo>
                  <a:pt x="15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381" y="788061"/>
            <a:ext cx="483234" cy="397510"/>
          </a:xfrm>
          <a:custGeom>
            <a:avLst/>
            <a:gdLst/>
            <a:ahLst/>
            <a:cxnLst/>
            <a:rect l="l" t="t" r="r" b="b"/>
            <a:pathLst>
              <a:path w="483234" h="397509">
                <a:moveTo>
                  <a:pt x="29287" y="61357"/>
                </a:moveTo>
                <a:lnTo>
                  <a:pt x="0" y="95754"/>
                </a:lnTo>
                <a:lnTo>
                  <a:pt x="7068" y="150602"/>
                </a:lnTo>
                <a:lnTo>
                  <a:pt x="51506" y="202662"/>
                </a:lnTo>
                <a:lnTo>
                  <a:pt x="102002" y="257512"/>
                </a:lnTo>
                <a:lnTo>
                  <a:pt x="163609" y="312361"/>
                </a:lnTo>
                <a:lnTo>
                  <a:pt x="237333" y="360702"/>
                </a:lnTo>
                <a:lnTo>
                  <a:pt x="324187" y="396958"/>
                </a:lnTo>
                <a:lnTo>
                  <a:pt x="376704" y="396958"/>
                </a:lnTo>
                <a:lnTo>
                  <a:pt x="398923" y="353265"/>
                </a:lnTo>
                <a:lnTo>
                  <a:pt x="399748" y="326306"/>
                </a:lnTo>
                <a:lnTo>
                  <a:pt x="324187" y="326306"/>
                </a:lnTo>
                <a:lnTo>
                  <a:pt x="259552" y="305854"/>
                </a:lnTo>
                <a:lnTo>
                  <a:pt x="223194" y="266809"/>
                </a:lnTo>
                <a:lnTo>
                  <a:pt x="168658" y="202662"/>
                </a:lnTo>
                <a:lnTo>
                  <a:pt x="124221" y="118995"/>
                </a:lnTo>
                <a:lnTo>
                  <a:pt x="71704" y="75302"/>
                </a:lnTo>
                <a:lnTo>
                  <a:pt x="29287" y="61357"/>
                </a:lnTo>
                <a:close/>
              </a:path>
              <a:path w="483234" h="397509">
                <a:moveTo>
                  <a:pt x="390843" y="0"/>
                </a:moveTo>
                <a:lnTo>
                  <a:pt x="349436" y="0"/>
                </a:lnTo>
                <a:lnTo>
                  <a:pt x="334286" y="34397"/>
                </a:lnTo>
                <a:lnTo>
                  <a:pt x="341356" y="95754"/>
                </a:lnTo>
                <a:lnTo>
                  <a:pt x="354486" y="161758"/>
                </a:lnTo>
                <a:lnTo>
                  <a:pt x="356505" y="271457"/>
                </a:lnTo>
                <a:lnTo>
                  <a:pt x="349436" y="326306"/>
                </a:lnTo>
                <a:lnTo>
                  <a:pt x="399748" y="326306"/>
                </a:lnTo>
                <a:lnTo>
                  <a:pt x="400942" y="287261"/>
                </a:lnTo>
                <a:lnTo>
                  <a:pt x="383773" y="189647"/>
                </a:lnTo>
                <a:lnTo>
                  <a:pt x="385794" y="164547"/>
                </a:lnTo>
                <a:lnTo>
                  <a:pt x="479533" y="164547"/>
                </a:lnTo>
                <a:lnTo>
                  <a:pt x="472648" y="136658"/>
                </a:lnTo>
                <a:lnTo>
                  <a:pt x="457498" y="118995"/>
                </a:lnTo>
                <a:lnTo>
                  <a:pt x="428210" y="111558"/>
                </a:lnTo>
                <a:lnTo>
                  <a:pt x="390843" y="109698"/>
                </a:lnTo>
                <a:lnTo>
                  <a:pt x="371655" y="81809"/>
                </a:lnTo>
                <a:lnTo>
                  <a:pt x="398923" y="40904"/>
                </a:lnTo>
                <a:lnTo>
                  <a:pt x="390843" y="0"/>
                </a:lnTo>
                <a:close/>
              </a:path>
              <a:path w="483234" h="397509">
                <a:moveTo>
                  <a:pt x="479533" y="164547"/>
                </a:moveTo>
                <a:lnTo>
                  <a:pt x="421140" y="164547"/>
                </a:lnTo>
                <a:lnTo>
                  <a:pt x="435281" y="189647"/>
                </a:lnTo>
                <a:lnTo>
                  <a:pt x="457498" y="191507"/>
                </a:lnTo>
                <a:lnTo>
                  <a:pt x="482747" y="177562"/>
                </a:lnTo>
                <a:lnTo>
                  <a:pt x="479533" y="164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583" y="1229644"/>
            <a:ext cx="336550" cy="654685"/>
          </a:xfrm>
          <a:custGeom>
            <a:avLst/>
            <a:gdLst/>
            <a:ahLst/>
            <a:cxnLst/>
            <a:rect l="l" t="t" r="r" b="b"/>
            <a:pathLst>
              <a:path w="336550" h="654685">
                <a:moveTo>
                  <a:pt x="331257" y="611706"/>
                </a:moveTo>
                <a:lnTo>
                  <a:pt x="137350" y="611706"/>
                </a:lnTo>
                <a:lnTo>
                  <a:pt x="188856" y="613566"/>
                </a:lnTo>
                <a:lnTo>
                  <a:pt x="234303" y="640525"/>
                </a:lnTo>
                <a:lnTo>
                  <a:pt x="261571" y="654470"/>
                </a:lnTo>
                <a:lnTo>
                  <a:pt x="293889" y="652611"/>
                </a:lnTo>
                <a:lnTo>
                  <a:pt x="336307" y="632159"/>
                </a:lnTo>
                <a:lnTo>
                  <a:pt x="331257" y="611706"/>
                </a:lnTo>
                <a:close/>
              </a:path>
              <a:path w="336550" h="654685">
                <a:moveTo>
                  <a:pt x="37367" y="0"/>
                </a:moveTo>
                <a:lnTo>
                  <a:pt x="10099" y="1859"/>
                </a:lnTo>
                <a:lnTo>
                  <a:pt x="0" y="36255"/>
                </a:lnTo>
                <a:lnTo>
                  <a:pt x="17167" y="83667"/>
                </a:lnTo>
                <a:lnTo>
                  <a:pt x="44436" y="131079"/>
                </a:lnTo>
                <a:lnTo>
                  <a:pt x="74734" y="178492"/>
                </a:lnTo>
                <a:lnTo>
                  <a:pt x="96953" y="244496"/>
                </a:lnTo>
                <a:lnTo>
                  <a:pt x="99983" y="299345"/>
                </a:lnTo>
                <a:lnTo>
                  <a:pt x="89882" y="407184"/>
                </a:lnTo>
                <a:lnTo>
                  <a:pt x="81804" y="482485"/>
                </a:lnTo>
                <a:lnTo>
                  <a:pt x="74734" y="556858"/>
                </a:lnTo>
                <a:lnTo>
                  <a:pt x="59585" y="600551"/>
                </a:lnTo>
                <a:lnTo>
                  <a:pt x="69684" y="627510"/>
                </a:lnTo>
                <a:lnTo>
                  <a:pt x="96953" y="634018"/>
                </a:lnTo>
                <a:lnTo>
                  <a:pt x="137350" y="611706"/>
                </a:lnTo>
                <a:lnTo>
                  <a:pt x="331257" y="611706"/>
                </a:lnTo>
                <a:lnTo>
                  <a:pt x="314088" y="600551"/>
                </a:lnTo>
                <a:lnTo>
                  <a:pt x="261571" y="577310"/>
                </a:lnTo>
                <a:lnTo>
                  <a:pt x="226813" y="570802"/>
                </a:lnTo>
                <a:lnTo>
                  <a:pt x="134320" y="570802"/>
                </a:lnTo>
                <a:lnTo>
                  <a:pt x="122201" y="536406"/>
                </a:lnTo>
                <a:lnTo>
                  <a:pt x="122201" y="468541"/>
                </a:lnTo>
                <a:lnTo>
                  <a:pt x="151489" y="394169"/>
                </a:lnTo>
                <a:lnTo>
                  <a:pt x="166637" y="305852"/>
                </a:lnTo>
                <a:lnTo>
                  <a:pt x="166637" y="239848"/>
                </a:lnTo>
                <a:lnTo>
                  <a:pt x="149468" y="149673"/>
                </a:lnTo>
                <a:lnTo>
                  <a:pt x="127251" y="88315"/>
                </a:lnTo>
                <a:lnTo>
                  <a:pt x="96953" y="34396"/>
                </a:lnTo>
                <a:lnTo>
                  <a:pt x="37367" y="0"/>
                </a:lnTo>
                <a:close/>
              </a:path>
              <a:path w="336550" h="654685">
                <a:moveTo>
                  <a:pt x="201985" y="566154"/>
                </a:moveTo>
                <a:lnTo>
                  <a:pt x="156538" y="570802"/>
                </a:lnTo>
                <a:lnTo>
                  <a:pt x="226813" y="570802"/>
                </a:lnTo>
                <a:lnTo>
                  <a:pt x="201985" y="566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735" y="1224996"/>
            <a:ext cx="205104" cy="737235"/>
          </a:xfrm>
          <a:custGeom>
            <a:avLst/>
            <a:gdLst/>
            <a:ahLst/>
            <a:cxnLst/>
            <a:rect l="l" t="t" r="r" b="b"/>
            <a:pathLst>
              <a:path w="205104" h="737235">
                <a:moveTo>
                  <a:pt x="144420" y="0"/>
                </a:moveTo>
                <a:lnTo>
                  <a:pt x="90893" y="53919"/>
                </a:lnTo>
                <a:lnTo>
                  <a:pt x="65646" y="167335"/>
                </a:lnTo>
                <a:lnTo>
                  <a:pt x="53526" y="200803"/>
                </a:lnTo>
                <a:lnTo>
                  <a:pt x="53526" y="244496"/>
                </a:lnTo>
                <a:lnTo>
                  <a:pt x="45446" y="296556"/>
                </a:lnTo>
                <a:lnTo>
                  <a:pt x="50496" y="356984"/>
                </a:lnTo>
                <a:lnTo>
                  <a:pt x="58576" y="427636"/>
                </a:lnTo>
                <a:lnTo>
                  <a:pt x="73724" y="488064"/>
                </a:lnTo>
                <a:lnTo>
                  <a:pt x="90893" y="549419"/>
                </a:lnTo>
                <a:lnTo>
                  <a:pt x="95943" y="594973"/>
                </a:lnTo>
                <a:lnTo>
                  <a:pt x="80794" y="635877"/>
                </a:lnTo>
                <a:lnTo>
                  <a:pt x="50496" y="655400"/>
                </a:lnTo>
                <a:lnTo>
                  <a:pt x="15148" y="671203"/>
                </a:lnTo>
                <a:lnTo>
                  <a:pt x="0" y="696305"/>
                </a:lnTo>
                <a:lnTo>
                  <a:pt x="15148" y="730700"/>
                </a:lnTo>
                <a:lnTo>
                  <a:pt x="43427" y="737209"/>
                </a:lnTo>
                <a:lnTo>
                  <a:pt x="65646" y="730700"/>
                </a:lnTo>
                <a:lnTo>
                  <a:pt x="88874" y="685149"/>
                </a:lnTo>
                <a:lnTo>
                  <a:pt x="126241" y="662837"/>
                </a:lnTo>
                <a:lnTo>
                  <a:pt x="151489" y="648892"/>
                </a:lnTo>
                <a:lnTo>
                  <a:pt x="151489" y="623792"/>
                </a:lnTo>
                <a:lnTo>
                  <a:pt x="144420" y="596832"/>
                </a:lnTo>
                <a:lnTo>
                  <a:pt x="126241" y="554069"/>
                </a:lnTo>
                <a:lnTo>
                  <a:pt x="106043" y="488064"/>
                </a:lnTo>
                <a:lnTo>
                  <a:pt x="98973" y="424848"/>
                </a:lnTo>
                <a:lnTo>
                  <a:pt x="98973" y="359773"/>
                </a:lnTo>
                <a:lnTo>
                  <a:pt x="111093" y="303063"/>
                </a:lnTo>
                <a:lnTo>
                  <a:pt x="129272" y="228692"/>
                </a:lnTo>
                <a:lnTo>
                  <a:pt x="164618" y="142236"/>
                </a:lnTo>
                <a:lnTo>
                  <a:pt x="201987" y="81808"/>
                </a:lnTo>
                <a:lnTo>
                  <a:pt x="205016" y="20452"/>
                </a:lnTo>
                <a:lnTo>
                  <a:pt x="144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8171" y="474770"/>
            <a:ext cx="120182" cy="105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91831" y="3104389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1700" y="390653"/>
            <a:ext cx="1167384" cy="524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4683" y="558293"/>
            <a:ext cx="771144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1260" y="600965"/>
            <a:ext cx="938784" cy="438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4619" y="689355"/>
            <a:ext cx="792480" cy="377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5100" y="936245"/>
            <a:ext cx="332231" cy="213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88796" y="853949"/>
            <a:ext cx="993647" cy="463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05203" y="1149605"/>
            <a:ext cx="271271" cy="192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7013" y="441308"/>
            <a:ext cx="1330330" cy="8681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9846" y="1946614"/>
            <a:ext cx="381000" cy="327660"/>
          </a:xfrm>
          <a:custGeom>
            <a:avLst/>
            <a:gdLst/>
            <a:ahLst/>
            <a:cxnLst/>
            <a:rect l="l" t="t" r="r" b="b"/>
            <a:pathLst>
              <a:path w="381000" h="327660">
                <a:moveTo>
                  <a:pt x="330241" y="214800"/>
                </a:moveTo>
                <a:lnTo>
                  <a:pt x="90853" y="214800"/>
                </a:lnTo>
                <a:lnTo>
                  <a:pt x="86593" y="272870"/>
                </a:lnTo>
                <a:lnTo>
                  <a:pt x="103629" y="316579"/>
                </a:lnTo>
                <a:lnTo>
                  <a:pt x="124213" y="327195"/>
                </a:lnTo>
                <a:lnTo>
                  <a:pt x="169638" y="319702"/>
                </a:lnTo>
                <a:lnTo>
                  <a:pt x="223583" y="297846"/>
                </a:lnTo>
                <a:lnTo>
                  <a:pt x="273268" y="265376"/>
                </a:lnTo>
                <a:lnTo>
                  <a:pt x="318695" y="229161"/>
                </a:lnTo>
                <a:lnTo>
                  <a:pt x="330241" y="214800"/>
                </a:lnTo>
                <a:close/>
              </a:path>
              <a:path w="381000" h="327660">
                <a:moveTo>
                  <a:pt x="305918" y="0"/>
                </a:moveTo>
                <a:lnTo>
                  <a:pt x="269010" y="3746"/>
                </a:lnTo>
                <a:lnTo>
                  <a:pt x="223583" y="21855"/>
                </a:lnTo>
                <a:lnTo>
                  <a:pt x="185964" y="61817"/>
                </a:lnTo>
                <a:lnTo>
                  <a:pt x="149056" y="94287"/>
                </a:lnTo>
                <a:lnTo>
                  <a:pt x="115695" y="137996"/>
                </a:lnTo>
                <a:lnTo>
                  <a:pt x="95111" y="181705"/>
                </a:lnTo>
                <a:lnTo>
                  <a:pt x="12066" y="185451"/>
                </a:lnTo>
                <a:lnTo>
                  <a:pt x="0" y="207307"/>
                </a:lnTo>
                <a:lnTo>
                  <a:pt x="12066" y="217921"/>
                </a:lnTo>
                <a:lnTo>
                  <a:pt x="90853" y="214800"/>
                </a:lnTo>
                <a:lnTo>
                  <a:pt x="330241" y="214800"/>
                </a:lnTo>
                <a:lnTo>
                  <a:pt x="359862" y="177958"/>
                </a:lnTo>
                <a:lnTo>
                  <a:pt x="376187" y="134250"/>
                </a:lnTo>
                <a:lnTo>
                  <a:pt x="380446" y="83672"/>
                </a:lnTo>
                <a:lnTo>
                  <a:pt x="364121" y="36216"/>
                </a:lnTo>
                <a:lnTo>
                  <a:pt x="343537" y="10614"/>
                </a:lnTo>
                <a:lnTo>
                  <a:pt x="305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9262" y="2291292"/>
            <a:ext cx="264160" cy="481330"/>
          </a:xfrm>
          <a:custGeom>
            <a:avLst/>
            <a:gdLst/>
            <a:ahLst/>
            <a:cxnLst/>
            <a:rect l="l" t="t" r="r" b="b"/>
            <a:pathLst>
              <a:path w="264160" h="481330">
                <a:moveTo>
                  <a:pt x="168930" y="0"/>
                </a:moveTo>
                <a:lnTo>
                  <a:pt x="111437" y="11240"/>
                </a:lnTo>
                <a:lnTo>
                  <a:pt x="74528" y="40586"/>
                </a:lnTo>
                <a:lnTo>
                  <a:pt x="49686" y="83672"/>
                </a:lnTo>
                <a:lnTo>
                  <a:pt x="24842" y="152982"/>
                </a:lnTo>
                <a:lnTo>
                  <a:pt x="8517" y="222291"/>
                </a:lnTo>
                <a:lnTo>
                  <a:pt x="0" y="287856"/>
                </a:lnTo>
                <a:lnTo>
                  <a:pt x="8517" y="360288"/>
                </a:lnTo>
                <a:lnTo>
                  <a:pt x="32650" y="407744"/>
                </a:lnTo>
                <a:lnTo>
                  <a:pt x="70269" y="462069"/>
                </a:lnTo>
                <a:lnTo>
                  <a:pt x="107177" y="480801"/>
                </a:lnTo>
                <a:lnTo>
                  <a:pt x="156864" y="480801"/>
                </a:lnTo>
                <a:lnTo>
                  <a:pt x="198031" y="477055"/>
                </a:lnTo>
                <a:lnTo>
                  <a:pt x="231391" y="458946"/>
                </a:lnTo>
                <a:lnTo>
                  <a:pt x="255524" y="425852"/>
                </a:lnTo>
                <a:lnTo>
                  <a:pt x="259782" y="385889"/>
                </a:lnTo>
                <a:lnTo>
                  <a:pt x="247716" y="342181"/>
                </a:lnTo>
                <a:lnTo>
                  <a:pt x="214355" y="298471"/>
                </a:lnTo>
                <a:lnTo>
                  <a:pt x="202289" y="251016"/>
                </a:lnTo>
                <a:lnTo>
                  <a:pt x="206548" y="207930"/>
                </a:lnTo>
                <a:lnTo>
                  <a:pt x="218615" y="156729"/>
                </a:lnTo>
                <a:lnTo>
                  <a:pt x="247716" y="113019"/>
                </a:lnTo>
                <a:lnTo>
                  <a:pt x="264041" y="87417"/>
                </a:lnTo>
                <a:lnTo>
                  <a:pt x="264041" y="58695"/>
                </a:lnTo>
                <a:lnTo>
                  <a:pt x="255524" y="36841"/>
                </a:lnTo>
                <a:lnTo>
                  <a:pt x="218615" y="7493"/>
                </a:lnTo>
                <a:lnTo>
                  <a:pt x="168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0069" y="2306902"/>
            <a:ext cx="293370" cy="433070"/>
          </a:xfrm>
          <a:custGeom>
            <a:avLst/>
            <a:gdLst/>
            <a:ahLst/>
            <a:cxnLst/>
            <a:rect l="l" t="t" r="r" b="b"/>
            <a:pathLst>
              <a:path w="293370" h="433069">
                <a:moveTo>
                  <a:pt x="48975" y="0"/>
                </a:moveTo>
                <a:lnTo>
                  <a:pt x="3548" y="3121"/>
                </a:lnTo>
                <a:lnTo>
                  <a:pt x="0" y="21230"/>
                </a:lnTo>
                <a:lnTo>
                  <a:pt x="3548" y="43084"/>
                </a:lnTo>
                <a:lnTo>
                  <a:pt x="24132" y="76178"/>
                </a:lnTo>
                <a:lnTo>
                  <a:pt x="135569" y="166719"/>
                </a:lnTo>
                <a:lnTo>
                  <a:pt x="193772" y="217921"/>
                </a:lnTo>
                <a:lnTo>
                  <a:pt x="230681" y="247269"/>
                </a:lnTo>
                <a:lnTo>
                  <a:pt x="234939" y="257883"/>
                </a:lnTo>
                <a:lnTo>
                  <a:pt x="222873" y="268499"/>
                </a:lnTo>
                <a:lnTo>
                  <a:pt x="198031" y="275992"/>
                </a:lnTo>
                <a:lnTo>
                  <a:pt x="148346" y="283485"/>
                </a:lnTo>
                <a:lnTo>
                  <a:pt x="107177" y="283485"/>
                </a:lnTo>
                <a:lnTo>
                  <a:pt x="69559" y="287232"/>
                </a:lnTo>
                <a:lnTo>
                  <a:pt x="44716" y="294100"/>
                </a:lnTo>
                <a:lnTo>
                  <a:pt x="28392" y="312207"/>
                </a:lnTo>
                <a:lnTo>
                  <a:pt x="28392" y="337809"/>
                </a:lnTo>
                <a:lnTo>
                  <a:pt x="53234" y="370903"/>
                </a:lnTo>
                <a:lnTo>
                  <a:pt x="94401" y="407120"/>
                </a:lnTo>
                <a:lnTo>
                  <a:pt x="144086" y="432720"/>
                </a:lnTo>
                <a:lnTo>
                  <a:pt x="180996" y="432720"/>
                </a:lnTo>
                <a:lnTo>
                  <a:pt x="198031" y="421481"/>
                </a:lnTo>
                <a:lnTo>
                  <a:pt x="189513" y="407120"/>
                </a:lnTo>
                <a:lnTo>
                  <a:pt x="148346" y="395880"/>
                </a:lnTo>
                <a:lnTo>
                  <a:pt x="90143" y="352171"/>
                </a:lnTo>
                <a:lnTo>
                  <a:pt x="73818" y="327193"/>
                </a:lnTo>
                <a:lnTo>
                  <a:pt x="82335" y="312207"/>
                </a:lnTo>
                <a:lnTo>
                  <a:pt x="107177" y="309086"/>
                </a:lnTo>
                <a:lnTo>
                  <a:pt x="177446" y="305339"/>
                </a:lnTo>
                <a:lnTo>
                  <a:pt x="234939" y="294100"/>
                </a:lnTo>
                <a:lnTo>
                  <a:pt x="276108" y="279737"/>
                </a:lnTo>
                <a:lnTo>
                  <a:pt x="293142" y="268499"/>
                </a:lnTo>
                <a:lnTo>
                  <a:pt x="288884" y="250391"/>
                </a:lnTo>
                <a:lnTo>
                  <a:pt x="160412" y="126756"/>
                </a:lnTo>
                <a:lnTo>
                  <a:pt x="111437" y="64938"/>
                </a:lnTo>
                <a:lnTo>
                  <a:pt x="73818" y="18107"/>
                </a:lnTo>
                <a:lnTo>
                  <a:pt x="48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9846" y="2669688"/>
            <a:ext cx="318135" cy="652145"/>
          </a:xfrm>
          <a:custGeom>
            <a:avLst/>
            <a:gdLst/>
            <a:ahLst/>
            <a:cxnLst/>
            <a:rect l="l" t="t" r="r" b="b"/>
            <a:pathLst>
              <a:path w="318135" h="652145">
                <a:moveTo>
                  <a:pt x="156864" y="0"/>
                </a:moveTo>
                <a:lnTo>
                  <a:pt x="144796" y="18732"/>
                </a:lnTo>
                <a:lnTo>
                  <a:pt x="127762" y="47456"/>
                </a:lnTo>
                <a:lnTo>
                  <a:pt x="127762" y="116766"/>
                </a:lnTo>
                <a:lnTo>
                  <a:pt x="132020" y="189198"/>
                </a:lnTo>
                <a:lnTo>
                  <a:pt x="148346" y="254762"/>
                </a:lnTo>
                <a:lnTo>
                  <a:pt x="185964" y="327818"/>
                </a:lnTo>
                <a:lnTo>
                  <a:pt x="231391" y="411490"/>
                </a:lnTo>
                <a:lnTo>
                  <a:pt x="260492" y="477055"/>
                </a:lnTo>
                <a:lnTo>
                  <a:pt x="272558" y="538871"/>
                </a:lnTo>
                <a:lnTo>
                  <a:pt x="264041" y="560726"/>
                </a:lnTo>
                <a:lnTo>
                  <a:pt x="227131" y="560726"/>
                </a:lnTo>
                <a:lnTo>
                  <a:pt x="165380" y="564473"/>
                </a:lnTo>
                <a:lnTo>
                  <a:pt x="78786" y="575087"/>
                </a:lnTo>
                <a:lnTo>
                  <a:pt x="4258" y="596943"/>
                </a:lnTo>
                <a:lnTo>
                  <a:pt x="0" y="604436"/>
                </a:lnTo>
                <a:lnTo>
                  <a:pt x="36908" y="651890"/>
                </a:lnTo>
                <a:lnTo>
                  <a:pt x="61751" y="651890"/>
                </a:lnTo>
                <a:lnTo>
                  <a:pt x="86593" y="636904"/>
                </a:lnTo>
                <a:lnTo>
                  <a:pt x="136279" y="611304"/>
                </a:lnTo>
                <a:lnTo>
                  <a:pt x="210807" y="596943"/>
                </a:lnTo>
                <a:lnTo>
                  <a:pt x="317255" y="596943"/>
                </a:lnTo>
                <a:lnTo>
                  <a:pt x="313726" y="578834"/>
                </a:lnTo>
                <a:lnTo>
                  <a:pt x="297400" y="556980"/>
                </a:lnTo>
                <a:lnTo>
                  <a:pt x="297400" y="535125"/>
                </a:lnTo>
                <a:lnTo>
                  <a:pt x="301660" y="477055"/>
                </a:lnTo>
                <a:lnTo>
                  <a:pt x="284624" y="411490"/>
                </a:lnTo>
                <a:lnTo>
                  <a:pt x="251974" y="345927"/>
                </a:lnTo>
                <a:lnTo>
                  <a:pt x="210807" y="254762"/>
                </a:lnTo>
                <a:lnTo>
                  <a:pt x="210807" y="178583"/>
                </a:lnTo>
                <a:lnTo>
                  <a:pt x="218615" y="105526"/>
                </a:lnTo>
                <a:lnTo>
                  <a:pt x="222873" y="36841"/>
                </a:lnTo>
                <a:lnTo>
                  <a:pt x="202289" y="7492"/>
                </a:lnTo>
                <a:lnTo>
                  <a:pt x="156864" y="0"/>
                </a:lnTo>
                <a:close/>
              </a:path>
              <a:path w="318135" h="652145">
                <a:moveTo>
                  <a:pt x="317255" y="596943"/>
                </a:moveTo>
                <a:lnTo>
                  <a:pt x="210807" y="596943"/>
                </a:lnTo>
                <a:lnTo>
                  <a:pt x="272558" y="604436"/>
                </a:lnTo>
                <a:lnTo>
                  <a:pt x="305918" y="611304"/>
                </a:lnTo>
                <a:lnTo>
                  <a:pt x="317985" y="600689"/>
                </a:lnTo>
                <a:lnTo>
                  <a:pt x="317255" y="596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2983" y="2688421"/>
            <a:ext cx="264160" cy="542290"/>
          </a:xfrm>
          <a:custGeom>
            <a:avLst/>
            <a:gdLst/>
            <a:ahLst/>
            <a:cxnLst/>
            <a:rect l="l" t="t" r="r" b="b"/>
            <a:pathLst>
              <a:path w="264160" h="542289">
                <a:moveTo>
                  <a:pt x="234939" y="0"/>
                </a:moveTo>
                <a:lnTo>
                  <a:pt x="198031" y="0"/>
                </a:lnTo>
                <a:lnTo>
                  <a:pt x="181705" y="21855"/>
                </a:lnTo>
                <a:lnTo>
                  <a:pt x="177446" y="61817"/>
                </a:lnTo>
                <a:lnTo>
                  <a:pt x="181705" y="149236"/>
                </a:lnTo>
                <a:lnTo>
                  <a:pt x="189513" y="229161"/>
                </a:lnTo>
                <a:lnTo>
                  <a:pt x="198031" y="280363"/>
                </a:lnTo>
                <a:lnTo>
                  <a:pt x="214355" y="360288"/>
                </a:lnTo>
                <a:lnTo>
                  <a:pt x="214355" y="422106"/>
                </a:lnTo>
                <a:lnTo>
                  <a:pt x="206547" y="436467"/>
                </a:lnTo>
                <a:lnTo>
                  <a:pt x="161121" y="450829"/>
                </a:lnTo>
                <a:lnTo>
                  <a:pt x="61751" y="472683"/>
                </a:lnTo>
                <a:lnTo>
                  <a:pt x="4258" y="494538"/>
                </a:lnTo>
                <a:lnTo>
                  <a:pt x="0" y="509524"/>
                </a:lnTo>
                <a:lnTo>
                  <a:pt x="45426" y="541994"/>
                </a:lnTo>
                <a:lnTo>
                  <a:pt x="66009" y="541994"/>
                </a:lnTo>
                <a:lnTo>
                  <a:pt x="115695" y="512646"/>
                </a:lnTo>
                <a:lnTo>
                  <a:pt x="164670" y="490791"/>
                </a:lnTo>
                <a:lnTo>
                  <a:pt x="214355" y="480176"/>
                </a:lnTo>
                <a:lnTo>
                  <a:pt x="251974" y="472683"/>
                </a:lnTo>
                <a:lnTo>
                  <a:pt x="264040" y="462069"/>
                </a:lnTo>
                <a:lnTo>
                  <a:pt x="264040" y="414613"/>
                </a:lnTo>
                <a:lnTo>
                  <a:pt x="255523" y="352795"/>
                </a:lnTo>
                <a:lnTo>
                  <a:pt x="230680" y="265377"/>
                </a:lnTo>
                <a:lnTo>
                  <a:pt x="227131" y="221668"/>
                </a:lnTo>
                <a:lnTo>
                  <a:pt x="247716" y="119888"/>
                </a:lnTo>
                <a:lnTo>
                  <a:pt x="255523" y="69310"/>
                </a:lnTo>
                <a:lnTo>
                  <a:pt x="247716" y="21855"/>
                </a:lnTo>
                <a:lnTo>
                  <a:pt x="234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64465" y="1890416"/>
            <a:ext cx="433705" cy="483870"/>
          </a:xfrm>
          <a:custGeom>
            <a:avLst/>
            <a:gdLst/>
            <a:ahLst/>
            <a:cxnLst/>
            <a:rect l="l" t="t" r="r" b="b"/>
            <a:pathLst>
              <a:path w="433704" h="483869">
                <a:moveTo>
                  <a:pt x="404578" y="0"/>
                </a:moveTo>
                <a:lnTo>
                  <a:pt x="366960" y="0"/>
                </a:lnTo>
                <a:lnTo>
                  <a:pt x="321533" y="18108"/>
                </a:lnTo>
                <a:lnTo>
                  <a:pt x="293142" y="65563"/>
                </a:lnTo>
                <a:lnTo>
                  <a:pt x="255524" y="87417"/>
                </a:lnTo>
                <a:lnTo>
                  <a:pt x="198031" y="94287"/>
                </a:lnTo>
                <a:lnTo>
                  <a:pt x="94401" y="105526"/>
                </a:lnTo>
                <a:lnTo>
                  <a:pt x="12066" y="127380"/>
                </a:lnTo>
                <a:lnTo>
                  <a:pt x="0" y="145489"/>
                </a:lnTo>
                <a:lnTo>
                  <a:pt x="7807" y="203560"/>
                </a:lnTo>
                <a:lnTo>
                  <a:pt x="36908" y="283485"/>
                </a:lnTo>
                <a:lnTo>
                  <a:pt x="78077" y="349049"/>
                </a:lnTo>
                <a:lnTo>
                  <a:pt x="119244" y="407120"/>
                </a:lnTo>
                <a:lnTo>
                  <a:pt x="156864" y="447083"/>
                </a:lnTo>
                <a:lnTo>
                  <a:pt x="193772" y="475805"/>
                </a:lnTo>
                <a:lnTo>
                  <a:pt x="230681" y="483298"/>
                </a:lnTo>
                <a:lnTo>
                  <a:pt x="251265" y="461444"/>
                </a:lnTo>
                <a:lnTo>
                  <a:pt x="243457" y="428974"/>
                </a:lnTo>
                <a:lnTo>
                  <a:pt x="227131" y="385265"/>
                </a:lnTo>
                <a:lnTo>
                  <a:pt x="164670" y="334063"/>
                </a:lnTo>
                <a:lnTo>
                  <a:pt x="102919" y="287232"/>
                </a:lnTo>
                <a:lnTo>
                  <a:pt x="73818" y="236030"/>
                </a:lnTo>
                <a:lnTo>
                  <a:pt x="61752" y="156104"/>
                </a:lnTo>
                <a:lnTo>
                  <a:pt x="132020" y="134249"/>
                </a:lnTo>
                <a:lnTo>
                  <a:pt x="243457" y="123634"/>
                </a:lnTo>
                <a:lnTo>
                  <a:pt x="317275" y="123634"/>
                </a:lnTo>
                <a:lnTo>
                  <a:pt x="321533" y="119887"/>
                </a:lnTo>
                <a:lnTo>
                  <a:pt x="313726" y="101780"/>
                </a:lnTo>
                <a:lnTo>
                  <a:pt x="325793" y="69311"/>
                </a:lnTo>
                <a:lnTo>
                  <a:pt x="359152" y="39963"/>
                </a:lnTo>
                <a:lnTo>
                  <a:pt x="383995" y="32470"/>
                </a:lnTo>
                <a:lnTo>
                  <a:pt x="433680" y="32470"/>
                </a:lnTo>
                <a:lnTo>
                  <a:pt x="404578" y="0"/>
                </a:lnTo>
                <a:close/>
              </a:path>
              <a:path w="433704" h="483869">
                <a:moveTo>
                  <a:pt x="317275" y="123634"/>
                </a:moveTo>
                <a:lnTo>
                  <a:pt x="243457" y="123634"/>
                </a:lnTo>
                <a:lnTo>
                  <a:pt x="288884" y="127380"/>
                </a:lnTo>
                <a:lnTo>
                  <a:pt x="300950" y="137996"/>
                </a:lnTo>
                <a:lnTo>
                  <a:pt x="317275" y="123634"/>
                </a:lnTo>
                <a:close/>
              </a:path>
              <a:path w="433704" h="483869">
                <a:moveTo>
                  <a:pt x="433680" y="32470"/>
                </a:moveTo>
                <a:lnTo>
                  <a:pt x="383995" y="32470"/>
                </a:lnTo>
                <a:lnTo>
                  <a:pt x="416645" y="50577"/>
                </a:lnTo>
                <a:lnTo>
                  <a:pt x="433680" y="32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684" y="1777398"/>
            <a:ext cx="149054" cy="1648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2892" y="526957"/>
            <a:ext cx="1303655" cy="955675"/>
          </a:xfrm>
          <a:custGeom>
            <a:avLst/>
            <a:gdLst/>
            <a:ahLst/>
            <a:cxnLst/>
            <a:rect l="l" t="t" r="r" b="b"/>
            <a:pathLst>
              <a:path w="1303654" h="955675">
                <a:moveTo>
                  <a:pt x="117595" y="314210"/>
                </a:moveTo>
                <a:lnTo>
                  <a:pt x="116631" y="267296"/>
                </a:lnTo>
                <a:lnTo>
                  <a:pt x="126032" y="222833"/>
                </a:lnTo>
                <a:lnTo>
                  <a:pt x="144753" y="182195"/>
                </a:lnTo>
                <a:lnTo>
                  <a:pt x="171748" y="146755"/>
                </a:lnTo>
                <a:lnTo>
                  <a:pt x="205969" y="117887"/>
                </a:lnTo>
                <a:lnTo>
                  <a:pt x="246370" y="96964"/>
                </a:lnTo>
                <a:lnTo>
                  <a:pt x="291906" y="85361"/>
                </a:lnTo>
                <a:lnTo>
                  <a:pt x="325796" y="83608"/>
                </a:lnTo>
                <a:lnTo>
                  <a:pt x="359281" y="87454"/>
                </a:lnTo>
                <a:lnTo>
                  <a:pt x="391671" y="96763"/>
                </a:lnTo>
                <a:lnTo>
                  <a:pt x="422279" y="111396"/>
                </a:lnTo>
                <a:lnTo>
                  <a:pt x="447405" y="76347"/>
                </a:lnTo>
                <a:lnTo>
                  <a:pt x="479739" y="50035"/>
                </a:lnTo>
                <a:lnTo>
                  <a:pt x="517211" y="33093"/>
                </a:lnTo>
                <a:lnTo>
                  <a:pt x="557746" y="26156"/>
                </a:lnTo>
                <a:lnTo>
                  <a:pt x="599272" y="29859"/>
                </a:lnTo>
                <a:lnTo>
                  <a:pt x="639718" y="44836"/>
                </a:lnTo>
                <a:lnTo>
                  <a:pt x="677086" y="72240"/>
                </a:lnTo>
                <a:lnTo>
                  <a:pt x="701659" y="38035"/>
                </a:lnTo>
                <a:lnTo>
                  <a:pt x="734505" y="14063"/>
                </a:lnTo>
                <a:lnTo>
                  <a:pt x="772717" y="1296"/>
                </a:lnTo>
                <a:lnTo>
                  <a:pt x="813386" y="704"/>
                </a:lnTo>
                <a:lnTo>
                  <a:pt x="853606" y="13260"/>
                </a:lnTo>
                <a:lnTo>
                  <a:pt x="866658" y="20726"/>
                </a:lnTo>
                <a:lnTo>
                  <a:pt x="878735" y="29600"/>
                </a:lnTo>
                <a:lnTo>
                  <a:pt x="889724" y="39788"/>
                </a:lnTo>
                <a:lnTo>
                  <a:pt x="899511" y="51198"/>
                </a:lnTo>
                <a:lnTo>
                  <a:pt x="935136" y="20830"/>
                </a:lnTo>
                <a:lnTo>
                  <a:pt x="976989" y="3671"/>
                </a:lnTo>
                <a:lnTo>
                  <a:pt x="1021670" y="0"/>
                </a:lnTo>
                <a:lnTo>
                  <a:pt x="1065779" y="10096"/>
                </a:lnTo>
                <a:lnTo>
                  <a:pt x="1105916" y="34240"/>
                </a:lnTo>
                <a:lnTo>
                  <a:pt x="1138098" y="72667"/>
                </a:lnTo>
                <a:lnTo>
                  <a:pt x="1155351" y="119668"/>
                </a:lnTo>
                <a:lnTo>
                  <a:pt x="1195087" y="136451"/>
                </a:lnTo>
                <a:lnTo>
                  <a:pt x="1227890" y="162198"/>
                </a:lnTo>
                <a:lnTo>
                  <a:pt x="1252685" y="195028"/>
                </a:lnTo>
                <a:lnTo>
                  <a:pt x="1268394" y="233056"/>
                </a:lnTo>
                <a:lnTo>
                  <a:pt x="1273943" y="274402"/>
                </a:lnTo>
                <a:lnTo>
                  <a:pt x="1268254" y="317181"/>
                </a:lnTo>
                <a:lnTo>
                  <a:pt x="1266293" y="324389"/>
                </a:lnTo>
                <a:lnTo>
                  <a:pt x="1263832" y="331452"/>
                </a:lnTo>
                <a:lnTo>
                  <a:pt x="1260890" y="338318"/>
                </a:lnTo>
                <a:lnTo>
                  <a:pt x="1285142" y="378689"/>
                </a:lnTo>
                <a:lnTo>
                  <a:pt x="1299145" y="422083"/>
                </a:lnTo>
                <a:lnTo>
                  <a:pt x="1303124" y="466784"/>
                </a:lnTo>
                <a:lnTo>
                  <a:pt x="1297305" y="511075"/>
                </a:lnTo>
                <a:lnTo>
                  <a:pt x="1281913" y="553238"/>
                </a:lnTo>
                <a:lnTo>
                  <a:pt x="1257175" y="591558"/>
                </a:lnTo>
                <a:lnTo>
                  <a:pt x="1223314" y="624318"/>
                </a:lnTo>
                <a:lnTo>
                  <a:pt x="1178150" y="650543"/>
                </a:lnTo>
                <a:lnTo>
                  <a:pt x="1127800" y="664471"/>
                </a:lnTo>
                <a:lnTo>
                  <a:pt x="1121198" y="710684"/>
                </a:lnTo>
                <a:lnTo>
                  <a:pt x="1103280" y="752116"/>
                </a:lnTo>
                <a:lnTo>
                  <a:pt x="1075724" y="787119"/>
                </a:lnTo>
                <a:lnTo>
                  <a:pt x="1040205" y="814048"/>
                </a:lnTo>
                <a:lnTo>
                  <a:pt x="998398" y="831258"/>
                </a:lnTo>
                <a:lnTo>
                  <a:pt x="951980" y="837104"/>
                </a:lnTo>
                <a:lnTo>
                  <a:pt x="928028" y="835261"/>
                </a:lnTo>
                <a:lnTo>
                  <a:pt x="904664" y="830184"/>
                </a:lnTo>
                <a:lnTo>
                  <a:pt x="882216" y="821966"/>
                </a:lnTo>
                <a:lnTo>
                  <a:pt x="861010" y="810703"/>
                </a:lnTo>
                <a:lnTo>
                  <a:pt x="842337" y="853879"/>
                </a:lnTo>
                <a:lnTo>
                  <a:pt x="815261" y="890502"/>
                </a:lnTo>
                <a:lnTo>
                  <a:pt x="781306" y="919755"/>
                </a:lnTo>
                <a:lnTo>
                  <a:pt x="741995" y="940822"/>
                </a:lnTo>
                <a:lnTo>
                  <a:pt x="698852" y="952885"/>
                </a:lnTo>
                <a:lnTo>
                  <a:pt x="653402" y="955129"/>
                </a:lnTo>
                <a:lnTo>
                  <a:pt x="607167" y="946737"/>
                </a:lnTo>
                <a:lnTo>
                  <a:pt x="574596" y="933701"/>
                </a:lnTo>
                <a:lnTo>
                  <a:pt x="544949" y="915412"/>
                </a:lnTo>
                <a:lnTo>
                  <a:pt x="518847" y="892331"/>
                </a:lnTo>
                <a:lnTo>
                  <a:pt x="496914" y="864922"/>
                </a:lnTo>
                <a:lnTo>
                  <a:pt x="454272" y="885078"/>
                </a:lnTo>
                <a:lnTo>
                  <a:pt x="409836" y="895986"/>
                </a:lnTo>
                <a:lnTo>
                  <a:pt x="364891" y="897967"/>
                </a:lnTo>
                <a:lnTo>
                  <a:pt x="320722" y="891341"/>
                </a:lnTo>
                <a:lnTo>
                  <a:pt x="278613" y="876430"/>
                </a:lnTo>
                <a:lnTo>
                  <a:pt x="239849" y="853553"/>
                </a:lnTo>
                <a:lnTo>
                  <a:pt x="205714" y="823032"/>
                </a:lnTo>
                <a:lnTo>
                  <a:pt x="177492" y="785188"/>
                </a:lnTo>
                <a:lnTo>
                  <a:pt x="175031" y="780988"/>
                </a:lnTo>
                <a:lnTo>
                  <a:pt x="123005" y="776709"/>
                </a:lnTo>
                <a:lnTo>
                  <a:pt x="78220" y="753695"/>
                </a:lnTo>
                <a:lnTo>
                  <a:pt x="45368" y="715635"/>
                </a:lnTo>
                <a:lnTo>
                  <a:pt x="29143" y="666223"/>
                </a:lnTo>
                <a:lnTo>
                  <a:pt x="28925" y="637668"/>
                </a:lnTo>
                <a:lnTo>
                  <a:pt x="34828" y="610057"/>
                </a:lnTo>
                <a:lnTo>
                  <a:pt x="46535" y="584347"/>
                </a:lnTo>
                <a:lnTo>
                  <a:pt x="63730" y="561497"/>
                </a:lnTo>
                <a:lnTo>
                  <a:pt x="24929" y="526709"/>
                </a:lnTo>
                <a:lnTo>
                  <a:pt x="3183" y="481262"/>
                </a:lnTo>
                <a:lnTo>
                  <a:pt x="0" y="430946"/>
                </a:lnTo>
                <a:lnTo>
                  <a:pt x="16885" y="381549"/>
                </a:lnTo>
                <a:lnTo>
                  <a:pt x="35509" y="356841"/>
                </a:lnTo>
                <a:lnTo>
                  <a:pt x="59031" y="337419"/>
                </a:lnTo>
                <a:lnTo>
                  <a:pt x="86382" y="323972"/>
                </a:lnTo>
                <a:lnTo>
                  <a:pt x="116497" y="317187"/>
                </a:lnTo>
                <a:lnTo>
                  <a:pt x="117595" y="3142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80021" y="1843339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093" y="26546"/>
                </a:moveTo>
                <a:lnTo>
                  <a:pt x="51006" y="36879"/>
                </a:lnTo>
                <a:lnTo>
                  <a:pt x="45317" y="45317"/>
                </a:lnTo>
                <a:lnTo>
                  <a:pt x="36879" y="51006"/>
                </a:lnTo>
                <a:lnTo>
                  <a:pt x="26546" y="53092"/>
                </a:lnTo>
                <a:lnTo>
                  <a:pt x="16213" y="51006"/>
                </a:lnTo>
                <a:lnTo>
                  <a:pt x="7775" y="45317"/>
                </a:lnTo>
                <a:lnTo>
                  <a:pt x="2086" y="36879"/>
                </a:lnTo>
                <a:lnTo>
                  <a:pt x="0" y="26546"/>
                </a:lnTo>
                <a:lnTo>
                  <a:pt x="2086" y="16213"/>
                </a:lnTo>
                <a:lnTo>
                  <a:pt x="7775" y="7775"/>
                </a:lnTo>
                <a:lnTo>
                  <a:pt x="16213" y="2086"/>
                </a:lnTo>
                <a:lnTo>
                  <a:pt x="26546" y="0"/>
                </a:lnTo>
                <a:lnTo>
                  <a:pt x="36879" y="2086"/>
                </a:lnTo>
                <a:lnTo>
                  <a:pt x="45317" y="7775"/>
                </a:lnTo>
                <a:lnTo>
                  <a:pt x="51006" y="16213"/>
                </a:lnTo>
                <a:lnTo>
                  <a:pt x="53093" y="265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8415" y="1691281"/>
            <a:ext cx="115711" cy="1157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41779" y="1494890"/>
            <a:ext cx="168804" cy="1688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8021" y="1084732"/>
            <a:ext cx="76835" cy="17780"/>
          </a:xfrm>
          <a:custGeom>
            <a:avLst/>
            <a:gdLst/>
            <a:ahLst/>
            <a:cxnLst/>
            <a:rect l="l" t="t" r="r" b="b"/>
            <a:pathLst>
              <a:path w="76835" h="17780">
                <a:moveTo>
                  <a:pt x="76377" y="17632"/>
                </a:moveTo>
                <a:lnTo>
                  <a:pt x="56442" y="17663"/>
                </a:lnTo>
                <a:lnTo>
                  <a:pt x="36844" y="14683"/>
                </a:lnTo>
                <a:lnTo>
                  <a:pt x="17918" y="876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88370" y="1295312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90">
                <a:moveTo>
                  <a:pt x="33416" y="0"/>
                </a:moveTo>
                <a:lnTo>
                  <a:pt x="25285" y="2927"/>
                </a:lnTo>
                <a:lnTo>
                  <a:pt x="16987" y="5314"/>
                </a:lnTo>
                <a:lnTo>
                  <a:pt x="8549" y="7153"/>
                </a:lnTo>
                <a:lnTo>
                  <a:pt x="0" y="84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9599" y="1349533"/>
            <a:ext cx="20320" cy="38735"/>
          </a:xfrm>
          <a:custGeom>
            <a:avLst/>
            <a:gdLst/>
            <a:ahLst/>
            <a:cxnLst/>
            <a:rect l="l" t="t" r="r" b="b"/>
            <a:pathLst>
              <a:path w="20320" h="38734">
                <a:moveTo>
                  <a:pt x="20134" y="38493"/>
                </a:moveTo>
                <a:lnTo>
                  <a:pt x="14335" y="29284"/>
                </a:lnTo>
                <a:lnTo>
                  <a:pt x="9039" y="19785"/>
                </a:lnTo>
                <a:lnTo>
                  <a:pt x="4257" y="1001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4034" y="1292038"/>
            <a:ext cx="8255" cy="42545"/>
          </a:xfrm>
          <a:custGeom>
            <a:avLst/>
            <a:gdLst/>
            <a:ahLst/>
            <a:cxnLst/>
            <a:rect l="l" t="t" r="r" b="b"/>
            <a:pathLst>
              <a:path w="8254" h="42544">
                <a:moveTo>
                  <a:pt x="8040" y="0"/>
                </a:moveTo>
                <a:lnTo>
                  <a:pt x="6868" y="10707"/>
                </a:lnTo>
                <a:lnTo>
                  <a:pt x="5135" y="21331"/>
                </a:lnTo>
                <a:lnTo>
                  <a:pt x="2844" y="31848"/>
                </a:lnTo>
                <a:lnTo>
                  <a:pt x="0" y="422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1937" y="1031064"/>
            <a:ext cx="98425" cy="158115"/>
          </a:xfrm>
          <a:custGeom>
            <a:avLst/>
            <a:gdLst/>
            <a:ahLst/>
            <a:cxnLst/>
            <a:rect l="l" t="t" r="r" b="b"/>
            <a:pathLst>
              <a:path w="98425" h="158115">
                <a:moveTo>
                  <a:pt x="0" y="0"/>
                </a:moveTo>
                <a:lnTo>
                  <a:pt x="40889" y="27624"/>
                </a:lnTo>
                <a:lnTo>
                  <a:pt x="71882" y="64790"/>
                </a:lnTo>
                <a:lnTo>
                  <a:pt x="91443" y="109025"/>
                </a:lnTo>
                <a:lnTo>
                  <a:pt x="98035" y="1578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9515" y="862935"/>
            <a:ext cx="43815" cy="59690"/>
          </a:xfrm>
          <a:custGeom>
            <a:avLst/>
            <a:gdLst/>
            <a:ahLst/>
            <a:cxnLst/>
            <a:rect l="l" t="t" r="r" b="b"/>
            <a:pathLst>
              <a:path w="43814" h="59690">
                <a:moveTo>
                  <a:pt x="43652" y="0"/>
                </a:moveTo>
                <a:lnTo>
                  <a:pt x="35363" y="16620"/>
                </a:lnTo>
                <a:lnTo>
                  <a:pt x="25252" y="32125"/>
                </a:lnTo>
                <a:lnTo>
                  <a:pt x="13427" y="46365"/>
                </a:lnTo>
                <a:lnTo>
                  <a:pt x="0" y="591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8422" y="643307"/>
            <a:ext cx="2540" cy="28575"/>
          </a:xfrm>
          <a:custGeom>
            <a:avLst/>
            <a:gdLst/>
            <a:ahLst/>
            <a:cxnLst/>
            <a:rect l="l" t="t" r="r" b="b"/>
            <a:pathLst>
              <a:path w="2539" h="28575">
                <a:moveTo>
                  <a:pt x="0" y="0"/>
                </a:moveTo>
                <a:lnTo>
                  <a:pt x="1082" y="6941"/>
                </a:lnTo>
                <a:lnTo>
                  <a:pt x="1828" y="13922"/>
                </a:lnTo>
                <a:lnTo>
                  <a:pt x="2235" y="20931"/>
                </a:lnTo>
                <a:lnTo>
                  <a:pt x="2304" y="2795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89642" y="575048"/>
            <a:ext cx="22860" cy="36195"/>
          </a:xfrm>
          <a:custGeom>
            <a:avLst/>
            <a:gdLst/>
            <a:ahLst/>
            <a:cxnLst/>
            <a:rect l="l" t="t" r="r" b="b"/>
            <a:pathLst>
              <a:path w="22860" h="36195">
                <a:moveTo>
                  <a:pt x="0" y="35650"/>
                </a:moveTo>
                <a:lnTo>
                  <a:pt x="4607" y="26150"/>
                </a:lnTo>
                <a:lnTo>
                  <a:pt x="9885" y="17019"/>
                </a:lnTo>
                <a:lnTo>
                  <a:pt x="15811" y="8290"/>
                </a:lnTo>
                <a:lnTo>
                  <a:pt x="223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80480" y="596943"/>
            <a:ext cx="11430" cy="31115"/>
          </a:xfrm>
          <a:custGeom>
            <a:avLst/>
            <a:gdLst/>
            <a:ahLst/>
            <a:cxnLst/>
            <a:rect l="l" t="t" r="r" b="b"/>
            <a:pathLst>
              <a:path w="11429" h="31115">
                <a:moveTo>
                  <a:pt x="0" y="30746"/>
                </a:moveTo>
                <a:lnTo>
                  <a:pt x="1986" y="22818"/>
                </a:lnTo>
                <a:lnTo>
                  <a:pt x="4458" y="15036"/>
                </a:lnTo>
                <a:lnTo>
                  <a:pt x="7409" y="7422"/>
                </a:lnTo>
                <a:lnTo>
                  <a:pt x="108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35017" y="638131"/>
            <a:ext cx="39370" cy="29845"/>
          </a:xfrm>
          <a:custGeom>
            <a:avLst/>
            <a:gdLst/>
            <a:ahLst/>
            <a:cxnLst/>
            <a:rect l="l" t="t" r="r" b="b"/>
            <a:pathLst>
              <a:path w="39370" h="29845">
                <a:moveTo>
                  <a:pt x="0" y="0"/>
                </a:moveTo>
                <a:lnTo>
                  <a:pt x="10464" y="6555"/>
                </a:lnTo>
                <a:lnTo>
                  <a:pt x="20503" y="13726"/>
                </a:lnTo>
                <a:lnTo>
                  <a:pt x="30088" y="21490"/>
                </a:lnTo>
                <a:lnTo>
                  <a:pt x="39193" y="298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30491" y="841175"/>
            <a:ext cx="6985" cy="31750"/>
          </a:xfrm>
          <a:custGeom>
            <a:avLst/>
            <a:gdLst/>
            <a:ahLst/>
            <a:cxnLst/>
            <a:rect l="l" t="t" r="r" b="b"/>
            <a:pathLst>
              <a:path w="6985" h="31750">
                <a:moveTo>
                  <a:pt x="6840" y="31384"/>
                </a:moveTo>
                <a:lnTo>
                  <a:pt x="4664" y="23643"/>
                </a:lnTo>
                <a:lnTo>
                  <a:pt x="2798" y="15827"/>
                </a:lnTo>
                <a:lnTo>
                  <a:pt x="1242" y="794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455479" y="842995"/>
            <a:ext cx="578485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b="0" spc="-5" dirty="0">
                <a:solidFill>
                  <a:srgbClr val="000000"/>
                </a:solidFill>
                <a:latin typeface="Comic Sans MS"/>
                <a:cs typeface="Comic Sans MS"/>
              </a:rPr>
              <a:t>quali  problemi</a:t>
            </a:r>
            <a:r>
              <a:rPr sz="900" b="0" spc="-7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900" b="0" dirty="0">
                <a:solidFill>
                  <a:srgbClr val="000000"/>
                </a:solidFill>
                <a:latin typeface="Comic Sans MS"/>
                <a:cs typeface="Comic Sans MS"/>
              </a:rPr>
              <a:t>?</a:t>
            </a:r>
            <a:endParaRPr sz="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439" y="73852"/>
            <a:ext cx="1863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 </a:t>
            </a:r>
            <a:r>
              <a:rPr dirty="0"/>
              <a:t>2.x </a:t>
            </a:r>
            <a:r>
              <a:rPr i="1" spc="-5" dirty="0">
                <a:latin typeface="Arial"/>
                <a:cs typeface="Arial"/>
              </a:rPr>
              <a:t>vs</a:t>
            </a:r>
            <a:r>
              <a:rPr spc="-5" dirty="0"/>
              <a:t>. Python</a:t>
            </a:r>
            <a:r>
              <a:rPr spc="-45" dirty="0"/>
              <a:t> </a:t>
            </a:r>
            <a:r>
              <a:rPr dirty="0"/>
              <a:t>3.x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46939"/>
            <a:ext cx="10604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0527" y="627889"/>
            <a:ext cx="14662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è un comando </a:t>
            </a:r>
            <a:r>
              <a:rPr sz="1000" spc="-5" dirty="0">
                <a:latin typeface="Arial"/>
                <a:cs typeface="Arial"/>
              </a:rPr>
              <a:t>Python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2.x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634" y="606616"/>
            <a:ext cx="1354455" cy="233679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380"/>
              </a:spcBef>
            </a:pPr>
            <a:r>
              <a:rPr sz="1000" b="1" dirty="0">
                <a:latin typeface="Courier New"/>
                <a:cs typeface="Courier New"/>
              </a:rPr>
              <a:t>print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292" y="863061"/>
            <a:ext cx="3825875" cy="10026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4175" indent="-142875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versione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utilizzata in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JES</a:t>
            </a:r>
            <a:endParaRPr sz="900">
              <a:latin typeface="Arial"/>
              <a:cs typeface="Arial"/>
            </a:endParaRPr>
          </a:p>
          <a:p>
            <a:pPr marL="584200" lvl="1" indent="-114300">
              <a:lnSpc>
                <a:spcPct val="100000"/>
              </a:lnSpc>
              <a:spcBef>
                <a:spcPts val="14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versione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2.6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4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  <a:tab pos="2379980" algn="l"/>
                <a:tab pos="3599179" algn="l"/>
              </a:tabLst>
            </a:pPr>
            <a:r>
              <a:rPr sz="1500" spc="-7" baseline="2777" dirty="0">
                <a:latin typeface="Arial"/>
                <a:cs typeface="Arial"/>
              </a:rPr>
              <a:t>Python </a:t>
            </a:r>
            <a:r>
              <a:rPr sz="1500" baseline="2777" dirty="0">
                <a:latin typeface="Arial"/>
                <a:cs typeface="Arial"/>
              </a:rPr>
              <a:t>3.x usa una</a:t>
            </a:r>
            <a:r>
              <a:rPr sz="1500" spc="22" baseline="2777" dirty="0">
                <a:latin typeface="Arial"/>
                <a:cs typeface="Arial"/>
              </a:rPr>
              <a:t> </a:t>
            </a:r>
            <a:r>
              <a:rPr sz="1500" baseline="2777" dirty="0">
                <a:latin typeface="Arial"/>
                <a:cs typeface="Arial"/>
              </a:rPr>
              <a:t>sintassi</a:t>
            </a:r>
            <a:r>
              <a:rPr sz="1500" spc="7" baseline="2777" dirty="0">
                <a:latin typeface="Arial"/>
                <a:cs typeface="Arial"/>
              </a:rPr>
              <a:t> </a:t>
            </a:r>
            <a:r>
              <a:rPr sz="1500" baseline="2777" dirty="0">
                <a:latin typeface="Arial"/>
                <a:cs typeface="Arial"/>
              </a:rPr>
              <a:t>diversa:	</a:t>
            </a:r>
            <a:r>
              <a:rPr sz="1000" b="1" dirty="0">
                <a:latin typeface="Courier New"/>
                <a:cs typeface="Courier New"/>
              </a:rPr>
              <a:t>print(	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125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  <a:tab pos="1284605" algn="l"/>
                <a:tab pos="2381885" algn="l"/>
                <a:tab pos="361696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o,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 generale:	</a:t>
            </a:r>
            <a:r>
              <a:rPr sz="1350" b="1" baseline="6172" dirty="0">
                <a:latin typeface="Courier New"/>
                <a:cs typeface="Courier New"/>
              </a:rPr>
              <a:t>print(	</a:t>
            </a:r>
            <a:r>
              <a:rPr sz="1350" baseline="6172" dirty="0">
                <a:latin typeface="Courier New"/>
                <a:cs typeface="Courier New"/>
              </a:rPr>
              <a:t>1	N</a:t>
            </a:r>
            <a:r>
              <a:rPr sz="1350" b="1" baseline="6172" dirty="0">
                <a:latin typeface="Courier New"/>
                <a:cs typeface="Courier New"/>
              </a:rPr>
              <a:t>)</a:t>
            </a:r>
            <a:endParaRPr sz="1350" baseline="6172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323" y="142430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Usare</a:t>
            </a:r>
            <a:r>
              <a:rPr spc="-8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291" y="3197574"/>
            <a:ext cx="715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print</a:t>
            </a:r>
            <a:r>
              <a:rPr sz="900" b="1" spc="-9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x*y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260" y="695357"/>
            <a:ext cx="4050029" cy="23234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a volte la matematica può essere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sorprendente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endParaRPr sz="90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535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print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1.0/2.0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b="1" dirty="0">
                <a:latin typeface="Arial"/>
                <a:cs typeface="Arial"/>
              </a:rPr>
              <a:t>print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1/2</a:t>
            </a:r>
            <a:endParaRPr sz="800">
              <a:latin typeface="Arial"/>
              <a:cs typeface="Arial"/>
            </a:endParaRPr>
          </a:p>
          <a:p>
            <a:pPr marL="408305" lvl="1" indent="-190500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0894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 usate solo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interi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(numeri senza il punto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decimale),</a:t>
            </a:r>
            <a:endParaRPr sz="900">
              <a:latin typeface="Arial"/>
              <a:cs typeface="Arial"/>
            </a:endParaRPr>
          </a:p>
          <a:p>
            <a:pPr marL="408305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interpreta ciò come intenzione di avere a che fare solo con</a:t>
            </a:r>
            <a:r>
              <a:rPr sz="9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interi</a:t>
            </a:r>
            <a:endParaRPr sz="900">
              <a:latin typeface="Arial"/>
              <a:cs typeface="Arial"/>
            </a:endParaRPr>
          </a:p>
          <a:p>
            <a:pPr marL="465455" lvl="2" indent="-114300">
              <a:lnSpc>
                <a:spcPct val="100000"/>
              </a:lnSpc>
              <a:spcBef>
                <a:spcPts val="16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66090" algn="l"/>
              </a:tabLst>
            </a:pPr>
            <a:r>
              <a:rPr sz="800" dirty="0">
                <a:latin typeface="Arial"/>
                <a:cs typeface="Arial"/>
              </a:rPr>
              <a:t>attenzione: le cose sono un po’ diverse in </a:t>
            </a:r>
            <a:r>
              <a:rPr sz="800" spc="-5" dirty="0">
                <a:latin typeface="Arial"/>
                <a:cs typeface="Arial"/>
              </a:rPr>
              <a:t>Python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3.x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307975" indent="-22860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307340" algn="l"/>
                <a:tab pos="307975" algn="l"/>
              </a:tabLst>
            </a:pPr>
            <a:r>
              <a:rPr sz="1000" dirty="0">
                <a:latin typeface="Arial"/>
                <a:cs typeface="Arial"/>
              </a:rPr>
              <a:t>provate nuove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espressioni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x =</a:t>
            </a:r>
            <a:r>
              <a:rPr sz="900" b="1" spc="24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'Anne'</a:t>
            </a:r>
            <a:endParaRPr sz="900">
              <a:latin typeface="Arial"/>
              <a:cs typeface="Arial"/>
            </a:endParaRPr>
          </a:p>
          <a:p>
            <a:pPr marL="262255">
              <a:lnSpc>
                <a:spcPts val="1065"/>
              </a:lnSpc>
              <a:spcBef>
                <a:spcPts val="20"/>
              </a:spcBef>
            </a:pPr>
            <a:r>
              <a:rPr sz="900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y =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'Bob'</a:t>
            </a:r>
            <a:endParaRPr sz="900">
              <a:latin typeface="Arial"/>
              <a:cs typeface="Arial"/>
            </a:endParaRPr>
          </a:p>
          <a:p>
            <a:pPr marL="1483995">
              <a:lnSpc>
                <a:spcPts val="1065"/>
              </a:lnSpc>
            </a:pPr>
            <a:r>
              <a:rPr sz="900" b="1" dirty="0">
                <a:solidFill>
                  <a:srgbClr val="3333CC"/>
                </a:solidFill>
                <a:latin typeface="Times New Roman"/>
                <a:cs typeface="Times New Roman"/>
              </a:rPr>
              <a:t>che cosa vi aspettate che succeda</a:t>
            </a:r>
            <a:r>
              <a:rPr sz="9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3333CC"/>
                </a:solidFill>
                <a:latin typeface="Times New Roman"/>
                <a:cs typeface="Times New Roman"/>
              </a:rPr>
              <a:t>?</a:t>
            </a:r>
            <a:endParaRPr sz="9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Arial"/>
                <a:cs typeface="Arial"/>
              </a:rPr>
              <a:t>&gt;&gt;&gt; </a:t>
            </a:r>
            <a:r>
              <a:rPr sz="900" b="1" dirty="0">
                <a:latin typeface="Arial"/>
                <a:cs typeface="Arial"/>
              </a:rPr>
              <a:t>print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x/2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33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1805" y="73852"/>
            <a:ext cx="1038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“Tipo </a:t>
            </a:r>
            <a:r>
              <a:rPr dirty="0"/>
              <a:t>di</a:t>
            </a:r>
            <a:r>
              <a:rPr spc="-75" dirty="0"/>
              <a:t> </a:t>
            </a:r>
            <a:r>
              <a:rPr spc="-5" dirty="0"/>
              <a:t>dato”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167" y="2532889"/>
            <a:ext cx="4135754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i="1" dirty="0">
                <a:latin typeface="Arial"/>
                <a:cs typeface="Arial"/>
              </a:rPr>
              <a:t>valori 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i="1" dirty="0">
                <a:latin typeface="Arial"/>
                <a:cs typeface="Arial"/>
              </a:rPr>
              <a:t>operatori </a:t>
            </a:r>
            <a:r>
              <a:rPr sz="1000" dirty="0">
                <a:latin typeface="Arial"/>
                <a:cs typeface="Arial"/>
              </a:rPr>
              <a:t>sono connessi gli uni agli altri dal concetto di </a:t>
            </a:r>
            <a:r>
              <a:rPr sz="1000" b="1" spc="-5" dirty="0">
                <a:latin typeface="Arial"/>
                <a:cs typeface="Arial"/>
              </a:rPr>
              <a:t>tipo</a:t>
            </a:r>
            <a:r>
              <a:rPr sz="1000" b="1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di  dato</a:t>
            </a:r>
            <a:endParaRPr sz="1000">
              <a:latin typeface="Arial"/>
              <a:cs typeface="Arial"/>
            </a:endParaRPr>
          </a:p>
          <a:p>
            <a:pPr marL="412750" marR="157480" lvl="1" indent="-1714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12750" algn="l"/>
              </a:tabLst>
            </a:pPr>
            <a:r>
              <a:rPr sz="900" dirty="0">
                <a:latin typeface="Arial"/>
                <a:cs typeface="Arial"/>
              </a:rPr>
              <a:t>in termini matematici, un </a:t>
            </a:r>
            <a:r>
              <a:rPr sz="900" i="1" dirty="0">
                <a:latin typeface="Arial"/>
                <a:cs typeface="Arial"/>
              </a:rPr>
              <a:t>tipo </a:t>
            </a:r>
            <a:r>
              <a:rPr sz="900" i="1" spc="-5" dirty="0">
                <a:latin typeface="Arial"/>
                <a:cs typeface="Arial"/>
              </a:rPr>
              <a:t>di dato </a:t>
            </a:r>
            <a:r>
              <a:rPr sz="900" dirty="0">
                <a:latin typeface="Arial"/>
                <a:cs typeface="Arial"/>
              </a:rPr>
              <a:t>è correlato al concetto di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struttura  </a:t>
            </a:r>
            <a:r>
              <a:rPr sz="900" i="1" dirty="0">
                <a:latin typeface="Arial"/>
                <a:cs typeface="Arial"/>
              </a:rPr>
              <a:t>algebrica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260" y="657258"/>
            <a:ext cx="329057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i="1" dirty="0">
                <a:latin typeface="Arial"/>
                <a:cs typeface="Arial"/>
              </a:rPr>
              <a:t>tipo </a:t>
            </a:r>
            <a:r>
              <a:rPr sz="1000" i="1" spc="-5" dirty="0">
                <a:latin typeface="Arial"/>
                <a:cs typeface="Arial"/>
              </a:rPr>
              <a:t>di dato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dirty="0">
                <a:latin typeface="Arial"/>
                <a:cs typeface="Arial"/>
              </a:rPr>
              <a:t>un concetto fondamentale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nell’informatica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1350">
              <a:latin typeface="Times New Roman"/>
              <a:cs typeface="Times New Roman"/>
            </a:endParaRPr>
          </a:p>
          <a:p>
            <a:pPr marL="19558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96215" algn="l"/>
              </a:tabLst>
            </a:pPr>
            <a:r>
              <a:rPr sz="1000" dirty="0">
                <a:latin typeface="Arial"/>
                <a:cs typeface="Arial"/>
              </a:rPr>
              <a:t>elementi </a:t>
            </a:r>
            <a:r>
              <a:rPr sz="1000" spc="-5" dirty="0">
                <a:latin typeface="Arial"/>
                <a:cs typeface="Arial"/>
              </a:rPr>
              <a:t>costitutivi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95605" lvl="1" indent="-142875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96240" algn="l"/>
              </a:tabLst>
            </a:pP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valori: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interi ( 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3, -47, 105,</a:t>
            </a:r>
            <a:r>
              <a:rPr sz="900" spc="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08" y="1363981"/>
            <a:ext cx="2049145" cy="355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0.482, -21.004, 5.0,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spc="-3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'bbbb', 'Mark', 'A door',</a:t>
            </a:r>
            <a:r>
              <a:rPr sz="900" spc="-7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766" y="1420496"/>
            <a:ext cx="90805" cy="452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167" y="1363981"/>
            <a:ext cx="432434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reali  s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ringhe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766" y="1961389"/>
            <a:ext cx="1430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operatori: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aritmetici</a:t>
            </a:r>
            <a:r>
              <a:rPr sz="900" spc="20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+,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5577" y="1931417"/>
            <a:ext cx="1062355" cy="3600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335"/>
              </a:spcBef>
              <a:tabLst>
                <a:tab pos="292735" algn="l"/>
                <a:tab pos="635635" algn="l"/>
                <a:tab pos="909955" algn="l"/>
              </a:tabLst>
            </a:pP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-,	*,	%,	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+, *, count,</a:t>
            </a:r>
            <a:r>
              <a:rPr sz="900" spc="-8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766" y="2157096"/>
            <a:ext cx="90805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692" y="2100581"/>
            <a:ext cx="629285" cy="355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</a:t>
            </a:r>
            <a:r>
              <a:rPr sz="9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stringhe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22" y="142430"/>
            <a:ext cx="1589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Tipi </a:t>
            </a:r>
            <a:r>
              <a:rPr i="1" dirty="0">
                <a:latin typeface="Arial"/>
                <a:cs typeface="Arial"/>
              </a:rPr>
              <a:t>di Dato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2964465" y="870458"/>
            <a:ext cx="753745" cy="1295400"/>
          </a:xfrm>
          <a:custGeom>
            <a:avLst/>
            <a:gdLst/>
            <a:ahLst/>
            <a:cxnLst/>
            <a:rect l="l" t="t" r="r" b="b"/>
            <a:pathLst>
              <a:path w="753745" h="1295400">
                <a:moveTo>
                  <a:pt x="627721" y="0"/>
                </a:moveTo>
                <a:lnTo>
                  <a:pt x="125548" y="0"/>
                </a:lnTo>
                <a:lnTo>
                  <a:pt x="76679" y="9866"/>
                </a:lnTo>
                <a:lnTo>
                  <a:pt x="36772" y="36772"/>
                </a:lnTo>
                <a:lnTo>
                  <a:pt x="9866" y="76679"/>
                </a:lnTo>
                <a:lnTo>
                  <a:pt x="0" y="125548"/>
                </a:lnTo>
                <a:lnTo>
                  <a:pt x="0" y="1169852"/>
                </a:lnTo>
                <a:lnTo>
                  <a:pt x="9866" y="1218721"/>
                </a:lnTo>
                <a:lnTo>
                  <a:pt x="36772" y="1258628"/>
                </a:lnTo>
                <a:lnTo>
                  <a:pt x="76679" y="1285533"/>
                </a:lnTo>
                <a:lnTo>
                  <a:pt x="125548" y="1295399"/>
                </a:lnTo>
                <a:lnTo>
                  <a:pt x="627721" y="1295399"/>
                </a:lnTo>
                <a:lnTo>
                  <a:pt x="676590" y="1285533"/>
                </a:lnTo>
                <a:lnTo>
                  <a:pt x="716497" y="1258628"/>
                </a:lnTo>
                <a:lnTo>
                  <a:pt x="743402" y="1218721"/>
                </a:lnTo>
                <a:lnTo>
                  <a:pt x="753268" y="1169852"/>
                </a:lnTo>
                <a:lnTo>
                  <a:pt x="753268" y="125548"/>
                </a:lnTo>
                <a:lnTo>
                  <a:pt x="743402" y="76679"/>
                </a:lnTo>
                <a:lnTo>
                  <a:pt x="716497" y="36772"/>
                </a:lnTo>
                <a:lnTo>
                  <a:pt x="676590" y="9866"/>
                </a:lnTo>
                <a:lnTo>
                  <a:pt x="627721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4465" y="870458"/>
            <a:ext cx="753745" cy="1295400"/>
          </a:xfrm>
          <a:custGeom>
            <a:avLst/>
            <a:gdLst/>
            <a:ahLst/>
            <a:cxnLst/>
            <a:rect l="l" t="t" r="r" b="b"/>
            <a:pathLst>
              <a:path w="753745" h="1295400">
                <a:moveTo>
                  <a:pt x="0" y="125547"/>
                </a:moveTo>
                <a:lnTo>
                  <a:pt x="9866" y="76678"/>
                </a:lnTo>
                <a:lnTo>
                  <a:pt x="36772" y="36772"/>
                </a:lnTo>
                <a:lnTo>
                  <a:pt x="76679" y="9866"/>
                </a:lnTo>
                <a:lnTo>
                  <a:pt x="125548" y="0"/>
                </a:lnTo>
                <a:lnTo>
                  <a:pt x="627721" y="0"/>
                </a:lnTo>
                <a:lnTo>
                  <a:pt x="676589" y="9866"/>
                </a:lnTo>
                <a:lnTo>
                  <a:pt x="716496" y="36772"/>
                </a:lnTo>
                <a:lnTo>
                  <a:pt x="743402" y="76678"/>
                </a:lnTo>
                <a:lnTo>
                  <a:pt x="753269" y="125547"/>
                </a:lnTo>
                <a:lnTo>
                  <a:pt x="753269" y="1169852"/>
                </a:lnTo>
                <a:lnTo>
                  <a:pt x="743402" y="1218721"/>
                </a:lnTo>
                <a:lnTo>
                  <a:pt x="716496" y="1258628"/>
                </a:lnTo>
                <a:lnTo>
                  <a:pt x="676589" y="1285533"/>
                </a:lnTo>
                <a:lnTo>
                  <a:pt x="627721" y="1295400"/>
                </a:lnTo>
                <a:lnTo>
                  <a:pt x="125548" y="1295400"/>
                </a:lnTo>
                <a:lnTo>
                  <a:pt x="76679" y="1285533"/>
                </a:lnTo>
                <a:lnTo>
                  <a:pt x="36772" y="1258628"/>
                </a:lnTo>
                <a:lnTo>
                  <a:pt x="9866" y="1218721"/>
                </a:lnTo>
                <a:lnTo>
                  <a:pt x="0" y="1169852"/>
                </a:lnTo>
                <a:lnTo>
                  <a:pt x="0" y="125547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9365" y="880778"/>
            <a:ext cx="1374140" cy="1295400"/>
          </a:xfrm>
          <a:custGeom>
            <a:avLst/>
            <a:gdLst/>
            <a:ahLst/>
            <a:cxnLst/>
            <a:rect l="l" t="t" r="r" b="b"/>
            <a:pathLst>
              <a:path w="1374139" h="1295400">
                <a:moveTo>
                  <a:pt x="1158076" y="0"/>
                </a:moveTo>
                <a:lnTo>
                  <a:pt x="215905" y="0"/>
                </a:lnTo>
                <a:lnTo>
                  <a:pt x="166399" y="5702"/>
                </a:lnTo>
                <a:lnTo>
                  <a:pt x="120955" y="21944"/>
                </a:lnTo>
                <a:lnTo>
                  <a:pt x="80867" y="47431"/>
                </a:lnTo>
                <a:lnTo>
                  <a:pt x="47431" y="80867"/>
                </a:lnTo>
                <a:lnTo>
                  <a:pt x="21944" y="120954"/>
                </a:lnTo>
                <a:lnTo>
                  <a:pt x="5702" y="166399"/>
                </a:lnTo>
                <a:lnTo>
                  <a:pt x="0" y="215903"/>
                </a:lnTo>
                <a:lnTo>
                  <a:pt x="0" y="1079494"/>
                </a:lnTo>
                <a:lnTo>
                  <a:pt x="5702" y="1128999"/>
                </a:lnTo>
                <a:lnTo>
                  <a:pt x="21944" y="1174444"/>
                </a:lnTo>
                <a:lnTo>
                  <a:pt x="47431" y="1214532"/>
                </a:lnTo>
                <a:lnTo>
                  <a:pt x="80867" y="1247967"/>
                </a:lnTo>
                <a:lnTo>
                  <a:pt x="120955" y="1273455"/>
                </a:lnTo>
                <a:lnTo>
                  <a:pt x="166399" y="1289697"/>
                </a:lnTo>
                <a:lnTo>
                  <a:pt x="215905" y="1295400"/>
                </a:lnTo>
                <a:lnTo>
                  <a:pt x="1158076" y="1295400"/>
                </a:lnTo>
                <a:lnTo>
                  <a:pt x="1207581" y="1289697"/>
                </a:lnTo>
                <a:lnTo>
                  <a:pt x="1253025" y="1273455"/>
                </a:lnTo>
                <a:lnTo>
                  <a:pt x="1293113" y="1247967"/>
                </a:lnTo>
                <a:lnTo>
                  <a:pt x="1326549" y="1214532"/>
                </a:lnTo>
                <a:lnTo>
                  <a:pt x="1352036" y="1174444"/>
                </a:lnTo>
                <a:lnTo>
                  <a:pt x="1368279" y="1128999"/>
                </a:lnTo>
                <a:lnTo>
                  <a:pt x="1373981" y="1079494"/>
                </a:lnTo>
                <a:lnTo>
                  <a:pt x="1373981" y="215903"/>
                </a:lnTo>
                <a:lnTo>
                  <a:pt x="1368279" y="166399"/>
                </a:lnTo>
                <a:lnTo>
                  <a:pt x="1352036" y="120954"/>
                </a:lnTo>
                <a:lnTo>
                  <a:pt x="1326549" y="80867"/>
                </a:lnTo>
                <a:lnTo>
                  <a:pt x="1293113" y="47431"/>
                </a:lnTo>
                <a:lnTo>
                  <a:pt x="1253025" y="21944"/>
                </a:lnTo>
                <a:lnTo>
                  <a:pt x="1207581" y="5702"/>
                </a:lnTo>
                <a:lnTo>
                  <a:pt x="1158076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9366" y="880777"/>
            <a:ext cx="1374140" cy="1295400"/>
          </a:xfrm>
          <a:custGeom>
            <a:avLst/>
            <a:gdLst/>
            <a:ahLst/>
            <a:cxnLst/>
            <a:rect l="l" t="t" r="r" b="b"/>
            <a:pathLst>
              <a:path w="1374139" h="1295400">
                <a:moveTo>
                  <a:pt x="0" y="215904"/>
                </a:moveTo>
                <a:lnTo>
                  <a:pt x="5702" y="166399"/>
                </a:lnTo>
                <a:lnTo>
                  <a:pt x="21944" y="120955"/>
                </a:lnTo>
                <a:lnTo>
                  <a:pt x="47431" y="80867"/>
                </a:lnTo>
                <a:lnTo>
                  <a:pt x="80867" y="47431"/>
                </a:lnTo>
                <a:lnTo>
                  <a:pt x="120955" y="21944"/>
                </a:lnTo>
                <a:lnTo>
                  <a:pt x="166399" y="5702"/>
                </a:lnTo>
                <a:lnTo>
                  <a:pt x="215904" y="0"/>
                </a:lnTo>
                <a:lnTo>
                  <a:pt x="1158076" y="0"/>
                </a:lnTo>
                <a:lnTo>
                  <a:pt x="1207581" y="5702"/>
                </a:lnTo>
                <a:lnTo>
                  <a:pt x="1253025" y="21944"/>
                </a:lnTo>
                <a:lnTo>
                  <a:pt x="1293113" y="47431"/>
                </a:lnTo>
                <a:lnTo>
                  <a:pt x="1326549" y="80867"/>
                </a:lnTo>
                <a:lnTo>
                  <a:pt x="1352036" y="120955"/>
                </a:lnTo>
                <a:lnTo>
                  <a:pt x="1368278" y="166399"/>
                </a:lnTo>
                <a:lnTo>
                  <a:pt x="1373981" y="215904"/>
                </a:lnTo>
                <a:lnTo>
                  <a:pt x="1373981" y="1079495"/>
                </a:lnTo>
                <a:lnTo>
                  <a:pt x="1368278" y="1129000"/>
                </a:lnTo>
                <a:lnTo>
                  <a:pt x="1352036" y="1174444"/>
                </a:lnTo>
                <a:lnTo>
                  <a:pt x="1326549" y="1214532"/>
                </a:lnTo>
                <a:lnTo>
                  <a:pt x="1293113" y="1247968"/>
                </a:lnTo>
                <a:lnTo>
                  <a:pt x="1253025" y="1273455"/>
                </a:lnTo>
                <a:lnTo>
                  <a:pt x="1207581" y="1289697"/>
                </a:lnTo>
                <a:lnTo>
                  <a:pt x="1158076" y="1295400"/>
                </a:lnTo>
                <a:lnTo>
                  <a:pt x="215904" y="1295400"/>
                </a:lnTo>
                <a:lnTo>
                  <a:pt x="166399" y="1289697"/>
                </a:lnTo>
                <a:lnTo>
                  <a:pt x="120955" y="1273455"/>
                </a:lnTo>
                <a:lnTo>
                  <a:pt x="80867" y="1247968"/>
                </a:lnTo>
                <a:lnTo>
                  <a:pt x="47431" y="1214532"/>
                </a:lnTo>
                <a:lnTo>
                  <a:pt x="21944" y="1174444"/>
                </a:lnTo>
                <a:lnTo>
                  <a:pt x="5702" y="1129000"/>
                </a:lnTo>
                <a:lnTo>
                  <a:pt x="0" y="1079495"/>
                </a:lnTo>
                <a:lnTo>
                  <a:pt x="0" y="215904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1" y="892683"/>
            <a:ext cx="1445895" cy="1339215"/>
          </a:xfrm>
          <a:custGeom>
            <a:avLst/>
            <a:gdLst/>
            <a:ahLst/>
            <a:cxnLst/>
            <a:rect l="l" t="t" r="r" b="b"/>
            <a:pathLst>
              <a:path w="1445895" h="1339214">
                <a:moveTo>
                  <a:pt x="1222239" y="0"/>
                </a:moveTo>
                <a:lnTo>
                  <a:pt x="223180" y="0"/>
                </a:lnTo>
                <a:lnTo>
                  <a:pt x="178202" y="4534"/>
                </a:lnTo>
                <a:lnTo>
                  <a:pt x="136308" y="17538"/>
                </a:lnTo>
                <a:lnTo>
                  <a:pt x="98398" y="38116"/>
                </a:lnTo>
                <a:lnTo>
                  <a:pt x="65368" y="65368"/>
                </a:lnTo>
                <a:lnTo>
                  <a:pt x="38115" y="98398"/>
                </a:lnTo>
                <a:lnTo>
                  <a:pt x="17538" y="136309"/>
                </a:lnTo>
                <a:lnTo>
                  <a:pt x="4534" y="178202"/>
                </a:lnTo>
                <a:lnTo>
                  <a:pt x="0" y="223180"/>
                </a:lnTo>
                <a:lnTo>
                  <a:pt x="0" y="1115876"/>
                </a:lnTo>
                <a:lnTo>
                  <a:pt x="4534" y="1160855"/>
                </a:lnTo>
                <a:lnTo>
                  <a:pt x="17538" y="1202748"/>
                </a:lnTo>
                <a:lnTo>
                  <a:pt x="38115" y="1240658"/>
                </a:lnTo>
                <a:lnTo>
                  <a:pt x="65368" y="1273689"/>
                </a:lnTo>
                <a:lnTo>
                  <a:pt x="98398" y="1300941"/>
                </a:lnTo>
                <a:lnTo>
                  <a:pt x="136308" y="1321518"/>
                </a:lnTo>
                <a:lnTo>
                  <a:pt x="178202" y="1334523"/>
                </a:lnTo>
                <a:lnTo>
                  <a:pt x="223180" y="1339057"/>
                </a:lnTo>
                <a:lnTo>
                  <a:pt x="1222239" y="1339057"/>
                </a:lnTo>
                <a:lnTo>
                  <a:pt x="1267217" y="1334523"/>
                </a:lnTo>
                <a:lnTo>
                  <a:pt x="1309110" y="1321518"/>
                </a:lnTo>
                <a:lnTo>
                  <a:pt x="1347020" y="1300941"/>
                </a:lnTo>
                <a:lnTo>
                  <a:pt x="1380050" y="1273689"/>
                </a:lnTo>
                <a:lnTo>
                  <a:pt x="1407303" y="1240658"/>
                </a:lnTo>
                <a:lnTo>
                  <a:pt x="1427880" y="1202748"/>
                </a:lnTo>
                <a:lnTo>
                  <a:pt x="1440884" y="1160855"/>
                </a:lnTo>
                <a:lnTo>
                  <a:pt x="1445418" y="1115876"/>
                </a:lnTo>
                <a:lnTo>
                  <a:pt x="1445418" y="223180"/>
                </a:lnTo>
                <a:lnTo>
                  <a:pt x="1440884" y="178202"/>
                </a:lnTo>
                <a:lnTo>
                  <a:pt x="1427880" y="136309"/>
                </a:lnTo>
                <a:lnTo>
                  <a:pt x="1407303" y="98398"/>
                </a:lnTo>
                <a:lnTo>
                  <a:pt x="1380050" y="65368"/>
                </a:lnTo>
                <a:lnTo>
                  <a:pt x="1347020" y="38116"/>
                </a:lnTo>
                <a:lnTo>
                  <a:pt x="1309110" y="17538"/>
                </a:lnTo>
                <a:lnTo>
                  <a:pt x="1267217" y="4534"/>
                </a:lnTo>
                <a:lnTo>
                  <a:pt x="1222239" y="0"/>
                </a:lnTo>
                <a:close/>
              </a:path>
            </a:pathLst>
          </a:custGeom>
          <a:solidFill>
            <a:srgbClr val="D4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2" y="892683"/>
            <a:ext cx="1445895" cy="1339215"/>
          </a:xfrm>
          <a:custGeom>
            <a:avLst/>
            <a:gdLst/>
            <a:ahLst/>
            <a:cxnLst/>
            <a:rect l="l" t="t" r="r" b="b"/>
            <a:pathLst>
              <a:path w="1445895" h="1339214">
                <a:moveTo>
                  <a:pt x="0" y="223180"/>
                </a:moveTo>
                <a:lnTo>
                  <a:pt x="4534" y="178201"/>
                </a:lnTo>
                <a:lnTo>
                  <a:pt x="17538" y="136308"/>
                </a:lnTo>
                <a:lnTo>
                  <a:pt x="38115" y="98398"/>
                </a:lnTo>
                <a:lnTo>
                  <a:pt x="65368" y="65368"/>
                </a:lnTo>
                <a:lnTo>
                  <a:pt x="98398" y="38115"/>
                </a:lnTo>
                <a:lnTo>
                  <a:pt x="136308" y="17538"/>
                </a:lnTo>
                <a:lnTo>
                  <a:pt x="178201" y="4534"/>
                </a:lnTo>
                <a:lnTo>
                  <a:pt x="223180" y="0"/>
                </a:lnTo>
                <a:lnTo>
                  <a:pt x="1222238" y="0"/>
                </a:lnTo>
                <a:lnTo>
                  <a:pt x="1267217" y="4534"/>
                </a:lnTo>
                <a:lnTo>
                  <a:pt x="1309110" y="17538"/>
                </a:lnTo>
                <a:lnTo>
                  <a:pt x="1347020" y="38115"/>
                </a:lnTo>
                <a:lnTo>
                  <a:pt x="1380051" y="65368"/>
                </a:lnTo>
                <a:lnTo>
                  <a:pt x="1407303" y="98398"/>
                </a:lnTo>
                <a:lnTo>
                  <a:pt x="1427880" y="136308"/>
                </a:lnTo>
                <a:lnTo>
                  <a:pt x="1440884" y="178201"/>
                </a:lnTo>
                <a:lnTo>
                  <a:pt x="1445419" y="223180"/>
                </a:lnTo>
                <a:lnTo>
                  <a:pt x="1445419" y="1115876"/>
                </a:lnTo>
                <a:lnTo>
                  <a:pt x="1440884" y="1160854"/>
                </a:lnTo>
                <a:lnTo>
                  <a:pt x="1427880" y="1202747"/>
                </a:lnTo>
                <a:lnTo>
                  <a:pt x="1407303" y="1240658"/>
                </a:lnTo>
                <a:lnTo>
                  <a:pt x="1380051" y="1273688"/>
                </a:lnTo>
                <a:lnTo>
                  <a:pt x="1347020" y="1300940"/>
                </a:lnTo>
                <a:lnTo>
                  <a:pt x="1309110" y="1321517"/>
                </a:lnTo>
                <a:lnTo>
                  <a:pt x="1267217" y="1334522"/>
                </a:lnTo>
                <a:lnTo>
                  <a:pt x="1222238" y="1339056"/>
                </a:lnTo>
                <a:lnTo>
                  <a:pt x="223180" y="1339056"/>
                </a:lnTo>
                <a:lnTo>
                  <a:pt x="178201" y="1334522"/>
                </a:lnTo>
                <a:lnTo>
                  <a:pt x="136308" y="1321517"/>
                </a:lnTo>
                <a:lnTo>
                  <a:pt x="98398" y="1300940"/>
                </a:lnTo>
                <a:lnTo>
                  <a:pt x="65368" y="1273688"/>
                </a:lnTo>
                <a:lnTo>
                  <a:pt x="38115" y="1240658"/>
                </a:lnTo>
                <a:lnTo>
                  <a:pt x="17538" y="1202747"/>
                </a:lnTo>
                <a:lnTo>
                  <a:pt x="4534" y="1160854"/>
                </a:lnTo>
                <a:lnTo>
                  <a:pt x="0" y="1115876"/>
                </a:lnTo>
                <a:lnTo>
                  <a:pt x="0" y="223180"/>
                </a:lnTo>
                <a:close/>
              </a:path>
            </a:pathLst>
          </a:custGeom>
          <a:ln w="127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5268" y="617092"/>
            <a:ext cx="548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(e</a:t>
            </a:r>
            <a:r>
              <a:rPr sz="10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altri…)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35" y="617092"/>
            <a:ext cx="1287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numeri</a:t>
            </a:r>
            <a:r>
              <a:rPr sz="10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333CC"/>
                </a:solidFill>
                <a:latin typeface="Courier New"/>
                <a:cs typeface="Courier New"/>
              </a:rPr>
              <a:t>(int,float)</a:t>
            </a:r>
            <a:endParaRPr sz="1000">
              <a:latin typeface="Courier New"/>
              <a:cs typeface="Courier New"/>
            </a:endParaRPr>
          </a:p>
          <a:p>
            <a:pPr marR="19050" algn="ctr">
              <a:lnSpc>
                <a:spcPct val="100000"/>
              </a:lnSpc>
            </a:pPr>
            <a:r>
              <a:rPr sz="1200" dirty="0">
                <a:solidFill>
                  <a:srgbClr val="3333CC"/>
                </a:solidFill>
                <a:latin typeface="Symbol"/>
                <a:cs typeface="Symbol"/>
              </a:rPr>
              <a:t>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5570" y="617092"/>
            <a:ext cx="94043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3333CC"/>
                </a:solidFill>
                <a:latin typeface="Arial"/>
                <a:cs typeface="Arial"/>
              </a:rPr>
              <a:t>string</a:t>
            </a:r>
            <a:r>
              <a:rPr sz="10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(str)</a:t>
            </a:r>
            <a:endParaRPr sz="1000">
              <a:latin typeface="Courier New"/>
              <a:cs typeface="Courier New"/>
            </a:endParaRPr>
          </a:p>
          <a:p>
            <a:pPr marR="189865" algn="ctr">
              <a:lnSpc>
                <a:spcPct val="100000"/>
              </a:lnSpc>
            </a:pPr>
            <a:r>
              <a:rPr sz="1200" dirty="0">
                <a:solidFill>
                  <a:srgbClr val="3333CC"/>
                </a:solidFill>
                <a:latin typeface="Symbol"/>
                <a:cs typeface="Symbol"/>
              </a:rPr>
              <a:t></a:t>
            </a:r>
            <a:endParaRPr sz="120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'spam'</a:t>
            </a:r>
            <a:r>
              <a:rPr sz="1200" spc="-9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'$'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5585" y="1131442"/>
            <a:ext cx="121475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'F’</a:t>
            </a:r>
            <a:r>
              <a:rPr sz="1200" spc="-9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333CC"/>
                </a:solidFill>
                <a:latin typeface="Courier New"/>
                <a:cs typeface="Courier New"/>
              </a:rPr>
              <a:t>"Guido’s"</a:t>
            </a:r>
            <a:endParaRPr sz="1200">
              <a:latin typeface="Courier New"/>
              <a:cs typeface="Courier New"/>
            </a:endParaRPr>
          </a:p>
          <a:p>
            <a:pPr marR="335280" algn="ctr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</a:t>
            </a:r>
            <a:endParaRPr sz="900">
              <a:latin typeface="Courier New"/>
              <a:cs typeface="Courier New"/>
            </a:endParaRPr>
          </a:p>
          <a:p>
            <a:pPr marR="335280" algn="ctr">
              <a:lnSpc>
                <a:spcPts val="1065"/>
              </a:lnSpc>
              <a:spcBef>
                <a:spcPts val="20"/>
              </a:spcBef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</a:t>
            </a:r>
            <a:endParaRPr sz="900">
              <a:latin typeface="Courier New"/>
              <a:cs typeface="Courier New"/>
            </a:endParaRPr>
          </a:p>
          <a:p>
            <a:pPr marR="335280" algn="ctr">
              <a:lnSpc>
                <a:spcPts val="1065"/>
              </a:lnSpc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</a:t>
            </a:r>
            <a:endParaRPr sz="900">
              <a:latin typeface="Courier New"/>
              <a:cs typeface="Courier New"/>
            </a:endParaRPr>
          </a:p>
          <a:p>
            <a:pPr marR="381000" algn="ctr">
              <a:lnSpc>
                <a:spcPct val="100000"/>
              </a:lnSpc>
              <a:spcBef>
                <a:spcPts val="20"/>
              </a:spcBef>
              <a:tabLst>
                <a:tab pos="205104" algn="l"/>
                <a:tab pos="410845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+	*	count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846" y="953642"/>
            <a:ext cx="848994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algn="ctr">
              <a:lnSpc>
                <a:spcPts val="1420"/>
              </a:lnSpc>
              <a:spcBef>
                <a:spcPts val="100"/>
              </a:spcBef>
            </a:pP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-3</a:t>
            </a:r>
            <a:r>
              <a:rPr sz="1200" spc="-1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0.314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20"/>
              </a:lnSpc>
              <a:tabLst>
                <a:tab pos="469265" algn="l"/>
              </a:tabLst>
            </a:pP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4</a:t>
            </a:r>
            <a:r>
              <a:rPr sz="1200" dirty="0">
                <a:solidFill>
                  <a:srgbClr val="3333CC"/>
                </a:solidFill>
                <a:latin typeface="Courier New"/>
                <a:cs typeface="Courier New"/>
              </a:rPr>
              <a:t>5	</a:t>
            </a:r>
            <a:r>
              <a:rPr sz="1200" spc="-5" dirty="0">
                <a:solidFill>
                  <a:srgbClr val="3333CC"/>
                </a:solidFill>
                <a:latin typeface="Courier New"/>
                <a:cs typeface="Courier New"/>
              </a:rPr>
              <a:t>23.2</a:t>
            </a:r>
            <a:endParaRPr sz="12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10"/>
              </a:spcBef>
              <a:tabLst>
                <a:tab pos="51562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	•</a:t>
            </a:r>
            <a:endParaRPr sz="900">
              <a:latin typeface="Courier New"/>
              <a:cs typeface="Courier New"/>
            </a:endParaRPr>
          </a:p>
          <a:p>
            <a:pPr marL="35560">
              <a:lnSpc>
                <a:spcPts val="1065"/>
              </a:lnSpc>
              <a:spcBef>
                <a:spcPts val="20"/>
              </a:spcBef>
              <a:tabLst>
                <a:tab pos="51562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	•</a:t>
            </a:r>
            <a:endParaRPr sz="900">
              <a:latin typeface="Courier New"/>
              <a:cs typeface="Courier New"/>
            </a:endParaRPr>
          </a:p>
          <a:p>
            <a:pPr marL="35560">
              <a:lnSpc>
                <a:spcPts val="1065"/>
              </a:lnSpc>
              <a:tabLst>
                <a:tab pos="51562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•	•</a:t>
            </a:r>
            <a:endParaRPr sz="900">
              <a:latin typeface="Courier New"/>
              <a:cs typeface="Courier New"/>
            </a:endParaRPr>
          </a:p>
          <a:p>
            <a:pPr marL="114300" algn="ctr">
              <a:lnSpc>
                <a:spcPct val="100000"/>
              </a:lnSpc>
              <a:spcBef>
                <a:spcPts val="20"/>
              </a:spcBef>
              <a:tabLst>
                <a:tab pos="320040" algn="l"/>
                <a:tab pos="52578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+	-	*</a:t>
            </a:r>
            <a:r>
              <a:rPr sz="900" spc="-6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sz="900">
              <a:latin typeface="Courier New"/>
              <a:cs typeface="Courier New"/>
            </a:endParaRPr>
          </a:p>
          <a:p>
            <a:pPr marL="45720" algn="ctr">
              <a:lnSpc>
                <a:spcPct val="100000"/>
              </a:lnSpc>
              <a:spcBef>
                <a:spcPts val="20"/>
              </a:spcBef>
              <a:tabLst>
                <a:tab pos="251460" algn="l"/>
                <a:tab pos="525780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%	</a:t>
            </a: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**	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…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8310" y="1868042"/>
            <a:ext cx="711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9285" algn="l"/>
              </a:tabLst>
            </a:pPr>
            <a:r>
              <a:rPr sz="900" spc="-5" dirty="0">
                <a:solidFill>
                  <a:srgbClr val="3333CC"/>
                </a:solidFill>
                <a:latin typeface="Courier New"/>
                <a:cs typeface="Courier New"/>
              </a:rPr>
              <a:t>replac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e	…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15" y="942689"/>
            <a:ext cx="1395730" cy="828040"/>
          </a:xfrm>
          <a:custGeom>
            <a:avLst/>
            <a:gdLst/>
            <a:ahLst/>
            <a:cxnLst/>
            <a:rect l="l" t="t" r="r" b="b"/>
            <a:pathLst>
              <a:path w="1395730" h="828039">
                <a:moveTo>
                  <a:pt x="0" y="413940"/>
                </a:moveTo>
                <a:lnTo>
                  <a:pt x="2561" y="378224"/>
                </a:lnTo>
                <a:lnTo>
                  <a:pt x="10104" y="343351"/>
                </a:lnTo>
                <a:lnTo>
                  <a:pt x="39300" y="276634"/>
                </a:lnTo>
                <a:lnTo>
                  <a:pt x="85913" y="214782"/>
                </a:lnTo>
                <a:lnTo>
                  <a:pt x="115226" y="185992"/>
                </a:lnTo>
                <a:lnTo>
                  <a:pt x="148266" y="158790"/>
                </a:lnTo>
                <a:lnTo>
                  <a:pt x="184822" y="133302"/>
                </a:lnTo>
                <a:lnTo>
                  <a:pt x="224685" y="109652"/>
                </a:lnTo>
                <a:lnTo>
                  <a:pt x="267645" y="87964"/>
                </a:lnTo>
                <a:lnTo>
                  <a:pt x="313494" y="68362"/>
                </a:lnTo>
                <a:lnTo>
                  <a:pt x="362021" y="50971"/>
                </a:lnTo>
                <a:lnTo>
                  <a:pt x="413017" y="35914"/>
                </a:lnTo>
                <a:lnTo>
                  <a:pt x="466273" y="23316"/>
                </a:lnTo>
                <a:lnTo>
                  <a:pt x="521579" y="13301"/>
                </a:lnTo>
                <a:lnTo>
                  <a:pt x="578727" y="5994"/>
                </a:lnTo>
                <a:lnTo>
                  <a:pt x="637505" y="1519"/>
                </a:lnTo>
                <a:lnTo>
                  <a:pt x="697706" y="0"/>
                </a:lnTo>
                <a:lnTo>
                  <a:pt x="757907" y="1519"/>
                </a:lnTo>
                <a:lnTo>
                  <a:pt x="816686" y="5994"/>
                </a:lnTo>
                <a:lnTo>
                  <a:pt x="873833" y="13301"/>
                </a:lnTo>
                <a:lnTo>
                  <a:pt x="929139" y="23316"/>
                </a:lnTo>
                <a:lnTo>
                  <a:pt x="982395" y="35914"/>
                </a:lnTo>
                <a:lnTo>
                  <a:pt x="1033391" y="50971"/>
                </a:lnTo>
                <a:lnTo>
                  <a:pt x="1081918" y="68362"/>
                </a:lnTo>
                <a:lnTo>
                  <a:pt x="1127767" y="87964"/>
                </a:lnTo>
                <a:lnTo>
                  <a:pt x="1170727" y="109652"/>
                </a:lnTo>
                <a:lnTo>
                  <a:pt x="1210590" y="133302"/>
                </a:lnTo>
                <a:lnTo>
                  <a:pt x="1247146" y="158790"/>
                </a:lnTo>
                <a:lnTo>
                  <a:pt x="1280186" y="185992"/>
                </a:lnTo>
                <a:lnTo>
                  <a:pt x="1309500" y="214782"/>
                </a:lnTo>
                <a:lnTo>
                  <a:pt x="1334878" y="245037"/>
                </a:lnTo>
                <a:lnTo>
                  <a:pt x="1372992" y="309446"/>
                </a:lnTo>
                <a:lnTo>
                  <a:pt x="1392852" y="378224"/>
                </a:lnTo>
                <a:lnTo>
                  <a:pt x="1395413" y="413940"/>
                </a:lnTo>
                <a:lnTo>
                  <a:pt x="1392852" y="449656"/>
                </a:lnTo>
                <a:lnTo>
                  <a:pt x="1385308" y="484529"/>
                </a:lnTo>
                <a:lnTo>
                  <a:pt x="1356112" y="551246"/>
                </a:lnTo>
                <a:lnTo>
                  <a:pt x="1309500" y="613098"/>
                </a:lnTo>
                <a:lnTo>
                  <a:pt x="1280186" y="641888"/>
                </a:lnTo>
                <a:lnTo>
                  <a:pt x="1247146" y="669090"/>
                </a:lnTo>
                <a:lnTo>
                  <a:pt x="1210590" y="694578"/>
                </a:lnTo>
                <a:lnTo>
                  <a:pt x="1170727" y="718228"/>
                </a:lnTo>
                <a:lnTo>
                  <a:pt x="1127767" y="739916"/>
                </a:lnTo>
                <a:lnTo>
                  <a:pt x="1081918" y="759518"/>
                </a:lnTo>
                <a:lnTo>
                  <a:pt x="1033391" y="776909"/>
                </a:lnTo>
                <a:lnTo>
                  <a:pt x="982395" y="791966"/>
                </a:lnTo>
                <a:lnTo>
                  <a:pt x="929139" y="804564"/>
                </a:lnTo>
                <a:lnTo>
                  <a:pt x="873833" y="814579"/>
                </a:lnTo>
                <a:lnTo>
                  <a:pt x="816686" y="821886"/>
                </a:lnTo>
                <a:lnTo>
                  <a:pt x="757907" y="826361"/>
                </a:lnTo>
                <a:lnTo>
                  <a:pt x="697706" y="827881"/>
                </a:lnTo>
                <a:lnTo>
                  <a:pt x="637505" y="826361"/>
                </a:lnTo>
                <a:lnTo>
                  <a:pt x="578726" y="821886"/>
                </a:lnTo>
                <a:lnTo>
                  <a:pt x="521579" y="814579"/>
                </a:lnTo>
                <a:lnTo>
                  <a:pt x="466273" y="804564"/>
                </a:lnTo>
                <a:lnTo>
                  <a:pt x="413017" y="791966"/>
                </a:lnTo>
                <a:lnTo>
                  <a:pt x="362021" y="776909"/>
                </a:lnTo>
                <a:lnTo>
                  <a:pt x="313493" y="759518"/>
                </a:lnTo>
                <a:lnTo>
                  <a:pt x="267645" y="739916"/>
                </a:lnTo>
                <a:lnTo>
                  <a:pt x="224685" y="718228"/>
                </a:lnTo>
                <a:lnTo>
                  <a:pt x="184822" y="694578"/>
                </a:lnTo>
                <a:lnTo>
                  <a:pt x="148266" y="669090"/>
                </a:lnTo>
                <a:lnTo>
                  <a:pt x="115226" y="641888"/>
                </a:lnTo>
                <a:lnTo>
                  <a:pt x="85913" y="613098"/>
                </a:lnTo>
                <a:lnTo>
                  <a:pt x="60534" y="582843"/>
                </a:lnTo>
                <a:lnTo>
                  <a:pt x="22420" y="518434"/>
                </a:lnTo>
                <a:lnTo>
                  <a:pt x="2560" y="449656"/>
                </a:lnTo>
                <a:lnTo>
                  <a:pt x="0" y="413940"/>
                </a:lnTo>
                <a:close/>
              </a:path>
            </a:pathLst>
          </a:custGeom>
          <a:ln w="12700">
            <a:solidFill>
              <a:srgbClr val="3D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7622" y="871252"/>
            <a:ext cx="1339850" cy="885825"/>
          </a:xfrm>
          <a:custGeom>
            <a:avLst/>
            <a:gdLst/>
            <a:ahLst/>
            <a:cxnLst/>
            <a:rect l="l" t="t" r="r" b="b"/>
            <a:pathLst>
              <a:path w="1339850" h="885825">
                <a:moveTo>
                  <a:pt x="0" y="442912"/>
                </a:moveTo>
                <a:lnTo>
                  <a:pt x="2459" y="404696"/>
                </a:lnTo>
                <a:lnTo>
                  <a:pt x="9702" y="367382"/>
                </a:lnTo>
                <a:lnTo>
                  <a:pt x="21527" y="331105"/>
                </a:lnTo>
                <a:lnTo>
                  <a:pt x="37735" y="295995"/>
                </a:lnTo>
                <a:lnTo>
                  <a:pt x="58124" y="262188"/>
                </a:lnTo>
                <a:lnTo>
                  <a:pt x="82492" y="229815"/>
                </a:lnTo>
                <a:lnTo>
                  <a:pt x="110638" y="199009"/>
                </a:lnTo>
                <a:lnTo>
                  <a:pt x="142362" y="169904"/>
                </a:lnTo>
                <a:lnTo>
                  <a:pt x="177463" y="142632"/>
                </a:lnTo>
                <a:lnTo>
                  <a:pt x="215738" y="117327"/>
                </a:lnTo>
                <a:lnTo>
                  <a:pt x="256988" y="94121"/>
                </a:lnTo>
                <a:lnTo>
                  <a:pt x="301011" y="73147"/>
                </a:lnTo>
                <a:lnTo>
                  <a:pt x="347606" y="54538"/>
                </a:lnTo>
                <a:lnTo>
                  <a:pt x="396571" y="38427"/>
                </a:lnTo>
                <a:lnTo>
                  <a:pt x="447707" y="24948"/>
                </a:lnTo>
                <a:lnTo>
                  <a:pt x="500811" y="14232"/>
                </a:lnTo>
                <a:lnTo>
                  <a:pt x="555683" y="6414"/>
                </a:lnTo>
                <a:lnTo>
                  <a:pt x="612121" y="1625"/>
                </a:lnTo>
                <a:lnTo>
                  <a:pt x="669925" y="0"/>
                </a:lnTo>
                <a:lnTo>
                  <a:pt x="727728" y="1625"/>
                </a:lnTo>
                <a:lnTo>
                  <a:pt x="784166" y="6414"/>
                </a:lnTo>
                <a:lnTo>
                  <a:pt x="839038" y="14232"/>
                </a:lnTo>
                <a:lnTo>
                  <a:pt x="892142" y="24948"/>
                </a:lnTo>
                <a:lnTo>
                  <a:pt x="943278" y="38427"/>
                </a:lnTo>
                <a:lnTo>
                  <a:pt x="992243" y="54538"/>
                </a:lnTo>
                <a:lnTo>
                  <a:pt x="1038838" y="73147"/>
                </a:lnTo>
                <a:lnTo>
                  <a:pt x="1082861" y="94121"/>
                </a:lnTo>
                <a:lnTo>
                  <a:pt x="1124111" y="117327"/>
                </a:lnTo>
                <a:lnTo>
                  <a:pt x="1162386" y="142632"/>
                </a:lnTo>
                <a:lnTo>
                  <a:pt x="1197487" y="169904"/>
                </a:lnTo>
                <a:lnTo>
                  <a:pt x="1229211" y="199009"/>
                </a:lnTo>
                <a:lnTo>
                  <a:pt x="1257357" y="229815"/>
                </a:lnTo>
                <a:lnTo>
                  <a:pt x="1281725" y="262188"/>
                </a:lnTo>
                <a:lnTo>
                  <a:pt x="1302114" y="295995"/>
                </a:lnTo>
                <a:lnTo>
                  <a:pt x="1318322" y="331105"/>
                </a:lnTo>
                <a:lnTo>
                  <a:pt x="1330147" y="367382"/>
                </a:lnTo>
                <a:lnTo>
                  <a:pt x="1339850" y="442912"/>
                </a:lnTo>
                <a:lnTo>
                  <a:pt x="1337390" y="481128"/>
                </a:lnTo>
                <a:lnTo>
                  <a:pt x="1330147" y="518442"/>
                </a:lnTo>
                <a:lnTo>
                  <a:pt x="1318322" y="554719"/>
                </a:lnTo>
                <a:lnTo>
                  <a:pt x="1302114" y="589829"/>
                </a:lnTo>
                <a:lnTo>
                  <a:pt x="1281725" y="623636"/>
                </a:lnTo>
                <a:lnTo>
                  <a:pt x="1257357" y="656009"/>
                </a:lnTo>
                <a:lnTo>
                  <a:pt x="1229211" y="686815"/>
                </a:lnTo>
                <a:lnTo>
                  <a:pt x="1197487" y="715920"/>
                </a:lnTo>
                <a:lnTo>
                  <a:pt x="1162386" y="743192"/>
                </a:lnTo>
                <a:lnTo>
                  <a:pt x="1124111" y="768497"/>
                </a:lnTo>
                <a:lnTo>
                  <a:pt x="1082861" y="791703"/>
                </a:lnTo>
                <a:lnTo>
                  <a:pt x="1038838" y="812677"/>
                </a:lnTo>
                <a:lnTo>
                  <a:pt x="992243" y="831286"/>
                </a:lnTo>
                <a:lnTo>
                  <a:pt x="943278" y="847397"/>
                </a:lnTo>
                <a:lnTo>
                  <a:pt x="892142" y="860876"/>
                </a:lnTo>
                <a:lnTo>
                  <a:pt x="839038" y="871592"/>
                </a:lnTo>
                <a:lnTo>
                  <a:pt x="784166" y="879410"/>
                </a:lnTo>
                <a:lnTo>
                  <a:pt x="727728" y="884199"/>
                </a:lnTo>
                <a:lnTo>
                  <a:pt x="669925" y="885825"/>
                </a:lnTo>
                <a:lnTo>
                  <a:pt x="612121" y="884199"/>
                </a:lnTo>
                <a:lnTo>
                  <a:pt x="555683" y="879410"/>
                </a:lnTo>
                <a:lnTo>
                  <a:pt x="500811" y="871592"/>
                </a:lnTo>
                <a:lnTo>
                  <a:pt x="447707" y="860876"/>
                </a:lnTo>
                <a:lnTo>
                  <a:pt x="396571" y="847397"/>
                </a:lnTo>
                <a:lnTo>
                  <a:pt x="347605" y="831286"/>
                </a:lnTo>
                <a:lnTo>
                  <a:pt x="301011" y="812677"/>
                </a:lnTo>
                <a:lnTo>
                  <a:pt x="256988" y="791703"/>
                </a:lnTo>
                <a:lnTo>
                  <a:pt x="215738" y="768497"/>
                </a:lnTo>
                <a:lnTo>
                  <a:pt x="177462" y="743192"/>
                </a:lnTo>
                <a:lnTo>
                  <a:pt x="142362" y="715920"/>
                </a:lnTo>
                <a:lnTo>
                  <a:pt x="110638" y="686815"/>
                </a:lnTo>
                <a:lnTo>
                  <a:pt x="82492" y="656009"/>
                </a:lnTo>
                <a:lnTo>
                  <a:pt x="58124" y="623636"/>
                </a:lnTo>
                <a:lnTo>
                  <a:pt x="37735" y="589829"/>
                </a:lnTo>
                <a:lnTo>
                  <a:pt x="21527" y="554719"/>
                </a:lnTo>
                <a:lnTo>
                  <a:pt x="9702" y="518442"/>
                </a:lnTo>
                <a:lnTo>
                  <a:pt x="0" y="442912"/>
                </a:lnTo>
                <a:close/>
              </a:path>
            </a:pathLst>
          </a:custGeom>
          <a:ln w="12700">
            <a:solidFill>
              <a:srgbClr val="3D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6853" y="904589"/>
            <a:ext cx="571500" cy="774700"/>
          </a:xfrm>
          <a:custGeom>
            <a:avLst/>
            <a:gdLst/>
            <a:ahLst/>
            <a:cxnLst/>
            <a:rect l="l" t="t" r="r" b="b"/>
            <a:pathLst>
              <a:path w="571500" h="774700">
                <a:moveTo>
                  <a:pt x="0" y="387350"/>
                </a:moveTo>
                <a:lnTo>
                  <a:pt x="2608" y="334788"/>
                </a:lnTo>
                <a:lnTo>
                  <a:pt x="10207" y="284377"/>
                </a:lnTo>
                <a:lnTo>
                  <a:pt x="22455" y="236575"/>
                </a:lnTo>
                <a:lnTo>
                  <a:pt x="39013" y="191847"/>
                </a:lnTo>
                <a:lnTo>
                  <a:pt x="59539" y="150651"/>
                </a:lnTo>
                <a:lnTo>
                  <a:pt x="83694" y="113452"/>
                </a:lnTo>
                <a:lnTo>
                  <a:pt x="111136" y="80709"/>
                </a:lnTo>
                <a:lnTo>
                  <a:pt x="141526" y="52884"/>
                </a:lnTo>
                <a:lnTo>
                  <a:pt x="174523" y="30439"/>
                </a:lnTo>
                <a:lnTo>
                  <a:pt x="209786" y="13836"/>
                </a:lnTo>
                <a:lnTo>
                  <a:pt x="246975" y="3536"/>
                </a:lnTo>
                <a:lnTo>
                  <a:pt x="285750" y="0"/>
                </a:lnTo>
                <a:lnTo>
                  <a:pt x="324524" y="3536"/>
                </a:lnTo>
                <a:lnTo>
                  <a:pt x="361713" y="13836"/>
                </a:lnTo>
                <a:lnTo>
                  <a:pt x="396976" y="30439"/>
                </a:lnTo>
                <a:lnTo>
                  <a:pt x="429973" y="52884"/>
                </a:lnTo>
                <a:lnTo>
                  <a:pt x="460363" y="80709"/>
                </a:lnTo>
                <a:lnTo>
                  <a:pt x="487805" y="113452"/>
                </a:lnTo>
                <a:lnTo>
                  <a:pt x="511960" y="150651"/>
                </a:lnTo>
                <a:lnTo>
                  <a:pt x="532486" y="191847"/>
                </a:lnTo>
                <a:lnTo>
                  <a:pt x="549044" y="236575"/>
                </a:lnTo>
                <a:lnTo>
                  <a:pt x="561292" y="284377"/>
                </a:lnTo>
                <a:lnTo>
                  <a:pt x="568891" y="334788"/>
                </a:lnTo>
                <a:lnTo>
                  <a:pt x="571500" y="387350"/>
                </a:lnTo>
                <a:lnTo>
                  <a:pt x="568891" y="439911"/>
                </a:lnTo>
                <a:lnTo>
                  <a:pt x="561292" y="490322"/>
                </a:lnTo>
                <a:lnTo>
                  <a:pt x="549044" y="538124"/>
                </a:lnTo>
                <a:lnTo>
                  <a:pt x="532486" y="582852"/>
                </a:lnTo>
                <a:lnTo>
                  <a:pt x="511960" y="624048"/>
                </a:lnTo>
                <a:lnTo>
                  <a:pt x="487805" y="661247"/>
                </a:lnTo>
                <a:lnTo>
                  <a:pt x="460363" y="693990"/>
                </a:lnTo>
                <a:lnTo>
                  <a:pt x="429973" y="721815"/>
                </a:lnTo>
                <a:lnTo>
                  <a:pt x="396976" y="744260"/>
                </a:lnTo>
                <a:lnTo>
                  <a:pt x="361713" y="760863"/>
                </a:lnTo>
                <a:lnTo>
                  <a:pt x="324524" y="771163"/>
                </a:lnTo>
                <a:lnTo>
                  <a:pt x="285750" y="774700"/>
                </a:lnTo>
                <a:lnTo>
                  <a:pt x="246975" y="771163"/>
                </a:lnTo>
                <a:lnTo>
                  <a:pt x="209786" y="760863"/>
                </a:lnTo>
                <a:lnTo>
                  <a:pt x="174523" y="744260"/>
                </a:lnTo>
                <a:lnTo>
                  <a:pt x="141526" y="721815"/>
                </a:lnTo>
                <a:lnTo>
                  <a:pt x="111136" y="693990"/>
                </a:lnTo>
                <a:lnTo>
                  <a:pt x="83694" y="661247"/>
                </a:lnTo>
                <a:lnTo>
                  <a:pt x="59539" y="624048"/>
                </a:lnTo>
                <a:lnTo>
                  <a:pt x="39013" y="582852"/>
                </a:lnTo>
                <a:lnTo>
                  <a:pt x="22455" y="538124"/>
                </a:lnTo>
                <a:lnTo>
                  <a:pt x="10207" y="490322"/>
                </a:lnTo>
                <a:lnTo>
                  <a:pt x="2608" y="439911"/>
                </a:lnTo>
                <a:lnTo>
                  <a:pt x="0" y="387350"/>
                </a:lnTo>
                <a:close/>
              </a:path>
            </a:pathLst>
          </a:custGeom>
          <a:ln w="12700">
            <a:solidFill>
              <a:srgbClr val="3D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88073" y="1048100"/>
            <a:ext cx="38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Arial"/>
                <a:cs typeface="Arial"/>
              </a:rPr>
              <a:t>valori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4603" y="1780095"/>
            <a:ext cx="1112520" cy="414655"/>
          </a:xfrm>
          <a:custGeom>
            <a:avLst/>
            <a:gdLst/>
            <a:ahLst/>
            <a:cxnLst/>
            <a:rect l="l" t="t" r="r" b="b"/>
            <a:pathLst>
              <a:path w="1112520" h="414655">
                <a:moveTo>
                  <a:pt x="0" y="207169"/>
                </a:moveTo>
                <a:lnTo>
                  <a:pt x="3740" y="183008"/>
                </a:lnTo>
                <a:lnTo>
                  <a:pt x="14684" y="159667"/>
                </a:lnTo>
                <a:lnTo>
                  <a:pt x="56514" y="116061"/>
                </a:lnTo>
                <a:lnTo>
                  <a:pt x="122151" y="77595"/>
                </a:lnTo>
                <a:lnTo>
                  <a:pt x="162855" y="60678"/>
                </a:lnTo>
                <a:lnTo>
                  <a:pt x="208258" y="45512"/>
                </a:lnTo>
                <a:lnTo>
                  <a:pt x="257945" y="32253"/>
                </a:lnTo>
                <a:lnTo>
                  <a:pt x="311497" y="21056"/>
                </a:lnTo>
                <a:lnTo>
                  <a:pt x="368498" y="12077"/>
                </a:lnTo>
                <a:lnTo>
                  <a:pt x="428531" y="5471"/>
                </a:lnTo>
                <a:lnTo>
                  <a:pt x="491178" y="1393"/>
                </a:lnTo>
                <a:lnTo>
                  <a:pt x="556022" y="0"/>
                </a:lnTo>
                <a:lnTo>
                  <a:pt x="620865" y="1393"/>
                </a:lnTo>
                <a:lnTo>
                  <a:pt x="683512" y="5471"/>
                </a:lnTo>
                <a:lnTo>
                  <a:pt x="743545" y="12077"/>
                </a:lnTo>
                <a:lnTo>
                  <a:pt x="800546" y="21056"/>
                </a:lnTo>
                <a:lnTo>
                  <a:pt x="854098" y="32253"/>
                </a:lnTo>
                <a:lnTo>
                  <a:pt x="903785" y="45512"/>
                </a:lnTo>
                <a:lnTo>
                  <a:pt x="949189" y="60678"/>
                </a:lnTo>
                <a:lnTo>
                  <a:pt x="989892" y="77595"/>
                </a:lnTo>
                <a:lnTo>
                  <a:pt x="1025478" y="96108"/>
                </a:lnTo>
                <a:lnTo>
                  <a:pt x="1079628" y="137299"/>
                </a:lnTo>
                <a:lnTo>
                  <a:pt x="1108303" y="183008"/>
                </a:lnTo>
                <a:lnTo>
                  <a:pt x="1112044" y="207169"/>
                </a:lnTo>
                <a:lnTo>
                  <a:pt x="1108303" y="231329"/>
                </a:lnTo>
                <a:lnTo>
                  <a:pt x="1097359" y="254671"/>
                </a:lnTo>
                <a:lnTo>
                  <a:pt x="1055529" y="298276"/>
                </a:lnTo>
                <a:lnTo>
                  <a:pt x="989892" y="336742"/>
                </a:lnTo>
                <a:lnTo>
                  <a:pt x="949189" y="353659"/>
                </a:lnTo>
                <a:lnTo>
                  <a:pt x="903785" y="368825"/>
                </a:lnTo>
                <a:lnTo>
                  <a:pt x="854098" y="382084"/>
                </a:lnTo>
                <a:lnTo>
                  <a:pt x="800546" y="393281"/>
                </a:lnTo>
                <a:lnTo>
                  <a:pt x="743545" y="402260"/>
                </a:lnTo>
                <a:lnTo>
                  <a:pt x="683512" y="408866"/>
                </a:lnTo>
                <a:lnTo>
                  <a:pt x="620865" y="412944"/>
                </a:lnTo>
                <a:lnTo>
                  <a:pt x="556022" y="414338"/>
                </a:lnTo>
                <a:lnTo>
                  <a:pt x="491178" y="412944"/>
                </a:lnTo>
                <a:lnTo>
                  <a:pt x="428531" y="408866"/>
                </a:lnTo>
                <a:lnTo>
                  <a:pt x="368498" y="402260"/>
                </a:lnTo>
                <a:lnTo>
                  <a:pt x="311497" y="393281"/>
                </a:lnTo>
                <a:lnTo>
                  <a:pt x="257945" y="382084"/>
                </a:lnTo>
                <a:lnTo>
                  <a:pt x="208258" y="368825"/>
                </a:lnTo>
                <a:lnTo>
                  <a:pt x="162855" y="353659"/>
                </a:lnTo>
                <a:lnTo>
                  <a:pt x="122151" y="336742"/>
                </a:lnTo>
                <a:lnTo>
                  <a:pt x="86565" y="318229"/>
                </a:lnTo>
                <a:lnTo>
                  <a:pt x="32415" y="277038"/>
                </a:lnTo>
                <a:lnTo>
                  <a:pt x="3740" y="231329"/>
                </a:lnTo>
                <a:lnTo>
                  <a:pt x="0" y="207169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53972" y="1756283"/>
            <a:ext cx="1088390" cy="419100"/>
          </a:xfrm>
          <a:custGeom>
            <a:avLst/>
            <a:gdLst/>
            <a:ahLst/>
            <a:cxnLst/>
            <a:rect l="l" t="t" r="r" b="b"/>
            <a:pathLst>
              <a:path w="1088389" h="419100">
                <a:moveTo>
                  <a:pt x="0" y="209550"/>
                </a:moveTo>
                <a:lnTo>
                  <a:pt x="4239" y="183264"/>
                </a:lnTo>
                <a:lnTo>
                  <a:pt x="16617" y="157953"/>
                </a:lnTo>
                <a:lnTo>
                  <a:pt x="63751" y="111039"/>
                </a:lnTo>
                <a:lnTo>
                  <a:pt x="97487" y="89829"/>
                </a:lnTo>
                <a:lnTo>
                  <a:pt x="137322" y="70379"/>
                </a:lnTo>
                <a:lnTo>
                  <a:pt x="182746" y="52885"/>
                </a:lnTo>
                <a:lnTo>
                  <a:pt x="233250" y="37544"/>
                </a:lnTo>
                <a:lnTo>
                  <a:pt x="288324" y="24552"/>
                </a:lnTo>
                <a:lnTo>
                  <a:pt x="347457" y="14105"/>
                </a:lnTo>
                <a:lnTo>
                  <a:pt x="410140" y="6399"/>
                </a:lnTo>
                <a:lnTo>
                  <a:pt x="475863" y="1632"/>
                </a:lnTo>
                <a:lnTo>
                  <a:pt x="544116" y="0"/>
                </a:lnTo>
                <a:lnTo>
                  <a:pt x="612368" y="1632"/>
                </a:lnTo>
                <a:lnTo>
                  <a:pt x="678091" y="6399"/>
                </a:lnTo>
                <a:lnTo>
                  <a:pt x="740774" y="14105"/>
                </a:lnTo>
                <a:lnTo>
                  <a:pt x="799907" y="24552"/>
                </a:lnTo>
                <a:lnTo>
                  <a:pt x="854981" y="37544"/>
                </a:lnTo>
                <a:lnTo>
                  <a:pt x="905485" y="52885"/>
                </a:lnTo>
                <a:lnTo>
                  <a:pt x="950909" y="70379"/>
                </a:lnTo>
                <a:lnTo>
                  <a:pt x="990744" y="89829"/>
                </a:lnTo>
                <a:lnTo>
                  <a:pt x="1024480" y="111039"/>
                </a:lnTo>
                <a:lnTo>
                  <a:pt x="1071614" y="157953"/>
                </a:lnTo>
                <a:lnTo>
                  <a:pt x="1088232" y="209550"/>
                </a:lnTo>
                <a:lnTo>
                  <a:pt x="1083992" y="235835"/>
                </a:lnTo>
                <a:lnTo>
                  <a:pt x="1071614" y="261146"/>
                </a:lnTo>
                <a:lnTo>
                  <a:pt x="1024480" y="308060"/>
                </a:lnTo>
                <a:lnTo>
                  <a:pt x="990744" y="329270"/>
                </a:lnTo>
                <a:lnTo>
                  <a:pt x="950909" y="348720"/>
                </a:lnTo>
                <a:lnTo>
                  <a:pt x="905485" y="366214"/>
                </a:lnTo>
                <a:lnTo>
                  <a:pt x="854981" y="381555"/>
                </a:lnTo>
                <a:lnTo>
                  <a:pt x="799907" y="394547"/>
                </a:lnTo>
                <a:lnTo>
                  <a:pt x="740774" y="404994"/>
                </a:lnTo>
                <a:lnTo>
                  <a:pt x="678091" y="412700"/>
                </a:lnTo>
                <a:lnTo>
                  <a:pt x="612368" y="417467"/>
                </a:lnTo>
                <a:lnTo>
                  <a:pt x="544116" y="419100"/>
                </a:lnTo>
                <a:lnTo>
                  <a:pt x="475863" y="417467"/>
                </a:lnTo>
                <a:lnTo>
                  <a:pt x="410140" y="412700"/>
                </a:lnTo>
                <a:lnTo>
                  <a:pt x="347457" y="404994"/>
                </a:lnTo>
                <a:lnTo>
                  <a:pt x="288324" y="394547"/>
                </a:lnTo>
                <a:lnTo>
                  <a:pt x="233250" y="381555"/>
                </a:lnTo>
                <a:lnTo>
                  <a:pt x="182746" y="366214"/>
                </a:lnTo>
                <a:lnTo>
                  <a:pt x="137322" y="348720"/>
                </a:lnTo>
                <a:lnTo>
                  <a:pt x="97487" y="329270"/>
                </a:lnTo>
                <a:lnTo>
                  <a:pt x="63751" y="308060"/>
                </a:lnTo>
                <a:lnTo>
                  <a:pt x="16617" y="261146"/>
                </a:lnTo>
                <a:lnTo>
                  <a:pt x="0" y="209550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2090" y="1746758"/>
            <a:ext cx="685800" cy="419100"/>
          </a:xfrm>
          <a:custGeom>
            <a:avLst/>
            <a:gdLst/>
            <a:ahLst/>
            <a:cxnLst/>
            <a:rect l="l" t="t" r="r" b="b"/>
            <a:pathLst>
              <a:path w="685800" h="419100">
                <a:moveTo>
                  <a:pt x="0" y="209550"/>
                </a:moveTo>
                <a:lnTo>
                  <a:pt x="4487" y="175559"/>
                </a:lnTo>
                <a:lnTo>
                  <a:pt x="17481" y="143316"/>
                </a:lnTo>
                <a:lnTo>
                  <a:pt x="66159" y="85792"/>
                </a:lnTo>
                <a:lnTo>
                  <a:pt x="100433" y="61375"/>
                </a:lnTo>
                <a:lnTo>
                  <a:pt x="140387" y="40431"/>
                </a:lnTo>
                <a:lnTo>
                  <a:pt x="185317" y="23389"/>
                </a:lnTo>
                <a:lnTo>
                  <a:pt x="234517" y="10683"/>
                </a:lnTo>
                <a:lnTo>
                  <a:pt x="287279" y="2742"/>
                </a:lnTo>
                <a:lnTo>
                  <a:pt x="342900" y="0"/>
                </a:lnTo>
                <a:lnTo>
                  <a:pt x="398520" y="2742"/>
                </a:lnTo>
                <a:lnTo>
                  <a:pt x="451283" y="10683"/>
                </a:lnTo>
                <a:lnTo>
                  <a:pt x="500482" y="23389"/>
                </a:lnTo>
                <a:lnTo>
                  <a:pt x="545412" y="40431"/>
                </a:lnTo>
                <a:lnTo>
                  <a:pt x="585367" y="61375"/>
                </a:lnTo>
                <a:lnTo>
                  <a:pt x="619640" y="85792"/>
                </a:lnTo>
                <a:lnTo>
                  <a:pt x="647526" y="113249"/>
                </a:lnTo>
                <a:lnTo>
                  <a:pt x="681312" y="175559"/>
                </a:lnTo>
                <a:lnTo>
                  <a:pt x="685800" y="209550"/>
                </a:lnTo>
                <a:lnTo>
                  <a:pt x="681312" y="243540"/>
                </a:lnTo>
                <a:lnTo>
                  <a:pt x="668318" y="275783"/>
                </a:lnTo>
                <a:lnTo>
                  <a:pt x="619640" y="333307"/>
                </a:lnTo>
                <a:lnTo>
                  <a:pt x="585367" y="357724"/>
                </a:lnTo>
                <a:lnTo>
                  <a:pt x="545412" y="378668"/>
                </a:lnTo>
                <a:lnTo>
                  <a:pt x="500482" y="395710"/>
                </a:lnTo>
                <a:lnTo>
                  <a:pt x="451283" y="408416"/>
                </a:lnTo>
                <a:lnTo>
                  <a:pt x="398520" y="416357"/>
                </a:lnTo>
                <a:lnTo>
                  <a:pt x="342900" y="419100"/>
                </a:lnTo>
                <a:lnTo>
                  <a:pt x="287279" y="416357"/>
                </a:lnTo>
                <a:lnTo>
                  <a:pt x="234517" y="408416"/>
                </a:lnTo>
                <a:lnTo>
                  <a:pt x="185317" y="395710"/>
                </a:lnTo>
                <a:lnTo>
                  <a:pt x="140387" y="378668"/>
                </a:lnTo>
                <a:lnTo>
                  <a:pt x="100433" y="357724"/>
                </a:lnTo>
                <a:lnTo>
                  <a:pt x="66159" y="333307"/>
                </a:lnTo>
                <a:lnTo>
                  <a:pt x="38273" y="305850"/>
                </a:lnTo>
                <a:lnTo>
                  <a:pt x="4487" y="243540"/>
                </a:lnTo>
                <a:lnTo>
                  <a:pt x="0" y="209550"/>
                </a:lnTo>
                <a:close/>
              </a:path>
            </a:pathLst>
          </a:custGeom>
          <a:ln w="127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0923" y="1856930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3300"/>
                </a:solidFill>
                <a:latin typeface="Arial"/>
                <a:cs typeface="Arial"/>
              </a:rPr>
              <a:t>operatori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798" y="2541936"/>
            <a:ext cx="37661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insieme di </a:t>
            </a:r>
            <a:r>
              <a:rPr sz="1000" b="1" spc="-5" dirty="0">
                <a:latin typeface="Arial"/>
                <a:cs typeface="Arial"/>
              </a:rPr>
              <a:t>valori </a:t>
            </a:r>
            <a:r>
              <a:rPr sz="1000" dirty="0">
                <a:latin typeface="Arial"/>
                <a:cs typeface="Arial"/>
              </a:rPr>
              <a:t>+ </a:t>
            </a:r>
            <a:r>
              <a:rPr sz="1000" b="1" dirty="0">
                <a:latin typeface="Arial"/>
                <a:cs typeface="Arial"/>
              </a:rPr>
              <a:t>insieme di </a:t>
            </a:r>
            <a:r>
              <a:rPr sz="1000" b="1" spc="-5" dirty="0">
                <a:latin typeface="Arial"/>
                <a:cs typeface="Arial"/>
              </a:rPr>
              <a:t>operatori </a:t>
            </a:r>
            <a:r>
              <a:rPr sz="1000" b="1" i="1" spc="-5" dirty="0">
                <a:latin typeface="Arial"/>
                <a:cs typeface="Arial"/>
              </a:rPr>
              <a:t>primitivi </a:t>
            </a:r>
            <a:r>
              <a:rPr sz="1000" dirty="0">
                <a:latin typeface="Arial"/>
                <a:cs typeface="Arial"/>
              </a:rPr>
              <a:t>= </a:t>
            </a:r>
            <a:r>
              <a:rPr sz="1000" b="1" spc="-5" dirty="0">
                <a:latin typeface="Arial"/>
                <a:cs typeface="Arial"/>
              </a:rPr>
              <a:t>tipo </a:t>
            </a:r>
            <a:r>
              <a:rPr sz="1000" b="1" dirty="0">
                <a:latin typeface="Arial"/>
                <a:cs typeface="Arial"/>
              </a:rPr>
              <a:t>di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dato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35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22" y="73852"/>
            <a:ext cx="1589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Tipi </a:t>
            </a:r>
            <a:r>
              <a:rPr i="1" dirty="0">
                <a:latin typeface="Arial"/>
                <a:cs typeface="Arial"/>
              </a:rPr>
              <a:t>di Dato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27572"/>
            <a:ext cx="4123054" cy="21075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definizione funzionale degli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operatori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  <a:tab pos="140652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forma generale:	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op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… </a:t>
            </a:r>
            <a:r>
              <a:rPr sz="9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endParaRPr sz="900">
              <a:latin typeface="Arial"/>
              <a:cs typeface="Arial"/>
            </a:endParaRPr>
          </a:p>
          <a:p>
            <a:pPr marL="596900" marR="508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alcuni di </a:t>
            </a:r>
            <a:r>
              <a:rPr sz="800" spc="-5" dirty="0">
                <a:latin typeface="Arial"/>
                <a:cs typeface="Arial"/>
              </a:rPr>
              <a:t>questi </a:t>
            </a:r>
            <a:r>
              <a:rPr sz="800" dirty="0">
                <a:latin typeface="Arial"/>
                <a:cs typeface="Arial"/>
              </a:rPr>
              <a:t>operatori sono espressi in notazione “infissa”, altri in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notazione  </a:t>
            </a:r>
            <a:r>
              <a:rPr sz="800" spc="-5" dirty="0">
                <a:latin typeface="Arial"/>
                <a:cs typeface="Arial"/>
              </a:rPr>
              <a:t>“funzionale”</a:t>
            </a:r>
            <a:endParaRPr sz="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CC66"/>
              </a:buClr>
              <a:buFont typeface="MS UI Gothic"/>
              <a:buChar char="■"/>
            </a:pPr>
            <a:endParaRPr sz="9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numeri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latin typeface="Courier New"/>
                <a:cs typeface="Courier New"/>
              </a:rPr>
              <a:t>int 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Courier New"/>
                <a:cs typeface="Courier New"/>
              </a:rPr>
              <a:t>float</a:t>
            </a:r>
            <a:r>
              <a:rPr sz="10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650" spc="-135" dirty="0">
                <a:solidFill>
                  <a:srgbClr val="FFCC66"/>
                </a:solidFill>
                <a:latin typeface="MS UI Gothic"/>
                <a:cs typeface="MS UI Gothic"/>
              </a:rPr>
              <a:t>■      </a:t>
            </a:r>
            <a:r>
              <a:rPr sz="800" dirty="0">
                <a:latin typeface="Arial"/>
                <a:cs typeface="Arial"/>
              </a:rPr>
              <a:t>+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8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-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90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*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8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/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9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spc="-5" dirty="0">
                <a:latin typeface="Arial"/>
                <a:cs typeface="Arial"/>
              </a:rPr>
              <a:t>**  </a:t>
            </a:r>
            <a:r>
              <a:rPr sz="800" dirty="0">
                <a:latin typeface="Arial"/>
                <a:cs typeface="Arial"/>
              </a:rPr>
              <a:t>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7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%  : 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85" dirty="0">
                <a:latin typeface="Times New Roman"/>
                <a:cs typeface="Times New Roman"/>
              </a:rPr>
              <a:t> </a:t>
            </a:r>
            <a:r>
              <a:rPr sz="800" i="1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abs : </a:t>
            </a:r>
            <a:r>
              <a:rPr sz="800" i="1" dirty="0">
                <a:latin typeface="Arial"/>
                <a:cs typeface="Arial"/>
              </a:rPr>
              <a:t>num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num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24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22" y="142430"/>
            <a:ext cx="1589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Tipi </a:t>
            </a:r>
            <a:r>
              <a:rPr i="1" dirty="0">
                <a:latin typeface="Arial"/>
                <a:cs typeface="Arial"/>
              </a:rPr>
              <a:t>di Dato </a:t>
            </a:r>
            <a:r>
              <a:rPr dirty="0"/>
              <a:t>in</a:t>
            </a:r>
            <a:r>
              <a:rPr spc="-60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96150"/>
            <a:ext cx="4123054" cy="6413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definizione funzionale degli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operatori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  <a:tab pos="140652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forma generale:	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op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… </a:t>
            </a:r>
            <a:r>
              <a:rPr sz="9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dom</a:t>
            </a:r>
            <a:endParaRPr sz="900">
              <a:latin typeface="Arial"/>
              <a:cs typeface="Arial"/>
            </a:endParaRPr>
          </a:p>
          <a:p>
            <a:pPr marL="596900" marR="508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alcuni di </a:t>
            </a:r>
            <a:r>
              <a:rPr sz="800" spc="-5" dirty="0">
                <a:latin typeface="Arial"/>
                <a:cs typeface="Arial"/>
              </a:rPr>
              <a:t>questi </a:t>
            </a:r>
            <a:r>
              <a:rPr sz="800" dirty="0">
                <a:latin typeface="Arial"/>
                <a:cs typeface="Arial"/>
              </a:rPr>
              <a:t>operatori sono espressi in notazione “infissa”, altri in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notazione  </a:t>
            </a:r>
            <a:r>
              <a:rPr sz="800" spc="-5" dirty="0">
                <a:latin typeface="Arial"/>
                <a:cs typeface="Arial"/>
              </a:rPr>
              <a:t>“funzionale”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42" y="1421942"/>
            <a:ext cx="1819910" cy="4997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5" dirty="0">
                <a:latin typeface="Arial"/>
                <a:cs typeface="Arial"/>
              </a:rPr>
              <a:t>string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dirty="0">
                <a:latin typeface="Courier New"/>
                <a:cs typeface="Courier New"/>
              </a:rPr>
              <a:t>str</a:t>
            </a:r>
            <a:r>
              <a:rPr sz="10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650" spc="-135" dirty="0">
                <a:solidFill>
                  <a:srgbClr val="FFCC66"/>
                </a:solidFill>
                <a:latin typeface="MS UI Gothic"/>
                <a:cs typeface="MS UI Gothic"/>
              </a:rPr>
              <a:t>■ </a:t>
            </a:r>
            <a:r>
              <a:rPr sz="800" dirty="0">
                <a:latin typeface="Arial"/>
                <a:cs typeface="Arial"/>
              </a:rPr>
              <a:t>+ :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10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  <a:p>
            <a:pPr marL="5969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* :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int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650" y="1773364"/>
            <a:ext cx="3422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oppure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9919" y="1770237"/>
            <a:ext cx="107442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latin typeface="Arial"/>
                <a:cs typeface="Arial"/>
              </a:rPr>
              <a:t>* : </a:t>
            </a:r>
            <a:r>
              <a:rPr sz="800" i="1" spc="-5" dirty="0">
                <a:latin typeface="Arial"/>
                <a:cs typeface="Arial"/>
              </a:rPr>
              <a:t>int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20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141" y="1895909"/>
            <a:ext cx="1397635" cy="4635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8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count  : 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30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int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find  : 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x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i="1" dirty="0">
                <a:latin typeface="Symbol"/>
                <a:cs typeface="Symbol"/>
              </a:rPr>
              <a:t></a:t>
            </a:r>
            <a:r>
              <a:rPr sz="800" i="1" spc="-25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Arial"/>
                <a:cs typeface="Arial"/>
              </a:rPr>
              <a:t>int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37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234" y="73852"/>
            <a:ext cx="2277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Strong typing / Dynamic</a:t>
            </a:r>
            <a:r>
              <a:rPr i="1" spc="-11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597409"/>
            <a:ext cx="4170045" cy="659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è un linguaggio con </a:t>
            </a:r>
            <a:r>
              <a:rPr sz="1000" b="1" i="1" dirty="0">
                <a:latin typeface="Arial"/>
                <a:cs typeface="Arial"/>
              </a:rPr>
              <a:t>controllo </a:t>
            </a:r>
            <a:r>
              <a:rPr sz="1000" b="1" i="1" spc="-5" dirty="0">
                <a:latin typeface="Arial"/>
                <a:cs typeface="Arial"/>
              </a:rPr>
              <a:t>forte </a:t>
            </a:r>
            <a:r>
              <a:rPr sz="1000" b="1" i="1" dirty="0">
                <a:latin typeface="Arial"/>
                <a:cs typeface="Arial"/>
              </a:rPr>
              <a:t>sui </a:t>
            </a:r>
            <a:r>
              <a:rPr sz="1000" b="1" i="1" spc="-5" dirty="0">
                <a:latin typeface="Arial"/>
                <a:cs typeface="Arial"/>
              </a:rPr>
              <a:t>tipi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i="1" spc="-5" dirty="0">
                <a:latin typeface="Arial"/>
                <a:cs typeface="Arial"/>
              </a:rPr>
              <a:t>strongly</a:t>
            </a:r>
            <a:r>
              <a:rPr sz="1000" i="1" dirty="0">
                <a:latin typeface="Arial"/>
                <a:cs typeface="Arial"/>
              </a:rPr>
              <a:t> typed)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operatori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di un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tipo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di dato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possono essere applicati 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SOLTANTO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900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valori</a:t>
            </a:r>
            <a:endParaRPr sz="9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appartenenti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tipo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dato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1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spc="-5" dirty="0">
                <a:latin typeface="Arial"/>
                <a:cs typeface="Arial"/>
              </a:rPr>
              <a:t>Python </a:t>
            </a:r>
            <a:r>
              <a:rPr sz="800" dirty="0">
                <a:latin typeface="Arial"/>
                <a:cs typeface="Arial"/>
              </a:rPr>
              <a:t>genera un </a:t>
            </a:r>
            <a:r>
              <a:rPr sz="800" i="1" dirty="0">
                <a:latin typeface="Arial"/>
                <a:cs typeface="Arial"/>
              </a:rPr>
              <a:t>errore </a:t>
            </a:r>
            <a:r>
              <a:rPr sz="800" dirty="0">
                <a:latin typeface="Arial"/>
                <a:cs typeface="Arial"/>
              </a:rPr>
              <a:t>in caso di operatori e valori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discordanti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1585469"/>
            <a:ext cx="4120515" cy="782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38735" indent="-17145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è un linguaggio con </a:t>
            </a:r>
            <a:r>
              <a:rPr sz="1000" b="1" i="1" dirty="0">
                <a:latin typeface="Arial"/>
                <a:cs typeface="Arial"/>
              </a:rPr>
              <a:t>controllo dinamico sui </a:t>
            </a:r>
            <a:r>
              <a:rPr sz="1000" b="1" i="1" spc="-5" dirty="0">
                <a:latin typeface="Arial"/>
                <a:cs typeface="Arial"/>
              </a:rPr>
              <a:t>tipi</a:t>
            </a:r>
            <a:r>
              <a:rPr sz="1000" b="1" i="1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dynamically  typed)</a:t>
            </a:r>
            <a:endParaRPr sz="10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durante l’esecuzione di un programma, uno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stesso nome (variabile)</a:t>
            </a:r>
            <a:r>
              <a:rPr sz="900" b="1" spc="-1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può 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essere associato a valori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appartenenti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tipi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di dato</a:t>
            </a:r>
            <a:r>
              <a:rPr sz="9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differenti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l’associazione viene cambiata tramite l’operatore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“=“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38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366" y="142430"/>
            <a:ext cx="205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Strong typing / </a:t>
            </a:r>
            <a:r>
              <a:rPr i="1" spc="-5" dirty="0">
                <a:latin typeface="Arial"/>
                <a:cs typeface="Arial"/>
              </a:rPr>
              <a:t>Static</a:t>
            </a:r>
            <a:r>
              <a:rPr i="1" spc="-8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0271" y="3176595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39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066" y="1651508"/>
            <a:ext cx="4457065" cy="461645"/>
          </a:xfrm>
          <a:custGeom>
            <a:avLst/>
            <a:gdLst/>
            <a:ahLst/>
            <a:cxnLst/>
            <a:rect l="l" t="t" r="r" b="b"/>
            <a:pathLst>
              <a:path w="4457065" h="461644">
                <a:moveTo>
                  <a:pt x="0" y="0"/>
                </a:moveTo>
                <a:lnTo>
                  <a:pt x="4456906" y="0"/>
                </a:lnTo>
                <a:lnTo>
                  <a:pt x="4456906" y="461169"/>
                </a:lnTo>
                <a:lnTo>
                  <a:pt x="0" y="46116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2628" y="1347503"/>
            <a:ext cx="817244" cy="222250"/>
          </a:xfrm>
          <a:custGeom>
            <a:avLst/>
            <a:gdLst/>
            <a:ahLst/>
            <a:cxnLst/>
            <a:rect l="l" t="t" r="r" b="b"/>
            <a:pathLst>
              <a:path w="817244" h="222250">
                <a:moveTo>
                  <a:pt x="816768" y="111125"/>
                </a:moveTo>
                <a:lnTo>
                  <a:pt x="0" y="111125"/>
                </a:lnTo>
                <a:lnTo>
                  <a:pt x="408385" y="222250"/>
                </a:lnTo>
                <a:lnTo>
                  <a:pt x="816768" y="111125"/>
                </a:lnTo>
                <a:close/>
              </a:path>
              <a:path w="817244" h="222250">
                <a:moveTo>
                  <a:pt x="612576" y="0"/>
                </a:moveTo>
                <a:lnTo>
                  <a:pt x="204191" y="0"/>
                </a:lnTo>
                <a:lnTo>
                  <a:pt x="204191" y="111125"/>
                </a:lnTo>
                <a:lnTo>
                  <a:pt x="612576" y="111125"/>
                </a:lnTo>
                <a:lnTo>
                  <a:pt x="612576" y="0"/>
                </a:lnTo>
                <a:close/>
              </a:path>
            </a:pathLst>
          </a:custGeom>
          <a:solidFill>
            <a:srgbClr val="7A8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2628" y="1347502"/>
            <a:ext cx="817244" cy="222250"/>
          </a:xfrm>
          <a:custGeom>
            <a:avLst/>
            <a:gdLst/>
            <a:ahLst/>
            <a:cxnLst/>
            <a:rect l="l" t="t" r="r" b="b"/>
            <a:pathLst>
              <a:path w="817244" h="222250">
                <a:moveTo>
                  <a:pt x="0" y="111125"/>
                </a:moveTo>
                <a:lnTo>
                  <a:pt x="204192" y="111125"/>
                </a:lnTo>
                <a:lnTo>
                  <a:pt x="204192" y="0"/>
                </a:lnTo>
                <a:lnTo>
                  <a:pt x="612576" y="0"/>
                </a:lnTo>
                <a:lnTo>
                  <a:pt x="612576" y="111125"/>
                </a:lnTo>
                <a:lnTo>
                  <a:pt x="816768" y="111125"/>
                </a:lnTo>
                <a:lnTo>
                  <a:pt x="408384" y="222250"/>
                </a:lnTo>
                <a:lnTo>
                  <a:pt x="0" y="111125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571" y="2396045"/>
            <a:ext cx="1722755" cy="995680"/>
          </a:xfrm>
          <a:custGeom>
            <a:avLst/>
            <a:gdLst/>
            <a:ahLst/>
            <a:cxnLst/>
            <a:rect l="l" t="t" r="r" b="b"/>
            <a:pathLst>
              <a:path w="1722755" h="995679">
                <a:moveTo>
                  <a:pt x="0" y="0"/>
                </a:moveTo>
                <a:lnTo>
                  <a:pt x="1722438" y="0"/>
                </a:lnTo>
                <a:lnTo>
                  <a:pt x="1722438" y="995362"/>
                </a:lnTo>
                <a:lnTo>
                  <a:pt x="0" y="995362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592" y="2406205"/>
            <a:ext cx="13290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12700" marR="347980">
              <a:lnSpc>
                <a:spcPts val="1050"/>
              </a:lnSpc>
              <a:spcBef>
                <a:spcPts val="80"/>
              </a:spcBef>
            </a:pPr>
            <a:r>
              <a:rPr sz="900" spc="-5" dirty="0">
                <a:latin typeface="Courier New"/>
                <a:cs typeface="Courier New"/>
              </a:rPr>
              <a:t>alfa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"abcd";  x =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3;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ts val="1050"/>
              </a:lnSpc>
              <a:spcBef>
                <a:spcPts val="50"/>
              </a:spcBef>
            </a:pPr>
            <a:r>
              <a:rPr sz="900" spc="-5" dirty="0">
                <a:latin typeface="Courier New"/>
                <a:cs typeface="Courier New"/>
              </a:rPr>
              <a:t>myNumber </a:t>
            </a:r>
            <a:r>
              <a:rPr sz="900" dirty="0">
                <a:latin typeface="Courier New"/>
                <a:cs typeface="Courier New"/>
              </a:rPr>
              <a:t>= x * 47;  </a:t>
            </a:r>
            <a:r>
              <a:rPr sz="900" spc="-5" dirty="0">
                <a:latin typeface="Courier New"/>
                <a:cs typeface="Courier New"/>
              </a:rPr>
              <a:t>alfa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"bb"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alfa;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70"/>
              </a:lnSpc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8622" y="2397633"/>
            <a:ext cx="2673350" cy="858519"/>
          </a:xfrm>
          <a:custGeom>
            <a:avLst/>
            <a:gdLst/>
            <a:ahLst/>
            <a:cxnLst/>
            <a:rect l="l" t="t" r="r" b="b"/>
            <a:pathLst>
              <a:path w="2673350" h="858520">
                <a:moveTo>
                  <a:pt x="0" y="0"/>
                </a:moveTo>
                <a:lnTo>
                  <a:pt x="2673350" y="0"/>
                </a:lnTo>
                <a:lnTo>
                  <a:pt x="2673350" y="858044"/>
                </a:lnTo>
                <a:lnTo>
                  <a:pt x="0" y="858044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1642" y="2407792"/>
            <a:ext cx="986155" cy="43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ts val="1050"/>
              </a:lnSpc>
              <a:spcBef>
                <a:spcPts val="80"/>
              </a:spcBef>
            </a:pPr>
            <a:r>
              <a:rPr sz="900" spc="-5" dirty="0">
                <a:latin typeface="Courier New"/>
                <a:cs typeface="Courier New"/>
              </a:rPr>
              <a:t>alfa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0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alfa/4;  x 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alfa;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3241" y="2547492"/>
            <a:ext cx="836294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indent="-161290">
              <a:lnSpc>
                <a:spcPts val="1065"/>
              </a:lnSpc>
              <a:spcBef>
                <a:spcPts val="100"/>
              </a:spcBef>
              <a:buAutoNum type="arabicParenBoth"/>
              <a:tabLst>
                <a:tab pos="174625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strong</a:t>
            </a:r>
            <a:r>
              <a:rPr sz="900" b="1" spc="-9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typing</a:t>
            </a:r>
            <a:endParaRPr sz="900">
              <a:latin typeface="Times New Roman"/>
              <a:cs typeface="Times New Roman"/>
            </a:endParaRPr>
          </a:p>
          <a:p>
            <a:pPr marL="173990" indent="-161290">
              <a:lnSpc>
                <a:spcPts val="1065"/>
              </a:lnSpc>
              <a:buAutoNum type="arabicParenBoth"/>
              <a:tabLst>
                <a:tab pos="174625" algn="l"/>
              </a:tabLst>
            </a:pPr>
            <a:r>
              <a:rPr sz="900" b="1" spc="-5" dirty="0">
                <a:latin typeface="Times New Roman"/>
                <a:cs typeface="Times New Roman"/>
              </a:rPr>
              <a:t>static</a:t>
            </a:r>
            <a:r>
              <a:rPr sz="900" b="1" spc="-7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typing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1642" y="2820542"/>
            <a:ext cx="26047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ourier New"/>
                <a:cs typeface="Courier New"/>
              </a:rPr>
              <a:t>myNumber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"aabb" </a:t>
            </a:r>
            <a:r>
              <a:rPr sz="900" dirty="0">
                <a:latin typeface="Courier New"/>
                <a:cs typeface="Courier New"/>
              </a:rPr>
              <a:t>+ alfa; </a:t>
            </a:r>
            <a:r>
              <a:rPr sz="900" b="1" dirty="0">
                <a:latin typeface="Times New Roman"/>
                <a:cs typeface="Times New Roman"/>
              </a:rPr>
              <a:t>(3) </a:t>
            </a:r>
            <a:r>
              <a:rPr sz="900" b="1" spc="-5" dirty="0">
                <a:latin typeface="Times New Roman"/>
                <a:cs typeface="Times New Roman"/>
              </a:rPr>
              <a:t>static</a:t>
            </a:r>
            <a:r>
              <a:rPr sz="900" b="1" spc="19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typing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1642" y="2953892"/>
            <a:ext cx="231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6828" y="3068353"/>
            <a:ext cx="1785620" cy="323215"/>
          </a:xfrm>
          <a:custGeom>
            <a:avLst/>
            <a:gdLst/>
            <a:ahLst/>
            <a:cxnLst/>
            <a:rect l="l" t="t" r="r" b="b"/>
            <a:pathLst>
              <a:path w="1785620" h="323214">
                <a:moveTo>
                  <a:pt x="0" y="0"/>
                </a:moveTo>
                <a:lnTo>
                  <a:pt x="1785143" y="0"/>
                </a:lnTo>
                <a:lnTo>
                  <a:pt x="1785143" y="323054"/>
                </a:lnTo>
                <a:lnTo>
                  <a:pt x="0" y="323054"/>
                </a:lnTo>
                <a:lnTo>
                  <a:pt x="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49848" y="3078513"/>
            <a:ext cx="1701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invece,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il </a:t>
            </a:r>
            <a:r>
              <a:rPr sz="9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dynamic typing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di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9848" y="3218213"/>
            <a:ext cx="847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consente (2) e</a:t>
            </a:r>
            <a:r>
              <a:rPr sz="9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(3)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7292" y="696467"/>
            <a:ext cx="4340225" cy="168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altri linguaggi di programmazione adottano : </a:t>
            </a:r>
            <a:r>
              <a:rPr sz="1000" i="1" spc="-5" dirty="0">
                <a:latin typeface="Arial"/>
                <a:cs typeface="Arial"/>
              </a:rPr>
              <a:t>strong </a:t>
            </a:r>
            <a:r>
              <a:rPr sz="1000" i="1" dirty="0">
                <a:latin typeface="Arial"/>
                <a:cs typeface="Arial"/>
              </a:rPr>
              <a:t>typing </a:t>
            </a:r>
            <a:r>
              <a:rPr sz="1000" dirty="0">
                <a:latin typeface="Arial"/>
                <a:cs typeface="Arial"/>
              </a:rPr>
              <a:t>+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static</a:t>
            </a:r>
            <a:endParaRPr sz="10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1000" i="1" dirty="0">
                <a:latin typeface="Arial"/>
                <a:cs typeface="Arial"/>
              </a:rPr>
              <a:t>typing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p.es.: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Java, C++,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543685">
              <a:lnSpc>
                <a:spcPct val="100000"/>
              </a:lnSpc>
            </a:pPr>
            <a:r>
              <a:rPr sz="900" b="1" i="1" spc="-5" dirty="0">
                <a:latin typeface="Times New Roman"/>
                <a:cs typeface="Times New Roman"/>
              </a:rPr>
              <a:t>dichiarazione </a:t>
            </a:r>
            <a:r>
              <a:rPr sz="900" b="1" dirty="0">
                <a:latin typeface="Times New Roman"/>
                <a:cs typeface="Times New Roman"/>
              </a:rPr>
              <a:t>di </a:t>
            </a:r>
            <a:r>
              <a:rPr sz="900" b="1" spc="-5" dirty="0">
                <a:latin typeface="Times New Roman"/>
                <a:cs typeface="Times New Roman"/>
              </a:rPr>
              <a:t>variabili </a:t>
            </a:r>
            <a:r>
              <a:rPr sz="900" b="1" dirty="0">
                <a:latin typeface="Times New Roman"/>
                <a:cs typeface="Times New Roman"/>
              </a:rPr>
              <a:t>in Java, C++,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  <a:p>
            <a:pPr marL="13335" marR="5080">
              <a:lnSpc>
                <a:spcPct val="101899"/>
              </a:lnSpc>
              <a:spcBef>
                <a:spcPts val="305"/>
              </a:spcBef>
              <a:tabLst>
                <a:tab pos="1384935" algn="l"/>
              </a:tabLst>
            </a:pPr>
            <a:r>
              <a:rPr sz="900" spc="-5" dirty="0">
                <a:latin typeface="Courier New"/>
                <a:cs typeface="Courier New"/>
              </a:rPr>
              <a:t>int myNumber,</a:t>
            </a:r>
            <a:r>
              <a:rPr sz="900" dirty="0">
                <a:latin typeface="Courier New"/>
                <a:cs typeface="Courier New"/>
              </a:rPr>
              <a:t> x;	</a:t>
            </a:r>
            <a:r>
              <a:rPr sz="900" spc="-5" dirty="0">
                <a:latin typeface="Courier New"/>
                <a:cs typeface="Courier New"/>
              </a:rPr>
              <a:t>myNumber </a:t>
            </a:r>
            <a:r>
              <a:rPr sz="900" dirty="0">
                <a:latin typeface="Arial"/>
                <a:cs typeface="Arial"/>
              </a:rPr>
              <a:t>e </a:t>
            </a:r>
            <a:r>
              <a:rPr sz="900" dirty="0">
                <a:latin typeface="Courier New"/>
                <a:cs typeface="Courier New"/>
              </a:rPr>
              <a:t>x </a:t>
            </a:r>
            <a:r>
              <a:rPr sz="900" dirty="0">
                <a:latin typeface="Arial"/>
                <a:cs typeface="Arial"/>
              </a:rPr>
              <a:t>sono </a:t>
            </a:r>
            <a:r>
              <a:rPr sz="900" b="1" dirty="0">
                <a:latin typeface="Arial"/>
                <a:cs typeface="Arial"/>
              </a:rPr>
              <a:t>dichiarati </a:t>
            </a:r>
            <a:r>
              <a:rPr sz="900" dirty="0">
                <a:latin typeface="Arial"/>
                <a:cs typeface="Arial"/>
              </a:rPr>
              <a:t>come variabili di tipo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  string </a:t>
            </a:r>
            <a:r>
              <a:rPr sz="900" dirty="0">
                <a:latin typeface="Courier New"/>
                <a:cs typeface="Courier New"/>
              </a:rPr>
              <a:t>alfa;	</a:t>
            </a:r>
            <a:r>
              <a:rPr sz="900" spc="-5" dirty="0">
                <a:latin typeface="Courier New"/>
                <a:cs typeface="Courier New"/>
              </a:rPr>
              <a:t>alfa </a:t>
            </a:r>
            <a:r>
              <a:rPr sz="900" dirty="0">
                <a:latin typeface="Arial"/>
                <a:cs typeface="Arial"/>
              </a:rPr>
              <a:t>è </a:t>
            </a:r>
            <a:r>
              <a:rPr sz="900" b="1" dirty="0">
                <a:latin typeface="Arial"/>
                <a:cs typeface="Arial"/>
              </a:rPr>
              <a:t>dichiarato </a:t>
            </a:r>
            <a:r>
              <a:rPr sz="900" dirty="0">
                <a:latin typeface="Arial"/>
                <a:cs typeface="Arial"/>
              </a:rPr>
              <a:t>come variabile di tipo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Courier New"/>
                <a:cs typeface="Courier New"/>
              </a:rPr>
              <a:t>string</a:t>
            </a:r>
            <a:endParaRPr sz="900">
              <a:latin typeface="Courier New"/>
              <a:cs typeface="Courier New"/>
            </a:endParaRPr>
          </a:p>
          <a:p>
            <a:pPr marL="13335">
              <a:lnSpc>
                <a:spcPts val="1050"/>
              </a:lnSpc>
            </a:pPr>
            <a:r>
              <a:rPr sz="900" dirty="0"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  <a:tabLst>
                <a:tab pos="2744470" algn="l"/>
              </a:tabLst>
            </a:pPr>
            <a:r>
              <a:rPr sz="9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consentito </a:t>
            </a:r>
            <a:r>
              <a:rPr sz="900" b="1" dirty="0">
                <a:solidFill>
                  <a:srgbClr val="008000"/>
                </a:solidFill>
                <a:latin typeface="Times New Roman"/>
                <a:cs typeface="Times New Roman"/>
              </a:rPr>
              <a:t>in Java,</a:t>
            </a:r>
            <a:r>
              <a:rPr sz="9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08000"/>
                </a:solidFill>
                <a:latin typeface="Times New Roman"/>
                <a:cs typeface="Times New Roman"/>
              </a:rPr>
              <a:t>C++,</a:t>
            </a:r>
            <a:r>
              <a:rPr sz="9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008000"/>
                </a:solidFill>
                <a:latin typeface="Times New Roman"/>
                <a:cs typeface="Times New Roman"/>
              </a:rPr>
              <a:t>…	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vietato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in Java, C++,</a:t>
            </a:r>
            <a:r>
              <a:rPr sz="9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233" y="73852"/>
            <a:ext cx="378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CC"/>
                </a:solidFill>
                <a:latin typeface="Arial"/>
                <a:cs typeface="Arial"/>
              </a:rPr>
              <a:t>Panoramica su: </a:t>
            </a:r>
            <a:r>
              <a:rPr sz="1200" b="1" i="1" dirty="0">
                <a:solidFill>
                  <a:srgbClr val="3333CC"/>
                </a:solidFill>
                <a:latin typeface="Arial"/>
                <a:cs typeface="Arial"/>
              </a:rPr>
              <a:t>strong/weak - </a:t>
            </a:r>
            <a:r>
              <a:rPr sz="1200" b="1" i="1" spc="-5" dirty="0">
                <a:solidFill>
                  <a:srgbClr val="3333CC"/>
                </a:solidFill>
                <a:latin typeface="Arial"/>
                <a:cs typeface="Arial"/>
              </a:rPr>
              <a:t>static/dynamic</a:t>
            </a:r>
            <a:r>
              <a:rPr sz="12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3333CC"/>
                </a:solidFill>
                <a:latin typeface="Arial"/>
                <a:cs typeface="Arial"/>
              </a:rPr>
              <a:t>typing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115" y="479807"/>
            <a:ext cx="2981737" cy="2828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795" y="142430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409" y="513271"/>
            <a:ext cx="518318" cy="672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8040" y="505334"/>
            <a:ext cx="522287" cy="67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822" y="695833"/>
            <a:ext cx="107314" cy="306705"/>
          </a:xfrm>
          <a:custGeom>
            <a:avLst/>
            <a:gdLst/>
            <a:ahLst/>
            <a:cxnLst/>
            <a:rect l="l" t="t" r="r" b="b"/>
            <a:pathLst>
              <a:path w="107315" h="306705">
                <a:moveTo>
                  <a:pt x="80368" y="0"/>
                </a:moveTo>
                <a:lnTo>
                  <a:pt x="80368" y="76597"/>
                </a:lnTo>
                <a:lnTo>
                  <a:pt x="0" y="76597"/>
                </a:lnTo>
                <a:lnTo>
                  <a:pt x="0" y="229791"/>
                </a:lnTo>
                <a:lnTo>
                  <a:pt x="80368" y="229791"/>
                </a:lnTo>
                <a:lnTo>
                  <a:pt x="80368" y="306387"/>
                </a:lnTo>
                <a:lnTo>
                  <a:pt x="107156" y="153195"/>
                </a:lnTo>
                <a:lnTo>
                  <a:pt x="80368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1822" y="695833"/>
            <a:ext cx="107314" cy="306705"/>
          </a:xfrm>
          <a:custGeom>
            <a:avLst/>
            <a:gdLst/>
            <a:ahLst/>
            <a:cxnLst/>
            <a:rect l="l" t="t" r="r" b="b"/>
            <a:pathLst>
              <a:path w="107315" h="306705">
                <a:moveTo>
                  <a:pt x="0" y="76597"/>
                </a:moveTo>
                <a:lnTo>
                  <a:pt x="80367" y="76597"/>
                </a:lnTo>
                <a:lnTo>
                  <a:pt x="80367" y="0"/>
                </a:lnTo>
                <a:lnTo>
                  <a:pt x="107156" y="153194"/>
                </a:lnTo>
                <a:lnTo>
                  <a:pt x="80367" y="306387"/>
                </a:lnTo>
                <a:lnTo>
                  <a:pt x="80367" y="229790"/>
                </a:lnTo>
                <a:lnTo>
                  <a:pt x="0" y="229790"/>
                </a:lnTo>
                <a:lnTo>
                  <a:pt x="0" y="765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7515" y="514065"/>
            <a:ext cx="1042193" cy="669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6578" y="521208"/>
            <a:ext cx="1026318" cy="658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1472" y="668845"/>
            <a:ext cx="107314" cy="306070"/>
          </a:xfrm>
          <a:custGeom>
            <a:avLst/>
            <a:gdLst/>
            <a:ahLst/>
            <a:cxnLst/>
            <a:rect l="l" t="t" r="r" b="b"/>
            <a:pathLst>
              <a:path w="107314" h="306069">
                <a:moveTo>
                  <a:pt x="80366" y="0"/>
                </a:moveTo>
                <a:lnTo>
                  <a:pt x="80366" y="76399"/>
                </a:lnTo>
                <a:lnTo>
                  <a:pt x="0" y="76399"/>
                </a:lnTo>
                <a:lnTo>
                  <a:pt x="0" y="229195"/>
                </a:lnTo>
                <a:lnTo>
                  <a:pt x="80366" y="229195"/>
                </a:lnTo>
                <a:lnTo>
                  <a:pt x="80366" y="305595"/>
                </a:lnTo>
                <a:lnTo>
                  <a:pt x="107156" y="152797"/>
                </a:lnTo>
                <a:lnTo>
                  <a:pt x="80366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1472" y="668845"/>
            <a:ext cx="107314" cy="306070"/>
          </a:xfrm>
          <a:custGeom>
            <a:avLst/>
            <a:gdLst/>
            <a:ahLst/>
            <a:cxnLst/>
            <a:rect l="l" t="t" r="r" b="b"/>
            <a:pathLst>
              <a:path w="107314" h="306069">
                <a:moveTo>
                  <a:pt x="0" y="76398"/>
                </a:moveTo>
                <a:lnTo>
                  <a:pt x="80367" y="76398"/>
                </a:lnTo>
                <a:lnTo>
                  <a:pt x="80367" y="0"/>
                </a:lnTo>
                <a:lnTo>
                  <a:pt x="107156" y="152797"/>
                </a:lnTo>
                <a:lnTo>
                  <a:pt x="80367" y="305594"/>
                </a:lnTo>
                <a:lnTo>
                  <a:pt x="80367" y="229195"/>
                </a:lnTo>
                <a:lnTo>
                  <a:pt x="0" y="229195"/>
                </a:lnTo>
                <a:lnTo>
                  <a:pt x="0" y="76398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22" y="1655478"/>
            <a:ext cx="917575" cy="687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9859" y="1645157"/>
            <a:ext cx="943768" cy="707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8547" y="1809465"/>
            <a:ext cx="80645" cy="318770"/>
          </a:xfrm>
          <a:custGeom>
            <a:avLst/>
            <a:gdLst/>
            <a:ahLst/>
            <a:cxnLst/>
            <a:rect l="l" t="t" r="r" b="b"/>
            <a:pathLst>
              <a:path w="80644" h="318769">
                <a:moveTo>
                  <a:pt x="60126" y="0"/>
                </a:moveTo>
                <a:lnTo>
                  <a:pt x="60126" y="79573"/>
                </a:lnTo>
                <a:lnTo>
                  <a:pt x="0" y="79573"/>
                </a:lnTo>
                <a:lnTo>
                  <a:pt x="0" y="238719"/>
                </a:lnTo>
                <a:lnTo>
                  <a:pt x="60126" y="238719"/>
                </a:lnTo>
                <a:lnTo>
                  <a:pt x="60126" y="318292"/>
                </a:lnTo>
                <a:lnTo>
                  <a:pt x="80168" y="159146"/>
                </a:lnTo>
                <a:lnTo>
                  <a:pt x="60126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8547" y="1809464"/>
            <a:ext cx="80645" cy="318770"/>
          </a:xfrm>
          <a:custGeom>
            <a:avLst/>
            <a:gdLst/>
            <a:ahLst/>
            <a:cxnLst/>
            <a:rect l="l" t="t" r="r" b="b"/>
            <a:pathLst>
              <a:path w="80644" h="318769">
                <a:moveTo>
                  <a:pt x="0" y="79573"/>
                </a:moveTo>
                <a:lnTo>
                  <a:pt x="60127" y="79573"/>
                </a:lnTo>
                <a:lnTo>
                  <a:pt x="60127" y="0"/>
                </a:lnTo>
                <a:lnTo>
                  <a:pt x="80169" y="159147"/>
                </a:lnTo>
                <a:lnTo>
                  <a:pt x="60127" y="318293"/>
                </a:lnTo>
                <a:lnTo>
                  <a:pt x="60127" y="238720"/>
                </a:lnTo>
                <a:lnTo>
                  <a:pt x="0" y="238720"/>
                </a:lnTo>
                <a:lnTo>
                  <a:pt x="0" y="79573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36441" y="2045842"/>
            <a:ext cx="635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etc.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353"/>
            <a:ext cx="4686300" cy="15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186" y="73852"/>
            <a:ext cx="2557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Iniziamo </a:t>
            </a:r>
            <a:r>
              <a:rPr dirty="0"/>
              <a:t>a lavorare con</a:t>
            </a:r>
            <a:r>
              <a:rPr spc="-20" dirty="0"/>
              <a:t> </a:t>
            </a:r>
            <a:r>
              <a:rPr i="1" spc="-5" dirty="0">
                <a:latin typeface="Arial"/>
                <a:cs typeface="Arial"/>
              </a:rPr>
              <a:t>multimedia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58052"/>
            <a:ext cx="2376170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Multimedia: immagini,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suoni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14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1°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passo:</a:t>
            </a:r>
            <a:endParaRPr sz="1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12750" algn="l"/>
              </a:tabLst>
            </a:pPr>
            <a:r>
              <a:rPr sz="900" dirty="0">
                <a:latin typeface="Arial"/>
                <a:cs typeface="Arial"/>
              </a:rPr>
              <a:t>come visualizzare un’immagine in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JES</a:t>
            </a:r>
            <a:endParaRPr sz="9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12750" algn="l"/>
              </a:tabLst>
            </a:pPr>
            <a:r>
              <a:rPr sz="900" dirty="0">
                <a:latin typeface="Arial"/>
                <a:cs typeface="Arial"/>
              </a:rPr>
              <a:t>come riprodurre un suono in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JES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"/>
            </a:pPr>
            <a:endParaRPr sz="8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2°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passo</a:t>
            </a:r>
            <a:endParaRPr sz="1000">
              <a:latin typeface="Arial"/>
              <a:cs typeface="Arial"/>
            </a:endParaRPr>
          </a:p>
          <a:p>
            <a:pPr marL="412750" indent="-1714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127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manipolare immagini e</a:t>
            </a:r>
            <a:r>
              <a:rPr sz="9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suoni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3°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passo</a:t>
            </a:r>
            <a:endParaRPr sz="1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83333"/>
              <a:buFont typeface="Wingdings"/>
              <a:buChar char=""/>
              <a:tabLst>
                <a:tab pos="41275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78" y="1020160"/>
            <a:ext cx="2590165" cy="599440"/>
          </a:xfrm>
          <a:custGeom>
            <a:avLst/>
            <a:gdLst/>
            <a:ahLst/>
            <a:cxnLst/>
            <a:rect l="l" t="t" r="r" b="b"/>
            <a:pathLst>
              <a:path w="2590165" h="599440">
                <a:moveTo>
                  <a:pt x="0" y="99882"/>
                </a:moveTo>
                <a:lnTo>
                  <a:pt x="7849" y="61003"/>
                </a:lnTo>
                <a:lnTo>
                  <a:pt x="29254" y="29254"/>
                </a:lnTo>
                <a:lnTo>
                  <a:pt x="61003" y="7849"/>
                </a:lnTo>
                <a:lnTo>
                  <a:pt x="99882" y="0"/>
                </a:lnTo>
                <a:lnTo>
                  <a:pt x="2490123" y="0"/>
                </a:lnTo>
                <a:lnTo>
                  <a:pt x="2529002" y="7849"/>
                </a:lnTo>
                <a:lnTo>
                  <a:pt x="2560751" y="29254"/>
                </a:lnTo>
                <a:lnTo>
                  <a:pt x="2582157" y="61003"/>
                </a:lnTo>
                <a:lnTo>
                  <a:pt x="2590006" y="99882"/>
                </a:lnTo>
                <a:lnTo>
                  <a:pt x="2590006" y="499399"/>
                </a:lnTo>
                <a:lnTo>
                  <a:pt x="2582157" y="538277"/>
                </a:lnTo>
                <a:lnTo>
                  <a:pt x="2560751" y="570026"/>
                </a:lnTo>
                <a:lnTo>
                  <a:pt x="2529002" y="591432"/>
                </a:lnTo>
                <a:lnTo>
                  <a:pt x="2490123" y="599281"/>
                </a:lnTo>
                <a:lnTo>
                  <a:pt x="99882" y="599281"/>
                </a:lnTo>
                <a:lnTo>
                  <a:pt x="61003" y="591432"/>
                </a:lnTo>
                <a:lnTo>
                  <a:pt x="29254" y="570026"/>
                </a:lnTo>
                <a:lnTo>
                  <a:pt x="7849" y="538277"/>
                </a:lnTo>
                <a:lnTo>
                  <a:pt x="0" y="499399"/>
                </a:lnTo>
                <a:lnTo>
                  <a:pt x="0" y="99882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142430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96340"/>
            <a:ext cx="2357120" cy="3422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83333"/>
              <a:buFont typeface="Wingdings"/>
              <a:buChar char=""/>
              <a:tabLst>
                <a:tab pos="184150" algn="l"/>
              </a:tabLst>
            </a:pPr>
            <a:r>
              <a:rPr sz="900" dirty="0">
                <a:latin typeface="Arial"/>
                <a:cs typeface="Arial"/>
              </a:rPr>
              <a:t>di solito, le immagini sono GROSSI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oggetti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… e non vi farebbe piacere</a:t>
            </a:r>
            <a:r>
              <a:rPr sz="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perderle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41" y="1328864"/>
            <a:ext cx="21844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1555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memorizzate come </a:t>
            </a:r>
            <a:r>
              <a:rPr sz="800" i="1" dirty="0">
                <a:solidFill>
                  <a:srgbClr val="3333CC"/>
                </a:solidFill>
                <a:latin typeface="Arial"/>
                <a:cs typeface="Arial"/>
              </a:rPr>
              <a:t>file 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in </a:t>
            </a:r>
            <a:r>
              <a:rPr sz="800" i="1" dirty="0">
                <a:solidFill>
                  <a:srgbClr val="3333CC"/>
                </a:solidFill>
                <a:latin typeface="Arial"/>
                <a:cs typeface="Arial"/>
              </a:rPr>
              <a:t>secondary</a:t>
            </a:r>
            <a:r>
              <a:rPr sz="800" i="1" spc="-9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3333CC"/>
                </a:solidFill>
                <a:latin typeface="Arial"/>
                <a:cs typeface="Arial"/>
              </a:rPr>
              <a:t>memory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3640" y="699803"/>
            <a:ext cx="1888331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446" y="84267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447" y="84267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6255" y="1070959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3396" y="184756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3397" y="184756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69614" y="2018855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8059" y="65376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8060" y="65376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1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1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21248" y="828707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1010" y="771239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0"/>
                </a:lnTo>
                <a:lnTo>
                  <a:pt x="752899" y="1825834"/>
                </a:lnTo>
                <a:lnTo>
                  <a:pt x="715929" y="1844952"/>
                </a:lnTo>
                <a:lnTo>
                  <a:pt x="673362" y="1851818"/>
                </a:lnTo>
                <a:lnTo>
                  <a:pt x="134675" y="1851818"/>
                </a:lnTo>
                <a:lnTo>
                  <a:pt x="92107" y="1844952"/>
                </a:lnTo>
                <a:lnTo>
                  <a:pt x="55137" y="1825834"/>
                </a:lnTo>
                <a:lnTo>
                  <a:pt x="25984" y="1796680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0460" y="1621853"/>
            <a:ext cx="2593975" cy="8636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35"/>
              </a:spcBef>
              <a:buClr>
                <a:srgbClr val="3333CC"/>
              </a:buClr>
              <a:buSzPct val="83333"/>
              <a:buFont typeface="Wingdings"/>
              <a:buChar char=""/>
              <a:tabLst>
                <a:tab pos="184150" algn="l"/>
              </a:tabLst>
            </a:pPr>
            <a:r>
              <a:rPr sz="900" dirty="0">
                <a:latin typeface="Arial"/>
                <a:cs typeface="Arial"/>
              </a:rPr>
              <a:t>File : un insieme di </a:t>
            </a:r>
            <a:r>
              <a:rPr sz="900" i="1" spc="-5" dirty="0">
                <a:latin typeface="Arial"/>
                <a:cs typeface="Arial"/>
              </a:rPr>
              <a:t>byte</a:t>
            </a:r>
            <a:r>
              <a:rPr sz="900" spc="-5" dirty="0">
                <a:latin typeface="Arial"/>
                <a:cs typeface="Arial"/>
              </a:rPr>
              <a:t>, </a:t>
            </a:r>
            <a:r>
              <a:rPr sz="900" dirty="0">
                <a:latin typeface="Arial"/>
                <a:cs typeface="Arial"/>
              </a:rPr>
              <a:t>con un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name</a:t>
            </a:r>
            <a:endParaRPr sz="9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ancora un altro esempio di coppia 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800" i="1" spc="-5" dirty="0">
                <a:solidFill>
                  <a:srgbClr val="3333CC"/>
                </a:solidFill>
                <a:latin typeface="Arial"/>
                <a:cs typeface="Arial"/>
              </a:rPr>
              <a:t>nome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8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3333CC"/>
                </a:solidFill>
                <a:latin typeface="Arial"/>
                <a:cs typeface="Arial"/>
              </a:rPr>
              <a:t>valore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  <a:p>
            <a:pPr marL="560705" lvl="2" indent="-78105">
              <a:lnSpc>
                <a:spcPct val="100000"/>
              </a:lnSpc>
              <a:spcBef>
                <a:spcPts val="165"/>
              </a:spcBef>
              <a:buClr>
                <a:srgbClr val="FFCC66"/>
              </a:buClr>
              <a:buSzPct val="85714"/>
              <a:buFont typeface="MS UI Gothic"/>
              <a:buChar char="■"/>
              <a:tabLst>
                <a:tab pos="561340" algn="l"/>
              </a:tabLst>
            </a:pPr>
            <a:r>
              <a:rPr sz="700" i="1" dirty="0">
                <a:latin typeface="Arial"/>
                <a:cs typeface="Arial"/>
              </a:rPr>
              <a:t>base name </a:t>
            </a:r>
            <a:r>
              <a:rPr sz="700" dirty="0">
                <a:latin typeface="Arial"/>
                <a:cs typeface="Arial"/>
              </a:rPr>
              <a:t>e </a:t>
            </a:r>
            <a:r>
              <a:rPr sz="700" i="1" dirty="0">
                <a:latin typeface="Arial"/>
                <a:cs typeface="Arial"/>
              </a:rPr>
              <a:t>full</a:t>
            </a:r>
            <a:r>
              <a:rPr sz="700" i="1" spc="-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name</a:t>
            </a:r>
            <a:endParaRPr sz="700">
              <a:latin typeface="Arial"/>
              <a:cs typeface="Arial"/>
            </a:endParaRPr>
          </a:p>
          <a:p>
            <a:pPr marL="387350" marR="202565" lvl="1" indent="-14605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gestiti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dal </a:t>
            </a:r>
            <a:r>
              <a:rPr sz="800" i="1" spc="-5" dirty="0">
                <a:solidFill>
                  <a:srgbClr val="3333CC"/>
                </a:solidFill>
                <a:latin typeface="Arial"/>
                <a:cs typeface="Arial"/>
              </a:rPr>
              <a:t>sistema operativo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p.es. Windows,  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MacOS,</a:t>
            </a:r>
            <a:r>
              <a:rPr sz="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Linux</a:t>
            </a:r>
            <a:endParaRPr sz="800">
              <a:latin typeface="Arial"/>
              <a:cs typeface="Arial"/>
            </a:endParaRPr>
          </a:p>
          <a:p>
            <a:pPr marL="560705" lvl="2" indent="-78105">
              <a:lnSpc>
                <a:spcPct val="100000"/>
              </a:lnSpc>
              <a:spcBef>
                <a:spcPts val="155"/>
              </a:spcBef>
              <a:buClr>
                <a:srgbClr val="FFCC66"/>
              </a:buClr>
              <a:buSzPct val="85714"/>
              <a:buFont typeface="MS UI Gothic"/>
              <a:buChar char="■"/>
              <a:tabLst>
                <a:tab pos="561340" algn="l"/>
              </a:tabLst>
            </a:pPr>
            <a:r>
              <a:rPr sz="700" spc="-5" dirty="0">
                <a:latin typeface="Arial"/>
                <a:cs typeface="Arial"/>
              </a:rPr>
              <a:t>gestione </a:t>
            </a:r>
            <a:r>
              <a:rPr sz="700" dirty="0">
                <a:latin typeface="Arial"/>
                <a:cs typeface="Arial"/>
              </a:rPr>
              <a:t>del </a:t>
            </a:r>
            <a:r>
              <a:rPr sz="700" i="1" dirty="0">
                <a:latin typeface="Arial"/>
                <a:cs typeface="Arial"/>
              </a:rPr>
              <a:t>file</a:t>
            </a:r>
            <a:r>
              <a:rPr sz="700" i="1" spc="-5" dirty="0">
                <a:latin typeface="Arial"/>
                <a:cs typeface="Arial"/>
              </a:rPr>
              <a:t> 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87259" y="1109378"/>
            <a:ext cx="440690" cy="154305"/>
          </a:xfrm>
          <a:custGeom>
            <a:avLst/>
            <a:gdLst/>
            <a:ahLst/>
            <a:cxnLst/>
            <a:rect l="l" t="t" r="r" b="b"/>
            <a:pathLst>
              <a:path w="440689" h="154305">
                <a:moveTo>
                  <a:pt x="440531" y="76993"/>
                </a:moveTo>
                <a:lnTo>
                  <a:pt x="0" y="76993"/>
                </a:lnTo>
                <a:lnTo>
                  <a:pt x="220266" y="153987"/>
                </a:lnTo>
                <a:lnTo>
                  <a:pt x="440531" y="76993"/>
                </a:lnTo>
                <a:close/>
              </a:path>
              <a:path w="440689" h="154305">
                <a:moveTo>
                  <a:pt x="330398" y="0"/>
                </a:moveTo>
                <a:lnTo>
                  <a:pt x="110133" y="0"/>
                </a:lnTo>
                <a:lnTo>
                  <a:pt x="110133" y="76993"/>
                </a:lnTo>
                <a:lnTo>
                  <a:pt x="330398" y="76993"/>
                </a:lnTo>
                <a:lnTo>
                  <a:pt x="330398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7259" y="1109377"/>
            <a:ext cx="440690" cy="154305"/>
          </a:xfrm>
          <a:custGeom>
            <a:avLst/>
            <a:gdLst/>
            <a:ahLst/>
            <a:cxnLst/>
            <a:rect l="l" t="t" r="r" b="b"/>
            <a:pathLst>
              <a:path w="440689" h="154305">
                <a:moveTo>
                  <a:pt x="0" y="76994"/>
                </a:moveTo>
                <a:lnTo>
                  <a:pt x="110133" y="76994"/>
                </a:lnTo>
                <a:lnTo>
                  <a:pt x="110133" y="0"/>
                </a:lnTo>
                <a:lnTo>
                  <a:pt x="330398" y="0"/>
                </a:lnTo>
                <a:lnTo>
                  <a:pt x="330398" y="76994"/>
                </a:lnTo>
                <a:lnTo>
                  <a:pt x="440531" y="76994"/>
                </a:lnTo>
                <a:lnTo>
                  <a:pt x="220266" y="153987"/>
                </a:lnTo>
                <a:lnTo>
                  <a:pt x="0" y="76994"/>
                </a:lnTo>
                <a:close/>
              </a:path>
            </a:pathLst>
          </a:custGeom>
          <a:ln w="9525">
            <a:solidFill>
              <a:srgbClr val="D6D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4429" y="2745581"/>
            <a:ext cx="3666490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3333"/>
              <a:buFont typeface="Wingdings"/>
              <a:buChar char=""/>
              <a:tabLst>
                <a:tab pos="184150" algn="l"/>
              </a:tabLst>
            </a:pPr>
            <a:r>
              <a:rPr sz="900" dirty="0">
                <a:latin typeface="Arial"/>
                <a:cs typeface="Arial"/>
              </a:rPr>
              <a:t>I file </a:t>
            </a:r>
            <a:r>
              <a:rPr sz="900" spc="-5" dirty="0">
                <a:latin typeface="Arial"/>
                <a:cs typeface="Arial"/>
              </a:rPr>
              <a:t>hanno un </a:t>
            </a:r>
            <a:r>
              <a:rPr sz="900" i="1" dirty="0">
                <a:latin typeface="Arial"/>
                <a:cs typeface="Arial"/>
              </a:rPr>
              <a:t>tipo</a:t>
            </a:r>
            <a:r>
              <a:rPr sz="900" dirty="0">
                <a:latin typeface="Arial"/>
                <a:cs typeface="Arial"/>
              </a:rPr>
              <a:t>, di solito indicato con una </a:t>
            </a:r>
            <a:r>
              <a:rPr sz="900" i="1" spc="-5" dirty="0">
                <a:latin typeface="Arial"/>
                <a:cs typeface="Arial"/>
              </a:rPr>
              <a:t>estensione </a:t>
            </a:r>
            <a:r>
              <a:rPr sz="900" dirty="0">
                <a:latin typeface="Arial"/>
                <a:cs typeface="Arial"/>
              </a:rPr>
              <a:t>di tre lettere  (attaccata al </a:t>
            </a:r>
            <a:r>
              <a:rPr sz="900" i="1" dirty="0">
                <a:latin typeface="Arial"/>
                <a:cs typeface="Arial"/>
              </a:rPr>
              <a:t>base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name</a:t>
            </a:r>
            <a:r>
              <a:rPr sz="900" spc="-5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file .jpg sono di tipo JPEG (immagini), file .wav sono di tipo </a:t>
            </a:r>
            <a:r>
              <a:rPr sz="800" spc="-30" dirty="0">
                <a:solidFill>
                  <a:srgbClr val="3333CC"/>
                </a:solidFill>
                <a:latin typeface="Arial"/>
                <a:cs typeface="Arial"/>
              </a:rPr>
              <a:t>WAV</a:t>
            </a:r>
            <a:r>
              <a:rPr sz="8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(suoni)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190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il tipo del file indica come l’insieme di </a:t>
            </a:r>
            <a:r>
              <a:rPr sz="800" spc="-5" dirty="0">
                <a:solidFill>
                  <a:srgbClr val="3333CC"/>
                </a:solidFill>
                <a:latin typeface="Arial"/>
                <a:cs typeface="Arial"/>
              </a:rPr>
              <a:t>byte </a:t>
            </a: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deve essere</a:t>
            </a:r>
            <a:r>
              <a:rPr sz="8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800" b="1" i="1" dirty="0">
                <a:solidFill>
                  <a:srgbClr val="3333CC"/>
                </a:solidFill>
                <a:latin typeface="Arial"/>
                <a:cs typeface="Arial"/>
              </a:rPr>
              <a:t>interpretato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7103" y="1443545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1863" y="138024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73852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42" y="658052"/>
            <a:ext cx="2244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 file </a:t>
            </a:r>
            <a:r>
              <a:rPr sz="1000" spc="-5" dirty="0">
                <a:latin typeface="Arial"/>
                <a:cs typeface="Arial"/>
              </a:rPr>
              <a:t>DEVONO </a:t>
            </a:r>
            <a:r>
              <a:rPr sz="1000" dirty="0">
                <a:latin typeface="Arial"/>
                <a:cs typeface="Arial"/>
              </a:rPr>
              <a:t>essere </a:t>
            </a:r>
            <a:r>
              <a:rPr sz="1000" spc="-5" dirty="0">
                <a:latin typeface="Arial"/>
                <a:cs typeface="Arial"/>
              </a:rPr>
              <a:t>portati </a:t>
            </a:r>
            <a:r>
              <a:rPr sz="1000" dirty="0">
                <a:latin typeface="Arial"/>
                <a:cs typeface="Arial"/>
              </a:rPr>
              <a:t>nella  </a:t>
            </a:r>
            <a:r>
              <a:rPr sz="1000" i="1" dirty="0">
                <a:latin typeface="Arial"/>
                <a:cs typeface="Arial"/>
              </a:rPr>
              <a:t>main memory </a:t>
            </a:r>
            <a:r>
              <a:rPr sz="1000" dirty="0">
                <a:latin typeface="Arial"/>
                <a:cs typeface="Arial"/>
              </a:rPr>
              <a:t>per poter lavorare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  essi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242" y="1514031"/>
            <a:ext cx="2343150" cy="1196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4150" marR="5080" indent="-171450">
              <a:lnSpc>
                <a:spcPct val="98300"/>
              </a:lnSpc>
              <a:spcBef>
                <a:spcPts val="12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il loro nome in </a:t>
            </a:r>
            <a:r>
              <a:rPr sz="1000" i="1" dirty="0">
                <a:latin typeface="Arial"/>
                <a:cs typeface="Arial"/>
              </a:rPr>
              <a:t>secondary memory </a:t>
            </a:r>
            <a:r>
              <a:rPr sz="1000" dirty="0">
                <a:latin typeface="Arial"/>
                <a:cs typeface="Arial"/>
              </a:rPr>
              <a:t>è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  “maniglia” per </a:t>
            </a:r>
            <a:r>
              <a:rPr sz="1000" spc="-5" dirty="0">
                <a:latin typeface="Arial"/>
                <a:cs typeface="Arial"/>
              </a:rPr>
              <a:t>trasportarli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main  memory</a:t>
            </a:r>
            <a:endParaRPr sz="1000">
              <a:latin typeface="Arial"/>
              <a:cs typeface="Arial"/>
            </a:endParaRPr>
          </a:p>
          <a:p>
            <a:pPr marL="387350" marR="222250" lvl="1" indent="-146050">
              <a:lnSpc>
                <a:spcPct val="101099"/>
              </a:lnSpc>
              <a:spcBef>
                <a:spcPts val="20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un (temporaneo)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nuovo nome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può 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essere dato mentre sono in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main  memory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1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per mezzo del comando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“=”</a:t>
            </a:r>
            <a:endParaRPr sz="8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i="1" dirty="0">
                <a:latin typeface="Arial"/>
                <a:cs typeface="Arial"/>
              </a:rPr>
              <a:t>name = </a:t>
            </a:r>
            <a:r>
              <a:rPr sz="700" i="1" spc="-5" dirty="0">
                <a:latin typeface="Arial"/>
                <a:cs typeface="Arial"/>
              </a:rPr>
              <a:t>picture_object</a:t>
            </a:r>
            <a:r>
              <a:rPr sz="700" i="1" spc="-90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9665" y="583598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446" y="77409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447" y="77409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46255" y="1002380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3396" y="177898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3397" y="177898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69614" y="1950277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72340" y="57010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2340" y="57010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5529" y="745046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51010" y="702660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1"/>
                </a:lnTo>
                <a:lnTo>
                  <a:pt x="752899" y="1825834"/>
                </a:lnTo>
                <a:lnTo>
                  <a:pt x="715929" y="1844953"/>
                </a:lnTo>
                <a:lnTo>
                  <a:pt x="673362" y="1851819"/>
                </a:lnTo>
                <a:lnTo>
                  <a:pt x="134675" y="1851819"/>
                </a:lnTo>
                <a:lnTo>
                  <a:pt x="92107" y="1844953"/>
                </a:lnTo>
                <a:lnTo>
                  <a:pt x="55137" y="1825834"/>
                </a:lnTo>
                <a:lnTo>
                  <a:pt x="25984" y="1796681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3340" y="1122554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4" y="277812"/>
                </a:lnTo>
                <a:lnTo>
                  <a:pt x="16669" y="325437"/>
                </a:lnTo>
                <a:lnTo>
                  <a:pt x="30956" y="372269"/>
                </a:lnTo>
                <a:lnTo>
                  <a:pt x="51594" y="421481"/>
                </a:lnTo>
                <a:lnTo>
                  <a:pt x="77787" y="473075"/>
                </a:lnTo>
                <a:lnTo>
                  <a:pt x="143669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4" y="817562"/>
                </a:lnTo>
                <a:lnTo>
                  <a:pt x="435769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6988" y="198655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9"/>
                </a:lnTo>
                <a:lnTo>
                  <a:pt x="84518" y="61191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47103" y="1374966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3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1863" y="131166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142430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/>
          <p:nvPr/>
        </p:nvSpPr>
        <p:spPr>
          <a:xfrm>
            <a:off x="2659665" y="652178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2446" y="84267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2447" y="84267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6255" y="1070959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3396" y="184756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3397" y="184756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9614" y="2018855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2340" y="63868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4"/>
                </a:lnTo>
                <a:lnTo>
                  <a:pt x="33323" y="667558"/>
                </a:lnTo>
                <a:lnTo>
                  <a:pt x="69487" y="691941"/>
                </a:lnTo>
                <a:lnTo>
                  <a:pt x="113772" y="700882"/>
                </a:lnTo>
                <a:lnTo>
                  <a:pt x="568852" y="700882"/>
                </a:lnTo>
                <a:lnTo>
                  <a:pt x="613137" y="691941"/>
                </a:lnTo>
                <a:lnTo>
                  <a:pt x="649301" y="667558"/>
                </a:lnTo>
                <a:lnTo>
                  <a:pt x="673684" y="631394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2340" y="63868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85529" y="813625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1010" y="771239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0"/>
                </a:lnTo>
                <a:lnTo>
                  <a:pt x="752899" y="1825834"/>
                </a:lnTo>
                <a:lnTo>
                  <a:pt x="715929" y="1844952"/>
                </a:lnTo>
                <a:lnTo>
                  <a:pt x="673362" y="1851818"/>
                </a:lnTo>
                <a:lnTo>
                  <a:pt x="134675" y="1851818"/>
                </a:lnTo>
                <a:lnTo>
                  <a:pt x="92107" y="1844952"/>
                </a:lnTo>
                <a:lnTo>
                  <a:pt x="55137" y="1825834"/>
                </a:lnTo>
                <a:lnTo>
                  <a:pt x="25984" y="1796680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3340" y="1191133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4" y="277812"/>
                </a:lnTo>
                <a:lnTo>
                  <a:pt x="16669" y="325437"/>
                </a:lnTo>
                <a:lnTo>
                  <a:pt x="30956" y="372269"/>
                </a:lnTo>
                <a:lnTo>
                  <a:pt x="51594" y="421481"/>
                </a:lnTo>
                <a:lnTo>
                  <a:pt x="77787" y="473075"/>
                </a:lnTo>
                <a:lnTo>
                  <a:pt x="143669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4" y="817562"/>
                </a:lnTo>
                <a:lnTo>
                  <a:pt x="435769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6988" y="205513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8"/>
                </a:lnTo>
                <a:lnTo>
                  <a:pt x="84518" y="61189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129" y="1717708"/>
            <a:ext cx="3080385" cy="104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passi da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seguire</a:t>
            </a:r>
            <a:endParaRPr sz="10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68300" marR="508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costruisci  </a:t>
            </a:r>
            <a:r>
              <a:rPr sz="800" dirty="0">
                <a:latin typeface="Arial"/>
                <a:cs typeface="Arial"/>
              </a:rPr>
              <a:t>un oggetto di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242" y="726630"/>
            <a:ext cx="2244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 file </a:t>
            </a:r>
            <a:r>
              <a:rPr sz="1000" spc="-5" dirty="0">
                <a:latin typeface="Arial"/>
                <a:cs typeface="Arial"/>
              </a:rPr>
              <a:t>DEVONO </a:t>
            </a:r>
            <a:r>
              <a:rPr sz="1000" dirty="0">
                <a:latin typeface="Arial"/>
                <a:cs typeface="Arial"/>
              </a:rPr>
              <a:t>essere </a:t>
            </a:r>
            <a:r>
              <a:rPr sz="1000" spc="-5" dirty="0">
                <a:latin typeface="Arial"/>
                <a:cs typeface="Arial"/>
              </a:rPr>
              <a:t>portati </a:t>
            </a:r>
            <a:r>
              <a:rPr sz="1000" dirty="0">
                <a:latin typeface="Arial"/>
                <a:cs typeface="Arial"/>
              </a:rPr>
              <a:t>nella  </a:t>
            </a:r>
            <a:r>
              <a:rPr sz="1000" i="1" dirty="0">
                <a:latin typeface="Arial"/>
                <a:cs typeface="Arial"/>
              </a:rPr>
              <a:t>main memory </a:t>
            </a:r>
            <a:r>
              <a:rPr sz="1000" dirty="0">
                <a:latin typeface="Arial"/>
                <a:cs typeface="Arial"/>
              </a:rPr>
              <a:t>per poter lavorare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  essi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47103" y="1443545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1863" y="138024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73852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/>
          <p:nvPr/>
        </p:nvSpPr>
        <p:spPr>
          <a:xfrm>
            <a:off x="2659665" y="583598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2446" y="77409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2447" y="77409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6255" y="1002380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3396" y="177898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3397" y="177898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9614" y="1950277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2340" y="57010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2340" y="57010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85529" y="745046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1010" y="702660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1"/>
                </a:lnTo>
                <a:lnTo>
                  <a:pt x="752899" y="1825834"/>
                </a:lnTo>
                <a:lnTo>
                  <a:pt x="715929" y="1844953"/>
                </a:lnTo>
                <a:lnTo>
                  <a:pt x="673362" y="1851819"/>
                </a:lnTo>
                <a:lnTo>
                  <a:pt x="134675" y="1851819"/>
                </a:lnTo>
                <a:lnTo>
                  <a:pt x="92107" y="1844953"/>
                </a:lnTo>
                <a:lnTo>
                  <a:pt x="55137" y="1825834"/>
                </a:lnTo>
                <a:lnTo>
                  <a:pt x="25984" y="1796681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3340" y="1122554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4" y="277812"/>
                </a:lnTo>
                <a:lnTo>
                  <a:pt x="16669" y="325437"/>
                </a:lnTo>
                <a:lnTo>
                  <a:pt x="30956" y="372269"/>
                </a:lnTo>
                <a:lnTo>
                  <a:pt x="51594" y="421481"/>
                </a:lnTo>
                <a:lnTo>
                  <a:pt x="77787" y="473075"/>
                </a:lnTo>
                <a:lnTo>
                  <a:pt x="143669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4" y="817562"/>
                </a:lnTo>
                <a:lnTo>
                  <a:pt x="435769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6988" y="198655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9"/>
                </a:lnTo>
                <a:lnTo>
                  <a:pt x="84518" y="61191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3642" y="572803"/>
            <a:ext cx="2262505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passi da seguire =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algoritmo</a:t>
            </a:r>
            <a:endParaRPr sz="10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68300" marR="118110" lvl="1" indent="-114300" algn="just">
              <a:lnSpc>
                <a:spcPct val="994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main 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 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234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14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1115" y="782829"/>
            <a:ext cx="2218690" cy="1034415"/>
          </a:xfrm>
          <a:custGeom>
            <a:avLst/>
            <a:gdLst/>
            <a:ahLst/>
            <a:cxnLst/>
            <a:rect l="l" t="t" r="r" b="b"/>
            <a:pathLst>
              <a:path w="2218690" h="1034414">
                <a:moveTo>
                  <a:pt x="0" y="172379"/>
                </a:moveTo>
                <a:lnTo>
                  <a:pt x="6157" y="126554"/>
                </a:lnTo>
                <a:lnTo>
                  <a:pt x="23534" y="85376"/>
                </a:lnTo>
                <a:lnTo>
                  <a:pt x="50488" y="50488"/>
                </a:lnTo>
                <a:lnTo>
                  <a:pt x="85376" y="23534"/>
                </a:lnTo>
                <a:lnTo>
                  <a:pt x="126554" y="6157"/>
                </a:lnTo>
                <a:lnTo>
                  <a:pt x="172379" y="0"/>
                </a:lnTo>
                <a:lnTo>
                  <a:pt x="2046151" y="0"/>
                </a:lnTo>
                <a:lnTo>
                  <a:pt x="2091976" y="6157"/>
                </a:lnTo>
                <a:lnTo>
                  <a:pt x="2133154" y="23534"/>
                </a:lnTo>
                <a:lnTo>
                  <a:pt x="2168042" y="50488"/>
                </a:lnTo>
                <a:lnTo>
                  <a:pt x="2194996" y="85376"/>
                </a:lnTo>
                <a:lnTo>
                  <a:pt x="2212373" y="126554"/>
                </a:lnTo>
                <a:lnTo>
                  <a:pt x="2218531" y="172379"/>
                </a:lnTo>
                <a:lnTo>
                  <a:pt x="2218531" y="861877"/>
                </a:lnTo>
                <a:lnTo>
                  <a:pt x="2212373" y="907702"/>
                </a:lnTo>
                <a:lnTo>
                  <a:pt x="2194996" y="948880"/>
                </a:lnTo>
                <a:lnTo>
                  <a:pt x="2168042" y="983767"/>
                </a:lnTo>
                <a:lnTo>
                  <a:pt x="2133154" y="1010721"/>
                </a:lnTo>
                <a:lnTo>
                  <a:pt x="2091976" y="1028098"/>
                </a:lnTo>
                <a:lnTo>
                  <a:pt x="2046151" y="1034256"/>
                </a:lnTo>
                <a:lnTo>
                  <a:pt x="172379" y="1034256"/>
                </a:lnTo>
                <a:lnTo>
                  <a:pt x="126554" y="1028098"/>
                </a:lnTo>
                <a:lnTo>
                  <a:pt x="85376" y="1010721"/>
                </a:lnTo>
                <a:lnTo>
                  <a:pt x="50488" y="983767"/>
                </a:lnTo>
                <a:lnTo>
                  <a:pt x="23534" y="948880"/>
                </a:lnTo>
                <a:lnTo>
                  <a:pt x="6157" y="907702"/>
                </a:lnTo>
                <a:lnTo>
                  <a:pt x="0" y="861877"/>
                </a:lnTo>
                <a:lnTo>
                  <a:pt x="0" y="172379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5866" y="1999806"/>
            <a:ext cx="1884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è una procedura </a:t>
            </a:r>
            <a:r>
              <a:rPr sz="1000" i="1" dirty="0">
                <a:latin typeface="Arial"/>
                <a:cs typeface="Arial"/>
              </a:rPr>
              <a:t>automatica</a:t>
            </a:r>
            <a:r>
              <a:rPr sz="1000" i="1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47103" y="1374966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3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1863" y="131166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246" y="142430"/>
            <a:ext cx="2385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</a:t>
            </a:r>
            <a:r>
              <a:rPr spc="-6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/>
          <p:nvPr/>
        </p:nvSpPr>
        <p:spPr>
          <a:xfrm>
            <a:off x="2659665" y="652178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22446" y="84267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2447" y="842677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46255" y="1070959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3396" y="1847565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3397" y="1847564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69614" y="2018855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2340" y="63868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4"/>
                </a:lnTo>
                <a:lnTo>
                  <a:pt x="33323" y="667558"/>
                </a:lnTo>
                <a:lnTo>
                  <a:pt x="69487" y="691941"/>
                </a:lnTo>
                <a:lnTo>
                  <a:pt x="113772" y="700882"/>
                </a:lnTo>
                <a:lnTo>
                  <a:pt x="568852" y="700882"/>
                </a:lnTo>
                <a:lnTo>
                  <a:pt x="613137" y="691941"/>
                </a:lnTo>
                <a:lnTo>
                  <a:pt x="649301" y="667558"/>
                </a:lnTo>
                <a:lnTo>
                  <a:pt x="673684" y="631394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2340" y="63868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85529" y="813625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51010" y="771239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5" y="0"/>
                </a:lnTo>
                <a:lnTo>
                  <a:pt x="673362" y="0"/>
                </a:lnTo>
                <a:lnTo>
                  <a:pt x="715929" y="6865"/>
                </a:lnTo>
                <a:lnTo>
                  <a:pt x="752899" y="25984"/>
                </a:lnTo>
                <a:lnTo>
                  <a:pt x="782052" y="55137"/>
                </a:lnTo>
                <a:lnTo>
                  <a:pt x="801171" y="92107"/>
                </a:lnTo>
                <a:lnTo>
                  <a:pt x="808037" y="134675"/>
                </a:lnTo>
                <a:lnTo>
                  <a:pt x="808037" y="1717143"/>
                </a:lnTo>
                <a:lnTo>
                  <a:pt x="801171" y="1759711"/>
                </a:lnTo>
                <a:lnTo>
                  <a:pt x="782052" y="1796680"/>
                </a:lnTo>
                <a:lnTo>
                  <a:pt x="752899" y="1825834"/>
                </a:lnTo>
                <a:lnTo>
                  <a:pt x="715929" y="1844952"/>
                </a:lnTo>
                <a:lnTo>
                  <a:pt x="673362" y="1851818"/>
                </a:lnTo>
                <a:lnTo>
                  <a:pt x="134675" y="1851818"/>
                </a:lnTo>
                <a:lnTo>
                  <a:pt x="92107" y="1844952"/>
                </a:lnTo>
                <a:lnTo>
                  <a:pt x="55137" y="1825834"/>
                </a:lnTo>
                <a:lnTo>
                  <a:pt x="25984" y="1796680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3340" y="1191133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4" y="277812"/>
                </a:lnTo>
                <a:lnTo>
                  <a:pt x="16669" y="325437"/>
                </a:lnTo>
                <a:lnTo>
                  <a:pt x="30956" y="372269"/>
                </a:lnTo>
                <a:lnTo>
                  <a:pt x="51594" y="421481"/>
                </a:lnTo>
                <a:lnTo>
                  <a:pt x="77787" y="473075"/>
                </a:lnTo>
                <a:lnTo>
                  <a:pt x="143669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4" y="817562"/>
                </a:lnTo>
                <a:lnTo>
                  <a:pt x="435769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6988" y="2055138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8"/>
                </a:lnTo>
                <a:lnTo>
                  <a:pt x="84518" y="61189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3642" y="641382"/>
            <a:ext cx="2262505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passi da seguire =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algoritmo</a:t>
            </a:r>
            <a:endParaRPr sz="10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68300" marR="118110" lvl="1" indent="-114300" algn="just">
              <a:lnSpc>
                <a:spcPct val="994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main 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 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234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14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1115" y="851408"/>
            <a:ext cx="2218690" cy="1034415"/>
          </a:xfrm>
          <a:custGeom>
            <a:avLst/>
            <a:gdLst/>
            <a:ahLst/>
            <a:cxnLst/>
            <a:rect l="l" t="t" r="r" b="b"/>
            <a:pathLst>
              <a:path w="2218690" h="1034414">
                <a:moveTo>
                  <a:pt x="0" y="172379"/>
                </a:moveTo>
                <a:lnTo>
                  <a:pt x="6157" y="126554"/>
                </a:lnTo>
                <a:lnTo>
                  <a:pt x="23534" y="85376"/>
                </a:lnTo>
                <a:lnTo>
                  <a:pt x="50488" y="50488"/>
                </a:lnTo>
                <a:lnTo>
                  <a:pt x="85376" y="23534"/>
                </a:lnTo>
                <a:lnTo>
                  <a:pt x="126554" y="6157"/>
                </a:lnTo>
                <a:lnTo>
                  <a:pt x="172379" y="0"/>
                </a:lnTo>
                <a:lnTo>
                  <a:pt x="2046151" y="0"/>
                </a:lnTo>
                <a:lnTo>
                  <a:pt x="2091976" y="6157"/>
                </a:lnTo>
                <a:lnTo>
                  <a:pt x="2133154" y="23534"/>
                </a:lnTo>
                <a:lnTo>
                  <a:pt x="2168042" y="50488"/>
                </a:lnTo>
                <a:lnTo>
                  <a:pt x="2194996" y="85376"/>
                </a:lnTo>
                <a:lnTo>
                  <a:pt x="2212373" y="126554"/>
                </a:lnTo>
                <a:lnTo>
                  <a:pt x="2218531" y="172379"/>
                </a:lnTo>
                <a:lnTo>
                  <a:pt x="2218531" y="861877"/>
                </a:lnTo>
                <a:lnTo>
                  <a:pt x="2212373" y="907702"/>
                </a:lnTo>
                <a:lnTo>
                  <a:pt x="2194996" y="948880"/>
                </a:lnTo>
                <a:lnTo>
                  <a:pt x="2168042" y="983767"/>
                </a:lnTo>
                <a:lnTo>
                  <a:pt x="2133154" y="1010721"/>
                </a:lnTo>
                <a:lnTo>
                  <a:pt x="2091976" y="1028098"/>
                </a:lnTo>
                <a:lnTo>
                  <a:pt x="2046151" y="1034256"/>
                </a:lnTo>
                <a:lnTo>
                  <a:pt x="172379" y="1034256"/>
                </a:lnTo>
                <a:lnTo>
                  <a:pt x="126554" y="1028098"/>
                </a:lnTo>
                <a:lnTo>
                  <a:pt x="85376" y="1010721"/>
                </a:lnTo>
                <a:lnTo>
                  <a:pt x="50488" y="983767"/>
                </a:lnTo>
                <a:lnTo>
                  <a:pt x="23534" y="948880"/>
                </a:lnTo>
                <a:lnTo>
                  <a:pt x="6157" y="907702"/>
                </a:lnTo>
                <a:lnTo>
                  <a:pt x="0" y="861877"/>
                </a:lnTo>
                <a:lnTo>
                  <a:pt x="0" y="172379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5866" y="2068385"/>
            <a:ext cx="2900680" cy="1233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211454" indent="-17145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La macchina </a:t>
            </a:r>
            <a:r>
              <a:rPr sz="1000" spc="-5" dirty="0">
                <a:latin typeface="Arial"/>
                <a:cs typeface="Arial"/>
              </a:rPr>
              <a:t>Python offerta </a:t>
            </a:r>
            <a:r>
              <a:rPr sz="1000" dirty="0">
                <a:latin typeface="Arial"/>
                <a:cs typeface="Arial"/>
              </a:rPr>
              <a:t>da JES “sa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fare”  ognuno di </a:t>
            </a:r>
            <a:r>
              <a:rPr sz="1000" spc="-5" dirty="0">
                <a:latin typeface="Arial"/>
                <a:cs typeface="Arial"/>
              </a:rPr>
              <a:t>questi </a:t>
            </a:r>
            <a:r>
              <a:rPr sz="1000" dirty="0">
                <a:latin typeface="Arial"/>
                <a:cs typeface="Arial"/>
              </a:rPr>
              <a:t>passi 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funzioni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Alcune di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queste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funzioni accettano valori di</a:t>
            </a:r>
            <a:r>
              <a:rPr sz="9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input</a:t>
            </a:r>
            <a:endParaRPr sz="9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parametri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della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funzione)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78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funzione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nome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+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codice</a:t>
            </a:r>
            <a:r>
              <a:rPr sz="9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eseguibile</a:t>
            </a:r>
            <a:endParaRPr sz="900">
              <a:latin typeface="Arial"/>
              <a:cs typeface="Arial"/>
            </a:endParaRPr>
          </a:p>
          <a:p>
            <a:pPr marL="641350" lvl="2" indent="-17145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641350" algn="l"/>
              </a:tabLst>
            </a:pPr>
            <a:r>
              <a:rPr sz="800" dirty="0">
                <a:latin typeface="Arial"/>
                <a:cs typeface="Arial"/>
              </a:rPr>
              <a:t>ancora un altro esempio di coppia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i="1" spc="-5" dirty="0">
                <a:latin typeface="Arial"/>
                <a:cs typeface="Arial"/>
              </a:rPr>
              <a:t>nome</a:t>
            </a:r>
            <a:r>
              <a:rPr sz="800" spc="-5" dirty="0">
                <a:latin typeface="Arial"/>
                <a:cs typeface="Arial"/>
              </a:rPr>
              <a:t>,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valore</a:t>
            </a:r>
            <a:r>
              <a:rPr sz="800" spc="-5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  <a:p>
            <a:pPr marL="641350" lvl="2" indent="-17145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641350" algn="l"/>
              </a:tabLst>
            </a:pPr>
            <a:r>
              <a:rPr sz="800" dirty="0">
                <a:latin typeface="Arial"/>
                <a:cs typeface="Arial"/>
              </a:rPr>
              <a:t>… approfondiremo tra poco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47103" y="1443545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1863" y="138024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415" y="449454"/>
            <a:ext cx="4124325" cy="288925"/>
          </a:xfrm>
          <a:custGeom>
            <a:avLst/>
            <a:gdLst/>
            <a:ahLst/>
            <a:cxnLst/>
            <a:rect l="l" t="t" r="r" b="b"/>
            <a:pathLst>
              <a:path w="4124325" h="288925">
                <a:moveTo>
                  <a:pt x="4076170" y="0"/>
                </a:moveTo>
                <a:lnTo>
                  <a:pt x="48154" y="0"/>
                </a:lnTo>
                <a:lnTo>
                  <a:pt x="29410" y="3784"/>
                </a:lnTo>
                <a:lnTo>
                  <a:pt x="14104" y="14104"/>
                </a:lnTo>
                <a:lnTo>
                  <a:pt x="3784" y="29410"/>
                </a:lnTo>
                <a:lnTo>
                  <a:pt x="0" y="48154"/>
                </a:lnTo>
                <a:lnTo>
                  <a:pt x="0" y="240769"/>
                </a:lnTo>
                <a:lnTo>
                  <a:pt x="3784" y="259513"/>
                </a:lnTo>
                <a:lnTo>
                  <a:pt x="14104" y="274820"/>
                </a:lnTo>
                <a:lnTo>
                  <a:pt x="29410" y="285140"/>
                </a:lnTo>
                <a:lnTo>
                  <a:pt x="48154" y="288925"/>
                </a:lnTo>
                <a:lnTo>
                  <a:pt x="4076170" y="288925"/>
                </a:lnTo>
                <a:lnTo>
                  <a:pt x="4094914" y="285140"/>
                </a:lnTo>
                <a:lnTo>
                  <a:pt x="4110220" y="274820"/>
                </a:lnTo>
                <a:lnTo>
                  <a:pt x="4120540" y="259513"/>
                </a:lnTo>
                <a:lnTo>
                  <a:pt x="4124325" y="240769"/>
                </a:lnTo>
                <a:lnTo>
                  <a:pt x="4124325" y="48154"/>
                </a:lnTo>
                <a:lnTo>
                  <a:pt x="4120540" y="29410"/>
                </a:lnTo>
                <a:lnTo>
                  <a:pt x="4110220" y="14104"/>
                </a:lnTo>
                <a:lnTo>
                  <a:pt x="4094914" y="3784"/>
                </a:lnTo>
                <a:lnTo>
                  <a:pt x="4076170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415" y="449454"/>
            <a:ext cx="4124325" cy="288925"/>
          </a:xfrm>
          <a:custGeom>
            <a:avLst/>
            <a:gdLst/>
            <a:ahLst/>
            <a:cxnLst/>
            <a:rect l="l" t="t" r="r" b="b"/>
            <a:pathLst>
              <a:path w="4124325" h="288925">
                <a:moveTo>
                  <a:pt x="0" y="48155"/>
                </a:moveTo>
                <a:lnTo>
                  <a:pt x="3784" y="29411"/>
                </a:lnTo>
                <a:lnTo>
                  <a:pt x="14104" y="14104"/>
                </a:lnTo>
                <a:lnTo>
                  <a:pt x="29410" y="3784"/>
                </a:lnTo>
                <a:lnTo>
                  <a:pt x="48155" y="0"/>
                </a:lnTo>
                <a:lnTo>
                  <a:pt x="4076170" y="0"/>
                </a:lnTo>
                <a:lnTo>
                  <a:pt x="4094914" y="3784"/>
                </a:lnTo>
                <a:lnTo>
                  <a:pt x="4110220" y="14104"/>
                </a:lnTo>
                <a:lnTo>
                  <a:pt x="4120540" y="29411"/>
                </a:lnTo>
                <a:lnTo>
                  <a:pt x="4124325" y="48155"/>
                </a:lnTo>
                <a:lnTo>
                  <a:pt x="4124325" y="240770"/>
                </a:lnTo>
                <a:lnTo>
                  <a:pt x="4120540" y="259513"/>
                </a:lnTo>
                <a:lnTo>
                  <a:pt x="4110220" y="274820"/>
                </a:lnTo>
                <a:lnTo>
                  <a:pt x="4094914" y="285140"/>
                </a:lnTo>
                <a:lnTo>
                  <a:pt x="4076170" y="288925"/>
                </a:lnTo>
                <a:lnTo>
                  <a:pt x="48155" y="288925"/>
                </a:lnTo>
                <a:lnTo>
                  <a:pt x="29410" y="285140"/>
                </a:lnTo>
                <a:lnTo>
                  <a:pt x="14104" y="274820"/>
                </a:lnTo>
                <a:lnTo>
                  <a:pt x="3784" y="259513"/>
                </a:lnTo>
                <a:lnTo>
                  <a:pt x="0" y="240770"/>
                </a:lnTo>
                <a:lnTo>
                  <a:pt x="0" y="48155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50271" y="3108016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48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8630" y="73852"/>
            <a:ext cx="338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 JES: primo</a:t>
            </a:r>
            <a:r>
              <a:rPr spc="-70" dirty="0"/>
              <a:t> </a:t>
            </a:r>
            <a:r>
              <a:rPr dirty="0"/>
              <a:t>passo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735" y="1472855"/>
            <a:ext cx="2061210" cy="1746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pickAFile()</a:t>
            </a:r>
            <a:endParaRPr sz="10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pickAFile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</a:t>
            </a:r>
            <a:endParaRPr sz="9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senza</a:t>
            </a:r>
            <a:r>
              <a:rPr sz="9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parametri</a:t>
            </a:r>
            <a:endParaRPr sz="9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attiva il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File</a:t>
            </a:r>
            <a:r>
              <a:rPr sz="900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Picker</a:t>
            </a:r>
            <a:endParaRPr sz="9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restituisce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risultato il</a:t>
            </a:r>
            <a:r>
              <a:rPr sz="9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full  name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 file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selezionato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7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spc="-5" dirty="0">
                <a:latin typeface="Arial"/>
                <a:cs typeface="Arial"/>
              </a:rPr>
              <a:t>in effetti, una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string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provate…</a:t>
            </a:r>
            <a:endParaRPr sz="9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5" dirty="0">
                <a:latin typeface="Arial"/>
                <a:cs typeface="Arial"/>
              </a:rPr>
              <a:t> pickAFile()</a:t>
            </a:r>
            <a:endParaRPr sz="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myFile </a:t>
            </a:r>
            <a:r>
              <a:rPr sz="800" dirty="0">
                <a:latin typeface="Arial"/>
                <a:cs typeface="Arial"/>
              </a:rPr>
              <a:t>= </a:t>
            </a:r>
            <a:r>
              <a:rPr sz="800" spc="-5" dirty="0">
                <a:latin typeface="Arial"/>
                <a:cs typeface="Arial"/>
              </a:rPr>
              <a:t>pickAFile()</a:t>
            </a:r>
            <a:endParaRPr sz="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myFile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6576" y="1654784"/>
            <a:ext cx="2212626" cy="1626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941" y="423007"/>
            <a:ext cx="4076065" cy="7353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70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0271" y="3176595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49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137" y="142430"/>
            <a:ext cx="368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 JES: passi</a:t>
            </a:r>
            <a:r>
              <a:rPr spc="-70" dirty="0"/>
              <a:t> </a:t>
            </a:r>
            <a:r>
              <a:rPr dirty="0"/>
              <a:t>successivi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285" y="2389761"/>
            <a:ext cx="2555875" cy="7753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8300" indent="-114300">
              <a:lnSpc>
                <a:spcPct val="100000"/>
              </a:lnSpc>
              <a:spcBef>
                <a:spcPts val="2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interpretazione di una sequenza “grezza” di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byte</a:t>
            </a:r>
            <a:endParaRPr sz="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5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makePicture(myFile </a:t>
            </a:r>
            <a:r>
              <a:rPr sz="80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myPict =</a:t>
            </a:r>
            <a:r>
              <a:rPr sz="800" spc="-5" dirty="0">
                <a:latin typeface="Arial"/>
                <a:cs typeface="Arial"/>
              </a:rPr>
              <a:t> makePicture(pickAFile())</a:t>
            </a:r>
            <a:endParaRPr sz="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myPict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065" y="810928"/>
            <a:ext cx="4130675" cy="186055"/>
          </a:xfrm>
          <a:custGeom>
            <a:avLst/>
            <a:gdLst/>
            <a:ahLst/>
            <a:cxnLst/>
            <a:rect l="l" t="t" r="r" b="b"/>
            <a:pathLst>
              <a:path w="4130675" h="186055">
                <a:moveTo>
                  <a:pt x="4099718" y="0"/>
                </a:moveTo>
                <a:lnTo>
                  <a:pt x="30957" y="0"/>
                </a:lnTo>
                <a:lnTo>
                  <a:pt x="18907" y="2432"/>
                </a:lnTo>
                <a:lnTo>
                  <a:pt x="9067" y="9066"/>
                </a:lnTo>
                <a:lnTo>
                  <a:pt x="2432" y="18906"/>
                </a:lnTo>
                <a:lnTo>
                  <a:pt x="0" y="30956"/>
                </a:lnTo>
                <a:lnTo>
                  <a:pt x="0" y="154779"/>
                </a:lnTo>
                <a:lnTo>
                  <a:pt x="2432" y="166829"/>
                </a:lnTo>
                <a:lnTo>
                  <a:pt x="9067" y="176670"/>
                </a:lnTo>
                <a:lnTo>
                  <a:pt x="18907" y="183304"/>
                </a:lnTo>
                <a:lnTo>
                  <a:pt x="30957" y="185737"/>
                </a:lnTo>
                <a:lnTo>
                  <a:pt x="4099718" y="185737"/>
                </a:lnTo>
                <a:lnTo>
                  <a:pt x="4111768" y="183304"/>
                </a:lnTo>
                <a:lnTo>
                  <a:pt x="4121608" y="176670"/>
                </a:lnTo>
                <a:lnTo>
                  <a:pt x="4128242" y="166829"/>
                </a:lnTo>
                <a:lnTo>
                  <a:pt x="4130675" y="154779"/>
                </a:lnTo>
                <a:lnTo>
                  <a:pt x="4130675" y="30956"/>
                </a:lnTo>
                <a:lnTo>
                  <a:pt x="4128242" y="18906"/>
                </a:lnTo>
                <a:lnTo>
                  <a:pt x="4121608" y="9066"/>
                </a:lnTo>
                <a:lnTo>
                  <a:pt x="4111768" y="2432"/>
                </a:lnTo>
                <a:lnTo>
                  <a:pt x="4099718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065" y="810927"/>
            <a:ext cx="4130675" cy="186055"/>
          </a:xfrm>
          <a:custGeom>
            <a:avLst/>
            <a:gdLst/>
            <a:ahLst/>
            <a:cxnLst/>
            <a:rect l="l" t="t" r="r" b="b"/>
            <a:pathLst>
              <a:path w="4130675" h="186055">
                <a:moveTo>
                  <a:pt x="0" y="30957"/>
                </a:moveTo>
                <a:lnTo>
                  <a:pt x="2432" y="18907"/>
                </a:lnTo>
                <a:lnTo>
                  <a:pt x="9067" y="9067"/>
                </a:lnTo>
                <a:lnTo>
                  <a:pt x="18907" y="2432"/>
                </a:lnTo>
                <a:lnTo>
                  <a:pt x="30957" y="0"/>
                </a:lnTo>
                <a:lnTo>
                  <a:pt x="4099718" y="0"/>
                </a:lnTo>
                <a:lnTo>
                  <a:pt x="4111767" y="2432"/>
                </a:lnTo>
                <a:lnTo>
                  <a:pt x="4121607" y="9067"/>
                </a:lnTo>
                <a:lnTo>
                  <a:pt x="4128242" y="18907"/>
                </a:lnTo>
                <a:lnTo>
                  <a:pt x="4130675" y="30957"/>
                </a:lnTo>
                <a:lnTo>
                  <a:pt x="4130675" y="154780"/>
                </a:lnTo>
                <a:lnTo>
                  <a:pt x="4128242" y="166830"/>
                </a:lnTo>
                <a:lnTo>
                  <a:pt x="4121607" y="176670"/>
                </a:lnTo>
                <a:lnTo>
                  <a:pt x="4111767" y="183304"/>
                </a:lnTo>
                <a:lnTo>
                  <a:pt x="4099718" y="185737"/>
                </a:lnTo>
                <a:lnTo>
                  <a:pt x="30957" y="185737"/>
                </a:lnTo>
                <a:lnTo>
                  <a:pt x="18907" y="183304"/>
                </a:lnTo>
                <a:lnTo>
                  <a:pt x="9067" y="176670"/>
                </a:lnTo>
                <a:lnTo>
                  <a:pt x="2432" y="166830"/>
                </a:lnTo>
                <a:lnTo>
                  <a:pt x="0" y="154780"/>
                </a:lnTo>
                <a:lnTo>
                  <a:pt x="0" y="30957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685" y="491586"/>
            <a:ext cx="4348480" cy="19272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98780" indent="-114300">
              <a:lnSpc>
                <a:spcPct val="100000"/>
              </a:lnSpc>
              <a:spcBef>
                <a:spcPts val="2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9415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98780" indent="-114300">
              <a:lnSpc>
                <a:spcPct val="100000"/>
              </a:lnSpc>
              <a:spcBef>
                <a:spcPts val="18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9415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9878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9415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9878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9415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makePicture()</a:t>
            </a:r>
            <a:endParaRPr sz="10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makePicture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picture</a:t>
            </a:r>
            <a:endParaRPr sz="9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con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un</a:t>
            </a:r>
            <a:r>
              <a:rPr sz="9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una </a:t>
            </a:r>
            <a:r>
              <a:rPr sz="800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che rappresenta un </a:t>
            </a:r>
            <a:r>
              <a:rPr sz="800" i="1" dirty="0">
                <a:latin typeface="Arial"/>
                <a:cs typeface="Arial"/>
              </a:rPr>
              <a:t>full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filename</a:t>
            </a:r>
            <a:endParaRPr sz="800">
              <a:latin typeface="Arial"/>
              <a:cs typeface="Arial"/>
            </a:endParaRPr>
          </a:p>
          <a:p>
            <a:pPr marL="387350" marR="194945" lvl="1" indent="-146050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crea 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restituisce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risultato un oggetto di tipo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picture,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dal file JPEG  identificato da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filename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9146" y="2481770"/>
            <a:ext cx="885031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2359" y="2624645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263127" y="0"/>
                </a:moveTo>
                <a:lnTo>
                  <a:pt x="48023" y="0"/>
                </a:lnTo>
                <a:lnTo>
                  <a:pt x="29330" y="3773"/>
                </a:lnTo>
                <a:lnTo>
                  <a:pt x="14065" y="14065"/>
                </a:lnTo>
                <a:lnTo>
                  <a:pt x="3773" y="29330"/>
                </a:lnTo>
                <a:lnTo>
                  <a:pt x="0" y="48023"/>
                </a:lnTo>
                <a:lnTo>
                  <a:pt x="0" y="240108"/>
                </a:lnTo>
                <a:lnTo>
                  <a:pt x="3773" y="258801"/>
                </a:lnTo>
                <a:lnTo>
                  <a:pt x="14065" y="274066"/>
                </a:lnTo>
                <a:lnTo>
                  <a:pt x="29330" y="284358"/>
                </a:lnTo>
                <a:lnTo>
                  <a:pt x="48023" y="288132"/>
                </a:lnTo>
                <a:lnTo>
                  <a:pt x="263127" y="288132"/>
                </a:lnTo>
                <a:lnTo>
                  <a:pt x="281820" y="284358"/>
                </a:lnTo>
                <a:lnTo>
                  <a:pt x="297084" y="274066"/>
                </a:lnTo>
                <a:lnTo>
                  <a:pt x="307376" y="258801"/>
                </a:lnTo>
                <a:lnTo>
                  <a:pt x="311150" y="240108"/>
                </a:lnTo>
                <a:lnTo>
                  <a:pt x="311150" y="48023"/>
                </a:lnTo>
                <a:lnTo>
                  <a:pt x="307376" y="29330"/>
                </a:lnTo>
                <a:lnTo>
                  <a:pt x="297084" y="14065"/>
                </a:lnTo>
                <a:lnTo>
                  <a:pt x="281820" y="3773"/>
                </a:lnTo>
                <a:lnTo>
                  <a:pt x="263127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2360" y="2624645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0" y="48023"/>
                </a:moveTo>
                <a:lnTo>
                  <a:pt x="3773" y="29330"/>
                </a:lnTo>
                <a:lnTo>
                  <a:pt x="14065" y="14065"/>
                </a:lnTo>
                <a:lnTo>
                  <a:pt x="29330" y="3773"/>
                </a:lnTo>
                <a:lnTo>
                  <a:pt x="48023" y="0"/>
                </a:lnTo>
                <a:lnTo>
                  <a:pt x="263127" y="0"/>
                </a:lnTo>
                <a:lnTo>
                  <a:pt x="281819" y="3773"/>
                </a:lnTo>
                <a:lnTo>
                  <a:pt x="297084" y="14065"/>
                </a:lnTo>
                <a:lnTo>
                  <a:pt x="307376" y="29330"/>
                </a:lnTo>
                <a:lnTo>
                  <a:pt x="311150" y="48023"/>
                </a:lnTo>
                <a:lnTo>
                  <a:pt x="311150" y="240108"/>
                </a:lnTo>
                <a:lnTo>
                  <a:pt x="307376" y="258801"/>
                </a:lnTo>
                <a:lnTo>
                  <a:pt x="297084" y="274065"/>
                </a:lnTo>
                <a:lnTo>
                  <a:pt x="281819" y="284357"/>
                </a:lnTo>
                <a:lnTo>
                  <a:pt x="263127" y="288131"/>
                </a:lnTo>
                <a:lnTo>
                  <a:pt x="48023" y="288131"/>
                </a:lnTo>
                <a:lnTo>
                  <a:pt x="29330" y="284357"/>
                </a:lnTo>
                <a:lnTo>
                  <a:pt x="14065" y="274065"/>
                </a:lnTo>
                <a:lnTo>
                  <a:pt x="3773" y="258801"/>
                </a:lnTo>
                <a:lnTo>
                  <a:pt x="0" y="240108"/>
                </a:lnTo>
                <a:lnTo>
                  <a:pt x="0" y="480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39444" y="2717911"/>
            <a:ext cx="31686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processor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0771" y="2977070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263127" y="0"/>
                </a:moveTo>
                <a:lnTo>
                  <a:pt x="48023" y="0"/>
                </a:lnTo>
                <a:lnTo>
                  <a:pt x="29330" y="3773"/>
                </a:lnTo>
                <a:lnTo>
                  <a:pt x="14065" y="14065"/>
                </a:lnTo>
                <a:lnTo>
                  <a:pt x="3773" y="29330"/>
                </a:lnTo>
                <a:lnTo>
                  <a:pt x="0" y="48023"/>
                </a:lnTo>
                <a:lnTo>
                  <a:pt x="0" y="240108"/>
                </a:lnTo>
                <a:lnTo>
                  <a:pt x="3773" y="258801"/>
                </a:lnTo>
                <a:lnTo>
                  <a:pt x="14065" y="274066"/>
                </a:lnTo>
                <a:lnTo>
                  <a:pt x="29330" y="284358"/>
                </a:lnTo>
                <a:lnTo>
                  <a:pt x="48023" y="288132"/>
                </a:lnTo>
                <a:lnTo>
                  <a:pt x="263127" y="288132"/>
                </a:lnTo>
                <a:lnTo>
                  <a:pt x="281820" y="284358"/>
                </a:lnTo>
                <a:lnTo>
                  <a:pt x="297084" y="274066"/>
                </a:lnTo>
                <a:lnTo>
                  <a:pt x="307376" y="258801"/>
                </a:lnTo>
                <a:lnTo>
                  <a:pt x="311150" y="240108"/>
                </a:lnTo>
                <a:lnTo>
                  <a:pt x="311150" y="48023"/>
                </a:lnTo>
                <a:lnTo>
                  <a:pt x="307376" y="29330"/>
                </a:lnTo>
                <a:lnTo>
                  <a:pt x="297084" y="14065"/>
                </a:lnTo>
                <a:lnTo>
                  <a:pt x="281820" y="3773"/>
                </a:lnTo>
                <a:lnTo>
                  <a:pt x="263127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0772" y="2977070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0" y="48023"/>
                </a:moveTo>
                <a:lnTo>
                  <a:pt x="3773" y="29330"/>
                </a:lnTo>
                <a:lnTo>
                  <a:pt x="14065" y="14065"/>
                </a:lnTo>
                <a:lnTo>
                  <a:pt x="29330" y="3773"/>
                </a:lnTo>
                <a:lnTo>
                  <a:pt x="48023" y="0"/>
                </a:lnTo>
                <a:lnTo>
                  <a:pt x="263127" y="0"/>
                </a:lnTo>
                <a:lnTo>
                  <a:pt x="281819" y="3773"/>
                </a:lnTo>
                <a:lnTo>
                  <a:pt x="297084" y="14065"/>
                </a:lnTo>
                <a:lnTo>
                  <a:pt x="307376" y="29330"/>
                </a:lnTo>
                <a:lnTo>
                  <a:pt x="311150" y="48023"/>
                </a:lnTo>
                <a:lnTo>
                  <a:pt x="311150" y="240108"/>
                </a:lnTo>
                <a:lnTo>
                  <a:pt x="307376" y="258801"/>
                </a:lnTo>
                <a:lnTo>
                  <a:pt x="297084" y="274065"/>
                </a:lnTo>
                <a:lnTo>
                  <a:pt x="281819" y="284357"/>
                </a:lnTo>
                <a:lnTo>
                  <a:pt x="263127" y="288131"/>
                </a:lnTo>
                <a:lnTo>
                  <a:pt x="48023" y="288131"/>
                </a:lnTo>
                <a:lnTo>
                  <a:pt x="29330" y="284357"/>
                </a:lnTo>
                <a:lnTo>
                  <a:pt x="14065" y="274065"/>
                </a:lnTo>
                <a:lnTo>
                  <a:pt x="3773" y="258801"/>
                </a:lnTo>
                <a:lnTo>
                  <a:pt x="0" y="240108"/>
                </a:lnTo>
                <a:lnTo>
                  <a:pt x="0" y="480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37857" y="2975086"/>
            <a:ext cx="1593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main  mem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31203" y="2467482"/>
            <a:ext cx="311150" cy="287655"/>
          </a:xfrm>
          <a:custGeom>
            <a:avLst/>
            <a:gdLst/>
            <a:ahLst/>
            <a:cxnLst/>
            <a:rect l="l" t="t" r="r" b="b"/>
            <a:pathLst>
              <a:path w="311150" h="287655">
                <a:moveTo>
                  <a:pt x="263259" y="0"/>
                </a:moveTo>
                <a:lnTo>
                  <a:pt x="47890" y="0"/>
                </a:lnTo>
                <a:lnTo>
                  <a:pt x="29249" y="3763"/>
                </a:lnTo>
                <a:lnTo>
                  <a:pt x="14026" y="14026"/>
                </a:lnTo>
                <a:lnTo>
                  <a:pt x="3763" y="29249"/>
                </a:lnTo>
                <a:lnTo>
                  <a:pt x="0" y="47890"/>
                </a:lnTo>
                <a:lnTo>
                  <a:pt x="0" y="239447"/>
                </a:lnTo>
                <a:lnTo>
                  <a:pt x="3763" y="258088"/>
                </a:lnTo>
                <a:lnTo>
                  <a:pt x="14026" y="273311"/>
                </a:lnTo>
                <a:lnTo>
                  <a:pt x="29249" y="283574"/>
                </a:lnTo>
                <a:lnTo>
                  <a:pt x="47890" y="287337"/>
                </a:lnTo>
                <a:lnTo>
                  <a:pt x="263259" y="287337"/>
                </a:lnTo>
                <a:lnTo>
                  <a:pt x="281900" y="283574"/>
                </a:lnTo>
                <a:lnTo>
                  <a:pt x="297123" y="273311"/>
                </a:lnTo>
                <a:lnTo>
                  <a:pt x="307386" y="258088"/>
                </a:lnTo>
                <a:lnTo>
                  <a:pt x="311150" y="239447"/>
                </a:lnTo>
                <a:lnTo>
                  <a:pt x="311150" y="47890"/>
                </a:lnTo>
                <a:lnTo>
                  <a:pt x="307386" y="29249"/>
                </a:lnTo>
                <a:lnTo>
                  <a:pt x="297123" y="14026"/>
                </a:lnTo>
                <a:lnTo>
                  <a:pt x="281900" y="3763"/>
                </a:lnTo>
                <a:lnTo>
                  <a:pt x="26325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1203" y="2467483"/>
            <a:ext cx="311150" cy="287655"/>
          </a:xfrm>
          <a:custGeom>
            <a:avLst/>
            <a:gdLst/>
            <a:ahLst/>
            <a:cxnLst/>
            <a:rect l="l" t="t" r="r" b="b"/>
            <a:pathLst>
              <a:path w="311150" h="287655">
                <a:moveTo>
                  <a:pt x="0" y="47890"/>
                </a:moveTo>
                <a:lnTo>
                  <a:pt x="3763" y="29249"/>
                </a:lnTo>
                <a:lnTo>
                  <a:pt x="14026" y="14026"/>
                </a:lnTo>
                <a:lnTo>
                  <a:pt x="29249" y="3763"/>
                </a:lnTo>
                <a:lnTo>
                  <a:pt x="47890" y="0"/>
                </a:lnTo>
                <a:lnTo>
                  <a:pt x="263259" y="0"/>
                </a:lnTo>
                <a:lnTo>
                  <a:pt x="281900" y="3763"/>
                </a:lnTo>
                <a:lnTo>
                  <a:pt x="297123" y="14026"/>
                </a:lnTo>
                <a:lnTo>
                  <a:pt x="307386" y="29249"/>
                </a:lnTo>
                <a:lnTo>
                  <a:pt x="311150" y="47890"/>
                </a:lnTo>
                <a:lnTo>
                  <a:pt x="311150" y="239447"/>
                </a:lnTo>
                <a:lnTo>
                  <a:pt x="307386" y="258088"/>
                </a:lnTo>
                <a:lnTo>
                  <a:pt x="297123" y="273310"/>
                </a:lnTo>
                <a:lnTo>
                  <a:pt x="281900" y="283574"/>
                </a:lnTo>
                <a:lnTo>
                  <a:pt x="263259" y="287337"/>
                </a:lnTo>
                <a:lnTo>
                  <a:pt x="47890" y="287337"/>
                </a:lnTo>
                <a:lnTo>
                  <a:pt x="29249" y="283574"/>
                </a:lnTo>
                <a:lnTo>
                  <a:pt x="14026" y="273310"/>
                </a:lnTo>
                <a:lnTo>
                  <a:pt x="3763" y="258088"/>
                </a:lnTo>
                <a:lnTo>
                  <a:pt x="0" y="239447"/>
                </a:lnTo>
                <a:lnTo>
                  <a:pt x="0" y="4789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8250" y="2465101"/>
            <a:ext cx="175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sec.  mem.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59815" y="2555589"/>
            <a:ext cx="368300" cy="760730"/>
          </a:xfrm>
          <a:custGeom>
            <a:avLst/>
            <a:gdLst/>
            <a:ahLst/>
            <a:cxnLst/>
            <a:rect l="l" t="t" r="r" b="b"/>
            <a:pathLst>
              <a:path w="368300" h="760729">
                <a:moveTo>
                  <a:pt x="0" y="61384"/>
                </a:moveTo>
                <a:lnTo>
                  <a:pt x="4823" y="37490"/>
                </a:lnTo>
                <a:lnTo>
                  <a:pt x="17979" y="17979"/>
                </a:lnTo>
                <a:lnTo>
                  <a:pt x="37490" y="4823"/>
                </a:lnTo>
                <a:lnTo>
                  <a:pt x="61384" y="0"/>
                </a:lnTo>
                <a:lnTo>
                  <a:pt x="306916" y="0"/>
                </a:lnTo>
                <a:lnTo>
                  <a:pt x="330809" y="4823"/>
                </a:lnTo>
                <a:lnTo>
                  <a:pt x="350320" y="17979"/>
                </a:lnTo>
                <a:lnTo>
                  <a:pt x="363476" y="37490"/>
                </a:lnTo>
                <a:lnTo>
                  <a:pt x="368300" y="61384"/>
                </a:lnTo>
                <a:lnTo>
                  <a:pt x="368300" y="699028"/>
                </a:lnTo>
                <a:lnTo>
                  <a:pt x="363476" y="722921"/>
                </a:lnTo>
                <a:lnTo>
                  <a:pt x="350320" y="742433"/>
                </a:lnTo>
                <a:lnTo>
                  <a:pt x="330809" y="755588"/>
                </a:lnTo>
                <a:lnTo>
                  <a:pt x="306916" y="760412"/>
                </a:lnTo>
                <a:lnTo>
                  <a:pt x="61384" y="760412"/>
                </a:lnTo>
                <a:lnTo>
                  <a:pt x="37490" y="755588"/>
                </a:lnTo>
                <a:lnTo>
                  <a:pt x="17979" y="742433"/>
                </a:lnTo>
                <a:lnTo>
                  <a:pt x="4823" y="722921"/>
                </a:lnTo>
                <a:lnTo>
                  <a:pt x="0" y="699028"/>
                </a:lnTo>
                <a:lnTo>
                  <a:pt x="0" y="61384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9953" y="2715927"/>
            <a:ext cx="266065" cy="376555"/>
          </a:xfrm>
          <a:custGeom>
            <a:avLst/>
            <a:gdLst/>
            <a:ahLst/>
            <a:cxnLst/>
            <a:rect l="l" t="t" r="r" b="b"/>
            <a:pathLst>
              <a:path w="266064" h="376555">
                <a:moveTo>
                  <a:pt x="6763" y="0"/>
                </a:moveTo>
                <a:lnTo>
                  <a:pt x="2381" y="37306"/>
                </a:lnTo>
                <a:lnTo>
                  <a:pt x="0" y="75406"/>
                </a:lnTo>
                <a:lnTo>
                  <a:pt x="3175" y="113506"/>
                </a:lnTo>
                <a:lnTo>
                  <a:pt x="13493" y="152400"/>
                </a:lnTo>
                <a:lnTo>
                  <a:pt x="34925" y="193675"/>
                </a:lnTo>
                <a:lnTo>
                  <a:pt x="65087" y="237331"/>
                </a:lnTo>
                <a:lnTo>
                  <a:pt x="99218" y="278606"/>
                </a:lnTo>
                <a:lnTo>
                  <a:pt x="132556" y="311943"/>
                </a:lnTo>
                <a:lnTo>
                  <a:pt x="165100" y="335756"/>
                </a:lnTo>
                <a:lnTo>
                  <a:pt x="198437" y="352425"/>
                </a:lnTo>
                <a:lnTo>
                  <a:pt x="265906" y="376237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5275" y="3039329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360" y="0"/>
                </a:moveTo>
                <a:lnTo>
                  <a:pt x="0" y="71855"/>
                </a:lnTo>
                <a:lnTo>
                  <a:pt x="84536" y="61288"/>
                </a:lnTo>
                <a:lnTo>
                  <a:pt x="2536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49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37" y="73852"/>
            <a:ext cx="368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Visualizzare </a:t>
            </a:r>
            <a:r>
              <a:rPr dirty="0"/>
              <a:t>un’immagine in JES: passi</a:t>
            </a:r>
            <a:r>
              <a:rPr spc="-70" dirty="0"/>
              <a:t> </a:t>
            </a:r>
            <a:r>
              <a:rPr dirty="0"/>
              <a:t>successivi</a:t>
            </a:r>
          </a:p>
        </p:txBody>
      </p:sp>
      <p:sp>
        <p:nvSpPr>
          <p:cNvPr id="3" name="object 3"/>
          <p:cNvSpPr/>
          <p:nvPr/>
        </p:nvSpPr>
        <p:spPr>
          <a:xfrm>
            <a:off x="386365" y="912210"/>
            <a:ext cx="4143375" cy="312420"/>
          </a:xfrm>
          <a:custGeom>
            <a:avLst/>
            <a:gdLst/>
            <a:ahLst/>
            <a:cxnLst/>
            <a:rect l="l" t="t" r="r" b="b"/>
            <a:pathLst>
              <a:path w="4143375" h="312419">
                <a:moveTo>
                  <a:pt x="4091383" y="0"/>
                </a:moveTo>
                <a:lnTo>
                  <a:pt x="51991" y="0"/>
                </a:lnTo>
                <a:lnTo>
                  <a:pt x="31754" y="4085"/>
                </a:lnTo>
                <a:lnTo>
                  <a:pt x="15228" y="15228"/>
                </a:lnTo>
                <a:lnTo>
                  <a:pt x="4085" y="31754"/>
                </a:lnTo>
                <a:lnTo>
                  <a:pt x="0" y="51991"/>
                </a:lnTo>
                <a:lnTo>
                  <a:pt x="0" y="259952"/>
                </a:lnTo>
                <a:lnTo>
                  <a:pt x="4085" y="280189"/>
                </a:lnTo>
                <a:lnTo>
                  <a:pt x="15228" y="296715"/>
                </a:lnTo>
                <a:lnTo>
                  <a:pt x="31754" y="307857"/>
                </a:lnTo>
                <a:lnTo>
                  <a:pt x="51991" y="311943"/>
                </a:lnTo>
                <a:lnTo>
                  <a:pt x="4091383" y="311943"/>
                </a:lnTo>
                <a:lnTo>
                  <a:pt x="4111621" y="307857"/>
                </a:lnTo>
                <a:lnTo>
                  <a:pt x="4128147" y="296715"/>
                </a:lnTo>
                <a:lnTo>
                  <a:pt x="4139289" y="280189"/>
                </a:lnTo>
                <a:lnTo>
                  <a:pt x="4143375" y="259952"/>
                </a:lnTo>
                <a:lnTo>
                  <a:pt x="4143375" y="51991"/>
                </a:lnTo>
                <a:lnTo>
                  <a:pt x="4139289" y="31754"/>
                </a:lnTo>
                <a:lnTo>
                  <a:pt x="4128147" y="15228"/>
                </a:lnTo>
                <a:lnTo>
                  <a:pt x="4111621" y="4085"/>
                </a:lnTo>
                <a:lnTo>
                  <a:pt x="4091383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365" y="912210"/>
            <a:ext cx="4143375" cy="312420"/>
          </a:xfrm>
          <a:custGeom>
            <a:avLst/>
            <a:gdLst/>
            <a:ahLst/>
            <a:cxnLst/>
            <a:rect l="l" t="t" r="r" b="b"/>
            <a:pathLst>
              <a:path w="4143375" h="312419">
                <a:moveTo>
                  <a:pt x="0" y="51991"/>
                </a:moveTo>
                <a:lnTo>
                  <a:pt x="4085" y="31754"/>
                </a:lnTo>
                <a:lnTo>
                  <a:pt x="15227" y="15228"/>
                </a:lnTo>
                <a:lnTo>
                  <a:pt x="31754" y="4085"/>
                </a:lnTo>
                <a:lnTo>
                  <a:pt x="51991" y="0"/>
                </a:lnTo>
                <a:lnTo>
                  <a:pt x="4091383" y="0"/>
                </a:lnTo>
                <a:lnTo>
                  <a:pt x="4111621" y="4085"/>
                </a:lnTo>
                <a:lnTo>
                  <a:pt x="4128147" y="15228"/>
                </a:lnTo>
                <a:lnTo>
                  <a:pt x="4139289" y="31754"/>
                </a:lnTo>
                <a:lnTo>
                  <a:pt x="4143375" y="51991"/>
                </a:lnTo>
                <a:lnTo>
                  <a:pt x="4143375" y="259952"/>
                </a:lnTo>
                <a:lnTo>
                  <a:pt x="4139289" y="280189"/>
                </a:lnTo>
                <a:lnTo>
                  <a:pt x="4128147" y="296715"/>
                </a:lnTo>
                <a:lnTo>
                  <a:pt x="4111621" y="307858"/>
                </a:lnTo>
                <a:lnTo>
                  <a:pt x="4091383" y="311944"/>
                </a:lnTo>
                <a:lnTo>
                  <a:pt x="51991" y="311944"/>
                </a:lnTo>
                <a:lnTo>
                  <a:pt x="31754" y="307858"/>
                </a:lnTo>
                <a:lnTo>
                  <a:pt x="15227" y="296715"/>
                </a:lnTo>
                <a:lnTo>
                  <a:pt x="4085" y="280189"/>
                </a:lnTo>
                <a:lnTo>
                  <a:pt x="0" y="259952"/>
                </a:lnTo>
                <a:lnTo>
                  <a:pt x="0" y="51991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829" y="423007"/>
            <a:ext cx="4411980" cy="28136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91795" indent="-114300">
              <a:lnSpc>
                <a:spcPct val="100000"/>
              </a:lnSpc>
              <a:spcBef>
                <a:spcPts val="2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243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</a:t>
            </a:r>
            <a:endParaRPr sz="800">
              <a:latin typeface="Arial"/>
              <a:cs typeface="Arial"/>
            </a:endParaRPr>
          </a:p>
          <a:p>
            <a:pPr marL="391795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243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91795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243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91795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9243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93395">
              <a:lnSpc>
                <a:spcPct val="100000"/>
              </a:lnSpc>
              <a:spcBef>
                <a:spcPts val="170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show()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show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picture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con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un</a:t>
            </a:r>
            <a:r>
              <a:rPr sz="9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valore di tipo </a:t>
            </a:r>
            <a:r>
              <a:rPr sz="800" i="1" spc="-5" dirty="0">
                <a:latin typeface="Arial"/>
                <a:cs typeface="Arial"/>
              </a:rPr>
              <a:t>picture </a:t>
            </a:r>
            <a:r>
              <a:rPr sz="800" dirty="0">
                <a:latin typeface="Arial"/>
                <a:cs typeface="Arial"/>
              </a:rPr>
              <a:t>(espresso tramite un nome, una funzione che lo </a:t>
            </a:r>
            <a:r>
              <a:rPr sz="800" spc="-5" dirty="0">
                <a:latin typeface="Arial"/>
                <a:cs typeface="Arial"/>
              </a:rPr>
              <a:t>costruisce,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…)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visualizza l’immagine in una nuova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finestra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b="1" dirty="0">
                <a:latin typeface="Arial"/>
                <a:cs typeface="Arial"/>
              </a:rPr>
              <a:t>non </a:t>
            </a:r>
            <a:r>
              <a:rPr sz="800" spc="-5" dirty="0">
                <a:latin typeface="Arial"/>
                <a:cs typeface="Arial"/>
              </a:rPr>
              <a:t>restituisce </a:t>
            </a:r>
            <a:r>
              <a:rPr sz="800" dirty="0">
                <a:latin typeface="Arial"/>
                <a:cs typeface="Arial"/>
              </a:rPr>
              <a:t>un valore (osservate cosa succede nella </a:t>
            </a:r>
            <a:r>
              <a:rPr sz="800" i="1" dirty="0">
                <a:latin typeface="Arial"/>
                <a:cs typeface="Arial"/>
              </a:rPr>
              <a:t>command</a:t>
            </a:r>
            <a:r>
              <a:rPr sz="800" i="1" spc="-1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area</a:t>
            </a:r>
            <a:r>
              <a:rPr sz="800" spc="-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5" dirty="0">
                <a:latin typeface="Arial"/>
                <a:cs typeface="Arial"/>
              </a:rPr>
              <a:t> show(myPict)</a:t>
            </a:r>
            <a:endParaRPr sz="8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show(myPict)</a:t>
            </a:r>
            <a:endParaRPr sz="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78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altre funzioni per manipolare immagini le vedremo più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avanti</a:t>
            </a:r>
            <a:endParaRPr sz="1000">
              <a:latin typeface="Arial"/>
              <a:cs typeface="Arial"/>
            </a:endParaRPr>
          </a:p>
          <a:p>
            <a:pPr marL="596900" lvl="1" indent="-114300">
              <a:lnSpc>
                <a:spcPts val="935"/>
              </a:lnSpc>
              <a:spcBef>
                <a:spcPts val="204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getColor(), setColor(), repaint(), … vedi </a:t>
            </a:r>
            <a:r>
              <a:rPr sz="800" i="1" dirty="0">
                <a:latin typeface="Arial"/>
                <a:cs typeface="Arial"/>
              </a:rPr>
              <a:t>Help </a:t>
            </a:r>
            <a:r>
              <a:rPr sz="800" dirty="0">
                <a:latin typeface="Arial"/>
                <a:cs typeface="Arial"/>
              </a:rPr>
              <a:t>per il set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completo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ts val="815"/>
              </a:lnSpc>
            </a:pPr>
            <a:r>
              <a:rPr sz="700" dirty="0">
                <a:latin typeface="Comic Sans MS"/>
                <a:cs typeface="Comic Sans MS"/>
              </a:rPr>
              <a:t>50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795" y="142430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591" y="848867"/>
            <a:ext cx="3316604" cy="3175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9"/>
              </a:spcBef>
            </a:pPr>
            <a:r>
              <a:rPr sz="1000" dirty="0">
                <a:latin typeface="Arial"/>
                <a:cs typeface="Arial"/>
              </a:rPr>
              <a:t>Quale è </a:t>
            </a:r>
            <a:r>
              <a:rPr sz="1000" spc="-5" dirty="0">
                <a:latin typeface="Arial"/>
                <a:cs typeface="Arial"/>
              </a:rPr>
              <a:t>il </a:t>
            </a:r>
            <a:r>
              <a:rPr sz="10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tipo 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 dato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della variabile </a:t>
            </a:r>
            <a:r>
              <a:rPr sz="1000" dirty="0">
                <a:latin typeface="Courier New"/>
                <a:cs typeface="Courier New"/>
              </a:rPr>
              <a:t>filename </a:t>
            </a:r>
            <a:r>
              <a:rPr sz="1000" dirty="0">
                <a:latin typeface="Arial"/>
                <a:cs typeface="Arial"/>
              </a:rPr>
              <a:t>dopo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aver  eseguito </a:t>
            </a:r>
            <a:r>
              <a:rPr sz="1000" spc="-5" dirty="0">
                <a:latin typeface="Arial"/>
                <a:cs typeface="Arial"/>
              </a:rPr>
              <a:t>questo </a:t>
            </a:r>
            <a:r>
              <a:rPr sz="1000" dirty="0">
                <a:latin typeface="Arial"/>
                <a:cs typeface="Arial"/>
              </a:rPr>
              <a:t>comando 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591" y="1330197"/>
            <a:ext cx="72580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dirty="0">
                <a:latin typeface="Arial"/>
                <a:cs typeface="Arial"/>
              </a:rPr>
              <a:t>File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BD0D9"/>
              </a:buClr>
              <a:buFont typeface="Arial"/>
              <a:buAutoNum type="arabicParenR"/>
            </a:pPr>
            <a:endParaRPr sz="14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spc="-5" dirty="0">
                <a:latin typeface="Arial"/>
                <a:cs typeface="Arial"/>
              </a:rPr>
              <a:t>Picture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BD0D9"/>
              </a:buClr>
              <a:buFont typeface="Arial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BD0D9"/>
              </a:buClr>
              <a:buFont typeface="Arial"/>
              <a:buAutoNum type="arabicParenR"/>
            </a:pPr>
            <a:endParaRPr sz="1400">
              <a:latin typeface="Times New Roman"/>
              <a:cs typeface="Times New Roman"/>
            </a:endParaRPr>
          </a:p>
          <a:p>
            <a:pPr marL="154940" indent="-142240">
              <a:lnSpc>
                <a:spcPct val="100000"/>
              </a:lnSpc>
              <a:buClr>
                <a:srgbClr val="0BD0D9"/>
              </a:buClr>
              <a:buSzPct val="95000"/>
              <a:buAutoNum type="arabicParenR"/>
              <a:tabLst>
                <a:tab pos="155575" algn="l"/>
              </a:tabLst>
            </a:pPr>
            <a:r>
              <a:rPr sz="1000" spc="-5" dirty="0">
                <a:latin typeface="Arial"/>
                <a:cs typeface="Arial"/>
              </a:rPr>
              <a:t>String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591" y="2993897"/>
            <a:ext cx="4508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BD0D9"/>
                </a:solidFill>
                <a:latin typeface="Arial"/>
                <a:cs typeface="Arial"/>
              </a:rPr>
              <a:t>4)</a:t>
            </a:r>
            <a:r>
              <a:rPr sz="950" spc="-65" dirty="0">
                <a:solidFill>
                  <a:srgbClr val="0BD0D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Float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447" y="483903"/>
            <a:ext cx="283210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3472" y="1221295"/>
            <a:ext cx="304800" cy="217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16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292" y="597409"/>
            <a:ext cx="3837304" cy="5200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è un linguaggio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interpretato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interprete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strato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sw che simula il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processor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un dato</a:t>
            </a:r>
            <a:r>
              <a:rPr sz="900" spc="-9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linguaggio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esecuzione diretta (in un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passo)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7993" y="73852"/>
            <a:ext cx="322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linguaggi </a:t>
            </a:r>
            <a:r>
              <a:rPr i="1" dirty="0">
                <a:latin typeface="Arial"/>
                <a:cs typeface="Arial"/>
              </a:rPr>
              <a:t>interpretati </a:t>
            </a:r>
            <a:r>
              <a:rPr spc="-5" dirty="0"/>
              <a:t>vs. </a:t>
            </a:r>
            <a:r>
              <a:rPr dirty="0"/>
              <a:t>linguaggi</a:t>
            </a:r>
            <a:r>
              <a:rPr spc="-100" dirty="0"/>
              <a:t> </a:t>
            </a:r>
            <a:r>
              <a:rPr i="1" dirty="0">
                <a:latin typeface="Arial"/>
                <a:cs typeface="Arial"/>
              </a:rPr>
              <a:t>compilati</a:t>
            </a:r>
          </a:p>
        </p:txBody>
      </p:sp>
      <p:sp>
        <p:nvSpPr>
          <p:cNvPr id="5" name="object 5"/>
          <p:cNvSpPr/>
          <p:nvPr/>
        </p:nvSpPr>
        <p:spPr>
          <a:xfrm>
            <a:off x="1869885" y="1517841"/>
            <a:ext cx="841375" cy="193675"/>
          </a:xfrm>
          <a:custGeom>
            <a:avLst/>
            <a:gdLst/>
            <a:ahLst/>
            <a:cxnLst/>
            <a:rect l="l" t="t" r="r" b="b"/>
            <a:pathLst>
              <a:path w="841375" h="193675">
                <a:moveTo>
                  <a:pt x="0" y="32280"/>
                </a:moveTo>
                <a:lnTo>
                  <a:pt x="2536" y="19715"/>
                </a:lnTo>
                <a:lnTo>
                  <a:pt x="9454" y="9454"/>
                </a:lnTo>
                <a:lnTo>
                  <a:pt x="19715" y="2536"/>
                </a:lnTo>
                <a:lnTo>
                  <a:pt x="32280" y="0"/>
                </a:lnTo>
                <a:lnTo>
                  <a:pt x="809095" y="0"/>
                </a:lnTo>
                <a:lnTo>
                  <a:pt x="821659" y="2536"/>
                </a:lnTo>
                <a:lnTo>
                  <a:pt x="831920" y="9454"/>
                </a:lnTo>
                <a:lnTo>
                  <a:pt x="838838" y="19715"/>
                </a:lnTo>
                <a:lnTo>
                  <a:pt x="841375" y="32280"/>
                </a:lnTo>
                <a:lnTo>
                  <a:pt x="841375" y="161394"/>
                </a:lnTo>
                <a:lnTo>
                  <a:pt x="838838" y="173959"/>
                </a:lnTo>
                <a:lnTo>
                  <a:pt x="831920" y="184220"/>
                </a:lnTo>
                <a:lnTo>
                  <a:pt x="821659" y="191138"/>
                </a:lnTo>
                <a:lnTo>
                  <a:pt x="809095" y="193675"/>
                </a:lnTo>
                <a:lnTo>
                  <a:pt x="32280" y="193675"/>
                </a:lnTo>
                <a:lnTo>
                  <a:pt x="19715" y="191138"/>
                </a:lnTo>
                <a:lnTo>
                  <a:pt x="9454" y="184220"/>
                </a:lnTo>
                <a:lnTo>
                  <a:pt x="2536" y="173959"/>
                </a:lnTo>
                <a:lnTo>
                  <a:pt x="0" y="161394"/>
                </a:lnTo>
                <a:lnTo>
                  <a:pt x="0" y="322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5915" y="1614679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4">
                <a:moveTo>
                  <a:pt x="0" y="0"/>
                </a:moveTo>
                <a:lnTo>
                  <a:pt x="8501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3328" y="1458310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4753" y="14297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7815" y="14297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6022" y="1458310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7447" y="14297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0509" y="14297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0976" y="1280352"/>
            <a:ext cx="6731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</a:t>
            </a:r>
            <a:r>
              <a:rPr sz="700" spc="-4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program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4706" y="1280352"/>
            <a:ext cx="3943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Result(s)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4015" y="1467677"/>
            <a:ext cx="4445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input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data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6890" y="2948973"/>
            <a:ext cx="841375" cy="193675"/>
          </a:xfrm>
          <a:custGeom>
            <a:avLst/>
            <a:gdLst/>
            <a:ahLst/>
            <a:cxnLst/>
            <a:rect l="l" t="t" r="r" b="b"/>
            <a:pathLst>
              <a:path w="841375" h="193675">
                <a:moveTo>
                  <a:pt x="0" y="32280"/>
                </a:moveTo>
                <a:lnTo>
                  <a:pt x="2536" y="19715"/>
                </a:lnTo>
                <a:lnTo>
                  <a:pt x="9454" y="9454"/>
                </a:lnTo>
                <a:lnTo>
                  <a:pt x="19715" y="2536"/>
                </a:lnTo>
                <a:lnTo>
                  <a:pt x="32280" y="0"/>
                </a:lnTo>
                <a:lnTo>
                  <a:pt x="809095" y="0"/>
                </a:lnTo>
                <a:lnTo>
                  <a:pt x="821659" y="2536"/>
                </a:lnTo>
                <a:lnTo>
                  <a:pt x="831920" y="9454"/>
                </a:lnTo>
                <a:lnTo>
                  <a:pt x="838838" y="19715"/>
                </a:lnTo>
                <a:lnTo>
                  <a:pt x="841375" y="32280"/>
                </a:lnTo>
                <a:lnTo>
                  <a:pt x="841375" y="161395"/>
                </a:lnTo>
                <a:lnTo>
                  <a:pt x="838838" y="173959"/>
                </a:lnTo>
                <a:lnTo>
                  <a:pt x="831920" y="184220"/>
                </a:lnTo>
                <a:lnTo>
                  <a:pt x="821659" y="191138"/>
                </a:lnTo>
                <a:lnTo>
                  <a:pt x="809095" y="193675"/>
                </a:lnTo>
                <a:lnTo>
                  <a:pt x="32280" y="193675"/>
                </a:lnTo>
                <a:lnTo>
                  <a:pt x="19715" y="191138"/>
                </a:lnTo>
                <a:lnTo>
                  <a:pt x="9454" y="184220"/>
                </a:lnTo>
                <a:lnTo>
                  <a:pt x="2536" y="173959"/>
                </a:lnTo>
                <a:lnTo>
                  <a:pt x="0" y="161395"/>
                </a:lnTo>
                <a:lnTo>
                  <a:pt x="0" y="322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922" y="3045810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5">
                <a:moveTo>
                  <a:pt x="0" y="0"/>
                </a:moveTo>
                <a:lnTo>
                  <a:pt x="8501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3806" y="2817051"/>
            <a:ext cx="541020" cy="33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C++</a:t>
            </a:r>
            <a:r>
              <a:rPr sz="700" spc="-100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compiler</a:t>
            </a:r>
            <a:endParaRPr sz="700">
              <a:latin typeface="Comic Sans MS"/>
              <a:cs typeface="Comic Sans MS"/>
            </a:endParaRPr>
          </a:p>
          <a:p>
            <a:pPr marL="73025" algn="ctr">
              <a:lnSpc>
                <a:spcPct val="100000"/>
              </a:lnSpc>
              <a:spcBef>
                <a:spcPts val="735"/>
              </a:spcBef>
            </a:pPr>
            <a:r>
              <a:rPr sz="700" dirty="0">
                <a:latin typeface="Comic Sans MS"/>
                <a:cs typeface="Comic Sans MS"/>
              </a:rPr>
              <a:t>Computer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334" y="288944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759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4822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23028" y="288944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4453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7515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6540" y="2948973"/>
            <a:ext cx="841375" cy="193675"/>
          </a:xfrm>
          <a:custGeom>
            <a:avLst/>
            <a:gdLst/>
            <a:ahLst/>
            <a:cxnLst/>
            <a:rect l="l" t="t" r="r" b="b"/>
            <a:pathLst>
              <a:path w="841375" h="193675">
                <a:moveTo>
                  <a:pt x="0" y="32280"/>
                </a:moveTo>
                <a:lnTo>
                  <a:pt x="2536" y="19715"/>
                </a:lnTo>
                <a:lnTo>
                  <a:pt x="9454" y="9454"/>
                </a:lnTo>
                <a:lnTo>
                  <a:pt x="19715" y="2536"/>
                </a:lnTo>
                <a:lnTo>
                  <a:pt x="32280" y="0"/>
                </a:lnTo>
                <a:lnTo>
                  <a:pt x="809095" y="0"/>
                </a:lnTo>
                <a:lnTo>
                  <a:pt x="821659" y="2536"/>
                </a:lnTo>
                <a:lnTo>
                  <a:pt x="831920" y="9454"/>
                </a:lnTo>
                <a:lnTo>
                  <a:pt x="838838" y="19715"/>
                </a:lnTo>
                <a:lnTo>
                  <a:pt x="841375" y="32280"/>
                </a:lnTo>
                <a:lnTo>
                  <a:pt x="841375" y="161395"/>
                </a:lnTo>
                <a:lnTo>
                  <a:pt x="838838" y="173959"/>
                </a:lnTo>
                <a:lnTo>
                  <a:pt x="831920" y="184220"/>
                </a:lnTo>
                <a:lnTo>
                  <a:pt x="821659" y="191138"/>
                </a:lnTo>
                <a:lnTo>
                  <a:pt x="809095" y="193675"/>
                </a:lnTo>
                <a:lnTo>
                  <a:pt x="32280" y="193675"/>
                </a:lnTo>
                <a:lnTo>
                  <a:pt x="19715" y="191138"/>
                </a:lnTo>
                <a:lnTo>
                  <a:pt x="9454" y="184220"/>
                </a:lnTo>
                <a:lnTo>
                  <a:pt x="2536" y="173959"/>
                </a:lnTo>
                <a:lnTo>
                  <a:pt x="0" y="161395"/>
                </a:lnTo>
                <a:lnTo>
                  <a:pt x="0" y="322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2572" y="3045810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4">
                <a:moveTo>
                  <a:pt x="0" y="0"/>
                </a:moveTo>
                <a:lnTo>
                  <a:pt x="8501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83353" y="2817051"/>
            <a:ext cx="521334" cy="33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LM</a:t>
            </a:r>
            <a:r>
              <a:rPr sz="700" spc="-7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program</a:t>
            </a:r>
            <a:endParaRPr sz="700">
              <a:latin typeface="Comic Sans MS"/>
              <a:cs typeface="Comic Sans MS"/>
            </a:endParaRPr>
          </a:p>
          <a:p>
            <a:pPr marL="73025" algn="ctr">
              <a:lnSpc>
                <a:spcPct val="100000"/>
              </a:lnSpc>
              <a:spcBef>
                <a:spcPts val="735"/>
              </a:spcBef>
            </a:pPr>
            <a:r>
              <a:rPr sz="700" dirty="0">
                <a:latin typeface="Comic Sans MS"/>
                <a:cs typeface="Comic Sans MS"/>
              </a:rPr>
              <a:t>Computer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69985" y="288944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5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41409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14472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02678" y="2889441"/>
            <a:ext cx="382905" cy="0"/>
          </a:xfrm>
          <a:custGeom>
            <a:avLst/>
            <a:gdLst/>
            <a:ahLst/>
            <a:cxnLst/>
            <a:rect l="l" t="t" r="r" b="b"/>
            <a:pathLst>
              <a:path w="382904">
                <a:moveTo>
                  <a:pt x="0" y="0"/>
                </a:moveTo>
                <a:lnTo>
                  <a:pt x="382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4103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2" y="2245"/>
                </a:lnTo>
                <a:lnTo>
                  <a:pt x="8369" y="8369"/>
                </a:lnTo>
                <a:lnTo>
                  <a:pt x="2245" y="17452"/>
                </a:lnTo>
                <a:lnTo>
                  <a:pt x="0" y="28575"/>
                </a:lnTo>
                <a:lnTo>
                  <a:pt x="2245" y="39697"/>
                </a:lnTo>
                <a:lnTo>
                  <a:pt x="8369" y="48780"/>
                </a:lnTo>
                <a:lnTo>
                  <a:pt x="17452" y="54904"/>
                </a:lnTo>
                <a:lnTo>
                  <a:pt x="28575" y="57150"/>
                </a:lnTo>
                <a:lnTo>
                  <a:pt x="39697" y="54904"/>
                </a:lnTo>
                <a:lnTo>
                  <a:pt x="48780" y="48780"/>
                </a:lnTo>
                <a:lnTo>
                  <a:pt x="54904" y="39697"/>
                </a:lnTo>
                <a:lnTo>
                  <a:pt x="57150" y="28575"/>
                </a:lnTo>
                <a:lnTo>
                  <a:pt x="54904" y="17452"/>
                </a:lnTo>
                <a:lnTo>
                  <a:pt x="48780" y="8369"/>
                </a:lnTo>
                <a:lnTo>
                  <a:pt x="39697" y="224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7165" y="286086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0"/>
                </a:moveTo>
                <a:lnTo>
                  <a:pt x="0" y="57150"/>
                </a:lnTo>
                <a:lnTo>
                  <a:pt x="57150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992" y="1911860"/>
            <a:ext cx="4326255" cy="932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altri linguaggi (p.es. Java, C++, …) sono linguaggi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compilati</a:t>
            </a:r>
            <a:endParaRPr sz="1000" dirty="0">
              <a:latin typeface="Arial"/>
              <a:cs typeface="Arial"/>
            </a:endParaRPr>
          </a:p>
          <a:p>
            <a:pPr marL="431800" marR="258445" lvl="1" indent="-190500">
              <a:lnSpc>
                <a:spcPct val="100000"/>
              </a:lnSpc>
              <a:spcBef>
                <a:spcPts val="215"/>
              </a:spcBef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compilatore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dirty="0">
                <a:solidFill>
                  <a:srgbClr val="FF0000"/>
                </a:solidFill>
                <a:latin typeface="Arial"/>
                <a:cs typeface="Arial"/>
              </a:rPr>
              <a:t>traduttore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da un linguaggio al linguaggio macchina (LM)</a:t>
            </a:r>
            <a:r>
              <a:rPr sz="9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  qualche computer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“reale”</a:t>
            </a:r>
            <a:endParaRPr sz="900" dirty="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processo di esecuzione in due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passi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tabLst>
                <a:tab pos="1601470" algn="l"/>
                <a:tab pos="3944620" algn="l"/>
              </a:tabLst>
            </a:pPr>
            <a:r>
              <a:rPr sz="700" dirty="0">
                <a:latin typeface="Comic Sans MS"/>
                <a:cs typeface="Comic Sans MS"/>
              </a:rPr>
              <a:t>C++</a:t>
            </a:r>
            <a:r>
              <a:rPr sz="700" spc="-5" dirty="0">
                <a:latin typeface="Comic Sans MS"/>
                <a:cs typeface="Comic Sans MS"/>
              </a:rPr>
              <a:t> program	</a:t>
            </a:r>
            <a:r>
              <a:rPr sz="700" dirty="0">
                <a:latin typeface="Comic Sans MS"/>
                <a:cs typeface="Comic Sans MS"/>
              </a:rPr>
              <a:t>LM</a:t>
            </a:r>
            <a:r>
              <a:rPr sz="700" spc="10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program	Result(s)</a:t>
            </a:r>
            <a:endParaRPr sz="700" dirty="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5446" y="2898807"/>
            <a:ext cx="4445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input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data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22309" y="2655285"/>
            <a:ext cx="167640" cy="512445"/>
          </a:xfrm>
          <a:custGeom>
            <a:avLst/>
            <a:gdLst/>
            <a:ahLst/>
            <a:cxnLst/>
            <a:rect l="l" t="t" r="r" b="b"/>
            <a:pathLst>
              <a:path w="167639" h="512444">
                <a:moveTo>
                  <a:pt x="83345" y="0"/>
                </a:moveTo>
                <a:lnTo>
                  <a:pt x="83345" y="127802"/>
                </a:lnTo>
                <a:lnTo>
                  <a:pt x="0" y="127802"/>
                </a:lnTo>
                <a:lnTo>
                  <a:pt x="0" y="384166"/>
                </a:lnTo>
                <a:lnTo>
                  <a:pt x="83345" y="384166"/>
                </a:lnTo>
                <a:lnTo>
                  <a:pt x="83345" y="511968"/>
                </a:lnTo>
                <a:lnTo>
                  <a:pt x="167481" y="255985"/>
                </a:lnTo>
                <a:lnTo>
                  <a:pt x="83345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22310" y="2655285"/>
            <a:ext cx="167640" cy="512445"/>
          </a:xfrm>
          <a:custGeom>
            <a:avLst/>
            <a:gdLst/>
            <a:ahLst/>
            <a:cxnLst/>
            <a:rect l="l" t="t" r="r" b="b"/>
            <a:pathLst>
              <a:path w="167639" h="512444">
                <a:moveTo>
                  <a:pt x="0" y="127802"/>
                </a:moveTo>
                <a:lnTo>
                  <a:pt x="83345" y="127802"/>
                </a:lnTo>
                <a:lnTo>
                  <a:pt x="83345" y="0"/>
                </a:lnTo>
                <a:lnTo>
                  <a:pt x="167481" y="255984"/>
                </a:lnTo>
                <a:lnTo>
                  <a:pt x="83345" y="511968"/>
                </a:lnTo>
                <a:lnTo>
                  <a:pt x="83345" y="384166"/>
                </a:lnTo>
                <a:lnTo>
                  <a:pt x="0" y="384166"/>
                </a:lnTo>
                <a:lnTo>
                  <a:pt x="0" y="127802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58454" y="1385920"/>
            <a:ext cx="796925" cy="318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Comic Sans MS"/>
                <a:cs typeface="Comic Sans MS"/>
              </a:rPr>
              <a:t>Python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40" dirty="0">
                <a:latin typeface="Comic Sans MS"/>
                <a:cs typeface="Comic Sans MS"/>
              </a:rPr>
              <a:t>interpreter</a:t>
            </a:r>
            <a:endParaRPr sz="700" dirty="0">
              <a:latin typeface="Comic Sans MS"/>
              <a:cs typeface="Comic Sans MS"/>
            </a:endParaRPr>
          </a:p>
          <a:p>
            <a:pPr marL="73660" algn="ctr">
              <a:lnSpc>
                <a:spcPct val="100000"/>
              </a:lnSpc>
              <a:spcBef>
                <a:spcPts val="735"/>
              </a:spcBef>
            </a:pPr>
            <a:r>
              <a:rPr sz="700" dirty="0">
                <a:latin typeface="Comic Sans MS"/>
                <a:cs typeface="Comic Sans MS"/>
              </a:rPr>
              <a:t>Computer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365" y="912210"/>
            <a:ext cx="4215765" cy="167005"/>
          </a:xfrm>
          <a:custGeom>
            <a:avLst/>
            <a:gdLst/>
            <a:ahLst/>
            <a:cxnLst/>
            <a:rect l="l" t="t" r="r" b="b"/>
            <a:pathLst>
              <a:path w="4215765" h="167005">
                <a:moveTo>
                  <a:pt x="4187825" y="0"/>
                </a:moveTo>
                <a:lnTo>
                  <a:pt x="27782" y="0"/>
                </a:lnTo>
                <a:lnTo>
                  <a:pt x="16968" y="2183"/>
                </a:lnTo>
                <a:lnTo>
                  <a:pt x="8137" y="8137"/>
                </a:lnTo>
                <a:lnTo>
                  <a:pt x="2183" y="16967"/>
                </a:lnTo>
                <a:lnTo>
                  <a:pt x="0" y="27781"/>
                </a:lnTo>
                <a:lnTo>
                  <a:pt x="0" y="138904"/>
                </a:lnTo>
                <a:lnTo>
                  <a:pt x="2183" y="149719"/>
                </a:lnTo>
                <a:lnTo>
                  <a:pt x="8137" y="158550"/>
                </a:lnTo>
                <a:lnTo>
                  <a:pt x="16968" y="164504"/>
                </a:lnTo>
                <a:lnTo>
                  <a:pt x="27782" y="166687"/>
                </a:lnTo>
                <a:lnTo>
                  <a:pt x="4187825" y="166687"/>
                </a:lnTo>
                <a:lnTo>
                  <a:pt x="4198638" y="164504"/>
                </a:lnTo>
                <a:lnTo>
                  <a:pt x="4207469" y="158550"/>
                </a:lnTo>
                <a:lnTo>
                  <a:pt x="4213423" y="149719"/>
                </a:lnTo>
                <a:lnTo>
                  <a:pt x="4215606" y="138904"/>
                </a:lnTo>
                <a:lnTo>
                  <a:pt x="4215606" y="27781"/>
                </a:lnTo>
                <a:lnTo>
                  <a:pt x="4213423" y="16967"/>
                </a:lnTo>
                <a:lnTo>
                  <a:pt x="4207469" y="8137"/>
                </a:lnTo>
                <a:lnTo>
                  <a:pt x="4198638" y="2183"/>
                </a:lnTo>
                <a:lnTo>
                  <a:pt x="4187825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365" y="912210"/>
            <a:ext cx="4215765" cy="167005"/>
          </a:xfrm>
          <a:custGeom>
            <a:avLst/>
            <a:gdLst/>
            <a:ahLst/>
            <a:cxnLst/>
            <a:rect l="l" t="t" r="r" b="b"/>
            <a:pathLst>
              <a:path w="4215765" h="167005">
                <a:moveTo>
                  <a:pt x="0" y="27782"/>
                </a:moveTo>
                <a:lnTo>
                  <a:pt x="2183" y="16968"/>
                </a:lnTo>
                <a:lnTo>
                  <a:pt x="8137" y="8137"/>
                </a:lnTo>
                <a:lnTo>
                  <a:pt x="16968" y="2183"/>
                </a:lnTo>
                <a:lnTo>
                  <a:pt x="27782" y="0"/>
                </a:lnTo>
                <a:lnTo>
                  <a:pt x="4187824" y="0"/>
                </a:lnTo>
                <a:lnTo>
                  <a:pt x="4198638" y="2183"/>
                </a:lnTo>
                <a:lnTo>
                  <a:pt x="4207468" y="8137"/>
                </a:lnTo>
                <a:lnTo>
                  <a:pt x="4213422" y="16968"/>
                </a:lnTo>
                <a:lnTo>
                  <a:pt x="4215606" y="27782"/>
                </a:lnTo>
                <a:lnTo>
                  <a:pt x="4215606" y="138905"/>
                </a:lnTo>
                <a:lnTo>
                  <a:pt x="4213422" y="149719"/>
                </a:lnTo>
                <a:lnTo>
                  <a:pt x="4207468" y="158550"/>
                </a:lnTo>
                <a:lnTo>
                  <a:pt x="4198638" y="164504"/>
                </a:lnTo>
                <a:lnTo>
                  <a:pt x="4187824" y="166688"/>
                </a:lnTo>
                <a:lnTo>
                  <a:pt x="27782" y="166688"/>
                </a:lnTo>
                <a:lnTo>
                  <a:pt x="16968" y="164504"/>
                </a:lnTo>
                <a:lnTo>
                  <a:pt x="8137" y="158550"/>
                </a:lnTo>
                <a:lnTo>
                  <a:pt x="2183" y="149719"/>
                </a:lnTo>
                <a:lnTo>
                  <a:pt x="0" y="138905"/>
                </a:lnTo>
                <a:lnTo>
                  <a:pt x="0" y="27782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50271" y="3108016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52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2562" y="0"/>
            <a:ext cx="3345815" cy="392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0755" marR="5080" indent="-948690">
              <a:lnSpc>
                <a:spcPct val="100699"/>
              </a:lnSpc>
              <a:spcBef>
                <a:spcPts val="90"/>
              </a:spcBef>
            </a:pPr>
            <a:r>
              <a:rPr dirty="0"/>
              <a:t>Riprodurre un suono in JES: passi</a:t>
            </a:r>
            <a:r>
              <a:rPr spc="-120" dirty="0"/>
              <a:t> </a:t>
            </a:r>
            <a:r>
              <a:rPr dirty="0"/>
              <a:t>successivi  </a:t>
            </a:r>
            <a:r>
              <a:rPr spc="-5" dirty="0"/>
              <a:t>(dopo </a:t>
            </a:r>
            <a:r>
              <a:rPr dirty="0"/>
              <a:t>averlo</a:t>
            </a:r>
            <a:r>
              <a:rPr spc="-15" dirty="0"/>
              <a:t> </a:t>
            </a:r>
            <a:r>
              <a:rPr dirty="0"/>
              <a:t>preso)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4760" y="414244"/>
            <a:ext cx="4307840" cy="19850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1930" indent="-14287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0256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 passi 1. e 2. sono identici al caso delle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immagini</a:t>
            </a:r>
            <a:endParaRPr sz="900">
              <a:latin typeface="Arial"/>
              <a:cs typeface="Arial"/>
            </a:endParaRPr>
          </a:p>
          <a:p>
            <a:pPr marL="414655" lvl="1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15290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suono</a:t>
            </a:r>
            <a:endParaRPr sz="800">
              <a:latin typeface="Arial"/>
              <a:cs typeface="Arial"/>
            </a:endParaRPr>
          </a:p>
          <a:p>
            <a:pPr marL="414655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15290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414655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15290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“sound”</a:t>
            </a:r>
            <a:endParaRPr sz="800">
              <a:latin typeface="Arial"/>
              <a:cs typeface="Arial"/>
            </a:endParaRPr>
          </a:p>
          <a:p>
            <a:pPr marL="414655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15290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516255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p.e.: riproduci il suono, modificalo,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makeSound()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makeSound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sound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con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un</a:t>
            </a:r>
            <a:r>
              <a:rPr sz="9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una </a:t>
            </a:r>
            <a:r>
              <a:rPr sz="800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che rappresenta un </a:t>
            </a:r>
            <a:r>
              <a:rPr sz="800" i="1" dirty="0">
                <a:latin typeface="Arial"/>
                <a:cs typeface="Arial"/>
              </a:rPr>
              <a:t>full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filename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crea 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restituisce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come risultato un oggetto di tipo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sound,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dal file</a:t>
            </a:r>
            <a:r>
              <a:rPr sz="9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WAV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360" y="2350994"/>
            <a:ext cx="2555875" cy="93154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1061085" algn="ctr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identificato da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filename</a:t>
            </a:r>
            <a:endParaRPr sz="900">
              <a:latin typeface="Arial"/>
              <a:cs typeface="Arial"/>
            </a:endParaRPr>
          </a:p>
          <a:p>
            <a:pPr marL="368300" indent="-114300">
              <a:lnSpc>
                <a:spcPct val="100000"/>
              </a:lnSpc>
              <a:spcBef>
                <a:spcPts val="16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interpretazione di una sequenza “grezza” di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byte</a:t>
            </a:r>
            <a:endParaRPr sz="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20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myFile </a:t>
            </a:r>
            <a:r>
              <a:rPr sz="800" dirty="0">
                <a:latin typeface="Arial"/>
                <a:cs typeface="Arial"/>
              </a:rPr>
              <a:t>= </a:t>
            </a:r>
            <a:r>
              <a:rPr sz="800" spc="-5" dirty="0">
                <a:latin typeface="Arial"/>
                <a:cs typeface="Arial"/>
              </a:rPr>
              <a:t>pickAFile()</a:t>
            </a:r>
            <a:endParaRPr sz="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mySound =</a:t>
            </a:r>
            <a:r>
              <a:rPr sz="800" spc="-5" dirty="0">
                <a:latin typeface="Arial"/>
                <a:cs typeface="Arial"/>
              </a:rPr>
              <a:t> makeSound(myFile)</a:t>
            </a:r>
            <a:endParaRPr sz="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mySound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9146" y="2413191"/>
            <a:ext cx="885031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2359" y="2556066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263127" y="0"/>
                </a:moveTo>
                <a:lnTo>
                  <a:pt x="48023" y="0"/>
                </a:lnTo>
                <a:lnTo>
                  <a:pt x="29330" y="3773"/>
                </a:lnTo>
                <a:lnTo>
                  <a:pt x="14065" y="14065"/>
                </a:lnTo>
                <a:lnTo>
                  <a:pt x="3773" y="29330"/>
                </a:lnTo>
                <a:lnTo>
                  <a:pt x="0" y="48022"/>
                </a:lnTo>
                <a:lnTo>
                  <a:pt x="0" y="240108"/>
                </a:lnTo>
                <a:lnTo>
                  <a:pt x="3773" y="258800"/>
                </a:lnTo>
                <a:lnTo>
                  <a:pt x="14065" y="274065"/>
                </a:lnTo>
                <a:lnTo>
                  <a:pt x="29330" y="284357"/>
                </a:lnTo>
                <a:lnTo>
                  <a:pt x="48023" y="288131"/>
                </a:lnTo>
                <a:lnTo>
                  <a:pt x="263127" y="288131"/>
                </a:lnTo>
                <a:lnTo>
                  <a:pt x="281820" y="284357"/>
                </a:lnTo>
                <a:lnTo>
                  <a:pt x="297084" y="274065"/>
                </a:lnTo>
                <a:lnTo>
                  <a:pt x="307376" y="258800"/>
                </a:lnTo>
                <a:lnTo>
                  <a:pt x="311150" y="240108"/>
                </a:lnTo>
                <a:lnTo>
                  <a:pt x="311150" y="48022"/>
                </a:lnTo>
                <a:lnTo>
                  <a:pt x="307376" y="29329"/>
                </a:lnTo>
                <a:lnTo>
                  <a:pt x="297084" y="14065"/>
                </a:lnTo>
                <a:lnTo>
                  <a:pt x="281820" y="3773"/>
                </a:lnTo>
                <a:lnTo>
                  <a:pt x="263127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2360" y="2556066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0" y="48023"/>
                </a:moveTo>
                <a:lnTo>
                  <a:pt x="3773" y="29330"/>
                </a:lnTo>
                <a:lnTo>
                  <a:pt x="14065" y="14065"/>
                </a:lnTo>
                <a:lnTo>
                  <a:pt x="29330" y="3773"/>
                </a:lnTo>
                <a:lnTo>
                  <a:pt x="48023" y="0"/>
                </a:lnTo>
                <a:lnTo>
                  <a:pt x="263127" y="0"/>
                </a:lnTo>
                <a:lnTo>
                  <a:pt x="281819" y="3773"/>
                </a:lnTo>
                <a:lnTo>
                  <a:pt x="297084" y="14065"/>
                </a:lnTo>
                <a:lnTo>
                  <a:pt x="307376" y="29330"/>
                </a:lnTo>
                <a:lnTo>
                  <a:pt x="311150" y="48023"/>
                </a:lnTo>
                <a:lnTo>
                  <a:pt x="311150" y="240108"/>
                </a:lnTo>
                <a:lnTo>
                  <a:pt x="307376" y="258801"/>
                </a:lnTo>
                <a:lnTo>
                  <a:pt x="297084" y="274065"/>
                </a:lnTo>
                <a:lnTo>
                  <a:pt x="281819" y="284357"/>
                </a:lnTo>
                <a:lnTo>
                  <a:pt x="263127" y="288131"/>
                </a:lnTo>
                <a:lnTo>
                  <a:pt x="48023" y="288131"/>
                </a:lnTo>
                <a:lnTo>
                  <a:pt x="29330" y="284357"/>
                </a:lnTo>
                <a:lnTo>
                  <a:pt x="14065" y="274065"/>
                </a:lnTo>
                <a:lnTo>
                  <a:pt x="3773" y="258801"/>
                </a:lnTo>
                <a:lnTo>
                  <a:pt x="0" y="240108"/>
                </a:lnTo>
                <a:lnTo>
                  <a:pt x="0" y="480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39444" y="2649331"/>
            <a:ext cx="316865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Comic Sans MS"/>
                <a:cs typeface="Comic Sans MS"/>
              </a:rPr>
              <a:t>processor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0771" y="2908491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263127" y="0"/>
                </a:moveTo>
                <a:lnTo>
                  <a:pt x="48023" y="0"/>
                </a:lnTo>
                <a:lnTo>
                  <a:pt x="29330" y="3773"/>
                </a:lnTo>
                <a:lnTo>
                  <a:pt x="14065" y="14065"/>
                </a:lnTo>
                <a:lnTo>
                  <a:pt x="3773" y="29329"/>
                </a:lnTo>
                <a:lnTo>
                  <a:pt x="0" y="48022"/>
                </a:lnTo>
                <a:lnTo>
                  <a:pt x="0" y="240108"/>
                </a:lnTo>
                <a:lnTo>
                  <a:pt x="3773" y="258800"/>
                </a:lnTo>
                <a:lnTo>
                  <a:pt x="14065" y="274065"/>
                </a:lnTo>
                <a:lnTo>
                  <a:pt x="29330" y="284357"/>
                </a:lnTo>
                <a:lnTo>
                  <a:pt x="48023" y="288131"/>
                </a:lnTo>
                <a:lnTo>
                  <a:pt x="263127" y="288131"/>
                </a:lnTo>
                <a:lnTo>
                  <a:pt x="281820" y="284357"/>
                </a:lnTo>
                <a:lnTo>
                  <a:pt x="297084" y="274065"/>
                </a:lnTo>
                <a:lnTo>
                  <a:pt x="307376" y="258800"/>
                </a:lnTo>
                <a:lnTo>
                  <a:pt x="311150" y="240108"/>
                </a:lnTo>
                <a:lnTo>
                  <a:pt x="311150" y="48022"/>
                </a:lnTo>
                <a:lnTo>
                  <a:pt x="307376" y="29329"/>
                </a:lnTo>
                <a:lnTo>
                  <a:pt x="297084" y="14065"/>
                </a:lnTo>
                <a:lnTo>
                  <a:pt x="281820" y="3773"/>
                </a:lnTo>
                <a:lnTo>
                  <a:pt x="263127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0772" y="2908491"/>
            <a:ext cx="311150" cy="288290"/>
          </a:xfrm>
          <a:custGeom>
            <a:avLst/>
            <a:gdLst/>
            <a:ahLst/>
            <a:cxnLst/>
            <a:rect l="l" t="t" r="r" b="b"/>
            <a:pathLst>
              <a:path w="311150" h="288289">
                <a:moveTo>
                  <a:pt x="0" y="48023"/>
                </a:moveTo>
                <a:lnTo>
                  <a:pt x="3773" y="29330"/>
                </a:lnTo>
                <a:lnTo>
                  <a:pt x="14065" y="14065"/>
                </a:lnTo>
                <a:lnTo>
                  <a:pt x="29330" y="3773"/>
                </a:lnTo>
                <a:lnTo>
                  <a:pt x="48023" y="0"/>
                </a:lnTo>
                <a:lnTo>
                  <a:pt x="263127" y="0"/>
                </a:lnTo>
                <a:lnTo>
                  <a:pt x="281819" y="3773"/>
                </a:lnTo>
                <a:lnTo>
                  <a:pt x="297084" y="14065"/>
                </a:lnTo>
                <a:lnTo>
                  <a:pt x="307376" y="29330"/>
                </a:lnTo>
                <a:lnTo>
                  <a:pt x="311150" y="48023"/>
                </a:lnTo>
                <a:lnTo>
                  <a:pt x="311150" y="240108"/>
                </a:lnTo>
                <a:lnTo>
                  <a:pt x="307376" y="258801"/>
                </a:lnTo>
                <a:lnTo>
                  <a:pt x="297084" y="274065"/>
                </a:lnTo>
                <a:lnTo>
                  <a:pt x="281819" y="284357"/>
                </a:lnTo>
                <a:lnTo>
                  <a:pt x="263127" y="288131"/>
                </a:lnTo>
                <a:lnTo>
                  <a:pt x="48023" y="288131"/>
                </a:lnTo>
                <a:lnTo>
                  <a:pt x="29330" y="284357"/>
                </a:lnTo>
                <a:lnTo>
                  <a:pt x="14065" y="274065"/>
                </a:lnTo>
                <a:lnTo>
                  <a:pt x="3773" y="258801"/>
                </a:lnTo>
                <a:lnTo>
                  <a:pt x="0" y="240108"/>
                </a:lnTo>
                <a:lnTo>
                  <a:pt x="0" y="480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37857" y="2906506"/>
            <a:ext cx="1593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main  mem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31203" y="2398904"/>
            <a:ext cx="311150" cy="287655"/>
          </a:xfrm>
          <a:custGeom>
            <a:avLst/>
            <a:gdLst/>
            <a:ahLst/>
            <a:cxnLst/>
            <a:rect l="l" t="t" r="r" b="b"/>
            <a:pathLst>
              <a:path w="311150" h="287655">
                <a:moveTo>
                  <a:pt x="263259" y="0"/>
                </a:moveTo>
                <a:lnTo>
                  <a:pt x="47890" y="0"/>
                </a:lnTo>
                <a:lnTo>
                  <a:pt x="29249" y="3763"/>
                </a:lnTo>
                <a:lnTo>
                  <a:pt x="14026" y="14026"/>
                </a:lnTo>
                <a:lnTo>
                  <a:pt x="3763" y="29249"/>
                </a:lnTo>
                <a:lnTo>
                  <a:pt x="0" y="47890"/>
                </a:lnTo>
                <a:lnTo>
                  <a:pt x="0" y="239447"/>
                </a:lnTo>
                <a:lnTo>
                  <a:pt x="3763" y="258088"/>
                </a:lnTo>
                <a:lnTo>
                  <a:pt x="14026" y="273310"/>
                </a:lnTo>
                <a:lnTo>
                  <a:pt x="29249" y="283574"/>
                </a:lnTo>
                <a:lnTo>
                  <a:pt x="47890" y="287337"/>
                </a:lnTo>
                <a:lnTo>
                  <a:pt x="263259" y="287337"/>
                </a:lnTo>
                <a:lnTo>
                  <a:pt x="281900" y="283574"/>
                </a:lnTo>
                <a:lnTo>
                  <a:pt x="297123" y="273310"/>
                </a:lnTo>
                <a:lnTo>
                  <a:pt x="307386" y="258088"/>
                </a:lnTo>
                <a:lnTo>
                  <a:pt x="311150" y="239447"/>
                </a:lnTo>
                <a:lnTo>
                  <a:pt x="311150" y="47890"/>
                </a:lnTo>
                <a:lnTo>
                  <a:pt x="307386" y="29249"/>
                </a:lnTo>
                <a:lnTo>
                  <a:pt x="297123" y="14026"/>
                </a:lnTo>
                <a:lnTo>
                  <a:pt x="281900" y="3763"/>
                </a:lnTo>
                <a:lnTo>
                  <a:pt x="263259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1203" y="2398904"/>
            <a:ext cx="311150" cy="287655"/>
          </a:xfrm>
          <a:custGeom>
            <a:avLst/>
            <a:gdLst/>
            <a:ahLst/>
            <a:cxnLst/>
            <a:rect l="l" t="t" r="r" b="b"/>
            <a:pathLst>
              <a:path w="311150" h="287655">
                <a:moveTo>
                  <a:pt x="0" y="47891"/>
                </a:moveTo>
                <a:lnTo>
                  <a:pt x="3763" y="29249"/>
                </a:lnTo>
                <a:lnTo>
                  <a:pt x="14026" y="14026"/>
                </a:lnTo>
                <a:lnTo>
                  <a:pt x="29249" y="3763"/>
                </a:lnTo>
                <a:lnTo>
                  <a:pt x="47890" y="0"/>
                </a:lnTo>
                <a:lnTo>
                  <a:pt x="263259" y="0"/>
                </a:lnTo>
                <a:lnTo>
                  <a:pt x="281900" y="3763"/>
                </a:lnTo>
                <a:lnTo>
                  <a:pt x="297123" y="14026"/>
                </a:lnTo>
                <a:lnTo>
                  <a:pt x="307386" y="29249"/>
                </a:lnTo>
                <a:lnTo>
                  <a:pt x="311150" y="47891"/>
                </a:lnTo>
                <a:lnTo>
                  <a:pt x="311150" y="239447"/>
                </a:lnTo>
                <a:lnTo>
                  <a:pt x="307386" y="258088"/>
                </a:lnTo>
                <a:lnTo>
                  <a:pt x="297123" y="273310"/>
                </a:lnTo>
                <a:lnTo>
                  <a:pt x="281900" y="283574"/>
                </a:lnTo>
                <a:lnTo>
                  <a:pt x="263259" y="287337"/>
                </a:lnTo>
                <a:lnTo>
                  <a:pt x="47890" y="287337"/>
                </a:lnTo>
                <a:lnTo>
                  <a:pt x="29249" y="283574"/>
                </a:lnTo>
                <a:lnTo>
                  <a:pt x="14026" y="273310"/>
                </a:lnTo>
                <a:lnTo>
                  <a:pt x="3763" y="258088"/>
                </a:lnTo>
                <a:lnTo>
                  <a:pt x="0" y="239447"/>
                </a:lnTo>
                <a:lnTo>
                  <a:pt x="0" y="47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8250" y="2396522"/>
            <a:ext cx="175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500" dirty="0">
                <a:latin typeface="Comic Sans MS"/>
                <a:cs typeface="Comic Sans MS"/>
              </a:rPr>
              <a:t>sec.  mem.</a:t>
            </a:r>
            <a:endParaRPr sz="5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59815" y="2487010"/>
            <a:ext cx="368300" cy="760730"/>
          </a:xfrm>
          <a:custGeom>
            <a:avLst/>
            <a:gdLst/>
            <a:ahLst/>
            <a:cxnLst/>
            <a:rect l="l" t="t" r="r" b="b"/>
            <a:pathLst>
              <a:path w="368300" h="760730">
                <a:moveTo>
                  <a:pt x="0" y="61385"/>
                </a:moveTo>
                <a:lnTo>
                  <a:pt x="4823" y="37491"/>
                </a:lnTo>
                <a:lnTo>
                  <a:pt x="17979" y="17979"/>
                </a:lnTo>
                <a:lnTo>
                  <a:pt x="37490" y="4823"/>
                </a:lnTo>
                <a:lnTo>
                  <a:pt x="61384" y="0"/>
                </a:lnTo>
                <a:lnTo>
                  <a:pt x="306916" y="0"/>
                </a:lnTo>
                <a:lnTo>
                  <a:pt x="330809" y="4823"/>
                </a:lnTo>
                <a:lnTo>
                  <a:pt x="350320" y="17979"/>
                </a:lnTo>
                <a:lnTo>
                  <a:pt x="363476" y="37491"/>
                </a:lnTo>
                <a:lnTo>
                  <a:pt x="368300" y="61385"/>
                </a:lnTo>
                <a:lnTo>
                  <a:pt x="368300" y="699028"/>
                </a:lnTo>
                <a:lnTo>
                  <a:pt x="363476" y="722922"/>
                </a:lnTo>
                <a:lnTo>
                  <a:pt x="350320" y="742433"/>
                </a:lnTo>
                <a:lnTo>
                  <a:pt x="330809" y="755589"/>
                </a:lnTo>
                <a:lnTo>
                  <a:pt x="306916" y="760413"/>
                </a:lnTo>
                <a:lnTo>
                  <a:pt x="61384" y="760413"/>
                </a:lnTo>
                <a:lnTo>
                  <a:pt x="37490" y="755589"/>
                </a:lnTo>
                <a:lnTo>
                  <a:pt x="17979" y="742433"/>
                </a:lnTo>
                <a:lnTo>
                  <a:pt x="4823" y="722922"/>
                </a:lnTo>
                <a:lnTo>
                  <a:pt x="0" y="699028"/>
                </a:lnTo>
                <a:lnTo>
                  <a:pt x="0" y="6138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9953" y="2647348"/>
            <a:ext cx="266065" cy="376555"/>
          </a:xfrm>
          <a:custGeom>
            <a:avLst/>
            <a:gdLst/>
            <a:ahLst/>
            <a:cxnLst/>
            <a:rect l="l" t="t" r="r" b="b"/>
            <a:pathLst>
              <a:path w="266064" h="376555">
                <a:moveTo>
                  <a:pt x="6763" y="0"/>
                </a:moveTo>
                <a:lnTo>
                  <a:pt x="2381" y="37306"/>
                </a:lnTo>
                <a:lnTo>
                  <a:pt x="0" y="75406"/>
                </a:lnTo>
                <a:lnTo>
                  <a:pt x="3175" y="113506"/>
                </a:lnTo>
                <a:lnTo>
                  <a:pt x="13493" y="152400"/>
                </a:lnTo>
                <a:lnTo>
                  <a:pt x="34925" y="193675"/>
                </a:lnTo>
                <a:lnTo>
                  <a:pt x="65087" y="237331"/>
                </a:lnTo>
                <a:lnTo>
                  <a:pt x="99218" y="278606"/>
                </a:lnTo>
                <a:lnTo>
                  <a:pt x="132556" y="311943"/>
                </a:lnTo>
                <a:lnTo>
                  <a:pt x="165100" y="335756"/>
                </a:lnTo>
                <a:lnTo>
                  <a:pt x="198437" y="352425"/>
                </a:lnTo>
                <a:lnTo>
                  <a:pt x="265906" y="376237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5275" y="2970749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360" y="0"/>
                </a:moveTo>
                <a:lnTo>
                  <a:pt x="0" y="71856"/>
                </a:lnTo>
                <a:lnTo>
                  <a:pt x="84536" y="61288"/>
                </a:lnTo>
                <a:lnTo>
                  <a:pt x="2536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52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365" y="1144303"/>
            <a:ext cx="4215765" cy="306070"/>
          </a:xfrm>
          <a:custGeom>
            <a:avLst/>
            <a:gdLst/>
            <a:ahLst/>
            <a:cxnLst/>
            <a:rect l="l" t="t" r="r" b="b"/>
            <a:pathLst>
              <a:path w="4215765" h="306069">
                <a:moveTo>
                  <a:pt x="4164672" y="0"/>
                </a:moveTo>
                <a:lnTo>
                  <a:pt x="50933" y="0"/>
                </a:lnTo>
                <a:lnTo>
                  <a:pt x="31107" y="4002"/>
                </a:lnTo>
                <a:lnTo>
                  <a:pt x="14918" y="14917"/>
                </a:lnTo>
                <a:lnTo>
                  <a:pt x="4002" y="31107"/>
                </a:lnTo>
                <a:lnTo>
                  <a:pt x="0" y="50933"/>
                </a:lnTo>
                <a:lnTo>
                  <a:pt x="0" y="254659"/>
                </a:lnTo>
                <a:lnTo>
                  <a:pt x="4002" y="274485"/>
                </a:lnTo>
                <a:lnTo>
                  <a:pt x="14918" y="290674"/>
                </a:lnTo>
                <a:lnTo>
                  <a:pt x="31107" y="301589"/>
                </a:lnTo>
                <a:lnTo>
                  <a:pt x="50933" y="305592"/>
                </a:lnTo>
                <a:lnTo>
                  <a:pt x="4164672" y="305592"/>
                </a:lnTo>
                <a:lnTo>
                  <a:pt x="4184498" y="301589"/>
                </a:lnTo>
                <a:lnTo>
                  <a:pt x="4200688" y="290674"/>
                </a:lnTo>
                <a:lnTo>
                  <a:pt x="4211603" y="274485"/>
                </a:lnTo>
                <a:lnTo>
                  <a:pt x="4215606" y="254659"/>
                </a:lnTo>
                <a:lnTo>
                  <a:pt x="4215606" y="50933"/>
                </a:lnTo>
                <a:lnTo>
                  <a:pt x="4211603" y="31107"/>
                </a:lnTo>
                <a:lnTo>
                  <a:pt x="4200688" y="14917"/>
                </a:lnTo>
                <a:lnTo>
                  <a:pt x="4184498" y="4002"/>
                </a:lnTo>
                <a:lnTo>
                  <a:pt x="4164672" y="0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365" y="1144302"/>
            <a:ext cx="4215765" cy="306070"/>
          </a:xfrm>
          <a:custGeom>
            <a:avLst/>
            <a:gdLst/>
            <a:ahLst/>
            <a:cxnLst/>
            <a:rect l="l" t="t" r="r" b="b"/>
            <a:pathLst>
              <a:path w="4215765" h="306069">
                <a:moveTo>
                  <a:pt x="0" y="50933"/>
                </a:moveTo>
                <a:lnTo>
                  <a:pt x="4002" y="31108"/>
                </a:lnTo>
                <a:lnTo>
                  <a:pt x="14918" y="14918"/>
                </a:lnTo>
                <a:lnTo>
                  <a:pt x="31107" y="4002"/>
                </a:lnTo>
                <a:lnTo>
                  <a:pt x="50933" y="0"/>
                </a:lnTo>
                <a:lnTo>
                  <a:pt x="4164672" y="0"/>
                </a:lnTo>
                <a:lnTo>
                  <a:pt x="4184498" y="4002"/>
                </a:lnTo>
                <a:lnTo>
                  <a:pt x="4200687" y="14918"/>
                </a:lnTo>
                <a:lnTo>
                  <a:pt x="4211603" y="31108"/>
                </a:lnTo>
                <a:lnTo>
                  <a:pt x="4215606" y="50933"/>
                </a:lnTo>
                <a:lnTo>
                  <a:pt x="4215606" y="254660"/>
                </a:lnTo>
                <a:lnTo>
                  <a:pt x="4211603" y="274485"/>
                </a:lnTo>
                <a:lnTo>
                  <a:pt x="4200687" y="290675"/>
                </a:lnTo>
                <a:lnTo>
                  <a:pt x="4184498" y="301590"/>
                </a:lnTo>
                <a:lnTo>
                  <a:pt x="4164672" y="305593"/>
                </a:lnTo>
                <a:lnTo>
                  <a:pt x="50933" y="305593"/>
                </a:lnTo>
                <a:lnTo>
                  <a:pt x="31107" y="301590"/>
                </a:lnTo>
                <a:lnTo>
                  <a:pt x="14918" y="290675"/>
                </a:lnTo>
                <a:lnTo>
                  <a:pt x="4002" y="274485"/>
                </a:lnTo>
                <a:lnTo>
                  <a:pt x="0" y="254660"/>
                </a:lnTo>
                <a:lnTo>
                  <a:pt x="0" y="50933"/>
                </a:lnTo>
                <a:close/>
              </a:path>
            </a:pathLst>
          </a:custGeom>
          <a:ln w="9525">
            <a:solidFill>
              <a:srgbClr val="FFA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8424" y="142430"/>
            <a:ext cx="334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Riprodurre un suono in JES: passi</a:t>
            </a:r>
            <a:r>
              <a:rPr spc="-114" dirty="0"/>
              <a:t> </a:t>
            </a:r>
            <a:r>
              <a:rPr dirty="0"/>
              <a:t>successivi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985" y="3110039"/>
            <a:ext cx="27603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getSample(), setSample(), … vedi </a:t>
            </a:r>
            <a:r>
              <a:rPr sz="800" i="1" dirty="0">
                <a:latin typeface="Arial"/>
                <a:cs typeface="Arial"/>
              </a:rPr>
              <a:t>Help </a:t>
            </a:r>
            <a:r>
              <a:rPr sz="800" dirty="0">
                <a:latin typeface="Arial"/>
                <a:cs typeface="Arial"/>
              </a:rPr>
              <a:t>per il set</a:t>
            </a:r>
            <a:r>
              <a:rPr sz="800" spc="-1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completo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85" y="482823"/>
            <a:ext cx="4374515" cy="26269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68605" indent="-14287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26924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 passi 1. e 2. sono identici al caso delle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immagini</a:t>
            </a:r>
            <a:endParaRPr sz="900">
              <a:latin typeface="Arial"/>
              <a:cs typeface="Arial"/>
            </a:endParaRPr>
          </a:p>
          <a:p>
            <a:pPr marL="481330" lvl="1" indent="-114300">
              <a:lnSpc>
                <a:spcPct val="100000"/>
              </a:lnSpc>
              <a:spcBef>
                <a:spcPts val="21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81965" algn="l"/>
              </a:tabLst>
            </a:pPr>
            <a:r>
              <a:rPr sz="800" dirty="0">
                <a:latin typeface="Arial"/>
                <a:cs typeface="Arial"/>
              </a:rPr>
              <a:t>1. Individua un file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immagine/suono</a:t>
            </a:r>
            <a:endParaRPr sz="800">
              <a:latin typeface="Arial"/>
              <a:cs typeface="Arial"/>
            </a:endParaRPr>
          </a:p>
          <a:p>
            <a:pPr marL="48133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81965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48133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81965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 di tipo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“sound”</a:t>
            </a:r>
            <a:endParaRPr sz="800">
              <a:latin typeface="Arial"/>
              <a:cs typeface="Arial"/>
            </a:endParaRPr>
          </a:p>
          <a:p>
            <a:pPr marL="48133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481965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p.e.: riproduci il suono, modificalo,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play()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play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sound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 con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un</a:t>
            </a:r>
            <a:r>
              <a:rPr sz="9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parametro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valore di tipo </a:t>
            </a:r>
            <a:r>
              <a:rPr sz="800" i="1" dirty="0">
                <a:latin typeface="Arial"/>
                <a:cs typeface="Arial"/>
              </a:rPr>
              <a:t>sound </a:t>
            </a:r>
            <a:r>
              <a:rPr sz="800" dirty="0">
                <a:latin typeface="Arial"/>
                <a:cs typeface="Arial"/>
              </a:rPr>
              <a:t>(espresso tramite un nome, una funzione che lo </a:t>
            </a:r>
            <a:r>
              <a:rPr sz="800" spc="-5" dirty="0">
                <a:latin typeface="Arial"/>
                <a:cs typeface="Arial"/>
              </a:rPr>
              <a:t>costruisce,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…)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riproduce il suono (ma non aspetta che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finisca)</a:t>
            </a:r>
            <a:endParaRPr sz="9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Arial"/>
                <a:cs typeface="Arial"/>
              </a:rPr>
              <a:t>– blockingPlay(sound) invece aspetta che il suono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finisca</a:t>
            </a:r>
            <a:endParaRPr sz="700">
              <a:latin typeface="Arial"/>
              <a:cs typeface="Arial"/>
            </a:endParaRPr>
          </a:p>
          <a:p>
            <a:pPr marL="596900" indent="-114300">
              <a:lnSpc>
                <a:spcPct val="100000"/>
              </a:lnSpc>
              <a:spcBef>
                <a:spcPts val="18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b="1" dirty="0">
                <a:latin typeface="Arial"/>
                <a:cs typeface="Arial"/>
              </a:rPr>
              <a:t>non </a:t>
            </a:r>
            <a:r>
              <a:rPr sz="800" spc="-5" dirty="0">
                <a:latin typeface="Arial"/>
                <a:cs typeface="Arial"/>
              </a:rPr>
              <a:t>restituisce </a:t>
            </a:r>
            <a:r>
              <a:rPr sz="800" dirty="0">
                <a:latin typeface="Arial"/>
                <a:cs typeface="Arial"/>
              </a:rPr>
              <a:t>un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valore</a:t>
            </a:r>
            <a:endParaRPr sz="800">
              <a:latin typeface="Arial"/>
              <a:cs typeface="Arial"/>
            </a:endParaRPr>
          </a:p>
          <a:p>
            <a:pPr marL="384175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provate…</a:t>
            </a:r>
            <a:endParaRPr sz="9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00"/>
              </a:spcBef>
            </a:pPr>
            <a:r>
              <a:rPr sz="800" dirty="0">
                <a:latin typeface="Arial"/>
                <a:cs typeface="Arial"/>
              </a:rPr>
              <a:t>&gt;&gt;&gt;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play(mySound)</a:t>
            </a:r>
            <a:endParaRPr sz="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3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altre funzioni per manipolare suoni le vedremo più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avanti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53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418" y="73852"/>
            <a:ext cx="1321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Interscambiabilità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92" y="653766"/>
            <a:ext cx="3802379" cy="8337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15" dirty="0">
                <a:latin typeface="Arial"/>
                <a:cs typeface="Arial"/>
              </a:rPr>
              <a:t>Valori, </a:t>
            </a:r>
            <a:r>
              <a:rPr sz="1000" dirty="0">
                <a:latin typeface="Arial"/>
                <a:cs typeface="Arial"/>
              </a:rPr>
              <a:t>nomi per quei valori, funzioni che </a:t>
            </a:r>
            <a:r>
              <a:rPr sz="1000" spc="-5" dirty="0">
                <a:latin typeface="Arial"/>
                <a:cs typeface="Arial"/>
              </a:rPr>
              <a:t>restituiscono </a:t>
            </a:r>
            <a:r>
              <a:rPr sz="1000" dirty="0">
                <a:latin typeface="Arial"/>
                <a:cs typeface="Arial"/>
              </a:rPr>
              <a:t>quei valori</a:t>
            </a:r>
            <a:endParaRPr sz="1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nozioni algebriche di </a:t>
            </a:r>
            <a:r>
              <a:rPr sz="1000" b="1" i="1" spc="-5" dirty="0">
                <a:latin typeface="Arial"/>
                <a:cs typeface="Arial"/>
              </a:rPr>
              <a:t>sostituzione 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i="1" spc="-5" dirty="0">
                <a:latin typeface="Arial"/>
                <a:cs typeface="Arial"/>
              </a:rPr>
              <a:t>valutazione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30861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myFile </a:t>
            </a:r>
            <a:r>
              <a:rPr sz="800" dirty="0">
                <a:latin typeface="Arial"/>
                <a:cs typeface="Arial"/>
              </a:rPr>
              <a:t>= </a:t>
            </a:r>
            <a:r>
              <a:rPr sz="800" b="1" dirty="0">
                <a:latin typeface="Arial"/>
                <a:cs typeface="Arial"/>
              </a:rPr>
              <a:t>pickAFile()</a:t>
            </a:r>
            <a:endParaRPr sz="8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"/>
                <a:cs typeface="Arial"/>
              </a:rPr>
              <a:t>&gt;&gt;&gt; print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myFile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236" y="1607789"/>
            <a:ext cx="2603500" cy="2921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show(makePicture(</a:t>
            </a:r>
            <a:r>
              <a:rPr sz="800" b="1" spc="-5" dirty="0">
                <a:latin typeface="Arial"/>
                <a:cs typeface="Arial"/>
              </a:rPr>
              <a:t>myFile</a:t>
            </a:r>
            <a:r>
              <a:rPr sz="800" spc="-5" dirty="0">
                <a:latin typeface="Arial"/>
                <a:cs typeface="Arial"/>
              </a:rPr>
              <a:t>))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show(makePicture(</a:t>
            </a:r>
            <a:r>
              <a:rPr sz="800" b="1" spc="-5" dirty="0">
                <a:latin typeface="Arial"/>
                <a:cs typeface="Arial"/>
              </a:rPr>
              <a:t>"/Users/imac/Documents/ </a:t>
            </a:r>
            <a:r>
              <a:rPr sz="800" b="1" dirty="0">
                <a:latin typeface="Arial"/>
                <a:cs typeface="Arial"/>
              </a:rPr>
              <a:t>…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")</a:t>
            </a:r>
            <a:r>
              <a:rPr sz="800" spc="-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173" y="1817561"/>
            <a:ext cx="1397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8000"/>
                </a:solidFill>
                <a:latin typeface="Comic Sans MS"/>
                <a:cs typeface="Comic Sans MS"/>
              </a:rPr>
              <a:t>composizione di funzioni</a:t>
            </a:r>
            <a:r>
              <a:rPr sz="900" spc="-90" dirty="0">
                <a:solidFill>
                  <a:srgbClr val="FF8000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FF8000"/>
                </a:solidFill>
                <a:latin typeface="Comic Sans MS"/>
                <a:cs typeface="Comic Sans MS"/>
              </a:rPr>
              <a:t>!!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523" y="2031969"/>
            <a:ext cx="4322445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&gt;&gt;&gt; </a:t>
            </a:r>
            <a:r>
              <a:rPr sz="800" spc="-5" dirty="0">
                <a:latin typeface="Arial"/>
                <a:cs typeface="Arial"/>
              </a:rPr>
              <a:t>show(makePicture(</a:t>
            </a:r>
            <a:r>
              <a:rPr sz="800" b="1" spc="-5" dirty="0">
                <a:latin typeface="Arial"/>
                <a:cs typeface="Arial"/>
              </a:rPr>
              <a:t>pickAFile())</a:t>
            </a:r>
            <a:r>
              <a:rPr sz="800" spc="-5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pickAFile() </a:t>
            </a:r>
            <a:r>
              <a:rPr sz="900" b="1" i="1" spc="-5" dirty="0">
                <a:latin typeface="Times New Roman"/>
                <a:cs typeface="Times New Roman"/>
              </a:rPr>
              <a:t>restituisce </a:t>
            </a:r>
            <a:r>
              <a:rPr sz="900" b="1" dirty="0">
                <a:latin typeface="Times New Roman"/>
                <a:cs typeface="Times New Roman"/>
              </a:rPr>
              <a:t>un </a:t>
            </a:r>
            <a:r>
              <a:rPr sz="900" b="1" spc="-10" dirty="0">
                <a:latin typeface="Times New Roman"/>
                <a:cs typeface="Times New Roman"/>
              </a:rPr>
              <a:t>filename </a:t>
            </a:r>
            <a:r>
              <a:rPr sz="900" b="1" spc="-5" dirty="0">
                <a:latin typeface="Times New Roman"/>
                <a:cs typeface="Times New Roman"/>
              </a:rPr>
              <a:t>(tipo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i="1" spc="-5" dirty="0">
                <a:latin typeface="Times New Roman"/>
                <a:cs typeface="Times New Roman"/>
              </a:rPr>
              <a:t>str</a:t>
            </a:r>
            <a:r>
              <a:rPr sz="900" b="1" spc="-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12700" marR="335280">
              <a:lnSpc>
                <a:spcPts val="1050"/>
              </a:lnSpc>
              <a:spcBef>
                <a:spcPts val="80"/>
              </a:spcBef>
            </a:pPr>
            <a:r>
              <a:rPr sz="900" b="1" spc="-5" dirty="0">
                <a:latin typeface="Times New Roman"/>
                <a:cs typeface="Times New Roman"/>
              </a:rPr>
              <a:t>makePicture() </a:t>
            </a:r>
            <a:r>
              <a:rPr sz="900" b="1" i="1" spc="-5" dirty="0">
                <a:latin typeface="Times New Roman"/>
                <a:cs typeface="Times New Roman"/>
              </a:rPr>
              <a:t>riceve </a:t>
            </a:r>
            <a:r>
              <a:rPr sz="900" b="1" dirty="0">
                <a:latin typeface="Times New Roman"/>
                <a:cs typeface="Times New Roman"/>
              </a:rPr>
              <a:t>un </a:t>
            </a:r>
            <a:r>
              <a:rPr sz="900" b="1" spc="-10" dirty="0">
                <a:latin typeface="Times New Roman"/>
                <a:cs typeface="Times New Roman"/>
              </a:rPr>
              <a:t>filename </a:t>
            </a:r>
            <a:r>
              <a:rPr sz="900" b="1" spc="-5" dirty="0">
                <a:latin typeface="Times New Roman"/>
                <a:cs typeface="Times New Roman"/>
              </a:rPr>
              <a:t>(tipo </a:t>
            </a:r>
            <a:r>
              <a:rPr sz="900" b="1" i="1" spc="-5" dirty="0">
                <a:latin typeface="Times New Roman"/>
                <a:cs typeface="Times New Roman"/>
              </a:rPr>
              <a:t>str</a:t>
            </a:r>
            <a:r>
              <a:rPr sz="900" b="1" spc="-5" dirty="0">
                <a:latin typeface="Times New Roman"/>
                <a:cs typeface="Times New Roman"/>
              </a:rPr>
              <a:t>) </a:t>
            </a:r>
            <a:r>
              <a:rPr sz="900" b="1" dirty="0">
                <a:latin typeface="Times New Roman"/>
                <a:cs typeface="Times New Roman"/>
              </a:rPr>
              <a:t>e </a:t>
            </a:r>
            <a:r>
              <a:rPr sz="900" b="1" i="1" spc="-5" dirty="0">
                <a:latin typeface="Times New Roman"/>
                <a:cs typeface="Times New Roman"/>
              </a:rPr>
              <a:t>restituisce </a:t>
            </a:r>
            <a:r>
              <a:rPr sz="900" b="1" spc="-5" dirty="0">
                <a:latin typeface="Times New Roman"/>
                <a:cs typeface="Times New Roman"/>
              </a:rPr>
              <a:t>un'immagine (tipo </a:t>
            </a:r>
            <a:r>
              <a:rPr sz="900" b="1" i="1" dirty="0">
                <a:latin typeface="Times New Roman"/>
                <a:cs typeface="Times New Roman"/>
              </a:rPr>
              <a:t>Picture</a:t>
            </a:r>
            <a:r>
              <a:rPr sz="900" b="1" dirty="0">
                <a:latin typeface="Times New Roman"/>
                <a:cs typeface="Times New Roman"/>
              </a:rPr>
              <a:t>)  show() </a:t>
            </a:r>
            <a:r>
              <a:rPr sz="900" b="1" i="1" spc="-5" dirty="0">
                <a:latin typeface="Times New Roman"/>
                <a:cs typeface="Times New Roman"/>
              </a:rPr>
              <a:t>riceve </a:t>
            </a:r>
            <a:r>
              <a:rPr sz="900" b="1" spc="-5" dirty="0">
                <a:latin typeface="Times New Roman"/>
                <a:cs typeface="Times New Roman"/>
              </a:rPr>
              <a:t>un'immagine (tipo</a:t>
            </a:r>
            <a:r>
              <a:rPr sz="900" b="1" dirty="0">
                <a:latin typeface="Times New Roman"/>
                <a:cs typeface="Times New Roman"/>
              </a:rPr>
              <a:t> </a:t>
            </a:r>
            <a:r>
              <a:rPr sz="900" b="1" i="1" dirty="0">
                <a:latin typeface="Times New Roman"/>
                <a:cs typeface="Times New Roman"/>
              </a:rPr>
              <a:t>Picture</a:t>
            </a:r>
            <a:r>
              <a:rPr sz="900" b="1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b="1" dirty="0">
                <a:latin typeface="Times New Roman"/>
                <a:cs typeface="Times New Roman"/>
              </a:rPr>
              <a:t>show() and play() </a:t>
            </a:r>
            <a:r>
              <a:rPr sz="900" b="1" spc="-5" dirty="0">
                <a:latin typeface="Times New Roman"/>
                <a:cs typeface="Times New Roman"/>
              </a:rPr>
              <a:t>invece </a:t>
            </a:r>
            <a:r>
              <a:rPr sz="900" b="1" i="1" dirty="0">
                <a:latin typeface="Times New Roman"/>
                <a:cs typeface="Times New Roman"/>
              </a:rPr>
              <a:t>non restituiscono</a:t>
            </a:r>
            <a:r>
              <a:rPr sz="900" b="1" i="1" spc="-1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niente,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94"/>
              </a:lnSpc>
              <a:spcBef>
                <a:spcPts val="20"/>
              </a:spcBef>
            </a:pPr>
            <a:r>
              <a:rPr sz="900" b="1" dirty="0">
                <a:latin typeface="Times New Roman"/>
                <a:cs typeface="Times New Roman"/>
              </a:rPr>
              <a:t>(se </a:t>
            </a:r>
            <a:r>
              <a:rPr sz="900" b="1" spc="-5" dirty="0">
                <a:latin typeface="Times New Roman"/>
                <a:cs typeface="Times New Roman"/>
              </a:rPr>
              <a:t>provate </a:t>
            </a:r>
            <a:r>
              <a:rPr sz="900" b="1" dirty="0">
                <a:latin typeface="Times New Roman"/>
                <a:cs typeface="Times New Roman"/>
              </a:rPr>
              <a:t>a </a:t>
            </a:r>
            <a:r>
              <a:rPr sz="900" b="1" spc="-5" dirty="0">
                <a:latin typeface="Times New Roman"/>
                <a:cs typeface="Times New Roman"/>
              </a:rPr>
              <a:t>stamparle </a:t>
            </a:r>
            <a:r>
              <a:rPr sz="900" b="1" dirty="0">
                <a:latin typeface="Times New Roman"/>
                <a:cs typeface="Times New Roman"/>
              </a:rPr>
              <a:t>usando print, </a:t>
            </a:r>
            <a:r>
              <a:rPr sz="900" b="1" spc="-5" dirty="0">
                <a:latin typeface="Times New Roman"/>
                <a:cs typeface="Times New Roman"/>
              </a:rPr>
              <a:t>ottenete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b="1" i="1" spc="-5" dirty="0">
                <a:latin typeface="Times New Roman"/>
                <a:cs typeface="Times New Roman"/>
              </a:rPr>
              <a:t>None</a:t>
            </a:r>
            <a:r>
              <a:rPr sz="900" b="1" spc="-5" dirty="0">
                <a:latin typeface="Times New Roman"/>
                <a:cs typeface="Times New Roman"/>
              </a:rPr>
              <a:t>).</a:t>
            </a: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ts val="755"/>
              </a:lnSpc>
            </a:pPr>
            <a:r>
              <a:rPr sz="700" dirty="0">
                <a:latin typeface="Comic Sans MS"/>
                <a:cs typeface="Comic Sans MS"/>
              </a:rPr>
              <a:t>55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42240" y="1604360"/>
            <a:ext cx="161290" cy="626745"/>
          </a:xfrm>
          <a:custGeom>
            <a:avLst/>
            <a:gdLst/>
            <a:ahLst/>
            <a:cxnLst/>
            <a:rect l="l" t="t" r="r" b="b"/>
            <a:pathLst>
              <a:path w="161289" h="626744">
                <a:moveTo>
                  <a:pt x="0" y="0"/>
                </a:moveTo>
                <a:lnTo>
                  <a:pt x="31359" y="1052"/>
                </a:lnTo>
                <a:lnTo>
                  <a:pt x="56968" y="3923"/>
                </a:lnTo>
                <a:lnTo>
                  <a:pt x="74234" y="8181"/>
                </a:lnTo>
                <a:lnTo>
                  <a:pt x="80565" y="13395"/>
                </a:lnTo>
                <a:lnTo>
                  <a:pt x="80565" y="299740"/>
                </a:lnTo>
                <a:lnTo>
                  <a:pt x="86896" y="304954"/>
                </a:lnTo>
                <a:lnTo>
                  <a:pt x="104162" y="309212"/>
                </a:lnTo>
                <a:lnTo>
                  <a:pt x="129771" y="312082"/>
                </a:lnTo>
                <a:lnTo>
                  <a:pt x="161131" y="313135"/>
                </a:lnTo>
                <a:lnTo>
                  <a:pt x="129771" y="314188"/>
                </a:lnTo>
                <a:lnTo>
                  <a:pt x="104162" y="317058"/>
                </a:lnTo>
                <a:lnTo>
                  <a:pt x="86896" y="321316"/>
                </a:lnTo>
                <a:lnTo>
                  <a:pt x="80565" y="326530"/>
                </a:lnTo>
                <a:lnTo>
                  <a:pt x="80565" y="612874"/>
                </a:lnTo>
                <a:lnTo>
                  <a:pt x="74234" y="618088"/>
                </a:lnTo>
                <a:lnTo>
                  <a:pt x="56968" y="622345"/>
                </a:lnTo>
                <a:lnTo>
                  <a:pt x="31359" y="625216"/>
                </a:lnTo>
                <a:lnTo>
                  <a:pt x="0" y="626269"/>
                </a:lnTo>
              </a:path>
            </a:pathLst>
          </a:custGeom>
          <a:ln w="19050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778" y="1547528"/>
            <a:ext cx="950594" cy="547370"/>
          </a:xfrm>
          <a:custGeom>
            <a:avLst/>
            <a:gdLst/>
            <a:ahLst/>
            <a:cxnLst/>
            <a:rect l="l" t="t" r="r" b="b"/>
            <a:pathLst>
              <a:path w="950594" h="547369">
                <a:moveTo>
                  <a:pt x="17090" y="115440"/>
                </a:moveTo>
                <a:lnTo>
                  <a:pt x="0" y="115440"/>
                </a:lnTo>
                <a:lnTo>
                  <a:pt x="0" y="431452"/>
                </a:lnTo>
                <a:lnTo>
                  <a:pt x="17090" y="431452"/>
                </a:lnTo>
                <a:lnTo>
                  <a:pt x="17090" y="115440"/>
                </a:lnTo>
                <a:close/>
              </a:path>
              <a:path w="950594" h="547369">
                <a:moveTo>
                  <a:pt x="68361" y="115440"/>
                </a:moveTo>
                <a:lnTo>
                  <a:pt x="34180" y="115440"/>
                </a:lnTo>
                <a:lnTo>
                  <a:pt x="34180" y="431452"/>
                </a:lnTo>
                <a:lnTo>
                  <a:pt x="68361" y="431452"/>
                </a:lnTo>
                <a:lnTo>
                  <a:pt x="68361" y="115440"/>
                </a:lnTo>
                <a:close/>
              </a:path>
              <a:path w="950594" h="547369">
                <a:moveTo>
                  <a:pt x="740768" y="0"/>
                </a:moveTo>
                <a:lnTo>
                  <a:pt x="740768" y="115440"/>
                </a:lnTo>
                <a:lnTo>
                  <a:pt x="85451" y="115440"/>
                </a:lnTo>
                <a:lnTo>
                  <a:pt x="85451" y="431452"/>
                </a:lnTo>
                <a:lnTo>
                  <a:pt x="740768" y="431452"/>
                </a:lnTo>
                <a:lnTo>
                  <a:pt x="740768" y="546892"/>
                </a:lnTo>
                <a:lnTo>
                  <a:pt x="950118" y="273446"/>
                </a:lnTo>
                <a:lnTo>
                  <a:pt x="740768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323" y="1658205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0" y="0"/>
                </a:moveTo>
                <a:lnTo>
                  <a:pt x="0" y="325536"/>
                </a:lnTo>
              </a:path>
            </a:pathLst>
          </a:custGeom>
          <a:ln w="2661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959" y="1662968"/>
            <a:ext cx="34290" cy="316230"/>
          </a:xfrm>
          <a:custGeom>
            <a:avLst/>
            <a:gdLst/>
            <a:ahLst/>
            <a:cxnLst/>
            <a:rect l="l" t="t" r="r" b="b"/>
            <a:pathLst>
              <a:path w="34290" h="316230">
                <a:moveTo>
                  <a:pt x="0" y="0"/>
                </a:moveTo>
                <a:lnTo>
                  <a:pt x="34180" y="0"/>
                </a:lnTo>
                <a:lnTo>
                  <a:pt x="34180" y="316011"/>
                </a:lnTo>
                <a:lnTo>
                  <a:pt x="0" y="3160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230" y="1547527"/>
            <a:ext cx="864869" cy="547370"/>
          </a:xfrm>
          <a:custGeom>
            <a:avLst/>
            <a:gdLst/>
            <a:ahLst/>
            <a:cxnLst/>
            <a:rect l="l" t="t" r="r" b="b"/>
            <a:pathLst>
              <a:path w="864869" h="547369">
                <a:moveTo>
                  <a:pt x="0" y="115441"/>
                </a:moveTo>
                <a:lnTo>
                  <a:pt x="655315" y="115441"/>
                </a:lnTo>
                <a:lnTo>
                  <a:pt x="655315" y="0"/>
                </a:lnTo>
                <a:lnTo>
                  <a:pt x="864666" y="273447"/>
                </a:lnTo>
                <a:lnTo>
                  <a:pt x="655315" y="546893"/>
                </a:lnTo>
                <a:lnTo>
                  <a:pt x="655315" y="431452"/>
                </a:lnTo>
                <a:lnTo>
                  <a:pt x="0" y="431452"/>
                </a:lnTo>
                <a:lnTo>
                  <a:pt x="0" y="115441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8742" y="1653250"/>
            <a:ext cx="539750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3.</a:t>
            </a:r>
            <a:r>
              <a:rPr sz="900" b="1" spc="-3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input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-5" dirty="0">
                <a:solidFill>
                  <a:srgbClr val="660066"/>
                </a:solidFill>
                <a:latin typeface="Times New Roman"/>
                <a:cs typeface="Times New Roman"/>
              </a:rPr>
              <a:t>(parametri)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3021" y="142430"/>
            <a:ext cx="2176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Costruiamo le nostre</a:t>
            </a:r>
            <a:r>
              <a:rPr spc="-70" dirty="0"/>
              <a:t> </a:t>
            </a:r>
            <a:r>
              <a:rPr spc="-5" dirty="0"/>
              <a:t>funzioni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3867" y="1373632"/>
            <a:ext cx="1420368" cy="874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0772" y="1733748"/>
            <a:ext cx="503333" cy="503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20316" y="1795017"/>
            <a:ext cx="1017269" cy="30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1.</a:t>
            </a:r>
            <a:r>
              <a:rPr sz="900" b="1" spc="-1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660066"/>
                </a:solidFill>
                <a:latin typeface="Times New Roman"/>
                <a:cs typeface="Times New Roman"/>
              </a:rPr>
              <a:t>algoritmo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-10" dirty="0">
                <a:solidFill>
                  <a:srgbClr val="660066"/>
                </a:solidFill>
                <a:latin typeface="Times New Roman"/>
                <a:cs typeface="Times New Roman"/>
              </a:rPr>
              <a:t>(codificato </a:t>
            </a:r>
            <a:r>
              <a:rPr sz="900" dirty="0">
                <a:solidFill>
                  <a:srgbClr val="660066"/>
                </a:solidFill>
                <a:latin typeface="Times New Roman"/>
                <a:cs typeface="Times New Roman"/>
              </a:rPr>
              <a:t>in</a:t>
            </a:r>
            <a:r>
              <a:rPr sz="900" spc="-1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660066"/>
                </a:solidFill>
                <a:latin typeface="Times New Roman"/>
                <a:cs typeface="Times New Roman"/>
              </a:rPr>
              <a:t>Python</a:t>
            </a:r>
            <a:r>
              <a:rPr sz="700" spc="-5" dirty="0">
                <a:latin typeface="Comic Sans MS"/>
                <a:cs typeface="Comic Sans MS"/>
              </a:rPr>
              <a:t>)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292" y="696467"/>
            <a:ext cx="3585845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Funzioni in un linguaggio di programmazione (come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Python)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023745">
              <a:lnSpc>
                <a:spcPct val="100000"/>
              </a:lnSpc>
              <a:spcBef>
                <a:spcPts val="925"/>
              </a:spcBef>
            </a:pP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2.</a:t>
            </a:r>
            <a:r>
              <a:rPr sz="900" b="1" spc="-5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nome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31909" y="1551495"/>
            <a:ext cx="950594" cy="547370"/>
          </a:xfrm>
          <a:custGeom>
            <a:avLst/>
            <a:gdLst/>
            <a:ahLst/>
            <a:cxnLst/>
            <a:rect l="l" t="t" r="r" b="b"/>
            <a:pathLst>
              <a:path w="950595" h="547369">
                <a:moveTo>
                  <a:pt x="17090" y="115441"/>
                </a:moveTo>
                <a:lnTo>
                  <a:pt x="0" y="115441"/>
                </a:lnTo>
                <a:lnTo>
                  <a:pt x="0" y="431453"/>
                </a:lnTo>
                <a:lnTo>
                  <a:pt x="17090" y="431453"/>
                </a:lnTo>
                <a:lnTo>
                  <a:pt x="17090" y="115441"/>
                </a:lnTo>
                <a:close/>
              </a:path>
              <a:path w="950595" h="547369">
                <a:moveTo>
                  <a:pt x="68361" y="115441"/>
                </a:moveTo>
                <a:lnTo>
                  <a:pt x="34180" y="115441"/>
                </a:lnTo>
                <a:lnTo>
                  <a:pt x="34180" y="431453"/>
                </a:lnTo>
                <a:lnTo>
                  <a:pt x="68361" y="431453"/>
                </a:lnTo>
                <a:lnTo>
                  <a:pt x="68361" y="115441"/>
                </a:lnTo>
                <a:close/>
              </a:path>
              <a:path w="950595" h="547369">
                <a:moveTo>
                  <a:pt x="740768" y="0"/>
                </a:moveTo>
                <a:lnTo>
                  <a:pt x="740768" y="115441"/>
                </a:lnTo>
                <a:lnTo>
                  <a:pt x="85451" y="115441"/>
                </a:lnTo>
                <a:lnTo>
                  <a:pt x="85451" y="431453"/>
                </a:lnTo>
                <a:lnTo>
                  <a:pt x="740768" y="431453"/>
                </a:lnTo>
                <a:lnTo>
                  <a:pt x="740768" y="546895"/>
                </a:lnTo>
                <a:lnTo>
                  <a:pt x="950118" y="273447"/>
                </a:lnTo>
                <a:lnTo>
                  <a:pt x="740768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0455" y="166217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0" y="0"/>
                </a:moveTo>
                <a:lnTo>
                  <a:pt x="0" y="325537"/>
                </a:lnTo>
              </a:path>
            </a:pathLst>
          </a:custGeom>
          <a:ln w="2661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6090" y="1666936"/>
            <a:ext cx="34290" cy="316230"/>
          </a:xfrm>
          <a:custGeom>
            <a:avLst/>
            <a:gdLst/>
            <a:ahLst/>
            <a:cxnLst/>
            <a:rect l="l" t="t" r="r" b="b"/>
            <a:pathLst>
              <a:path w="34289" h="316230">
                <a:moveTo>
                  <a:pt x="0" y="0"/>
                </a:moveTo>
                <a:lnTo>
                  <a:pt x="34181" y="0"/>
                </a:lnTo>
                <a:lnTo>
                  <a:pt x="34181" y="316012"/>
                </a:lnTo>
                <a:lnTo>
                  <a:pt x="0" y="3160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7361" y="1551495"/>
            <a:ext cx="864869" cy="547370"/>
          </a:xfrm>
          <a:custGeom>
            <a:avLst/>
            <a:gdLst/>
            <a:ahLst/>
            <a:cxnLst/>
            <a:rect l="l" t="t" r="r" b="b"/>
            <a:pathLst>
              <a:path w="864870" h="547369">
                <a:moveTo>
                  <a:pt x="0" y="115441"/>
                </a:moveTo>
                <a:lnTo>
                  <a:pt x="655316" y="115441"/>
                </a:lnTo>
                <a:lnTo>
                  <a:pt x="655316" y="0"/>
                </a:lnTo>
                <a:lnTo>
                  <a:pt x="864667" y="273447"/>
                </a:lnTo>
                <a:lnTo>
                  <a:pt x="655316" y="546894"/>
                </a:lnTo>
                <a:lnTo>
                  <a:pt x="655316" y="431453"/>
                </a:lnTo>
                <a:lnTo>
                  <a:pt x="0" y="431453"/>
                </a:lnTo>
                <a:lnTo>
                  <a:pt x="0" y="115441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43184" y="1734609"/>
            <a:ext cx="527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4.</a:t>
            </a:r>
            <a:r>
              <a:rPr sz="900" b="1" spc="-7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660066"/>
                </a:solidFill>
                <a:latin typeface="Times New Roman"/>
                <a:cs typeface="Times New Roman"/>
              </a:rPr>
              <a:t>risultati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660" y="2434780"/>
            <a:ext cx="2971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come specificare e legare tra loro </a:t>
            </a:r>
            <a:r>
              <a:rPr sz="1000" spc="-5" dirty="0">
                <a:latin typeface="Arial"/>
                <a:cs typeface="Arial"/>
              </a:rPr>
              <a:t>queste </a:t>
            </a:r>
            <a:r>
              <a:rPr sz="1000" dirty="0">
                <a:latin typeface="Arial"/>
                <a:cs typeface="Arial"/>
              </a:rPr>
              <a:t>4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cose?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8916" y="1258920"/>
            <a:ext cx="20135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8365" algn="l"/>
              </a:tabLst>
            </a:pPr>
            <a:r>
              <a:rPr sz="2200" spc="-45" dirty="0">
                <a:solidFill>
                  <a:srgbClr val="0000FF"/>
                </a:solidFill>
                <a:latin typeface="Wingdings"/>
                <a:cs typeface="Wingdings"/>
              </a:rPr>
              <a:t></a:t>
            </a:r>
            <a:r>
              <a:rPr sz="2200" spc="-45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00FF"/>
                </a:solidFill>
                <a:latin typeface="Comic Sans MS"/>
                <a:cs typeface="Comic Sans MS"/>
              </a:rPr>
              <a:t>funzione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723" y="1202749"/>
            <a:ext cx="1935480" cy="8147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solidFill>
                  <a:srgbClr val="0000FF"/>
                </a:solidFill>
              </a:rPr>
              <a:t>[</a:t>
            </a:r>
            <a:r>
              <a:rPr sz="2200" i="1" spc="-5" dirty="0">
                <a:solidFill>
                  <a:srgbClr val="0000FF"/>
                </a:solidFill>
                <a:latin typeface="Arial"/>
                <a:cs typeface="Arial"/>
              </a:rPr>
              <a:t>nome</a:t>
            </a:r>
            <a:r>
              <a:rPr sz="2200" spc="-5" dirty="0">
                <a:solidFill>
                  <a:srgbClr val="0000FF"/>
                </a:solidFill>
              </a:rPr>
              <a:t>,</a:t>
            </a:r>
            <a:r>
              <a:rPr sz="2200" spc="-50" dirty="0">
                <a:solidFill>
                  <a:srgbClr val="0000FF"/>
                </a:solidFill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Arial"/>
                <a:cs typeface="Arial"/>
              </a:rPr>
              <a:t>valore</a:t>
            </a:r>
            <a:r>
              <a:rPr sz="2200" spc="-5" dirty="0">
                <a:solidFill>
                  <a:srgbClr val="0000FF"/>
                </a:solidFill>
              </a:rPr>
              <a:t>]</a:t>
            </a:r>
            <a:endParaRPr sz="2200">
              <a:latin typeface="Arial"/>
              <a:cs typeface="Arial"/>
            </a:endParaRPr>
          </a:p>
          <a:p>
            <a:pPr marL="981710" marR="123825">
              <a:lnSpc>
                <a:spcPct val="100699"/>
              </a:lnSpc>
              <a:spcBef>
                <a:spcPts val="229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“codice  eseguibile”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08" y="142430"/>
            <a:ext cx="3646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funzione </a:t>
            </a:r>
            <a:r>
              <a:rPr dirty="0"/>
              <a:t>= nome + codice eseguibile (+</a:t>
            </a:r>
            <a:r>
              <a:rPr spc="-70" dirty="0"/>
              <a:t> </a:t>
            </a:r>
            <a:r>
              <a:rPr dirty="0"/>
              <a:t>parametri)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760" y="1358900"/>
            <a:ext cx="90805" cy="293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760" y="2134869"/>
            <a:ext cx="9080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40" dirty="0">
                <a:solidFill>
                  <a:srgbClr val="FF0000"/>
                </a:solidFill>
                <a:latin typeface="MS UI Gothic"/>
                <a:cs typeface="MS UI Gothic"/>
              </a:rPr>
              <a:t>■</a:t>
            </a:r>
            <a:endParaRPr sz="6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060" y="1302385"/>
            <a:ext cx="3314065" cy="11163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579245" algn="ctr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nome</a:t>
            </a:r>
            <a:r>
              <a:rPr sz="9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  <a:p>
            <a:pPr marL="668655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lista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di zero, uno, o più 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nomi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separati da</a:t>
            </a:r>
            <a:r>
              <a:rPr sz="9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virgole:</a:t>
            </a:r>
            <a:endParaRPr sz="9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219"/>
              </a:spcBef>
              <a:tabLst>
                <a:tab pos="531495" algn="l"/>
                <a:tab pos="1080135" algn="l"/>
              </a:tabLst>
            </a:pPr>
            <a:r>
              <a:rPr sz="900" spc="-5" dirty="0">
                <a:latin typeface="Courier New"/>
                <a:cs typeface="Courier New"/>
              </a:rPr>
              <a:t>1,	2,	</a:t>
            </a:r>
            <a:r>
              <a:rPr sz="900" dirty="0">
                <a:latin typeface="Courier New"/>
                <a:cs typeface="Courier New"/>
              </a:rPr>
              <a:t>N</a:t>
            </a:r>
            <a:endParaRPr sz="900">
              <a:latin typeface="Courier New"/>
              <a:cs typeface="Courier New"/>
            </a:endParaRPr>
          </a:p>
          <a:p>
            <a:pPr marL="154940" indent="-14224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55575" algn="l"/>
              </a:tabLst>
            </a:pPr>
            <a:r>
              <a:rPr sz="800" dirty="0">
                <a:latin typeface="Arial"/>
                <a:cs typeface="Arial"/>
              </a:rPr>
              <a:t>denominati </a:t>
            </a:r>
            <a:r>
              <a:rPr sz="800" b="1" i="1" dirty="0">
                <a:latin typeface="Arial"/>
                <a:cs typeface="Arial"/>
              </a:rPr>
              <a:t>parametri</a:t>
            </a:r>
            <a:r>
              <a:rPr sz="800" b="1" i="1" spc="204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formali</a:t>
            </a:r>
            <a:endParaRPr sz="8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ogni parametro formale è un </a:t>
            </a:r>
            <a:r>
              <a:rPr sz="800" i="1" dirty="0">
                <a:latin typeface="Arial"/>
                <a:cs typeface="Arial"/>
              </a:rPr>
              <a:t>nome </a:t>
            </a:r>
            <a:r>
              <a:rPr sz="800" spc="-5" dirty="0">
                <a:latin typeface="Arial"/>
                <a:cs typeface="Arial"/>
              </a:rPr>
              <a:t>Python </a:t>
            </a:r>
            <a:r>
              <a:rPr sz="800" dirty="0">
                <a:latin typeface="Arial"/>
                <a:cs typeface="Arial"/>
              </a:rPr>
              <a:t>(possibilmente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significativo)</a:t>
            </a:r>
            <a:endParaRPr sz="800">
              <a:latin typeface="Arial"/>
              <a:cs typeface="Arial"/>
            </a:endParaRPr>
          </a:p>
          <a:p>
            <a:pPr marR="1704339" algn="ctr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corpo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della</a:t>
            </a:r>
            <a:r>
              <a:rPr sz="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</a:t>
            </a:r>
            <a:endParaRPr sz="900">
              <a:latin typeface="Arial"/>
              <a:cs typeface="Arial"/>
            </a:endParaRPr>
          </a:p>
          <a:p>
            <a:pPr marL="158750" indent="-146050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81250"/>
              <a:buFont typeface="MS UI Gothic"/>
              <a:buChar char="■"/>
              <a:tabLst>
                <a:tab pos="158750" algn="l"/>
              </a:tabLst>
            </a:pPr>
            <a:r>
              <a:rPr sz="800" b="1" dirty="0">
                <a:latin typeface="Arial"/>
                <a:cs typeface="Arial"/>
              </a:rPr>
              <a:t>indentato </a:t>
            </a:r>
            <a:r>
              <a:rPr sz="800" dirty="0">
                <a:latin typeface="Arial"/>
                <a:cs typeface="Arial"/>
              </a:rPr>
              <a:t>rispetto a </a:t>
            </a:r>
            <a:r>
              <a:rPr sz="800" b="1" spc="-5" dirty="0">
                <a:latin typeface="Courier New"/>
                <a:cs typeface="Courier New"/>
              </a:rPr>
              <a:t>def </a:t>
            </a:r>
            <a:r>
              <a:rPr sz="800" dirty="0">
                <a:latin typeface="Arial"/>
                <a:cs typeface="Arial"/>
              </a:rPr>
              <a:t>(suggerimento: usare (almeno) due</a:t>
            </a:r>
            <a:r>
              <a:rPr sz="800" spc="-8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spazi)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60" y="508350"/>
            <a:ext cx="307149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spc="-5" dirty="0">
                <a:latin typeface="Arial"/>
                <a:cs typeface="Arial"/>
              </a:rPr>
              <a:t>definizione </a:t>
            </a:r>
            <a:r>
              <a:rPr sz="1000" dirty="0">
                <a:latin typeface="Arial"/>
                <a:cs typeface="Arial"/>
              </a:rPr>
              <a:t>di funzione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10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  <a:tab pos="868680" algn="l"/>
                <a:tab pos="1859280" algn="l"/>
                <a:tab pos="2697480" algn="l"/>
              </a:tabLst>
            </a:pPr>
            <a:r>
              <a:rPr sz="1000" b="1" dirty="0">
                <a:latin typeface="Arial"/>
                <a:cs typeface="Arial"/>
              </a:rPr>
              <a:t>sintassi	</a:t>
            </a:r>
            <a:r>
              <a:rPr sz="1000" b="1" spc="-5" dirty="0">
                <a:solidFill>
                  <a:srgbClr val="3333CC"/>
                </a:solidFill>
                <a:latin typeface="Courier New"/>
                <a:cs typeface="Courier New"/>
              </a:rPr>
              <a:t>def	</a:t>
            </a: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(	)</a:t>
            </a:r>
            <a:r>
              <a:rPr sz="1000" spc="-4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10" y="2584005"/>
            <a:ext cx="433324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348615" indent="-1841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  <a:tab pos="2925445" algn="l"/>
              </a:tabLst>
            </a:pPr>
            <a:r>
              <a:rPr sz="1000" b="1" spc="-5" dirty="0">
                <a:latin typeface="Arial"/>
                <a:cs typeface="Arial"/>
              </a:rPr>
              <a:t>semantica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dirty="0">
                <a:latin typeface="Arial"/>
                <a:cs typeface="Arial"/>
              </a:rPr>
              <a:t>definisce una coppia </a:t>
            </a:r>
            <a:r>
              <a:rPr sz="1000" spc="-5" dirty="0">
                <a:latin typeface="Arial"/>
                <a:cs typeface="Arial"/>
              </a:rPr>
              <a:t>[</a:t>
            </a:r>
            <a:r>
              <a:rPr sz="1000" i="1" spc="-5" dirty="0">
                <a:latin typeface="Arial"/>
                <a:cs typeface="Arial"/>
              </a:rPr>
              <a:t>nome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i="1" spc="-5" dirty="0">
                <a:latin typeface="Arial"/>
                <a:cs typeface="Arial"/>
              </a:rPr>
              <a:t>valore</a:t>
            </a:r>
            <a:r>
              <a:rPr sz="1000" spc="-5" dirty="0">
                <a:latin typeface="Arial"/>
                <a:cs typeface="Arial"/>
              </a:rPr>
              <a:t>], </a:t>
            </a:r>
            <a:r>
              <a:rPr sz="1000" dirty="0">
                <a:latin typeface="Arial"/>
                <a:cs typeface="Arial"/>
              </a:rPr>
              <a:t>dove </a:t>
            </a:r>
            <a:r>
              <a:rPr sz="1000" i="1" dirty="0">
                <a:latin typeface="Arial"/>
                <a:cs typeface="Arial"/>
              </a:rPr>
              <a:t>nome </a:t>
            </a:r>
            <a:r>
              <a:rPr sz="1000" dirty="0">
                <a:latin typeface="Arial"/>
                <a:cs typeface="Arial"/>
              </a:rPr>
              <a:t>è </a:t>
            </a:r>
            <a:r>
              <a:rPr sz="1000" spc="-5" dirty="0">
                <a:latin typeface="Arial"/>
                <a:cs typeface="Arial"/>
              </a:rPr>
              <a:t>il  </a:t>
            </a:r>
            <a:r>
              <a:rPr sz="1000" dirty="0">
                <a:latin typeface="Arial"/>
                <a:cs typeface="Arial"/>
              </a:rPr>
              <a:t>specificato, e </a:t>
            </a:r>
            <a:r>
              <a:rPr sz="1000" i="1" dirty="0">
                <a:latin typeface="Arial"/>
                <a:cs typeface="Arial"/>
              </a:rPr>
              <a:t>valore </a:t>
            </a:r>
            <a:r>
              <a:rPr sz="1000" dirty="0">
                <a:latin typeface="Arial"/>
                <a:cs typeface="Arial"/>
              </a:rPr>
              <a:t>è </a:t>
            </a:r>
            <a:r>
              <a:rPr sz="1000" spc="-5" dirty="0">
                <a:latin typeface="Arial"/>
                <a:cs typeface="Arial"/>
              </a:rPr>
              <a:t>il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corpo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	) della funzione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(</a:t>
            </a:r>
            <a:r>
              <a:rPr sz="1000" spc="-65" dirty="0">
                <a:latin typeface="MS UI Gothic"/>
                <a:cs typeface="MS UI Gothic"/>
              </a:rPr>
              <a:t>➨</a:t>
            </a:r>
            <a:endParaRPr sz="1000">
              <a:latin typeface="MS UI Gothic"/>
              <a:cs typeface="MS UI Gothic"/>
            </a:endParaRPr>
          </a:p>
          <a:p>
            <a:pPr marL="18415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codice eseguibile</a:t>
            </a:r>
            <a:r>
              <a:rPr sz="1000" spc="-5" dirty="0">
                <a:latin typeface="Arial"/>
                <a:cs typeface="Arial"/>
              </a:rPr>
              <a:t> Python)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700" dirty="0">
                <a:latin typeface="Comic Sans MS"/>
                <a:cs typeface="Comic Sans MS"/>
              </a:rPr>
              <a:t>58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978" y="410560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9759" y="6010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759" y="6010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567" y="829343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71" y="4105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72" y="4105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160" y="585503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4273" y="73852"/>
            <a:ext cx="35737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Semantica </a:t>
            </a:r>
            <a:r>
              <a:rPr dirty="0"/>
              <a:t>della </a:t>
            </a:r>
            <a:r>
              <a:rPr i="1" spc="-5" dirty="0">
                <a:latin typeface="Arial"/>
                <a:cs typeface="Arial"/>
              </a:rPr>
              <a:t>definizione </a:t>
            </a:r>
            <a:r>
              <a:rPr dirty="0"/>
              <a:t>di </a:t>
            </a:r>
            <a:r>
              <a:rPr spc="-5" dirty="0"/>
              <a:t>funzione:</a:t>
            </a:r>
            <a:r>
              <a:rPr spc="10" dirty="0"/>
              <a:t> </a:t>
            </a:r>
            <a:r>
              <a:rPr dirty="0"/>
              <a:t>esempio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35983" y="310200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71" y="1590073"/>
            <a:ext cx="1718945" cy="1732914"/>
          </a:xfrm>
          <a:custGeom>
            <a:avLst/>
            <a:gdLst/>
            <a:ahLst/>
            <a:cxnLst/>
            <a:rect l="l" t="t" r="r" b="b"/>
            <a:pathLst>
              <a:path w="1718945" h="1732914">
                <a:moveTo>
                  <a:pt x="1432052" y="0"/>
                </a:moveTo>
                <a:lnTo>
                  <a:pt x="286416" y="0"/>
                </a:lnTo>
                <a:lnTo>
                  <a:pt x="239958" y="3748"/>
                </a:lnTo>
                <a:lnTo>
                  <a:pt x="195886" y="14601"/>
                </a:lnTo>
                <a:lnTo>
                  <a:pt x="154791" y="31969"/>
                </a:lnTo>
                <a:lnTo>
                  <a:pt x="117262" y="55261"/>
                </a:lnTo>
                <a:lnTo>
                  <a:pt x="83889" y="83889"/>
                </a:lnTo>
                <a:lnTo>
                  <a:pt x="55261" y="117262"/>
                </a:lnTo>
                <a:lnTo>
                  <a:pt x="31969" y="154791"/>
                </a:lnTo>
                <a:lnTo>
                  <a:pt x="14601" y="195886"/>
                </a:lnTo>
                <a:lnTo>
                  <a:pt x="3748" y="239958"/>
                </a:lnTo>
                <a:lnTo>
                  <a:pt x="0" y="286416"/>
                </a:lnTo>
                <a:lnTo>
                  <a:pt x="0" y="1446339"/>
                </a:lnTo>
                <a:lnTo>
                  <a:pt x="3748" y="1492797"/>
                </a:lnTo>
                <a:lnTo>
                  <a:pt x="14601" y="1536869"/>
                </a:lnTo>
                <a:lnTo>
                  <a:pt x="31969" y="1577964"/>
                </a:lnTo>
                <a:lnTo>
                  <a:pt x="55261" y="1615493"/>
                </a:lnTo>
                <a:lnTo>
                  <a:pt x="83889" y="1648866"/>
                </a:lnTo>
                <a:lnTo>
                  <a:pt x="117262" y="1677494"/>
                </a:lnTo>
                <a:lnTo>
                  <a:pt x="154791" y="1700786"/>
                </a:lnTo>
                <a:lnTo>
                  <a:pt x="195886" y="1718154"/>
                </a:lnTo>
                <a:lnTo>
                  <a:pt x="239958" y="1729007"/>
                </a:lnTo>
                <a:lnTo>
                  <a:pt x="286416" y="1732756"/>
                </a:lnTo>
                <a:lnTo>
                  <a:pt x="1432052" y="1732756"/>
                </a:lnTo>
                <a:lnTo>
                  <a:pt x="1478510" y="1729007"/>
                </a:lnTo>
                <a:lnTo>
                  <a:pt x="1522581" y="1718154"/>
                </a:lnTo>
                <a:lnTo>
                  <a:pt x="1563676" y="1700786"/>
                </a:lnTo>
                <a:lnTo>
                  <a:pt x="1601206" y="1677494"/>
                </a:lnTo>
                <a:lnTo>
                  <a:pt x="1634579" y="1648866"/>
                </a:lnTo>
                <a:lnTo>
                  <a:pt x="1663206" y="1615493"/>
                </a:lnTo>
                <a:lnTo>
                  <a:pt x="1686499" y="1577964"/>
                </a:lnTo>
                <a:lnTo>
                  <a:pt x="1703867" y="1536869"/>
                </a:lnTo>
                <a:lnTo>
                  <a:pt x="1714720" y="1492797"/>
                </a:lnTo>
                <a:lnTo>
                  <a:pt x="1718468" y="1446339"/>
                </a:lnTo>
                <a:lnTo>
                  <a:pt x="1718468" y="286416"/>
                </a:lnTo>
                <a:lnTo>
                  <a:pt x="1714720" y="239958"/>
                </a:lnTo>
                <a:lnTo>
                  <a:pt x="1703867" y="195886"/>
                </a:lnTo>
                <a:lnTo>
                  <a:pt x="1686499" y="154791"/>
                </a:lnTo>
                <a:lnTo>
                  <a:pt x="1663206" y="117262"/>
                </a:lnTo>
                <a:lnTo>
                  <a:pt x="1634579" y="83889"/>
                </a:lnTo>
                <a:lnTo>
                  <a:pt x="1601206" y="55261"/>
                </a:lnTo>
                <a:lnTo>
                  <a:pt x="1563676" y="31969"/>
                </a:lnTo>
                <a:lnTo>
                  <a:pt x="1522581" y="14601"/>
                </a:lnTo>
                <a:lnTo>
                  <a:pt x="1478510" y="3748"/>
                </a:lnTo>
                <a:lnTo>
                  <a:pt x="14320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72" y="1590073"/>
            <a:ext cx="1718945" cy="1732914"/>
          </a:xfrm>
          <a:custGeom>
            <a:avLst/>
            <a:gdLst/>
            <a:ahLst/>
            <a:cxnLst/>
            <a:rect l="l" t="t" r="r" b="b"/>
            <a:pathLst>
              <a:path w="1718945" h="1732914">
                <a:moveTo>
                  <a:pt x="0" y="286417"/>
                </a:moveTo>
                <a:lnTo>
                  <a:pt x="3748" y="239958"/>
                </a:lnTo>
                <a:lnTo>
                  <a:pt x="14601" y="195886"/>
                </a:lnTo>
                <a:lnTo>
                  <a:pt x="31969" y="154791"/>
                </a:lnTo>
                <a:lnTo>
                  <a:pt x="55261" y="117262"/>
                </a:lnTo>
                <a:lnTo>
                  <a:pt x="83889" y="83889"/>
                </a:lnTo>
                <a:lnTo>
                  <a:pt x="117262" y="55261"/>
                </a:lnTo>
                <a:lnTo>
                  <a:pt x="154791" y="31969"/>
                </a:lnTo>
                <a:lnTo>
                  <a:pt x="195887" y="14601"/>
                </a:lnTo>
                <a:lnTo>
                  <a:pt x="239958" y="3748"/>
                </a:lnTo>
                <a:lnTo>
                  <a:pt x="286417" y="0"/>
                </a:lnTo>
                <a:lnTo>
                  <a:pt x="1432052" y="0"/>
                </a:lnTo>
                <a:lnTo>
                  <a:pt x="1478510" y="3748"/>
                </a:lnTo>
                <a:lnTo>
                  <a:pt x="1522582" y="14601"/>
                </a:lnTo>
                <a:lnTo>
                  <a:pt x="1563677" y="31969"/>
                </a:lnTo>
                <a:lnTo>
                  <a:pt x="1601206" y="55261"/>
                </a:lnTo>
                <a:lnTo>
                  <a:pt x="1634579" y="83889"/>
                </a:lnTo>
                <a:lnTo>
                  <a:pt x="1663207" y="117262"/>
                </a:lnTo>
                <a:lnTo>
                  <a:pt x="1686499" y="154791"/>
                </a:lnTo>
                <a:lnTo>
                  <a:pt x="1703867" y="195886"/>
                </a:lnTo>
                <a:lnTo>
                  <a:pt x="1714720" y="239958"/>
                </a:lnTo>
                <a:lnTo>
                  <a:pt x="1718469" y="286417"/>
                </a:lnTo>
                <a:lnTo>
                  <a:pt x="1718469" y="1446339"/>
                </a:lnTo>
                <a:lnTo>
                  <a:pt x="1714720" y="1492797"/>
                </a:lnTo>
                <a:lnTo>
                  <a:pt x="1703867" y="1536869"/>
                </a:lnTo>
                <a:lnTo>
                  <a:pt x="1686499" y="1577964"/>
                </a:lnTo>
                <a:lnTo>
                  <a:pt x="1663207" y="1615493"/>
                </a:lnTo>
                <a:lnTo>
                  <a:pt x="1634579" y="1648866"/>
                </a:lnTo>
                <a:lnTo>
                  <a:pt x="1601206" y="1677494"/>
                </a:lnTo>
                <a:lnTo>
                  <a:pt x="1563677" y="1700786"/>
                </a:lnTo>
                <a:lnTo>
                  <a:pt x="1522582" y="1718154"/>
                </a:lnTo>
                <a:lnTo>
                  <a:pt x="1478510" y="1729007"/>
                </a:lnTo>
                <a:lnTo>
                  <a:pt x="1432052" y="1732756"/>
                </a:lnTo>
                <a:lnTo>
                  <a:pt x="286417" y="1732756"/>
                </a:lnTo>
                <a:lnTo>
                  <a:pt x="239958" y="1729007"/>
                </a:lnTo>
                <a:lnTo>
                  <a:pt x="195887" y="1718154"/>
                </a:lnTo>
                <a:lnTo>
                  <a:pt x="154791" y="1700786"/>
                </a:lnTo>
                <a:lnTo>
                  <a:pt x="117262" y="1677494"/>
                </a:lnTo>
                <a:lnTo>
                  <a:pt x="83889" y="1648866"/>
                </a:lnTo>
                <a:lnTo>
                  <a:pt x="55261" y="1615493"/>
                </a:lnTo>
                <a:lnTo>
                  <a:pt x="31969" y="1577964"/>
                </a:lnTo>
                <a:lnTo>
                  <a:pt x="14601" y="1536869"/>
                </a:lnTo>
                <a:lnTo>
                  <a:pt x="3748" y="1492797"/>
                </a:lnTo>
                <a:lnTo>
                  <a:pt x="0" y="1446339"/>
                </a:lnTo>
                <a:lnTo>
                  <a:pt x="0" y="2864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4739" y="169787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816" y="1932232"/>
            <a:ext cx="1115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763" y="1703427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9840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9" y="0"/>
                </a:lnTo>
                <a:lnTo>
                  <a:pt x="241954" y="3779"/>
                </a:lnTo>
                <a:lnTo>
                  <a:pt x="197516" y="14723"/>
                </a:lnTo>
                <a:lnTo>
                  <a:pt x="156079" y="32235"/>
                </a:lnTo>
                <a:lnTo>
                  <a:pt x="118238" y="55721"/>
                </a:lnTo>
                <a:lnTo>
                  <a:pt x="84587" y="84587"/>
                </a:lnTo>
                <a:lnTo>
                  <a:pt x="55721" y="118237"/>
                </a:lnTo>
                <a:lnTo>
                  <a:pt x="32235" y="156079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8"/>
                </a:lnTo>
                <a:lnTo>
                  <a:pt x="3779" y="1490802"/>
                </a:lnTo>
                <a:lnTo>
                  <a:pt x="14723" y="1535240"/>
                </a:lnTo>
                <a:lnTo>
                  <a:pt x="32235" y="1576677"/>
                </a:lnTo>
                <a:lnTo>
                  <a:pt x="55721" y="1614518"/>
                </a:lnTo>
                <a:lnTo>
                  <a:pt x="84587" y="1648169"/>
                </a:lnTo>
                <a:lnTo>
                  <a:pt x="118238" y="1677034"/>
                </a:lnTo>
                <a:lnTo>
                  <a:pt x="156079" y="1700521"/>
                </a:lnTo>
                <a:lnTo>
                  <a:pt x="197516" y="1718033"/>
                </a:lnTo>
                <a:lnTo>
                  <a:pt x="241954" y="1728976"/>
                </a:lnTo>
                <a:lnTo>
                  <a:pt x="288799" y="1732756"/>
                </a:lnTo>
                <a:lnTo>
                  <a:pt x="1523333" y="1732756"/>
                </a:lnTo>
                <a:lnTo>
                  <a:pt x="1570177" y="1728976"/>
                </a:lnTo>
                <a:lnTo>
                  <a:pt x="1614615" y="1718033"/>
                </a:lnTo>
                <a:lnTo>
                  <a:pt x="1656052" y="1700521"/>
                </a:lnTo>
                <a:lnTo>
                  <a:pt x="1693893" y="1677034"/>
                </a:lnTo>
                <a:lnTo>
                  <a:pt x="1727544" y="1648169"/>
                </a:lnTo>
                <a:lnTo>
                  <a:pt x="1756410" y="1614518"/>
                </a:lnTo>
                <a:lnTo>
                  <a:pt x="1779896" y="1576677"/>
                </a:lnTo>
                <a:lnTo>
                  <a:pt x="1797408" y="1535240"/>
                </a:lnTo>
                <a:lnTo>
                  <a:pt x="1808351" y="1490802"/>
                </a:lnTo>
                <a:lnTo>
                  <a:pt x="1812131" y="1443958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9"/>
                </a:lnTo>
                <a:lnTo>
                  <a:pt x="1756410" y="118237"/>
                </a:lnTo>
                <a:lnTo>
                  <a:pt x="1727544" y="84587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9840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2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3" y="84587"/>
                </a:lnTo>
                <a:lnTo>
                  <a:pt x="1756409" y="118237"/>
                </a:lnTo>
                <a:lnTo>
                  <a:pt x="1779895" y="156078"/>
                </a:lnTo>
                <a:lnTo>
                  <a:pt x="1797407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8"/>
                </a:lnTo>
                <a:lnTo>
                  <a:pt x="1808351" y="1490802"/>
                </a:lnTo>
                <a:lnTo>
                  <a:pt x="1797407" y="1535240"/>
                </a:lnTo>
                <a:lnTo>
                  <a:pt x="1779895" y="1576677"/>
                </a:lnTo>
                <a:lnTo>
                  <a:pt x="1756409" y="1614518"/>
                </a:lnTo>
                <a:lnTo>
                  <a:pt x="1727543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2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8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39078" y="169787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5295" y="173660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4472" y="1534510"/>
            <a:ext cx="1164590" cy="823594"/>
          </a:xfrm>
          <a:custGeom>
            <a:avLst/>
            <a:gdLst/>
            <a:ahLst/>
            <a:cxnLst/>
            <a:rect l="l" t="t" r="r" b="b"/>
            <a:pathLst>
              <a:path w="1164589" h="823594">
                <a:moveTo>
                  <a:pt x="806531" y="0"/>
                </a:moveTo>
                <a:lnTo>
                  <a:pt x="806531" y="205779"/>
                </a:lnTo>
                <a:lnTo>
                  <a:pt x="0" y="205779"/>
                </a:lnTo>
                <a:lnTo>
                  <a:pt x="0" y="617339"/>
                </a:lnTo>
                <a:lnTo>
                  <a:pt x="806531" y="617339"/>
                </a:lnTo>
                <a:lnTo>
                  <a:pt x="806531" y="823118"/>
                </a:lnTo>
                <a:lnTo>
                  <a:pt x="1164431" y="411560"/>
                </a:lnTo>
                <a:lnTo>
                  <a:pt x="806531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4472" y="1534510"/>
            <a:ext cx="1164590" cy="823594"/>
          </a:xfrm>
          <a:custGeom>
            <a:avLst/>
            <a:gdLst/>
            <a:ahLst/>
            <a:cxnLst/>
            <a:rect l="l" t="t" r="r" b="b"/>
            <a:pathLst>
              <a:path w="1164589" h="823594">
                <a:moveTo>
                  <a:pt x="0" y="205780"/>
                </a:moveTo>
                <a:lnTo>
                  <a:pt x="806531" y="205780"/>
                </a:lnTo>
                <a:lnTo>
                  <a:pt x="806531" y="0"/>
                </a:lnTo>
                <a:lnTo>
                  <a:pt x="1164431" y="411560"/>
                </a:lnTo>
                <a:lnTo>
                  <a:pt x="806531" y="823119"/>
                </a:lnTo>
                <a:lnTo>
                  <a:pt x="806531" y="617339"/>
                </a:lnTo>
                <a:lnTo>
                  <a:pt x="0" y="617339"/>
                </a:lnTo>
                <a:lnTo>
                  <a:pt x="0" y="205780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76222" y="1773429"/>
            <a:ext cx="937894" cy="338455"/>
          </a:xfrm>
          <a:prstGeom prst="rect">
            <a:avLst/>
          </a:prstGeom>
          <a:ln w="9525">
            <a:solidFill>
              <a:srgbClr val="FF7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844"/>
              </a:lnSpc>
            </a:pPr>
            <a:r>
              <a:rPr sz="800" b="1" spc="-5" dirty="0">
                <a:latin typeface="Courier New"/>
                <a:cs typeface="Courier New"/>
              </a:rPr>
              <a:t>def</a:t>
            </a:r>
            <a:r>
              <a:rPr sz="800" b="1" spc="-10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myF(x):</a:t>
            </a:r>
            <a:endParaRPr sz="800">
              <a:latin typeface="Courier New"/>
              <a:cs typeface="Courier New"/>
            </a:endParaRPr>
          </a:p>
          <a:p>
            <a:pPr marL="289560" marR="91440">
              <a:lnSpc>
                <a:spcPts val="950"/>
              </a:lnSpc>
              <a:spcBef>
                <a:spcPts val="35"/>
              </a:spcBef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12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  </a:t>
            </a: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4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39956" y="1939491"/>
            <a:ext cx="111569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7448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x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8106" y="2358107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2723" y="272063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25276" y="2874595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44472" y="2389379"/>
            <a:ext cx="1164590" cy="823594"/>
          </a:xfrm>
          <a:custGeom>
            <a:avLst/>
            <a:gdLst/>
            <a:ahLst/>
            <a:cxnLst/>
            <a:rect l="l" t="t" r="r" b="b"/>
            <a:pathLst>
              <a:path w="1164589" h="823594">
                <a:moveTo>
                  <a:pt x="806531" y="0"/>
                </a:moveTo>
                <a:lnTo>
                  <a:pt x="806531" y="205779"/>
                </a:lnTo>
                <a:lnTo>
                  <a:pt x="0" y="205779"/>
                </a:lnTo>
                <a:lnTo>
                  <a:pt x="0" y="617339"/>
                </a:lnTo>
                <a:lnTo>
                  <a:pt x="806531" y="617339"/>
                </a:lnTo>
                <a:lnTo>
                  <a:pt x="806531" y="823118"/>
                </a:lnTo>
                <a:lnTo>
                  <a:pt x="1164431" y="411558"/>
                </a:lnTo>
                <a:lnTo>
                  <a:pt x="806531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4472" y="2389379"/>
            <a:ext cx="1164590" cy="823594"/>
          </a:xfrm>
          <a:custGeom>
            <a:avLst/>
            <a:gdLst/>
            <a:ahLst/>
            <a:cxnLst/>
            <a:rect l="l" t="t" r="r" b="b"/>
            <a:pathLst>
              <a:path w="1164589" h="823594">
                <a:moveTo>
                  <a:pt x="0" y="205780"/>
                </a:moveTo>
                <a:lnTo>
                  <a:pt x="806531" y="205780"/>
                </a:lnTo>
                <a:lnTo>
                  <a:pt x="806531" y="0"/>
                </a:lnTo>
                <a:lnTo>
                  <a:pt x="1164431" y="411559"/>
                </a:lnTo>
                <a:lnTo>
                  <a:pt x="806531" y="823119"/>
                </a:lnTo>
                <a:lnTo>
                  <a:pt x="806531" y="617339"/>
                </a:lnTo>
                <a:lnTo>
                  <a:pt x="0" y="617339"/>
                </a:lnTo>
                <a:lnTo>
                  <a:pt x="0" y="205780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76222" y="2628298"/>
            <a:ext cx="937894" cy="338455"/>
          </a:xfrm>
          <a:prstGeom prst="rect">
            <a:avLst/>
          </a:prstGeom>
          <a:ln w="9525">
            <a:solidFill>
              <a:srgbClr val="FF7C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844"/>
              </a:lnSpc>
            </a:pPr>
            <a:r>
              <a:rPr sz="800" b="1" spc="-5" dirty="0">
                <a:latin typeface="Courier New"/>
                <a:cs typeface="Courier New"/>
              </a:rPr>
              <a:t>def</a:t>
            </a:r>
            <a:r>
              <a:rPr sz="800" b="1" spc="-4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yourF(y):</a:t>
            </a:r>
            <a:endParaRPr sz="800">
              <a:latin typeface="Courier New"/>
              <a:cs typeface="Courier New"/>
            </a:endParaRPr>
          </a:p>
          <a:p>
            <a:pPr marL="289560" marR="152400">
              <a:lnSpc>
                <a:spcPts val="950"/>
              </a:lnSpc>
              <a:spcBef>
                <a:spcPts val="35"/>
              </a:spcBef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11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  </a:t>
            </a: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5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6583" y="1590708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08117" y="158277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279" y="641700"/>
            <a:ext cx="13976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dirty="0">
                <a:latin typeface="Arial"/>
                <a:cs typeface="Arial"/>
              </a:rPr>
              <a:t>chiamata </a:t>
            </a:r>
            <a:r>
              <a:rPr sz="1000" dirty="0">
                <a:latin typeface="Arial"/>
                <a:cs typeface="Arial"/>
              </a:rPr>
              <a:t>di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funzione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108" y="142430"/>
            <a:ext cx="3646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funzione </a:t>
            </a:r>
            <a:r>
              <a:rPr dirty="0"/>
              <a:t>= nome + codice eseguibile (+</a:t>
            </a:r>
            <a:r>
              <a:rPr spc="-70" dirty="0"/>
              <a:t> </a:t>
            </a:r>
            <a:r>
              <a:rPr dirty="0"/>
              <a:t>parametri)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723" y="931417"/>
            <a:ext cx="705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spc="-5" dirty="0">
                <a:latin typeface="Arial"/>
                <a:cs typeface="Arial"/>
              </a:rPr>
              <a:t>sintassi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847" y="920464"/>
            <a:ext cx="2553970" cy="261620"/>
          </a:xfrm>
          <a:prstGeom prst="rect">
            <a:avLst/>
          </a:prstGeom>
          <a:ln w="9525">
            <a:solidFill>
              <a:srgbClr val="AB45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76910">
              <a:lnSpc>
                <a:spcPct val="100000"/>
              </a:lnSpc>
              <a:spcBef>
                <a:spcPts val="185"/>
              </a:spcBef>
              <a:tabLst>
                <a:tab pos="1057910" algn="l"/>
                <a:tab pos="1591945" algn="l"/>
                <a:tab pos="2277745" algn="l"/>
              </a:tabLst>
            </a:pP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(	</a:t>
            </a:r>
            <a:r>
              <a:rPr sz="1000" spc="-5" dirty="0">
                <a:solidFill>
                  <a:srgbClr val="3333CC"/>
                </a:solidFill>
                <a:latin typeface="Courier New"/>
                <a:cs typeface="Courier New"/>
              </a:rPr>
              <a:t>1,	2,	</a:t>
            </a:r>
            <a:r>
              <a:rPr sz="1000" dirty="0">
                <a:solidFill>
                  <a:srgbClr val="3333CC"/>
                </a:solidFill>
                <a:latin typeface="Courier New"/>
                <a:cs typeface="Courier New"/>
              </a:rPr>
              <a:t>N)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323" y="1293495"/>
            <a:ext cx="98425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spc="1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7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137" y="1276350"/>
            <a:ext cx="28047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759" algn="l"/>
                <a:tab pos="1109980" algn="l"/>
              </a:tabLst>
            </a:pPr>
            <a:r>
              <a:rPr sz="900" spc="-5" dirty="0">
                <a:latin typeface="Courier New"/>
                <a:cs typeface="Courier New"/>
              </a:rPr>
              <a:t>1,	2,	</a:t>
            </a:r>
            <a:r>
              <a:rPr sz="900" dirty="0">
                <a:latin typeface="Courier New"/>
                <a:cs typeface="Courier New"/>
              </a:rPr>
              <a:t>N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è una sequenza di</a:t>
            </a:r>
            <a:r>
              <a:rPr sz="9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espressioni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9916" y="1826419"/>
            <a:ext cx="1191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759" algn="l"/>
                <a:tab pos="1109980" algn="l"/>
              </a:tabLst>
            </a:pPr>
            <a:r>
              <a:rPr sz="900" spc="-5" dirty="0">
                <a:latin typeface="Courier New"/>
                <a:cs typeface="Courier New"/>
              </a:rPr>
              <a:t>1</a:t>
            </a:r>
            <a:r>
              <a:rPr sz="900" dirty="0">
                <a:latin typeface="Courier New"/>
                <a:cs typeface="Courier New"/>
              </a:rPr>
              <a:t>,	</a:t>
            </a:r>
            <a:r>
              <a:rPr sz="900" spc="-5" dirty="0">
                <a:latin typeface="Courier New"/>
                <a:cs typeface="Courier New"/>
              </a:rPr>
              <a:t>2</a:t>
            </a:r>
            <a:r>
              <a:rPr sz="900" dirty="0">
                <a:latin typeface="Courier New"/>
                <a:cs typeface="Courier New"/>
              </a:rPr>
              <a:t>,	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260" y="1626832"/>
            <a:ext cx="2538095" cy="5092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spc="-5" dirty="0">
                <a:latin typeface="Arial"/>
                <a:cs typeface="Arial"/>
              </a:rPr>
              <a:t>semantica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1. l’interprete 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Python 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valuta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9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espressioni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solidFill>
                  <a:srgbClr val="3333CC"/>
                </a:solidFill>
                <a:latin typeface="Arial"/>
                <a:cs typeface="Arial"/>
              </a:rPr>
              <a:t>denominate </a:t>
            </a:r>
            <a:r>
              <a:rPr sz="800" b="1" i="1" dirty="0">
                <a:latin typeface="Arial"/>
                <a:cs typeface="Arial"/>
              </a:rPr>
              <a:t>parametri</a:t>
            </a:r>
            <a:r>
              <a:rPr sz="800" b="1" i="1" spc="-2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attuali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860" y="2105989"/>
            <a:ext cx="4161790" cy="11995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700" dirty="0">
                <a:latin typeface="Arial"/>
                <a:cs typeface="Arial"/>
              </a:rPr>
              <a:t>– ottenendo così una sequenza di valori: </a:t>
            </a:r>
            <a:r>
              <a:rPr sz="700" i="1" dirty="0">
                <a:latin typeface="Arial"/>
                <a:cs typeface="Arial"/>
              </a:rPr>
              <a:t>val</a:t>
            </a:r>
            <a:r>
              <a:rPr sz="675" baseline="-24691" dirty="0">
                <a:latin typeface="Arial"/>
                <a:cs typeface="Arial"/>
              </a:rPr>
              <a:t>1</a:t>
            </a:r>
            <a:r>
              <a:rPr sz="700" i="1" dirty="0">
                <a:latin typeface="Arial"/>
                <a:cs typeface="Arial"/>
              </a:rPr>
              <a:t>, val</a:t>
            </a:r>
            <a:r>
              <a:rPr sz="675" baseline="-24691" dirty="0">
                <a:latin typeface="Arial"/>
                <a:cs typeface="Arial"/>
              </a:rPr>
              <a:t>2</a:t>
            </a:r>
            <a:r>
              <a:rPr sz="700" i="1" dirty="0">
                <a:latin typeface="Arial"/>
                <a:cs typeface="Arial"/>
              </a:rPr>
              <a:t>, …,</a:t>
            </a:r>
            <a:r>
              <a:rPr sz="700" i="1" spc="-10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val</a:t>
            </a:r>
            <a:r>
              <a:rPr sz="675" baseline="-24691" dirty="0">
                <a:latin typeface="Arial"/>
                <a:cs typeface="Arial"/>
              </a:rPr>
              <a:t>N</a:t>
            </a:r>
            <a:endParaRPr sz="675" baseline="-24691">
              <a:latin typeface="Arial"/>
              <a:cs typeface="Arial"/>
            </a:endParaRPr>
          </a:p>
          <a:p>
            <a:pPr marL="158750" marR="744855" indent="-146050">
              <a:lnSpc>
                <a:spcPts val="1030"/>
              </a:lnSpc>
              <a:spcBef>
                <a:spcPts val="33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2.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associa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ogni parametro formale con il valore</a:t>
            </a:r>
            <a:r>
              <a:rPr sz="9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dell’espressione  corrispondente (per</a:t>
            </a: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posizione)</a:t>
            </a:r>
            <a:endParaRPr sz="9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190"/>
              </a:spcBef>
              <a:buChar char="–"/>
              <a:tabLst>
                <a:tab pos="368300" algn="l"/>
              </a:tabLst>
            </a:pPr>
            <a:r>
              <a:rPr sz="800" spc="-5" dirty="0">
                <a:latin typeface="Arial"/>
                <a:cs typeface="Arial"/>
              </a:rPr>
              <a:t>costruisce </a:t>
            </a:r>
            <a:r>
              <a:rPr sz="800" dirty="0">
                <a:latin typeface="Arial"/>
                <a:cs typeface="Arial"/>
              </a:rPr>
              <a:t>un insieme di coppie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i="1" spc="-5" dirty="0">
                <a:latin typeface="Arial"/>
                <a:cs typeface="Arial"/>
              </a:rPr>
              <a:t>par</a:t>
            </a:r>
            <a:r>
              <a:rPr sz="750" spc="-7" baseline="-22222" dirty="0">
                <a:latin typeface="Arial"/>
                <a:cs typeface="Arial"/>
              </a:rPr>
              <a:t>j</a:t>
            </a:r>
            <a:r>
              <a:rPr sz="800" i="1" spc="-5" dirty="0">
                <a:latin typeface="Arial"/>
                <a:cs typeface="Arial"/>
              </a:rPr>
              <a:t>, </a:t>
            </a:r>
            <a:r>
              <a:rPr sz="800" i="1" dirty="0">
                <a:latin typeface="Arial"/>
                <a:cs typeface="Arial"/>
              </a:rPr>
              <a:t>val</a:t>
            </a:r>
            <a:r>
              <a:rPr sz="750" baseline="-22222" dirty="0">
                <a:latin typeface="Arial"/>
                <a:cs typeface="Arial"/>
              </a:rPr>
              <a:t>j</a:t>
            </a:r>
            <a:r>
              <a:rPr sz="800" dirty="0">
                <a:latin typeface="Arial"/>
                <a:cs typeface="Arial"/>
              </a:rPr>
              <a:t>]</a:t>
            </a:r>
            <a:endParaRPr sz="8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</a:tabLst>
            </a:pPr>
            <a:r>
              <a:rPr sz="900" spc="-5" dirty="0">
                <a:solidFill>
                  <a:srgbClr val="0000FF"/>
                </a:solidFill>
                <a:latin typeface="Arial"/>
                <a:cs typeface="Arial"/>
              </a:rPr>
              <a:t>3.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esegue </a:t>
            </a:r>
            <a:r>
              <a:rPr sz="900" dirty="0">
                <a:solidFill>
                  <a:srgbClr val="0000FF"/>
                </a:solidFill>
                <a:latin typeface="Arial"/>
                <a:cs typeface="Arial"/>
              </a:rPr>
              <a:t>il corpo della funzione</a:t>
            </a:r>
            <a:endParaRPr sz="900">
              <a:latin typeface="Arial"/>
              <a:cs typeface="Arial"/>
            </a:endParaRPr>
          </a:p>
          <a:p>
            <a:pPr marL="368300" lvl="1" indent="-114300">
              <a:lnSpc>
                <a:spcPct val="100000"/>
              </a:lnSpc>
              <a:spcBef>
                <a:spcPts val="200"/>
              </a:spcBef>
              <a:buChar char="–"/>
              <a:tabLst>
                <a:tab pos="368300" algn="l"/>
              </a:tabLst>
            </a:pPr>
            <a:r>
              <a:rPr sz="800" dirty="0">
                <a:latin typeface="Arial"/>
                <a:cs typeface="Arial"/>
              </a:rPr>
              <a:t>l’insieme di coppie </a:t>
            </a:r>
            <a:r>
              <a:rPr sz="800" spc="-5" dirty="0">
                <a:latin typeface="Arial"/>
                <a:cs typeface="Arial"/>
              </a:rPr>
              <a:t>[</a:t>
            </a:r>
            <a:r>
              <a:rPr sz="800" i="1" spc="-5" dirty="0">
                <a:latin typeface="Arial"/>
                <a:cs typeface="Arial"/>
              </a:rPr>
              <a:t>par</a:t>
            </a:r>
            <a:r>
              <a:rPr sz="750" spc="-7" baseline="-22222" dirty="0">
                <a:latin typeface="Arial"/>
                <a:cs typeface="Arial"/>
              </a:rPr>
              <a:t>j</a:t>
            </a:r>
            <a:r>
              <a:rPr sz="800" i="1" spc="-5" dirty="0">
                <a:latin typeface="Arial"/>
                <a:cs typeface="Arial"/>
              </a:rPr>
              <a:t>, </a:t>
            </a:r>
            <a:r>
              <a:rPr sz="800" i="1" dirty="0">
                <a:latin typeface="Arial"/>
                <a:cs typeface="Arial"/>
              </a:rPr>
              <a:t>val</a:t>
            </a:r>
            <a:r>
              <a:rPr sz="750" baseline="-22222" dirty="0">
                <a:latin typeface="Arial"/>
                <a:cs typeface="Arial"/>
              </a:rPr>
              <a:t>j</a:t>
            </a:r>
            <a:r>
              <a:rPr sz="800" dirty="0">
                <a:latin typeface="Arial"/>
                <a:cs typeface="Arial"/>
              </a:rPr>
              <a:t>] </a:t>
            </a:r>
            <a:r>
              <a:rPr sz="800" spc="-5" dirty="0">
                <a:latin typeface="Arial"/>
                <a:cs typeface="Arial"/>
              </a:rPr>
              <a:t>esiste </a:t>
            </a:r>
            <a:r>
              <a:rPr sz="800" dirty="0">
                <a:latin typeface="Arial"/>
                <a:cs typeface="Arial"/>
              </a:rPr>
              <a:t>solo mentre la funzione è in esecuzione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!!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700" dirty="0">
                <a:latin typeface="Comic Sans MS"/>
                <a:cs typeface="Comic Sans MS"/>
              </a:rPr>
              <a:t>60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1809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9840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9" y="0"/>
                </a:lnTo>
                <a:lnTo>
                  <a:pt x="241954" y="3779"/>
                </a:lnTo>
                <a:lnTo>
                  <a:pt x="197516" y="14723"/>
                </a:lnTo>
                <a:lnTo>
                  <a:pt x="156079" y="32235"/>
                </a:lnTo>
                <a:lnTo>
                  <a:pt x="118238" y="55721"/>
                </a:lnTo>
                <a:lnTo>
                  <a:pt x="84587" y="84587"/>
                </a:lnTo>
                <a:lnTo>
                  <a:pt x="55721" y="118237"/>
                </a:lnTo>
                <a:lnTo>
                  <a:pt x="32235" y="156079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8"/>
                </a:lnTo>
                <a:lnTo>
                  <a:pt x="3779" y="1490802"/>
                </a:lnTo>
                <a:lnTo>
                  <a:pt x="14723" y="1535240"/>
                </a:lnTo>
                <a:lnTo>
                  <a:pt x="32235" y="1576677"/>
                </a:lnTo>
                <a:lnTo>
                  <a:pt x="55721" y="1614518"/>
                </a:lnTo>
                <a:lnTo>
                  <a:pt x="84587" y="1648169"/>
                </a:lnTo>
                <a:lnTo>
                  <a:pt x="118238" y="1677034"/>
                </a:lnTo>
                <a:lnTo>
                  <a:pt x="156079" y="1700521"/>
                </a:lnTo>
                <a:lnTo>
                  <a:pt x="197516" y="1718033"/>
                </a:lnTo>
                <a:lnTo>
                  <a:pt x="241954" y="1728976"/>
                </a:lnTo>
                <a:lnTo>
                  <a:pt x="288799" y="1732756"/>
                </a:lnTo>
                <a:lnTo>
                  <a:pt x="1523333" y="1732756"/>
                </a:lnTo>
                <a:lnTo>
                  <a:pt x="1570177" y="1728976"/>
                </a:lnTo>
                <a:lnTo>
                  <a:pt x="1614615" y="1718033"/>
                </a:lnTo>
                <a:lnTo>
                  <a:pt x="1656052" y="1700521"/>
                </a:lnTo>
                <a:lnTo>
                  <a:pt x="1693893" y="1677034"/>
                </a:lnTo>
                <a:lnTo>
                  <a:pt x="1727544" y="1648169"/>
                </a:lnTo>
                <a:lnTo>
                  <a:pt x="1756410" y="1614518"/>
                </a:lnTo>
                <a:lnTo>
                  <a:pt x="1779896" y="1576677"/>
                </a:lnTo>
                <a:lnTo>
                  <a:pt x="1797408" y="1535240"/>
                </a:lnTo>
                <a:lnTo>
                  <a:pt x="1808351" y="1490802"/>
                </a:lnTo>
                <a:lnTo>
                  <a:pt x="1812131" y="1443958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9"/>
                </a:lnTo>
                <a:lnTo>
                  <a:pt x="1756410" y="118237"/>
                </a:lnTo>
                <a:lnTo>
                  <a:pt x="1727544" y="84587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9840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2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3" y="84587"/>
                </a:lnTo>
                <a:lnTo>
                  <a:pt x="1756409" y="118237"/>
                </a:lnTo>
                <a:lnTo>
                  <a:pt x="1779895" y="156078"/>
                </a:lnTo>
                <a:lnTo>
                  <a:pt x="1797407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8"/>
                </a:lnTo>
                <a:lnTo>
                  <a:pt x="1808351" y="1490802"/>
                </a:lnTo>
                <a:lnTo>
                  <a:pt x="1797407" y="1535240"/>
                </a:lnTo>
                <a:lnTo>
                  <a:pt x="1779895" y="1576677"/>
                </a:lnTo>
                <a:lnTo>
                  <a:pt x="1756409" y="1614518"/>
                </a:lnTo>
                <a:lnTo>
                  <a:pt x="1727543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2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8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9078" y="169787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9956" y="1939491"/>
            <a:ext cx="1115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5295" y="173660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0672" y="2018698"/>
            <a:ext cx="977900" cy="567690"/>
          </a:xfrm>
          <a:custGeom>
            <a:avLst/>
            <a:gdLst/>
            <a:ahLst/>
            <a:cxnLst/>
            <a:rect l="l" t="t" r="r" b="b"/>
            <a:pathLst>
              <a:path w="977900" h="567689">
                <a:moveTo>
                  <a:pt x="731250" y="0"/>
                </a:moveTo>
                <a:lnTo>
                  <a:pt x="731250" y="141883"/>
                </a:lnTo>
                <a:lnTo>
                  <a:pt x="0" y="141883"/>
                </a:lnTo>
                <a:lnTo>
                  <a:pt x="0" y="425648"/>
                </a:lnTo>
                <a:lnTo>
                  <a:pt x="731250" y="425648"/>
                </a:lnTo>
                <a:lnTo>
                  <a:pt x="731250" y="567531"/>
                </a:lnTo>
                <a:lnTo>
                  <a:pt x="977900" y="283764"/>
                </a:lnTo>
                <a:lnTo>
                  <a:pt x="73125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0672" y="2018698"/>
            <a:ext cx="977900" cy="567690"/>
          </a:xfrm>
          <a:custGeom>
            <a:avLst/>
            <a:gdLst/>
            <a:ahLst/>
            <a:cxnLst/>
            <a:rect l="l" t="t" r="r" b="b"/>
            <a:pathLst>
              <a:path w="977900" h="567689">
                <a:moveTo>
                  <a:pt x="0" y="141883"/>
                </a:moveTo>
                <a:lnTo>
                  <a:pt x="731251" y="141883"/>
                </a:lnTo>
                <a:lnTo>
                  <a:pt x="731251" y="0"/>
                </a:lnTo>
                <a:lnTo>
                  <a:pt x="977900" y="283765"/>
                </a:lnTo>
                <a:lnTo>
                  <a:pt x="731251" y="567531"/>
                </a:lnTo>
                <a:lnTo>
                  <a:pt x="731251" y="425648"/>
                </a:lnTo>
                <a:lnTo>
                  <a:pt x="0" y="425648"/>
                </a:lnTo>
                <a:lnTo>
                  <a:pt x="0" y="141883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841" y="73852"/>
            <a:ext cx="3438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Semantica </a:t>
            </a:r>
            <a:r>
              <a:rPr dirty="0"/>
              <a:t>della </a:t>
            </a:r>
            <a:r>
              <a:rPr i="1" dirty="0">
                <a:latin typeface="Arial"/>
                <a:cs typeface="Arial"/>
              </a:rPr>
              <a:t>chiamata </a:t>
            </a:r>
            <a:r>
              <a:rPr dirty="0"/>
              <a:t>di </a:t>
            </a:r>
            <a:r>
              <a:rPr spc="-5" dirty="0"/>
              <a:t>funzione:</a:t>
            </a:r>
            <a:r>
              <a:rPr spc="-40" dirty="0"/>
              <a:t> </a:t>
            </a:r>
            <a:r>
              <a:rPr dirty="0"/>
              <a:t>esempio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1940" y="3104389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6978" y="410560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9759" y="6010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9759" y="6010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3567" y="829343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971" y="4105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8"/>
                </a:lnTo>
                <a:lnTo>
                  <a:pt x="8940" y="631393"/>
                </a:lnTo>
                <a:lnTo>
                  <a:pt x="33323" y="667557"/>
                </a:lnTo>
                <a:lnTo>
                  <a:pt x="69487" y="691940"/>
                </a:lnTo>
                <a:lnTo>
                  <a:pt x="113772" y="700881"/>
                </a:lnTo>
                <a:lnTo>
                  <a:pt x="568852" y="700881"/>
                </a:lnTo>
                <a:lnTo>
                  <a:pt x="613137" y="691940"/>
                </a:lnTo>
                <a:lnTo>
                  <a:pt x="649301" y="667557"/>
                </a:lnTo>
                <a:lnTo>
                  <a:pt x="673684" y="631393"/>
                </a:lnTo>
                <a:lnTo>
                  <a:pt x="682625" y="587108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72" y="41056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3160" y="585503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971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7" y="0"/>
                </a:lnTo>
                <a:lnTo>
                  <a:pt x="241953" y="3779"/>
                </a:lnTo>
                <a:lnTo>
                  <a:pt x="197515" y="14723"/>
                </a:lnTo>
                <a:lnTo>
                  <a:pt x="156079" y="32235"/>
                </a:lnTo>
                <a:lnTo>
                  <a:pt x="118237" y="55721"/>
                </a:lnTo>
                <a:lnTo>
                  <a:pt x="84587" y="84587"/>
                </a:lnTo>
                <a:lnTo>
                  <a:pt x="55721" y="118237"/>
                </a:lnTo>
                <a:lnTo>
                  <a:pt x="32235" y="156079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8"/>
                </a:lnTo>
                <a:lnTo>
                  <a:pt x="3779" y="1490802"/>
                </a:lnTo>
                <a:lnTo>
                  <a:pt x="14723" y="1535240"/>
                </a:lnTo>
                <a:lnTo>
                  <a:pt x="32235" y="1576677"/>
                </a:lnTo>
                <a:lnTo>
                  <a:pt x="55721" y="1614518"/>
                </a:lnTo>
                <a:lnTo>
                  <a:pt x="84587" y="1648169"/>
                </a:lnTo>
                <a:lnTo>
                  <a:pt x="118237" y="1677034"/>
                </a:lnTo>
                <a:lnTo>
                  <a:pt x="156079" y="1700521"/>
                </a:lnTo>
                <a:lnTo>
                  <a:pt x="197515" y="1718033"/>
                </a:lnTo>
                <a:lnTo>
                  <a:pt x="241953" y="1728976"/>
                </a:lnTo>
                <a:lnTo>
                  <a:pt x="288797" y="1732756"/>
                </a:lnTo>
                <a:lnTo>
                  <a:pt x="1523333" y="1732756"/>
                </a:lnTo>
                <a:lnTo>
                  <a:pt x="1570177" y="1728976"/>
                </a:lnTo>
                <a:lnTo>
                  <a:pt x="1614615" y="1718033"/>
                </a:lnTo>
                <a:lnTo>
                  <a:pt x="1656052" y="1700521"/>
                </a:lnTo>
                <a:lnTo>
                  <a:pt x="1693893" y="1677034"/>
                </a:lnTo>
                <a:lnTo>
                  <a:pt x="1727544" y="1648169"/>
                </a:lnTo>
                <a:lnTo>
                  <a:pt x="1756410" y="1614518"/>
                </a:lnTo>
                <a:lnTo>
                  <a:pt x="1779896" y="1576677"/>
                </a:lnTo>
                <a:lnTo>
                  <a:pt x="1797408" y="1535240"/>
                </a:lnTo>
                <a:lnTo>
                  <a:pt x="1808351" y="1490802"/>
                </a:lnTo>
                <a:lnTo>
                  <a:pt x="1812131" y="1443958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9"/>
                </a:lnTo>
                <a:lnTo>
                  <a:pt x="1756410" y="118237"/>
                </a:lnTo>
                <a:lnTo>
                  <a:pt x="1727544" y="84587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72" y="159007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3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4" y="84587"/>
                </a:lnTo>
                <a:lnTo>
                  <a:pt x="1756410" y="118237"/>
                </a:lnTo>
                <a:lnTo>
                  <a:pt x="1779896" y="156078"/>
                </a:lnTo>
                <a:lnTo>
                  <a:pt x="1797408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8"/>
                </a:lnTo>
                <a:lnTo>
                  <a:pt x="1808351" y="1490802"/>
                </a:lnTo>
                <a:lnTo>
                  <a:pt x="1797408" y="1535240"/>
                </a:lnTo>
                <a:lnTo>
                  <a:pt x="1779896" y="1576677"/>
                </a:lnTo>
                <a:lnTo>
                  <a:pt x="1756410" y="1614518"/>
                </a:lnTo>
                <a:lnTo>
                  <a:pt x="1727544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3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8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79211" y="169787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426" y="173660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087" y="1939491"/>
            <a:ext cx="111569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7448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x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8238" y="2358107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2060" y="272063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895" y="2874595"/>
            <a:ext cx="686435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8249" y="158277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91241" y="1172410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4" h="1269">
                <a:moveTo>
                  <a:pt x="245533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76000" y="1109107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4" h="127000">
                <a:moveTo>
                  <a:pt x="76404" y="0"/>
                </a:moveTo>
                <a:lnTo>
                  <a:pt x="0" y="63254"/>
                </a:lnTo>
                <a:lnTo>
                  <a:pt x="75994" y="127000"/>
                </a:lnTo>
                <a:lnTo>
                  <a:pt x="7640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95193" y="1030320"/>
            <a:ext cx="861694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40"/>
              </a:spcBef>
            </a:pPr>
            <a:r>
              <a:rPr sz="800" dirty="0">
                <a:solidFill>
                  <a:srgbClr val="804000"/>
                </a:solidFill>
                <a:latin typeface="Arial"/>
                <a:cs typeface="Arial"/>
              </a:rPr>
              <a:t>indicatore  </a:t>
            </a:r>
            <a:r>
              <a:rPr sz="800" spc="-5" dirty="0">
                <a:solidFill>
                  <a:srgbClr val="804000"/>
                </a:solidFill>
                <a:latin typeface="Arial"/>
                <a:cs typeface="Arial"/>
              </a:rPr>
              <a:t>istruzione</a:t>
            </a:r>
            <a:r>
              <a:rPr sz="800" spc="-55" dirty="0">
                <a:solidFill>
                  <a:srgbClr val="804000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804000"/>
                </a:solidFill>
                <a:latin typeface="Arial"/>
                <a:cs typeface="Arial"/>
              </a:rPr>
              <a:t>corrente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7642" y="2204224"/>
            <a:ext cx="10064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7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x:5	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98106" y="2383467"/>
            <a:ext cx="685800" cy="262890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5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98106" y="2239101"/>
            <a:ext cx="685800" cy="407034"/>
          </a:xfrm>
          <a:custGeom>
            <a:avLst/>
            <a:gdLst/>
            <a:ahLst/>
            <a:cxnLst/>
            <a:rect l="l" t="t" r="r" b="b"/>
            <a:pathLst>
              <a:path w="685800" h="407035">
                <a:moveTo>
                  <a:pt x="0" y="0"/>
                </a:moveTo>
                <a:lnTo>
                  <a:pt x="685799" y="0"/>
                </a:lnTo>
                <a:lnTo>
                  <a:pt x="685799" y="406659"/>
                </a:lnTo>
                <a:lnTo>
                  <a:pt x="0" y="4066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89639" y="2357710"/>
            <a:ext cx="694690" cy="1270"/>
          </a:xfrm>
          <a:custGeom>
            <a:avLst/>
            <a:gdLst/>
            <a:ahLst/>
            <a:cxnLst/>
            <a:rect l="l" t="t" r="r" b="b"/>
            <a:pathLst>
              <a:path w="694689" h="1269">
                <a:moveTo>
                  <a:pt x="0" y="0"/>
                </a:moveTo>
                <a:lnTo>
                  <a:pt x="694266" y="795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92723" y="272063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25276" y="2874595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08117" y="158277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66972" y="2408429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9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1732" y="2345126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42592" y="2204892"/>
            <a:ext cx="619760" cy="8413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900" dirty="0">
                <a:latin typeface="Arial"/>
                <a:cs typeface="Arial"/>
              </a:rPr>
              <a:t>&gt;&gt;&gt;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myF(5)</a:t>
            </a:r>
            <a:endParaRPr sz="900">
              <a:latin typeface="Arial"/>
              <a:cs typeface="Arial"/>
            </a:endParaRPr>
          </a:p>
          <a:p>
            <a:pPr marL="38100" marR="53340">
              <a:lnSpc>
                <a:spcPct val="100299"/>
              </a:lnSpc>
              <a:spcBef>
                <a:spcPts val="250"/>
              </a:spcBef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chiamata</a:t>
            </a:r>
            <a:r>
              <a:rPr sz="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di  funzione  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(fatta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dalla  "command  area")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29703" y="2332229"/>
            <a:ext cx="154940" cy="169545"/>
          </a:xfrm>
          <a:custGeom>
            <a:avLst/>
            <a:gdLst/>
            <a:ahLst/>
            <a:cxnLst/>
            <a:rect l="l" t="t" r="r" b="b"/>
            <a:pathLst>
              <a:path w="154939" h="169544">
                <a:moveTo>
                  <a:pt x="0" y="0"/>
                </a:moveTo>
                <a:lnTo>
                  <a:pt x="154781" y="0"/>
                </a:lnTo>
                <a:lnTo>
                  <a:pt x="154781" y="169069"/>
                </a:lnTo>
                <a:lnTo>
                  <a:pt x="0" y="16906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262723" y="2342389"/>
            <a:ext cx="876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1</a:t>
            </a:r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0672" y="2087278"/>
            <a:ext cx="977900" cy="567690"/>
          </a:xfrm>
          <a:custGeom>
            <a:avLst/>
            <a:gdLst/>
            <a:ahLst/>
            <a:cxnLst/>
            <a:rect l="l" t="t" r="r" b="b"/>
            <a:pathLst>
              <a:path w="977900" h="567689">
                <a:moveTo>
                  <a:pt x="731250" y="0"/>
                </a:moveTo>
                <a:lnTo>
                  <a:pt x="731250" y="141881"/>
                </a:lnTo>
                <a:lnTo>
                  <a:pt x="0" y="141881"/>
                </a:lnTo>
                <a:lnTo>
                  <a:pt x="0" y="425648"/>
                </a:lnTo>
                <a:lnTo>
                  <a:pt x="731250" y="425648"/>
                </a:lnTo>
                <a:lnTo>
                  <a:pt x="731250" y="567529"/>
                </a:lnTo>
                <a:lnTo>
                  <a:pt x="977900" y="283764"/>
                </a:lnTo>
                <a:lnTo>
                  <a:pt x="73125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0672" y="2087277"/>
            <a:ext cx="977900" cy="567690"/>
          </a:xfrm>
          <a:custGeom>
            <a:avLst/>
            <a:gdLst/>
            <a:ahLst/>
            <a:cxnLst/>
            <a:rect l="l" t="t" r="r" b="b"/>
            <a:pathLst>
              <a:path w="977900" h="567689">
                <a:moveTo>
                  <a:pt x="0" y="141883"/>
                </a:moveTo>
                <a:lnTo>
                  <a:pt x="731251" y="141883"/>
                </a:lnTo>
                <a:lnTo>
                  <a:pt x="731251" y="0"/>
                </a:lnTo>
                <a:lnTo>
                  <a:pt x="977900" y="283765"/>
                </a:lnTo>
                <a:lnTo>
                  <a:pt x="731251" y="567531"/>
                </a:lnTo>
                <a:lnTo>
                  <a:pt x="731251" y="425648"/>
                </a:lnTo>
                <a:lnTo>
                  <a:pt x="0" y="425648"/>
                </a:lnTo>
                <a:lnTo>
                  <a:pt x="0" y="141883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841" y="142430"/>
            <a:ext cx="3438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Semantica </a:t>
            </a:r>
            <a:r>
              <a:rPr dirty="0"/>
              <a:t>della </a:t>
            </a:r>
            <a:r>
              <a:rPr i="1" dirty="0">
                <a:latin typeface="Arial"/>
                <a:cs typeface="Arial"/>
              </a:rPr>
              <a:t>chiamata </a:t>
            </a:r>
            <a:r>
              <a:rPr dirty="0"/>
              <a:t>di </a:t>
            </a:r>
            <a:r>
              <a:rPr spc="-5" dirty="0"/>
              <a:t>funzione:</a:t>
            </a:r>
            <a:r>
              <a:rPr spc="-40" dirty="0"/>
              <a:t> </a:t>
            </a:r>
            <a:r>
              <a:rPr dirty="0"/>
              <a:t>esempio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7702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978" y="479140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759" y="6696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9759" y="6696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567" y="897921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71" y="4791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972" y="4791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160" y="654082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971" y="165865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7" y="0"/>
                </a:lnTo>
                <a:lnTo>
                  <a:pt x="241953" y="3779"/>
                </a:lnTo>
                <a:lnTo>
                  <a:pt x="197515" y="14723"/>
                </a:lnTo>
                <a:lnTo>
                  <a:pt x="156079" y="32235"/>
                </a:lnTo>
                <a:lnTo>
                  <a:pt x="118237" y="55721"/>
                </a:lnTo>
                <a:lnTo>
                  <a:pt x="84587" y="84586"/>
                </a:lnTo>
                <a:lnTo>
                  <a:pt x="55721" y="118237"/>
                </a:lnTo>
                <a:lnTo>
                  <a:pt x="32235" y="156078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6"/>
                </a:lnTo>
                <a:lnTo>
                  <a:pt x="3779" y="1490801"/>
                </a:lnTo>
                <a:lnTo>
                  <a:pt x="14723" y="1535239"/>
                </a:lnTo>
                <a:lnTo>
                  <a:pt x="32235" y="1576676"/>
                </a:lnTo>
                <a:lnTo>
                  <a:pt x="55721" y="1614517"/>
                </a:lnTo>
                <a:lnTo>
                  <a:pt x="84587" y="1648168"/>
                </a:lnTo>
                <a:lnTo>
                  <a:pt x="118237" y="1677033"/>
                </a:lnTo>
                <a:lnTo>
                  <a:pt x="156079" y="1700519"/>
                </a:lnTo>
                <a:lnTo>
                  <a:pt x="197515" y="1718031"/>
                </a:lnTo>
                <a:lnTo>
                  <a:pt x="241953" y="1728975"/>
                </a:lnTo>
                <a:lnTo>
                  <a:pt x="288797" y="1732754"/>
                </a:lnTo>
                <a:lnTo>
                  <a:pt x="1523333" y="1732754"/>
                </a:lnTo>
                <a:lnTo>
                  <a:pt x="1570177" y="1728975"/>
                </a:lnTo>
                <a:lnTo>
                  <a:pt x="1614615" y="1718031"/>
                </a:lnTo>
                <a:lnTo>
                  <a:pt x="1656052" y="1700519"/>
                </a:lnTo>
                <a:lnTo>
                  <a:pt x="1693893" y="1677033"/>
                </a:lnTo>
                <a:lnTo>
                  <a:pt x="1727544" y="1648168"/>
                </a:lnTo>
                <a:lnTo>
                  <a:pt x="1756410" y="1614517"/>
                </a:lnTo>
                <a:lnTo>
                  <a:pt x="1779896" y="1576676"/>
                </a:lnTo>
                <a:lnTo>
                  <a:pt x="1797408" y="1535239"/>
                </a:lnTo>
                <a:lnTo>
                  <a:pt x="1808351" y="1490801"/>
                </a:lnTo>
                <a:lnTo>
                  <a:pt x="1812131" y="1443956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8"/>
                </a:lnTo>
                <a:lnTo>
                  <a:pt x="1756410" y="118237"/>
                </a:lnTo>
                <a:lnTo>
                  <a:pt x="1727544" y="84586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72" y="1658652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3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4" y="84587"/>
                </a:lnTo>
                <a:lnTo>
                  <a:pt x="1756410" y="118237"/>
                </a:lnTo>
                <a:lnTo>
                  <a:pt x="1779896" y="156078"/>
                </a:lnTo>
                <a:lnTo>
                  <a:pt x="1797408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7"/>
                </a:lnTo>
                <a:lnTo>
                  <a:pt x="1808351" y="1490802"/>
                </a:lnTo>
                <a:lnTo>
                  <a:pt x="1797408" y="1535240"/>
                </a:lnTo>
                <a:lnTo>
                  <a:pt x="1779896" y="1576677"/>
                </a:lnTo>
                <a:lnTo>
                  <a:pt x="1756410" y="1614518"/>
                </a:lnTo>
                <a:lnTo>
                  <a:pt x="1727544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3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7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9211" y="176645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426" y="180518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087" y="2008070"/>
            <a:ext cx="111569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7448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x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238" y="2426686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060" y="278921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895" y="2943174"/>
            <a:ext cx="686435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249" y="165135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89840" y="165865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9" y="0"/>
                </a:lnTo>
                <a:lnTo>
                  <a:pt x="241954" y="3779"/>
                </a:lnTo>
                <a:lnTo>
                  <a:pt x="197516" y="14723"/>
                </a:lnTo>
                <a:lnTo>
                  <a:pt x="156079" y="32235"/>
                </a:lnTo>
                <a:lnTo>
                  <a:pt x="118238" y="55721"/>
                </a:lnTo>
                <a:lnTo>
                  <a:pt x="84587" y="84586"/>
                </a:lnTo>
                <a:lnTo>
                  <a:pt x="55721" y="118237"/>
                </a:lnTo>
                <a:lnTo>
                  <a:pt x="32235" y="156078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6"/>
                </a:lnTo>
                <a:lnTo>
                  <a:pt x="3779" y="1490801"/>
                </a:lnTo>
                <a:lnTo>
                  <a:pt x="14723" y="1535239"/>
                </a:lnTo>
                <a:lnTo>
                  <a:pt x="32235" y="1576676"/>
                </a:lnTo>
                <a:lnTo>
                  <a:pt x="55721" y="1614517"/>
                </a:lnTo>
                <a:lnTo>
                  <a:pt x="84587" y="1648168"/>
                </a:lnTo>
                <a:lnTo>
                  <a:pt x="118238" y="1677033"/>
                </a:lnTo>
                <a:lnTo>
                  <a:pt x="156079" y="1700519"/>
                </a:lnTo>
                <a:lnTo>
                  <a:pt x="197516" y="1718031"/>
                </a:lnTo>
                <a:lnTo>
                  <a:pt x="241954" y="1728975"/>
                </a:lnTo>
                <a:lnTo>
                  <a:pt x="288799" y="1732754"/>
                </a:lnTo>
                <a:lnTo>
                  <a:pt x="1523333" y="1732754"/>
                </a:lnTo>
                <a:lnTo>
                  <a:pt x="1570177" y="1728975"/>
                </a:lnTo>
                <a:lnTo>
                  <a:pt x="1614615" y="1718031"/>
                </a:lnTo>
                <a:lnTo>
                  <a:pt x="1656052" y="1700519"/>
                </a:lnTo>
                <a:lnTo>
                  <a:pt x="1693893" y="1677033"/>
                </a:lnTo>
                <a:lnTo>
                  <a:pt x="1727544" y="1648168"/>
                </a:lnTo>
                <a:lnTo>
                  <a:pt x="1756410" y="1614517"/>
                </a:lnTo>
                <a:lnTo>
                  <a:pt x="1779896" y="1576676"/>
                </a:lnTo>
                <a:lnTo>
                  <a:pt x="1797408" y="1535239"/>
                </a:lnTo>
                <a:lnTo>
                  <a:pt x="1808351" y="1490801"/>
                </a:lnTo>
                <a:lnTo>
                  <a:pt x="1812131" y="1443956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8"/>
                </a:lnTo>
                <a:lnTo>
                  <a:pt x="1756410" y="118237"/>
                </a:lnTo>
                <a:lnTo>
                  <a:pt x="1727544" y="84586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89840" y="1658652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2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3" y="84587"/>
                </a:lnTo>
                <a:lnTo>
                  <a:pt x="1756409" y="118237"/>
                </a:lnTo>
                <a:lnTo>
                  <a:pt x="1779895" y="156078"/>
                </a:lnTo>
                <a:lnTo>
                  <a:pt x="1797407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7"/>
                </a:lnTo>
                <a:lnTo>
                  <a:pt x="1808351" y="1490802"/>
                </a:lnTo>
                <a:lnTo>
                  <a:pt x="1797407" y="1535240"/>
                </a:lnTo>
                <a:lnTo>
                  <a:pt x="1779895" y="1576677"/>
                </a:lnTo>
                <a:lnTo>
                  <a:pt x="1756409" y="1614518"/>
                </a:lnTo>
                <a:lnTo>
                  <a:pt x="1727543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2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7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39078" y="176645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39956" y="2008070"/>
            <a:ext cx="1115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15295" y="180518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77642" y="2272804"/>
            <a:ext cx="10064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7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x:5	a:10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98106" y="2426686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98106" y="2307680"/>
            <a:ext cx="685800" cy="407034"/>
          </a:xfrm>
          <a:custGeom>
            <a:avLst/>
            <a:gdLst/>
            <a:ahLst/>
            <a:cxnLst/>
            <a:rect l="l" t="t" r="r" b="b"/>
            <a:pathLst>
              <a:path w="685800" h="407035">
                <a:moveTo>
                  <a:pt x="0" y="0"/>
                </a:moveTo>
                <a:lnTo>
                  <a:pt x="685799" y="0"/>
                </a:lnTo>
                <a:lnTo>
                  <a:pt x="685799" y="406659"/>
                </a:lnTo>
                <a:lnTo>
                  <a:pt x="0" y="4066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9639" y="2426289"/>
            <a:ext cx="694690" cy="1270"/>
          </a:xfrm>
          <a:custGeom>
            <a:avLst/>
            <a:gdLst/>
            <a:ahLst/>
            <a:cxnLst/>
            <a:rect l="l" t="t" r="r" b="b"/>
            <a:pathLst>
              <a:path w="694689" h="1269">
                <a:moveTo>
                  <a:pt x="0" y="0"/>
                </a:moveTo>
                <a:lnTo>
                  <a:pt x="694266" y="794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92723" y="278921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5276" y="2943174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08117" y="165135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66972" y="2604008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9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1732" y="2540706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2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42592" y="2273469"/>
            <a:ext cx="619760" cy="8413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900" dirty="0">
                <a:latin typeface="Arial"/>
                <a:cs typeface="Arial"/>
              </a:rPr>
              <a:t>&gt;&gt;&gt;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myF(5)</a:t>
            </a:r>
            <a:endParaRPr sz="900">
              <a:latin typeface="Arial"/>
              <a:cs typeface="Arial"/>
            </a:endParaRPr>
          </a:p>
          <a:p>
            <a:pPr marL="38100" marR="53340">
              <a:lnSpc>
                <a:spcPct val="100299"/>
              </a:lnSpc>
              <a:spcBef>
                <a:spcPts val="250"/>
              </a:spcBef>
            </a:pP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chiamata</a:t>
            </a:r>
            <a:r>
              <a:rPr sz="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di  funzione  </a:t>
            </a:r>
            <a:r>
              <a:rPr sz="800" spc="-5" dirty="0">
                <a:solidFill>
                  <a:srgbClr val="0000FF"/>
                </a:solidFill>
                <a:latin typeface="Arial"/>
                <a:cs typeface="Arial"/>
              </a:rPr>
              <a:t>(fatta </a:t>
            </a:r>
            <a:r>
              <a:rPr sz="800" dirty="0">
                <a:solidFill>
                  <a:srgbClr val="0000FF"/>
                </a:solidFill>
                <a:latin typeface="Arial"/>
                <a:cs typeface="Arial"/>
              </a:rPr>
              <a:t>dalla  "command  area")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29703" y="2527808"/>
            <a:ext cx="154940" cy="169545"/>
          </a:xfrm>
          <a:custGeom>
            <a:avLst/>
            <a:gdLst/>
            <a:ahLst/>
            <a:cxnLst/>
            <a:rect l="l" t="t" r="r" b="b"/>
            <a:pathLst>
              <a:path w="154939" h="169544">
                <a:moveTo>
                  <a:pt x="0" y="0"/>
                </a:moveTo>
                <a:lnTo>
                  <a:pt x="154781" y="0"/>
                </a:lnTo>
                <a:lnTo>
                  <a:pt x="154781" y="169069"/>
                </a:lnTo>
                <a:lnTo>
                  <a:pt x="0" y="16906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62723" y="2537967"/>
            <a:ext cx="876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2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91241" y="1240345"/>
            <a:ext cx="246379" cy="1270"/>
          </a:xfrm>
          <a:custGeom>
            <a:avLst/>
            <a:gdLst/>
            <a:ahLst/>
            <a:cxnLst/>
            <a:rect l="l" t="t" r="r" b="b"/>
            <a:pathLst>
              <a:path w="246380" h="1269">
                <a:moveTo>
                  <a:pt x="246062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76000" y="1177042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4" h="127000">
                <a:moveTo>
                  <a:pt x="76404" y="0"/>
                </a:moveTo>
                <a:lnTo>
                  <a:pt x="0" y="63254"/>
                </a:lnTo>
                <a:lnTo>
                  <a:pt x="75995" y="127000"/>
                </a:lnTo>
                <a:lnTo>
                  <a:pt x="7640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244" y="142430"/>
            <a:ext cx="2922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“macchina </a:t>
            </a:r>
            <a:r>
              <a:rPr spc="-5" dirty="0"/>
              <a:t>Python”: architettura </a:t>
            </a:r>
            <a:r>
              <a:rPr dirty="0"/>
              <a:t>interna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054" y="562007"/>
            <a:ext cx="2458720" cy="538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dirty="0">
                <a:latin typeface="Arial"/>
                <a:cs typeface="Arial"/>
              </a:rPr>
              <a:t>una </a:t>
            </a:r>
            <a:r>
              <a:rPr sz="1000" spc="-5" dirty="0">
                <a:latin typeface="Arial"/>
                <a:cs typeface="Arial"/>
              </a:rPr>
              <a:t>vista “astratta” </a:t>
            </a:r>
            <a:r>
              <a:rPr sz="1000" dirty="0">
                <a:latin typeface="Arial"/>
                <a:cs typeface="Arial"/>
              </a:rPr>
              <a:t>(a livello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Python)</a:t>
            </a:r>
            <a:endParaRPr sz="10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il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processor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esegue “operazioni”</a:t>
            </a:r>
            <a:r>
              <a:rPr sz="9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  <a:p>
            <a:pPr marL="431800" lvl="1" indent="-19050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le due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memorie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immagazzinano</a:t>
            </a:r>
            <a:r>
              <a:rPr sz="9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“entità”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4578" y="1112553"/>
            <a:ext cx="1942306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359" y="1303053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7360" y="1303052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1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1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81167" y="1531334"/>
            <a:ext cx="433070" cy="24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8309" y="23079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310" y="23079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1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1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04527" y="2479231"/>
            <a:ext cx="348615" cy="3568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8255" algn="just">
              <a:lnSpc>
                <a:spcPct val="105400"/>
              </a:lnSpc>
              <a:spcBef>
                <a:spcPts val="55"/>
              </a:spcBef>
            </a:pPr>
            <a:r>
              <a:rPr sz="700" spc="-5" dirty="0">
                <a:latin typeface="Comic Sans MS"/>
                <a:cs typeface="Comic Sans MS"/>
              </a:rPr>
              <a:t>Python  (main)  </a:t>
            </a:r>
            <a:r>
              <a:rPr sz="700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7253" y="109905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9"/>
                </a:lnTo>
                <a:lnTo>
                  <a:pt x="8940" y="631394"/>
                </a:lnTo>
                <a:lnTo>
                  <a:pt x="33323" y="667558"/>
                </a:lnTo>
                <a:lnTo>
                  <a:pt x="69487" y="691941"/>
                </a:lnTo>
                <a:lnTo>
                  <a:pt x="113772" y="700882"/>
                </a:lnTo>
                <a:lnTo>
                  <a:pt x="568852" y="700882"/>
                </a:lnTo>
                <a:lnTo>
                  <a:pt x="613137" y="691941"/>
                </a:lnTo>
                <a:lnTo>
                  <a:pt x="649301" y="667558"/>
                </a:lnTo>
                <a:lnTo>
                  <a:pt x="673684" y="631394"/>
                </a:lnTo>
                <a:lnTo>
                  <a:pt x="682625" y="587109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7253" y="1099058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39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2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4"/>
                </a:lnTo>
                <a:lnTo>
                  <a:pt x="649301" y="667558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2" y="700881"/>
                </a:lnTo>
                <a:lnTo>
                  <a:pt x="69487" y="691940"/>
                </a:lnTo>
                <a:lnTo>
                  <a:pt x="33323" y="667558"/>
                </a:lnTo>
                <a:lnTo>
                  <a:pt x="8940" y="631394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0442" y="1274001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85922" y="1231614"/>
            <a:ext cx="808355" cy="1852295"/>
          </a:xfrm>
          <a:custGeom>
            <a:avLst/>
            <a:gdLst/>
            <a:ahLst/>
            <a:cxnLst/>
            <a:rect l="l" t="t" r="r" b="b"/>
            <a:pathLst>
              <a:path w="808354" h="1852295">
                <a:moveTo>
                  <a:pt x="0" y="134675"/>
                </a:moveTo>
                <a:lnTo>
                  <a:pt x="6865" y="92107"/>
                </a:lnTo>
                <a:lnTo>
                  <a:pt x="25984" y="55137"/>
                </a:lnTo>
                <a:lnTo>
                  <a:pt x="55137" y="25984"/>
                </a:lnTo>
                <a:lnTo>
                  <a:pt x="92107" y="6865"/>
                </a:lnTo>
                <a:lnTo>
                  <a:pt x="134676" y="0"/>
                </a:lnTo>
                <a:lnTo>
                  <a:pt x="673362" y="0"/>
                </a:lnTo>
                <a:lnTo>
                  <a:pt x="715930" y="6865"/>
                </a:lnTo>
                <a:lnTo>
                  <a:pt x="752899" y="25984"/>
                </a:lnTo>
                <a:lnTo>
                  <a:pt x="782053" y="55137"/>
                </a:lnTo>
                <a:lnTo>
                  <a:pt x="801172" y="92107"/>
                </a:lnTo>
                <a:lnTo>
                  <a:pt x="808038" y="134675"/>
                </a:lnTo>
                <a:lnTo>
                  <a:pt x="808038" y="1717143"/>
                </a:lnTo>
                <a:lnTo>
                  <a:pt x="801172" y="1759711"/>
                </a:lnTo>
                <a:lnTo>
                  <a:pt x="782053" y="1796680"/>
                </a:lnTo>
                <a:lnTo>
                  <a:pt x="752899" y="1825834"/>
                </a:lnTo>
                <a:lnTo>
                  <a:pt x="715930" y="1844952"/>
                </a:lnTo>
                <a:lnTo>
                  <a:pt x="673362" y="1851818"/>
                </a:lnTo>
                <a:lnTo>
                  <a:pt x="134676" y="1851818"/>
                </a:lnTo>
                <a:lnTo>
                  <a:pt x="92107" y="1844952"/>
                </a:lnTo>
                <a:lnTo>
                  <a:pt x="55137" y="1825834"/>
                </a:lnTo>
                <a:lnTo>
                  <a:pt x="25984" y="1796680"/>
                </a:lnTo>
                <a:lnTo>
                  <a:pt x="6865" y="1759711"/>
                </a:lnTo>
                <a:lnTo>
                  <a:pt x="0" y="1717143"/>
                </a:lnTo>
                <a:lnTo>
                  <a:pt x="0" y="134675"/>
                </a:lnTo>
                <a:close/>
              </a:path>
            </a:pathLst>
          </a:custGeom>
          <a:ln w="1428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8253" y="1651508"/>
            <a:ext cx="584200" cy="916940"/>
          </a:xfrm>
          <a:custGeom>
            <a:avLst/>
            <a:gdLst/>
            <a:ahLst/>
            <a:cxnLst/>
            <a:rect l="l" t="t" r="r" b="b"/>
            <a:pathLst>
              <a:path w="584200" h="916939">
                <a:moveTo>
                  <a:pt x="15442" y="0"/>
                </a:moveTo>
                <a:lnTo>
                  <a:pt x="4762" y="92075"/>
                </a:lnTo>
                <a:lnTo>
                  <a:pt x="0" y="184944"/>
                </a:lnTo>
                <a:lnTo>
                  <a:pt x="7143" y="277812"/>
                </a:lnTo>
                <a:lnTo>
                  <a:pt x="16668" y="325437"/>
                </a:lnTo>
                <a:lnTo>
                  <a:pt x="30956" y="372269"/>
                </a:lnTo>
                <a:lnTo>
                  <a:pt x="51593" y="421481"/>
                </a:lnTo>
                <a:lnTo>
                  <a:pt x="77787" y="473075"/>
                </a:lnTo>
                <a:lnTo>
                  <a:pt x="143668" y="578644"/>
                </a:lnTo>
                <a:lnTo>
                  <a:pt x="218281" y="677862"/>
                </a:lnTo>
                <a:lnTo>
                  <a:pt x="256381" y="721519"/>
                </a:lnTo>
                <a:lnTo>
                  <a:pt x="292100" y="759619"/>
                </a:lnTo>
                <a:lnTo>
                  <a:pt x="327025" y="790575"/>
                </a:lnTo>
                <a:lnTo>
                  <a:pt x="362743" y="817562"/>
                </a:lnTo>
                <a:lnTo>
                  <a:pt x="435768" y="859631"/>
                </a:lnTo>
                <a:lnTo>
                  <a:pt x="509587" y="890587"/>
                </a:lnTo>
                <a:lnTo>
                  <a:pt x="584200" y="916781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1900" y="2515513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25241" y="0"/>
                </a:moveTo>
                <a:lnTo>
                  <a:pt x="0" y="71898"/>
                </a:lnTo>
                <a:lnTo>
                  <a:pt x="84518" y="61189"/>
                </a:lnTo>
                <a:lnTo>
                  <a:pt x="2524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9647" y="1648333"/>
            <a:ext cx="817880" cy="1120775"/>
          </a:xfrm>
          <a:custGeom>
            <a:avLst/>
            <a:gdLst/>
            <a:ahLst/>
            <a:cxnLst/>
            <a:rect l="l" t="t" r="r" b="b"/>
            <a:pathLst>
              <a:path w="817879" h="1120775">
                <a:moveTo>
                  <a:pt x="21302" y="0"/>
                </a:moveTo>
                <a:lnTo>
                  <a:pt x="6350" y="112712"/>
                </a:lnTo>
                <a:lnTo>
                  <a:pt x="0" y="226219"/>
                </a:lnTo>
                <a:lnTo>
                  <a:pt x="2381" y="282575"/>
                </a:lnTo>
                <a:lnTo>
                  <a:pt x="9525" y="339725"/>
                </a:lnTo>
                <a:lnTo>
                  <a:pt x="22225" y="396875"/>
                </a:lnTo>
                <a:lnTo>
                  <a:pt x="42863" y="454819"/>
                </a:lnTo>
                <a:lnTo>
                  <a:pt x="71438" y="515144"/>
                </a:lnTo>
                <a:lnTo>
                  <a:pt x="108744" y="577850"/>
                </a:lnTo>
                <a:lnTo>
                  <a:pt x="152400" y="642937"/>
                </a:lnTo>
                <a:lnTo>
                  <a:pt x="201613" y="708025"/>
                </a:lnTo>
                <a:lnTo>
                  <a:pt x="253206" y="769937"/>
                </a:lnTo>
                <a:lnTo>
                  <a:pt x="306388" y="829469"/>
                </a:lnTo>
                <a:lnTo>
                  <a:pt x="358775" y="881856"/>
                </a:lnTo>
                <a:lnTo>
                  <a:pt x="408781" y="927894"/>
                </a:lnTo>
                <a:lnTo>
                  <a:pt x="457994" y="966787"/>
                </a:lnTo>
                <a:lnTo>
                  <a:pt x="507206" y="999331"/>
                </a:lnTo>
                <a:lnTo>
                  <a:pt x="558006" y="1027112"/>
                </a:lnTo>
                <a:lnTo>
                  <a:pt x="609600" y="1050925"/>
                </a:lnTo>
                <a:lnTo>
                  <a:pt x="712788" y="1089025"/>
                </a:lnTo>
                <a:lnTo>
                  <a:pt x="817563" y="1120775"/>
                </a:lnTo>
              </a:path>
            </a:pathLst>
          </a:custGeom>
          <a:ln w="254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6499" y="1623154"/>
            <a:ext cx="75565" cy="80645"/>
          </a:xfrm>
          <a:custGeom>
            <a:avLst/>
            <a:gdLst/>
            <a:ahLst/>
            <a:cxnLst/>
            <a:rect l="l" t="t" r="r" b="b"/>
            <a:pathLst>
              <a:path w="75564" h="80644">
                <a:moveTo>
                  <a:pt x="47788" y="0"/>
                </a:moveTo>
                <a:lnTo>
                  <a:pt x="0" y="70528"/>
                </a:lnTo>
                <a:lnTo>
                  <a:pt x="75538" y="80548"/>
                </a:lnTo>
                <a:lnTo>
                  <a:pt x="4778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3642" y="1846613"/>
            <a:ext cx="227330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240665" algn="l"/>
                <a:tab pos="241300" algn="l"/>
              </a:tabLst>
            </a:pPr>
            <a:r>
              <a:rPr sz="1000" spc="-5" dirty="0">
                <a:latin typeface="Arial"/>
                <a:cs typeface="Arial"/>
              </a:rPr>
              <a:t>il </a:t>
            </a:r>
            <a:r>
              <a:rPr sz="1000" i="1" dirty="0">
                <a:latin typeface="Arial"/>
                <a:cs typeface="Arial"/>
              </a:rPr>
              <a:t>processor </a:t>
            </a:r>
            <a:r>
              <a:rPr sz="1000" dirty="0">
                <a:latin typeface="Arial"/>
                <a:cs typeface="Arial"/>
              </a:rPr>
              <a:t>può lavorare </a:t>
            </a:r>
            <a:r>
              <a:rPr sz="1000" spc="-5" dirty="0">
                <a:latin typeface="Arial"/>
                <a:cs typeface="Arial"/>
              </a:rPr>
              <a:t>SOLO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  cose nella </a:t>
            </a:r>
            <a:r>
              <a:rPr sz="1000" i="1" dirty="0">
                <a:latin typeface="Arial"/>
                <a:cs typeface="Arial"/>
              </a:rPr>
              <a:t>main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memory</a:t>
            </a:r>
            <a:endParaRPr sz="1000">
              <a:latin typeface="Arial"/>
              <a:cs typeface="Arial"/>
            </a:endParaRPr>
          </a:p>
          <a:p>
            <a:pPr marL="431800" marR="10160" lvl="1" indent="-190500">
              <a:lnSpc>
                <a:spcPct val="101099"/>
              </a:lnSpc>
              <a:spcBef>
                <a:spcPts val="20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necessità di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trasferire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oggetti da 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secondary memory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main memory 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lavorare con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essi</a:t>
            </a:r>
            <a:endParaRPr sz="900">
              <a:latin typeface="Arial"/>
              <a:cs typeface="Arial"/>
            </a:endParaRPr>
          </a:p>
          <a:p>
            <a:pPr marL="431800" marR="60325" lvl="1" indent="-190500">
              <a:lnSpc>
                <a:spcPct val="100000"/>
              </a:lnSpc>
              <a:spcBef>
                <a:spcPts val="18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431800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riportarli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indietro se non</a:t>
            </a:r>
            <a:r>
              <a:rPr sz="9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volete  perderli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!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1831" y="3172967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70903" y="1884084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464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5663" y="1820782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2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25564" y="1741838"/>
            <a:ext cx="466090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804000"/>
                </a:solidFill>
                <a:latin typeface="Arial"/>
                <a:cs typeface="Arial"/>
              </a:rPr>
              <a:t>indicatore  is</a:t>
            </a:r>
            <a:r>
              <a:rPr sz="800" spc="-5" dirty="0">
                <a:solidFill>
                  <a:srgbClr val="804000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804000"/>
                </a:solidFill>
                <a:latin typeface="Arial"/>
                <a:cs typeface="Arial"/>
              </a:rPr>
              <a:t>ruzione  corrente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266" y="73852"/>
            <a:ext cx="2133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definizione </a:t>
            </a:r>
            <a:r>
              <a:rPr dirty="0"/>
              <a:t>di </a:t>
            </a:r>
            <a:r>
              <a:rPr spc="-5" dirty="0"/>
              <a:t>funzioni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635" y="596616"/>
            <a:ext cx="3961765" cy="8597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Utilizzare la </a:t>
            </a:r>
            <a:r>
              <a:rPr sz="1000" i="1" dirty="0">
                <a:latin typeface="Arial"/>
                <a:cs typeface="Arial"/>
              </a:rPr>
              <a:t>Program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Area</a:t>
            </a:r>
            <a:endParaRPr sz="1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JES aiuta a individuare i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blocchi</a:t>
            </a:r>
            <a:endParaRPr sz="10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Comandi indentati nello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modo fanno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parte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</a:t>
            </a:r>
            <a:r>
              <a:rPr sz="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blocco</a:t>
            </a:r>
            <a:endParaRPr sz="900">
              <a:latin typeface="Arial"/>
              <a:cs typeface="Arial"/>
            </a:endParaRPr>
          </a:p>
          <a:p>
            <a:pPr marL="387350" marR="5080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JES racchiude in una cornice blu tutti i comandi che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appartengono</a:t>
            </a:r>
            <a:r>
              <a:rPr sz="9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allo 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stesso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blocco a cui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appartiene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la linea su cui posizionate il</a:t>
            </a:r>
            <a:r>
              <a:rPr sz="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cursore.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334" y="1898841"/>
            <a:ext cx="2437606" cy="1283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63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0271" y="3176595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64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3521" y="142430"/>
            <a:ext cx="179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 nostre prime</a:t>
            </a:r>
            <a:r>
              <a:rPr spc="-65" dirty="0"/>
              <a:t> </a:t>
            </a:r>
            <a:r>
              <a:rPr spc="-5" dirty="0"/>
              <a:t>funzioni</a:t>
            </a:r>
          </a:p>
        </p:txBody>
      </p:sp>
      <p:sp>
        <p:nvSpPr>
          <p:cNvPr id="4" name="object 4"/>
          <p:cNvSpPr/>
          <p:nvPr/>
        </p:nvSpPr>
        <p:spPr>
          <a:xfrm>
            <a:off x="1184084" y="2580989"/>
            <a:ext cx="1869439" cy="456565"/>
          </a:xfrm>
          <a:custGeom>
            <a:avLst/>
            <a:gdLst/>
            <a:ahLst/>
            <a:cxnLst/>
            <a:rect l="l" t="t" r="r" b="b"/>
            <a:pathLst>
              <a:path w="1869439" h="456564">
                <a:moveTo>
                  <a:pt x="0" y="76069"/>
                </a:moveTo>
                <a:lnTo>
                  <a:pt x="5977" y="46459"/>
                </a:lnTo>
                <a:lnTo>
                  <a:pt x="22280" y="22280"/>
                </a:lnTo>
                <a:lnTo>
                  <a:pt x="46459" y="5977"/>
                </a:lnTo>
                <a:lnTo>
                  <a:pt x="76069" y="0"/>
                </a:lnTo>
                <a:lnTo>
                  <a:pt x="1793212" y="0"/>
                </a:lnTo>
                <a:lnTo>
                  <a:pt x="1822822" y="5977"/>
                </a:lnTo>
                <a:lnTo>
                  <a:pt x="1847001" y="22280"/>
                </a:lnTo>
                <a:lnTo>
                  <a:pt x="1863303" y="46459"/>
                </a:lnTo>
                <a:lnTo>
                  <a:pt x="1869281" y="76069"/>
                </a:lnTo>
                <a:lnTo>
                  <a:pt x="1869281" y="380337"/>
                </a:lnTo>
                <a:lnTo>
                  <a:pt x="1863303" y="409946"/>
                </a:lnTo>
                <a:lnTo>
                  <a:pt x="1847001" y="434125"/>
                </a:lnTo>
                <a:lnTo>
                  <a:pt x="1822822" y="450428"/>
                </a:lnTo>
                <a:lnTo>
                  <a:pt x="1793212" y="456406"/>
                </a:lnTo>
                <a:lnTo>
                  <a:pt x="76069" y="456406"/>
                </a:lnTo>
                <a:lnTo>
                  <a:pt x="46459" y="450428"/>
                </a:lnTo>
                <a:lnTo>
                  <a:pt x="22280" y="434125"/>
                </a:lnTo>
                <a:lnTo>
                  <a:pt x="5977" y="409946"/>
                </a:lnTo>
                <a:lnTo>
                  <a:pt x="0" y="380337"/>
                </a:lnTo>
                <a:lnTo>
                  <a:pt x="0" y="76069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9929" y="2380011"/>
            <a:ext cx="11842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8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aseline="3472" dirty="0">
                <a:latin typeface="Courier New"/>
                <a:cs typeface="Courier New"/>
              </a:rPr>
              <a:t>pickAndShow() </a:t>
            </a:r>
            <a:r>
              <a:rPr sz="800" dirty="0">
                <a:latin typeface="Courier New"/>
                <a:cs typeface="Courier New"/>
              </a:rPr>
              <a:t>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298" y="2567020"/>
            <a:ext cx="1732914" cy="4438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265"/>
              </a:spcBef>
            </a:pPr>
            <a:r>
              <a:rPr sz="800" spc="-5" dirty="0">
                <a:latin typeface="Courier New"/>
                <a:cs typeface="Courier New"/>
              </a:rPr>
              <a:t>myFile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pickAFile</a:t>
            </a:r>
            <a:r>
              <a:rPr sz="800" spc="-5" dirty="0">
                <a:latin typeface="Courier New"/>
                <a:cs typeface="Courier New"/>
              </a:rPr>
              <a:t>()</a:t>
            </a:r>
            <a:endParaRPr sz="800">
              <a:latin typeface="Courier New"/>
              <a:cs typeface="Courier New"/>
            </a:endParaRPr>
          </a:p>
          <a:p>
            <a:pPr marL="22225" marR="5080" indent="-9525">
              <a:lnSpc>
                <a:spcPct val="108700"/>
              </a:lnSpc>
              <a:spcBef>
                <a:spcPts val="80"/>
              </a:spcBef>
            </a:pPr>
            <a:r>
              <a:rPr sz="800" spc="-5" dirty="0">
                <a:latin typeface="Courier New"/>
                <a:cs typeface="Courier New"/>
              </a:rPr>
              <a:t>myPict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makePicture</a:t>
            </a:r>
            <a:r>
              <a:rPr sz="800" dirty="0">
                <a:latin typeface="Courier New"/>
                <a:cs typeface="Courier New"/>
              </a:rPr>
              <a:t>(myFile) 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show</a:t>
            </a:r>
            <a:r>
              <a:rPr sz="800" dirty="0">
                <a:latin typeface="Courier New"/>
                <a:cs typeface="Courier New"/>
              </a:rPr>
              <a:t>(myPict)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3203" y="823627"/>
            <a:ext cx="3570604" cy="887094"/>
          </a:xfrm>
          <a:custGeom>
            <a:avLst/>
            <a:gdLst/>
            <a:ahLst/>
            <a:cxnLst/>
            <a:rect l="l" t="t" r="r" b="b"/>
            <a:pathLst>
              <a:path w="3570604" h="887094">
                <a:moveTo>
                  <a:pt x="0" y="147772"/>
                </a:moveTo>
                <a:lnTo>
                  <a:pt x="7533" y="101064"/>
                </a:lnTo>
                <a:lnTo>
                  <a:pt x="28511" y="60499"/>
                </a:lnTo>
                <a:lnTo>
                  <a:pt x="60500" y="28511"/>
                </a:lnTo>
                <a:lnTo>
                  <a:pt x="101065" y="7533"/>
                </a:lnTo>
                <a:lnTo>
                  <a:pt x="147772" y="0"/>
                </a:lnTo>
                <a:lnTo>
                  <a:pt x="3422515" y="0"/>
                </a:lnTo>
                <a:lnTo>
                  <a:pt x="3469222" y="7533"/>
                </a:lnTo>
                <a:lnTo>
                  <a:pt x="3509787" y="28511"/>
                </a:lnTo>
                <a:lnTo>
                  <a:pt x="3541776" y="60499"/>
                </a:lnTo>
                <a:lnTo>
                  <a:pt x="3562754" y="101064"/>
                </a:lnTo>
                <a:lnTo>
                  <a:pt x="3570287" y="147772"/>
                </a:lnTo>
                <a:lnTo>
                  <a:pt x="3570287" y="738846"/>
                </a:lnTo>
                <a:lnTo>
                  <a:pt x="3562754" y="785553"/>
                </a:lnTo>
                <a:lnTo>
                  <a:pt x="3541776" y="826118"/>
                </a:lnTo>
                <a:lnTo>
                  <a:pt x="3509787" y="858106"/>
                </a:lnTo>
                <a:lnTo>
                  <a:pt x="3469222" y="879084"/>
                </a:lnTo>
                <a:lnTo>
                  <a:pt x="3422515" y="886618"/>
                </a:lnTo>
                <a:lnTo>
                  <a:pt x="147772" y="886618"/>
                </a:lnTo>
                <a:lnTo>
                  <a:pt x="101065" y="879084"/>
                </a:lnTo>
                <a:lnTo>
                  <a:pt x="60500" y="858106"/>
                </a:lnTo>
                <a:lnTo>
                  <a:pt x="28511" y="826118"/>
                </a:lnTo>
                <a:lnTo>
                  <a:pt x="7533" y="785553"/>
                </a:lnTo>
                <a:lnTo>
                  <a:pt x="0" y="738846"/>
                </a:lnTo>
                <a:lnTo>
                  <a:pt x="0" y="147772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9235" y="3057080"/>
            <a:ext cx="1154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codice Python</a:t>
            </a:r>
            <a:r>
              <a:rPr sz="800" b="1" spc="-4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sequenziale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4403" y="2373027"/>
            <a:ext cx="868680" cy="172720"/>
          </a:xfrm>
          <a:custGeom>
            <a:avLst/>
            <a:gdLst/>
            <a:ahLst/>
            <a:cxnLst/>
            <a:rect l="l" t="t" r="r" b="b"/>
            <a:pathLst>
              <a:path w="868680" h="172719">
                <a:moveTo>
                  <a:pt x="0" y="28708"/>
                </a:moveTo>
                <a:lnTo>
                  <a:pt x="2256" y="17533"/>
                </a:lnTo>
                <a:lnTo>
                  <a:pt x="8408" y="8408"/>
                </a:lnTo>
                <a:lnTo>
                  <a:pt x="17533" y="2256"/>
                </a:lnTo>
                <a:lnTo>
                  <a:pt x="28708" y="0"/>
                </a:lnTo>
                <a:lnTo>
                  <a:pt x="839654" y="0"/>
                </a:lnTo>
                <a:lnTo>
                  <a:pt x="850828" y="2256"/>
                </a:lnTo>
                <a:lnTo>
                  <a:pt x="859954" y="8408"/>
                </a:lnTo>
                <a:lnTo>
                  <a:pt x="866106" y="17533"/>
                </a:lnTo>
                <a:lnTo>
                  <a:pt x="868362" y="28708"/>
                </a:lnTo>
                <a:lnTo>
                  <a:pt x="868362" y="143535"/>
                </a:lnTo>
                <a:lnTo>
                  <a:pt x="866106" y="154709"/>
                </a:lnTo>
                <a:lnTo>
                  <a:pt x="859954" y="163835"/>
                </a:lnTo>
                <a:lnTo>
                  <a:pt x="850828" y="169987"/>
                </a:lnTo>
                <a:lnTo>
                  <a:pt x="839654" y="172243"/>
                </a:lnTo>
                <a:lnTo>
                  <a:pt x="28708" y="172243"/>
                </a:lnTo>
                <a:lnTo>
                  <a:pt x="17533" y="169987"/>
                </a:lnTo>
                <a:lnTo>
                  <a:pt x="8408" y="163835"/>
                </a:lnTo>
                <a:lnTo>
                  <a:pt x="2256" y="154709"/>
                </a:lnTo>
                <a:lnTo>
                  <a:pt x="0" y="143535"/>
                </a:lnTo>
                <a:lnTo>
                  <a:pt x="0" y="28708"/>
                </a:lnTo>
                <a:close/>
              </a:path>
            </a:pathLst>
          </a:custGeom>
          <a:ln w="15875">
            <a:solidFill>
              <a:srgbClr val="945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341" y="482950"/>
            <a:ext cx="3982720" cy="187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489584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8595" algn="l"/>
              </a:tabLst>
            </a:pPr>
            <a:r>
              <a:rPr sz="1000" dirty="0">
                <a:latin typeface="Arial"/>
                <a:cs typeface="Arial"/>
              </a:rPr>
              <a:t>passi da seguire (per visualizzare un’immagine presa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dalla  memoria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secondaria)</a:t>
            </a:r>
            <a:endParaRPr sz="10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1. Individua un file immagine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(.jpg)</a:t>
            </a:r>
            <a:endParaRPr sz="8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72110" marR="28702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 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“picture”</a:t>
            </a:r>
            <a:endParaRPr sz="8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R="1247140" algn="ctr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visualizza l’immagine, modificala,</a:t>
            </a:r>
            <a:r>
              <a:rPr sz="700" spc="-9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 marL="207772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FF6600"/>
                </a:solidFill>
                <a:latin typeface="Comic Sans MS"/>
                <a:cs typeface="Comic Sans MS"/>
              </a:rPr>
              <a:t>procedura (algoritmo)</a:t>
            </a:r>
            <a:r>
              <a:rPr sz="900" b="1" spc="260" dirty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sz="900" b="1" dirty="0">
                <a:solidFill>
                  <a:srgbClr val="FF0000"/>
                </a:solidFill>
                <a:latin typeface="Comic Sans MS"/>
                <a:cs typeface="Comic Sans MS"/>
              </a:rPr>
              <a:t>sequenziale</a:t>
            </a:r>
            <a:endParaRPr sz="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codifica come funzione </a:t>
            </a: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R="1141730" algn="ctr">
              <a:lnSpc>
                <a:spcPct val="100000"/>
              </a:lnSpc>
              <a:spcBef>
                <a:spcPts val="475"/>
              </a:spcBef>
            </a:pPr>
            <a:r>
              <a:rPr sz="800" b="1" dirty="0">
                <a:solidFill>
                  <a:srgbClr val="804000"/>
                </a:solidFill>
                <a:latin typeface="Times New Roman"/>
                <a:cs typeface="Times New Roman"/>
              </a:rPr>
              <a:t>nome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1828" y="2375408"/>
            <a:ext cx="256540" cy="172720"/>
          </a:xfrm>
          <a:custGeom>
            <a:avLst/>
            <a:gdLst/>
            <a:ahLst/>
            <a:cxnLst/>
            <a:rect l="l" t="t" r="r" b="b"/>
            <a:pathLst>
              <a:path w="256540" h="172719">
                <a:moveTo>
                  <a:pt x="0" y="28708"/>
                </a:moveTo>
                <a:lnTo>
                  <a:pt x="2256" y="17533"/>
                </a:lnTo>
                <a:lnTo>
                  <a:pt x="8408" y="8408"/>
                </a:lnTo>
                <a:lnTo>
                  <a:pt x="17533" y="2256"/>
                </a:lnTo>
                <a:lnTo>
                  <a:pt x="28708" y="0"/>
                </a:lnTo>
                <a:lnTo>
                  <a:pt x="227673" y="0"/>
                </a:lnTo>
                <a:lnTo>
                  <a:pt x="238847" y="2256"/>
                </a:lnTo>
                <a:lnTo>
                  <a:pt x="247972" y="8408"/>
                </a:lnTo>
                <a:lnTo>
                  <a:pt x="254124" y="17533"/>
                </a:lnTo>
                <a:lnTo>
                  <a:pt x="256381" y="28708"/>
                </a:lnTo>
                <a:lnTo>
                  <a:pt x="256381" y="143536"/>
                </a:lnTo>
                <a:lnTo>
                  <a:pt x="254124" y="154710"/>
                </a:lnTo>
                <a:lnTo>
                  <a:pt x="247972" y="163835"/>
                </a:lnTo>
                <a:lnTo>
                  <a:pt x="238847" y="169987"/>
                </a:lnTo>
                <a:lnTo>
                  <a:pt x="227673" y="172244"/>
                </a:lnTo>
                <a:lnTo>
                  <a:pt x="28708" y="172244"/>
                </a:lnTo>
                <a:lnTo>
                  <a:pt x="17533" y="169987"/>
                </a:lnTo>
                <a:lnTo>
                  <a:pt x="8408" y="163835"/>
                </a:lnTo>
                <a:lnTo>
                  <a:pt x="2256" y="154710"/>
                </a:lnTo>
                <a:lnTo>
                  <a:pt x="0" y="143536"/>
                </a:lnTo>
                <a:lnTo>
                  <a:pt x="0" y="28708"/>
                </a:lnTo>
                <a:close/>
              </a:path>
            </a:pathLst>
          </a:custGeom>
          <a:ln w="15875">
            <a:solidFill>
              <a:srgbClr val="7A8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7460" y="2394299"/>
            <a:ext cx="681355" cy="38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6666FF"/>
                </a:solidFill>
                <a:latin typeface="Times New Roman"/>
                <a:cs typeface="Times New Roman"/>
              </a:rPr>
              <a:t>comando per  </a:t>
            </a:r>
            <a:r>
              <a:rPr sz="800" b="1" spc="-5" dirty="0">
                <a:solidFill>
                  <a:srgbClr val="6666FF"/>
                </a:solidFill>
                <a:latin typeface="Times New Roman"/>
                <a:cs typeface="Times New Roman"/>
              </a:rPr>
              <a:t>associare</a:t>
            </a:r>
            <a:r>
              <a:rPr sz="800" b="1" spc="-70" dirty="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nome  </a:t>
            </a:r>
            <a:r>
              <a:rPr sz="800" b="1" dirty="0">
                <a:solidFill>
                  <a:srgbClr val="6666FF"/>
                </a:solidFill>
                <a:latin typeface="Times New Roman"/>
                <a:cs typeface="Times New Roman"/>
              </a:rPr>
              <a:t>a</a:t>
            </a:r>
            <a:r>
              <a:rPr sz="800" b="1" spc="-10" dirty="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codice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25597" y="1882490"/>
            <a:ext cx="1476375" cy="1506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521" y="73852"/>
            <a:ext cx="1795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 nostre prime</a:t>
            </a:r>
            <a:r>
              <a:rPr spc="-65" dirty="0"/>
              <a:t> </a:t>
            </a:r>
            <a:r>
              <a:rPr spc="-5" dirty="0"/>
              <a:t>funzioni</a:t>
            </a:r>
          </a:p>
        </p:txBody>
      </p:sp>
      <p:sp>
        <p:nvSpPr>
          <p:cNvPr id="3" name="object 3"/>
          <p:cNvSpPr/>
          <p:nvPr/>
        </p:nvSpPr>
        <p:spPr>
          <a:xfrm>
            <a:off x="1184084" y="2512410"/>
            <a:ext cx="1869439" cy="456565"/>
          </a:xfrm>
          <a:custGeom>
            <a:avLst/>
            <a:gdLst/>
            <a:ahLst/>
            <a:cxnLst/>
            <a:rect l="l" t="t" r="r" b="b"/>
            <a:pathLst>
              <a:path w="1869439" h="456564">
                <a:moveTo>
                  <a:pt x="0" y="76069"/>
                </a:moveTo>
                <a:lnTo>
                  <a:pt x="5977" y="46459"/>
                </a:lnTo>
                <a:lnTo>
                  <a:pt x="22280" y="22280"/>
                </a:lnTo>
                <a:lnTo>
                  <a:pt x="46459" y="5977"/>
                </a:lnTo>
                <a:lnTo>
                  <a:pt x="76069" y="0"/>
                </a:lnTo>
                <a:lnTo>
                  <a:pt x="1793212" y="0"/>
                </a:lnTo>
                <a:lnTo>
                  <a:pt x="1822822" y="5977"/>
                </a:lnTo>
                <a:lnTo>
                  <a:pt x="1847001" y="22280"/>
                </a:lnTo>
                <a:lnTo>
                  <a:pt x="1863303" y="46459"/>
                </a:lnTo>
                <a:lnTo>
                  <a:pt x="1869281" y="76069"/>
                </a:lnTo>
                <a:lnTo>
                  <a:pt x="1869281" y="380337"/>
                </a:lnTo>
                <a:lnTo>
                  <a:pt x="1863303" y="409946"/>
                </a:lnTo>
                <a:lnTo>
                  <a:pt x="1847001" y="434126"/>
                </a:lnTo>
                <a:lnTo>
                  <a:pt x="1822822" y="450428"/>
                </a:lnTo>
                <a:lnTo>
                  <a:pt x="1793212" y="456406"/>
                </a:lnTo>
                <a:lnTo>
                  <a:pt x="76069" y="456406"/>
                </a:lnTo>
                <a:lnTo>
                  <a:pt x="46459" y="450428"/>
                </a:lnTo>
                <a:lnTo>
                  <a:pt x="22280" y="434126"/>
                </a:lnTo>
                <a:lnTo>
                  <a:pt x="5977" y="409946"/>
                </a:lnTo>
                <a:lnTo>
                  <a:pt x="0" y="380337"/>
                </a:lnTo>
                <a:lnTo>
                  <a:pt x="0" y="76069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8816" y="2301908"/>
            <a:ext cx="11842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800" b="1" spc="3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pickAndPlay():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203" y="755047"/>
            <a:ext cx="3570604" cy="887094"/>
          </a:xfrm>
          <a:custGeom>
            <a:avLst/>
            <a:gdLst/>
            <a:ahLst/>
            <a:cxnLst/>
            <a:rect l="l" t="t" r="r" b="b"/>
            <a:pathLst>
              <a:path w="3570604" h="887094">
                <a:moveTo>
                  <a:pt x="0" y="147773"/>
                </a:moveTo>
                <a:lnTo>
                  <a:pt x="7533" y="101065"/>
                </a:lnTo>
                <a:lnTo>
                  <a:pt x="28511" y="60500"/>
                </a:lnTo>
                <a:lnTo>
                  <a:pt x="60500" y="28511"/>
                </a:lnTo>
                <a:lnTo>
                  <a:pt x="101065" y="7533"/>
                </a:lnTo>
                <a:lnTo>
                  <a:pt x="147772" y="0"/>
                </a:lnTo>
                <a:lnTo>
                  <a:pt x="3422515" y="0"/>
                </a:lnTo>
                <a:lnTo>
                  <a:pt x="3469222" y="7533"/>
                </a:lnTo>
                <a:lnTo>
                  <a:pt x="3509787" y="28511"/>
                </a:lnTo>
                <a:lnTo>
                  <a:pt x="3541776" y="60500"/>
                </a:lnTo>
                <a:lnTo>
                  <a:pt x="3562754" y="101065"/>
                </a:lnTo>
                <a:lnTo>
                  <a:pt x="3570287" y="147773"/>
                </a:lnTo>
                <a:lnTo>
                  <a:pt x="3570287" y="738846"/>
                </a:lnTo>
                <a:lnTo>
                  <a:pt x="3562754" y="785553"/>
                </a:lnTo>
                <a:lnTo>
                  <a:pt x="3541776" y="826118"/>
                </a:lnTo>
                <a:lnTo>
                  <a:pt x="3509787" y="858107"/>
                </a:lnTo>
                <a:lnTo>
                  <a:pt x="3469222" y="879085"/>
                </a:lnTo>
                <a:lnTo>
                  <a:pt x="3422515" y="886619"/>
                </a:lnTo>
                <a:lnTo>
                  <a:pt x="147772" y="886619"/>
                </a:lnTo>
                <a:lnTo>
                  <a:pt x="101065" y="879085"/>
                </a:lnTo>
                <a:lnTo>
                  <a:pt x="60500" y="858107"/>
                </a:lnTo>
                <a:lnTo>
                  <a:pt x="28511" y="826118"/>
                </a:lnTo>
                <a:lnTo>
                  <a:pt x="7533" y="785553"/>
                </a:lnTo>
                <a:lnTo>
                  <a:pt x="0" y="738846"/>
                </a:lnTo>
                <a:lnTo>
                  <a:pt x="0" y="147773"/>
                </a:lnTo>
                <a:close/>
              </a:path>
            </a:pathLst>
          </a:custGeom>
          <a:ln w="15875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3298" y="2498440"/>
            <a:ext cx="2508885" cy="6375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841375" indent="9525">
              <a:lnSpc>
                <a:spcPct val="112999"/>
              </a:lnSpc>
              <a:spcBef>
                <a:spcPts val="140"/>
              </a:spcBef>
            </a:pPr>
            <a:r>
              <a:rPr sz="800" spc="-5" dirty="0">
                <a:latin typeface="Courier New"/>
                <a:cs typeface="Courier New"/>
              </a:rPr>
              <a:t>myFile </a:t>
            </a:r>
            <a:r>
              <a:rPr sz="800" dirty="0">
                <a:latin typeface="Courier New"/>
                <a:cs typeface="Courier New"/>
              </a:rPr>
              <a:t>=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pickAFile</a:t>
            </a:r>
            <a:r>
              <a:rPr sz="800" dirty="0">
                <a:latin typeface="Courier New"/>
                <a:cs typeface="Courier New"/>
              </a:rPr>
              <a:t>()  </a:t>
            </a:r>
            <a:r>
              <a:rPr sz="800" spc="-5" dirty="0">
                <a:latin typeface="Courier New"/>
                <a:cs typeface="Courier New"/>
              </a:rPr>
              <a:t>mySound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makeSound</a:t>
            </a:r>
            <a:r>
              <a:rPr sz="800" dirty="0">
                <a:latin typeface="Courier New"/>
                <a:cs typeface="Courier New"/>
              </a:rPr>
              <a:t>(myFile) 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play</a:t>
            </a:r>
            <a:r>
              <a:rPr sz="800" dirty="0">
                <a:latin typeface="Courier New"/>
                <a:cs typeface="Courier New"/>
              </a:rPr>
              <a:t>(mySound)</a:t>
            </a:r>
            <a:endParaRPr sz="800">
              <a:latin typeface="Courier New"/>
              <a:cs typeface="Courier New"/>
            </a:endParaRPr>
          </a:p>
          <a:p>
            <a:pPr marL="1366520">
              <a:lnSpc>
                <a:spcPct val="100000"/>
              </a:lnSpc>
              <a:spcBef>
                <a:spcPts val="565"/>
              </a:spcBef>
            </a:pP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codice Python</a:t>
            </a:r>
            <a:r>
              <a:rPr sz="800" b="1" spc="-4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sequenziale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4403" y="2304448"/>
            <a:ext cx="868680" cy="172720"/>
          </a:xfrm>
          <a:custGeom>
            <a:avLst/>
            <a:gdLst/>
            <a:ahLst/>
            <a:cxnLst/>
            <a:rect l="l" t="t" r="r" b="b"/>
            <a:pathLst>
              <a:path w="868680" h="172719">
                <a:moveTo>
                  <a:pt x="0" y="28708"/>
                </a:moveTo>
                <a:lnTo>
                  <a:pt x="2256" y="17533"/>
                </a:lnTo>
                <a:lnTo>
                  <a:pt x="8408" y="8408"/>
                </a:lnTo>
                <a:lnTo>
                  <a:pt x="17533" y="2256"/>
                </a:lnTo>
                <a:lnTo>
                  <a:pt x="28708" y="0"/>
                </a:lnTo>
                <a:lnTo>
                  <a:pt x="839654" y="0"/>
                </a:lnTo>
                <a:lnTo>
                  <a:pt x="850828" y="2256"/>
                </a:lnTo>
                <a:lnTo>
                  <a:pt x="859954" y="8408"/>
                </a:lnTo>
                <a:lnTo>
                  <a:pt x="866106" y="17533"/>
                </a:lnTo>
                <a:lnTo>
                  <a:pt x="868362" y="28708"/>
                </a:lnTo>
                <a:lnTo>
                  <a:pt x="868362" y="143535"/>
                </a:lnTo>
                <a:lnTo>
                  <a:pt x="866106" y="154709"/>
                </a:lnTo>
                <a:lnTo>
                  <a:pt x="859954" y="163835"/>
                </a:lnTo>
                <a:lnTo>
                  <a:pt x="850828" y="169987"/>
                </a:lnTo>
                <a:lnTo>
                  <a:pt x="839654" y="172243"/>
                </a:lnTo>
                <a:lnTo>
                  <a:pt x="28708" y="172243"/>
                </a:lnTo>
                <a:lnTo>
                  <a:pt x="17533" y="169987"/>
                </a:lnTo>
                <a:lnTo>
                  <a:pt x="8408" y="163835"/>
                </a:lnTo>
                <a:lnTo>
                  <a:pt x="2256" y="154709"/>
                </a:lnTo>
                <a:lnTo>
                  <a:pt x="0" y="143535"/>
                </a:lnTo>
                <a:lnTo>
                  <a:pt x="0" y="28708"/>
                </a:lnTo>
                <a:close/>
              </a:path>
            </a:pathLst>
          </a:custGeom>
          <a:ln w="15875">
            <a:solidFill>
              <a:srgbClr val="945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3341" y="414370"/>
            <a:ext cx="3991610" cy="187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278765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8595" algn="l"/>
              </a:tabLst>
            </a:pPr>
            <a:r>
              <a:rPr sz="1000" dirty="0">
                <a:latin typeface="Arial"/>
                <a:cs typeface="Arial"/>
              </a:rPr>
              <a:t>passi da seguire (per riprodurre un suono preso dalla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memoria  secondaria)</a:t>
            </a:r>
            <a:endParaRPr sz="10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1. Individua un file suono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(.wav)</a:t>
            </a:r>
            <a:endParaRPr sz="8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2.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Prendilo</a:t>
            </a:r>
            <a:endParaRPr sz="800">
              <a:latin typeface="Arial"/>
              <a:cs typeface="Arial"/>
            </a:endParaRPr>
          </a:p>
          <a:p>
            <a:pPr marL="372110" marR="295910" lvl="1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3. </a:t>
            </a:r>
            <a:r>
              <a:rPr sz="800" spc="-5" dirty="0">
                <a:latin typeface="Arial"/>
                <a:cs typeface="Arial"/>
              </a:rPr>
              <a:t>Trasporta </a:t>
            </a:r>
            <a:r>
              <a:rPr sz="800" dirty="0">
                <a:latin typeface="Arial"/>
                <a:cs typeface="Arial"/>
              </a:rPr>
              <a:t>i </a:t>
            </a:r>
            <a:r>
              <a:rPr sz="800" spc="-5" dirty="0">
                <a:latin typeface="Arial"/>
                <a:cs typeface="Arial"/>
              </a:rPr>
              <a:t>byte </a:t>
            </a:r>
            <a:r>
              <a:rPr sz="800" dirty="0">
                <a:latin typeface="Arial"/>
                <a:cs typeface="Arial"/>
              </a:rPr>
              <a:t>da quel file alla </a:t>
            </a:r>
            <a:r>
              <a:rPr sz="800" i="1" dirty="0">
                <a:latin typeface="Arial"/>
                <a:cs typeface="Arial"/>
              </a:rPr>
              <a:t>main memory </a:t>
            </a:r>
            <a:r>
              <a:rPr sz="800" dirty="0">
                <a:latin typeface="Arial"/>
                <a:cs typeface="Arial"/>
              </a:rPr>
              <a:t>e </a:t>
            </a:r>
            <a:r>
              <a:rPr sz="800" spc="-5" dirty="0">
                <a:latin typeface="Arial"/>
                <a:cs typeface="Arial"/>
              </a:rPr>
              <a:t>costruisci </a:t>
            </a:r>
            <a:r>
              <a:rPr sz="800" dirty="0">
                <a:latin typeface="Arial"/>
                <a:cs typeface="Arial"/>
              </a:rPr>
              <a:t>un oggetto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  tipo: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“sound”</a:t>
            </a:r>
            <a:endParaRPr sz="800">
              <a:latin typeface="Arial"/>
              <a:cs typeface="Arial"/>
            </a:endParaRPr>
          </a:p>
          <a:p>
            <a:pPr marL="372110" lvl="1" indent="-114300">
              <a:lnSpc>
                <a:spcPct val="100000"/>
              </a:lnSpc>
              <a:spcBef>
                <a:spcPts val="18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372745" algn="l"/>
              </a:tabLst>
            </a:pPr>
            <a:r>
              <a:rPr sz="800" dirty="0">
                <a:latin typeface="Arial"/>
                <a:cs typeface="Arial"/>
              </a:rPr>
              <a:t>4. fai con esso tutto ciò che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vuoi</a:t>
            </a:r>
            <a:endParaRPr sz="800">
              <a:latin typeface="Arial"/>
              <a:cs typeface="Arial"/>
            </a:endParaRPr>
          </a:p>
          <a:p>
            <a:pPr marL="473709">
              <a:lnSpc>
                <a:spcPct val="100000"/>
              </a:lnSpc>
              <a:spcBef>
                <a:spcPts val="165"/>
              </a:spcBef>
            </a:pPr>
            <a:r>
              <a:rPr sz="700" dirty="0">
                <a:latin typeface="Arial"/>
                <a:cs typeface="Arial"/>
              </a:rPr>
              <a:t>– </a:t>
            </a:r>
            <a:r>
              <a:rPr sz="700" spc="-5" dirty="0">
                <a:latin typeface="Arial"/>
                <a:cs typeface="Arial"/>
              </a:rPr>
              <a:t>p.es.: </a:t>
            </a:r>
            <a:r>
              <a:rPr sz="700" dirty="0">
                <a:latin typeface="Arial"/>
                <a:cs typeface="Arial"/>
              </a:rPr>
              <a:t>riproduci il suono, modificalo,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…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Times New Roman"/>
              <a:cs typeface="Times New Roman"/>
            </a:endParaRPr>
          </a:p>
          <a:p>
            <a:pPr marL="2086610">
              <a:lnSpc>
                <a:spcPct val="100000"/>
              </a:lnSpc>
            </a:pPr>
            <a:r>
              <a:rPr sz="900" b="1" dirty="0">
                <a:solidFill>
                  <a:srgbClr val="FF6600"/>
                </a:solidFill>
                <a:latin typeface="Comic Sans MS"/>
                <a:cs typeface="Comic Sans MS"/>
              </a:rPr>
              <a:t>procedura (algoritmo)</a:t>
            </a:r>
            <a:r>
              <a:rPr sz="900" b="1" spc="260" dirty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sz="900" b="1" dirty="0">
                <a:solidFill>
                  <a:srgbClr val="FF0000"/>
                </a:solidFill>
                <a:latin typeface="Comic Sans MS"/>
                <a:cs typeface="Comic Sans MS"/>
              </a:rPr>
              <a:t>sequenziale</a:t>
            </a:r>
            <a:endParaRPr sz="900">
              <a:latin typeface="Comic Sans MS"/>
              <a:cs typeface="Comic Sans MS"/>
            </a:endParaRPr>
          </a:p>
          <a:p>
            <a:pPr marL="184150" indent="-171450">
              <a:lnSpc>
                <a:spcPct val="100000"/>
              </a:lnSpc>
              <a:spcBef>
                <a:spcPts val="103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codifica come funzione </a:t>
            </a: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97305">
              <a:lnSpc>
                <a:spcPct val="100000"/>
              </a:lnSpc>
              <a:spcBef>
                <a:spcPts val="475"/>
              </a:spcBef>
            </a:pPr>
            <a:r>
              <a:rPr sz="800" b="1" dirty="0">
                <a:solidFill>
                  <a:srgbClr val="804000"/>
                </a:solidFill>
                <a:latin typeface="Times New Roman"/>
                <a:cs typeface="Times New Roman"/>
              </a:rPr>
              <a:t>nome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1828" y="2306829"/>
            <a:ext cx="256540" cy="172720"/>
          </a:xfrm>
          <a:custGeom>
            <a:avLst/>
            <a:gdLst/>
            <a:ahLst/>
            <a:cxnLst/>
            <a:rect l="l" t="t" r="r" b="b"/>
            <a:pathLst>
              <a:path w="256540" h="172719">
                <a:moveTo>
                  <a:pt x="0" y="28708"/>
                </a:moveTo>
                <a:lnTo>
                  <a:pt x="2256" y="17533"/>
                </a:lnTo>
                <a:lnTo>
                  <a:pt x="8408" y="8408"/>
                </a:lnTo>
                <a:lnTo>
                  <a:pt x="17533" y="2256"/>
                </a:lnTo>
                <a:lnTo>
                  <a:pt x="28708" y="0"/>
                </a:lnTo>
                <a:lnTo>
                  <a:pt x="227673" y="0"/>
                </a:lnTo>
                <a:lnTo>
                  <a:pt x="238847" y="2256"/>
                </a:lnTo>
                <a:lnTo>
                  <a:pt x="247972" y="8408"/>
                </a:lnTo>
                <a:lnTo>
                  <a:pt x="254124" y="17533"/>
                </a:lnTo>
                <a:lnTo>
                  <a:pt x="256381" y="28708"/>
                </a:lnTo>
                <a:lnTo>
                  <a:pt x="256381" y="143536"/>
                </a:lnTo>
                <a:lnTo>
                  <a:pt x="254124" y="154710"/>
                </a:lnTo>
                <a:lnTo>
                  <a:pt x="247972" y="163835"/>
                </a:lnTo>
                <a:lnTo>
                  <a:pt x="238847" y="169987"/>
                </a:lnTo>
                <a:lnTo>
                  <a:pt x="227673" y="172244"/>
                </a:lnTo>
                <a:lnTo>
                  <a:pt x="28708" y="172244"/>
                </a:lnTo>
                <a:lnTo>
                  <a:pt x="17533" y="169987"/>
                </a:lnTo>
                <a:lnTo>
                  <a:pt x="8408" y="163835"/>
                </a:lnTo>
                <a:lnTo>
                  <a:pt x="2256" y="154710"/>
                </a:lnTo>
                <a:lnTo>
                  <a:pt x="0" y="143536"/>
                </a:lnTo>
                <a:lnTo>
                  <a:pt x="0" y="28708"/>
                </a:lnTo>
                <a:close/>
              </a:path>
            </a:pathLst>
          </a:custGeom>
          <a:ln w="15875">
            <a:solidFill>
              <a:srgbClr val="7A8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460" y="2325720"/>
            <a:ext cx="681355" cy="3886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40"/>
              </a:spcBef>
            </a:pPr>
            <a:r>
              <a:rPr sz="800" b="1" dirty="0">
                <a:solidFill>
                  <a:srgbClr val="6666FF"/>
                </a:solidFill>
                <a:latin typeface="Times New Roman"/>
                <a:cs typeface="Times New Roman"/>
              </a:rPr>
              <a:t>comando per  </a:t>
            </a:r>
            <a:r>
              <a:rPr sz="800" b="1" spc="-5" dirty="0">
                <a:solidFill>
                  <a:srgbClr val="6666FF"/>
                </a:solidFill>
                <a:latin typeface="Times New Roman"/>
                <a:cs typeface="Times New Roman"/>
              </a:rPr>
              <a:t>associare</a:t>
            </a:r>
            <a:r>
              <a:rPr sz="800" b="1" spc="-70" dirty="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nome  </a:t>
            </a:r>
            <a:r>
              <a:rPr sz="800" b="1" dirty="0">
                <a:solidFill>
                  <a:srgbClr val="6666FF"/>
                </a:solidFill>
                <a:latin typeface="Times New Roman"/>
                <a:cs typeface="Times New Roman"/>
              </a:rPr>
              <a:t>a</a:t>
            </a:r>
            <a:r>
              <a:rPr sz="800" b="1" spc="-10" dirty="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sz="800" b="1" dirty="0">
                <a:solidFill>
                  <a:srgbClr val="FF6600"/>
                </a:solidFill>
                <a:latin typeface="Times New Roman"/>
                <a:cs typeface="Times New Roman"/>
              </a:rPr>
              <a:t>codice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65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299" y="142430"/>
            <a:ext cx="1211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un utile aiuto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29" y="532638"/>
            <a:ext cx="3854450" cy="7042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non vi ricordate più quali coppie </a:t>
            </a:r>
            <a:r>
              <a:rPr sz="1000" spc="-5" dirty="0">
                <a:latin typeface="Arial"/>
                <a:cs typeface="Arial"/>
              </a:rPr>
              <a:t>[</a:t>
            </a:r>
            <a:r>
              <a:rPr sz="1000" i="1" spc="-5" dirty="0">
                <a:latin typeface="Arial"/>
                <a:cs typeface="Arial"/>
              </a:rPr>
              <a:t>nome valore</a:t>
            </a:r>
            <a:r>
              <a:rPr sz="1000" spc="-5" dirty="0">
                <a:latin typeface="Arial"/>
                <a:cs typeface="Arial"/>
              </a:rPr>
              <a:t>] </a:t>
            </a:r>
            <a:r>
              <a:rPr sz="1000" dirty="0">
                <a:latin typeface="Arial"/>
                <a:cs typeface="Arial"/>
              </a:rPr>
              <a:t>avete già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definito?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75000"/>
              <a:buFont typeface="MS UI Gothic"/>
              <a:buChar char="■"/>
              <a:tabLst>
                <a:tab pos="384175" algn="l"/>
              </a:tabLst>
            </a:pP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un nome è libero? è già</a:t>
            </a:r>
            <a:r>
              <a:rPr sz="10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CC"/>
                </a:solidFill>
                <a:latin typeface="Arial"/>
                <a:cs typeface="Arial"/>
              </a:rPr>
              <a:t>impegnato?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showVars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()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una funzione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JES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409" y="1036353"/>
            <a:ext cx="2308225" cy="228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66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03" y="73852"/>
            <a:ext cx="432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Variante: </a:t>
            </a:r>
            <a:r>
              <a:rPr dirty="0"/>
              <a:t>una </a:t>
            </a:r>
            <a:r>
              <a:rPr spc="-5" dirty="0"/>
              <a:t>funzione </a:t>
            </a:r>
            <a:r>
              <a:rPr dirty="0"/>
              <a:t>per una </a:t>
            </a:r>
            <a:r>
              <a:rPr spc="-5" dirty="0"/>
              <a:t>specifica </a:t>
            </a:r>
            <a:r>
              <a:rPr dirty="0"/>
              <a:t>immagine o suono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391" y="1495458"/>
            <a:ext cx="233680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una funzione per uno specifico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suono:</a:t>
            </a:r>
            <a:endParaRPr sz="1000">
              <a:latin typeface="Arial"/>
              <a:cs typeface="Arial"/>
            </a:endParaRPr>
          </a:p>
          <a:p>
            <a:pPr marL="378460" marR="791845" indent="-122555">
              <a:lnSpc>
                <a:spcPts val="950"/>
              </a:lnSpc>
              <a:spcBef>
                <a:spcPts val="890"/>
              </a:spcBef>
            </a:pPr>
            <a:r>
              <a:rPr sz="800" spc="-5" dirty="0">
                <a:latin typeface="Courier New"/>
                <a:cs typeface="Courier New"/>
              </a:rPr>
              <a:t>def </a:t>
            </a:r>
            <a:r>
              <a:rPr sz="800" dirty="0">
                <a:latin typeface="Courier New"/>
                <a:cs typeface="Courier New"/>
              </a:rPr>
              <a:t>playNamed():  </a:t>
            </a:r>
            <a:r>
              <a:rPr sz="800" spc="-5" dirty="0">
                <a:latin typeface="Courier New"/>
                <a:cs typeface="Courier New"/>
              </a:rPr>
              <a:t>myfile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10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"FILENAME"</a:t>
            </a:r>
            <a:endParaRPr sz="800">
              <a:latin typeface="Courier New"/>
              <a:cs typeface="Courier New"/>
            </a:endParaRPr>
          </a:p>
          <a:p>
            <a:pPr marL="378460" marR="303530">
              <a:lnSpc>
                <a:spcPts val="950"/>
              </a:lnSpc>
              <a:spcBef>
                <a:spcPts val="50"/>
              </a:spcBef>
            </a:pPr>
            <a:r>
              <a:rPr sz="800" spc="-5" dirty="0">
                <a:latin typeface="Courier New"/>
                <a:cs typeface="Courier New"/>
              </a:rPr>
              <a:t>mySound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makeSound(myfile)  play(mySound)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235" y="378652"/>
            <a:ext cx="254127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una funzione per una specifica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immagine:</a:t>
            </a:r>
            <a:endParaRPr sz="1000">
              <a:latin typeface="Arial"/>
              <a:cs typeface="Arial"/>
            </a:endParaRPr>
          </a:p>
          <a:p>
            <a:pPr marL="378460" marR="996315" indent="-122555">
              <a:lnSpc>
                <a:spcPts val="950"/>
              </a:lnSpc>
              <a:spcBef>
                <a:spcPts val="890"/>
              </a:spcBef>
            </a:pPr>
            <a:r>
              <a:rPr sz="800" spc="-5" dirty="0">
                <a:latin typeface="Courier New"/>
                <a:cs typeface="Courier New"/>
              </a:rPr>
              <a:t>def </a:t>
            </a:r>
            <a:r>
              <a:rPr sz="800" dirty="0">
                <a:latin typeface="Courier New"/>
                <a:cs typeface="Courier New"/>
              </a:rPr>
              <a:t>showNamed():  </a:t>
            </a:r>
            <a:r>
              <a:rPr sz="800" spc="-5" dirty="0">
                <a:latin typeface="Courier New"/>
                <a:cs typeface="Courier New"/>
              </a:rPr>
              <a:t>myfile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10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"FILENAME"</a:t>
            </a:r>
            <a:endParaRPr sz="800">
              <a:latin typeface="Courier New"/>
              <a:cs typeface="Courier New"/>
            </a:endParaRPr>
          </a:p>
          <a:p>
            <a:pPr marL="378460" marR="447675">
              <a:lnSpc>
                <a:spcPts val="950"/>
              </a:lnSpc>
              <a:spcBef>
                <a:spcPts val="50"/>
              </a:spcBef>
            </a:pPr>
            <a:r>
              <a:rPr sz="800" spc="-5" dirty="0">
                <a:latin typeface="Courier New"/>
                <a:cs typeface="Courier New"/>
              </a:rPr>
              <a:t>myPict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10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makePicture(myfile)  show(myPict)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68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40" y="142430"/>
            <a:ext cx="4479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Variante: </a:t>
            </a:r>
            <a:r>
              <a:rPr dirty="0"/>
              <a:t>una </a:t>
            </a:r>
            <a:r>
              <a:rPr spc="-5" dirty="0"/>
              <a:t>funzione </a:t>
            </a:r>
            <a:r>
              <a:rPr dirty="0"/>
              <a:t>per una immagine o suono</a:t>
            </a:r>
            <a:r>
              <a:rPr spc="-45" dirty="0"/>
              <a:t> </a:t>
            </a:r>
            <a:r>
              <a:rPr b="0" i="1" dirty="0">
                <a:latin typeface="Arial"/>
                <a:cs typeface="Arial"/>
              </a:rPr>
              <a:t>parametrico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48" y="528987"/>
            <a:ext cx="2112645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una funzione per immagini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0510">
              <a:lnSpc>
                <a:spcPts val="955"/>
              </a:lnSpc>
              <a:spcBef>
                <a:spcPts val="850"/>
              </a:spcBef>
            </a:pPr>
            <a:r>
              <a:rPr sz="800" spc="-5" dirty="0">
                <a:latin typeface="Courier New"/>
                <a:cs typeface="Courier New"/>
              </a:rPr>
              <a:t>def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showParam(myfile):</a:t>
            </a:r>
            <a:endParaRPr sz="800">
              <a:latin typeface="Courier New"/>
              <a:cs typeface="Courier New"/>
            </a:endParaRPr>
          </a:p>
          <a:p>
            <a:pPr marL="39243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myPict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makePicture(myfile)</a:t>
            </a:r>
            <a:endParaRPr sz="800">
              <a:latin typeface="Courier New"/>
              <a:cs typeface="Courier New"/>
            </a:endParaRPr>
          </a:p>
          <a:p>
            <a:pPr marL="39243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urier New"/>
                <a:cs typeface="Courier New"/>
              </a:rPr>
              <a:t>show(myPict)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una funzione per suoni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78460" marR="80010" indent="-122555">
              <a:lnSpc>
                <a:spcPct val="101600"/>
              </a:lnSpc>
              <a:spcBef>
                <a:spcPts val="835"/>
              </a:spcBef>
            </a:pPr>
            <a:r>
              <a:rPr sz="800" spc="-5" dirty="0">
                <a:latin typeface="Courier New"/>
                <a:cs typeface="Courier New"/>
              </a:rPr>
              <a:t>def </a:t>
            </a:r>
            <a:r>
              <a:rPr sz="800" dirty="0">
                <a:latin typeface="Courier New"/>
                <a:cs typeface="Courier New"/>
              </a:rPr>
              <a:t>playParam(myfile):  </a:t>
            </a:r>
            <a:r>
              <a:rPr sz="800" spc="-5" dirty="0">
                <a:latin typeface="Courier New"/>
                <a:cs typeface="Courier New"/>
              </a:rPr>
              <a:t>mySound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makeSound(myfile)  play(mySound)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69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748" y="2464150"/>
            <a:ext cx="3501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che tipo di parametro attuale deveve essere utilizzato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nella  chiamata di </a:t>
            </a:r>
            <a:r>
              <a:rPr sz="1000" spc="-5" dirty="0">
                <a:latin typeface="Arial"/>
                <a:cs typeface="Arial"/>
              </a:rPr>
              <a:t>queste </a:t>
            </a:r>
            <a:r>
              <a:rPr sz="1000" dirty="0">
                <a:latin typeface="Arial"/>
                <a:cs typeface="Arial"/>
              </a:rPr>
              <a:t>funzioni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70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Funzioni </a:t>
            </a:r>
            <a:r>
              <a:rPr dirty="0"/>
              <a:t>con più</a:t>
            </a:r>
            <a:r>
              <a:rPr spc="-70" dirty="0"/>
              <a:t> </a:t>
            </a:r>
            <a:r>
              <a:rPr dirty="0"/>
              <a:t>parametri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229" y="627095"/>
            <a:ext cx="3303904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una funzione che riproduce un suono mentre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visualizza  un’immagine:</a:t>
            </a:r>
            <a:endParaRPr sz="1000">
              <a:latin typeface="Arial"/>
              <a:cs typeface="Arial"/>
            </a:endParaRPr>
          </a:p>
          <a:p>
            <a:pPr marL="492759" marR="920750" indent="-175895">
              <a:lnSpc>
                <a:spcPct val="100299"/>
              </a:lnSpc>
              <a:spcBef>
                <a:spcPts val="844"/>
              </a:spcBef>
            </a:pPr>
            <a:r>
              <a:rPr sz="900" spc="-5" dirty="0">
                <a:latin typeface="Courier New"/>
                <a:cs typeface="Courier New"/>
              </a:rPr>
              <a:t>def playAndShow(sFile, </a:t>
            </a:r>
            <a:r>
              <a:rPr sz="900" dirty="0">
                <a:latin typeface="Courier New"/>
                <a:cs typeface="Courier New"/>
              </a:rPr>
              <a:t>pFile):  </a:t>
            </a:r>
            <a:r>
              <a:rPr sz="900" spc="-5" dirty="0">
                <a:latin typeface="Courier New"/>
                <a:cs typeface="Courier New"/>
              </a:rPr>
              <a:t>mySound </a:t>
            </a:r>
            <a:r>
              <a:rPr sz="900" dirty="0">
                <a:latin typeface="Courier New"/>
                <a:cs typeface="Courier New"/>
              </a:rPr>
              <a:t>= makeSound(sFile)  </a:t>
            </a:r>
            <a:r>
              <a:rPr sz="900" spc="-5" dirty="0">
                <a:latin typeface="Courier New"/>
                <a:cs typeface="Courier New"/>
              </a:rPr>
              <a:t>myPict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makePicture(pFile)  </a:t>
            </a:r>
            <a:r>
              <a:rPr sz="900" dirty="0">
                <a:latin typeface="Courier New"/>
                <a:cs typeface="Courier New"/>
              </a:rPr>
              <a:t>play(mySound)</a:t>
            </a:r>
            <a:endParaRPr sz="90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latin typeface="Courier New"/>
                <a:cs typeface="Courier New"/>
              </a:rPr>
              <a:t>show(myPict)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551" y="142430"/>
            <a:ext cx="18630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Funzioni </a:t>
            </a:r>
            <a:r>
              <a:rPr dirty="0"/>
              <a:t>:</a:t>
            </a:r>
            <a:r>
              <a:rPr spc="-5" dirty="0"/>
              <a:t> classificazione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829" y="2232058"/>
            <a:ext cx="4126865" cy="1021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risultato</a:t>
            </a:r>
            <a:endParaRPr sz="1000">
              <a:latin typeface="Arial"/>
              <a:cs typeface="Arial"/>
            </a:endParaRPr>
          </a:p>
          <a:p>
            <a:pPr marL="3873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restituisce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produce valore utilizzabile “all’interno” della macchina</a:t>
            </a:r>
            <a:r>
              <a:rPr sz="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Python</a:t>
            </a:r>
            <a:endParaRPr sz="900">
              <a:latin typeface="Arial"/>
              <a:cs typeface="Arial"/>
            </a:endParaRPr>
          </a:p>
          <a:p>
            <a:pPr marL="387350" marR="51435" lvl="1" indent="-14605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b="1" dirty="0">
                <a:solidFill>
                  <a:srgbClr val="3333CC"/>
                </a:solidFill>
                <a:latin typeface="Arial"/>
                <a:cs typeface="Arial"/>
              </a:rPr>
              <a:t>non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restituisce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produce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effetto/valore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utilizzabile solo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“all’esterno”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della  macchina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Python</a:t>
            </a:r>
            <a:endParaRPr sz="9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come far </a:t>
            </a:r>
            <a:r>
              <a:rPr sz="1000" spc="-5" dirty="0">
                <a:latin typeface="Arial"/>
                <a:cs typeface="Arial"/>
              </a:rPr>
              <a:t>restituire </a:t>
            </a:r>
            <a:r>
              <a:rPr sz="1000" dirty="0">
                <a:latin typeface="Arial"/>
                <a:cs typeface="Arial"/>
              </a:rPr>
              <a:t>valori “interni” dalle funzioni che noi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definiamo?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 lo vedremo più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avanti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1809" y="3172967"/>
            <a:ext cx="12001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71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4110" y="382142"/>
            <a:ext cx="575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parametri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92" y="1477517"/>
            <a:ext cx="484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Times New Roman"/>
                <a:cs typeface="Times New Roman"/>
              </a:rPr>
              <a:t>risultato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840" y="977614"/>
            <a:ext cx="78740" cy="1190625"/>
          </a:xfrm>
          <a:custGeom>
            <a:avLst/>
            <a:gdLst/>
            <a:ahLst/>
            <a:cxnLst/>
            <a:rect l="l" t="t" r="r" b="b"/>
            <a:pathLst>
              <a:path w="78740" h="1190625">
                <a:moveTo>
                  <a:pt x="78581" y="1190625"/>
                </a:moveTo>
                <a:lnTo>
                  <a:pt x="63287" y="1190109"/>
                </a:lnTo>
                <a:lnTo>
                  <a:pt x="50798" y="1188703"/>
                </a:lnTo>
                <a:lnTo>
                  <a:pt x="42378" y="1186619"/>
                </a:lnTo>
                <a:lnTo>
                  <a:pt x="39290" y="1184066"/>
                </a:lnTo>
                <a:lnTo>
                  <a:pt x="39290" y="601871"/>
                </a:lnTo>
                <a:lnTo>
                  <a:pt x="36202" y="599318"/>
                </a:lnTo>
                <a:lnTo>
                  <a:pt x="27782" y="597233"/>
                </a:lnTo>
                <a:lnTo>
                  <a:pt x="15293" y="595827"/>
                </a:lnTo>
                <a:lnTo>
                  <a:pt x="0" y="595312"/>
                </a:lnTo>
                <a:lnTo>
                  <a:pt x="15293" y="594797"/>
                </a:lnTo>
                <a:lnTo>
                  <a:pt x="27782" y="593391"/>
                </a:lnTo>
                <a:lnTo>
                  <a:pt x="36202" y="591306"/>
                </a:lnTo>
                <a:lnTo>
                  <a:pt x="39290" y="588753"/>
                </a:lnTo>
                <a:lnTo>
                  <a:pt x="39290" y="6559"/>
                </a:lnTo>
                <a:lnTo>
                  <a:pt x="42378" y="4005"/>
                </a:lnTo>
                <a:lnTo>
                  <a:pt x="50798" y="1921"/>
                </a:lnTo>
                <a:lnTo>
                  <a:pt x="63287" y="515"/>
                </a:lnTo>
                <a:lnTo>
                  <a:pt x="78581" y="0"/>
                </a:lnTo>
              </a:path>
            </a:pathLst>
          </a:custGeom>
          <a:ln w="1270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359" y="587883"/>
            <a:ext cx="2461895" cy="220979"/>
          </a:xfrm>
          <a:custGeom>
            <a:avLst/>
            <a:gdLst/>
            <a:ahLst/>
            <a:cxnLst/>
            <a:rect l="l" t="t" r="r" b="b"/>
            <a:pathLst>
              <a:path w="2461895" h="220979">
                <a:moveTo>
                  <a:pt x="0" y="220662"/>
                </a:moveTo>
                <a:lnTo>
                  <a:pt x="1441" y="177716"/>
                </a:lnTo>
                <a:lnTo>
                  <a:pt x="5373" y="142645"/>
                </a:lnTo>
                <a:lnTo>
                  <a:pt x="11204" y="119000"/>
                </a:lnTo>
                <a:lnTo>
                  <a:pt x="18345" y="110330"/>
                </a:lnTo>
                <a:lnTo>
                  <a:pt x="1212363" y="110331"/>
                </a:lnTo>
                <a:lnTo>
                  <a:pt x="1219504" y="101660"/>
                </a:lnTo>
                <a:lnTo>
                  <a:pt x="1225336" y="78015"/>
                </a:lnTo>
                <a:lnTo>
                  <a:pt x="1229267" y="42945"/>
                </a:lnTo>
                <a:lnTo>
                  <a:pt x="1230709" y="0"/>
                </a:lnTo>
                <a:lnTo>
                  <a:pt x="1232151" y="42945"/>
                </a:lnTo>
                <a:lnTo>
                  <a:pt x="1236082" y="78015"/>
                </a:lnTo>
                <a:lnTo>
                  <a:pt x="1241914" y="101660"/>
                </a:lnTo>
                <a:lnTo>
                  <a:pt x="1249055" y="110331"/>
                </a:lnTo>
                <a:lnTo>
                  <a:pt x="2443072" y="110331"/>
                </a:lnTo>
                <a:lnTo>
                  <a:pt x="2450213" y="119001"/>
                </a:lnTo>
                <a:lnTo>
                  <a:pt x="2456045" y="142646"/>
                </a:lnTo>
                <a:lnTo>
                  <a:pt x="2459977" y="177716"/>
                </a:lnTo>
                <a:lnTo>
                  <a:pt x="2461419" y="220662"/>
                </a:lnTo>
              </a:path>
            </a:pathLst>
          </a:custGeom>
          <a:ln w="1270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3368" y="810690"/>
          <a:ext cx="3340735" cy="1253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senza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restituisce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52705" indent="-103505">
                        <a:lnSpc>
                          <a:spcPct val="101899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makePicture(),  makeSound()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pickAFile()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non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restituisce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show(),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97790" marR="86995" indent="-635" algn="ctr">
                        <a:lnSpc>
                          <a:spcPct val="98800"/>
                        </a:lnSpc>
                        <a:spcBef>
                          <a:spcPts val="3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play(),  showParam(), 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playParam(),  playAndShow()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96520" indent="-635" algn="ctr">
                        <a:lnSpc>
                          <a:spcPct val="100299"/>
                        </a:lnSpc>
                        <a:spcBef>
                          <a:spcPts val="175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pickAndShow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(), 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pickAndPlay(),  showNamed(),  playNamed()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551" y="73852"/>
            <a:ext cx="18630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Funzioni </a:t>
            </a:r>
            <a:r>
              <a:rPr dirty="0"/>
              <a:t>:</a:t>
            </a:r>
            <a:r>
              <a:rPr spc="-5" dirty="0"/>
              <a:t> classificazione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72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5997" y="2197133"/>
            <a:ext cx="7950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Arial"/>
                <a:cs typeface="Arial"/>
              </a:rPr>
              <a:t>strong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typing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829" y="2166653"/>
            <a:ext cx="2407920" cy="538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parametri : il loro tipo è </a:t>
            </a:r>
            <a:r>
              <a:rPr sz="1000" spc="-5" dirty="0">
                <a:latin typeface="Arial"/>
                <a:cs typeface="Arial"/>
              </a:rPr>
              <a:t>importante </a:t>
            </a:r>
            <a:r>
              <a:rPr sz="1000" dirty="0">
                <a:latin typeface="Arial"/>
                <a:cs typeface="Arial"/>
              </a:rPr>
              <a:t>!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latin typeface="Wingdings"/>
                <a:cs typeface="Wingdings"/>
              </a:rPr>
              <a:t></a:t>
            </a:r>
            <a:endParaRPr sz="1000">
              <a:latin typeface="Wingdings"/>
              <a:cs typeface="Wingdings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show(x)</a:t>
            </a:r>
            <a:r>
              <a:rPr sz="900" spc="-39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vs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.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showParam(x)</a:t>
            </a:r>
            <a:endParaRPr sz="900">
              <a:latin typeface="Courier New"/>
              <a:cs typeface="Courier New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play(x)</a:t>
            </a:r>
            <a:r>
              <a:rPr sz="900" spc="-39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vs. </a:t>
            </a:r>
            <a:r>
              <a:rPr sz="900" dirty="0">
                <a:solidFill>
                  <a:srgbClr val="3333CC"/>
                </a:solidFill>
                <a:latin typeface="Courier New"/>
                <a:cs typeface="Courier New"/>
              </a:rPr>
              <a:t>playParam(x)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429" y="2768828"/>
            <a:ext cx="1551940" cy="3556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  <a:tab pos="1386205" algn="l"/>
              </a:tabLst>
            </a:pP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show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: picture</a:t>
            </a:r>
            <a:r>
              <a:rPr sz="900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	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vs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55575" indent="-142875">
              <a:lnSpc>
                <a:spcPct val="100000"/>
              </a:lnSpc>
              <a:spcBef>
                <a:spcPts val="219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155575" algn="l"/>
                <a:tab pos="139255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play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sound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	vs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9423" y="2768828"/>
            <a:ext cx="1434465" cy="3556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showParam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</a:t>
            </a:r>
            <a:endParaRPr sz="9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playParam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string </a:t>
            </a:r>
            <a:r>
              <a:rPr sz="900" i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900" i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none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029" y="3123217"/>
            <a:ext cx="2167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1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127000" algn="l"/>
              </a:tabLst>
            </a:pPr>
            <a:r>
              <a:rPr sz="800" dirty="0">
                <a:latin typeface="Arial"/>
                <a:cs typeface="Arial"/>
              </a:rPr>
              <a:t>dove </a:t>
            </a:r>
            <a:r>
              <a:rPr sz="800" i="1" spc="-5" dirty="0">
                <a:latin typeface="Arial"/>
                <a:cs typeface="Arial"/>
              </a:rPr>
              <a:t>string </a:t>
            </a:r>
            <a:r>
              <a:rPr sz="800" dirty="0">
                <a:latin typeface="Arial"/>
                <a:cs typeface="Arial"/>
              </a:rPr>
              <a:t>deve essere il </a:t>
            </a:r>
            <a:r>
              <a:rPr sz="800" i="1" dirty="0">
                <a:latin typeface="Arial"/>
                <a:cs typeface="Arial"/>
              </a:rPr>
              <a:t>full name </a:t>
            </a:r>
            <a:r>
              <a:rPr sz="800" spc="-5" dirty="0">
                <a:latin typeface="Arial"/>
                <a:cs typeface="Arial"/>
              </a:rPr>
              <a:t>di un</a:t>
            </a:r>
            <a:r>
              <a:rPr sz="800" spc="-8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file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4110" y="313564"/>
            <a:ext cx="575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Times New Roman"/>
                <a:cs typeface="Times New Roman"/>
              </a:rPr>
              <a:t>parametri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92" y="1401795"/>
            <a:ext cx="484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Times New Roman"/>
                <a:cs typeface="Times New Roman"/>
              </a:rPr>
              <a:t>risultato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5128" y="918560"/>
            <a:ext cx="116205" cy="1198245"/>
          </a:xfrm>
          <a:custGeom>
            <a:avLst/>
            <a:gdLst/>
            <a:ahLst/>
            <a:cxnLst/>
            <a:rect l="l" t="t" r="r" b="b"/>
            <a:pathLst>
              <a:path w="116204" h="1198245">
                <a:moveTo>
                  <a:pt x="115887" y="1197769"/>
                </a:moveTo>
                <a:lnTo>
                  <a:pt x="93333" y="1197015"/>
                </a:lnTo>
                <a:lnTo>
                  <a:pt x="74914" y="1194959"/>
                </a:lnTo>
                <a:lnTo>
                  <a:pt x="62497" y="1191910"/>
                </a:lnTo>
                <a:lnTo>
                  <a:pt x="57943" y="1188176"/>
                </a:lnTo>
                <a:lnTo>
                  <a:pt x="57944" y="608478"/>
                </a:lnTo>
                <a:lnTo>
                  <a:pt x="53390" y="604743"/>
                </a:lnTo>
                <a:lnTo>
                  <a:pt x="40972" y="601694"/>
                </a:lnTo>
                <a:lnTo>
                  <a:pt x="22554" y="599639"/>
                </a:lnTo>
                <a:lnTo>
                  <a:pt x="0" y="598885"/>
                </a:lnTo>
                <a:lnTo>
                  <a:pt x="22554" y="598131"/>
                </a:lnTo>
                <a:lnTo>
                  <a:pt x="40972" y="596075"/>
                </a:lnTo>
                <a:lnTo>
                  <a:pt x="53390" y="593026"/>
                </a:lnTo>
                <a:lnTo>
                  <a:pt x="57944" y="589292"/>
                </a:lnTo>
                <a:lnTo>
                  <a:pt x="57944" y="9593"/>
                </a:lnTo>
                <a:lnTo>
                  <a:pt x="62497" y="5859"/>
                </a:lnTo>
                <a:lnTo>
                  <a:pt x="74915" y="2810"/>
                </a:lnTo>
                <a:lnTo>
                  <a:pt x="93333" y="753"/>
                </a:lnTo>
                <a:lnTo>
                  <a:pt x="115888" y="0"/>
                </a:lnTo>
              </a:path>
            </a:pathLst>
          </a:custGeom>
          <a:ln w="1270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3359" y="519304"/>
            <a:ext cx="2461895" cy="220979"/>
          </a:xfrm>
          <a:custGeom>
            <a:avLst/>
            <a:gdLst/>
            <a:ahLst/>
            <a:cxnLst/>
            <a:rect l="l" t="t" r="r" b="b"/>
            <a:pathLst>
              <a:path w="2461895" h="220979">
                <a:moveTo>
                  <a:pt x="0" y="220662"/>
                </a:moveTo>
                <a:lnTo>
                  <a:pt x="1441" y="177716"/>
                </a:lnTo>
                <a:lnTo>
                  <a:pt x="5373" y="142646"/>
                </a:lnTo>
                <a:lnTo>
                  <a:pt x="11204" y="119001"/>
                </a:lnTo>
                <a:lnTo>
                  <a:pt x="18345" y="110331"/>
                </a:lnTo>
                <a:lnTo>
                  <a:pt x="1212363" y="110332"/>
                </a:lnTo>
                <a:lnTo>
                  <a:pt x="1219504" y="101661"/>
                </a:lnTo>
                <a:lnTo>
                  <a:pt x="1225336" y="78016"/>
                </a:lnTo>
                <a:lnTo>
                  <a:pt x="1229267" y="42945"/>
                </a:lnTo>
                <a:lnTo>
                  <a:pt x="1230709" y="0"/>
                </a:lnTo>
                <a:lnTo>
                  <a:pt x="1232151" y="42945"/>
                </a:lnTo>
                <a:lnTo>
                  <a:pt x="1236082" y="78016"/>
                </a:lnTo>
                <a:lnTo>
                  <a:pt x="1241914" y="101661"/>
                </a:lnTo>
                <a:lnTo>
                  <a:pt x="1249055" y="110332"/>
                </a:lnTo>
                <a:lnTo>
                  <a:pt x="2443072" y="110332"/>
                </a:lnTo>
                <a:lnTo>
                  <a:pt x="2450213" y="119002"/>
                </a:lnTo>
                <a:lnTo>
                  <a:pt x="2456045" y="142647"/>
                </a:lnTo>
                <a:lnTo>
                  <a:pt x="2459977" y="177717"/>
                </a:lnTo>
                <a:lnTo>
                  <a:pt x="2461419" y="220663"/>
                </a:lnTo>
              </a:path>
            </a:pathLst>
          </a:custGeom>
          <a:ln w="12700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83368" y="742110"/>
          <a:ext cx="3340735" cy="1253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con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senza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restituisce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52705" indent="-103505">
                        <a:lnSpc>
                          <a:spcPct val="101899"/>
                        </a:lnSpc>
                        <a:spcBef>
                          <a:spcPts val="160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makePicture(),  makeSound()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pickAFile()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non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restituisce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show(),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97790" marR="86995" indent="-635" algn="ctr">
                        <a:lnSpc>
                          <a:spcPct val="98800"/>
                        </a:lnSpc>
                        <a:spcBef>
                          <a:spcPts val="30"/>
                        </a:spcBef>
                      </a:pPr>
                      <a:r>
                        <a:rPr sz="900" spc="-5" dirty="0">
                          <a:latin typeface="Courier New"/>
                          <a:cs typeface="Courier New"/>
                        </a:rPr>
                        <a:t>play(),  showParam(), 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playParam(),  playAndShow()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96520" indent="-635" algn="ctr">
                        <a:lnSpc>
                          <a:spcPct val="100299"/>
                        </a:lnSpc>
                        <a:spcBef>
                          <a:spcPts val="175"/>
                        </a:spcBef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pickAndShow</a:t>
                      </a:r>
                      <a:r>
                        <a:rPr sz="900" spc="-5" dirty="0">
                          <a:latin typeface="Courier New"/>
                          <a:cs typeface="Courier New"/>
                        </a:rPr>
                        <a:t>(), 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pickAndPlay(),  showNamed(),  playNamed()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99" y="142430"/>
            <a:ext cx="3554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 </a:t>
            </a:r>
            <a:r>
              <a:rPr dirty="0"/>
              <a:t>dei parametri: una </a:t>
            </a:r>
            <a:r>
              <a:rPr spc="-5" dirty="0"/>
              <a:t>notazione</a:t>
            </a:r>
            <a:r>
              <a:rPr spc="5" dirty="0"/>
              <a:t> </a:t>
            </a:r>
            <a:r>
              <a:rPr spc="-5" dirty="0"/>
              <a:t>convenzionale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73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292" y="665987"/>
            <a:ext cx="4293235" cy="21456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b="1" i="1" dirty="0">
                <a:latin typeface="Arial"/>
                <a:cs typeface="Arial"/>
              </a:rPr>
              <a:t>commento </a:t>
            </a:r>
            <a:r>
              <a:rPr sz="1000" dirty="0">
                <a:latin typeface="Arial"/>
                <a:cs typeface="Arial"/>
              </a:rPr>
              <a:t>: sequenza di caratteri che inizia con 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365" dirty="0">
                <a:latin typeface="Courier New"/>
                <a:cs typeface="Courier New"/>
              </a:rPr>
              <a:t> </a:t>
            </a:r>
            <a:r>
              <a:rPr sz="1000" dirty="0">
                <a:latin typeface="Arial"/>
                <a:cs typeface="Arial"/>
              </a:rPr>
              <a:t>(in </a:t>
            </a:r>
            <a:r>
              <a:rPr sz="1000" spc="-5" dirty="0">
                <a:latin typeface="Arial"/>
                <a:cs typeface="Arial"/>
              </a:rPr>
              <a:t>Python </a:t>
            </a:r>
            <a:r>
              <a:rPr sz="100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ignorato durante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l’esecuzione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MS UI Gothic"/>
              <a:buChar char="■"/>
            </a:pPr>
            <a:endParaRPr sz="105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def playAndShow(sFile,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pFile):</a:t>
            </a:r>
            <a:endParaRPr sz="900">
              <a:latin typeface="Courier New"/>
              <a:cs typeface="Courier New"/>
            </a:endParaRPr>
          </a:p>
          <a:p>
            <a:pPr marL="27305">
              <a:lnSpc>
                <a:spcPts val="1065"/>
              </a:lnSpc>
              <a:spcBef>
                <a:spcPts val="20"/>
              </a:spcBef>
            </a:pP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questo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è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un</a:t>
            </a:r>
            <a:r>
              <a:rPr sz="900" b="1" spc="-2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commento</a:t>
            </a:r>
            <a:endParaRPr sz="900">
              <a:latin typeface="Courier New"/>
              <a:cs typeface="Courier New"/>
            </a:endParaRPr>
          </a:p>
          <a:p>
            <a:pPr marL="164465" marR="5080" indent="342900">
              <a:lnSpc>
                <a:spcPts val="1100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mySound </a:t>
            </a:r>
            <a:r>
              <a:rPr sz="900" dirty="0">
                <a:latin typeface="Courier New"/>
                <a:cs typeface="Courier New"/>
              </a:rPr>
              <a:t>= </a:t>
            </a:r>
            <a:r>
              <a:rPr sz="900" spc="-5" dirty="0">
                <a:latin typeface="Courier New"/>
                <a:cs typeface="Courier New"/>
              </a:rPr>
              <a:t>makeSound(sFile)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questo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è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un altro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commento  # e </a:t>
            </a:r>
            <a:r>
              <a:rPr sz="900" b="1" spc="-5" dirty="0">
                <a:solidFill>
                  <a:srgbClr val="660066"/>
                </a:solidFill>
                <a:latin typeface="Courier New"/>
                <a:cs typeface="Courier New"/>
              </a:rPr>
              <a:t>anche</a:t>
            </a:r>
            <a:r>
              <a:rPr sz="900" b="1" spc="-2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660066"/>
                </a:solidFill>
                <a:latin typeface="Courier New"/>
                <a:cs typeface="Courier New"/>
              </a:rPr>
              <a:t>questo</a:t>
            </a:r>
            <a:endParaRPr sz="900">
              <a:latin typeface="Courier New"/>
              <a:cs typeface="Courier New"/>
            </a:endParaRPr>
          </a:p>
          <a:p>
            <a:pPr marL="507365">
              <a:lnSpc>
                <a:spcPts val="1010"/>
              </a:lnSpc>
            </a:pPr>
            <a:r>
              <a:rPr sz="900" spc="-5" dirty="0">
                <a:latin typeface="Courier New"/>
                <a:cs typeface="Courier New"/>
              </a:rPr>
              <a:t>myPict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makePicture(pFile)</a:t>
            </a:r>
            <a:endParaRPr sz="900">
              <a:latin typeface="Courier New"/>
              <a:cs typeface="Courier New"/>
            </a:endParaRPr>
          </a:p>
          <a:p>
            <a:pPr marL="507365" marR="2885440">
              <a:lnSpc>
                <a:spcPct val="101899"/>
              </a:lnSpc>
            </a:pPr>
            <a:r>
              <a:rPr sz="900" dirty="0">
                <a:latin typeface="Courier New"/>
                <a:cs typeface="Courier New"/>
              </a:rPr>
              <a:t>play(mySound)  show(myPict)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spcBef>
                <a:spcPts val="73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utile per inserire note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esplicative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sempre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consigliabile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qui, definiamo una convenzione per dare informazione sul tipo dei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parametri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1831" y="3172967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397" y="138620"/>
            <a:ext cx="850900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9559" y="130683"/>
            <a:ext cx="850900" cy="1104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534" y="511683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2"/>
                </a:lnTo>
                <a:lnTo>
                  <a:pt x="0" y="98822"/>
                </a:lnTo>
                <a:lnTo>
                  <a:pt x="0" y="296466"/>
                </a:lnTo>
                <a:lnTo>
                  <a:pt x="101202" y="296466"/>
                </a:lnTo>
                <a:lnTo>
                  <a:pt x="101202" y="395287"/>
                </a:lnTo>
                <a:lnTo>
                  <a:pt x="134937" y="197645"/>
                </a:lnTo>
                <a:lnTo>
                  <a:pt x="10120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5534" y="511683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7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765" y="1588803"/>
            <a:ext cx="1736725" cy="11152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0790" y="1590390"/>
            <a:ext cx="1736725" cy="11152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5184" y="197139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2" y="296464"/>
                </a:lnTo>
                <a:lnTo>
                  <a:pt x="101202" y="395287"/>
                </a:lnTo>
                <a:lnTo>
                  <a:pt x="134937" y="197643"/>
                </a:lnTo>
                <a:lnTo>
                  <a:pt x="101202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5185" y="197138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2" y="98822"/>
                </a:lnTo>
                <a:lnTo>
                  <a:pt x="101202" y="0"/>
                </a:lnTo>
                <a:lnTo>
                  <a:pt x="134937" y="197644"/>
                </a:lnTo>
                <a:lnTo>
                  <a:pt x="101202" y="395287"/>
                </a:lnTo>
                <a:lnTo>
                  <a:pt x="101202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99" y="73852"/>
            <a:ext cx="3554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 </a:t>
            </a:r>
            <a:r>
              <a:rPr dirty="0"/>
              <a:t>dei parametri: una </a:t>
            </a:r>
            <a:r>
              <a:rPr spc="-5" dirty="0"/>
              <a:t>notazione</a:t>
            </a:r>
            <a:r>
              <a:rPr spc="5" dirty="0"/>
              <a:t> </a:t>
            </a:r>
            <a:r>
              <a:rPr spc="-5" dirty="0"/>
              <a:t>convenzionale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273" y="400877"/>
            <a:ext cx="18776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ispirata allo </a:t>
            </a:r>
            <a:r>
              <a:rPr sz="1000" spc="-5" dirty="0">
                <a:latin typeface="Arial"/>
                <a:cs typeface="Arial"/>
              </a:rPr>
              <a:t>standard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Javadoc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0271" y="3108016"/>
            <a:ext cx="108585" cy="1244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700" dirty="0">
                <a:latin typeface="Comic Sans MS"/>
                <a:cs typeface="Comic Sans MS"/>
              </a:rPr>
              <a:t>74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928" y="630429"/>
            <a:ext cx="2427605" cy="785495"/>
          </a:xfrm>
          <a:custGeom>
            <a:avLst/>
            <a:gdLst/>
            <a:ahLst/>
            <a:cxnLst/>
            <a:rect l="l" t="t" r="r" b="b"/>
            <a:pathLst>
              <a:path w="2427605" h="785494">
                <a:moveTo>
                  <a:pt x="0" y="0"/>
                </a:moveTo>
                <a:lnTo>
                  <a:pt x="2427287" y="0"/>
                </a:lnTo>
                <a:lnTo>
                  <a:pt x="2427287" y="785019"/>
                </a:lnTo>
                <a:lnTo>
                  <a:pt x="0" y="78501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948" y="640589"/>
            <a:ext cx="24034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100"/>
              </a:spcBef>
              <a:tabLst>
                <a:tab pos="805180" algn="l"/>
                <a:tab pos="1049020" algn="l"/>
                <a:tab pos="1414780" algn="l"/>
                <a:tab pos="2024380" algn="l"/>
              </a:tabLst>
            </a:pPr>
            <a:r>
              <a:rPr sz="800" spc="-5" dirty="0">
                <a:latin typeface="Courier New"/>
                <a:cs typeface="Courier New"/>
              </a:rPr>
              <a:t>def	</a:t>
            </a:r>
            <a:r>
              <a:rPr sz="800" dirty="0">
                <a:latin typeface="Courier New"/>
                <a:cs typeface="Courier New"/>
              </a:rPr>
              <a:t>(	</a:t>
            </a:r>
            <a:r>
              <a:rPr sz="800" spc="-5" dirty="0">
                <a:latin typeface="Courier New"/>
                <a:cs typeface="Courier New"/>
              </a:rPr>
              <a:t>1,	2,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...	</a:t>
            </a:r>
            <a:r>
              <a:rPr sz="800" dirty="0">
                <a:latin typeface="Courier New"/>
                <a:cs typeface="Courier New"/>
              </a:rPr>
              <a:t>N):</a:t>
            </a:r>
            <a:endParaRPr sz="800">
              <a:latin typeface="Courier New"/>
              <a:cs typeface="Courier New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</a:t>
            </a:r>
            <a:r>
              <a:rPr sz="800" b="1" i="1" spc="-5" dirty="0">
                <a:solidFill>
                  <a:srgbClr val="660066"/>
                </a:solidFill>
                <a:latin typeface="Courier New"/>
                <a:cs typeface="Courier New"/>
              </a:rPr>
              <a:t>par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1: tipo; eventuali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commenti  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</a:t>
            </a:r>
            <a:r>
              <a:rPr sz="800" b="1" i="1" spc="-5" dirty="0">
                <a:solidFill>
                  <a:srgbClr val="660066"/>
                </a:solidFill>
                <a:latin typeface="Courier New"/>
                <a:cs typeface="Courier New"/>
              </a:rPr>
              <a:t>par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2: tipo; eventuali</a:t>
            </a:r>
            <a:r>
              <a:rPr sz="800" b="1" spc="-7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commenti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  <a:spcBef>
                <a:spcPts val="10"/>
              </a:spcBef>
            </a:pP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ts val="955"/>
              </a:lnSpc>
            </a:pP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</a:t>
            </a:r>
            <a:r>
              <a:rPr sz="800" b="1" i="1" dirty="0">
                <a:solidFill>
                  <a:srgbClr val="660066"/>
                </a:solidFill>
                <a:latin typeface="Courier New"/>
                <a:cs typeface="Courier New"/>
              </a:rPr>
              <a:t>par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N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tipo; eventuali</a:t>
            </a:r>
            <a:r>
              <a:rPr sz="800" b="1" spc="-8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commenti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3784" y="1444023"/>
            <a:ext cx="3055620" cy="916305"/>
          </a:xfrm>
          <a:custGeom>
            <a:avLst/>
            <a:gdLst/>
            <a:ahLst/>
            <a:cxnLst/>
            <a:rect l="l" t="t" r="r" b="b"/>
            <a:pathLst>
              <a:path w="3055620" h="916305">
                <a:moveTo>
                  <a:pt x="0" y="0"/>
                </a:moveTo>
                <a:lnTo>
                  <a:pt x="3055144" y="0"/>
                </a:lnTo>
                <a:lnTo>
                  <a:pt x="3055144" y="915987"/>
                </a:lnTo>
                <a:lnTo>
                  <a:pt x="0" y="91598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09" y="2740216"/>
            <a:ext cx="2929890" cy="316865"/>
          </a:xfrm>
          <a:custGeom>
            <a:avLst/>
            <a:gdLst/>
            <a:ahLst/>
            <a:cxnLst/>
            <a:rect l="l" t="t" r="r" b="b"/>
            <a:pathLst>
              <a:path w="2929890" h="316864">
                <a:moveTo>
                  <a:pt x="0" y="0"/>
                </a:moveTo>
                <a:lnTo>
                  <a:pt x="2929731" y="0"/>
                </a:lnTo>
                <a:lnTo>
                  <a:pt x="2929731" y="316706"/>
                </a:lnTo>
                <a:lnTo>
                  <a:pt x="0" y="316706"/>
                </a:lnTo>
                <a:lnTo>
                  <a:pt x="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609" y="2740216"/>
            <a:ext cx="2929890" cy="316865"/>
          </a:xfrm>
          <a:custGeom>
            <a:avLst/>
            <a:gdLst/>
            <a:ahLst/>
            <a:cxnLst/>
            <a:rect l="l" t="t" r="r" b="b"/>
            <a:pathLst>
              <a:path w="2929890" h="316864">
                <a:moveTo>
                  <a:pt x="0" y="0"/>
                </a:moveTo>
                <a:lnTo>
                  <a:pt x="2929731" y="0"/>
                </a:lnTo>
                <a:lnTo>
                  <a:pt x="2929731" y="316706"/>
                </a:lnTo>
                <a:lnTo>
                  <a:pt x="0" y="31670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558800" algn="r">
              <a:lnSpc>
                <a:spcPct val="100000"/>
              </a:lnSpc>
              <a:spcBef>
                <a:spcPts val="509"/>
              </a:spcBef>
            </a:pPr>
            <a:r>
              <a:rPr dirty="0"/>
              <a:t>esemp</a:t>
            </a:r>
            <a:r>
              <a:rPr spc="-5" dirty="0"/>
              <a:t>i</a:t>
            </a:r>
            <a:r>
              <a:rPr dirty="0"/>
              <a:t>o</a:t>
            </a:r>
          </a:p>
          <a:p>
            <a:pPr marL="1189355">
              <a:lnSpc>
                <a:spcPts val="955"/>
              </a:lnSpc>
              <a:spcBef>
                <a:spcPts val="360"/>
              </a:spcBef>
            </a:pP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def playAndShow (sFile,</a:t>
            </a:r>
            <a:r>
              <a:rPr sz="8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00000"/>
                </a:solidFill>
                <a:latin typeface="Courier New"/>
                <a:cs typeface="Courier New"/>
              </a:rPr>
              <a:t>pFile):</a:t>
            </a:r>
            <a:endParaRPr sz="800">
              <a:latin typeface="Courier New"/>
              <a:cs typeface="Courier New"/>
            </a:endParaRPr>
          </a:p>
          <a:p>
            <a:pPr marL="1189355" marR="49530">
              <a:lnSpc>
                <a:spcPts val="950"/>
              </a:lnSpc>
              <a:spcBef>
                <a:spcPts val="35"/>
              </a:spcBef>
            </a:pP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sFile: string; full name di un file .wav 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# </a:t>
            </a:r>
            <a:r>
              <a:rPr sz="800" b="1" spc="-5" dirty="0">
                <a:solidFill>
                  <a:srgbClr val="660066"/>
                </a:solidFill>
                <a:latin typeface="Courier New"/>
                <a:cs typeface="Courier New"/>
              </a:rPr>
              <a:t>@param pFile: string; full name di un file</a:t>
            </a:r>
            <a:r>
              <a:rPr sz="800" b="1" spc="-7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60066"/>
                </a:solidFill>
                <a:latin typeface="Courier New"/>
                <a:cs typeface="Courier New"/>
              </a:rPr>
              <a:t>.jpg</a:t>
            </a:r>
            <a:endParaRPr sz="800">
              <a:latin typeface="Courier New"/>
              <a:cs typeface="Courier New"/>
            </a:endParaRPr>
          </a:p>
          <a:p>
            <a:pPr marL="1311275" marR="1269365">
              <a:lnSpc>
                <a:spcPts val="950"/>
              </a:lnSpc>
              <a:spcBef>
                <a:spcPts val="50"/>
              </a:spcBef>
            </a:pP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mySound </a:t>
            </a:r>
            <a:r>
              <a:rPr sz="800" dirty="0">
                <a:solidFill>
                  <a:srgbClr val="000000"/>
                </a:solidFill>
                <a:latin typeface="Courier New"/>
                <a:cs typeface="Courier New"/>
              </a:rPr>
              <a:t>= makeSound(sFile)  </a:t>
            </a: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myPict </a:t>
            </a:r>
            <a:r>
              <a:rPr sz="8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makePicture(pFile)  </a:t>
            </a:r>
            <a:r>
              <a:rPr sz="800" dirty="0">
                <a:solidFill>
                  <a:srgbClr val="000000"/>
                </a:solidFill>
                <a:latin typeface="Courier New"/>
                <a:cs typeface="Courier New"/>
              </a:rPr>
              <a:t>play(mySound)</a:t>
            </a:r>
            <a:endParaRPr sz="800">
              <a:latin typeface="Courier New"/>
              <a:cs typeface="Courier New"/>
            </a:endParaRPr>
          </a:p>
          <a:p>
            <a:pPr marL="1311275">
              <a:lnSpc>
                <a:spcPts val="919"/>
              </a:lnSpc>
            </a:pPr>
            <a:r>
              <a:rPr sz="800" spc="-5" dirty="0">
                <a:solidFill>
                  <a:srgbClr val="000000"/>
                </a:solidFill>
                <a:latin typeface="Courier New"/>
                <a:cs typeface="Courier New"/>
              </a:rPr>
              <a:t>show(myPict)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/>
          </a:p>
          <a:p>
            <a:pPr marL="184150" marR="508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Nota: in linguaggi con </a:t>
            </a:r>
            <a:r>
              <a:rPr sz="1000" i="1" spc="-5" dirty="0">
                <a:solidFill>
                  <a:srgbClr val="000000"/>
                </a:solidFill>
                <a:latin typeface="Arial"/>
                <a:cs typeface="Arial"/>
              </a:rPr>
              <a:t>static </a:t>
            </a:r>
            <a:r>
              <a:rPr sz="1000" i="1" dirty="0">
                <a:solidFill>
                  <a:srgbClr val="000000"/>
                </a:solidFill>
                <a:latin typeface="Arial"/>
                <a:cs typeface="Arial"/>
              </a:rPr>
              <a:t>typing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(Java, C++, …) il tipo dei parametri</a:t>
            </a:r>
            <a:r>
              <a:rPr sz="100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è  specificato nella dichiarazione della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funzione</a:t>
            </a:r>
            <a:endParaRPr sz="1000">
              <a:latin typeface="Arial"/>
              <a:cs typeface="Arial"/>
            </a:endParaRPr>
          </a:p>
          <a:p>
            <a:pPr marL="1202055">
              <a:lnSpc>
                <a:spcPct val="100000"/>
              </a:lnSpc>
              <a:spcBef>
                <a:spcPts val="320"/>
              </a:spcBef>
              <a:tabLst>
                <a:tab pos="1506855" algn="l"/>
                <a:tab pos="1811655" algn="l"/>
                <a:tab pos="2421255" algn="l"/>
                <a:tab pos="2726055" algn="l"/>
              </a:tabLst>
            </a:pP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(	1	</a:t>
            </a:r>
            <a:r>
              <a:rPr sz="800" spc="-5" dirty="0">
                <a:solidFill>
                  <a:srgbClr val="3333CC"/>
                </a:solidFill>
                <a:latin typeface="Courier New"/>
                <a:cs typeface="Courier New"/>
              </a:rPr>
              <a:t>1,</a:t>
            </a: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3333CC"/>
                </a:solidFill>
                <a:latin typeface="Courier New"/>
                <a:cs typeface="Courier New"/>
              </a:rPr>
              <a:t>…,	</a:t>
            </a: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N	N)</a:t>
            </a:r>
            <a:endParaRPr sz="8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180"/>
              </a:spcBef>
              <a:tabLst>
                <a:tab pos="530860" algn="l"/>
              </a:tabLst>
            </a:pP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{	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38915" y="3006123"/>
            <a:ext cx="2863215" cy="316865"/>
          </a:xfrm>
          <a:custGeom>
            <a:avLst/>
            <a:gdLst/>
            <a:ahLst/>
            <a:cxnLst/>
            <a:rect l="l" t="t" r="r" b="b"/>
            <a:pathLst>
              <a:path w="2863215" h="316864">
                <a:moveTo>
                  <a:pt x="0" y="0"/>
                </a:moveTo>
                <a:lnTo>
                  <a:pt x="2863056" y="0"/>
                </a:lnTo>
                <a:lnTo>
                  <a:pt x="2863056" y="316706"/>
                </a:lnTo>
                <a:lnTo>
                  <a:pt x="0" y="31670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2090" y="3060098"/>
            <a:ext cx="2860040" cy="262890"/>
          </a:xfrm>
          <a:prstGeom prst="rect">
            <a:avLst/>
          </a:prstGeom>
          <a:solidFill>
            <a:srgbClr val="D4FCA9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715"/>
              </a:lnSpc>
            </a:pP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void playAndShow </a:t>
            </a:r>
            <a:r>
              <a:rPr sz="800" spc="-5" dirty="0">
                <a:solidFill>
                  <a:srgbClr val="3333CC"/>
                </a:solidFill>
                <a:latin typeface="Courier New"/>
                <a:cs typeface="Courier New"/>
              </a:rPr>
              <a:t>(string sFile, string</a:t>
            </a:r>
            <a:r>
              <a:rPr sz="800" spc="-7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pFile)</a:t>
            </a:r>
            <a:endParaRPr sz="8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180"/>
              </a:spcBef>
              <a:tabLst>
                <a:tab pos="469265" algn="l"/>
              </a:tabLst>
            </a:pPr>
            <a:r>
              <a:rPr sz="800" dirty="0">
                <a:solidFill>
                  <a:srgbClr val="3333CC"/>
                </a:solidFill>
                <a:latin typeface="Courier New"/>
                <a:cs typeface="Courier New"/>
              </a:rPr>
              <a:t>{	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5872" y="493904"/>
            <a:ext cx="1728470" cy="461645"/>
          </a:xfrm>
          <a:prstGeom prst="rect">
            <a:avLst/>
          </a:prstGeom>
          <a:solidFill>
            <a:srgbClr val="B5B5B5"/>
          </a:solidFill>
        </p:spPr>
        <p:txBody>
          <a:bodyPr vert="horz" wrap="square" lIns="0" tIns="23495" rIns="0" bIns="0" rtlCol="0">
            <a:spAutoFit/>
          </a:bodyPr>
          <a:lstStyle/>
          <a:p>
            <a:pPr marL="45085" marR="45720">
              <a:lnSpc>
                <a:spcPct val="99500"/>
              </a:lnSpc>
              <a:spcBef>
                <a:spcPts val="185"/>
              </a:spcBef>
            </a:pP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N.B.: nell’ambito di questo</a:t>
            </a:r>
            <a:r>
              <a:rPr sz="9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corso,  sarà </a:t>
            </a:r>
            <a:r>
              <a:rPr sz="9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OBBLIGATORIO 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usare  </a:t>
            </a:r>
            <a:r>
              <a:rPr sz="900" b="1" dirty="0">
                <a:solidFill>
                  <a:srgbClr val="FF0000"/>
                </a:solidFill>
                <a:latin typeface="Times New Roman"/>
                <a:cs typeface="Times New Roman"/>
              </a:rPr>
              <a:t>questa</a:t>
            </a:r>
            <a:r>
              <a:rPr sz="9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notazione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115" y="142430"/>
            <a:ext cx="327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consigli pratici per: definizione di funzioni in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398" y="496125"/>
            <a:ext cx="4128135" cy="11233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Uno degli errori più comuni in JES: dimenticare di fare </a:t>
            </a:r>
            <a:r>
              <a:rPr sz="1000" i="1" dirty="0">
                <a:latin typeface="Arial"/>
                <a:cs typeface="Arial"/>
              </a:rPr>
              <a:t>Load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(caricare)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Una funzione </a:t>
            </a:r>
            <a:r>
              <a:rPr sz="900" b="1" spc="-5" dirty="0">
                <a:solidFill>
                  <a:srgbClr val="3333CC"/>
                </a:solidFill>
                <a:latin typeface="Arial"/>
                <a:cs typeface="Arial"/>
              </a:rPr>
              <a:t>NON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esiste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JES finchè non è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stata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caricata</a:t>
            </a:r>
            <a:r>
              <a:rPr sz="900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loaded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prima di essere </a:t>
            </a:r>
            <a:r>
              <a:rPr sz="800" i="1" spc="-5" dirty="0">
                <a:latin typeface="Arial"/>
                <a:cs typeface="Arial"/>
              </a:rPr>
              <a:t>caricata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la tua funzione non è altro che un insieme di</a:t>
            </a:r>
            <a:r>
              <a:rPr sz="800" spc="-6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caratteri</a:t>
            </a:r>
            <a:endParaRPr sz="8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l’operazione di </a:t>
            </a:r>
            <a:r>
              <a:rPr sz="800" i="1" spc="-5" dirty="0">
                <a:latin typeface="Arial"/>
                <a:cs typeface="Arial"/>
              </a:rPr>
              <a:t>loading </a:t>
            </a:r>
            <a:r>
              <a:rPr sz="800" dirty="0">
                <a:latin typeface="Arial"/>
                <a:cs typeface="Arial"/>
              </a:rPr>
              <a:t>lo </a:t>
            </a:r>
            <a:r>
              <a:rPr sz="800" spc="-5" dirty="0">
                <a:latin typeface="Arial"/>
                <a:cs typeface="Arial"/>
              </a:rPr>
              <a:t>trasforma </a:t>
            </a:r>
            <a:r>
              <a:rPr sz="800" dirty="0">
                <a:latin typeface="Arial"/>
                <a:cs typeface="Arial"/>
              </a:rPr>
              <a:t>(codifica) in una funzione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eseguibile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Save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Save</a:t>
            </a:r>
            <a:r>
              <a:rPr sz="900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devi fare </a:t>
            </a:r>
            <a:r>
              <a:rPr sz="800" i="1" dirty="0">
                <a:latin typeface="Arial"/>
                <a:cs typeface="Arial"/>
              </a:rPr>
              <a:t>Save </a:t>
            </a:r>
            <a:r>
              <a:rPr sz="800" dirty="0">
                <a:latin typeface="Arial"/>
                <a:cs typeface="Arial"/>
              </a:rPr>
              <a:t>prima di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Load</a:t>
            </a:r>
            <a:endParaRPr sz="8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devi fare </a:t>
            </a:r>
            <a:r>
              <a:rPr sz="800" i="1" dirty="0">
                <a:latin typeface="Arial"/>
                <a:cs typeface="Arial"/>
              </a:rPr>
              <a:t>Load </a:t>
            </a:r>
            <a:r>
              <a:rPr sz="800" dirty="0">
                <a:latin typeface="Arial"/>
                <a:cs typeface="Arial"/>
              </a:rPr>
              <a:t>prima di poter usare la tua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funzione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7180" y="2645917"/>
            <a:ext cx="144843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81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Una </a:t>
            </a:r>
            <a:r>
              <a:rPr sz="1200" b="1" spc="-5" dirty="0">
                <a:latin typeface="Times New Roman"/>
                <a:cs typeface="Times New Roman"/>
              </a:rPr>
              <a:t>funzione  “unloaded” </a:t>
            </a:r>
            <a:r>
              <a:rPr sz="1200" b="1" dirty="0">
                <a:latin typeface="Times New Roman"/>
                <a:cs typeface="Times New Roman"/>
              </a:rPr>
              <a:t>non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esiste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71" y="1766603"/>
            <a:ext cx="2994025" cy="1624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76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115" y="73852"/>
            <a:ext cx="327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consigli pratici per: definizione di funzioni in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635" y="627095"/>
            <a:ext cx="3408679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per facilitarsi la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vita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14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suggerimento: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usa 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command area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provare singoli</a:t>
            </a:r>
            <a:r>
              <a:rPr sz="9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comandi</a:t>
            </a:r>
            <a:endParaRPr sz="900">
              <a:latin typeface="Arial"/>
              <a:cs typeface="Arial"/>
            </a:endParaRPr>
          </a:p>
          <a:p>
            <a:pPr marL="5969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96900" algn="l"/>
              </a:tabLst>
            </a:pPr>
            <a:r>
              <a:rPr sz="800" dirty="0">
                <a:latin typeface="Arial"/>
                <a:cs typeface="Arial"/>
              </a:rPr>
              <a:t>verifica di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correttezza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utilizza il comando </a:t>
            </a:r>
            <a:r>
              <a:rPr sz="900" b="1" spc="-5" dirty="0">
                <a:solidFill>
                  <a:srgbClr val="3333CC"/>
                </a:solidFill>
                <a:latin typeface="Courier New"/>
                <a:cs typeface="Courier New"/>
              </a:rPr>
              <a:t>def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nella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program</a:t>
            </a:r>
            <a:r>
              <a:rPr sz="900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area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17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fai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copy-paste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nella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program area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 comandi verificati</a:t>
            </a:r>
            <a:r>
              <a:rPr sz="900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nella</a:t>
            </a:r>
            <a:endParaRPr sz="900">
              <a:latin typeface="Arial"/>
              <a:cs typeface="Arial"/>
            </a:endParaRP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command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area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077" y="142430"/>
            <a:ext cx="140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spc="-5" dirty="0"/>
              <a:t>caso </a:t>
            </a:r>
            <a:r>
              <a:rPr dirty="0"/>
              <a:t>di </a:t>
            </a:r>
            <a:r>
              <a:rPr spc="-5" dirty="0"/>
              <a:t>errore</a:t>
            </a:r>
            <a:r>
              <a:rPr spc="-90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754" y="597250"/>
            <a:ext cx="3599179" cy="255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143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Hai usato </a:t>
            </a:r>
            <a:r>
              <a:rPr sz="1000" i="1" dirty="0">
                <a:latin typeface="Arial"/>
                <a:cs typeface="Arial"/>
              </a:rPr>
              <a:t>esattamente </a:t>
            </a:r>
            <a:r>
              <a:rPr sz="1000" dirty="0">
                <a:latin typeface="Arial"/>
                <a:cs typeface="Arial"/>
              </a:rPr>
              <a:t>gli </a:t>
            </a:r>
            <a:r>
              <a:rPr sz="1000" spc="-5" dirty="0">
                <a:latin typeface="Arial"/>
                <a:cs typeface="Arial"/>
              </a:rPr>
              <a:t>stessi </a:t>
            </a:r>
            <a:r>
              <a:rPr sz="1000" dirty="0">
                <a:latin typeface="Arial"/>
                <a:cs typeface="Arial"/>
              </a:rPr>
              <a:t>nomi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(maiuscole/minuscole,  </a:t>
            </a:r>
            <a:r>
              <a:rPr sz="1000" spc="-5" dirty="0">
                <a:latin typeface="Arial"/>
                <a:cs typeface="Arial"/>
              </a:rPr>
              <a:t>ortografia)?</a:t>
            </a:r>
            <a:endParaRPr sz="1000">
              <a:latin typeface="Arial"/>
              <a:cs typeface="Arial"/>
            </a:endParaRPr>
          </a:p>
          <a:p>
            <a:pPr marL="184150" marR="495934" indent="-171450">
              <a:lnSpc>
                <a:spcPct val="100800"/>
              </a:lnSpc>
              <a:spcBef>
                <a:spcPts val="229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10" dirty="0">
                <a:latin typeface="Arial"/>
                <a:cs typeface="Arial"/>
              </a:rPr>
              <a:t>Tutte </a:t>
            </a:r>
            <a:r>
              <a:rPr sz="1000" dirty="0">
                <a:latin typeface="Arial"/>
                <a:cs typeface="Arial"/>
              </a:rPr>
              <a:t>le righe di un blocco devono essere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indentate</a:t>
            </a:r>
            <a:r>
              <a:rPr sz="1000" spc="-5" dirty="0">
                <a:latin typeface="Arial"/>
                <a:cs typeface="Arial"/>
              </a:rPr>
              <a:t>,  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i="1" spc="-5" dirty="0">
                <a:latin typeface="Arial"/>
                <a:cs typeface="Arial"/>
              </a:rPr>
              <a:t>indentate della </a:t>
            </a:r>
            <a:r>
              <a:rPr sz="1000" b="1" i="1" dirty="0">
                <a:latin typeface="Arial"/>
                <a:cs typeface="Arial"/>
              </a:rPr>
              <a:t>stessa</a:t>
            </a:r>
            <a:r>
              <a:rPr sz="1000" b="1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quantità.</a:t>
            </a:r>
            <a:endParaRPr sz="1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10" dirty="0">
                <a:latin typeface="Arial"/>
                <a:cs typeface="Arial"/>
              </a:rPr>
              <a:t>Variabili </a:t>
            </a:r>
            <a:r>
              <a:rPr sz="1000" i="1" dirty="0">
                <a:latin typeface="Arial"/>
                <a:cs typeface="Arial"/>
              </a:rPr>
              <a:t>nominate </a:t>
            </a:r>
            <a:r>
              <a:rPr sz="1000" dirty="0">
                <a:latin typeface="Arial"/>
                <a:cs typeface="Arial"/>
              </a:rPr>
              <a:t>in una funzione sono diverse da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varibili</a:t>
            </a:r>
            <a:endParaRPr sz="10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0"/>
              </a:spcBef>
            </a:pPr>
            <a:r>
              <a:rPr sz="1000" i="1" dirty="0">
                <a:latin typeface="Arial"/>
                <a:cs typeface="Arial"/>
              </a:rPr>
              <a:t>nominate </a:t>
            </a:r>
            <a:r>
              <a:rPr sz="1000" spc="-5" dirty="0">
                <a:latin typeface="Arial"/>
                <a:cs typeface="Arial"/>
              </a:rPr>
              <a:t>nella </a:t>
            </a:r>
            <a:r>
              <a:rPr sz="1000" i="1" dirty="0">
                <a:latin typeface="Arial"/>
                <a:cs typeface="Arial"/>
              </a:rPr>
              <a:t>command</a:t>
            </a:r>
            <a:r>
              <a:rPr sz="1000" i="1" spc="-5" dirty="0">
                <a:latin typeface="Arial"/>
                <a:cs typeface="Arial"/>
              </a:rPr>
              <a:t> area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provate a definire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questa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semplice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funzione:</a:t>
            </a:r>
            <a:endParaRPr sz="900">
              <a:latin typeface="Arial"/>
              <a:cs typeface="Arial"/>
            </a:endParaRPr>
          </a:p>
          <a:p>
            <a:pPr marL="561340" marR="2602865" indent="-183515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latin typeface="Courier New"/>
                <a:cs typeface="Courier New"/>
              </a:rPr>
              <a:t>def</a:t>
            </a:r>
            <a:r>
              <a:rPr sz="800" spc="-9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foo():  x =</a:t>
            </a:r>
            <a:r>
              <a:rPr sz="800" spc="-8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10</a:t>
            </a:r>
            <a:endParaRPr sz="800">
              <a:latin typeface="Courier New"/>
              <a:cs typeface="Courier New"/>
            </a:endParaRPr>
          </a:p>
          <a:p>
            <a:pPr marL="384175" lvl="1" indent="-14287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poi, nella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command area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378460">
              <a:lnSpc>
                <a:spcPts val="955"/>
              </a:lnSpc>
              <a:spcBef>
                <a:spcPts val="5"/>
              </a:spcBef>
            </a:pPr>
            <a:r>
              <a:rPr sz="800" spc="-5" dirty="0">
                <a:latin typeface="Courier New"/>
                <a:cs typeface="Courier New"/>
              </a:rPr>
              <a:t>&gt;&gt;&gt; </a:t>
            </a:r>
            <a:r>
              <a:rPr sz="800" dirty="0">
                <a:latin typeface="Courier New"/>
                <a:cs typeface="Courier New"/>
              </a:rPr>
              <a:t>x =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20</a:t>
            </a:r>
            <a:endParaRPr sz="800">
              <a:latin typeface="Courier New"/>
              <a:cs typeface="Courier New"/>
            </a:endParaRPr>
          </a:p>
          <a:p>
            <a:pPr marL="378460">
              <a:lnSpc>
                <a:spcPts val="950"/>
              </a:lnSpc>
            </a:pPr>
            <a:r>
              <a:rPr sz="800" spc="-5" dirty="0">
                <a:latin typeface="Courier New"/>
                <a:cs typeface="Courier New"/>
              </a:rPr>
              <a:t>&gt;&gt;&gt;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foo()</a:t>
            </a:r>
            <a:endParaRPr sz="800">
              <a:latin typeface="Courier New"/>
              <a:cs typeface="Courier New"/>
            </a:endParaRPr>
          </a:p>
          <a:p>
            <a:pPr marL="378460">
              <a:lnSpc>
                <a:spcPts val="955"/>
              </a:lnSpc>
            </a:pPr>
            <a:r>
              <a:rPr sz="800" spc="-5" dirty="0">
                <a:latin typeface="Courier New"/>
                <a:cs typeface="Courier New"/>
              </a:rPr>
              <a:t>&gt;&gt;&gt; print </a:t>
            </a:r>
            <a:r>
              <a:rPr sz="800" dirty="0">
                <a:latin typeface="Courier New"/>
                <a:cs typeface="Courier New"/>
              </a:rPr>
              <a:t>x </a:t>
            </a:r>
            <a:r>
              <a:rPr sz="800" b="1" dirty="0">
                <a:latin typeface="Arial"/>
                <a:cs typeface="Arial"/>
              </a:rPr>
              <a:t>che cosa vi aspettate che succeda qui</a:t>
            </a:r>
            <a:r>
              <a:rPr sz="800" b="1" spc="-5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?</a:t>
            </a:r>
            <a:endParaRPr sz="8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approfondiremo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questo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argomento nel seguito</a:t>
            </a:r>
            <a:r>
              <a:rPr sz="9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MS UI Gothic"/>
              <a:buChar char="■"/>
            </a:pPr>
            <a:endParaRPr sz="9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Il computer non può leggere nella tua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mente.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fa solo ed esattamente quello che gli dici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esplicitamente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900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fare.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77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559" y="73852"/>
            <a:ext cx="10331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Ricapitolando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597409"/>
            <a:ext cx="4093845" cy="538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due modi diversi per creare coppie </a:t>
            </a:r>
            <a:r>
              <a:rPr sz="1000" spc="-5" dirty="0">
                <a:latin typeface="Arial"/>
                <a:cs typeface="Arial"/>
              </a:rPr>
              <a:t>[</a:t>
            </a:r>
            <a:r>
              <a:rPr sz="1000" i="1" spc="-5" dirty="0">
                <a:latin typeface="Arial"/>
                <a:cs typeface="Arial"/>
              </a:rPr>
              <a:t>nome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i="1" spc="-5" dirty="0">
                <a:latin typeface="Arial"/>
                <a:cs typeface="Arial"/>
              </a:rPr>
              <a:t>valore</a:t>
            </a:r>
            <a:r>
              <a:rPr sz="1000" spc="-5" dirty="0">
                <a:latin typeface="Arial"/>
                <a:cs typeface="Arial"/>
              </a:rPr>
              <a:t>] nella </a:t>
            </a:r>
            <a:r>
              <a:rPr sz="1000" i="1" dirty="0">
                <a:latin typeface="Arial"/>
                <a:cs typeface="Arial"/>
              </a:rPr>
              <a:t>main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memory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operatore “=“ :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valore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è: un</a:t>
            </a:r>
            <a:r>
              <a:rPr sz="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3333CC"/>
                </a:solidFill>
                <a:latin typeface="Arial"/>
                <a:cs typeface="Arial"/>
              </a:rPr>
              <a:t>dato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operatore “def“ :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valore 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è: un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codice</a:t>
            </a:r>
            <a:r>
              <a:rPr sz="900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CC"/>
                </a:solidFill>
                <a:latin typeface="Arial"/>
                <a:cs typeface="Arial"/>
              </a:rPr>
              <a:t>eseguibile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78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71" y="1516254"/>
            <a:ext cx="1265555" cy="1493520"/>
          </a:xfrm>
          <a:custGeom>
            <a:avLst/>
            <a:gdLst/>
            <a:ahLst/>
            <a:cxnLst/>
            <a:rect l="l" t="t" r="r" b="b"/>
            <a:pathLst>
              <a:path w="1265555" h="1493520">
                <a:moveTo>
                  <a:pt x="1054360" y="0"/>
                </a:moveTo>
                <a:lnTo>
                  <a:pt x="210877" y="0"/>
                </a:lnTo>
                <a:lnTo>
                  <a:pt x="162525" y="5569"/>
                </a:lnTo>
                <a:lnTo>
                  <a:pt x="118138" y="21433"/>
                </a:lnTo>
                <a:lnTo>
                  <a:pt x="78984" y="46327"/>
                </a:lnTo>
                <a:lnTo>
                  <a:pt x="46327" y="78984"/>
                </a:lnTo>
                <a:lnTo>
                  <a:pt x="21433" y="118138"/>
                </a:lnTo>
                <a:lnTo>
                  <a:pt x="5569" y="162525"/>
                </a:lnTo>
                <a:lnTo>
                  <a:pt x="0" y="210877"/>
                </a:lnTo>
                <a:lnTo>
                  <a:pt x="0" y="1282166"/>
                </a:lnTo>
                <a:lnTo>
                  <a:pt x="5569" y="1330518"/>
                </a:lnTo>
                <a:lnTo>
                  <a:pt x="21433" y="1374904"/>
                </a:lnTo>
                <a:lnTo>
                  <a:pt x="46327" y="1414059"/>
                </a:lnTo>
                <a:lnTo>
                  <a:pt x="78984" y="1446716"/>
                </a:lnTo>
                <a:lnTo>
                  <a:pt x="118138" y="1471609"/>
                </a:lnTo>
                <a:lnTo>
                  <a:pt x="162525" y="1487474"/>
                </a:lnTo>
                <a:lnTo>
                  <a:pt x="210877" y="1493043"/>
                </a:lnTo>
                <a:lnTo>
                  <a:pt x="1054360" y="1493043"/>
                </a:lnTo>
                <a:lnTo>
                  <a:pt x="1102712" y="1487474"/>
                </a:lnTo>
                <a:lnTo>
                  <a:pt x="1147098" y="1471609"/>
                </a:lnTo>
                <a:lnTo>
                  <a:pt x="1186253" y="1446716"/>
                </a:lnTo>
                <a:lnTo>
                  <a:pt x="1218910" y="1414059"/>
                </a:lnTo>
                <a:lnTo>
                  <a:pt x="1243803" y="1374904"/>
                </a:lnTo>
                <a:lnTo>
                  <a:pt x="1259668" y="1330518"/>
                </a:lnTo>
                <a:lnTo>
                  <a:pt x="1265237" y="1282166"/>
                </a:lnTo>
                <a:lnTo>
                  <a:pt x="1265237" y="210877"/>
                </a:lnTo>
                <a:lnTo>
                  <a:pt x="1259668" y="162525"/>
                </a:lnTo>
                <a:lnTo>
                  <a:pt x="1243803" y="118138"/>
                </a:lnTo>
                <a:lnTo>
                  <a:pt x="1218910" y="78984"/>
                </a:lnTo>
                <a:lnTo>
                  <a:pt x="1186253" y="46327"/>
                </a:lnTo>
                <a:lnTo>
                  <a:pt x="1147098" y="21433"/>
                </a:lnTo>
                <a:lnTo>
                  <a:pt x="1102712" y="5569"/>
                </a:lnTo>
                <a:lnTo>
                  <a:pt x="1054360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72" y="1516254"/>
            <a:ext cx="1265555" cy="1493520"/>
          </a:xfrm>
          <a:custGeom>
            <a:avLst/>
            <a:gdLst/>
            <a:ahLst/>
            <a:cxnLst/>
            <a:rect l="l" t="t" r="r" b="b"/>
            <a:pathLst>
              <a:path w="1265555" h="1493520">
                <a:moveTo>
                  <a:pt x="0" y="210877"/>
                </a:moveTo>
                <a:lnTo>
                  <a:pt x="5569" y="162524"/>
                </a:lnTo>
                <a:lnTo>
                  <a:pt x="21433" y="118138"/>
                </a:lnTo>
                <a:lnTo>
                  <a:pt x="46327" y="78984"/>
                </a:lnTo>
                <a:lnTo>
                  <a:pt x="78984" y="46327"/>
                </a:lnTo>
                <a:lnTo>
                  <a:pt x="118138" y="21433"/>
                </a:lnTo>
                <a:lnTo>
                  <a:pt x="162524" y="5569"/>
                </a:lnTo>
                <a:lnTo>
                  <a:pt x="210877" y="0"/>
                </a:lnTo>
                <a:lnTo>
                  <a:pt x="1054360" y="0"/>
                </a:lnTo>
                <a:lnTo>
                  <a:pt x="1102712" y="5569"/>
                </a:lnTo>
                <a:lnTo>
                  <a:pt x="1147098" y="21433"/>
                </a:lnTo>
                <a:lnTo>
                  <a:pt x="1186253" y="46327"/>
                </a:lnTo>
                <a:lnTo>
                  <a:pt x="1218910" y="78984"/>
                </a:lnTo>
                <a:lnTo>
                  <a:pt x="1243803" y="118138"/>
                </a:lnTo>
                <a:lnTo>
                  <a:pt x="1259668" y="162524"/>
                </a:lnTo>
                <a:lnTo>
                  <a:pt x="1265237" y="210877"/>
                </a:lnTo>
                <a:lnTo>
                  <a:pt x="1265237" y="1282167"/>
                </a:lnTo>
                <a:lnTo>
                  <a:pt x="1259668" y="1330519"/>
                </a:lnTo>
                <a:lnTo>
                  <a:pt x="1243803" y="1374905"/>
                </a:lnTo>
                <a:lnTo>
                  <a:pt x="1218910" y="1414059"/>
                </a:lnTo>
                <a:lnTo>
                  <a:pt x="1186253" y="1446716"/>
                </a:lnTo>
                <a:lnTo>
                  <a:pt x="1147098" y="1471610"/>
                </a:lnTo>
                <a:lnTo>
                  <a:pt x="1102712" y="1487474"/>
                </a:lnTo>
                <a:lnTo>
                  <a:pt x="1054360" y="1493044"/>
                </a:lnTo>
                <a:lnTo>
                  <a:pt x="210877" y="1493044"/>
                </a:lnTo>
                <a:lnTo>
                  <a:pt x="162524" y="1487474"/>
                </a:lnTo>
                <a:lnTo>
                  <a:pt x="118138" y="1471610"/>
                </a:lnTo>
                <a:lnTo>
                  <a:pt x="78984" y="1446716"/>
                </a:lnTo>
                <a:lnTo>
                  <a:pt x="46327" y="1414059"/>
                </a:lnTo>
                <a:lnTo>
                  <a:pt x="21433" y="1374905"/>
                </a:lnTo>
                <a:lnTo>
                  <a:pt x="5569" y="1330519"/>
                </a:lnTo>
                <a:lnTo>
                  <a:pt x="0" y="1282167"/>
                </a:lnTo>
                <a:lnTo>
                  <a:pt x="0" y="2108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454" y="1598956"/>
            <a:ext cx="115633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1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729" y="2176633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359" y="1651985"/>
            <a:ext cx="1185545" cy="393065"/>
          </a:xfrm>
          <a:custGeom>
            <a:avLst/>
            <a:gdLst/>
            <a:ahLst/>
            <a:cxnLst/>
            <a:rect l="l" t="t" r="r" b="b"/>
            <a:pathLst>
              <a:path w="1185545" h="393064">
                <a:moveTo>
                  <a:pt x="1014001" y="0"/>
                </a:moveTo>
                <a:lnTo>
                  <a:pt x="1014001" y="98226"/>
                </a:lnTo>
                <a:lnTo>
                  <a:pt x="0" y="98226"/>
                </a:lnTo>
                <a:lnTo>
                  <a:pt x="0" y="294679"/>
                </a:lnTo>
                <a:lnTo>
                  <a:pt x="1014001" y="294679"/>
                </a:lnTo>
                <a:lnTo>
                  <a:pt x="1014001" y="392906"/>
                </a:lnTo>
                <a:lnTo>
                  <a:pt x="1185068" y="196452"/>
                </a:lnTo>
                <a:lnTo>
                  <a:pt x="1014001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2359" y="1651985"/>
            <a:ext cx="1185545" cy="393065"/>
          </a:xfrm>
          <a:custGeom>
            <a:avLst/>
            <a:gdLst/>
            <a:ahLst/>
            <a:cxnLst/>
            <a:rect l="l" t="t" r="r" b="b"/>
            <a:pathLst>
              <a:path w="1185545" h="393064">
                <a:moveTo>
                  <a:pt x="0" y="98227"/>
                </a:moveTo>
                <a:lnTo>
                  <a:pt x="1014001" y="98227"/>
                </a:lnTo>
                <a:lnTo>
                  <a:pt x="1014001" y="0"/>
                </a:lnTo>
                <a:lnTo>
                  <a:pt x="1185069" y="196453"/>
                </a:lnTo>
                <a:lnTo>
                  <a:pt x="1014001" y="392906"/>
                </a:lnTo>
                <a:lnTo>
                  <a:pt x="1014001" y="294680"/>
                </a:lnTo>
                <a:lnTo>
                  <a:pt x="0" y="294680"/>
                </a:lnTo>
                <a:lnTo>
                  <a:pt x="0" y="98227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6953" y="1516254"/>
            <a:ext cx="2055495" cy="1561465"/>
          </a:xfrm>
          <a:custGeom>
            <a:avLst/>
            <a:gdLst/>
            <a:ahLst/>
            <a:cxnLst/>
            <a:rect l="l" t="t" r="r" b="b"/>
            <a:pathLst>
              <a:path w="2055495" h="1561464">
                <a:moveTo>
                  <a:pt x="1794795" y="0"/>
                </a:moveTo>
                <a:lnTo>
                  <a:pt x="260223" y="0"/>
                </a:lnTo>
                <a:lnTo>
                  <a:pt x="213447" y="4192"/>
                </a:lnTo>
                <a:lnTo>
                  <a:pt x="169422" y="16280"/>
                </a:lnTo>
                <a:lnTo>
                  <a:pt x="128883" y="35528"/>
                </a:lnTo>
                <a:lnTo>
                  <a:pt x="92564" y="61201"/>
                </a:lnTo>
                <a:lnTo>
                  <a:pt x="61201" y="92564"/>
                </a:lnTo>
                <a:lnTo>
                  <a:pt x="35528" y="128883"/>
                </a:lnTo>
                <a:lnTo>
                  <a:pt x="16280" y="169422"/>
                </a:lnTo>
                <a:lnTo>
                  <a:pt x="4192" y="213447"/>
                </a:lnTo>
                <a:lnTo>
                  <a:pt x="0" y="260223"/>
                </a:lnTo>
                <a:lnTo>
                  <a:pt x="0" y="1301083"/>
                </a:lnTo>
                <a:lnTo>
                  <a:pt x="4192" y="1347858"/>
                </a:lnTo>
                <a:lnTo>
                  <a:pt x="16280" y="1391883"/>
                </a:lnTo>
                <a:lnTo>
                  <a:pt x="35528" y="1432422"/>
                </a:lnTo>
                <a:lnTo>
                  <a:pt x="61201" y="1468741"/>
                </a:lnTo>
                <a:lnTo>
                  <a:pt x="92564" y="1500105"/>
                </a:lnTo>
                <a:lnTo>
                  <a:pt x="128883" y="1525778"/>
                </a:lnTo>
                <a:lnTo>
                  <a:pt x="169422" y="1545026"/>
                </a:lnTo>
                <a:lnTo>
                  <a:pt x="213447" y="1557113"/>
                </a:lnTo>
                <a:lnTo>
                  <a:pt x="260223" y="1561306"/>
                </a:lnTo>
                <a:lnTo>
                  <a:pt x="1794795" y="1561306"/>
                </a:lnTo>
                <a:lnTo>
                  <a:pt x="1841571" y="1557113"/>
                </a:lnTo>
                <a:lnTo>
                  <a:pt x="1885595" y="1545026"/>
                </a:lnTo>
                <a:lnTo>
                  <a:pt x="1926135" y="1525778"/>
                </a:lnTo>
                <a:lnTo>
                  <a:pt x="1962454" y="1500105"/>
                </a:lnTo>
                <a:lnTo>
                  <a:pt x="1993817" y="1468741"/>
                </a:lnTo>
                <a:lnTo>
                  <a:pt x="2019490" y="1432422"/>
                </a:lnTo>
                <a:lnTo>
                  <a:pt x="2038738" y="1391883"/>
                </a:lnTo>
                <a:lnTo>
                  <a:pt x="2050826" y="1347858"/>
                </a:lnTo>
                <a:lnTo>
                  <a:pt x="2055018" y="1301083"/>
                </a:lnTo>
                <a:lnTo>
                  <a:pt x="2055018" y="260223"/>
                </a:lnTo>
                <a:lnTo>
                  <a:pt x="2050826" y="213447"/>
                </a:lnTo>
                <a:lnTo>
                  <a:pt x="2038738" y="169422"/>
                </a:lnTo>
                <a:lnTo>
                  <a:pt x="2019490" y="128883"/>
                </a:lnTo>
                <a:lnTo>
                  <a:pt x="1993817" y="92564"/>
                </a:lnTo>
                <a:lnTo>
                  <a:pt x="1962454" y="61201"/>
                </a:lnTo>
                <a:lnTo>
                  <a:pt x="1926135" y="35528"/>
                </a:lnTo>
                <a:lnTo>
                  <a:pt x="1885595" y="16280"/>
                </a:lnTo>
                <a:lnTo>
                  <a:pt x="1841571" y="4192"/>
                </a:lnTo>
                <a:lnTo>
                  <a:pt x="1794795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6953" y="1516254"/>
            <a:ext cx="2055495" cy="1561465"/>
          </a:xfrm>
          <a:custGeom>
            <a:avLst/>
            <a:gdLst/>
            <a:ahLst/>
            <a:cxnLst/>
            <a:rect l="l" t="t" r="r" b="b"/>
            <a:pathLst>
              <a:path w="2055495" h="1561464">
                <a:moveTo>
                  <a:pt x="0" y="260223"/>
                </a:moveTo>
                <a:lnTo>
                  <a:pt x="4192" y="213447"/>
                </a:lnTo>
                <a:lnTo>
                  <a:pt x="16280" y="169422"/>
                </a:lnTo>
                <a:lnTo>
                  <a:pt x="35528" y="128883"/>
                </a:lnTo>
                <a:lnTo>
                  <a:pt x="61201" y="92564"/>
                </a:lnTo>
                <a:lnTo>
                  <a:pt x="92564" y="61201"/>
                </a:lnTo>
                <a:lnTo>
                  <a:pt x="128883" y="35528"/>
                </a:lnTo>
                <a:lnTo>
                  <a:pt x="169422" y="16280"/>
                </a:lnTo>
                <a:lnTo>
                  <a:pt x="213447" y="4192"/>
                </a:lnTo>
                <a:lnTo>
                  <a:pt x="260223" y="0"/>
                </a:lnTo>
                <a:lnTo>
                  <a:pt x="1794795" y="0"/>
                </a:lnTo>
                <a:lnTo>
                  <a:pt x="1841570" y="4192"/>
                </a:lnTo>
                <a:lnTo>
                  <a:pt x="1885595" y="16280"/>
                </a:lnTo>
                <a:lnTo>
                  <a:pt x="1926134" y="35528"/>
                </a:lnTo>
                <a:lnTo>
                  <a:pt x="1962453" y="61201"/>
                </a:lnTo>
                <a:lnTo>
                  <a:pt x="1993817" y="92564"/>
                </a:lnTo>
                <a:lnTo>
                  <a:pt x="2019490" y="128883"/>
                </a:lnTo>
                <a:lnTo>
                  <a:pt x="2038738" y="169422"/>
                </a:lnTo>
                <a:lnTo>
                  <a:pt x="2050825" y="213447"/>
                </a:lnTo>
                <a:lnTo>
                  <a:pt x="2055018" y="260223"/>
                </a:lnTo>
                <a:lnTo>
                  <a:pt x="2055018" y="1301083"/>
                </a:lnTo>
                <a:lnTo>
                  <a:pt x="2050825" y="1347858"/>
                </a:lnTo>
                <a:lnTo>
                  <a:pt x="2038738" y="1391883"/>
                </a:lnTo>
                <a:lnTo>
                  <a:pt x="2019490" y="1432423"/>
                </a:lnTo>
                <a:lnTo>
                  <a:pt x="1993817" y="1468741"/>
                </a:lnTo>
                <a:lnTo>
                  <a:pt x="1962453" y="1500105"/>
                </a:lnTo>
                <a:lnTo>
                  <a:pt x="1926134" y="1525778"/>
                </a:lnTo>
                <a:lnTo>
                  <a:pt x="1885595" y="1545026"/>
                </a:lnTo>
                <a:lnTo>
                  <a:pt x="1841570" y="1557113"/>
                </a:lnTo>
                <a:lnTo>
                  <a:pt x="1794795" y="1561306"/>
                </a:lnTo>
                <a:lnTo>
                  <a:pt x="260223" y="1561306"/>
                </a:lnTo>
                <a:lnTo>
                  <a:pt x="213447" y="1557113"/>
                </a:lnTo>
                <a:lnTo>
                  <a:pt x="169422" y="1545026"/>
                </a:lnTo>
                <a:lnTo>
                  <a:pt x="128883" y="1525778"/>
                </a:lnTo>
                <a:lnTo>
                  <a:pt x="92564" y="1500105"/>
                </a:lnTo>
                <a:lnTo>
                  <a:pt x="61201" y="1468741"/>
                </a:lnTo>
                <a:lnTo>
                  <a:pt x="35528" y="1432423"/>
                </a:lnTo>
                <a:lnTo>
                  <a:pt x="16280" y="1391883"/>
                </a:lnTo>
                <a:lnTo>
                  <a:pt x="4192" y="1347858"/>
                </a:lnTo>
                <a:lnTo>
                  <a:pt x="0" y="1301083"/>
                </a:lnTo>
                <a:lnTo>
                  <a:pt x="0" y="2602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81742" y="1606105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8239" y="2209844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3184" y="1760729"/>
            <a:ext cx="462915" cy="173355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80"/>
              </a:spcBef>
            </a:pPr>
            <a:r>
              <a:rPr sz="800" b="1" dirty="0">
                <a:latin typeface="Courier New"/>
                <a:cs typeface="Courier New"/>
              </a:rPr>
              <a:t>x =</a:t>
            </a:r>
            <a:r>
              <a:rPr sz="800" b="1" spc="-8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43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8963" y="1823810"/>
            <a:ext cx="11156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 marL="517525">
              <a:lnSpc>
                <a:spcPct val="100000"/>
              </a:lnSpc>
              <a:spcBef>
                <a:spcPts val="715"/>
              </a:spcBef>
            </a:pPr>
            <a:r>
              <a:rPr sz="800" b="1" dirty="0">
                <a:latin typeface="Comic Sans MS"/>
                <a:cs typeface="Comic Sans MS"/>
              </a:rPr>
              <a:t>x :</a:t>
            </a:r>
            <a:r>
              <a:rPr sz="800" b="1" spc="10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43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54740" y="2121091"/>
            <a:ext cx="1195705" cy="716915"/>
          </a:xfrm>
          <a:custGeom>
            <a:avLst/>
            <a:gdLst/>
            <a:ahLst/>
            <a:cxnLst/>
            <a:rect l="l" t="t" r="r" b="b"/>
            <a:pathLst>
              <a:path w="1195705" h="716914">
                <a:moveTo>
                  <a:pt x="883871" y="0"/>
                </a:moveTo>
                <a:lnTo>
                  <a:pt x="883871" y="179189"/>
                </a:lnTo>
                <a:lnTo>
                  <a:pt x="0" y="179189"/>
                </a:lnTo>
                <a:lnTo>
                  <a:pt x="0" y="537566"/>
                </a:lnTo>
                <a:lnTo>
                  <a:pt x="883871" y="537566"/>
                </a:lnTo>
                <a:lnTo>
                  <a:pt x="883871" y="716756"/>
                </a:lnTo>
                <a:lnTo>
                  <a:pt x="1195387" y="358378"/>
                </a:lnTo>
                <a:lnTo>
                  <a:pt x="883871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4741" y="2121091"/>
            <a:ext cx="1195705" cy="716915"/>
          </a:xfrm>
          <a:custGeom>
            <a:avLst/>
            <a:gdLst/>
            <a:ahLst/>
            <a:cxnLst/>
            <a:rect l="l" t="t" r="r" b="b"/>
            <a:pathLst>
              <a:path w="1195705" h="716914">
                <a:moveTo>
                  <a:pt x="0" y="179189"/>
                </a:moveTo>
                <a:lnTo>
                  <a:pt x="883871" y="179189"/>
                </a:lnTo>
                <a:lnTo>
                  <a:pt x="883871" y="0"/>
                </a:lnTo>
                <a:lnTo>
                  <a:pt x="1195387" y="358378"/>
                </a:lnTo>
                <a:lnTo>
                  <a:pt x="883871" y="716756"/>
                </a:lnTo>
                <a:lnTo>
                  <a:pt x="883871" y="537567"/>
                </a:lnTo>
                <a:lnTo>
                  <a:pt x="0" y="537567"/>
                </a:lnTo>
                <a:lnTo>
                  <a:pt x="0" y="179189"/>
                </a:lnTo>
                <a:close/>
              </a:path>
            </a:pathLst>
          </a:custGeom>
          <a:ln w="9525">
            <a:solidFill>
              <a:srgbClr val="41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17447" y="2321116"/>
            <a:ext cx="818515" cy="320040"/>
          </a:xfrm>
          <a:prstGeom prst="rect">
            <a:avLst/>
          </a:prstGeom>
          <a:ln w="6350">
            <a:solidFill>
              <a:srgbClr val="9411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67640" marR="93980" indent="-122555">
              <a:lnSpc>
                <a:spcPts val="950"/>
              </a:lnSpc>
              <a:spcBef>
                <a:spcPts val="220"/>
              </a:spcBef>
            </a:pPr>
            <a:r>
              <a:rPr sz="800" b="1" spc="-5" dirty="0">
                <a:latin typeface="Courier New"/>
                <a:cs typeface="Courier New"/>
              </a:rPr>
              <a:t>def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g(x,y):  </a:t>
            </a: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x+y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7573" y="2261427"/>
            <a:ext cx="7861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290" algn="l"/>
              </a:tabLst>
            </a:pPr>
            <a:r>
              <a:rPr sz="800" b="1" dirty="0">
                <a:latin typeface="Comic Sans MS"/>
                <a:cs typeface="Comic Sans MS"/>
              </a:rPr>
              <a:t>g:</a:t>
            </a:r>
            <a:r>
              <a:rPr sz="800" b="1" spc="13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urier New"/>
                <a:cs typeface="Courier New"/>
              </a:rPr>
              <a:t>x	y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5372" y="2417557"/>
            <a:ext cx="618490" cy="185420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ts val="780"/>
              </a:lnSpc>
            </a:pPr>
            <a:r>
              <a:rPr sz="800" spc="-5" dirty="0">
                <a:latin typeface="Courier New"/>
                <a:cs typeface="Courier New"/>
              </a:rPr>
              <a:t>print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x+y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559" y="142430"/>
            <a:ext cx="10331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Ricapitolando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292" y="696467"/>
            <a:ext cx="196215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spc="-5" dirty="0">
                <a:latin typeface="Arial"/>
                <a:cs typeface="Arial"/>
              </a:rPr>
              <a:t>il </a:t>
            </a:r>
            <a:r>
              <a:rPr sz="1000" i="1" dirty="0">
                <a:latin typeface="Arial"/>
                <a:cs typeface="Arial"/>
              </a:rPr>
              <a:t>processor </a:t>
            </a:r>
            <a:r>
              <a:rPr sz="1000" spc="-5" dirty="0">
                <a:latin typeface="Arial"/>
                <a:cs typeface="Arial"/>
              </a:rPr>
              <a:t>gestisce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</a:t>
            </a:r>
            <a:endParaRPr sz="10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r>
              <a:rPr sz="1000" i="1" dirty="0">
                <a:latin typeface="Arial"/>
                <a:cs typeface="Arial"/>
              </a:rPr>
              <a:t>indicatore di </a:t>
            </a:r>
            <a:r>
              <a:rPr sz="1000" i="1" spc="-5" dirty="0">
                <a:latin typeface="Arial"/>
                <a:cs typeface="Arial"/>
              </a:rPr>
              <a:t>istruzione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corrente</a:t>
            </a:r>
            <a:endParaRPr sz="1000">
              <a:latin typeface="Arial"/>
              <a:cs typeface="Arial"/>
            </a:endParaRPr>
          </a:p>
          <a:p>
            <a:pPr marL="387350" marR="184150" lvl="1" indent="-146050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aggiornato in base a</a:t>
            </a:r>
            <a:r>
              <a:rPr sz="900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regole  appropriate</a:t>
            </a:r>
            <a:endParaRPr sz="9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per ora: </a:t>
            </a:r>
            <a:r>
              <a:rPr sz="900" b="1" i="1" dirty="0">
                <a:solidFill>
                  <a:srgbClr val="3333CC"/>
                </a:solidFill>
                <a:latin typeface="Arial"/>
                <a:cs typeface="Arial"/>
              </a:rPr>
              <a:t>regola</a:t>
            </a:r>
            <a:r>
              <a:rPr sz="9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3333CC"/>
                </a:solidFill>
                <a:latin typeface="Arial"/>
                <a:cs typeface="Arial"/>
              </a:rPr>
              <a:t>sequenziale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72967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79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7247" y="479140"/>
            <a:ext cx="1942306" cy="1724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0028" y="6696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0028" y="6696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43836" y="897921"/>
            <a:ext cx="433070" cy="24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0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pr</a:t>
            </a:r>
            <a:r>
              <a:rPr sz="700" spc="-5" dirty="0">
                <a:latin typeface="Comic Sans MS"/>
                <a:cs typeface="Comic Sans MS"/>
              </a:rPr>
              <a:t>ocessor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0240" y="479140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568852" y="0"/>
                </a:moveTo>
                <a:lnTo>
                  <a:pt x="113772" y="0"/>
                </a:lnTo>
                <a:lnTo>
                  <a:pt x="69487" y="8940"/>
                </a:lnTo>
                <a:lnTo>
                  <a:pt x="33323" y="33323"/>
                </a:lnTo>
                <a:lnTo>
                  <a:pt x="8940" y="69487"/>
                </a:lnTo>
                <a:lnTo>
                  <a:pt x="0" y="113772"/>
                </a:lnTo>
                <a:lnTo>
                  <a:pt x="0" y="587107"/>
                </a:lnTo>
                <a:lnTo>
                  <a:pt x="8940" y="631392"/>
                </a:lnTo>
                <a:lnTo>
                  <a:pt x="33323" y="667556"/>
                </a:lnTo>
                <a:lnTo>
                  <a:pt x="69487" y="691939"/>
                </a:lnTo>
                <a:lnTo>
                  <a:pt x="113772" y="700879"/>
                </a:lnTo>
                <a:lnTo>
                  <a:pt x="568852" y="700879"/>
                </a:lnTo>
                <a:lnTo>
                  <a:pt x="613137" y="691939"/>
                </a:lnTo>
                <a:lnTo>
                  <a:pt x="649301" y="667556"/>
                </a:lnTo>
                <a:lnTo>
                  <a:pt x="673684" y="631392"/>
                </a:lnTo>
                <a:lnTo>
                  <a:pt x="682625" y="587107"/>
                </a:lnTo>
                <a:lnTo>
                  <a:pt x="682625" y="113772"/>
                </a:lnTo>
                <a:lnTo>
                  <a:pt x="673684" y="69487"/>
                </a:lnTo>
                <a:lnTo>
                  <a:pt x="649301" y="33323"/>
                </a:lnTo>
                <a:lnTo>
                  <a:pt x="613137" y="8940"/>
                </a:lnTo>
                <a:lnTo>
                  <a:pt x="56885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0240" y="479139"/>
            <a:ext cx="682625" cy="701040"/>
          </a:xfrm>
          <a:custGeom>
            <a:avLst/>
            <a:gdLst/>
            <a:ahLst/>
            <a:cxnLst/>
            <a:rect l="l" t="t" r="r" b="b"/>
            <a:pathLst>
              <a:path w="682625" h="701040">
                <a:moveTo>
                  <a:pt x="0" y="113773"/>
                </a:moveTo>
                <a:lnTo>
                  <a:pt x="8940" y="69487"/>
                </a:lnTo>
                <a:lnTo>
                  <a:pt x="33323" y="33323"/>
                </a:lnTo>
                <a:lnTo>
                  <a:pt x="69487" y="8940"/>
                </a:lnTo>
                <a:lnTo>
                  <a:pt x="113773" y="0"/>
                </a:lnTo>
                <a:lnTo>
                  <a:pt x="568852" y="0"/>
                </a:lnTo>
                <a:lnTo>
                  <a:pt x="613137" y="8940"/>
                </a:lnTo>
                <a:lnTo>
                  <a:pt x="649301" y="33323"/>
                </a:lnTo>
                <a:lnTo>
                  <a:pt x="673684" y="69487"/>
                </a:lnTo>
                <a:lnTo>
                  <a:pt x="682625" y="113773"/>
                </a:lnTo>
                <a:lnTo>
                  <a:pt x="682625" y="587108"/>
                </a:lnTo>
                <a:lnTo>
                  <a:pt x="673684" y="631393"/>
                </a:lnTo>
                <a:lnTo>
                  <a:pt x="649301" y="667557"/>
                </a:lnTo>
                <a:lnTo>
                  <a:pt x="613137" y="691940"/>
                </a:lnTo>
                <a:lnTo>
                  <a:pt x="568852" y="700881"/>
                </a:lnTo>
                <a:lnTo>
                  <a:pt x="113773" y="700881"/>
                </a:lnTo>
                <a:lnTo>
                  <a:pt x="69487" y="691940"/>
                </a:lnTo>
                <a:lnTo>
                  <a:pt x="33323" y="667557"/>
                </a:lnTo>
                <a:lnTo>
                  <a:pt x="8940" y="631393"/>
                </a:lnTo>
                <a:lnTo>
                  <a:pt x="0" y="587108"/>
                </a:lnTo>
                <a:lnTo>
                  <a:pt x="0" y="11377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93429" y="654082"/>
            <a:ext cx="443865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5875" algn="ctr">
              <a:lnSpc>
                <a:spcPct val="101200"/>
              </a:lnSpc>
              <a:spcBef>
                <a:spcPts val="90"/>
              </a:spcBef>
            </a:pPr>
            <a:r>
              <a:rPr sz="700" spc="-5" dirty="0">
                <a:latin typeface="Comic Sans MS"/>
                <a:cs typeface="Comic Sans MS"/>
              </a:rPr>
              <a:t>Python  </a:t>
            </a:r>
            <a:r>
              <a:rPr sz="700" dirty="0">
                <a:latin typeface="Comic Sans MS"/>
                <a:cs typeface="Comic Sans MS"/>
              </a:rPr>
              <a:t>secondary  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9840" y="1658653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1523333" y="0"/>
                </a:moveTo>
                <a:lnTo>
                  <a:pt x="288799" y="0"/>
                </a:lnTo>
                <a:lnTo>
                  <a:pt x="241954" y="3779"/>
                </a:lnTo>
                <a:lnTo>
                  <a:pt x="197516" y="14723"/>
                </a:lnTo>
                <a:lnTo>
                  <a:pt x="156079" y="32235"/>
                </a:lnTo>
                <a:lnTo>
                  <a:pt x="118238" y="55721"/>
                </a:lnTo>
                <a:lnTo>
                  <a:pt x="84587" y="84586"/>
                </a:lnTo>
                <a:lnTo>
                  <a:pt x="55721" y="118237"/>
                </a:lnTo>
                <a:lnTo>
                  <a:pt x="32235" y="156078"/>
                </a:lnTo>
                <a:lnTo>
                  <a:pt x="14723" y="197515"/>
                </a:lnTo>
                <a:lnTo>
                  <a:pt x="3779" y="241953"/>
                </a:lnTo>
                <a:lnTo>
                  <a:pt x="0" y="288798"/>
                </a:lnTo>
                <a:lnTo>
                  <a:pt x="0" y="1443956"/>
                </a:lnTo>
                <a:lnTo>
                  <a:pt x="3779" y="1490801"/>
                </a:lnTo>
                <a:lnTo>
                  <a:pt x="14723" y="1535239"/>
                </a:lnTo>
                <a:lnTo>
                  <a:pt x="32235" y="1576676"/>
                </a:lnTo>
                <a:lnTo>
                  <a:pt x="55721" y="1614517"/>
                </a:lnTo>
                <a:lnTo>
                  <a:pt x="84587" y="1648168"/>
                </a:lnTo>
                <a:lnTo>
                  <a:pt x="118238" y="1677033"/>
                </a:lnTo>
                <a:lnTo>
                  <a:pt x="156079" y="1700519"/>
                </a:lnTo>
                <a:lnTo>
                  <a:pt x="197516" y="1718031"/>
                </a:lnTo>
                <a:lnTo>
                  <a:pt x="241954" y="1728975"/>
                </a:lnTo>
                <a:lnTo>
                  <a:pt x="288799" y="1732754"/>
                </a:lnTo>
                <a:lnTo>
                  <a:pt x="1523333" y="1732754"/>
                </a:lnTo>
                <a:lnTo>
                  <a:pt x="1570177" y="1728975"/>
                </a:lnTo>
                <a:lnTo>
                  <a:pt x="1614615" y="1718031"/>
                </a:lnTo>
                <a:lnTo>
                  <a:pt x="1656052" y="1700519"/>
                </a:lnTo>
                <a:lnTo>
                  <a:pt x="1693893" y="1677033"/>
                </a:lnTo>
                <a:lnTo>
                  <a:pt x="1727544" y="1648168"/>
                </a:lnTo>
                <a:lnTo>
                  <a:pt x="1756410" y="1614517"/>
                </a:lnTo>
                <a:lnTo>
                  <a:pt x="1779896" y="1576676"/>
                </a:lnTo>
                <a:lnTo>
                  <a:pt x="1797408" y="1535239"/>
                </a:lnTo>
                <a:lnTo>
                  <a:pt x="1808351" y="1490801"/>
                </a:lnTo>
                <a:lnTo>
                  <a:pt x="1812131" y="1443956"/>
                </a:lnTo>
                <a:lnTo>
                  <a:pt x="1812131" y="288798"/>
                </a:lnTo>
                <a:lnTo>
                  <a:pt x="1808351" y="241953"/>
                </a:lnTo>
                <a:lnTo>
                  <a:pt x="1797408" y="197515"/>
                </a:lnTo>
                <a:lnTo>
                  <a:pt x="1779896" y="156078"/>
                </a:lnTo>
                <a:lnTo>
                  <a:pt x="1756410" y="118237"/>
                </a:lnTo>
                <a:lnTo>
                  <a:pt x="1727544" y="84586"/>
                </a:lnTo>
                <a:lnTo>
                  <a:pt x="1693893" y="55721"/>
                </a:lnTo>
                <a:lnTo>
                  <a:pt x="1656052" y="32235"/>
                </a:lnTo>
                <a:lnTo>
                  <a:pt x="1614615" y="14723"/>
                </a:lnTo>
                <a:lnTo>
                  <a:pt x="1570177" y="3779"/>
                </a:lnTo>
                <a:lnTo>
                  <a:pt x="1523333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9840" y="1658652"/>
            <a:ext cx="1812289" cy="1732914"/>
          </a:xfrm>
          <a:custGeom>
            <a:avLst/>
            <a:gdLst/>
            <a:ahLst/>
            <a:cxnLst/>
            <a:rect l="l" t="t" r="r" b="b"/>
            <a:pathLst>
              <a:path w="1812289" h="1732914">
                <a:moveTo>
                  <a:pt x="0" y="288798"/>
                </a:moveTo>
                <a:lnTo>
                  <a:pt x="3779" y="241953"/>
                </a:lnTo>
                <a:lnTo>
                  <a:pt x="14723" y="197515"/>
                </a:lnTo>
                <a:lnTo>
                  <a:pt x="32235" y="156078"/>
                </a:lnTo>
                <a:lnTo>
                  <a:pt x="55721" y="118237"/>
                </a:lnTo>
                <a:lnTo>
                  <a:pt x="84587" y="84587"/>
                </a:lnTo>
                <a:lnTo>
                  <a:pt x="118237" y="55721"/>
                </a:lnTo>
                <a:lnTo>
                  <a:pt x="156078" y="32235"/>
                </a:lnTo>
                <a:lnTo>
                  <a:pt x="197515" y="14723"/>
                </a:lnTo>
                <a:lnTo>
                  <a:pt x="241953" y="3779"/>
                </a:lnTo>
                <a:lnTo>
                  <a:pt x="288798" y="0"/>
                </a:lnTo>
                <a:lnTo>
                  <a:pt x="1523332" y="0"/>
                </a:lnTo>
                <a:lnTo>
                  <a:pt x="1570177" y="3779"/>
                </a:lnTo>
                <a:lnTo>
                  <a:pt x="1614615" y="14723"/>
                </a:lnTo>
                <a:lnTo>
                  <a:pt x="1656052" y="32235"/>
                </a:lnTo>
                <a:lnTo>
                  <a:pt x="1693893" y="55721"/>
                </a:lnTo>
                <a:lnTo>
                  <a:pt x="1727543" y="84587"/>
                </a:lnTo>
                <a:lnTo>
                  <a:pt x="1756409" y="118237"/>
                </a:lnTo>
                <a:lnTo>
                  <a:pt x="1779895" y="156078"/>
                </a:lnTo>
                <a:lnTo>
                  <a:pt x="1797407" y="197515"/>
                </a:lnTo>
                <a:lnTo>
                  <a:pt x="1808351" y="241953"/>
                </a:lnTo>
                <a:lnTo>
                  <a:pt x="1812131" y="288798"/>
                </a:lnTo>
                <a:lnTo>
                  <a:pt x="1812131" y="1443957"/>
                </a:lnTo>
                <a:lnTo>
                  <a:pt x="1808351" y="1490802"/>
                </a:lnTo>
                <a:lnTo>
                  <a:pt x="1797407" y="1535240"/>
                </a:lnTo>
                <a:lnTo>
                  <a:pt x="1779895" y="1576677"/>
                </a:lnTo>
                <a:lnTo>
                  <a:pt x="1756409" y="1614518"/>
                </a:lnTo>
                <a:lnTo>
                  <a:pt x="1727543" y="1648168"/>
                </a:lnTo>
                <a:lnTo>
                  <a:pt x="1693893" y="1677034"/>
                </a:lnTo>
                <a:lnTo>
                  <a:pt x="1656052" y="1700520"/>
                </a:lnTo>
                <a:lnTo>
                  <a:pt x="1614615" y="1718032"/>
                </a:lnTo>
                <a:lnTo>
                  <a:pt x="1570177" y="1728976"/>
                </a:lnTo>
                <a:lnTo>
                  <a:pt x="1523332" y="1732756"/>
                </a:lnTo>
                <a:lnTo>
                  <a:pt x="288798" y="1732756"/>
                </a:lnTo>
                <a:lnTo>
                  <a:pt x="241953" y="1728976"/>
                </a:lnTo>
                <a:lnTo>
                  <a:pt x="197515" y="1718032"/>
                </a:lnTo>
                <a:lnTo>
                  <a:pt x="156078" y="1700520"/>
                </a:lnTo>
                <a:lnTo>
                  <a:pt x="118237" y="1677034"/>
                </a:lnTo>
                <a:lnTo>
                  <a:pt x="84587" y="1648168"/>
                </a:lnTo>
                <a:lnTo>
                  <a:pt x="55721" y="1614518"/>
                </a:lnTo>
                <a:lnTo>
                  <a:pt x="32235" y="1576677"/>
                </a:lnTo>
                <a:lnTo>
                  <a:pt x="14723" y="1535240"/>
                </a:lnTo>
                <a:lnTo>
                  <a:pt x="3779" y="1490802"/>
                </a:lnTo>
                <a:lnTo>
                  <a:pt x="0" y="1443957"/>
                </a:lnTo>
                <a:lnTo>
                  <a:pt x="0" y="2887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39078" y="1766459"/>
            <a:ext cx="4540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pi </a:t>
            </a:r>
            <a:r>
              <a:rPr sz="800" dirty="0">
                <a:latin typeface="Comic Sans MS"/>
                <a:cs typeface="Comic Sans MS"/>
              </a:rPr>
              <a:t>:</a:t>
            </a:r>
            <a:r>
              <a:rPr sz="800" spc="-90" dirty="0">
                <a:latin typeface="Comic Sans MS"/>
                <a:cs typeface="Comic Sans MS"/>
              </a:rPr>
              <a:t> </a:t>
            </a:r>
            <a:r>
              <a:rPr sz="800" dirty="0">
                <a:latin typeface="Comic Sans MS"/>
                <a:cs typeface="Comic Sans MS"/>
              </a:rPr>
              <a:t>3.141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5295" y="1805189"/>
            <a:ext cx="2374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Comic Sans MS"/>
                <a:cs typeface="Comic Sans MS"/>
              </a:rPr>
              <a:t>… </a:t>
            </a:r>
            <a:r>
              <a:rPr sz="700" dirty="0">
                <a:latin typeface="Comic Sans MS"/>
                <a:cs typeface="Comic Sans MS"/>
              </a:rPr>
              <a:t>: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dirty="0">
                <a:latin typeface="Comic Sans MS"/>
                <a:cs typeface="Comic Sans MS"/>
              </a:rPr>
              <a:t>…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9956" y="2008070"/>
            <a:ext cx="1115695" cy="41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Comic Sans MS"/>
                <a:cs typeface="Comic Sans MS"/>
              </a:rPr>
              <a:t>dayOfWeek</a:t>
            </a:r>
            <a:r>
              <a:rPr sz="800" spc="-5" dirty="0">
                <a:latin typeface="Comic Sans MS"/>
                <a:cs typeface="Comic Sans MS"/>
              </a:rPr>
              <a:t>:</a:t>
            </a:r>
            <a:r>
              <a:rPr sz="800" spc="-20" dirty="0">
                <a:latin typeface="Comic Sans MS"/>
                <a:cs typeface="Comic Sans MS"/>
              </a:rPr>
              <a:t> </a:t>
            </a:r>
            <a:r>
              <a:rPr sz="800" spc="-5" dirty="0">
                <a:latin typeface="Comic Sans MS"/>
                <a:cs typeface="Comic Sans MS"/>
              </a:rPr>
              <a:t>“tuesday”</a:t>
            </a:r>
            <a:endParaRPr sz="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744855" algn="l"/>
              </a:tabLst>
            </a:pPr>
            <a:r>
              <a:rPr sz="800" b="1" dirty="0">
                <a:latin typeface="Comic Sans MS"/>
                <a:cs typeface="Comic Sans MS"/>
              </a:rPr>
              <a:t>myF :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x:5	a:10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8106" y="2426686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 2 *</a:t>
            </a:r>
            <a:r>
              <a:rPr sz="800" b="1" spc="-95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x</a:t>
            </a:r>
            <a:endParaRPr sz="800">
              <a:latin typeface="Courier New"/>
              <a:cs typeface="Courier New"/>
            </a:endParaRPr>
          </a:p>
          <a:p>
            <a:pPr marL="57785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98106" y="2307680"/>
            <a:ext cx="685800" cy="407034"/>
          </a:xfrm>
          <a:custGeom>
            <a:avLst/>
            <a:gdLst/>
            <a:ahLst/>
            <a:cxnLst/>
            <a:rect l="l" t="t" r="r" b="b"/>
            <a:pathLst>
              <a:path w="685800" h="407035">
                <a:moveTo>
                  <a:pt x="0" y="0"/>
                </a:moveTo>
                <a:lnTo>
                  <a:pt x="685799" y="0"/>
                </a:lnTo>
                <a:lnTo>
                  <a:pt x="685799" y="406659"/>
                </a:lnTo>
                <a:lnTo>
                  <a:pt x="0" y="4066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9639" y="2426289"/>
            <a:ext cx="694690" cy="1270"/>
          </a:xfrm>
          <a:custGeom>
            <a:avLst/>
            <a:gdLst/>
            <a:ahLst/>
            <a:cxnLst/>
            <a:rect l="l" t="t" r="r" b="b"/>
            <a:pathLst>
              <a:path w="694689" h="1269">
                <a:moveTo>
                  <a:pt x="0" y="0"/>
                </a:moveTo>
                <a:lnTo>
                  <a:pt x="694266" y="794"/>
                </a:lnTo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92723" y="2789213"/>
            <a:ext cx="9017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800" b="1" dirty="0">
                <a:latin typeface="Comic Sans MS"/>
                <a:cs typeface="Comic Sans MS"/>
              </a:rPr>
              <a:t>yourF : </a:t>
            </a:r>
            <a:r>
              <a:rPr sz="800" b="1" spc="-5" dirty="0">
                <a:latin typeface="Comic Sans MS"/>
                <a:cs typeface="Comic Sans MS"/>
              </a:rPr>
              <a:t> </a:t>
            </a:r>
            <a:r>
              <a:rPr sz="800" b="1" dirty="0">
                <a:latin typeface="Courier New"/>
                <a:cs typeface="Courier New"/>
              </a:rPr>
              <a:t>y	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5276" y="2943174"/>
            <a:ext cx="685800" cy="287655"/>
          </a:xfrm>
          <a:prstGeom prst="rect">
            <a:avLst/>
          </a:prstGeom>
          <a:ln w="9525">
            <a:solidFill>
              <a:srgbClr val="008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795"/>
              </a:lnSpc>
            </a:pPr>
            <a:r>
              <a:rPr sz="800" b="1" dirty="0">
                <a:latin typeface="Courier New"/>
                <a:cs typeface="Courier New"/>
              </a:rPr>
              <a:t>a =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y**3</a:t>
            </a:r>
            <a:endParaRPr sz="800">
              <a:latin typeface="Courier New"/>
              <a:cs typeface="Courier New"/>
            </a:endParaRPr>
          </a:p>
          <a:p>
            <a:pPr marL="67310">
              <a:lnSpc>
                <a:spcPts val="955"/>
              </a:lnSpc>
            </a:pPr>
            <a:r>
              <a:rPr sz="800" b="1" spc="-5" dirty="0">
                <a:latin typeface="Courier New"/>
                <a:cs typeface="Courier New"/>
              </a:rPr>
              <a:t>print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dirty="0">
                <a:latin typeface="Courier New"/>
                <a:cs typeface="Courier New"/>
              </a:rPr>
              <a:t>a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8117" y="1651350"/>
            <a:ext cx="931544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omic Sans MS"/>
                <a:cs typeface="Comic Sans MS"/>
              </a:rPr>
              <a:t>Python (main)</a:t>
            </a:r>
            <a:r>
              <a:rPr sz="700" spc="-35" dirty="0">
                <a:latin typeface="Comic Sans MS"/>
                <a:cs typeface="Comic Sans MS"/>
              </a:rPr>
              <a:t> </a:t>
            </a:r>
            <a:r>
              <a:rPr sz="700" spc="-5" dirty="0">
                <a:latin typeface="Comic Sans MS"/>
                <a:cs typeface="Comic Sans MS"/>
              </a:rPr>
              <a:t>memory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66972" y="2604008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9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1732" y="2540706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2"/>
                </a:lnTo>
                <a:lnTo>
                  <a:pt x="75994" y="127000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29703" y="2527808"/>
            <a:ext cx="154940" cy="169545"/>
          </a:xfrm>
          <a:custGeom>
            <a:avLst/>
            <a:gdLst/>
            <a:ahLst/>
            <a:cxnLst/>
            <a:rect l="l" t="t" r="r" b="b"/>
            <a:pathLst>
              <a:path w="154939" h="169544">
                <a:moveTo>
                  <a:pt x="0" y="0"/>
                </a:moveTo>
                <a:lnTo>
                  <a:pt x="154781" y="0"/>
                </a:lnTo>
                <a:lnTo>
                  <a:pt x="154781" y="169069"/>
                </a:lnTo>
                <a:lnTo>
                  <a:pt x="0" y="169069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62723" y="2537967"/>
            <a:ext cx="876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omic Sans MS"/>
                <a:cs typeface="Comic Sans MS"/>
              </a:rPr>
              <a:t>2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42303" y="1240345"/>
            <a:ext cx="245745" cy="1270"/>
          </a:xfrm>
          <a:custGeom>
            <a:avLst/>
            <a:gdLst/>
            <a:ahLst/>
            <a:cxnLst/>
            <a:rect l="l" t="t" r="r" b="b"/>
            <a:pathLst>
              <a:path w="245745" h="1269">
                <a:moveTo>
                  <a:pt x="245268" y="79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7063" y="1177043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76405" y="0"/>
                </a:moveTo>
                <a:lnTo>
                  <a:pt x="0" y="63253"/>
                </a:lnTo>
                <a:lnTo>
                  <a:pt x="75994" y="126998"/>
                </a:lnTo>
                <a:lnTo>
                  <a:pt x="7640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068" y="73852"/>
            <a:ext cx="2058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 cosa abbiamo</a:t>
            </a:r>
            <a:r>
              <a:rPr spc="-100" dirty="0"/>
              <a:t> </a:t>
            </a:r>
            <a:r>
              <a:rPr dirty="0"/>
              <a:t>imparato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85" y="367222"/>
            <a:ext cx="3099435" cy="17075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85000"/>
              <a:buFont typeface="Wingdings"/>
              <a:buChar char=""/>
              <a:tabLst>
                <a:tab pos="184150" algn="l"/>
              </a:tabLst>
            </a:pPr>
            <a:r>
              <a:rPr sz="1000" dirty="0">
                <a:latin typeface="Arial"/>
                <a:cs typeface="Arial"/>
              </a:rPr>
              <a:t>Obiettivi di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apprendimento</a:t>
            </a:r>
            <a:endParaRPr sz="1000">
              <a:latin typeface="Arial"/>
              <a:cs typeface="Arial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generali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5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utilizzazione dell’ambiente JES per lavorare con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Python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introduzione ai </a:t>
            </a:r>
            <a:r>
              <a:rPr sz="800" i="1" dirty="0">
                <a:latin typeface="Arial"/>
                <a:cs typeface="Arial"/>
              </a:rPr>
              <a:t>tipi </a:t>
            </a:r>
            <a:r>
              <a:rPr sz="800" i="1" spc="-5" dirty="0">
                <a:latin typeface="Arial"/>
                <a:cs typeface="Arial"/>
              </a:rPr>
              <a:t>di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dato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creare e usare </a:t>
            </a:r>
            <a:r>
              <a:rPr sz="800" i="1" spc="-5" dirty="0">
                <a:latin typeface="Arial"/>
                <a:cs typeface="Arial"/>
              </a:rPr>
              <a:t>variabili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per conservare valori e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oggetti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creare e usare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funzioni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scrivere procedure </a:t>
            </a:r>
            <a:r>
              <a:rPr sz="800" i="1" spc="-5" dirty="0">
                <a:latin typeface="Arial"/>
                <a:cs typeface="Arial"/>
              </a:rPr>
              <a:t>sequenziali</a:t>
            </a:r>
            <a:r>
              <a:rPr sz="800" spc="-5" dirty="0">
                <a:latin typeface="Arial"/>
                <a:cs typeface="Arial"/>
              </a:rPr>
              <a:t>, </a:t>
            </a:r>
            <a:r>
              <a:rPr sz="800" dirty="0">
                <a:latin typeface="Arial"/>
                <a:cs typeface="Arial"/>
              </a:rPr>
              <a:t>e codificarle in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funzioni</a:t>
            </a:r>
            <a:endParaRPr sz="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FFCC66"/>
              </a:buClr>
              <a:buFont typeface="MS UI Gothic"/>
              <a:buChar char="■"/>
            </a:pPr>
            <a:endParaRPr sz="1150">
              <a:latin typeface="Times New Roman"/>
              <a:cs typeface="Times New Roman"/>
            </a:endParaRPr>
          </a:p>
          <a:p>
            <a:pPr marL="384175" lvl="1" indent="-142875">
              <a:lnSpc>
                <a:spcPct val="100000"/>
              </a:lnSpc>
              <a:buClr>
                <a:srgbClr val="FF0000"/>
              </a:buClr>
              <a:buSzPct val="72222"/>
              <a:buFont typeface="MS UI Gothic"/>
              <a:buChar char="■"/>
              <a:tabLst>
                <a:tab pos="384175" algn="l"/>
              </a:tabLst>
            </a:pPr>
            <a:r>
              <a:rPr sz="900" dirty="0">
                <a:solidFill>
                  <a:srgbClr val="3333CC"/>
                </a:solidFill>
                <a:latin typeface="Arial"/>
                <a:cs typeface="Arial"/>
              </a:rPr>
              <a:t>casi di</a:t>
            </a:r>
            <a:r>
              <a:rPr sz="900" spc="-5" dirty="0">
                <a:solidFill>
                  <a:srgbClr val="3333CC"/>
                </a:solidFill>
                <a:latin typeface="Arial"/>
                <a:cs typeface="Arial"/>
              </a:rPr>
              <a:t> studio</a:t>
            </a:r>
            <a:endParaRPr sz="9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20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visualizzare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immagini</a:t>
            </a:r>
            <a:endParaRPr sz="800">
              <a:latin typeface="Arial"/>
              <a:cs typeface="Arial"/>
            </a:endParaRPr>
          </a:p>
          <a:p>
            <a:pPr marL="584200" lvl="2" indent="-114300">
              <a:lnSpc>
                <a:spcPct val="100000"/>
              </a:lnSpc>
              <a:spcBef>
                <a:spcPts val="190"/>
              </a:spcBef>
              <a:buClr>
                <a:srgbClr val="FFCC66"/>
              </a:buClr>
              <a:buSzPct val="81250"/>
              <a:buFont typeface="MS UI Gothic"/>
              <a:buChar char="■"/>
              <a:tabLst>
                <a:tab pos="584200" algn="l"/>
              </a:tabLst>
            </a:pPr>
            <a:r>
              <a:rPr sz="800" dirty="0">
                <a:latin typeface="Arial"/>
                <a:cs typeface="Arial"/>
              </a:rPr>
              <a:t>riprodurre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suoni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7571" y="3104389"/>
            <a:ext cx="133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80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1831" y="3104389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5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509" y="117666"/>
            <a:ext cx="1587500" cy="104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7772" y="120048"/>
            <a:ext cx="1591468" cy="10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7553" y="421673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3" y="0"/>
                </a:moveTo>
                <a:lnTo>
                  <a:pt x="101203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3" y="296464"/>
                </a:lnTo>
                <a:lnTo>
                  <a:pt x="101203" y="395287"/>
                </a:lnTo>
                <a:lnTo>
                  <a:pt x="134937" y="197643"/>
                </a:lnTo>
                <a:lnTo>
                  <a:pt x="101203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7553" y="421672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7" y="197644"/>
                </a:lnTo>
                <a:lnTo>
                  <a:pt x="101203" y="395287"/>
                </a:lnTo>
                <a:lnTo>
                  <a:pt x="101203" y="296466"/>
                </a:lnTo>
                <a:lnTo>
                  <a:pt x="0" y="296466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965" y="1619441"/>
            <a:ext cx="1614487" cy="1210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978" y="1636110"/>
            <a:ext cx="1594643" cy="1196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0565" y="199567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3" y="0"/>
                </a:moveTo>
                <a:lnTo>
                  <a:pt x="101203" y="98821"/>
                </a:lnTo>
                <a:lnTo>
                  <a:pt x="0" y="98821"/>
                </a:lnTo>
                <a:lnTo>
                  <a:pt x="0" y="296464"/>
                </a:lnTo>
                <a:lnTo>
                  <a:pt x="101203" y="296464"/>
                </a:lnTo>
                <a:lnTo>
                  <a:pt x="101203" y="395287"/>
                </a:lnTo>
                <a:lnTo>
                  <a:pt x="134937" y="197643"/>
                </a:lnTo>
                <a:lnTo>
                  <a:pt x="101203" y="0"/>
                </a:lnTo>
                <a:close/>
              </a:path>
            </a:pathLst>
          </a:custGeom>
          <a:solidFill>
            <a:srgbClr val="D4F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0565" y="1995679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7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1831" y="3172967"/>
            <a:ext cx="800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omic Sans MS"/>
                <a:cs typeface="Comic Sans MS"/>
              </a:rPr>
              <a:t>7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6859" y="91790"/>
            <a:ext cx="1361281" cy="136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8403" y="90203"/>
            <a:ext cx="1364456" cy="1367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8822" y="59582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2"/>
                </a:lnTo>
                <a:lnTo>
                  <a:pt x="0" y="98822"/>
                </a:lnTo>
                <a:lnTo>
                  <a:pt x="0" y="296466"/>
                </a:lnTo>
                <a:lnTo>
                  <a:pt x="101202" y="296466"/>
                </a:lnTo>
                <a:lnTo>
                  <a:pt x="101202" y="395287"/>
                </a:lnTo>
                <a:lnTo>
                  <a:pt x="134937" y="197645"/>
                </a:lnTo>
                <a:lnTo>
                  <a:pt x="101202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8822" y="595820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8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878" y="1974564"/>
            <a:ext cx="1795780" cy="1341120"/>
          </a:xfrm>
          <a:custGeom>
            <a:avLst/>
            <a:gdLst/>
            <a:ahLst/>
            <a:cxnLst/>
            <a:rect l="l" t="t" r="r" b="b"/>
            <a:pathLst>
              <a:path w="1795780" h="1341120">
                <a:moveTo>
                  <a:pt x="0" y="0"/>
                </a:moveTo>
                <a:lnTo>
                  <a:pt x="1795462" y="0"/>
                </a:lnTo>
                <a:lnTo>
                  <a:pt x="1795462" y="1340643"/>
                </a:lnTo>
                <a:lnTo>
                  <a:pt x="0" y="134064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7290" y="1965040"/>
            <a:ext cx="1762918" cy="1322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4115" y="1961864"/>
            <a:ext cx="1769745" cy="1329055"/>
          </a:xfrm>
          <a:custGeom>
            <a:avLst/>
            <a:gdLst/>
            <a:ahLst/>
            <a:cxnLst/>
            <a:rect l="l" t="t" r="r" b="b"/>
            <a:pathLst>
              <a:path w="1769745" h="1329054">
                <a:moveTo>
                  <a:pt x="0" y="0"/>
                </a:moveTo>
                <a:lnTo>
                  <a:pt x="1769268" y="0"/>
                </a:lnTo>
                <a:lnTo>
                  <a:pt x="1769268" y="1328737"/>
                </a:lnTo>
                <a:lnTo>
                  <a:pt x="0" y="1328737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4072" y="2470657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101202" y="0"/>
                </a:moveTo>
                <a:lnTo>
                  <a:pt x="101202" y="98822"/>
                </a:lnTo>
                <a:lnTo>
                  <a:pt x="0" y="98822"/>
                </a:lnTo>
                <a:lnTo>
                  <a:pt x="0" y="296466"/>
                </a:lnTo>
                <a:lnTo>
                  <a:pt x="101202" y="296466"/>
                </a:lnTo>
                <a:lnTo>
                  <a:pt x="101202" y="395287"/>
                </a:lnTo>
                <a:lnTo>
                  <a:pt x="134937" y="197645"/>
                </a:lnTo>
                <a:lnTo>
                  <a:pt x="101202" y="0"/>
                </a:lnTo>
                <a:close/>
              </a:path>
            </a:pathLst>
          </a:custGeom>
          <a:solidFill>
            <a:srgbClr val="D5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4072" y="2470658"/>
            <a:ext cx="135255" cy="395605"/>
          </a:xfrm>
          <a:custGeom>
            <a:avLst/>
            <a:gdLst/>
            <a:ahLst/>
            <a:cxnLst/>
            <a:rect l="l" t="t" r="r" b="b"/>
            <a:pathLst>
              <a:path w="135255" h="395605">
                <a:moveTo>
                  <a:pt x="0" y="98822"/>
                </a:moveTo>
                <a:lnTo>
                  <a:pt x="101203" y="98822"/>
                </a:lnTo>
                <a:lnTo>
                  <a:pt x="101203" y="0"/>
                </a:lnTo>
                <a:lnTo>
                  <a:pt x="134938" y="197644"/>
                </a:lnTo>
                <a:lnTo>
                  <a:pt x="101203" y="395287"/>
                </a:lnTo>
                <a:lnTo>
                  <a:pt x="101203" y="296465"/>
                </a:lnTo>
                <a:lnTo>
                  <a:pt x="0" y="296465"/>
                </a:lnTo>
                <a:lnTo>
                  <a:pt x="0" y="98822"/>
                </a:lnTo>
                <a:close/>
              </a:path>
            </a:pathLst>
          </a:custGeom>
          <a:ln w="9525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5350</Words>
  <Application>Microsoft Office PowerPoint</Application>
  <PresentationFormat>Personalizzato</PresentationFormat>
  <Paragraphs>1070</Paragraphs>
  <Slides>77</Slides>
  <Notes>2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77</vt:i4>
      </vt:variant>
    </vt:vector>
  </HeadingPairs>
  <TitlesOfParts>
    <vt:vector size="88" baseType="lpstr">
      <vt:lpstr>MS UI Gothic</vt:lpstr>
      <vt:lpstr>Arial</vt:lpstr>
      <vt:lpstr>Calibri</vt:lpstr>
      <vt:lpstr>Comic Sans MS</vt:lpstr>
      <vt:lpstr>Courier New</vt:lpstr>
      <vt:lpstr>Lucida Console</vt:lpstr>
      <vt:lpstr>Lucida Sans Unicode</vt:lpstr>
      <vt:lpstr>Symbol</vt:lpstr>
      <vt:lpstr>Times New Roman</vt:lpstr>
      <vt:lpstr>Wingdings</vt:lpstr>
      <vt:lpstr>Office Theme</vt:lpstr>
      <vt:lpstr>Presentazione standard di PowerPoint</vt:lpstr>
      <vt:lpstr>Introduzione alla programmazione</vt:lpstr>
      <vt:lpstr>quali  problemi ?</vt:lpstr>
      <vt:lpstr>Presentazione standard di PowerPoint</vt:lpstr>
      <vt:lpstr>linguaggi interpretati vs. linguaggi compilati</vt:lpstr>
      <vt:lpstr>“macchina Python”: architettura interna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Tipi di dato</vt:lpstr>
      <vt:lpstr>iniziamo a usare JES : installazione</vt:lpstr>
      <vt:lpstr>iniziamo a usare JES</vt:lpstr>
      <vt:lpstr>iniziamo a usare JES</vt:lpstr>
      <vt:lpstr>Usare JES</vt:lpstr>
      <vt:lpstr>Usare JES</vt:lpstr>
      <vt:lpstr>“cose” in memoria</vt:lpstr>
      <vt:lpstr>[nome, valore] “statico”</vt:lpstr>
      <vt:lpstr>“cose” in memoria</vt:lpstr>
      <vt:lpstr>Presentazione standard di PowerPoint</vt:lpstr>
      <vt:lpstr>nomi validi</vt:lpstr>
      <vt:lpstr>questioni di stile</vt:lpstr>
      <vt:lpstr>questioni di stile</vt:lpstr>
      <vt:lpstr>questioni di stile</vt:lpstr>
      <vt:lpstr>Usare JES</vt:lpstr>
      <vt:lpstr>Usare JES: consigli pratici</vt:lpstr>
      <vt:lpstr>ancora sul comando “=”</vt:lpstr>
      <vt:lpstr>Quale delle affermazioni sotto è vera dopo che sono stati eseguiti  questi due comandi ? (potrebbe esserlo più di una)</vt:lpstr>
      <vt:lpstr>Usare JES</vt:lpstr>
      <vt:lpstr>Python 2.x vs. Python 3.x</vt:lpstr>
      <vt:lpstr>Usare JES</vt:lpstr>
      <vt:lpstr>“Tipo di dato”</vt:lpstr>
      <vt:lpstr>Tipi di Dato in Python</vt:lpstr>
      <vt:lpstr>Tipi di Dato in Python</vt:lpstr>
      <vt:lpstr>Tipi di Dato in Python</vt:lpstr>
      <vt:lpstr>Strong typing / Dynamic typing</vt:lpstr>
      <vt:lpstr>Strong typing / Static typing</vt:lpstr>
      <vt:lpstr>Presentazione standard di PowerPoint</vt:lpstr>
      <vt:lpstr>Presentazione standard di PowerPoint</vt:lpstr>
      <vt:lpstr>Iniziamo a lavorare con multimedia</vt:lpstr>
      <vt:lpstr>Visualizzare un’immagine in JES</vt:lpstr>
      <vt:lpstr>Visualizzare un’immagine in JES</vt:lpstr>
      <vt:lpstr>Visualizzare un’immagine in JES</vt:lpstr>
      <vt:lpstr>Visualizzare un’immagine in JES</vt:lpstr>
      <vt:lpstr>Visualizzare un’immagine in JES</vt:lpstr>
      <vt:lpstr>Visualizzare un’immagine in JES: primo passo</vt:lpstr>
      <vt:lpstr>Visualizzare un’immagine in JES: passi successivi</vt:lpstr>
      <vt:lpstr>Visualizzare un’immagine in JES: passi successivi</vt:lpstr>
      <vt:lpstr>Presentazione standard di PowerPoint</vt:lpstr>
      <vt:lpstr>Riprodurre un suono in JES: passi successivi  (dopo averlo preso)</vt:lpstr>
      <vt:lpstr>Riprodurre un suono in JES: passi successivi</vt:lpstr>
      <vt:lpstr>Interscambiabilità</vt:lpstr>
      <vt:lpstr>Costruiamo le nostre funzioni</vt:lpstr>
      <vt:lpstr>[nome, valore] “codice  eseguibile”</vt:lpstr>
      <vt:lpstr>funzione = nome + codice eseguibile (+ parametri)</vt:lpstr>
      <vt:lpstr>Semantica della definizione di funzione: esempio</vt:lpstr>
      <vt:lpstr>funzione = nome + codice eseguibile (+ parametri)</vt:lpstr>
      <vt:lpstr>Semantica della chiamata di funzione: esempio</vt:lpstr>
      <vt:lpstr>Semantica della chiamata di funzione: esempio</vt:lpstr>
      <vt:lpstr>definizione di funzioni in JES</vt:lpstr>
      <vt:lpstr>Le nostre prime funzioni</vt:lpstr>
      <vt:lpstr>Le nostre prime funzioni</vt:lpstr>
      <vt:lpstr>un utile aiuto JES</vt:lpstr>
      <vt:lpstr>Variante: una funzione per una specifica immagine o suono</vt:lpstr>
      <vt:lpstr>Variante: una funzione per una immagine o suono parametrico</vt:lpstr>
      <vt:lpstr>Funzioni con più parametri</vt:lpstr>
      <vt:lpstr>Funzioni : classificazione</vt:lpstr>
      <vt:lpstr>Funzioni : classificazione</vt:lpstr>
      <vt:lpstr>Tipo dei parametri: una notazione convenzionale</vt:lpstr>
      <vt:lpstr>Tipo dei parametri: una notazione convenzionale</vt:lpstr>
      <vt:lpstr>consigli pratici per: definizione di funzioni in JES</vt:lpstr>
      <vt:lpstr>consigli pratici per: definizione di funzioni in JES</vt:lpstr>
      <vt:lpstr>In caso di errore …</vt:lpstr>
      <vt:lpstr>Ricapitolando</vt:lpstr>
      <vt:lpstr>Ricapitolando</vt:lpstr>
      <vt:lpstr>Che cosa abbiamo imparato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Slides_02-IntroProg.ppt</dc:title>
  <dc:creator>vincenzo grassi</dc:creator>
  <cp:lastModifiedBy>Matteo Esposito</cp:lastModifiedBy>
  <cp:revision>5</cp:revision>
  <dcterms:created xsi:type="dcterms:W3CDTF">2018-10-25T19:26:23Z</dcterms:created>
  <dcterms:modified xsi:type="dcterms:W3CDTF">2018-11-08T21:36:46Z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2018-10-05T00:00:00Z</vt:filetime>
  </property>
  <property fmtid="{D5CDD505-2E9C-101B-9397-08002B2CF9AE}" pid="3" name="Creator">
    <vt:lpwstr>PowerPoint</vt:lpwstr>
  </property>
  <property fmtid="{D5CDD505-2E9C-101B-9397-08002B2CF9AE}" pid="4" name="LastSaved">
    <vt:filetime>2018-10-25T00:00:00Z</vt:filetime>
  </property>
</Properties>
</file>