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59" r:id="rId4"/>
    <p:sldId id="270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5846"/>
  </p:normalViewPr>
  <p:slideViewPr>
    <p:cSldViewPr snapToGrid="0" snapToObjects="1">
      <p:cViewPr varScale="1">
        <p:scale>
          <a:sx n="94" d="100"/>
          <a:sy n="94" d="100"/>
        </p:scale>
        <p:origin x="2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504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044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516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3434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4322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52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4593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3832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09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060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937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246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31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933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155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656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97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2AB273-F3C6-F149-BADA-FAD1CD740AF8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826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ostcss/autoprefixer" TargetMode="External"/><Relationship Id="rId3" Type="http://schemas.openxmlformats.org/officeDocument/2006/relationships/hyperlink" Target="http://cssnext.io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ufeng/plume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Plume2</a:t>
            </a:r>
            <a:r>
              <a:rPr kumimoji="1" lang="zh-CN" altLang="en-US" dirty="0" smtClean="0"/>
              <a:t>项目实战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Lihaibao</a:t>
            </a:r>
            <a:endParaRPr kumimoji="1" lang="zh-CN" altLang="en-US" dirty="0" smtClean="0"/>
          </a:p>
          <a:p>
            <a:r>
              <a:rPr kumimoji="1" lang="en-US" altLang="zh-CN" dirty="0" smtClean="0"/>
              <a:t>2017.3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034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顶级页面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4746" y="1152983"/>
            <a:ext cx="1017680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@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StoreProvider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AppStore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 { 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debug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: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__DEV__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})</a:t>
            </a:r>
          </a:p>
          <a:p>
            <a:r>
              <a:rPr lang="pl-PL" altLang="zh-CN" dirty="0">
                <a:solidFill>
                  <a:srgbClr val="C586C0"/>
                </a:solidFill>
                <a:latin typeface="Menlo" charset="0"/>
              </a:rPr>
              <a:t>export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C586C0"/>
                </a:solidFill>
                <a:latin typeface="Menlo" charset="0"/>
              </a:rPr>
              <a:t>default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class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HomeMain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extends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React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Component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&lt;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any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 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any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&gt;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{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store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AppStore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constructor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() {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super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();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}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/>
            </a:r>
            <a:br>
              <a:rPr lang="pl-PL" altLang="zh-CN" dirty="0">
                <a:solidFill>
                  <a:srgbClr val="D4D4D4"/>
                </a:solidFill>
                <a:latin typeface="Menlo" charset="0"/>
              </a:rPr>
            </a:b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componentDidMount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() {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this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store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init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();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}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/>
            </a:r>
            <a:br>
              <a:rPr lang="pl-PL" altLang="zh-CN" dirty="0">
                <a:solidFill>
                  <a:srgbClr val="D4D4D4"/>
                </a:solidFill>
                <a:latin typeface="Menlo" charset="0"/>
              </a:rPr>
            </a:b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render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() </a:t>
            </a:r>
            <a:r>
              <a:rPr lang="pl-PL" altLang="zh-CN" dirty="0" smtClean="0">
                <a:solidFill>
                  <a:srgbClr val="D4D4D4"/>
                </a:solidFill>
                <a:latin typeface="Menlo" charset="0"/>
              </a:rPr>
              <a:t>{</a:t>
            </a:r>
          </a:p>
          <a:p>
            <a:r>
              <a:rPr lang="pl-PL" altLang="zh-CN" dirty="0" smtClean="0"/>
              <a:t>         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let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loading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 =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this.store.state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().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get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("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loading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");</a:t>
            </a:r>
          </a:p>
          <a:p>
            <a:r>
              <a:rPr lang="pl-PL" altLang="zh-CN" dirty="0" smtClean="0">
                <a:solidFill>
                  <a:srgbClr val="C586C0"/>
                </a:solidFill>
                <a:latin typeface="Menlo" charset="0"/>
              </a:rPr>
              <a:t>    return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(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</a:t>
            </a:r>
            <a:r>
              <a:rPr lang="pl-PL" altLang="zh-CN" dirty="0">
                <a:solidFill>
                  <a:srgbClr val="808080"/>
                </a:solidFill>
                <a:latin typeface="Menlo" charset="0"/>
              </a:rPr>
              <a:t>&lt;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div</a:t>
            </a:r>
            <a:r>
              <a:rPr lang="pl-PL" altLang="zh-CN" dirty="0">
                <a:solidFill>
                  <a:srgbClr val="808080"/>
                </a:solidFill>
                <a:latin typeface="Menlo" charset="0"/>
              </a:rPr>
              <a:t>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808080"/>
                </a:solidFill>
                <a:latin typeface="Menlo" charset="0"/>
              </a:rPr>
              <a:t>&lt;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Header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>
                <a:solidFill>
                  <a:srgbClr val="808080"/>
                </a:solidFill>
                <a:latin typeface="Menlo" charset="0"/>
              </a:rPr>
              <a:t>/&gt;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808080"/>
                </a:solidFill>
                <a:latin typeface="Menlo" charset="0"/>
              </a:rPr>
              <a:t>&lt;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TabsBar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>
                <a:solidFill>
                  <a:srgbClr val="808080"/>
                </a:solidFill>
                <a:latin typeface="Menlo" charset="0"/>
              </a:rPr>
              <a:t>/&gt;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</a:t>
            </a:r>
            <a:r>
              <a:rPr lang="pl-PL" altLang="zh-CN" dirty="0">
                <a:solidFill>
                  <a:srgbClr val="808080"/>
                </a:solidFill>
                <a:latin typeface="Menlo" charset="0"/>
              </a:rPr>
              <a:t>&lt;/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div</a:t>
            </a:r>
            <a:r>
              <a:rPr lang="pl-PL" altLang="zh-CN" dirty="0">
                <a:solidFill>
                  <a:srgbClr val="808080"/>
                </a:solidFill>
                <a:latin typeface="Menlo" charset="0"/>
              </a:rPr>
              <a:t>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);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}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}</a:t>
            </a:r>
            <a:endParaRPr lang="pl-PL" altLang="zh-CN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720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组件页面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6111" y="1152983"/>
            <a:ext cx="964672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altLang="zh-CN" dirty="0">
                <a:solidFill>
                  <a:srgbClr val="569CD6"/>
                </a:solidFill>
                <a:latin typeface="Menlo" charset="0"/>
              </a:rPr>
              <a:t>interface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ListType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{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sk-SK" altLang="zh-CN" dirty="0" err="1">
                <a:solidFill>
                  <a:srgbClr val="9CDCFE"/>
                </a:solidFill>
                <a:latin typeface="Menlo" charset="0"/>
              </a:rPr>
              <a:t>author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?: {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  </a:t>
            </a:r>
            <a:r>
              <a:rPr lang="sk-SK" altLang="zh-CN" dirty="0" err="1">
                <a:solidFill>
                  <a:srgbClr val="9CDCFE"/>
                </a:solidFill>
                <a:latin typeface="Menlo" charset="0"/>
              </a:rPr>
              <a:t>avatar_url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string</a:t>
            </a:r>
            <a:r>
              <a:rPr lang="sk-SK" altLang="zh-CN" dirty="0" smtClean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sk-SK" altLang="zh-CN" dirty="0" smtClean="0">
                <a:solidFill>
                  <a:srgbClr val="D4D4D4"/>
                </a:solidFill>
                <a:latin typeface="Menlo" charset="0"/>
              </a:rPr>
              <a:t>  },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sk-SK" altLang="zh-CN" dirty="0" err="1">
                <a:solidFill>
                  <a:srgbClr val="9CDCFE"/>
                </a:solidFill>
                <a:latin typeface="Menlo" charset="0"/>
              </a:rPr>
              <a:t>author_id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?: 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string</a:t>
            </a:r>
            <a:r>
              <a:rPr lang="sk-SK" altLang="zh-CN" dirty="0" smtClean="0">
                <a:solidFill>
                  <a:srgbClr val="D4D4D4"/>
                </a:solidFill>
                <a:latin typeface="Menlo" charset="0"/>
              </a:rPr>
              <a:t>,</a:t>
            </a:r>
            <a:endParaRPr lang="sk-SK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}</a:t>
            </a:r>
          </a:p>
          <a:p>
            <a:r>
              <a:rPr lang="sk-SK" altLang="zh-CN" dirty="0" smtClean="0">
                <a:solidFill>
                  <a:srgbClr val="569CD6"/>
                </a:solidFill>
                <a:latin typeface="Menlo" charset="0"/>
              </a:rPr>
              <a:t>interface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IProps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{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sk-SK" altLang="zh-CN" dirty="0" err="1">
                <a:solidFill>
                  <a:srgbClr val="9CDCFE"/>
                </a:solidFill>
                <a:latin typeface="Menlo" charset="0"/>
              </a:rPr>
              <a:t>relaxProps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?: {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  </a:t>
            </a:r>
            <a:r>
              <a:rPr lang="sk-SK" altLang="zh-CN" dirty="0">
                <a:solidFill>
                  <a:srgbClr val="9CDCFE"/>
                </a:solidFill>
                <a:latin typeface="Menlo" charset="0"/>
              </a:rPr>
              <a:t>list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Array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&lt;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ListType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&gt;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}</a:t>
            </a:r>
          </a:p>
          <a:p>
            <a:r>
              <a:rPr lang="sk-SK" altLang="zh-CN" dirty="0" smtClean="0">
                <a:solidFill>
                  <a:srgbClr val="D4D4D4"/>
                </a:solidFill>
                <a:latin typeface="Menlo" charset="0"/>
              </a:rPr>
              <a:t>}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/>
            </a:r>
            <a:br>
              <a:rPr lang="sk-SK" altLang="zh-CN" dirty="0">
                <a:solidFill>
                  <a:srgbClr val="D4D4D4"/>
                </a:solidFill>
                <a:latin typeface="Menlo" charset="0"/>
              </a:rPr>
            </a:b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@</a:t>
            </a:r>
            <a:r>
              <a:rPr lang="sk-SK" altLang="zh-CN" dirty="0">
                <a:solidFill>
                  <a:srgbClr val="9CDCFE"/>
                </a:solidFill>
                <a:latin typeface="Menlo" charset="0"/>
              </a:rPr>
              <a:t>Relax</a:t>
            </a:r>
            <a:endParaRPr lang="sk-SK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sk-SK" altLang="zh-CN" dirty="0">
                <a:solidFill>
                  <a:srgbClr val="C586C0"/>
                </a:solidFill>
                <a:latin typeface="Menlo" charset="0"/>
              </a:rPr>
              <a:t>export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>
                <a:solidFill>
                  <a:srgbClr val="C586C0"/>
                </a:solidFill>
                <a:latin typeface="Menlo" charset="0"/>
              </a:rPr>
              <a:t>default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 err="1">
                <a:solidFill>
                  <a:srgbClr val="569CD6"/>
                </a:solidFill>
                <a:latin typeface="Menlo" charset="0"/>
              </a:rPr>
              <a:t>class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ListView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 err="1">
                <a:solidFill>
                  <a:srgbClr val="569CD6"/>
                </a:solidFill>
                <a:latin typeface="Menlo" charset="0"/>
              </a:rPr>
              <a:t>extends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React</a:t>
            </a:r>
            <a:r>
              <a:rPr lang="sk-SK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Component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&lt;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IProps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, 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any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&gt;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{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sk-SK" altLang="zh-CN" dirty="0" err="1">
                <a:solidFill>
                  <a:srgbClr val="569CD6"/>
                </a:solidFill>
                <a:latin typeface="Menlo" charset="0"/>
              </a:rPr>
              <a:t>static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 err="1">
                <a:solidFill>
                  <a:srgbClr val="9CDCFE"/>
                </a:solidFill>
                <a:latin typeface="Menlo" charset="0"/>
              </a:rPr>
              <a:t>relaxProps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= {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  </a:t>
            </a:r>
            <a:r>
              <a:rPr lang="sk-SK" altLang="zh-CN" dirty="0">
                <a:solidFill>
                  <a:srgbClr val="9CDCFE"/>
                </a:solidFill>
                <a:latin typeface="Menlo" charset="0"/>
              </a:rPr>
              <a:t>list: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>
                <a:solidFill>
                  <a:srgbClr val="CE9178"/>
                </a:solidFill>
                <a:latin typeface="Menlo" charset="0"/>
              </a:rPr>
              <a:t>'list'</a:t>
            </a:r>
            <a:endParaRPr lang="sk-SK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};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sk-SK" altLang="zh-CN" dirty="0" err="1">
                <a:solidFill>
                  <a:srgbClr val="DCDCAA"/>
                </a:solidFill>
                <a:latin typeface="Menlo" charset="0"/>
              </a:rPr>
              <a:t>render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() {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  </a:t>
            </a:r>
            <a:r>
              <a:rPr lang="sk-SK" altLang="zh-CN" dirty="0">
                <a:solidFill>
                  <a:srgbClr val="569CD6"/>
                </a:solidFill>
                <a:latin typeface="Menlo" charset="0"/>
              </a:rPr>
              <a:t>let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{ </a:t>
            </a:r>
            <a:r>
              <a:rPr lang="sk-SK" altLang="zh-CN" dirty="0">
                <a:solidFill>
                  <a:srgbClr val="9CDCFE"/>
                </a:solidFill>
                <a:latin typeface="Menlo" charset="0"/>
              </a:rPr>
              <a:t>list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} = </a:t>
            </a:r>
            <a:r>
              <a:rPr lang="sk-SK" altLang="zh-CN" dirty="0" err="1">
                <a:solidFill>
                  <a:srgbClr val="569CD6"/>
                </a:solidFill>
                <a:latin typeface="Menlo" charset="0"/>
              </a:rPr>
              <a:t>this</a:t>
            </a:r>
            <a:r>
              <a:rPr lang="sk-SK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sk-SK" altLang="zh-CN" dirty="0" err="1">
                <a:solidFill>
                  <a:srgbClr val="9CDCFE"/>
                </a:solidFill>
                <a:latin typeface="Menlo" charset="0"/>
              </a:rPr>
              <a:t>props</a:t>
            </a:r>
            <a:r>
              <a:rPr lang="sk-SK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sk-SK" altLang="zh-CN" dirty="0" err="1">
                <a:solidFill>
                  <a:srgbClr val="9CDCFE"/>
                </a:solidFill>
                <a:latin typeface="Menlo" charset="0"/>
              </a:rPr>
              <a:t>relaxProps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  </a:t>
            </a:r>
            <a:r>
              <a:rPr lang="sk-SK" altLang="zh-CN" dirty="0" err="1">
                <a:solidFill>
                  <a:srgbClr val="C586C0"/>
                </a:solidFill>
                <a:latin typeface="Menlo" charset="0"/>
              </a:rPr>
              <a:t>return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(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   </a:t>
            </a:r>
            <a:r>
              <a:rPr lang="sk-SK" altLang="zh-CN" dirty="0" smtClean="0">
                <a:solidFill>
                  <a:srgbClr val="D4D4D4"/>
                </a:solidFill>
                <a:latin typeface="Menlo" charset="0"/>
              </a:rPr>
              <a:t>...</a:t>
            </a:r>
            <a:endParaRPr lang="sk-SK" altLang="zh-CN" dirty="0">
              <a:solidFill>
                <a:srgbClr val="D4D4D4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443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css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389414"/>
            <a:ext cx="8946541" cy="5320144"/>
          </a:xfrm>
        </p:spPr>
        <p:txBody>
          <a:bodyPr>
            <a:normAutofit/>
          </a:bodyPr>
          <a:lstStyle/>
          <a:p>
            <a:r>
              <a:rPr kumimoji="1" lang="en-US" altLang="zh-CN" dirty="0" err="1" smtClean="0"/>
              <a:t>Postcss</a:t>
            </a:r>
            <a:endParaRPr kumimoji="1" lang="zh-CN" altLang="en-US" dirty="0" smtClean="0"/>
          </a:p>
          <a:p>
            <a:pPr lvl="1"/>
            <a:r>
              <a:rPr kumimoji="1" lang="en-US" altLang="zh-CN" dirty="0" err="1" smtClean="0"/>
              <a:t>Postcss</a:t>
            </a:r>
            <a:r>
              <a:rPr kumimoji="1" lang="zh-CN" altLang="en-US" dirty="0" smtClean="0"/>
              <a:t>只是</a:t>
            </a:r>
            <a:r>
              <a:rPr kumimoji="1" lang="en-US" altLang="zh-CN" dirty="0" err="1" smtClean="0"/>
              <a:t>css</a:t>
            </a:r>
            <a:r>
              <a:rPr kumimoji="1" lang="zh-CN" altLang="en-US" dirty="0" smtClean="0"/>
              <a:t>的平台，需要组合不同的插件来输出</a:t>
            </a:r>
            <a:r>
              <a:rPr kumimoji="1" lang="en-US" altLang="zh-CN" dirty="0" err="1" smtClean="0"/>
              <a:t>css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常用的插件</a:t>
            </a:r>
            <a:r>
              <a:rPr lang="en-US" altLang="zh-CN" dirty="0" smtClean="0">
                <a:hlinkClick r:id="rId2"/>
              </a:rPr>
              <a:t>autoprefixer</a:t>
            </a:r>
            <a:r>
              <a:rPr lang="zh-CN" altLang="en-US" dirty="0" smtClean="0"/>
              <a:t> </a:t>
            </a:r>
          </a:p>
          <a:p>
            <a:pPr lvl="1"/>
            <a:r>
              <a:rPr lang="en-US" altLang="zh-CN" dirty="0" smtClean="0">
                <a:hlinkClick r:id="rId3"/>
              </a:rPr>
              <a:t>postcss-cssnext</a:t>
            </a:r>
            <a:r>
              <a:rPr lang="en-US" altLang="zh-CN" dirty="0"/>
              <a:t> </a:t>
            </a:r>
            <a:endParaRPr lang="zh-CN" altLang="en-US" dirty="0" smtClean="0"/>
          </a:p>
          <a:p>
            <a:pPr lvl="2"/>
            <a:r>
              <a:rPr lang="zh-CN" altLang="en-US" b="1" dirty="0" smtClean="0"/>
              <a:t>自定</a:t>
            </a:r>
            <a:r>
              <a:rPr lang="zh-CN" altLang="en-US" b="1" dirty="0"/>
              <a:t>义属性和变量</a:t>
            </a:r>
          </a:p>
          <a:p>
            <a:pPr lvl="2"/>
            <a:r>
              <a:rPr lang="zh-CN" altLang="en-US" dirty="0" smtClean="0"/>
              <a:t>自定义选择器</a:t>
            </a:r>
          </a:p>
          <a:p>
            <a:pPr lvl="2"/>
            <a:r>
              <a:rPr lang="zh-CN" altLang="en-US" dirty="0" smtClean="0"/>
              <a:t>样式嵌套</a:t>
            </a:r>
          </a:p>
          <a:p>
            <a:pPr lvl="2"/>
            <a:r>
              <a:rPr lang="en-US" altLang="zh-CN" dirty="0" err="1" smtClean="0"/>
              <a:t>Css</a:t>
            </a:r>
            <a:r>
              <a:rPr lang="zh-CN" altLang="en-US" dirty="0" smtClean="0"/>
              <a:t> 模块规范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global</a:t>
            </a:r>
            <a:endParaRPr kumimoji="1" lang="zh-CN" altLang="en-US" dirty="0" smtClean="0"/>
          </a:p>
          <a:p>
            <a:r>
              <a:rPr lang="en-US" altLang="zh-CN" dirty="0" err="1" smtClean="0"/>
              <a:t>Classnames</a:t>
            </a:r>
            <a:r>
              <a:rPr lang="zh-CN" altLang="en-US" dirty="0" smtClean="0"/>
              <a:t>  </a:t>
            </a:r>
            <a:r>
              <a:rPr lang="zh-CN" altLang="en-US" dirty="0" smtClean="0"/>
              <a:t>自由组合</a:t>
            </a:r>
            <a:r>
              <a:rPr lang="en-US" altLang="zh-CN" dirty="0" err="1" smtClean="0"/>
              <a:t>classname</a:t>
            </a:r>
            <a:endParaRPr lang="zh-CN" altLang="en-US" dirty="0" smtClean="0"/>
          </a:p>
          <a:p>
            <a:pPr lvl="1"/>
            <a:r>
              <a:rPr lang="en-US" altLang="zh-CN" dirty="0" err="1"/>
              <a:t>classNames</a:t>
            </a:r>
            <a:r>
              <a:rPr lang="en-US" altLang="zh-CN" dirty="0" smtClean="0"/>
              <a:t>(‘foo’, ‘bar’); </a:t>
            </a:r>
            <a:r>
              <a:rPr lang="en-US" altLang="zh-CN" dirty="0"/>
              <a:t>// =&gt; </a:t>
            </a:r>
            <a:r>
              <a:rPr lang="en-US" altLang="zh-CN" dirty="0" smtClean="0"/>
              <a:t>‘foo bar’</a:t>
            </a:r>
            <a:r>
              <a:rPr lang="zh-CN" altLang="en-US" dirty="0" smtClean="0"/>
              <a:t> </a:t>
            </a:r>
          </a:p>
          <a:p>
            <a:pPr lvl="1"/>
            <a:r>
              <a:rPr lang="mr-IN" altLang="zh-CN" dirty="0" err="1"/>
              <a:t>var</a:t>
            </a:r>
            <a:r>
              <a:rPr lang="mr-IN" altLang="zh-CN" dirty="0"/>
              <a:t> </a:t>
            </a:r>
            <a:r>
              <a:rPr lang="mr-IN" altLang="zh-CN" dirty="0" err="1"/>
              <a:t>arr</a:t>
            </a:r>
            <a:r>
              <a:rPr lang="mr-IN" altLang="zh-CN" dirty="0"/>
              <a:t> = </a:t>
            </a:r>
            <a:r>
              <a:rPr lang="mr-IN" altLang="zh-CN" dirty="0" smtClean="0"/>
              <a:t>[‘</a:t>
            </a:r>
            <a:r>
              <a:rPr lang="mr-IN" altLang="zh-CN" dirty="0" err="1" smtClean="0"/>
              <a:t>b</a:t>
            </a:r>
            <a:r>
              <a:rPr lang="mr-IN" altLang="zh-CN" dirty="0" smtClean="0"/>
              <a:t>’, </a:t>
            </a:r>
            <a:r>
              <a:rPr lang="mr-IN" altLang="zh-CN" dirty="0"/>
              <a:t>{ </a:t>
            </a:r>
            <a:r>
              <a:rPr lang="mr-IN" altLang="zh-CN" dirty="0" err="1"/>
              <a:t>c</a:t>
            </a:r>
            <a:r>
              <a:rPr lang="mr-IN" altLang="zh-CN" dirty="0"/>
              <a:t>: </a:t>
            </a:r>
            <a:r>
              <a:rPr lang="mr-IN" altLang="zh-CN" dirty="0" err="1"/>
              <a:t>true</a:t>
            </a:r>
            <a:r>
              <a:rPr lang="mr-IN" altLang="zh-CN" dirty="0"/>
              <a:t>, </a:t>
            </a:r>
            <a:r>
              <a:rPr lang="mr-IN" altLang="zh-CN" dirty="0" err="1"/>
              <a:t>d</a:t>
            </a:r>
            <a:r>
              <a:rPr lang="mr-IN" altLang="zh-CN" dirty="0"/>
              <a:t>: </a:t>
            </a:r>
            <a:r>
              <a:rPr lang="mr-IN" altLang="zh-CN" dirty="0" err="1"/>
              <a:t>false</a:t>
            </a:r>
            <a:r>
              <a:rPr lang="mr-IN" altLang="zh-CN" dirty="0"/>
              <a:t> }]; </a:t>
            </a:r>
            <a:endParaRPr lang="zh-CN" altLang="en-US" dirty="0" smtClean="0"/>
          </a:p>
          <a:p>
            <a:pPr marL="457200" lvl="1" indent="0">
              <a:buNone/>
            </a:pPr>
            <a:r>
              <a:rPr lang="zh-CN" altLang="en-US" dirty="0" smtClean="0"/>
              <a:t>    </a:t>
            </a:r>
            <a:r>
              <a:rPr lang="mr-IN" altLang="zh-CN" dirty="0" err="1" smtClean="0"/>
              <a:t>classNames</a:t>
            </a:r>
            <a:r>
              <a:rPr lang="mr-IN" altLang="zh-CN" dirty="0"/>
              <a:t>('</a:t>
            </a:r>
            <a:r>
              <a:rPr lang="mr-IN" altLang="zh-CN" dirty="0" err="1"/>
              <a:t>a</a:t>
            </a:r>
            <a:r>
              <a:rPr lang="mr-IN" altLang="zh-CN" dirty="0"/>
              <a:t>', </a:t>
            </a:r>
            <a:r>
              <a:rPr lang="mr-IN" altLang="zh-CN" dirty="0" err="1"/>
              <a:t>arr</a:t>
            </a:r>
            <a:r>
              <a:rPr lang="mr-IN" altLang="zh-CN" dirty="0"/>
              <a:t>); // =&gt; '</a:t>
            </a:r>
            <a:r>
              <a:rPr lang="mr-IN" altLang="zh-CN" dirty="0" err="1"/>
              <a:t>a</a:t>
            </a:r>
            <a:r>
              <a:rPr lang="mr-IN" altLang="zh-CN" dirty="0"/>
              <a:t> </a:t>
            </a:r>
            <a:r>
              <a:rPr lang="mr-IN" altLang="zh-CN" dirty="0" err="1"/>
              <a:t>b</a:t>
            </a:r>
            <a:r>
              <a:rPr lang="mr-IN" altLang="zh-CN" dirty="0"/>
              <a:t> </a:t>
            </a:r>
            <a:r>
              <a:rPr lang="mr-IN" altLang="zh-CN" dirty="0" err="1"/>
              <a:t>c</a:t>
            </a:r>
            <a:r>
              <a:rPr lang="mr-IN" altLang="zh-CN" dirty="0"/>
              <a:t>'</a:t>
            </a:r>
            <a:endParaRPr lang="en-US" altLang="zh-CN" dirty="0"/>
          </a:p>
          <a:p>
            <a:r>
              <a:rPr kumimoji="1" lang="zh-CN" altLang="en-US" dirty="0" smtClean="0"/>
              <a:t>内联  </a:t>
            </a:r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top={top:0}  &lt;div style={top}/&gt;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089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网络部分</a:t>
            </a:r>
            <a:r>
              <a:rPr kumimoji="1" lang="en-US" altLang="zh-CN" dirty="0" smtClean="0"/>
              <a:t>fetch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652" y="1283194"/>
            <a:ext cx="8946541" cy="4195481"/>
          </a:xfrm>
        </p:spPr>
        <p:txBody>
          <a:bodyPr/>
          <a:lstStyle/>
          <a:p>
            <a:r>
              <a:rPr kumimoji="1" lang="en-US" altLang="zh-CN" dirty="0" err="1" smtClean="0"/>
              <a:t>Webap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fetch </a:t>
            </a:r>
          </a:p>
          <a:p>
            <a:pPr lvl="1"/>
            <a:r>
              <a:rPr kumimoji="1" lang="zh-CN" altLang="en-US" dirty="0" smtClean="0"/>
              <a:t>使用</a:t>
            </a:r>
            <a:r>
              <a:rPr lang="en-US" altLang="zh-CN" dirty="0" err="1"/>
              <a:t>whatwg</a:t>
            </a:r>
            <a:r>
              <a:rPr lang="en-US" altLang="zh-CN" dirty="0"/>
              <a:t>-fetch</a:t>
            </a:r>
          </a:p>
          <a:p>
            <a:pPr marL="457200" lvl="1" indent="0">
              <a:buNone/>
            </a:pPr>
            <a:endParaRPr kumimoji="1" lang="zh-CN" altLang="en-US" dirty="0" smtClean="0"/>
          </a:p>
          <a:p>
            <a:pPr marL="457200" lvl="1" indent="0">
              <a:buNone/>
            </a:pP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74040" y="2062355"/>
            <a:ext cx="95215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586C0"/>
                </a:solidFill>
                <a:latin typeface="Menlo" charset="0"/>
              </a:rPr>
              <a:t>import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en-US" altLang="zh-CN" dirty="0" err="1">
                <a:solidFill>
                  <a:srgbClr val="CE9178"/>
                </a:solidFill>
                <a:latin typeface="Menlo" charset="0"/>
              </a:rPr>
              <a:t>whatwg</a:t>
            </a:r>
            <a:r>
              <a:rPr lang="en-US" altLang="zh-CN" dirty="0">
                <a:solidFill>
                  <a:srgbClr val="CE9178"/>
                </a:solidFill>
                <a:latin typeface="Menlo" charset="0"/>
              </a:rPr>
              <a:t>-fetch'</a:t>
            </a:r>
            <a:endParaRPr lang="en-US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en-US" altLang="zh-CN" dirty="0">
                <a:solidFill>
                  <a:srgbClr val="C586C0"/>
                </a:solidFill>
                <a:latin typeface="Menlo" charset="0"/>
              </a:rPr>
              <a:t>import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{ </a:t>
            </a:r>
            <a:r>
              <a:rPr lang="en-US" altLang="zh-CN" dirty="0">
                <a:solidFill>
                  <a:srgbClr val="9CDCFE"/>
                </a:solidFill>
                <a:latin typeface="Menlo" charset="0"/>
              </a:rPr>
              <a:t>Response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} </a:t>
            </a:r>
            <a:r>
              <a:rPr lang="en-US" altLang="zh-CN" dirty="0">
                <a:solidFill>
                  <a:srgbClr val="C586C0"/>
                </a:solidFill>
                <a:latin typeface="Menlo" charset="0"/>
              </a:rPr>
              <a:t>from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>
                <a:solidFill>
                  <a:srgbClr val="CE9178"/>
                </a:solidFill>
                <a:latin typeface="Menlo" charset="0"/>
              </a:rPr>
              <a:t>'../plume-</a:t>
            </a:r>
            <a:r>
              <a:rPr lang="en-US" altLang="zh-CN" dirty="0" err="1">
                <a:solidFill>
                  <a:srgbClr val="CE9178"/>
                </a:solidFill>
                <a:latin typeface="Menlo" charset="0"/>
              </a:rPr>
              <a:t>utils</a:t>
            </a:r>
            <a:r>
              <a:rPr lang="en-US" altLang="zh-CN" dirty="0">
                <a:solidFill>
                  <a:srgbClr val="CE9178"/>
                </a:solidFill>
                <a:latin typeface="Menlo" charset="0"/>
              </a:rPr>
              <a:t>'</a:t>
            </a:r>
            <a:endParaRPr lang="en-US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Menlo" charset="0"/>
              </a:rPr>
            </a:br>
            <a:r>
              <a:rPr lang="en-US" altLang="zh-CN" dirty="0">
                <a:solidFill>
                  <a:srgbClr val="C586C0"/>
                </a:solidFill>
                <a:latin typeface="Menlo" charset="0"/>
              </a:rPr>
              <a:t>export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>
                <a:solidFill>
                  <a:srgbClr val="C586C0"/>
                </a:solidFill>
                <a:latin typeface="Menlo" charset="0"/>
              </a:rPr>
              <a:t>default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 err="1">
                <a:solidFill>
                  <a:srgbClr val="569CD6"/>
                </a:solidFill>
                <a:latin typeface="Menlo" charset="0"/>
              </a:rPr>
              <a:t>async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Menlo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Menlo" charset="0"/>
              </a:rPr>
              <a:t>getTopics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()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Menlo" charset="0"/>
              </a:rPr>
            </a:b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en-US" altLang="zh-CN" dirty="0" err="1">
                <a:solidFill>
                  <a:srgbClr val="569CD6"/>
                </a:solidFill>
                <a:latin typeface="Menlo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Menlo" charset="0"/>
              </a:rPr>
              <a:t>res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= </a:t>
            </a:r>
            <a:r>
              <a:rPr lang="en-US" altLang="zh-CN" dirty="0">
                <a:solidFill>
                  <a:srgbClr val="C586C0"/>
                </a:solidFill>
                <a:latin typeface="Menlo" charset="0"/>
              </a:rPr>
              <a:t>await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>
                <a:solidFill>
                  <a:srgbClr val="DCDCAA"/>
                </a:solidFill>
                <a:latin typeface="Menlo" charset="0"/>
              </a:rPr>
              <a:t>fetch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Menlo" charset="0"/>
              </a:rPr>
              <a:t>'http://</a:t>
            </a:r>
            <a:r>
              <a:rPr lang="en-US" altLang="zh-CN" dirty="0" err="1">
                <a:solidFill>
                  <a:srgbClr val="CE9178"/>
                </a:solidFill>
                <a:latin typeface="Menlo" charset="0"/>
              </a:rPr>
              <a:t>cnodejs.org</a:t>
            </a:r>
            <a:r>
              <a:rPr lang="en-US" altLang="zh-CN" dirty="0">
                <a:solidFill>
                  <a:srgbClr val="CE9178"/>
                </a:solidFill>
                <a:latin typeface="Menlo" charset="0"/>
              </a:rPr>
              <a:t>/</a:t>
            </a:r>
            <a:r>
              <a:rPr lang="en-US" altLang="zh-CN" dirty="0" err="1">
                <a:solidFill>
                  <a:srgbClr val="CE9178"/>
                </a:solidFill>
                <a:latin typeface="Menlo" charset="0"/>
              </a:rPr>
              <a:t>api</a:t>
            </a:r>
            <a:r>
              <a:rPr lang="en-US" altLang="zh-CN" dirty="0">
                <a:solidFill>
                  <a:srgbClr val="CE9178"/>
                </a:solidFill>
                <a:latin typeface="Menlo" charset="0"/>
              </a:rPr>
              <a:t>/v1/topics'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)</a:t>
            </a:r>
          </a:p>
          <a:p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en-US" altLang="zh-CN" dirty="0" err="1">
                <a:solidFill>
                  <a:srgbClr val="569CD6"/>
                </a:solidFill>
                <a:latin typeface="Menlo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Menlo" charset="0"/>
              </a:rPr>
              <a:t>json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en-US" altLang="zh-CN" dirty="0">
                <a:solidFill>
                  <a:srgbClr val="4EC9B0"/>
                </a:solidFill>
                <a:latin typeface="Menlo" charset="0"/>
              </a:rPr>
              <a:t>Response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= </a:t>
            </a:r>
            <a:r>
              <a:rPr lang="en-US" altLang="zh-CN" dirty="0">
                <a:solidFill>
                  <a:srgbClr val="C586C0"/>
                </a:solidFill>
                <a:latin typeface="Menlo" charset="0"/>
              </a:rPr>
              <a:t>await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Menlo" charset="0"/>
              </a:rPr>
              <a:t>res</a:t>
            </a:r>
            <a:r>
              <a:rPr lang="en-US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Menlo" charset="0"/>
              </a:rPr>
              <a:t>json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();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en-US" altLang="zh-CN" dirty="0">
                <a:solidFill>
                  <a:srgbClr val="C586C0"/>
                </a:solidFill>
                <a:latin typeface="Menlo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Menlo" charset="0"/>
              </a:rPr>
              <a:t>json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Menlo" charset="0"/>
              </a:rPr>
            </a:b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}</a:t>
            </a:r>
            <a:endParaRPr lang="en-US" altLang="zh-CN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74040" y="5103674"/>
            <a:ext cx="89210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getTopics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().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then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data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=&gt;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{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console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log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CE9178"/>
                </a:solidFill>
                <a:latin typeface="Menlo" charset="0"/>
              </a:rPr>
              <a:t>home-main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CE9178"/>
                </a:solidFill>
                <a:latin typeface="Menlo" charset="0"/>
              </a:rPr>
              <a:t>getTopics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data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</a:t>
            </a:r>
            <a:r>
              <a:rPr lang="pl-PL" altLang="zh-CN" dirty="0" err="1">
                <a:solidFill>
                  <a:srgbClr val="C586C0"/>
                </a:solidFill>
                <a:latin typeface="Menlo" charset="0"/>
              </a:rPr>
              <a:t>if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(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data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success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) {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this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dispatch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pl-PL" altLang="zh-CN" dirty="0" err="1">
                <a:solidFill>
                  <a:srgbClr val="CE9178"/>
                </a:solidFill>
                <a:latin typeface="Menlo" charset="0"/>
              </a:rPr>
              <a:t>home-main:setListData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 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data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data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)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}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});</a:t>
            </a:r>
            <a:endParaRPr lang="pl-PL" altLang="zh-CN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15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源码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53535" y="2848549"/>
            <a:ext cx="96295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dirty="0"/>
              <a:t>https://</a:t>
            </a:r>
            <a:r>
              <a:rPr kumimoji="1" lang="en-US" altLang="zh-CN" sz="3600" dirty="0" err="1"/>
              <a:t>github.com</a:t>
            </a:r>
            <a:r>
              <a:rPr kumimoji="1" lang="en-US" altLang="zh-CN" sz="3600" dirty="0"/>
              <a:t>/</a:t>
            </a:r>
            <a:r>
              <a:rPr kumimoji="1" lang="en-US" altLang="zh-CN" sz="3600" dirty="0" err="1"/>
              <a:t>hufeng</a:t>
            </a:r>
            <a:r>
              <a:rPr kumimoji="1" lang="en-US" altLang="zh-CN" sz="3600" dirty="0"/>
              <a:t>/plume2-starter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87110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90364" y="1897039"/>
            <a:ext cx="3220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600" dirty="0" smtClean="0"/>
              <a:t>谢谢</a:t>
            </a:r>
            <a:endParaRPr kumimoji="1"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96308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Plume2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light weight framework for mobile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</a:t>
            </a:r>
            <a:endParaRPr lang="zh-CN" altLang="en-US" dirty="0" smtClean="0"/>
          </a:p>
          <a:p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smtClean="0">
                <a:hlinkClick r:id="rId2"/>
              </a:rPr>
              <a:t>github.com/hufeng/plume2</a:t>
            </a:r>
            <a:endParaRPr kumimoji="1" lang="zh-CN" altLang="en-US" dirty="0" smtClean="0"/>
          </a:p>
          <a:p>
            <a:r>
              <a:rPr kumimoji="1" lang="en-US" altLang="zh-CN" dirty="0" smtClean="0"/>
              <a:t>Iflux2</a:t>
            </a:r>
            <a:r>
              <a:rPr kumimoji="1" lang="zh-CN" altLang="en-US" dirty="0" smtClean="0"/>
              <a:t> 和</a:t>
            </a:r>
            <a:r>
              <a:rPr kumimoji="1" lang="en-US" altLang="zh-CN" dirty="0" smtClean="0"/>
              <a:t>plume2</a:t>
            </a:r>
            <a:r>
              <a:rPr kumimoji="1" lang="zh-CN" altLang="en-US" dirty="0" smtClean="0"/>
              <a:t>的关系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	都是大师的作品，</a:t>
            </a:r>
            <a:r>
              <a:rPr kumimoji="1" lang="en-US" altLang="zh-CN" dirty="0" smtClean="0"/>
              <a:t>plume2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iflux2</a:t>
            </a:r>
            <a:r>
              <a:rPr kumimoji="1" lang="zh-CN" altLang="en-US" dirty="0" smtClean="0"/>
              <a:t>的升级重构</a:t>
            </a:r>
            <a:r>
              <a:rPr kumimoji="1" lang="en-US" altLang="zh-CN" dirty="0" smtClean="0"/>
              <a:t>typescript</a:t>
            </a:r>
            <a:r>
              <a:rPr kumimoji="1" lang="zh-CN" altLang="en-US" dirty="0" smtClean="0"/>
              <a:t>版本</a:t>
            </a:r>
          </a:p>
          <a:p>
            <a:r>
              <a:rPr kumimoji="1" lang="zh-CN" altLang="en-US" dirty="0"/>
              <a:t>主要是</a:t>
            </a:r>
            <a:r>
              <a:rPr kumimoji="1" lang="zh-CN" altLang="en-US" dirty="0" smtClean="0"/>
              <a:t>解决在前端的</a:t>
            </a:r>
            <a:r>
              <a:rPr kumimoji="1" lang="en-US" altLang="zh-CN" dirty="0" err="1" smtClean="0"/>
              <a:t>mvc</a:t>
            </a:r>
            <a:r>
              <a:rPr kumimoji="1" lang="zh-CN" altLang="en-US" dirty="0" smtClean="0"/>
              <a:t>框架中单向数据流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68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Plume2-</a:t>
            </a:r>
            <a:r>
              <a:rPr kumimoji="1" lang="zh-CN" altLang="en-US" dirty="0" smtClean="0"/>
              <a:t>核心组件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Store</a:t>
            </a:r>
            <a:r>
              <a:rPr lang="zh-CN" altLang="en-US" dirty="0" smtClean="0"/>
              <a:t>  数据层</a:t>
            </a:r>
          </a:p>
          <a:p>
            <a:r>
              <a:rPr lang="en-US" altLang="zh-CN" dirty="0" smtClean="0"/>
              <a:t>Actor</a:t>
            </a:r>
            <a:r>
              <a:rPr lang="zh-CN" altLang="en-US" dirty="0" smtClean="0"/>
              <a:t> </a:t>
            </a:r>
            <a:r>
              <a:rPr lang="zh-CN" altLang="en-US" dirty="0" smtClean="0"/>
              <a:t>数据转换层</a:t>
            </a:r>
            <a:endParaRPr lang="zh-CN" altLang="en-US" dirty="0" smtClean="0"/>
          </a:p>
          <a:p>
            <a:r>
              <a:rPr lang="en-US" altLang="zh-CN" dirty="0" err="1" smtClean="0"/>
              <a:t>StoreProvider</a:t>
            </a:r>
            <a:r>
              <a:rPr lang="zh-CN" altLang="en-US" dirty="0" smtClean="0"/>
              <a:t> </a:t>
            </a:r>
            <a:r>
              <a:rPr lang="zh-CN" altLang="en-US" dirty="0" smtClean="0"/>
              <a:t>桥接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的关联</a:t>
            </a:r>
            <a:endParaRPr lang="en-US" altLang="zh-CN" dirty="0"/>
          </a:p>
          <a:p>
            <a:r>
              <a:rPr kumimoji="1" lang="en-US" altLang="zh-CN" dirty="0" smtClean="0"/>
              <a:t>Relax</a:t>
            </a:r>
            <a:r>
              <a:rPr kumimoji="1" lang="zh-CN" altLang="en-US" dirty="0" smtClean="0"/>
              <a:t>  绑定数据到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层</a:t>
            </a:r>
          </a:p>
          <a:p>
            <a:r>
              <a:rPr kumimoji="1" lang="en-US" altLang="zh-CN" dirty="0" smtClean="0"/>
              <a:t>QL/DQL</a:t>
            </a:r>
            <a:r>
              <a:rPr kumimoji="1" lang="zh-CN" altLang="en-US" dirty="0" smtClean="0"/>
              <a:t> 查询语言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动态查询语言 </a:t>
            </a:r>
          </a:p>
        </p:txBody>
      </p:sp>
    </p:spTree>
    <p:extLst>
      <p:ext uri="{BB962C8B-B14F-4D97-AF65-F5344CB8AC3E}">
        <p14:creationId xmlns:p14="http://schemas.microsoft.com/office/powerpoint/2010/main" val="193532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Plume2-</a:t>
            </a:r>
            <a:r>
              <a:rPr kumimoji="1" lang="zh-CN" altLang="en-US" dirty="0" smtClean="0"/>
              <a:t>数据流动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10192" y="1568280"/>
            <a:ext cx="2608173" cy="6178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plume2</a:t>
            </a:r>
            <a:r>
              <a:rPr kumimoji="1" lang="zh-CN" altLang="en-US" dirty="0" smtClean="0"/>
              <a:t> 数据流动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273239" y="3668179"/>
            <a:ext cx="1446663" cy="7116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solidFill>
                  <a:schemeClr val="tx1"/>
                </a:solidFill>
              </a:rPr>
              <a:t>View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631967" y="4681909"/>
            <a:ext cx="1446663" cy="711694"/>
          </a:xfrm>
          <a:prstGeom prst="roundRect">
            <a:avLst/>
          </a:prstGeom>
          <a:solidFill>
            <a:schemeClr val="accent2"/>
          </a:solidFill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solidFill>
                  <a:schemeClr val="tx1"/>
                </a:solidFill>
              </a:rPr>
              <a:t>Relax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757425" y="3668179"/>
            <a:ext cx="1446663" cy="71169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solidFill>
                  <a:schemeClr val="tx1"/>
                </a:solidFill>
              </a:rPr>
              <a:t>Actor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568691" y="2907712"/>
            <a:ext cx="1224856" cy="4584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solidFill>
                  <a:schemeClr val="tx1"/>
                </a:solidFill>
              </a:rPr>
              <a:t>Action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331587" y="3668179"/>
            <a:ext cx="1446663" cy="71169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solidFill>
                  <a:schemeClr val="tx1"/>
                </a:solidFill>
              </a:rPr>
              <a:t>Store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355299" y="3668179"/>
            <a:ext cx="1446663" cy="7116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solidFill>
                  <a:schemeClr val="tx1"/>
                </a:solidFill>
              </a:rPr>
              <a:t>Dispatch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3" name="直线箭头连接符 12"/>
          <p:cNvCxnSpPr>
            <a:stCxn id="6" idx="3"/>
            <a:endCxn id="10" idx="1"/>
          </p:cNvCxnSpPr>
          <p:nvPr/>
        </p:nvCxnSpPr>
        <p:spPr>
          <a:xfrm>
            <a:off x="3719902" y="4024026"/>
            <a:ext cx="611685" cy="0"/>
          </a:xfrm>
          <a:prstGeom prst="straightConnector1">
            <a:avLst/>
          </a:prstGeom>
          <a:ln w="25400">
            <a:solidFill>
              <a:srgbClr val="FFFF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5778250" y="4024026"/>
            <a:ext cx="611685" cy="0"/>
          </a:xfrm>
          <a:prstGeom prst="straightConnector1">
            <a:avLst/>
          </a:prstGeom>
          <a:ln w="25400">
            <a:solidFill>
              <a:srgbClr val="FFFF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11" idx="3"/>
            <a:endCxn id="8" idx="1"/>
          </p:cNvCxnSpPr>
          <p:nvPr/>
        </p:nvCxnSpPr>
        <p:spPr>
          <a:xfrm>
            <a:off x="7801962" y="4024026"/>
            <a:ext cx="955463" cy="0"/>
          </a:xfrm>
          <a:prstGeom prst="straightConnector1">
            <a:avLst/>
          </a:prstGeom>
          <a:ln w="25400">
            <a:solidFill>
              <a:srgbClr val="FFFF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1" idx="0"/>
            <a:endCxn id="9" idx="1"/>
          </p:cNvCxnSpPr>
          <p:nvPr/>
        </p:nvCxnSpPr>
        <p:spPr>
          <a:xfrm rot="5400000" flipH="1" flipV="1">
            <a:off x="7058036" y="3157524"/>
            <a:ext cx="531251" cy="490060"/>
          </a:xfrm>
          <a:prstGeom prst="bentConnector2">
            <a:avLst/>
          </a:prstGeom>
          <a:ln w="25400">
            <a:solidFill>
              <a:srgbClr val="FFFF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8" idx="0"/>
          </p:cNvCxnSpPr>
          <p:nvPr/>
        </p:nvCxnSpPr>
        <p:spPr>
          <a:xfrm>
            <a:off x="8793547" y="3136928"/>
            <a:ext cx="687210" cy="531251"/>
          </a:xfrm>
          <a:prstGeom prst="bentConnector2">
            <a:avLst/>
          </a:prstGeom>
          <a:ln w="25400">
            <a:solidFill>
              <a:srgbClr val="FFFF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8" idx="2"/>
            <a:endCxn id="7" idx="3"/>
          </p:cNvCxnSpPr>
          <p:nvPr/>
        </p:nvCxnSpPr>
        <p:spPr>
          <a:xfrm rot="5400000">
            <a:off x="7950753" y="3507751"/>
            <a:ext cx="657883" cy="2402127"/>
          </a:xfrm>
          <a:prstGeom prst="bentConnector2">
            <a:avLst/>
          </a:prstGeom>
          <a:ln w="25400">
            <a:solidFill>
              <a:srgbClr val="FFFF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7" idx="1"/>
            <a:endCxn id="6" idx="2"/>
          </p:cNvCxnSpPr>
          <p:nvPr/>
        </p:nvCxnSpPr>
        <p:spPr>
          <a:xfrm rot="10800000">
            <a:off x="2996571" y="4379874"/>
            <a:ext cx="2635396" cy="657883"/>
          </a:xfrm>
          <a:prstGeom prst="bentConnector2">
            <a:avLst/>
          </a:prstGeom>
          <a:ln w="25400">
            <a:solidFill>
              <a:srgbClr val="FFFF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368798" y="2907712"/>
            <a:ext cx="1224856" cy="4584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 smtClean="0">
                <a:solidFill>
                  <a:schemeClr val="tx1"/>
                </a:solidFill>
              </a:rPr>
              <a:t>StroeProvider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4" name="肘形连接符 23"/>
          <p:cNvCxnSpPr>
            <a:endCxn id="22" idx="3"/>
          </p:cNvCxnSpPr>
          <p:nvPr/>
        </p:nvCxnSpPr>
        <p:spPr>
          <a:xfrm rot="16200000" flipV="1">
            <a:off x="4576867" y="3153715"/>
            <a:ext cx="494840" cy="461265"/>
          </a:xfrm>
          <a:prstGeom prst="bentConnector2">
            <a:avLst/>
          </a:prstGeom>
          <a:ln w="25400">
            <a:solidFill>
              <a:srgbClr val="FFFF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2" idx="1"/>
            <a:endCxn id="6" idx="0"/>
          </p:cNvCxnSpPr>
          <p:nvPr/>
        </p:nvCxnSpPr>
        <p:spPr>
          <a:xfrm rot="10800000" flipV="1">
            <a:off x="2996572" y="3136927"/>
            <a:ext cx="372227" cy="531251"/>
          </a:xfrm>
          <a:prstGeom prst="bentConnector2">
            <a:avLst/>
          </a:prstGeom>
          <a:ln w="25400">
            <a:solidFill>
              <a:srgbClr val="FFFF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08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Plume2-starter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GITHUB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https</a:t>
            </a:r>
            <a:r>
              <a:rPr kumimoji="1" lang="en-US" altLang="zh-CN" dirty="0"/>
              <a:t>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hufeng</a:t>
            </a:r>
            <a:r>
              <a:rPr kumimoji="1" lang="en-US" altLang="zh-CN" dirty="0"/>
              <a:t>/plume2-starter</a:t>
            </a:r>
            <a:endParaRPr kumimoji="1" lang="zh-CN" altLang="en-US" dirty="0" smtClean="0"/>
          </a:p>
          <a:p>
            <a:r>
              <a:rPr kumimoji="1" lang="zh-CN" altLang="en-US" dirty="0" smtClean="0"/>
              <a:t>依赖</a:t>
            </a:r>
            <a:r>
              <a:rPr kumimoji="1" lang="en-US" altLang="zh-CN" dirty="0" smtClean="0"/>
              <a:t>plume2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preact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	React</a:t>
            </a:r>
            <a:r>
              <a:rPr lang="zh-CN" altLang="en-US" dirty="0"/>
              <a:t>的</a:t>
            </a:r>
            <a:r>
              <a:rPr lang="en-US" altLang="zh-CN" dirty="0"/>
              <a:t>3kb</a:t>
            </a:r>
            <a:r>
              <a:rPr lang="zh-CN" altLang="en-US" dirty="0"/>
              <a:t>轻量化</a:t>
            </a:r>
            <a:r>
              <a:rPr lang="zh-CN" altLang="en-US" dirty="0" smtClean="0"/>
              <a:t>方案</a:t>
            </a:r>
          </a:p>
          <a:p>
            <a:pPr lvl="1"/>
            <a:r>
              <a:rPr lang="zh-CN" altLang="en-US" dirty="0" smtClean="0"/>
              <a:t>小体积  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项目中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代码是应用程序的最大的一部分</a:t>
            </a:r>
          </a:p>
          <a:p>
            <a:pPr lvl="1"/>
            <a:r>
              <a:rPr lang="zh-CN" altLang="en-US" dirty="0" smtClean="0"/>
              <a:t>高性能  有一个简单的可预测的</a:t>
            </a:r>
            <a:r>
              <a:rPr lang="en-US" altLang="zh-CN" dirty="0" smtClean="0"/>
              <a:t>diff</a:t>
            </a:r>
            <a:r>
              <a:rPr lang="zh-CN" altLang="en-US" dirty="0" smtClean="0"/>
              <a:t>实现，是最快的</a:t>
            </a:r>
            <a:r>
              <a:rPr lang="en-US" altLang="zh-CN" dirty="0" smtClean="0"/>
              <a:t>virtual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的实现之一</a:t>
            </a:r>
          </a:p>
          <a:p>
            <a:pPr lvl="1"/>
            <a:r>
              <a:rPr lang="zh-CN" altLang="en-US" dirty="0" smtClean="0"/>
              <a:t>轻量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移植 可以把一个强大的</a:t>
            </a:r>
            <a:r>
              <a:rPr lang="en-US" altLang="zh-CN" dirty="0" smtClean="0"/>
              <a:t>virtual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带到任意的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应用中</a:t>
            </a:r>
          </a:p>
          <a:p>
            <a:pPr lvl="1"/>
            <a:r>
              <a:rPr lang="zh-CN" altLang="en-US" dirty="0" smtClean="0"/>
              <a:t>即时生产 轻量简单到随时使用</a:t>
            </a:r>
            <a:endParaRPr lang="en-US" altLang="zh-CN" dirty="0" smtClean="0"/>
          </a:p>
          <a:p>
            <a:r>
              <a:rPr kumimoji="1" lang="en-US" altLang="zh-CN" dirty="0" err="1" smtClean="0"/>
              <a:t>preact-compat</a:t>
            </a:r>
            <a:r>
              <a:rPr kumimoji="1" lang="en-US" altLang="zh-CN" dirty="0" smtClean="0"/>
              <a:t> </a:t>
            </a:r>
            <a:r>
              <a:rPr lang="zh-CN" altLang="en-US" dirty="0" smtClean="0"/>
              <a:t>生态系统兼容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可以在系统</a:t>
            </a:r>
            <a:r>
              <a:rPr lang="zh-CN" altLang="en-US" dirty="0"/>
              <a:t>中使用非常复杂的</a:t>
            </a:r>
            <a:r>
              <a:rPr lang="en-US" altLang="zh-CN" dirty="0"/>
              <a:t>React</a:t>
            </a:r>
            <a:r>
              <a:rPr lang="zh-CN" altLang="en-US" dirty="0"/>
              <a:t>组件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5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代码规范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Typescript</a:t>
            </a:r>
            <a:r>
              <a:rPr kumimoji="1" lang="zh-CN" altLang="en-US" dirty="0" smtClean="0"/>
              <a:t> 配置</a:t>
            </a:r>
          </a:p>
          <a:p>
            <a:r>
              <a:rPr kumimoji="1" lang="en-US" altLang="zh-CN" dirty="0" err="1" smtClean="0"/>
              <a:t>Vscode</a:t>
            </a:r>
            <a:r>
              <a:rPr kumimoji="1" lang="zh-CN" altLang="en-US" dirty="0" smtClean="0"/>
              <a:t> 的配置</a:t>
            </a:r>
          </a:p>
          <a:p>
            <a:r>
              <a:rPr kumimoji="1" lang="zh-CN" altLang="en-US" dirty="0" smtClean="0"/>
              <a:t>项目代码约束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332385"/>
              </p:ext>
            </p:extLst>
          </p:nvPr>
        </p:nvGraphicFramePr>
        <p:xfrm>
          <a:off x="8098223" y="1459205"/>
          <a:ext cx="3903260" cy="5382906"/>
        </p:xfrm>
        <a:graphic>
          <a:graphicData uri="http://schemas.openxmlformats.org/drawingml/2006/table">
            <a:tbl>
              <a:tblPr/>
              <a:tblGrid>
                <a:gridCol w="735732"/>
                <a:gridCol w="3167528"/>
              </a:tblGrid>
              <a:tr h="264612">
                <a:tc>
                  <a:txBody>
                    <a:bodyPr/>
                    <a:lstStyle/>
                    <a:p>
                      <a:pPr algn="r" fontAlgn="t"/>
                      <a:endParaRPr lang="zh-CN" altLang="en-US" sz="1400" dirty="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{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9568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"vsicons.presets.angular"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</a:t>
                      </a:r>
                      <a:r>
                        <a:rPr lang="en-US" sz="1400">
                          <a:solidFill>
                            <a:srgbClr val="0086B3"/>
                          </a:solidFill>
                          <a:effectLst/>
                          <a:latin typeface="SFMono-Regular" charset="0"/>
                        </a:rPr>
                        <a:t>false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,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4612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</a:t>
                      </a:r>
                      <a:r>
                        <a:rPr lang="en-US" sz="1400" dirty="0" err="1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editor.fontSize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</a:t>
                      </a:r>
                      <a:r>
                        <a:rPr lang="en-US" sz="14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</a:t>
                      </a:r>
                      <a:r>
                        <a:rPr lang="en-US" sz="1400" dirty="0">
                          <a:solidFill>
                            <a:srgbClr val="0086B3"/>
                          </a:solidFill>
                          <a:effectLst/>
                          <a:latin typeface="SFMono-Regular" charset="0"/>
                        </a:rPr>
                        <a:t>14</a:t>
                      </a:r>
                      <a:r>
                        <a:rPr lang="en-US" sz="14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,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4612">
                <a:tc>
                  <a:txBody>
                    <a:bodyPr/>
                    <a:lstStyle/>
                    <a:p>
                      <a:pPr algn="r" fontAlgn="t"/>
                      <a:endParaRPr lang="zh-CN" altLang="en-US" sz="1400" dirty="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"window.zoomLevel"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</a:t>
                      </a:r>
                      <a:r>
                        <a:rPr lang="en-US" sz="1400">
                          <a:solidFill>
                            <a:srgbClr val="0086B3"/>
                          </a:solidFill>
                          <a:effectLst/>
                          <a:latin typeface="SFMono-Regular" charset="0"/>
                        </a:rPr>
                        <a:t>0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,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4612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"editor.tabSize"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</a:t>
                      </a:r>
                      <a:r>
                        <a:rPr lang="en-US" sz="1400">
                          <a:solidFill>
                            <a:srgbClr val="0086B3"/>
                          </a:solidFill>
                          <a:effectLst/>
                          <a:latin typeface="SFMono-Regular" charset="0"/>
                        </a:rPr>
                        <a:t>2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,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4612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"editor.rulers"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[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4612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rgbClr val="0086B3"/>
                          </a:solidFill>
                          <a:effectLst/>
                          <a:latin typeface="SFMono-Regular" charset="0"/>
                        </a:rPr>
                        <a:t>80</a:t>
                      </a:r>
                      <a:endParaRPr lang="zh-CN" altLang="en-US" sz="1400">
                        <a:solidFill>
                          <a:srgbClr val="24292E"/>
                        </a:solidFill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4612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mr-IN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],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9568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"editor.tabCompletion"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</a:t>
                      </a:r>
                      <a:r>
                        <a:rPr lang="en-US" sz="1400">
                          <a:solidFill>
                            <a:srgbClr val="0086B3"/>
                          </a:solidFill>
                          <a:effectLst/>
                          <a:latin typeface="SFMono-Regular" charset="0"/>
                        </a:rPr>
                        <a:t>true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,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9568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"editor.formatOnSave"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</a:t>
                      </a:r>
                      <a:r>
                        <a:rPr lang="en-US" sz="1400">
                          <a:solidFill>
                            <a:srgbClr val="0086B3"/>
                          </a:solidFill>
                          <a:effectLst/>
                          <a:latin typeface="SFMono-Regular" charset="0"/>
                        </a:rPr>
                        <a:t>true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,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9568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"editor.formatOnPaste"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</a:t>
                      </a:r>
                      <a:r>
                        <a:rPr lang="en-US" sz="1400">
                          <a:solidFill>
                            <a:srgbClr val="0086B3"/>
                          </a:solidFill>
                          <a:effectLst/>
                          <a:latin typeface="SFMono-Regular" charset="0"/>
                        </a:rPr>
                        <a:t>true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,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9568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"editor.formatOnType"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</a:t>
                      </a:r>
                      <a:r>
                        <a:rPr lang="en-US" sz="1400">
                          <a:solidFill>
                            <a:srgbClr val="0086B3"/>
                          </a:solidFill>
                          <a:effectLst/>
                          <a:latin typeface="SFMono-Regular" charset="0"/>
                        </a:rPr>
                        <a:t>true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,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9568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"vsicons.dontShowNewVersionMessage"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</a:t>
                      </a:r>
                      <a:r>
                        <a:rPr lang="en-US" sz="1400">
                          <a:solidFill>
                            <a:srgbClr val="0086B3"/>
                          </a:solidFill>
                          <a:effectLst/>
                          <a:latin typeface="SFMono-Regular" charset="0"/>
                        </a:rPr>
                        <a:t>true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,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9568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"vsicons.projectDetection.autoReload"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</a:t>
                      </a:r>
                      <a:r>
                        <a:rPr lang="en-US" sz="1400">
                          <a:solidFill>
                            <a:srgbClr val="0086B3"/>
                          </a:solidFill>
                          <a:effectLst/>
                          <a:latin typeface="SFMono-Regular" charset="0"/>
                        </a:rPr>
                        <a:t>true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,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9568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"zenMode.hideStatusBar"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</a:t>
                      </a:r>
                      <a:r>
                        <a:rPr lang="en-US" sz="1400">
                          <a:solidFill>
                            <a:srgbClr val="0086B3"/>
                          </a:solidFill>
                          <a:effectLst/>
                          <a:latin typeface="SFMono-Regular" charset="0"/>
                        </a:rPr>
                        <a:t>false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,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42241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</a:t>
                      </a:r>
                      <a:r>
                        <a:rPr lang="en-US" sz="1400" dirty="0" err="1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typescript.tsdk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</a:t>
                      </a:r>
                      <a:r>
                        <a:rPr lang="en-US" sz="14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"./</a:t>
                      </a:r>
                      <a:r>
                        <a:rPr lang="en-US" sz="1400" dirty="0" err="1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node_modules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/typescript/lib"</a:t>
                      </a:r>
                      <a:endParaRPr lang="en-US" sz="1400" dirty="0">
                        <a:solidFill>
                          <a:srgbClr val="24292E"/>
                        </a:solidFill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4612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}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787900" y="20526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73667" y="1458100"/>
            <a:ext cx="580583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D4D4D4"/>
                </a:solidFill>
                <a:latin typeface="Menlo" charset="0"/>
              </a:rPr>
              <a:t>	</a:t>
            </a:r>
            <a:r>
              <a:rPr lang="pl-PL" altLang="zh-CN" dirty="0" smtClean="0">
                <a:solidFill>
                  <a:srgbClr val="D4D4D4"/>
                </a:solidFill>
                <a:latin typeface="Menlo" charset="0"/>
              </a:rPr>
              <a:t>{</a:t>
            </a:r>
            <a:r>
              <a:rPr lang="pl-PL" altLang="zh-CN" dirty="0" smtClean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compilerOptions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{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"module"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CE9178"/>
                </a:solidFill>
                <a:latin typeface="Menlo" charset="0"/>
              </a:rPr>
              <a:t>commonjs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"target"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"es6"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noImplicitAny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false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sourceMap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false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experimentalDecorators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true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jsx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CE9178"/>
                </a:solidFill>
                <a:latin typeface="Menlo" charset="0"/>
              </a:rPr>
              <a:t>react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baseUrl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"."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rootDir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CE9178"/>
                </a:solidFill>
                <a:latin typeface="Menlo" charset="0"/>
              </a:rPr>
              <a:t>apps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outDir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CE9178"/>
                </a:solidFill>
                <a:latin typeface="Menlo" charset="0"/>
              </a:rPr>
              <a:t>build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importHelpers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true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noUnusedLocals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true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noUnusedParameters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true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paths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{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   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"*"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[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        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"*"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        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CE9178"/>
                </a:solidFill>
                <a:latin typeface="Menlo" charset="0"/>
              </a:rPr>
              <a:t>vendor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/*"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    </a:t>
            </a:r>
            <a:r>
              <a:rPr lang="pl-PL" altLang="zh-CN" dirty="0" smtClean="0">
                <a:solidFill>
                  <a:srgbClr val="D4D4D4"/>
                </a:solidFill>
                <a:latin typeface="Menlo" charset="0"/>
              </a:rPr>
              <a:t>]}}}</a:t>
            </a:r>
            <a:endParaRPr lang="pl-PL" altLang="zh-CN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607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项目结构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48472" y="131341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favicon.ico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index.ejs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app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├──├── hello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│   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actor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│   │   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counter-actor.ts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│   └── hello-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actor.ts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├── component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    │   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colors.css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    │   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text.css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    │   └──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text.tsx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    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index.tsx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    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store.ts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    └──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webapi.ts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└──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dist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node_modules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package.json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postcss.config.js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tsconfig.json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typings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webpack.config.js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webpack.dll.config.js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webpack.production.js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└──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yarn.lock</a:t>
            </a:r>
            <a:endParaRPr lang="pl-PL" altLang="zh-CN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368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webpack</a:t>
            </a:r>
            <a:r>
              <a:rPr kumimoji="1" lang="zh-CN" altLang="en-US" dirty="0" smtClean="0"/>
              <a:t>配置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babelrc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Tsconfig.json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Posscss.config.js</a:t>
            </a:r>
            <a:endParaRPr kumimoji="1" lang="en-US" altLang="zh-CN" dirty="0" smtClean="0"/>
          </a:p>
          <a:p>
            <a:r>
              <a:rPr kumimoji="1" lang="en-US" altLang="zh-CN" dirty="0" err="1"/>
              <a:t>Webpack.config.js</a:t>
            </a:r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Webpack.dll.config.js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Webpack.production.js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Pagekage.json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     test start clean </a:t>
            </a:r>
            <a:r>
              <a:rPr kumimoji="1" lang="en-US" altLang="zh-CN" dirty="0" err="1" smtClean="0"/>
              <a:t>build:dll</a:t>
            </a:r>
            <a:r>
              <a:rPr kumimoji="1" lang="en-US" altLang="zh-CN" dirty="0" smtClean="0"/>
              <a:t> build </a:t>
            </a:r>
            <a:r>
              <a:rPr kumimoji="1" lang="en-US" altLang="zh-CN" dirty="0" err="1" smtClean="0"/>
              <a:t>build:all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dist</a:t>
            </a:r>
            <a:endParaRPr lang="en-US" altLang="zh-CN" dirty="0" smtClean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46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路由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38048" y="1689357"/>
            <a:ext cx="877102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&lt;Router 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history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={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hashHistory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}&gt;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&lt;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path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="/"&gt;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  &lt;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IndexRoute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component=</a:t>
            </a:r>
            <a:r>
              <a:rPr lang="pl-PL" altLang="zh-CN" dirty="0">
                <a:solidFill>
                  <a:srgbClr val="4EC9B0"/>
                </a:solidFill>
                <a:latin typeface="Menlo" charset="0"/>
              </a:rPr>
              <a:t>{Login}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/&gt;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  &lt;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path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="/login" component=</a:t>
            </a:r>
            <a:r>
              <a:rPr lang="pl-PL" altLang="zh-CN" dirty="0">
                <a:solidFill>
                  <a:srgbClr val="4EC9B0"/>
                </a:solidFill>
                <a:latin typeface="Menlo" charset="0"/>
              </a:rPr>
              <a:t>{Login}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/&gt;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  &lt;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path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="/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home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" component={Home}&gt;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     &lt;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IndexRoute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component=</a:t>
            </a:r>
            <a:r>
              <a:rPr lang="pl-PL" altLang="zh-CN" dirty="0">
                <a:solidFill>
                  <a:srgbClr val="4EC9B0"/>
                </a:solidFill>
                <a:latin typeface="Menlo" charset="0"/>
              </a:rPr>
              <a:t>{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HomeMain</a:t>
            </a:r>
            <a:r>
              <a:rPr lang="pl-PL" altLang="zh-CN" dirty="0">
                <a:solidFill>
                  <a:srgbClr val="4EC9B0"/>
                </a:solidFill>
                <a:latin typeface="Menlo" charset="0"/>
              </a:rPr>
              <a:t>}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/&gt;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    &lt;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path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="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main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" component=</a:t>
            </a:r>
            <a:r>
              <a:rPr lang="pl-PL" altLang="zh-CN" dirty="0">
                <a:solidFill>
                  <a:srgbClr val="4EC9B0"/>
                </a:solidFill>
                <a:latin typeface="Menlo" charset="0"/>
              </a:rPr>
              <a:t>{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HomeMain</a:t>
            </a:r>
            <a:r>
              <a:rPr lang="pl-PL" altLang="zh-CN" dirty="0">
                <a:solidFill>
                  <a:srgbClr val="4EC9B0"/>
                </a:solidFill>
                <a:latin typeface="Menlo" charset="0"/>
              </a:rPr>
              <a:t>}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/&gt;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    &lt;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path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="profile" component=</a:t>
            </a:r>
            <a:r>
              <a:rPr lang="pl-PL" altLang="zh-CN" dirty="0">
                <a:solidFill>
                  <a:srgbClr val="4EC9B0"/>
                </a:solidFill>
                <a:latin typeface="Menlo" charset="0"/>
              </a:rPr>
              <a:t>{Profile}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/&gt;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  &lt;/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&lt;/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&lt;/Router&gt;</a:t>
            </a:r>
            <a:endParaRPr lang="pl-PL" altLang="zh-CN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38048" y="4828678"/>
            <a:ext cx="78772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getComponent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({ }, 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cb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) {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System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import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'./</a:t>
            </a:r>
            <a:r>
              <a:rPr lang="pl-PL" altLang="zh-CN" dirty="0" err="1">
                <a:solidFill>
                  <a:srgbClr val="CE9178"/>
                </a:solidFill>
                <a:latin typeface="Menlo" charset="0"/>
              </a:rPr>
              <a:t>home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).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then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module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=&gt;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{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  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cb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null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 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module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default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/>
            </a:r>
            <a:br>
              <a:rPr lang="pl-PL" altLang="zh-CN" dirty="0">
                <a:solidFill>
                  <a:srgbClr val="D4D4D4"/>
                </a:solidFill>
                <a:latin typeface="Menlo" charset="0"/>
              </a:rPr>
            </a:b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});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}</a:t>
            </a:r>
            <a:endParaRPr lang="pl-PL" altLang="zh-CN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1251" y="16685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静态路由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11251" y="48286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异步路由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393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383</TotalTime>
  <Words>257</Words>
  <Application>Microsoft Macintosh PowerPoint</Application>
  <PresentationFormat>宽屏</PresentationFormat>
  <Paragraphs>202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Century Gothic</vt:lpstr>
      <vt:lpstr>Mangal</vt:lpstr>
      <vt:lpstr>Menlo</vt:lpstr>
      <vt:lpstr>SFMono-Regular</vt:lpstr>
      <vt:lpstr>Wingdings 3</vt:lpstr>
      <vt:lpstr>宋体</vt:lpstr>
      <vt:lpstr>Arial</vt:lpstr>
      <vt:lpstr>离子</vt:lpstr>
      <vt:lpstr>Plume2项目实战</vt:lpstr>
      <vt:lpstr>Plume2简介</vt:lpstr>
      <vt:lpstr>Plume2-核心组件</vt:lpstr>
      <vt:lpstr>Plume2-数据流动</vt:lpstr>
      <vt:lpstr>Plume2-starter简介</vt:lpstr>
      <vt:lpstr>项目实战-代码规范</vt:lpstr>
      <vt:lpstr>项目实战-项目结构</vt:lpstr>
      <vt:lpstr>项目实战-webpack配置</vt:lpstr>
      <vt:lpstr>项目实战-路由</vt:lpstr>
      <vt:lpstr>项目实战-顶级页面</vt:lpstr>
      <vt:lpstr>项目实战-组件页面</vt:lpstr>
      <vt:lpstr>项目实战-css</vt:lpstr>
      <vt:lpstr>项目实战-网络部分fetch</vt:lpstr>
      <vt:lpstr>项目实战-源码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55</cp:revision>
  <dcterms:created xsi:type="dcterms:W3CDTF">2017-03-13T09:24:01Z</dcterms:created>
  <dcterms:modified xsi:type="dcterms:W3CDTF">2017-03-14T07:58:53Z</dcterms:modified>
</cp:coreProperties>
</file>