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notesMasterIdLst>
    <p:notesMasterId r:id="rId3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8F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4380"/>
    <p:restoredTop sz="94660"/>
  </p:normalViewPr>
  <p:slideViewPr>
    <p:cSldViewPr snapToGrid="0">
      <p:cViewPr varScale="1">
        <p:scale>
          <a:sx n="98" d="100"/>
          <a:sy n="98" d="100"/>
        </p:scale>
        <p:origin x="103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1E98B6-EEE5-4D7A-AB35-0606FE695070}" type="datetimeFigureOut">
              <a:rPr lang="en-US" smtClean="0"/>
              <a:t>11/8/2016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4CF1CA-D013-4833-A945-9A39A4231DFF}" type="slidenum">
              <a:rPr lang="en-US" smtClean="0"/>
              <a:t>‹#›</a:t>
            </a:fld>
            <a:endParaRPr lang="en-US"/>
          </a:p>
        </p:txBody>
      </p:sp>
    </p:spTree>
    <p:extLst>
      <p:ext uri="{BB962C8B-B14F-4D97-AF65-F5344CB8AC3E}">
        <p14:creationId xmlns:p14="http://schemas.microsoft.com/office/powerpoint/2010/main" val="3139223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44CF1CA-D013-4833-A945-9A39A4231DFF}" type="slidenum">
              <a:rPr lang="en-US" smtClean="0"/>
              <a:t>18</a:t>
            </a:fld>
            <a:endParaRPr lang="en-US"/>
          </a:p>
        </p:txBody>
      </p:sp>
    </p:spTree>
    <p:extLst>
      <p:ext uri="{BB962C8B-B14F-4D97-AF65-F5344CB8AC3E}">
        <p14:creationId xmlns:p14="http://schemas.microsoft.com/office/powerpoint/2010/main" val="32109252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2170BF4-3DE3-4013-9241-F98E41A2F058}" type="datetime1">
              <a:rPr lang="en-US" smtClean="0"/>
              <a:t>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B02BA-D3FA-4FB4-B3BC-FD2EB16C03CA}" type="slidenum">
              <a:rPr lang="en-US" smtClean="0"/>
              <a:t>‹#›</a:t>
            </a:fld>
            <a:endParaRPr lang="en-US"/>
          </a:p>
        </p:txBody>
      </p:sp>
    </p:spTree>
    <p:extLst>
      <p:ext uri="{BB962C8B-B14F-4D97-AF65-F5344CB8AC3E}">
        <p14:creationId xmlns:p14="http://schemas.microsoft.com/office/powerpoint/2010/main" val="3069785299"/>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D4F05A0-4EF2-4BC0-822F-0AC78D81B44D}" type="datetime1">
              <a:rPr lang="en-US" smtClean="0"/>
              <a:t>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B02BA-D3FA-4FB4-B3BC-FD2EB16C03CA}" type="slidenum">
              <a:rPr lang="en-US" smtClean="0"/>
              <a:t>‹#›</a:t>
            </a:fld>
            <a:endParaRPr lang="en-US"/>
          </a:p>
        </p:txBody>
      </p:sp>
    </p:spTree>
    <p:extLst>
      <p:ext uri="{BB962C8B-B14F-4D97-AF65-F5344CB8AC3E}">
        <p14:creationId xmlns:p14="http://schemas.microsoft.com/office/powerpoint/2010/main" val="4191047932"/>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66C736-E2D7-4BB9-8143-7A3B2603212C}" type="datetime1">
              <a:rPr lang="en-US" smtClean="0"/>
              <a:t>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B02BA-D3FA-4FB4-B3BC-FD2EB16C03CA}"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34076779"/>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5574B1B-89CF-48C5-8ED5-9854AADC81EB}" type="datetime1">
              <a:rPr lang="en-US" smtClean="0"/>
              <a:t>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B02BA-D3FA-4FB4-B3BC-FD2EB16C03CA}" type="slidenum">
              <a:rPr lang="en-US" smtClean="0"/>
              <a:t>‹#›</a:t>
            </a:fld>
            <a:endParaRPr lang="en-US"/>
          </a:p>
        </p:txBody>
      </p:sp>
    </p:spTree>
    <p:extLst>
      <p:ext uri="{BB962C8B-B14F-4D97-AF65-F5344CB8AC3E}">
        <p14:creationId xmlns:p14="http://schemas.microsoft.com/office/powerpoint/2010/main" val="2423341823"/>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DD376D5-E9CE-4C1C-ACC8-6312C7068D5E}" type="datetime1">
              <a:rPr lang="en-US" smtClean="0"/>
              <a:t>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B02BA-D3FA-4FB4-B3BC-FD2EB16C03CA}"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37448574"/>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1FF7EC-FA1D-455C-9A40-604E7142F74F}" type="datetime1">
              <a:rPr lang="en-US" smtClean="0"/>
              <a:t>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B02BA-D3FA-4FB4-B3BC-FD2EB16C03CA}" type="slidenum">
              <a:rPr lang="en-US" smtClean="0"/>
              <a:t>‹#›</a:t>
            </a:fld>
            <a:endParaRPr lang="en-US"/>
          </a:p>
        </p:txBody>
      </p:sp>
    </p:spTree>
    <p:extLst>
      <p:ext uri="{BB962C8B-B14F-4D97-AF65-F5344CB8AC3E}">
        <p14:creationId xmlns:p14="http://schemas.microsoft.com/office/powerpoint/2010/main" val="3527245291"/>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29DAD5B-763C-490C-A902-CD9BB95AB59B}" type="datetime1">
              <a:rPr lang="en-US" smtClean="0"/>
              <a:t>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B02BA-D3FA-4FB4-B3BC-FD2EB16C03CA}" type="slidenum">
              <a:rPr lang="en-US" smtClean="0"/>
              <a:t>‹#›</a:t>
            </a:fld>
            <a:endParaRPr lang="en-US"/>
          </a:p>
        </p:txBody>
      </p:sp>
    </p:spTree>
    <p:extLst>
      <p:ext uri="{BB962C8B-B14F-4D97-AF65-F5344CB8AC3E}">
        <p14:creationId xmlns:p14="http://schemas.microsoft.com/office/powerpoint/2010/main" val="2324943445"/>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0C181B2-2E2D-4FBD-98A9-EF223F8C4BC5}" type="datetime1">
              <a:rPr lang="en-US" smtClean="0"/>
              <a:t>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B02BA-D3FA-4FB4-B3BC-FD2EB16C03CA}" type="slidenum">
              <a:rPr lang="en-US" smtClean="0"/>
              <a:t>‹#›</a:t>
            </a:fld>
            <a:endParaRPr lang="en-US"/>
          </a:p>
        </p:txBody>
      </p:sp>
    </p:spTree>
    <p:extLst>
      <p:ext uri="{BB962C8B-B14F-4D97-AF65-F5344CB8AC3E}">
        <p14:creationId xmlns:p14="http://schemas.microsoft.com/office/powerpoint/2010/main" val="4040891457"/>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F19A0C-FAE4-466B-B77E-D551DE29B4F3}" type="datetime1">
              <a:rPr lang="en-US" smtClean="0"/>
              <a:t>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B02BA-D3FA-4FB4-B3BC-FD2EB16C03CA}" type="slidenum">
              <a:rPr lang="en-US" smtClean="0"/>
              <a:t>‹#›</a:t>
            </a:fld>
            <a:endParaRPr lang="en-US"/>
          </a:p>
        </p:txBody>
      </p:sp>
    </p:spTree>
    <p:extLst>
      <p:ext uri="{BB962C8B-B14F-4D97-AF65-F5344CB8AC3E}">
        <p14:creationId xmlns:p14="http://schemas.microsoft.com/office/powerpoint/2010/main" val="3403162790"/>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E18AEE-7D78-415A-9ECE-F635A717B885}" type="datetime1">
              <a:rPr lang="en-US" smtClean="0"/>
              <a:t>11/8/2016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0B02BA-D3FA-4FB4-B3BC-FD2EB16C03CA}" type="slidenum">
              <a:rPr lang="en-US" smtClean="0"/>
              <a:t>‹#›</a:t>
            </a:fld>
            <a:endParaRPr lang="en-US"/>
          </a:p>
        </p:txBody>
      </p:sp>
    </p:spTree>
    <p:extLst>
      <p:ext uri="{BB962C8B-B14F-4D97-AF65-F5344CB8AC3E}">
        <p14:creationId xmlns:p14="http://schemas.microsoft.com/office/powerpoint/2010/main" val="2589391458"/>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997EA99-E57F-4977-AA21-8E946313165C}" type="datetime1">
              <a:rPr lang="en-US" smtClean="0"/>
              <a:t>11/8/2016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0B02BA-D3FA-4FB4-B3BC-FD2EB16C03CA}" type="slidenum">
              <a:rPr lang="en-US" smtClean="0"/>
              <a:t>‹#›</a:t>
            </a:fld>
            <a:endParaRPr lang="en-US"/>
          </a:p>
        </p:txBody>
      </p:sp>
    </p:spTree>
    <p:extLst>
      <p:ext uri="{BB962C8B-B14F-4D97-AF65-F5344CB8AC3E}">
        <p14:creationId xmlns:p14="http://schemas.microsoft.com/office/powerpoint/2010/main" val="2026090319"/>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8E7259B-81E6-4ED4-A802-9DAFD858F2A6}" type="datetime1">
              <a:rPr lang="en-US" smtClean="0"/>
              <a:t>11/8/2016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0B02BA-D3FA-4FB4-B3BC-FD2EB16C03CA}" type="slidenum">
              <a:rPr lang="en-US" smtClean="0"/>
              <a:t>‹#›</a:t>
            </a:fld>
            <a:endParaRPr lang="en-US"/>
          </a:p>
        </p:txBody>
      </p:sp>
    </p:spTree>
    <p:extLst>
      <p:ext uri="{BB962C8B-B14F-4D97-AF65-F5344CB8AC3E}">
        <p14:creationId xmlns:p14="http://schemas.microsoft.com/office/powerpoint/2010/main" val="614635824"/>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85BB0AE-4AD4-4055-9EC5-645E7F9A596F}" type="datetime1">
              <a:rPr lang="en-US" smtClean="0"/>
              <a:t>11/8/2016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0B02BA-D3FA-4FB4-B3BC-FD2EB16C03CA}" type="slidenum">
              <a:rPr lang="en-US" smtClean="0"/>
              <a:t>‹#›</a:t>
            </a:fld>
            <a:endParaRPr lang="en-US"/>
          </a:p>
        </p:txBody>
      </p:sp>
    </p:spTree>
    <p:extLst>
      <p:ext uri="{BB962C8B-B14F-4D97-AF65-F5344CB8AC3E}">
        <p14:creationId xmlns:p14="http://schemas.microsoft.com/office/powerpoint/2010/main" val="2883035212"/>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206BAB-B317-4F0C-8CA4-37061849686E}" type="datetime1">
              <a:rPr lang="en-US" smtClean="0"/>
              <a:t>11/8/2016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0B02BA-D3FA-4FB4-B3BC-FD2EB16C03CA}" type="slidenum">
              <a:rPr lang="en-US" smtClean="0"/>
              <a:t>‹#›</a:t>
            </a:fld>
            <a:endParaRPr lang="en-US"/>
          </a:p>
        </p:txBody>
      </p:sp>
    </p:spTree>
    <p:extLst>
      <p:ext uri="{BB962C8B-B14F-4D97-AF65-F5344CB8AC3E}">
        <p14:creationId xmlns:p14="http://schemas.microsoft.com/office/powerpoint/2010/main" val="1890647805"/>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4D98B9-5329-4B40-AF0C-81FC3D82B2FE}" type="datetime1">
              <a:rPr lang="en-US" smtClean="0"/>
              <a:t>11/8/2016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0B02BA-D3FA-4FB4-B3BC-FD2EB16C03CA}" type="slidenum">
              <a:rPr lang="en-US" smtClean="0"/>
              <a:t>‹#›</a:t>
            </a:fld>
            <a:endParaRPr lang="en-US"/>
          </a:p>
        </p:txBody>
      </p:sp>
    </p:spTree>
    <p:extLst>
      <p:ext uri="{BB962C8B-B14F-4D97-AF65-F5344CB8AC3E}">
        <p14:creationId xmlns:p14="http://schemas.microsoft.com/office/powerpoint/2010/main" val="1920004019"/>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D6C302-FAA9-489A-8330-80C10FD96E36}" type="datetime1">
              <a:rPr lang="en-US" smtClean="0"/>
              <a:t>11/8/2016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0B02BA-D3FA-4FB4-B3BC-FD2EB16C03CA}" type="slidenum">
              <a:rPr lang="en-US" smtClean="0"/>
              <a:t>‹#›</a:t>
            </a:fld>
            <a:endParaRPr lang="en-US"/>
          </a:p>
        </p:txBody>
      </p:sp>
    </p:spTree>
    <p:extLst>
      <p:ext uri="{BB962C8B-B14F-4D97-AF65-F5344CB8AC3E}">
        <p14:creationId xmlns:p14="http://schemas.microsoft.com/office/powerpoint/2010/main" val="215591257"/>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srcRect/>
          <a:tile tx="0" ty="0" sx="100000" sy="100000" flip="none" algn="tl"/>
        </a:blipFill>
        <a:effectLst/>
      </p:bgPr>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8084FFC-41C4-4759-AB28-31FC0FFBA380}" type="datetime1">
              <a:rPr lang="en-US" smtClean="0"/>
              <a:t>11/8/2016</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50B02BA-D3FA-4FB4-B3BC-FD2EB16C03CA}" type="slidenum">
              <a:rPr lang="en-US" smtClean="0"/>
              <a:t>‹#›</a:t>
            </a:fld>
            <a:endParaRPr lang="en-US"/>
          </a:p>
        </p:txBody>
      </p:sp>
    </p:spTree>
    <p:extLst>
      <p:ext uri="{BB962C8B-B14F-4D97-AF65-F5344CB8AC3E}">
        <p14:creationId xmlns:p14="http://schemas.microsoft.com/office/powerpoint/2010/main" val="24056285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timing>
    <p:tnLst>
      <p:par>
        <p:cTn id="1" dur="indefinite" restart="never" nodeType="tmRoot"/>
      </p:par>
    </p:tnLst>
  </p:timing>
  <p:hf hdr="0" ftr="0" dt="0"/>
  <p:txStyles>
    <p:titleStyle>
      <a:lvl1pPr algn="r" defTabSz="457200" rtl="1" eaLnBrk="1" latinLnBrk="0" hangingPunct="1">
        <a:spcBef>
          <a:spcPct val="0"/>
        </a:spcBef>
        <a:buNone/>
        <a:defRPr sz="3600" kern="1200">
          <a:solidFill>
            <a:schemeClr val="accent1">
              <a:lumMod val="50000"/>
            </a:schemeClr>
          </a:solidFill>
          <a:latin typeface="+mj-lt"/>
          <a:ea typeface="+mj-ea"/>
          <a:cs typeface="+mn-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zarrabi.info/notes/_detail/%DA%A9%D8%A7%D8%B1%DA%AF%D8%A7%D9%87_%DA%A9%D8%A7%D9%85%D9%BE%DB%8C%D9%88%D8%AA%D8%B1/4.15.png?id=%DA%A9%D8%A7%D8%B1%DA%AF%D8%A7%D9%87_%DA%A9%D8%A7%D9%85%D9%BE%DB%8C%D9%88%D8%AA%D8%B1%3A%D8%A2%D8%B4%D9%86%D8%A7%DB%8C%DB%8C_%D9%85%D9%82%D8%AF%D9%85%D8%A7%D8%AA%DB%8C_%D8%A8%D8%A7_%D9%BE%D8%A7%D9%88%D8%B1%D9%BE%D9%88%DB%8C%D9%86%D8%AA_%D9%88_%D8%A7%DA%A9%D8%B3%D9%84" TargetMode="External"/><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zarrabi.info/notes/_detail/%DA%A9%D8%A7%D8%B1%DA%AF%D8%A7%D9%87_%DA%A9%D8%A7%D9%85%D9%BE%DB%8C%D9%88%D8%AA%D8%B1/4.1.png?id=%DA%A9%D8%A7%D8%B1%DA%AF%D8%A7%D9%87_%DA%A9%D8%A7%D9%85%D9%BE%DB%8C%D9%88%D8%AA%D8%B1:%D8%A2%D8%B4%D9%86%D8%A7%DB%8C%DB%8C_%D9%85%D9%82%D8%AF%D9%85%D8%A7%D8%AA%DB%8C_%D8%A8%D8%A7_%D9%BE%D8%A7%D9%88%D8%B1%D9%BE%D9%88%DB%8C%D9%86%D8%AA_%D9%88_%D8%A7%DA%A9%D8%B3%D9%84"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hyperlink" Target="http://zarrabi.info/notes/_detail/%DA%A9%D8%A7%D8%B1%DA%AF%D8%A7%D9%87_%DA%A9%D8%A7%D9%85%D9%BE%DB%8C%D9%88%D8%AA%D8%B1/4.48.png?id=%DA%A9%D8%A7%D8%B1%DA%AF%D8%A7%D9%87_%DA%A9%D8%A7%D9%85%D9%BE%DB%8C%D9%88%D8%AA%D8%B1%3A%D8%A2%D8%B4%D9%86%D8%A7%DB%8C%DB%8C_%D9%85%D9%82%D8%AF%D9%85%D8%A7%D8%AA%DB%8C_%D8%A8%D8%A7_%D9%BE%D8%A7%D9%88%D8%B1%D9%BE%D9%88%DB%8C%D9%86%D8%AA_%D9%88_%D8%A7%DA%A9%D8%B3%D9%84" TargetMode="Externa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zarrabi.info/notes/_detail/%DA%A9%D8%A7%D8%B1%DA%AF%D8%A7%D9%87_%DA%A9%D8%A7%D9%85%D9%BE%DB%8C%D9%88%D8%AA%D8%B1/4.7.png?id=%DA%A9%D8%A7%D8%B1%DA%AF%D8%A7%D9%87_%DA%A9%D8%A7%D9%85%D9%BE%DB%8C%D9%88%D8%AA%D8%B1:%D8%A2%D8%B4%D9%86%D8%A7%DB%8C%DB%8C_%D9%85%D9%82%D8%AF%D9%85%D8%A7%D8%AA%DB%8C_%D8%A8%D8%A7_%D9%BE%D8%A7%D9%88%D8%B1%D9%BE%D9%88%DB%8C%D9%86%D8%AA_%D9%88_%D8%A7%DA%A9%D8%B3%D9%84" TargetMode="Externa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fa-IR" sz="4000" dirty="0">
                <a:solidFill>
                  <a:schemeClr val="bg1"/>
                </a:solidFill>
              </a:rPr>
              <a:t>آشنايي مقدماتي با پاورپوینت و اکسل</a:t>
            </a:r>
            <a:endParaRPr lang="en-US" sz="4000" dirty="0">
              <a:solidFill>
                <a:schemeClr val="bg1"/>
              </a:solidFill>
            </a:endParaRPr>
          </a:p>
        </p:txBody>
      </p:sp>
      <p:sp>
        <p:nvSpPr>
          <p:cNvPr id="3" name="Subtitle 2"/>
          <p:cNvSpPr>
            <a:spLocks noGrp="1"/>
          </p:cNvSpPr>
          <p:nvPr>
            <p:ph type="subTitle" idx="1"/>
          </p:nvPr>
        </p:nvSpPr>
        <p:spPr/>
        <p:txBody>
          <a:bodyPr>
            <a:normAutofit/>
          </a:bodyPr>
          <a:lstStyle/>
          <a:p>
            <a:pPr rtl="1"/>
            <a:r>
              <a:rPr lang="fa-IR" sz="2000" dirty="0">
                <a:solidFill>
                  <a:schemeClr val="bg1"/>
                </a:solidFill>
                <a:latin typeface="+mj-lt"/>
                <a:ea typeface="+mj-ea"/>
              </a:rPr>
              <a:t>اسرا کاشانی نیا												95105816</a:t>
            </a:r>
            <a:endParaRPr lang="en-US" sz="2000" dirty="0">
              <a:solidFill>
                <a:schemeClr val="bg1"/>
              </a:solidFill>
              <a:latin typeface="+mj-lt"/>
              <a:ea typeface="+mj-ea"/>
            </a:endParaRPr>
          </a:p>
        </p:txBody>
      </p:sp>
      <p:sp>
        <p:nvSpPr>
          <p:cNvPr id="4" name="Slide Number Placeholder 3"/>
          <p:cNvSpPr>
            <a:spLocks noGrp="1"/>
          </p:cNvSpPr>
          <p:nvPr>
            <p:ph type="sldNum" sz="quarter" idx="12"/>
          </p:nvPr>
        </p:nvSpPr>
        <p:spPr/>
        <p:txBody>
          <a:bodyPr/>
          <a:lstStyle/>
          <a:p>
            <a:fld id="{650B02BA-D3FA-4FB4-B3BC-FD2EB16C03CA}" type="slidenum">
              <a:rPr lang="en-US" smtClean="0"/>
              <a:t>1</a:t>
            </a:fld>
            <a:endParaRPr lang="en-US"/>
          </a:p>
        </p:txBody>
      </p:sp>
    </p:spTree>
    <p:extLst>
      <p:ext uri="{BB962C8B-B14F-4D97-AF65-F5344CB8AC3E}">
        <p14:creationId xmlns:p14="http://schemas.microsoft.com/office/powerpoint/2010/main" val="1772107231"/>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sz="2000" dirty="0">
                <a:solidFill>
                  <a:schemeClr val="bg1"/>
                </a:solidFill>
              </a:rPr>
              <a:t/>
            </a:r>
            <a:br>
              <a:rPr lang="fa-IR" sz="2000" dirty="0">
                <a:solidFill>
                  <a:schemeClr val="bg1"/>
                </a:solidFill>
              </a:rPr>
            </a:br>
            <a:r>
              <a:rPr lang="fa-IR" sz="2000" dirty="0">
                <a:solidFill>
                  <a:schemeClr val="bg1"/>
                </a:solidFill>
              </a:rPr>
              <a:t>در </a:t>
            </a:r>
            <a:r>
              <a:rPr lang="en-US" sz="2000" dirty="0">
                <a:solidFill>
                  <a:schemeClr val="bg1"/>
                </a:solidFill>
              </a:rPr>
              <a:t>Power Point </a:t>
            </a:r>
            <a:r>
              <a:rPr lang="fa-IR" sz="2000" dirty="0">
                <a:solidFill>
                  <a:schemeClr val="bg1"/>
                </a:solidFill>
              </a:rPr>
              <a:t>نيز </a:t>
            </a:r>
            <a:r>
              <a:rPr lang="en-US" sz="2000" dirty="0">
                <a:solidFill>
                  <a:schemeClr val="bg1"/>
                </a:solidFill>
              </a:rPr>
              <a:t>layout </a:t>
            </a:r>
            <a:r>
              <a:rPr lang="fa-IR" sz="2000" dirty="0">
                <a:solidFill>
                  <a:schemeClr val="bg1"/>
                </a:solidFill>
              </a:rPr>
              <a:t>هاي پيش‌فرض وجود دارد كه حتي مي‌توان آنها را تغيير داد.</a:t>
            </a:r>
            <a:br>
              <a:rPr lang="fa-IR" sz="2000" dirty="0">
                <a:solidFill>
                  <a:schemeClr val="bg1"/>
                </a:solidFill>
              </a:rPr>
            </a:br>
            <a:endParaRPr lang="en-US" sz="2000" dirty="0">
              <a:solidFill>
                <a:schemeClr val="bg1"/>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4769" y="2291556"/>
            <a:ext cx="4762500" cy="3619500"/>
          </a:xfrm>
        </p:spPr>
      </p:pic>
      <p:sp>
        <p:nvSpPr>
          <p:cNvPr id="4" name="Slide Number Placeholder 3"/>
          <p:cNvSpPr>
            <a:spLocks noGrp="1"/>
          </p:cNvSpPr>
          <p:nvPr>
            <p:ph type="sldNum" sz="quarter" idx="12"/>
          </p:nvPr>
        </p:nvSpPr>
        <p:spPr/>
        <p:txBody>
          <a:bodyPr/>
          <a:lstStyle/>
          <a:p>
            <a:fld id="{650B02BA-D3FA-4FB4-B3BC-FD2EB16C03CA}" type="slidenum">
              <a:rPr lang="en-US" smtClean="0"/>
              <a:t>10</a:t>
            </a:fld>
            <a:endParaRPr lang="en-US"/>
          </a:p>
        </p:txBody>
      </p:sp>
    </p:spTree>
    <p:extLst>
      <p:ext uri="{BB962C8B-B14F-4D97-AF65-F5344CB8AC3E}">
        <p14:creationId xmlns:p14="http://schemas.microsoft.com/office/powerpoint/2010/main" val="377362525"/>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800" dirty="0">
                <a:solidFill>
                  <a:schemeClr val="bg1"/>
                </a:solidFill>
              </a:rPr>
              <a:t>Slide master</a:t>
            </a:r>
            <a:br>
              <a:rPr lang="en-US" sz="4800" dirty="0">
                <a:solidFill>
                  <a:schemeClr val="bg1"/>
                </a:solidFill>
              </a:rPr>
            </a:br>
            <a:endParaRPr lang="en-US" sz="4800" dirty="0">
              <a:solidFill>
                <a:schemeClr val="bg1"/>
              </a:solidFill>
            </a:endParaRPr>
          </a:p>
        </p:txBody>
      </p:sp>
      <p:sp>
        <p:nvSpPr>
          <p:cNvPr id="3" name="Text Placeholder 2"/>
          <p:cNvSpPr>
            <a:spLocks noGrp="1"/>
          </p:cNvSpPr>
          <p:nvPr>
            <p:ph type="body" idx="1"/>
          </p:nvPr>
        </p:nvSpPr>
        <p:spPr/>
        <p:txBody>
          <a:bodyPr/>
          <a:lstStyle/>
          <a:p>
            <a:pPr algn="r" rtl="1"/>
            <a:endParaRPr lang="en-US" dirty="0"/>
          </a:p>
        </p:txBody>
      </p:sp>
      <p:sp>
        <p:nvSpPr>
          <p:cNvPr id="4" name="Slide Number Placeholder 3"/>
          <p:cNvSpPr>
            <a:spLocks noGrp="1"/>
          </p:cNvSpPr>
          <p:nvPr>
            <p:ph type="sldNum" sz="quarter" idx="12"/>
          </p:nvPr>
        </p:nvSpPr>
        <p:spPr/>
        <p:txBody>
          <a:bodyPr/>
          <a:lstStyle/>
          <a:p>
            <a:fld id="{650B02BA-D3FA-4FB4-B3BC-FD2EB16C03CA}" type="slidenum">
              <a:rPr lang="en-US" smtClean="0"/>
              <a:t>11</a:t>
            </a:fld>
            <a:endParaRPr lang="en-US"/>
          </a:p>
        </p:txBody>
      </p:sp>
    </p:spTree>
    <p:extLst>
      <p:ext uri="{BB962C8B-B14F-4D97-AF65-F5344CB8AC3E}">
        <p14:creationId xmlns:p14="http://schemas.microsoft.com/office/powerpoint/2010/main" val="424707775"/>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b="1" dirty="0">
                <a:solidFill>
                  <a:schemeClr val="bg1"/>
                </a:solidFill>
              </a:rPr>
              <a:t>Slide master</a:t>
            </a:r>
            <a:br>
              <a:rPr lang="en-US" sz="2000" b="1" dirty="0">
                <a:solidFill>
                  <a:schemeClr val="bg1"/>
                </a:solidFill>
              </a:rPr>
            </a:br>
            <a:r>
              <a:rPr lang="fa-IR" sz="2000" dirty="0">
                <a:solidFill>
                  <a:schemeClr val="bg1"/>
                </a:solidFill>
              </a:rPr>
              <a:t>در واقع اسلايدي است كه در سلسله مراتب اسلايدها در بالاترين سطح قرار مي‌گيرد و براي اعمال تغيرات يا در واقع تنظيمات بر روي اسلايدها، به خصوص اسلايدهايي كه قرار است در آينده اضافه شوند در نظر گرفته شده است كه تنظيمات </a:t>
            </a:r>
            <a:r>
              <a:rPr lang="en-US" sz="2000" dirty="0">
                <a:solidFill>
                  <a:schemeClr val="bg1"/>
                </a:solidFill>
              </a:rPr>
              <a:t>Layout </a:t>
            </a:r>
            <a:r>
              <a:rPr lang="fa-IR" sz="2000" dirty="0">
                <a:solidFill>
                  <a:schemeClr val="bg1"/>
                </a:solidFill>
              </a:rPr>
              <a:t>يك اسلايد شامل پس زمينه، رنگ، فونت، </a:t>
            </a:r>
            <a:r>
              <a:rPr lang="en-US" sz="2000" dirty="0">
                <a:solidFill>
                  <a:schemeClr val="bg1"/>
                </a:solidFill>
              </a:rPr>
              <a:t>Effect </a:t>
            </a:r>
            <a:r>
              <a:rPr lang="fa-IR" sz="2000" dirty="0">
                <a:solidFill>
                  <a:schemeClr val="bg1"/>
                </a:solidFill>
              </a:rPr>
              <a:t>و … را ذخيره و بر روي اسلايد جديد اعمال مي‌كند. </a:t>
            </a:r>
            <a:br>
              <a:rPr lang="fa-IR" sz="2000" dirty="0">
                <a:solidFill>
                  <a:schemeClr val="bg1"/>
                </a:solidFill>
              </a:rPr>
            </a:br>
            <a:endParaRPr lang="en-US" sz="2000" dirty="0">
              <a:solidFill>
                <a:schemeClr val="bg1"/>
              </a:solidFill>
            </a:endParaRPr>
          </a:p>
        </p:txBody>
      </p:sp>
      <p:sp>
        <p:nvSpPr>
          <p:cNvPr id="3" name="Content Placeholder 2"/>
          <p:cNvSpPr>
            <a:spLocks noGrp="1"/>
          </p:cNvSpPr>
          <p:nvPr>
            <p:ph idx="1"/>
          </p:nvPr>
        </p:nvSpPr>
        <p:spPr/>
        <p:txBody>
          <a:bodyPr>
            <a:normAutofit/>
          </a:bodyPr>
          <a:lstStyle/>
          <a:p>
            <a:pPr algn="r" rtl="1"/>
            <a:r>
              <a:rPr lang="fa-IR" sz="2000" dirty="0">
                <a:solidFill>
                  <a:schemeClr val="bg1"/>
                </a:solidFill>
                <a:latin typeface="+mj-lt"/>
                <a:ea typeface="+mj-ea"/>
              </a:rPr>
              <a:t>از منوي </a:t>
            </a:r>
            <a:r>
              <a:rPr lang="en-US" sz="2000" dirty="0">
                <a:solidFill>
                  <a:schemeClr val="bg1"/>
                </a:solidFill>
                <a:latin typeface="+mj-lt"/>
                <a:ea typeface="+mj-ea"/>
              </a:rPr>
              <a:t>view </a:t>
            </a:r>
            <a:r>
              <a:rPr lang="fa-IR" sz="2000" dirty="0">
                <a:solidFill>
                  <a:schemeClr val="bg1"/>
                </a:solidFill>
                <a:latin typeface="+mj-lt"/>
                <a:ea typeface="+mj-ea"/>
              </a:rPr>
              <a:t>قسمت </a:t>
            </a:r>
            <a:r>
              <a:rPr lang="en-US" sz="2000" dirty="0">
                <a:solidFill>
                  <a:schemeClr val="bg1"/>
                </a:solidFill>
                <a:latin typeface="+mj-lt"/>
                <a:ea typeface="+mj-ea"/>
              </a:rPr>
              <a:t>Slide master </a:t>
            </a:r>
            <a:r>
              <a:rPr lang="fa-IR" sz="2000" dirty="0">
                <a:solidFill>
                  <a:schemeClr val="bg1"/>
                </a:solidFill>
                <a:latin typeface="+mj-lt"/>
                <a:ea typeface="+mj-ea"/>
              </a:rPr>
              <a:t>را انتخاب كنيد: </a:t>
            </a:r>
            <a:endParaRPr lang="en-US" sz="2000" dirty="0">
              <a:solidFill>
                <a:schemeClr val="bg1"/>
              </a:solidFill>
              <a:latin typeface="+mj-lt"/>
              <a:ea typeface="+mj-ea"/>
            </a:endParaRPr>
          </a:p>
        </p:txBody>
      </p:sp>
      <p:sp>
        <p:nvSpPr>
          <p:cNvPr id="4" name="Slide Number Placeholder 3"/>
          <p:cNvSpPr>
            <a:spLocks noGrp="1"/>
          </p:cNvSpPr>
          <p:nvPr>
            <p:ph type="sldNum" sz="quarter" idx="12"/>
          </p:nvPr>
        </p:nvSpPr>
        <p:spPr/>
        <p:txBody>
          <a:bodyPr/>
          <a:lstStyle/>
          <a:p>
            <a:fld id="{650B02BA-D3FA-4FB4-B3BC-FD2EB16C03CA}" type="slidenum">
              <a:rPr lang="en-US" smtClean="0"/>
              <a:t>12</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2332" y="2643651"/>
            <a:ext cx="7620000" cy="971550"/>
          </a:xfrm>
          <a:prstGeom prst="rect">
            <a:avLst/>
          </a:prstGeom>
        </p:spPr>
      </p:pic>
      <p:sp>
        <p:nvSpPr>
          <p:cNvPr id="6" name="TextBox 5"/>
          <p:cNvSpPr txBox="1"/>
          <p:nvPr/>
        </p:nvSpPr>
        <p:spPr>
          <a:xfrm>
            <a:off x="1040860" y="3813243"/>
            <a:ext cx="8233142" cy="1015663"/>
          </a:xfrm>
          <a:prstGeom prst="rect">
            <a:avLst/>
          </a:prstGeom>
          <a:noFill/>
        </p:spPr>
        <p:txBody>
          <a:bodyPr wrap="square" rtlCol="0">
            <a:spAutoFit/>
          </a:bodyPr>
          <a:lstStyle/>
          <a:p>
            <a:pPr algn="r" rtl="1"/>
            <a:r>
              <a:rPr lang="fa-IR" sz="2000" dirty="0">
                <a:solidFill>
                  <a:schemeClr val="bg1"/>
                </a:solidFill>
                <a:latin typeface="+mj-lt"/>
                <a:ea typeface="+mj-ea"/>
              </a:rPr>
              <a:t>در اين جا تنظيمات مرتبط با انواع </a:t>
            </a:r>
            <a:r>
              <a:rPr lang="en-US" sz="2000" dirty="0">
                <a:solidFill>
                  <a:schemeClr val="bg1"/>
                </a:solidFill>
                <a:latin typeface="+mj-lt"/>
                <a:ea typeface="+mj-ea"/>
              </a:rPr>
              <a:t>layout </a:t>
            </a:r>
            <a:r>
              <a:rPr lang="fa-IR" sz="2000" dirty="0">
                <a:solidFill>
                  <a:schemeClr val="bg1"/>
                </a:solidFill>
                <a:latin typeface="+mj-lt"/>
                <a:ea typeface="+mj-ea"/>
              </a:rPr>
              <a:t>ها به شما نشان داده خواهد شد كه مي‌توانيد آن را مطابق با خواست خود تغيير دهيد. براي خروج از قسمت </a:t>
            </a:r>
            <a:r>
              <a:rPr lang="en-US" sz="2000" dirty="0">
                <a:solidFill>
                  <a:schemeClr val="bg1"/>
                </a:solidFill>
                <a:latin typeface="+mj-lt"/>
                <a:ea typeface="+mj-ea"/>
              </a:rPr>
              <a:t>slide master </a:t>
            </a:r>
            <a:r>
              <a:rPr lang="fa-IR" sz="2000" dirty="0">
                <a:solidFill>
                  <a:schemeClr val="bg1"/>
                </a:solidFill>
                <a:latin typeface="+mj-lt"/>
                <a:ea typeface="+mj-ea"/>
              </a:rPr>
              <a:t>پس از اعمال تغييرات، </a:t>
            </a:r>
            <a:r>
              <a:rPr lang="en-US" sz="2000" dirty="0">
                <a:solidFill>
                  <a:schemeClr val="bg1"/>
                </a:solidFill>
                <a:latin typeface="+mj-lt"/>
                <a:ea typeface="+mj-ea"/>
              </a:rPr>
              <a:t>Close master view </a:t>
            </a:r>
            <a:r>
              <a:rPr lang="fa-IR" sz="2000" dirty="0">
                <a:solidFill>
                  <a:schemeClr val="bg1"/>
                </a:solidFill>
                <a:latin typeface="+mj-lt"/>
                <a:ea typeface="+mj-ea"/>
              </a:rPr>
              <a:t>را انتخاب كنيد تا به صفحه اصلي بازگرديد. </a:t>
            </a:r>
            <a:endParaRPr lang="en-US" sz="2000" dirty="0">
              <a:solidFill>
                <a:schemeClr val="bg1"/>
              </a:solidFill>
              <a:latin typeface="+mj-lt"/>
              <a:ea typeface="+mj-ea"/>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2332" y="4911658"/>
            <a:ext cx="7620000" cy="1228725"/>
          </a:xfrm>
          <a:prstGeom prst="rect">
            <a:avLst/>
          </a:prstGeom>
        </p:spPr>
      </p:pic>
    </p:spTree>
    <p:extLst>
      <p:ext uri="{BB962C8B-B14F-4D97-AF65-F5344CB8AC3E}">
        <p14:creationId xmlns:p14="http://schemas.microsoft.com/office/powerpoint/2010/main" val="3159400661"/>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1000" fill="hold"/>
                                        <p:tgtEl>
                                          <p:spTgt spid="7"/>
                                        </p:tgtEl>
                                        <p:attrNameLst>
                                          <p:attrName>ppt_w</p:attrName>
                                        </p:attrNameLst>
                                      </p:cBhvr>
                                      <p:tavLst>
                                        <p:tav tm="0">
                                          <p:val>
                                            <p:fltVal val="0"/>
                                          </p:val>
                                        </p:tav>
                                        <p:tav tm="100000">
                                          <p:val>
                                            <p:strVal val="#ppt_w"/>
                                          </p:val>
                                        </p:tav>
                                      </p:tavLst>
                                    </p:anim>
                                    <p:anim calcmode="lin" valueType="num">
                                      <p:cBhvr>
                                        <p:cTn id="13" dur="1000" fill="hold"/>
                                        <p:tgtEl>
                                          <p:spTgt spid="7"/>
                                        </p:tgtEl>
                                        <p:attrNameLst>
                                          <p:attrName>ppt_h</p:attrName>
                                        </p:attrNameLst>
                                      </p:cBhvr>
                                      <p:tavLst>
                                        <p:tav tm="0">
                                          <p:val>
                                            <p:fltVal val="0"/>
                                          </p:val>
                                        </p:tav>
                                        <p:tav tm="100000">
                                          <p:val>
                                            <p:strVal val="#ppt_h"/>
                                          </p:val>
                                        </p:tav>
                                      </p:tavLst>
                                    </p:anim>
                                    <p:anim calcmode="lin" valueType="num">
                                      <p:cBhvr>
                                        <p:cTn id="14" dur="1000" fill="hold"/>
                                        <p:tgtEl>
                                          <p:spTgt spid="7"/>
                                        </p:tgtEl>
                                        <p:attrNameLst>
                                          <p:attrName>style.rotation</p:attrName>
                                        </p:attrNameLst>
                                      </p:cBhvr>
                                      <p:tavLst>
                                        <p:tav tm="0">
                                          <p:val>
                                            <p:fltVal val="90"/>
                                          </p:val>
                                        </p:tav>
                                        <p:tav tm="100000">
                                          <p:val>
                                            <p:fltVal val="0"/>
                                          </p:val>
                                        </p:tav>
                                      </p:tavLst>
                                    </p:anim>
                                    <p:animEffect transition="in" filter="fade">
                                      <p:cBhvr>
                                        <p:cTn id="15"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930400"/>
            <a:ext cx="2857500" cy="1962150"/>
          </a:xfrm>
        </p:spPr>
      </p:pic>
      <p:sp>
        <p:nvSpPr>
          <p:cNvPr id="4" name="Slide Number Placeholder 3"/>
          <p:cNvSpPr>
            <a:spLocks noGrp="1"/>
          </p:cNvSpPr>
          <p:nvPr>
            <p:ph type="sldNum" sz="quarter" idx="12"/>
          </p:nvPr>
        </p:nvSpPr>
        <p:spPr/>
        <p:txBody>
          <a:bodyPr/>
          <a:lstStyle/>
          <a:p>
            <a:fld id="{650B02BA-D3FA-4FB4-B3BC-FD2EB16C03CA}" type="slidenum">
              <a:rPr lang="en-US" smtClean="0"/>
              <a:t>13</a:t>
            </a:fld>
            <a:endParaRPr lang="en-US"/>
          </a:p>
        </p:txBody>
      </p:sp>
      <p:sp>
        <p:nvSpPr>
          <p:cNvPr id="5" name="Rectangle 1"/>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TextBox 6"/>
          <p:cNvSpPr txBox="1"/>
          <p:nvPr/>
        </p:nvSpPr>
        <p:spPr>
          <a:xfrm>
            <a:off x="677334" y="803868"/>
            <a:ext cx="8496811" cy="369332"/>
          </a:xfrm>
          <a:prstGeom prst="rect">
            <a:avLst/>
          </a:prstGeom>
          <a:noFill/>
        </p:spPr>
        <p:txBody>
          <a:bodyPr wrap="square" rtlCol="0">
            <a:spAutoFit/>
          </a:bodyPr>
          <a:lstStyle/>
          <a:p>
            <a:pPr algn="r" rtl="1"/>
            <a:endParaRPr lang="en-US" dirty="0"/>
          </a:p>
        </p:txBody>
      </p:sp>
      <p:sp>
        <p:nvSpPr>
          <p:cNvPr id="10" name="Title 1"/>
          <p:cNvSpPr>
            <a:spLocks noGrp="1"/>
          </p:cNvSpPr>
          <p:nvPr>
            <p:ph type="title"/>
          </p:nvPr>
        </p:nvSpPr>
        <p:spPr>
          <a:xfrm>
            <a:off x="677334" y="609600"/>
            <a:ext cx="8596668" cy="1320800"/>
          </a:xfrm>
        </p:spPr>
        <p:txBody>
          <a:bodyPr>
            <a:noAutofit/>
          </a:bodyPr>
          <a:lstStyle/>
          <a:p>
            <a:r>
              <a:rPr lang="fa-IR" sz="2000" dirty="0">
                <a:solidFill>
                  <a:schemeClr val="bg1"/>
                </a:solidFill>
              </a:rPr>
              <a:t>مي‌توان بر روي اسلايدها پانويس، شماره اسلايد و يا تاريخ و زمان را ثبت كنيد. </a:t>
            </a:r>
            <a:r>
              <a:rPr lang="fa-IR" sz="2000" dirty="0">
                <a:solidFill>
                  <a:schemeClr val="bg1"/>
                </a:solidFill>
              </a:rPr>
              <a:t>اين كار از طريق </a:t>
            </a:r>
            <a:r>
              <a:rPr lang="fa-IR" sz="2000" dirty="0">
                <a:solidFill>
                  <a:schemeClr val="bg1"/>
                </a:solidFill>
              </a:rPr>
              <a:t>قسمت</a:t>
            </a:r>
            <a:r>
              <a:rPr lang="en-US" sz="2000" dirty="0" smtClean="0">
                <a:solidFill>
                  <a:schemeClr val="bg1"/>
                </a:solidFill>
              </a:rPr>
              <a:t>Insert            </a:t>
            </a:r>
            <a:r>
              <a:rPr lang="fa-IR" sz="2000" dirty="0">
                <a:solidFill>
                  <a:schemeClr val="bg1"/>
                </a:solidFill>
              </a:rPr>
              <a:t>و با گزينه‌هاي </a:t>
            </a:r>
            <a:r>
              <a:rPr lang="en-US" sz="2000" dirty="0">
                <a:solidFill>
                  <a:schemeClr val="bg1"/>
                </a:solidFill>
              </a:rPr>
              <a:t>Date &amp; Time </a:t>
            </a:r>
            <a:r>
              <a:rPr lang="fa-IR" sz="2000" dirty="0">
                <a:solidFill>
                  <a:schemeClr val="bg1"/>
                </a:solidFill>
              </a:rPr>
              <a:t>و </a:t>
            </a:r>
            <a:r>
              <a:rPr lang="en-US" sz="2000" dirty="0">
                <a:solidFill>
                  <a:schemeClr val="bg1"/>
                </a:solidFill>
              </a:rPr>
              <a:t>slide </a:t>
            </a:r>
            <a:r>
              <a:rPr lang="fa-IR" sz="2000" dirty="0">
                <a:solidFill>
                  <a:schemeClr val="bg1"/>
                </a:solidFill>
              </a:rPr>
              <a:t>انجام مي‌گيرد. </a:t>
            </a:r>
            <a:br>
              <a:rPr lang="fa-IR" sz="2000" dirty="0">
                <a:solidFill>
                  <a:schemeClr val="bg1"/>
                </a:solidFill>
              </a:rPr>
            </a:br>
            <a:r>
              <a:rPr lang="fa-IR" sz="2000" dirty="0">
                <a:solidFill>
                  <a:schemeClr val="bg1"/>
                </a:solidFill>
              </a:rPr>
              <a:t>در قسمت افزودن تاريخ و زمان، دو گزينه </a:t>
            </a:r>
            <a:r>
              <a:rPr lang="en-US" sz="2000" dirty="0">
                <a:solidFill>
                  <a:schemeClr val="bg1"/>
                </a:solidFill>
              </a:rPr>
              <a:t>Update automatically </a:t>
            </a:r>
            <a:r>
              <a:rPr lang="fa-IR" sz="2000" dirty="0">
                <a:solidFill>
                  <a:schemeClr val="bg1"/>
                </a:solidFill>
              </a:rPr>
              <a:t>و </a:t>
            </a:r>
            <a:r>
              <a:rPr lang="en-US" sz="2000" dirty="0">
                <a:solidFill>
                  <a:schemeClr val="bg1"/>
                </a:solidFill>
              </a:rPr>
              <a:t>fixed </a:t>
            </a:r>
            <a:r>
              <a:rPr lang="fa-IR" sz="2000" dirty="0">
                <a:solidFill>
                  <a:schemeClr val="bg1"/>
                </a:solidFill>
              </a:rPr>
              <a:t>وجود دارد، كه در صورت استفاده از گزينه اول، در هر بار نمايش اسلايد، تاريخ و زمان آن به صورت خودكار بهروز مي‌شود.</a:t>
            </a:r>
            <a:br>
              <a:rPr lang="fa-IR" sz="2000" dirty="0">
                <a:solidFill>
                  <a:schemeClr val="bg1"/>
                </a:solidFill>
              </a:rPr>
            </a:br>
            <a:endParaRPr lang="en-US" sz="2000" dirty="0">
              <a:solidFill>
                <a:schemeClr val="bg1"/>
              </a:solidFill>
            </a:endParaRPr>
          </a:p>
        </p:txBody>
      </p:sp>
      <p:sp>
        <p:nvSpPr>
          <p:cNvPr id="11" name="Rectangle 3"/>
          <p:cNvSpPr>
            <a:spLocks noChangeArrowheads="1"/>
          </p:cNvSpPr>
          <p:nvPr/>
        </p:nvSpPr>
        <p:spPr bwMode="auto">
          <a:xfrm>
            <a:off x="152400" y="1963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2" name="Picture 4" descr="http://zarrabi.info/notes/_media/%DA%A9%D8%A7%D8%B1%DA%AF%D8%A7%D9%87_%DA%A9%D8%A7%D9%85%D9%BE%DB%8C%D9%88%D8%AA%D8%B1/4.15.png?w=70&amp;tok=2bdb44">
            <a:hlinkClick r:id="rId3" tooltip="کارگاه_کامپیوتر:4.15.png"/>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13015" y="446593"/>
            <a:ext cx="666750" cy="447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7167634"/>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1465" y="1790938"/>
            <a:ext cx="2857500" cy="3152775"/>
          </a:xfrm>
        </p:spPr>
      </p:pic>
      <p:sp>
        <p:nvSpPr>
          <p:cNvPr id="4" name="Slide Number Placeholder 3"/>
          <p:cNvSpPr>
            <a:spLocks noGrp="1"/>
          </p:cNvSpPr>
          <p:nvPr>
            <p:ph type="sldNum" sz="quarter" idx="12"/>
          </p:nvPr>
        </p:nvSpPr>
        <p:spPr/>
        <p:txBody>
          <a:bodyPr/>
          <a:lstStyle/>
          <a:p>
            <a:fld id="{650B02BA-D3FA-4FB4-B3BC-FD2EB16C03CA}" type="slidenum">
              <a:rPr lang="en-US" smtClean="0"/>
              <a:t>14</a:t>
            </a:fld>
            <a:endParaRPr lang="en-US"/>
          </a:p>
        </p:txBody>
      </p:sp>
      <p:sp>
        <p:nvSpPr>
          <p:cNvPr id="5" name="TextBox 4"/>
          <p:cNvSpPr txBox="1"/>
          <p:nvPr/>
        </p:nvSpPr>
        <p:spPr>
          <a:xfrm>
            <a:off x="1084688" y="379411"/>
            <a:ext cx="8510327" cy="1323439"/>
          </a:xfrm>
          <a:prstGeom prst="rect">
            <a:avLst/>
          </a:prstGeom>
          <a:noFill/>
        </p:spPr>
        <p:txBody>
          <a:bodyPr wrap="square" rtlCol="0">
            <a:spAutoFit/>
          </a:bodyPr>
          <a:lstStyle/>
          <a:p>
            <a:pPr algn="r" rtl="1"/>
            <a:r>
              <a:rPr lang="fa-IR" sz="2000" dirty="0">
                <a:solidFill>
                  <a:schemeClr val="bg1"/>
                </a:solidFill>
                <a:latin typeface="+mj-lt"/>
                <a:ea typeface="+mj-ea"/>
              </a:rPr>
              <a:t>فايل‌هايي كه تحت محيط </a:t>
            </a:r>
            <a:r>
              <a:rPr lang="en-US" sz="2000" dirty="0">
                <a:solidFill>
                  <a:schemeClr val="bg1"/>
                </a:solidFill>
                <a:latin typeface="+mj-lt"/>
                <a:ea typeface="+mj-ea"/>
              </a:rPr>
              <a:t>􏰇􏰆􏰆􏰅 Power Point </a:t>
            </a:r>
            <a:r>
              <a:rPr lang="fa-IR" sz="2000" dirty="0">
                <a:solidFill>
                  <a:schemeClr val="bg1"/>
                </a:solidFill>
                <a:latin typeface="+mj-lt"/>
                <a:ea typeface="+mj-ea"/>
              </a:rPr>
              <a:t>ساخته مي‌شوند با پسوند </a:t>
            </a:r>
            <a:r>
              <a:rPr lang="en-US" sz="2000" dirty="0" err="1">
                <a:solidFill>
                  <a:schemeClr val="bg1"/>
                </a:solidFill>
                <a:latin typeface="+mj-lt"/>
                <a:ea typeface="+mj-ea"/>
              </a:rPr>
              <a:t>pptx</a:t>
            </a:r>
            <a:r>
              <a:rPr lang="en-US" sz="2000" dirty="0">
                <a:solidFill>
                  <a:schemeClr val="bg1"/>
                </a:solidFill>
                <a:latin typeface="+mj-lt"/>
                <a:ea typeface="+mj-ea"/>
              </a:rPr>
              <a:t>. </a:t>
            </a:r>
            <a:r>
              <a:rPr lang="fa-IR" sz="2000" dirty="0">
                <a:solidFill>
                  <a:schemeClr val="bg1"/>
                </a:solidFill>
                <a:latin typeface="+mj-lt"/>
                <a:ea typeface="+mj-ea"/>
              </a:rPr>
              <a:t>ذخيره مي‌گردند. در صورتي كه از روش عادي و با اين پسوند ذخيره كنيم، فايل حاصل قابل تغيير مجدد خواهد بود و در محيط </a:t>
            </a:r>
            <a:r>
              <a:rPr lang="en-US" sz="2000" dirty="0">
                <a:solidFill>
                  <a:schemeClr val="bg1"/>
                </a:solidFill>
                <a:latin typeface="+mj-lt"/>
                <a:ea typeface="+mj-ea"/>
              </a:rPr>
              <a:t>PowerPoint </a:t>
            </a:r>
            <a:r>
              <a:rPr lang="fa-IR" sz="2000" dirty="0">
                <a:solidFill>
                  <a:schemeClr val="bg1"/>
                </a:solidFill>
                <a:latin typeface="+mj-lt"/>
                <a:ea typeface="+mj-ea"/>
              </a:rPr>
              <a:t>باز ميشود. اما براي آن كه فايل حاصل هنگام اجرا به صورت مستقيم اجرا شود و همچنين امكان تغيير دادن آن وجود نداشته باشد از گزينه </a:t>
            </a:r>
            <a:r>
              <a:rPr lang="en-US" sz="2000" dirty="0">
                <a:solidFill>
                  <a:schemeClr val="bg1"/>
                </a:solidFill>
                <a:latin typeface="+mj-lt"/>
                <a:ea typeface="+mj-ea"/>
              </a:rPr>
              <a:t>save as </a:t>
            </a:r>
            <a:r>
              <a:rPr lang="fa-IR" sz="2000" dirty="0">
                <a:solidFill>
                  <a:schemeClr val="bg1"/>
                </a:solidFill>
                <a:latin typeface="+mj-lt"/>
                <a:ea typeface="+mj-ea"/>
              </a:rPr>
              <a:t>و </a:t>
            </a:r>
            <a:r>
              <a:rPr lang="en-US" sz="2000" dirty="0">
                <a:solidFill>
                  <a:schemeClr val="bg1"/>
                </a:solidFill>
                <a:latin typeface="+mj-lt"/>
                <a:ea typeface="+mj-ea"/>
              </a:rPr>
              <a:t>PowerPoint show </a:t>
            </a:r>
            <a:r>
              <a:rPr lang="fa-IR" sz="2000" dirty="0">
                <a:solidFill>
                  <a:schemeClr val="bg1"/>
                </a:solidFill>
                <a:latin typeface="+mj-lt"/>
                <a:ea typeface="+mj-ea"/>
              </a:rPr>
              <a:t>استفاده مي‌كنيم: </a:t>
            </a:r>
            <a:endParaRPr lang="en-US" sz="2000" dirty="0">
              <a:solidFill>
                <a:schemeClr val="bg1"/>
              </a:solidFill>
              <a:latin typeface="+mj-lt"/>
              <a:ea typeface="+mj-ea"/>
            </a:endParaRPr>
          </a:p>
        </p:txBody>
      </p:sp>
    </p:spTree>
    <p:extLst>
      <p:ext uri="{BB962C8B-B14F-4D97-AF65-F5344CB8AC3E}">
        <p14:creationId xmlns:p14="http://schemas.microsoft.com/office/powerpoint/2010/main" val="2751044166"/>
      </p:ext>
    </p:extLst>
  </p:cSld>
  <p:clrMapOvr>
    <a:masterClrMapping/>
  </p:clrMapOvr>
  <mc:AlternateContent xmlns:mc="http://schemas.openxmlformats.org/markup-compatibility/2006">
    <mc:Choice xmlns:p14="http://schemas.microsoft.com/office/powerpoint/2010/main" Requires="p14">
      <p:transition spd="slow" p14:dur="20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80">
                                          <p:stCondLst>
                                            <p:cond delay="0"/>
                                          </p:stCondLst>
                                        </p:cTn>
                                        <p:tgtEl>
                                          <p:spTgt spid="6"/>
                                        </p:tgtEl>
                                      </p:cBhvr>
                                    </p:animEffect>
                                    <p:anim calcmode="lin" valueType="num">
                                      <p:cBhvr>
                                        <p:cTn id="8"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13" dur="26">
                                          <p:stCondLst>
                                            <p:cond delay="650"/>
                                          </p:stCondLst>
                                        </p:cTn>
                                        <p:tgtEl>
                                          <p:spTgt spid="6"/>
                                        </p:tgtEl>
                                      </p:cBhvr>
                                      <p:to x="100000" y="60000"/>
                                    </p:animScale>
                                    <p:animScale>
                                      <p:cBhvr>
                                        <p:cTn id="14" dur="166" decel="50000">
                                          <p:stCondLst>
                                            <p:cond delay="676"/>
                                          </p:stCondLst>
                                        </p:cTn>
                                        <p:tgtEl>
                                          <p:spTgt spid="6"/>
                                        </p:tgtEl>
                                      </p:cBhvr>
                                      <p:to x="100000" y="100000"/>
                                    </p:animScale>
                                    <p:animScale>
                                      <p:cBhvr>
                                        <p:cTn id="15" dur="26">
                                          <p:stCondLst>
                                            <p:cond delay="1312"/>
                                          </p:stCondLst>
                                        </p:cTn>
                                        <p:tgtEl>
                                          <p:spTgt spid="6"/>
                                        </p:tgtEl>
                                      </p:cBhvr>
                                      <p:to x="100000" y="80000"/>
                                    </p:animScale>
                                    <p:animScale>
                                      <p:cBhvr>
                                        <p:cTn id="16" dur="166" decel="50000">
                                          <p:stCondLst>
                                            <p:cond delay="1338"/>
                                          </p:stCondLst>
                                        </p:cTn>
                                        <p:tgtEl>
                                          <p:spTgt spid="6"/>
                                        </p:tgtEl>
                                      </p:cBhvr>
                                      <p:to x="100000" y="100000"/>
                                    </p:animScale>
                                    <p:animScale>
                                      <p:cBhvr>
                                        <p:cTn id="17" dur="26">
                                          <p:stCondLst>
                                            <p:cond delay="1642"/>
                                          </p:stCondLst>
                                        </p:cTn>
                                        <p:tgtEl>
                                          <p:spTgt spid="6"/>
                                        </p:tgtEl>
                                      </p:cBhvr>
                                      <p:to x="100000" y="90000"/>
                                    </p:animScale>
                                    <p:animScale>
                                      <p:cBhvr>
                                        <p:cTn id="18" dur="166" decel="50000">
                                          <p:stCondLst>
                                            <p:cond delay="1668"/>
                                          </p:stCondLst>
                                        </p:cTn>
                                        <p:tgtEl>
                                          <p:spTgt spid="6"/>
                                        </p:tgtEl>
                                      </p:cBhvr>
                                      <p:to x="100000" y="100000"/>
                                    </p:animScale>
                                    <p:animScale>
                                      <p:cBhvr>
                                        <p:cTn id="19" dur="26">
                                          <p:stCondLst>
                                            <p:cond delay="1808"/>
                                          </p:stCondLst>
                                        </p:cTn>
                                        <p:tgtEl>
                                          <p:spTgt spid="6"/>
                                        </p:tgtEl>
                                      </p:cBhvr>
                                      <p:to x="100000" y="95000"/>
                                    </p:animScale>
                                    <p:animScale>
                                      <p:cBhvr>
                                        <p:cTn id="20"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pPr algn="ctr"/>
            <a:r>
              <a:rPr lang="en-US" sz="11500" dirty="0">
                <a:solidFill>
                  <a:schemeClr val="bg1"/>
                </a:solidFill>
              </a:rPr>
              <a:t>Excel</a:t>
            </a:r>
            <a:endParaRPr lang="en-US" sz="2000" dirty="0">
              <a:solidFill>
                <a:schemeClr val="bg1"/>
              </a:solidFill>
            </a:endParaRPr>
          </a:p>
        </p:txBody>
      </p:sp>
      <p:sp>
        <p:nvSpPr>
          <p:cNvPr id="6" name="Text Placeholder 5"/>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650B02BA-D3FA-4FB4-B3BC-FD2EB16C03CA}" type="slidenum">
              <a:rPr lang="en-US" smtClean="0"/>
              <a:t>15</a:t>
            </a:fld>
            <a:endParaRPr lang="en-US"/>
          </a:p>
        </p:txBody>
      </p:sp>
    </p:spTree>
    <p:extLst>
      <p:ext uri="{BB962C8B-B14F-4D97-AF65-F5344CB8AC3E}">
        <p14:creationId xmlns:p14="http://schemas.microsoft.com/office/powerpoint/2010/main" val="3620177392"/>
      </p:ext>
    </p:extLst>
  </p:cSld>
  <p:clrMapOvr>
    <a:masterClrMapping/>
  </p:clrMapOvr>
  <mc:AlternateContent xmlns:mc="http://schemas.openxmlformats.org/markup-compatibility/2006">
    <mc:Choice xmlns:p14="http://schemas.microsoft.com/office/powerpoint/2010/main" Requires="p14">
      <p:transition spd="slow" p14:dur="2000">
        <p14:honeycomb/>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fa-IR" sz="2000" dirty="0">
                <a:solidFill>
                  <a:schemeClr val="bg1"/>
                </a:solidFill>
              </a:rPr>
              <a:t>محيط </a:t>
            </a:r>
            <a:r>
              <a:rPr lang="en-US" sz="2000" dirty="0">
                <a:solidFill>
                  <a:schemeClr val="bg1"/>
                </a:solidFill>
              </a:rPr>
              <a:t>Excel، </a:t>
            </a:r>
            <a:r>
              <a:rPr lang="fa-IR" sz="2000" dirty="0">
                <a:solidFill>
                  <a:schemeClr val="bg1"/>
                </a:solidFill>
              </a:rPr>
              <a:t>در انجام بسياري از امور محاسباتي، آماري و بسياري از امور كوچك و بزرگ ديگر مي‌تواند مفيد باشد. هنگام گشودن اين نرم افزار، به طور پيشفرض سه </a:t>
            </a:r>
            <a:r>
              <a:rPr lang="en-US" sz="2000" dirty="0">
                <a:solidFill>
                  <a:schemeClr val="bg1"/>
                </a:solidFill>
              </a:rPr>
              <a:t>sheet </a:t>
            </a:r>
            <a:r>
              <a:rPr lang="fa-IR" sz="2000" dirty="0">
                <a:solidFill>
                  <a:schemeClr val="bg1"/>
                </a:solidFill>
              </a:rPr>
              <a:t>جهت كار آماده است كه از پايين صفحه قابل مشاهده و انتخاب هستند با قرار گرفتن در هر كدام از اين صفحه‌ها با توجه به شكل ظاهري نام آن صفحه مشخص ميشود كه شما در كدام صفحه هستيد. اما در صورت نياز به صفحات بيشتر مي‌توانيد به راحتي با كليك بر روي قسمتي كه در تصوير زير مشخص شده است </a:t>
            </a:r>
            <a:r>
              <a:rPr lang="en-US" sz="2000" dirty="0">
                <a:solidFill>
                  <a:schemeClr val="bg1"/>
                </a:solidFill>
              </a:rPr>
              <a:t>sheet </a:t>
            </a:r>
            <a:r>
              <a:rPr lang="fa-IR" sz="2000" dirty="0">
                <a:solidFill>
                  <a:schemeClr val="bg1"/>
                </a:solidFill>
              </a:rPr>
              <a:t>هاي ديگري را به محيط كاري خود اضافه كنيد: </a:t>
            </a:r>
            <a:endParaRPr lang="en-US" sz="2000" dirty="0">
              <a:solidFill>
                <a:schemeClr val="bg1"/>
              </a:solidFill>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56227" y="2701739"/>
            <a:ext cx="3810000" cy="2857500"/>
          </a:xfrm>
        </p:spPr>
      </p:pic>
      <p:sp>
        <p:nvSpPr>
          <p:cNvPr id="4" name="Slide Number Placeholder 3"/>
          <p:cNvSpPr>
            <a:spLocks noGrp="1"/>
          </p:cNvSpPr>
          <p:nvPr>
            <p:ph type="sldNum" sz="quarter" idx="12"/>
          </p:nvPr>
        </p:nvSpPr>
        <p:spPr/>
        <p:txBody>
          <a:bodyPr/>
          <a:lstStyle/>
          <a:p>
            <a:fld id="{650B02BA-D3FA-4FB4-B3BC-FD2EB16C03CA}" type="slidenum">
              <a:rPr lang="en-US" smtClean="0"/>
              <a:t>16</a:t>
            </a:fld>
            <a:endParaRPr lang="en-US"/>
          </a:p>
        </p:txBody>
      </p:sp>
    </p:spTree>
    <p:extLst>
      <p:ext uri="{BB962C8B-B14F-4D97-AF65-F5344CB8AC3E}">
        <p14:creationId xmlns:p14="http://schemas.microsoft.com/office/powerpoint/2010/main" val="1480308636"/>
      </p:ext>
    </p:extLst>
  </p:cSld>
  <p:clrMapOvr>
    <a:masterClrMapping/>
  </p:clrMapOvr>
  <mc:AlternateContent xmlns:mc="http://schemas.openxmlformats.org/markup-compatibility/2006">
    <mc:Choice xmlns:p14="http://schemas.microsoft.com/office/powerpoint/2010/main" Requires="p14">
      <p:transition spd="slow" p14:dur="20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heel(1)">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fa-IR" sz="2000" dirty="0">
                <a:solidFill>
                  <a:schemeClr val="bg1"/>
                </a:solidFill>
              </a:rPr>
              <a:t/>
            </a:r>
            <a:br>
              <a:rPr lang="fa-IR" sz="2000" dirty="0">
                <a:solidFill>
                  <a:schemeClr val="bg1"/>
                </a:solidFill>
              </a:rPr>
            </a:br>
            <a:r>
              <a:rPr lang="fa-IR" sz="2000" dirty="0">
                <a:solidFill>
                  <a:schemeClr val="bg1"/>
                </a:solidFill>
              </a:rPr>
              <a:t>هر خانه در صفحه </a:t>
            </a:r>
            <a:r>
              <a:rPr lang="en-US" sz="2000" dirty="0">
                <a:solidFill>
                  <a:schemeClr val="bg1"/>
                </a:solidFill>
              </a:rPr>
              <a:t>Excel </a:t>
            </a:r>
            <a:r>
              <a:rPr lang="fa-IR" sz="2000" dirty="0">
                <a:solidFill>
                  <a:schemeClr val="bg1"/>
                </a:solidFill>
              </a:rPr>
              <a:t>يك سلول يا يك </a:t>
            </a:r>
            <a:r>
              <a:rPr lang="en-US" sz="2000" dirty="0">
                <a:solidFill>
                  <a:schemeClr val="bg1"/>
                </a:solidFill>
              </a:rPr>
              <a:t>Cell </a:t>
            </a:r>
            <a:r>
              <a:rPr lang="fa-IR" sz="2000" dirty="0">
                <a:solidFill>
                  <a:schemeClr val="bg1"/>
                </a:solidFill>
              </a:rPr>
              <a:t>ناميده مي‌شود. اين خانه‌ها به كمك نامگذاري با حروف و عدد مشخص مي‌گردند به اين صورت كه </a:t>
            </a:r>
            <a:r>
              <a:rPr lang="en-US" sz="2000" dirty="0">
                <a:solidFill>
                  <a:schemeClr val="bg1"/>
                </a:solidFill>
              </a:rPr>
              <a:t>A1 </a:t>
            </a:r>
            <a:r>
              <a:rPr lang="fa-IR" sz="2000" dirty="0">
                <a:solidFill>
                  <a:schemeClr val="bg1"/>
                </a:solidFill>
              </a:rPr>
              <a:t>يعني سلولي كه در ستون </a:t>
            </a:r>
            <a:r>
              <a:rPr lang="en-US" sz="2000" dirty="0">
                <a:solidFill>
                  <a:schemeClr val="bg1"/>
                </a:solidFill>
              </a:rPr>
              <a:t>A </a:t>
            </a:r>
            <a:r>
              <a:rPr lang="fa-IR" sz="2000" dirty="0">
                <a:solidFill>
                  <a:schemeClr val="bg1"/>
                </a:solidFill>
              </a:rPr>
              <a:t>و رديف 1 قرار دارد. براي نمايش بازه اي از سلول‌ها از نماد گذاري به كمك « : » استفاده مي‌شود. مثلا اگر بخواهيد خانه‌هاي موجود در يك ستون را مشخص كنيد، به عنوان نمونه خانه‌هاي ستون </a:t>
            </a:r>
            <a:r>
              <a:rPr lang="en-US" sz="2000" dirty="0">
                <a:solidFill>
                  <a:schemeClr val="bg1"/>
                </a:solidFill>
              </a:rPr>
              <a:t>A </a:t>
            </a:r>
            <a:r>
              <a:rPr lang="fa-IR" sz="2000" dirty="0">
                <a:solidFill>
                  <a:schemeClr val="bg1"/>
                </a:solidFill>
              </a:rPr>
              <a:t>از رديف 1 تا 4 با نماد </a:t>
            </a:r>
            <a:r>
              <a:rPr lang="en-US" sz="2000" dirty="0">
                <a:solidFill>
                  <a:schemeClr val="bg1"/>
                </a:solidFill>
              </a:rPr>
              <a:t>A1:A4 </a:t>
            </a:r>
            <a:r>
              <a:rPr lang="fa-IR" sz="2000" dirty="0">
                <a:solidFill>
                  <a:schemeClr val="bg1"/>
                </a:solidFill>
              </a:rPr>
              <a:t>مشخص مي‌شود. </a:t>
            </a:r>
            <a:br>
              <a:rPr lang="fa-IR" sz="2000" dirty="0">
                <a:solidFill>
                  <a:schemeClr val="bg1"/>
                </a:solidFill>
              </a:rPr>
            </a:br>
            <a:endParaRPr lang="en-US" sz="2000" dirty="0">
              <a:solidFill>
                <a:schemeClr val="bg1"/>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78001" y="2297230"/>
            <a:ext cx="2857500" cy="1409700"/>
          </a:xfrm>
        </p:spPr>
      </p:pic>
      <p:sp>
        <p:nvSpPr>
          <p:cNvPr id="4" name="Slide Number Placeholder 3"/>
          <p:cNvSpPr>
            <a:spLocks noGrp="1"/>
          </p:cNvSpPr>
          <p:nvPr>
            <p:ph type="sldNum" sz="quarter" idx="12"/>
          </p:nvPr>
        </p:nvSpPr>
        <p:spPr/>
        <p:txBody>
          <a:bodyPr/>
          <a:lstStyle/>
          <a:p>
            <a:fld id="{650B02BA-D3FA-4FB4-B3BC-FD2EB16C03CA}" type="slidenum">
              <a:rPr lang="en-US" smtClean="0"/>
              <a:t>17</a:t>
            </a:fld>
            <a:endParaRPr lang="en-US"/>
          </a:p>
        </p:txBody>
      </p:sp>
      <p:sp>
        <p:nvSpPr>
          <p:cNvPr id="6" name="TextBox 5"/>
          <p:cNvSpPr txBox="1"/>
          <p:nvPr/>
        </p:nvSpPr>
        <p:spPr>
          <a:xfrm>
            <a:off x="1118681" y="3832697"/>
            <a:ext cx="8025319" cy="707886"/>
          </a:xfrm>
          <a:prstGeom prst="rect">
            <a:avLst/>
          </a:prstGeom>
          <a:noFill/>
        </p:spPr>
        <p:txBody>
          <a:bodyPr wrap="square" rtlCol="0">
            <a:spAutoFit/>
          </a:bodyPr>
          <a:lstStyle/>
          <a:p>
            <a:pPr algn="r" rtl="1"/>
            <a:r>
              <a:rPr lang="fa-IR" sz="2000" dirty="0">
                <a:solidFill>
                  <a:schemeClr val="bg1"/>
                </a:solidFill>
                <a:latin typeface="+mj-lt"/>
                <a:ea typeface="+mj-ea"/>
              </a:rPr>
              <a:t>همچنين در صورتي كه بخواهيد در يك رديف بازه اي از سلول‌ها را تعيين كنيد، مثلا در رديف 1 ام از ستون </a:t>
            </a:r>
            <a:r>
              <a:rPr lang="en-US" sz="2000" dirty="0">
                <a:solidFill>
                  <a:schemeClr val="bg1"/>
                </a:solidFill>
                <a:latin typeface="+mj-lt"/>
                <a:ea typeface="+mj-ea"/>
              </a:rPr>
              <a:t>A </a:t>
            </a:r>
            <a:r>
              <a:rPr lang="fa-IR" sz="2000" dirty="0">
                <a:solidFill>
                  <a:schemeClr val="bg1"/>
                </a:solidFill>
                <a:latin typeface="+mj-lt"/>
                <a:ea typeface="+mj-ea"/>
              </a:rPr>
              <a:t>تا </a:t>
            </a:r>
            <a:r>
              <a:rPr lang="en-US" sz="2000" dirty="0">
                <a:solidFill>
                  <a:schemeClr val="bg1"/>
                </a:solidFill>
                <a:latin typeface="+mj-lt"/>
                <a:ea typeface="+mj-ea"/>
              </a:rPr>
              <a:t>G </a:t>
            </a:r>
            <a:r>
              <a:rPr lang="fa-IR" sz="2000" dirty="0">
                <a:solidFill>
                  <a:schemeClr val="bg1"/>
                </a:solidFill>
                <a:latin typeface="+mj-lt"/>
                <a:ea typeface="+mj-ea"/>
              </a:rPr>
              <a:t>از نماد </a:t>
            </a:r>
            <a:r>
              <a:rPr lang="en-US" sz="2000" dirty="0">
                <a:solidFill>
                  <a:schemeClr val="bg1"/>
                </a:solidFill>
                <a:latin typeface="+mj-lt"/>
                <a:ea typeface="+mj-ea"/>
              </a:rPr>
              <a:t>A1:G1 </a:t>
            </a:r>
            <a:r>
              <a:rPr lang="fa-IR" sz="2000" dirty="0">
                <a:solidFill>
                  <a:schemeClr val="bg1"/>
                </a:solidFill>
                <a:latin typeface="+mj-lt"/>
                <a:ea typeface="+mj-ea"/>
              </a:rPr>
              <a:t>استفاده مي‌كنيد. در ادامه براي محاسبات كاربرد اين نمايش را خواهيد ديد. </a:t>
            </a:r>
            <a:endParaRPr lang="en-US" sz="2000" dirty="0">
              <a:solidFill>
                <a:schemeClr val="bg1"/>
              </a:solidFill>
              <a:latin typeface="+mj-lt"/>
              <a:ea typeface="+mj-ea"/>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8001" y="4540583"/>
            <a:ext cx="3608296" cy="1491429"/>
          </a:xfrm>
          <a:prstGeom prst="rect">
            <a:avLst/>
          </a:prstGeom>
        </p:spPr>
      </p:pic>
    </p:spTree>
    <p:extLst>
      <p:ext uri="{BB962C8B-B14F-4D97-AF65-F5344CB8AC3E}">
        <p14:creationId xmlns:p14="http://schemas.microsoft.com/office/powerpoint/2010/main" val="27367679"/>
      </p:ext>
    </p:extLst>
  </p:cSld>
  <p:clrMapOvr>
    <a:masterClrMapping/>
  </p:clrMapOvr>
  <mc:AlternateContent xmlns:mc="http://schemas.openxmlformats.org/markup-compatibility/2006">
    <mc:Choice xmlns:p14="http://schemas.microsoft.com/office/powerpoint/2010/main" Requires="p14">
      <p:transition spd="slow" p14:dur="20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2000"/>
                                        <p:tgtEl>
                                          <p:spTgt spid="7"/>
                                        </p:tgtEl>
                                      </p:cBhvr>
                                    </p:animEffect>
                                    <p:anim calcmode="lin" valueType="num">
                                      <p:cBhvr>
                                        <p:cTn id="13" dur="2000" fill="hold"/>
                                        <p:tgtEl>
                                          <p:spTgt spid="7"/>
                                        </p:tgtEl>
                                        <p:attrNameLst>
                                          <p:attrName>ppt_w</p:attrName>
                                        </p:attrNameLst>
                                      </p:cBhvr>
                                      <p:tavLst>
                                        <p:tav tm="0" fmla="#ppt_w*sin(2.5*pi*$)">
                                          <p:val>
                                            <p:fltVal val="0"/>
                                          </p:val>
                                        </p:tav>
                                        <p:tav tm="100000">
                                          <p:val>
                                            <p:fltVal val="1"/>
                                          </p:val>
                                        </p:tav>
                                      </p:tavLst>
                                    </p:anim>
                                    <p:anim calcmode="lin" valueType="num">
                                      <p:cBhvr>
                                        <p:cTn id="14" dur="20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fa-IR" sz="2000" dirty="0">
                <a:solidFill>
                  <a:schemeClr val="bg1"/>
                </a:solidFill>
              </a:rPr>
              <a:t>با كليك بر روي هر خانه، آن سلول انتخاب مي‌شود و شما مي‌توانيد محتواي آن را تغيير دهيد و مطلبي در آن درج كنيد. براي انتخاب هم زمانِ چند </a:t>
            </a:r>
            <a:r>
              <a:rPr lang="en-US" sz="2000" dirty="0">
                <a:solidFill>
                  <a:schemeClr val="bg1"/>
                </a:solidFill>
              </a:rPr>
              <a:t>Cell </a:t>
            </a:r>
            <a:r>
              <a:rPr lang="fa-IR" sz="2000" dirty="0">
                <a:solidFill>
                  <a:schemeClr val="bg1"/>
                </a:solidFill>
              </a:rPr>
              <a:t>از كليد </a:t>
            </a:r>
            <a:r>
              <a:rPr lang="en-US" sz="2000" dirty="0">
                <a:solidFill>
                  <a:schemeClr val="bg1"/>
                </a:solidFill>
              </a:rPr>
              <a:t>Ctrl </a:t>
            </a:r>
            <a:r>
              <a:rPr lang="fa-IR" sz="2000" dirty="0">
                <a:solidFill>
                  <a:schemeClr val="bg1"/>
                </a:solidFill>
              </a:rPr>
              <a:t>كمك مي‌گيريم. همچنين براي انتخاب بازه اي از سلول‌ها با انتخاب نخستين خانه و گرفتن كليد </a:t>
            </a:r>
            <a:r>
              <a:rPr lang="en-US" sz="2000" dirty="0">
                <a:solidFill>
                  <a:schemeClr val="bg1"/>
                </a:solidFill>
              </a:rPr>
              <a:t>shift </a:t>
            </a:r>
            <a:r>
              <a:rPr lang="fa-IR" sz="2000" dirty="0">
                <a:solidFill>
                  <a:schemeClr val="bg1"/>
                </a:solidFill>
              </a:rPr>
              <a:t>و انتخاب خانه‌ي انتهاي بازه، تمام خانه‌هاي مابين آنها نيز مورد انتخاب قرار مي‌گيرند. </a:t>
            </a:r>
            <a:br>
              <a:rPr lang="fa-IR" sz="2000" dirty="0">
                <a:solidFill>
                  <a:schemeClr val="bg1"/>
                </a:solidFill>
              </a:rPr>
            </a:br>
            <a:r>
              <a:rPr lang="fa-IR" sz="2000" dirty="0">
                <a:solidFill>
                  <a:schemeClr val="bg1"/>
                </a:solidFill>
              </a:rPr>
              <a:t>در اين نرم‌افزار امكان تكميل خودكار سلول‌ها، در صورت وجود يك ترتيب منطقي وجود دارد. به عنوان مثال كافي است در يك ستون، به ترتيب در سلول اول عدد 1 و در سلول دوم عدد 2 را درج كنيد، سپس با انتخاب هر دو سلول و قرار دادن موس بر گوشه سمت راست و پايين سلول دوم، هنگامي‌كه نشانگر موس به شكل يك + در آمد آن را تا جايي كه مي‌خواهيم به سمت پايين مي‌كشيم و خواهيد ديد به صورت خودكار، ادامه اعداد درج مي‌شوند: </a:t>
            </a:r>
            <a:br>
              <a:rPr lang="fa-IR" sz="2000" dirty="0">
                <a:solidFill>
                  <a:schemeClr val="bg1"/>
                </a:solidFill>
              </a:rPr>
            </a:br>
            <a:endParaRPr lang="en-US" sz="2000" dirty="0">
              <a:solidFill>
                <a:schemeClr val="bg1"/>
              </a:solidFill>
            </a:endParaRPr>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79167" y="2842881"/>
            <a:ext cx="2857500" cy="1143000"/>
          </a:xfrm>
        </p:spPr>
      </p:pic>
      <p:sp>
        <p:nvSpPr>
          <p:cNvPr id="4" name="Slide Number Placeholder 3"/>
          <p:cNvSpPr>
            <a:spLocks noGrp="1"/>
          </p:cNvSpPr>
          <p:nvPr>
            <p:ph type="sldNum" sz="quarter" idx="12"/>
          </p:nvPr>
        </p:nvSpPr>
        <p:spPr/>
        <p:txBody>
          <a:bodyPr/>
          <a:lstStyle/>
          <a:p>
            <a:fld id="{650B02BA-D3FA-4FB4-B3BC-FD2EB16C03CA}" type="slidenum">
              <a:rPr lang="en-US" smtClean="0"/>
              <a:t>18</a:t>
            </a:fld>
            <a:endParaRPr lang="en-US"/>
          </a:p>
        </p:txBody>
      </p:sp>
      <p:sp>
        <p:nvSpPr>
          <p:cNvPr id="6" name="TextBox 5"/>
          <p:cNvSpPr txBox="1"/>
          <p:nvPr/>
        </p:nvSpPr>
        <p:spPr>
          <a:xfrm>
            <a:off x="1070043" y="4309353"/>
            <a:ext cx="8025319" cy="707886"/>
          </a:xfrm>
          <a:prstGeom prst="rect">
            <a:avLst/>
          </a:prstGeom>
          <a:noFill/>
        </p:spPr>
        <p:txBody>
          <a:bodyPr wrap="square" rtlCol="0">
            <a:spAutoFit/>
          </a:bodyPr>
          <a:lstStyle/>
          <a:p>
            <a:pPr algn="r" rtl="1"/>
            <a:r>
              <a:rPr lang="fa-IR" sz="2000" dirty="0">
                <a:solidFill>
                  <a:schemeClr val="bg1"/>
                </a:solidFill>
                <a:latin typeface="+mj-lt"/>
                <a:ea typeface="+mj-ea"/>
              </a:rPr>
              <a:t>علاوه بر اين، برنامه </a:t>
            </a:r>
            <a:r>
              <a:rPr lang="en-US" sz="2000" dirty="0">
                <a:solidFill>
                  <a:schemeClr val="bg1"/>
                </a:solidFill>
                <a:latin typeface="+mj-lt"/>
                <a:ea typeface="+mj-ea"/>
              </a:rPr>
              <a:t>Excel </a:t>
            </a:r>
            <a:r>
              <a:rPr lang="fa-IR" sz="2000" dirty="0">
                <a:solidFill>
                  <a:schemeClr val="bg1"/>
                </a:solidFill>
                <a:latin typeface="+mj-lt"/>
                <a:ea typeface="+mj-ea"/>
              </a:rPr>
              <a:t>قابليت </a:t>
            </a:r>
            <a:r>
              <a:rPr lang="en-US" sz="2000" dirty="0">
                <a:solidFill>
                  <a:schemeClr val="bg1"/>
                </a:solidFill>
                <a:latin typeface="+mj-lt"/>
                <a:ea typeface="+mj-ea"/>
              </a:rPr>
              <a:t>auto complete </a:t>
            </a:r>
            <a:r>
              <a:rPr lang="fa-IR" sz="2000" dirty="0">
                <a:solidFill>
                  <a:schemeClr val="bg1"/>
                </a:solidFill>
                <a:latin typeface="+mj-lt"/>
                <a:ea typeface="+mj-ea"/>
              </a:rPr>
              <a:t>هم دارد، يعني اگر بخواهيد خانه اي را با يك كلمه پر كنيد با زدن ابتداي هر كلمه‌اي كه قبلا درج شده </a:t>
            </a:r>
            <a:r>
              <a:rPr lang="en-US" sz="2000" dirty="0">
                <a:solidFill>
                  <a:schemeClr val="bg1"/>
                </a:solidFill>
                <a:latin typeface="+mj-lt"/>
                <a:ea typeface="+mj-ea"/>
              </a:rPr>
              <a:t>Excel </a:t>
            </a:r>
            <a:r>
              <a:rPr lang="fa-IR" sz="2000" dirty="0">
                <a:solidFill>
                  <a:schemeClr val="bg1"/>
                </a:solidFill>
                <a:latin typeface="+mj-lt"/>
                <a:ea typeface="+mj-ea"/>
              </a:rPr>
              <a:t>خود ادامه آنرا تكلميل خواهد نمود:</a:t>
            </a:r>
            <a:endParaRPr lang="en-US" sz="2000" dirty="0">
              <a:solidFill>
                <a:schemeClr val="bg1"/>
              </a:solidFill>
              <a:latin typeface="+mj-lt"/>
              <a:ea typeface="+mj-ea"/>
            </a:endParaRP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9167" y="5030338"/>
            <a:ext cx="3227922" cy="1205091"/>
          </a:xfrm>
          <a:prstGeom prst="rect">
            <a:avLst/>
          </a:prstGeom>
        </p:spPr>
      </p:pic>
    </p:spTree>
    <p:extLst>
      <p:ext uri="{BB962C8B-B14F-4D97-AF65-F5344CB8AC3E}">
        <p14:creationId xmlns:p14="http://schemas.microsoft.com/office/powerpoint/2010/main" val="3065199533"/>
      </p:ext>
    </p:extLst>
  </p:cSld>
  <p:clrMapOvr>
    <a:masterClrMapping/>
  </p:clrMapOvr>
  <mc:AlternateContent xmlns:mc="http://schemas.openxmlformats.org/markup-compatibility/2006">
    <mc:Choice xmlns:p14="http://schemas.microsoft.com/office/powerpoint/2010/main" Requires="p14">
      <p:transition spd="slow" p14:dur="20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sz="2000" dirty="0">
                <a:solidFill>
                  <a:schemeClr val="bg1"/>
                </a:solidFill>
              </a:rPr>
              <a:t>ابعاد سلول‌هاي هر ستون را مي‌توانيد از طريق جابه‌جا كردن مرز ميان ستون‌ها از رديف بالايي، به كمك موس تنظيم كنيد: </a:t>
            </a:r>
            <a:endParaRPr lang="en-US" sz="2000" dirty="0">
              <a:solidFill>
                <a:schemeClr val="bg1"/>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6171" y="1270000"/>
            <a:ext cx="3471646" cy="1064638"/>
          </a:xfrm>
        </p:spPr>
      </p:pic>
      <p:sp>
        <p:nvSpPr>
          <p:cNvPr id="4" name="Slide Number Placeholder 3"/>
          <p:cNvSpPr>
            <a:spLocks noGrp="1"/>
          </p:cNvSpPr>
          <p:nvPr>
            <p:ph type="sldNum" sz="quarter" idx="12"/>
          </p:nvPr>
        </p:nvSpPr>
        <p:spPr/>
        <p:txBody>
          <a:bodyPr/>
          <a:lstStyle/>
          <a:p>
            <a:fld id="{650B02BA-D3FA-4FB4-B3BC-FD2EB16C03CA}" type="slidenum">
              <a:rPr lang="en-US" smtClean="0"/>
              <a:t>19</a:t>
            </a:fld>
            <a:endParaRPr lang="en-US"/>
          </a:p>
        </p:txBody>
      </p:sp>
      <p:sp>
        <p:nvSpPr>
          <p:cNvPr id="6" name="TextBox 5"/>
          <p:cNvSpPr txBox="1"/>
          <p:nvPr/>
        </p:nvSpPr>
        <p:spPr>
          <a:xfrm>
            <a:off x="1086171" y="2490281"/>
            <a:ext cx="8096740" cy="1015663"/>
          </a:xfrm>
          <a:prstGeom prst="rect">
            <a:avLst/>
          </a:prstGeom>
          <a:noFill/>
        </p:spPr>
        <p:txBody>
          <a:bodyPr wrap="square" rtlCol="0">
            <a:spAutoFit/>
          </a:bodyPr>
          <a:lstStyle/>
          <a:p>
            <a:pPr algn="r" rtl="1"/>
            <a:r>
              <a:rPr lang="fa-IR" sz="2000" dirty="0">
                <a:solidFill>
                  <a:schemeClr val="bg1"/>
                </a:solidFill>
                <a:latin typeface="+mj-lt"/>
                <a:ea typeface="+mj-ea"/>
              </a:rPr>
              <a:t>براي هر سلول مي‌توانيد رنگ زمينه تعيين كنيد و فرمت نوشتار درون آن را با كمك ابزارهاي موجود در </a:t>
            </a:r>
            <a:r>
              <a:rPr lang="en-US" sz="2000" dirty="0">
                <a:solidFill>
                  <a:schemeClr val="bg1"/>
                </a:solidFill>
                <a:latin typeface="+mj-lt"/>
                <a:ea typeface="+mj-ea"/>
              </a:rPr>
              <a:t>Home </a:t>
            </a:r>
            <a:r>
              <a:rPr lang="fa-IR" sz="2000" dirty="0">
                <a:solidFill>
                  <a:schemeClr val="bg1"/>
                </a:solidFill>
                <a:latin typeface="+mj-lt"/>
                <a:ea typeface="+mj-ea"/>
              </a:rPr>
              <a:t>مشخص كنيد. براي استفاده از فرمول‌هاي محاسباتي </a:t>
            </a:r>
            <a:r>
              <a:rPr lang="en-US" sz="2000" dirty="0">
                <a:solidFill>
                  <a:schemeClr val="bg1"/>
                </a:solidFill>
                <a:latin typeface="+mj-lt"/>
                <a:ea typeface="+mj-ea"/>
              </a:rPr>
              <a:t>Excel </a:t>
            </a:r>
            <a:r>
              <a:rPr lang="fa-IR" sz="2000" dirty="0">
                <a:solidFill>
                  <a:schemeClr val="bg1"/>
                </a:solidFill>
                <a:latin typeface="+mj-lt"/>
                <a:ea typeface="+mj-ea"/>
              </a:rPr>
              <a:t>از نوار </a:t>
            </a:r>
            <a:r>
              <a:rPr lang="fa-IR" sz="2000" dirty="0" smtClean="0">
                <a:solidFill>
                  <a:schemeClr val="bg1"/>
                </a:solidFill>
                <a:latin typeface="+mj-lt"/>
                <a:ea typeface="+mj-ea"/>
              </a:rPr>
              <a:t>فرمول‌ها (</a:t>
            </a:r>
            <a:r>
              <a:rPr lang="en-US" sz="2000" dirty="0" smtClean="0">
                <a:solidFill>
                  <a:schemeClr val="bg1"/>
                </a:solidFill>
                <a:latin typeface="+mj-lt"/>
                <a:ea typeface="+mj-ea"/>
              </a:rPr>
              <a:t>(Formula Bar</a:t>
            </a:r>
            <a:r>
              <a:rPr lang="fa-IR" sz="2000" dirty="0" smtClean="0">
                <a:solidFill>
                  <a:schemeClr val="bg1"/>
                </a:solidFill>
                <a:latin typeface="+mj-lt"/>
                <a:ea typeface="+mj-ea"/>
              </a:rPr>
              <a:t>در </a:t>
            </a:r>
            <a:r>
              <a:rPr lang="fa-IR" sz="2000" dirty="0">
                <a:solidFill>
                  <a:schemeClr val="bg1"/>
                </a:solidFill>
                <a:latin typeface="+mj-lt"/>
                <a:ea typeface="+mj-ea"/>
              </a:rPr>
              <a:t>بالاي صفحه استفاده مي‌كنيم: </a:t>
            </a:r>
            <a:endParaRPr lang="en-US" sz="2000" dirty="0">
              <a:solidFill>
                <a:schemeClr val="bg1"/>
              </a:solidFill>
              <a:latin typeface="+mj-lt"/>
              <a:ea typeface="+mj-ea"/>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6171" y="3370757"/>
            <a:ext cx="3164573" cy="462941"/>
          </a:xfrm>
          <a:prstGeom prst="rect">
            <a:avLst/>
          </a:prstGeom>
        </p:spPr>
      </p:pic>
      <p:sp>
        <p:nvSpPr>
          <p:cNvPr id="8" name="TextBox 7"/>
          <p:cNvSpPr txBox="1"/>
          <p:nvPr/>
        </p:nvSpPr>
        <p:spPr>
          <a:xfrm>
            <a:off x="1313450" y="3841769"/>
            <a:ext cx="7960552" cy="707886"/>
          </a:xfrm>
          <a:prstGeom prst="rect">
            <a:avLst/>
          </a:prstGeom>
          <a:noFill/>
        </p:spPr>
        <p:txBody>
          <a:bodyPr wrap="square" rtlCol="0">
            <a:spAutoFit/>
          </a:bodyPr>
          <a:lstStyle/>
          <a:p>
            <a:pPr algn="r" rtl="1"/>
            <a:r>
              <a:rPr lang="fa-IR" sz="2000" dirty="0">
                <a:solidFill>
                  <a:schemeClr val="bg1"/>
                </a:solidFill>
                <a:latin typeface="+mj-lt"/>
                <a:ea typeface="+mj-ea"/>
              </a:rPr>
              <a:t>با كليك بر روي علامت </a:t>
            </a:r>
            <a:r>
              <a:rPr lang="en-US" sz="2000" dirty="0" err="1">
                <a:solidFill>
                  <a:schemeClr val="bg1"/>
                </a:solidFill>
                <a:latin typeface="+mj-lt"/>
                <a:ea typeface="+mj-ea"/>
              </a:rPr>
              <a:t>fx</a:t>
            </a:r>
            <a:r>
              <a:rPr lang="en-US" sz="2000" dirty="0">
                <a:solidFill>
                  <a:schemeClr val="bg1"/>
                </a:solidFill>
                <a:latin typeface="+mj-lt"/>
                <a:ea typeface="+mj-ea"/>
              </a:rPr>
              <a:t> ، </a:t>
            </a:r>
            <a:r>
              <a:rPr lang="fa-IR" sz="2000" dirty="0">
                <a:solidFill>
                  <a:schemeClr val="bg1"/>
                </a:solidFill>
                <a:latin typeface="+mj-lt"/>
                <a:ea typeface="+mj-ea"/>
              </a:rPr>
              <a:t>پنجره‌اي گشوده مي‌شود كه مي‌توانيد از طريق آن، فرمول مورد نظر خود را انتخاب نماييد، </a:t>
            </a:r>
            <a:r>
              <a:rPr lang="en-US" sz="2000" dirty="0">
                <a:solidFill>
                  <a:schemeClr val="bg1"/>
                </a:solidFill>
                <a:latin typeface="+mj-lt"/>
                <a:ea typeface="+mj-ea"/>
              </a:rPr>
              <a:t>excel </a:t>
            </a:r>
            <a:r>
              <a:rPr lang="fa-IR" sz="2000" dirty="0">
                <a:solidFill>
                  <a:schemeClr val="bg1"/>
                </a:solidFill>
                <a:latin typeface="+mj-lt"/>
                <a:ea typeface="+mj-ea"/>
              </a:rPr>
              <a:t>دامنه وسيعي از فرمول‌هاي محاسباتي، آماري، منطقي و … را پشتيباني مي‌كند: </a:t>
            </a:r>
            <a:endParaRPr lang="en-US" sz="2000" dirty="0">
              <a:solidFill>
                <a:schemeClr val="bg1"/>
              </a:solidFill>
              <a:latin typeface="+mj-lt"/>
              <a:ea typeface="+mj-ea"/>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429" y="4455267"/>
            <a:ext cx="2777754" cy="2398127"/>
          </a:xfrm>
          <a:prstGeom prst="rect">
            <a:avLst/>
          </a:prstGeom>
        </p:spPr>
      </p:pic>
    </p:spTree>
    <p:extLst>
      <p:ext uri="{BB962C8B-B14F-4D97-AF65-F5344CB8AC3E}">
        <p14:creationId xmlns:p14="http://schemas.microsoft.com/office/powerpoint/2010/main" val="890169926"/>
      </p:ext>
    </p:extLst>
  </p:cSld>
  <p:clrMapOvr>
    <a:masterClrMapping/>
  </p:clrMapOvr>
  <mc:AlternateContent xmlns:mc="http://schemas.openxmlformats.org/markup-compatibility/2006">
    <mc:Choice xmlns:p14="http://schemas.microsoft.com/office/powerpoint/2010/main" Requires="p14">
      <p:transition spd="slow" p14:dur="20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circle(in)">
                                      <p:cBhvr>
                                        <p:cTn id="14" dur="20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animEffect transition="in" filter="fade">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3840" y="1086076"/>
            <a:ext cx="8596668" cy="1826581"/>
          </a:xfrm>
        </p:spPr>
        <p:txBody>
          <a:bodyPr>
            <a:normAutofit/>
          </a:bodyPr>
          <a:lstStyle/>
          <a:p>
            <a:pPr algn="r"/>
            <a:r>
              <a:rPr lang="fa-IR" sz="7200" dirty="0">
                <a:solidFill>
                  <a:schemeClr val="bg1"/>
                </a:solidFill>
              </a:rPr>
              <a:t>پاورپوینت</a:t>
            </a:r>
            <a:endParaRPr lang="en-US" sz="7200" dirty="0">
              <a:solidFill>
                <a:schemeClr val="bg1"/>
              </a:solidFill>
            </a:endParaRP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650B02BA-D3FA-4FB4-B3BC-FD2EB16C03CA}" type="slidenum">
              <a:rPr lang="en-US" smtClean="0"/>
              <a:t>2</a:t>
            </a:fld>
            <a:endParaRPr lang="en-US"/>
          </a:p>
        </p:txBody>
      </p:sp>
    </p:spTree>
    <p:extLst>
      <p:ext uri="{BB962C8B-B14F-4D97-AF65-F5344CB8AC3E}">
        <p14:creationId xmlns:p14="http://schemas.microsoft.com/office/powerpoint/2010/main" val="3561275385"/>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a:r>
              <a:rPr lang="fa-IR" sz="2000" dirty="0">
                <a:solidFill>
                  <a:schemeClr val="bg1"/>
                </a:solidFill>
              </a:rPr>
              <a:t>به غير از استفاده از فرمول‌هاي پيش فرض مي‌توانيم محاسبات مورد نظر خود را به صورت دستي نيز در اين نوار وارد كنيم. به اين صورت كه ابتدا بايد علامت" = "در اين نوار نوشته شود و سپس عبارت رياضي مورد نظر، مثلا مي‌خواهيم عدد موجود در خانه </a:t>
            </a:r>
            <a:r>
              <a:rPr lang="en-US" sz="2000" dirty="0">
                <a:solidFill>
                  <a:schemeClr val="bg1"/>
                </a:solidFill>
              </a:rPr>
              <a:t>A1 </a:t>
            </a:r>
            <a:r>
              <a:rPr lang="fa-IR" sz="2000" dirty="0">
                <a:solidFill>
                  <a:schemeClr val="bg1"/>
                </a:solidFill>
              </a:rPr>
              <a:t>را با </a:t>
            </a:r>
            <a:r>
              <a:rPr lang="en-US" sz="2000" dirty="0">
                <a:solidFill>
                  <a:schemeClr val="bg1"/>
                </a:solidFill>
              </a:rPr>
              <a:t>􏰅B </a:t>
            </a:r>
            <a:r>
              <a:rPr lang="fa-IR" sz="2000" dirty="0">
                <a:solidFill>
                  <a:schemeClr val="bg1"/>
                </a:solidFill>
              </a:rPr>
              <a:t>جمع كرده و بر </a:t>
            </a:r>
            <a:r>
              <a:rPr lang="en-US" sz="2000" dirty="0">
                <a:solidFill>
                  <a:schemeClr val="bg1"/>
                </a:solidFill>
              </a:rPr>
              <a:t>C1 </a:t>
            </a:r>
            <a:r>
              <a:rPr lang="fa-IR" sz="2000" dirty="0">
                <a:solidFill>
                  <a:schemeClr val="bg1"/>
                </a:solidFill>
              </a:rPr>
              <a:t>تقسيم كنيم و حاصل اين عمليات در خانه‌ي </a:t>
            </a:r>
            <a:r>
              <a:rPr lang="en-US" sz="2000" dirty="0">
                <a:solidFill>
                  <a:schemeClr val="bg1"/>
                </a:solidFill>
              </a:rPr>
              <a:t>D1 </a:t>
            </a:r>
            <a:r>
              <a:rPr lang="fa-IR" sz="2000" dirty="0">
                <a:solidFill>
                  <a:schemeClr val="bg1"/>
                </a:solidFill>
              </a:rPr>
              <a:t>نوشته شود، كافيست بر روي خانه‌ي </a:t>
            </a:r>
            <a:r>
              <a:rPr lang="en-US" sz="2000" dirty="0">
                <a:solidFill>
                  <a:schemeClr val="bg1"/>
                </a:solidFill>
              </a:rPr>
              <a:t>D1 </a:t>
            </a:r>
            <a:r>
              <a:rPr lang="fa-IR" sz="2000" dirty="0">
                <a:solidFill>
                  <a:schemeClr val="bg1"/>
                </a:solidFill>
              </a:rPr>
              <a:t>كليك كرده تا به انتخاب در آيد، سپس در نوار فرمول عبارت زير را بنويسيم: </a:t>
            </a:r>
            <a:endParaRPr lang="en-US" sz="2000" dirty="0">
              <a:solidFill>
                <a:schemeClr val="bg1"/>
              </a:solidFill>
            </a:endParaRPr>
          </a:p>
        </p:txBody>
      </p:sp>
      <p:sp>
        <p:nvSpPr>
          <p:cNvPr id="4" name="Slide Number Placeholder 3"/>
          <p:cNvSpPr>
            <a:spLocks noGrp="1"/>
          </p:cNvSpPr>
          <p:nvPr>
            <p:ph type="sldNum" sz="quarter" idx="12"/>
          </p:nvPr>
        </p:nvSpPr>
        <p:spPr/>
        <p:txBody>
          <a:bodyPr/>
          <a:lstStyle/>
          <a:p>
            <a:fld id="{650B02BA-D3FA-4FB4-B3BC-FD2EB16C03CA}" type="slidenum">
              <a:rPr lang="en-US" smtClean="0"/>
              <a:pPr/>
              <a:t>20</a:t>
            </a:fld>
            <a:endParaRPr lang="en-US"/>
          </a:p>
        </p:txBody>
      </p:sp>
      <p:sp>
        <p:nvSpPr>
          <p:cNvPr id="5" name="Rectangle 1"/>
          <p:cNvSpPr>
            <a:spLocks noGrp="1" noChangeArrowheads="1"/>
          </p:cNvSpPr>
          <p:nvPr>
            <p:ph idx="1"/>
          </p:nvPr>
        </p:nvSpPr>
        <p:spPr bwMode="auto">
          <a:xfrm>
            <a:off x="677334" y="2159670"/>
            <a:ext cx="1840568" cy="400110"/>
          </a:xfrm>
          <a:prstGeom prst="rect">
            <a:avLst/>
          </a:prstGeom>
        </p:spPr>
        <p:txBody>
          <a:bodyPr vert="horz" wrap="none" lIns="91440" tIns="45720" rIns="91440" bIns="45720" numCol="1" anchor="ctr" anchorCtr="0" compatLnSpc="1">
            <a:prstTxWarp prst="textNoShape">
              <a:avLst/>
            </a:prstTxWarp>
            <a:spAutoFit/>
          </a:bodyPr>
          <a:lstStyle/>
          <a:p>
            <a:pPr marL="0" marR="0" lvl="0" indent="0" algn="l" defTabSz="914400" eaLnBrk="0" fontAlgn="base" latinLnBrk="0" hangingPunct="0">
              <a:lnSpc>
                <a:spcPct val="100000"/>
              </a:lnSpc>
              <a:spcBef>
                <a:spcPct val="0"/>
              </a:spcBef>
              <a:spcAft>
                <a:spcPct val="0"/>
              </a:spcAft>
              <a:buClrTx/>
              <a:buSzTx/>
              <a:buFontTx/>
              <a:buNone/>
              <a:tabLst/>
            </a:pPr>
            <a:r>
              <a:rPr lang="en-US" altLang="en-US" sz="2000" dirty="0">
                <a:solidFill>
                  <a:schemeClr val="bg1"/>
                </a:solidFill>
                <a:latin typeface="+mj-lt"/>
                <a:ea typeface="+mj-ea"/>
              </a:rPr>
              <a:t>􏰈A1 + B􏰅􏰉E/C1 = </a:t>
            </a:r>
          </a:p>
        </p:txBody>
      </p:sp>
      <p:sp>
        <p:nvSpPr>
          <p:cNvPr id="6" name="TextBox 5"/>
          <p:cNvSpPr txBox="1"/>
          <p:nvPr/>
        </p:nvSpPr>
        <p:spPr>
          <a:xfrm>
            <a:off x="933855" y="2431915"/>
            <a:ext cx="8340147" cy="2862322"/>
          </a:xfrm>
          <a:prstGeom prst="rect">
            <a:avLst/>
          </a:prstGeom>
          <a:noFill/>
        </p:spPr>
        <p:txBody>
          <a:bodyPr wrap="square" rtlCol="0">
            <a:spAutoFit/>
          </a:bodyPr>
          <a:lstStyle/>
          <a:p>
            <a:pPr algn="r" rtl="1"/>
            <a:r>
              <a:rPr lang="fa-IR" sz="2000" dirty="0">
                <a:solidFill>
                  <a:schemeClr val="bg1"/>
                </a:solidFill>
                <a:latin typeface="+mj-lt"/>
                <a:ea typeface="+mj-ea"/>
              </a:rPr>
              <a:t>با زدن كليد </a:t>
            </a:r>
            <a:r>
              <a:rPr lang="en-US" sz="2000" dirty="0">
                <a:solidFill>
                  <a:schemeClr val="bg1"/>
                </a:solidFill>
                <a:latin typeface="+mj-lt"/>
                <a:ea typeface="+mj-ea"/>
              </a:rPr>
              <a:t>Enter، </a:t>
            </a:r>
            <a:r>
              <a:rPr lang="fa-IR" sz="2000" dirty="0">
                <a:solidFill>
                  <a:schemeClr val="bg1"/>
                </a:solidFill>
                <a:latin typeface="+mj-lt"/>
                <a:ea typeface="+mj-ea"/>
              </a:rPr>
              <a:t>محاسبه مورد نظر انجام شده و در خانه انتخاب شده نمايش داده مي‌شود. درصورتي كه از فرمول‌هاي موجود در </a:t>
            </a:r>
            <a:r>
              <a:rPr lang="en-US" sz="2000" dirty="0">
                <a:solidFill>
                  <a:schemeClr val="bg1"/>
                </a:solidFill>
                <a:latin typeface="+mj-lt"/>
                <a:ea typeface="+mj-ea"/>
              </a:rPr>
              <a:t>excel </a:t>
            </a:r>
            <a:r>
              <a:rPr lang="fa-IR" sz="2000" dirty="0">
                <a:solidFill>
                  <a:schemeClr val="bg1"/>
                </a:solidFill>
                <a:latin typeface="+mj-lt"/>
                <a:ea typeface="+mj-ea"/>
              </a:rPr>
              <a:t>نيز استفاده كنيم، عبارت قرار گرفته در نوار فرمول ساختاري مشابه بالا خواهد داشت، يعني يك علامت = و در ادامه محاسبات مورد نظر. </a:t>
            </a:r>
          </a:p>
          <a:p>
            <a:pPr algn="r" rtl="1"/>
            <a:r>
              <a:rPr lang="fa-IR" sz="2000" dirty="0">
                <a:solidFill>
                  <a:schemeClr val="bg1"/>
                </a:solidFill>
                <a:latin typeface="+mj-lt"/>
                <a:ea typeface="+mj-ea"/>
              </a:rPr>
              <a:t>به عنوان نمونه فرض كنيد نمرات 5 درس را در اختيار داريم و مي‌خواهيم ميانگين اين نمرات را محاسبه نماييم. براي اين كار 5 نمره را در يك رديف و در 5 خانه مختلف وارد كرده و قصد داريم ميانگين را با يك خانه فاصله در خانه بعدي درج كنيم. </a:t>
            </a:r>
          </a:p>
          <a:p>
            <a:pPr algn="r" rtl="1"/>
            <a:r>
              <a:rPr lang="fa-IR" sz="2000" dirty="0">
                <a:solidFill>
                  <a:schemeClr val="bg1"/>
                </a:solidFill>
                <a:latin typeface="+mj-lt"/>
                <a:ea typeface="+mj-ea"/>
              </a:rPr>
              <a:t>ابتدا خانه‌ي مورد نظر، جهت درج حاصل محاسبه را انتخاب مي‌كنيم و سپس بر روي </a:t>
            </a:r>
            <a:r>
              <a:rPr lang="en-US" sz="2000" dirty="0" err="1">
                <a:solidFill>
                  <a:schemeClr val="bg1"/>
                </a:solidFill>
                <a:latin typeface="+mj-lt"/>
                <a:ea typeface="+mj-ea"/>
              </a:rPr>
              <a:t>fx</a:t>
            </a:r>
            <a:r>
              <a:rPr lang="en-US" sz="2000" dirty="0">
                <a:solidFill>
                  <a:schemeClr val="bg1"/>
                </a:solidFill>
                <a:latin typeface="+mj-lt"/>
                <a:ea typeface="+mj-ea"/>
              </a:rPr>
              <a:t> </a:t>
            </a:r>
            <a:r>
              <a:rPr lang="fa-IR" sz="2000" dirty="0">
                <a:solidFill>
                  <a:schemeClr val="bg1"/>
                </a:solidFill>
                <a:latin typeface="+mj-lt"/>
                <a:ea typeface="+mj-ea"/>
              </a:rPr>
              <a:t>كليك مي‌كنيم تا فرمول مورد نياز را انتخاب كنيم: </a:t>
            </a:r>
          </a:p>
          <a:p>
            <a:pPr algn="r" rtl="1"/>
            <a:endParaRPr lang="en-US" sz="2000" dirty="0">
              <a:solidFill>
                <a:schemeClr val="bg1"/>
              </a:solidFill>
              <a:latin typeface="+mj-lt"/>
              <a:ea typeface="+mj-ea"/>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3113" y="4937831"/>
            <a:ext cx="3251065" cy="986313"/>
          </a:xfrm>
          <a:prstGeom prst="rect">
            <a:avLst/>
          </a:prstGeom>
        </p:spPr>
      </p:pic>
    </p:spTree>
    <p:extLst>
      <p:ext uri="{BB962C8B-B14F-4D97-AF65-F5344CB8AC3E}">
        <p14:creationId xmlns:p14="http://schemas.microsoft.com/office/powerpoint/2010/main" val="1330155788"/>
      </p:ext>
    </p:extLst>
  </p:cSld>
  <p:clrMapOvr>
    <a:masterClrMapping/>
  </p:clrMapOvr>
  <mc:AlternateContent xmlns:mc="http://schemas.openxmlformats.org/markup-compatibility/2006">
    <mc:Choice xmlns:p14="http://schemas.microsoft.com/office/powerpoint/2010/main" Requires="p14">
      <p:transition spd="slow" p14:dur="20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sz="2000" dirty="0">
                <a:solidFill>
                  <a:schemeClr val="bg1"/>
                </a:solidFill>
              </a:rPr>
              <a:t>با انتخاب </a:t>
            </a:r>
            <a:r>
              <a:rPr lang="en-US" sz="2000" dirty="0">
                <a:solidFill>
                  <a:schemeClr val="bg1"/>
                </a:solidFill>
              </a:rPr>
              <a:t>AVERAGE </a:t>
            </a:r>
            <a:r>
              <a:rPr lang="fa-IR" sz="2000" dirty="0">
                <a:solidFill>
                  <a:schemeClr val="bg1"/>
                </a:solidFill>
              </a:rPr>
              <a:t>از منوي فرمول‌ها، پنجره‌اي گشوده مي‌شود كه از ما مي‌خواهد داده‌هاي مورد نظر را در آن مشخص كنيم. براي اين كار كافي است با موس، خانه‌هاي مورد نظر، يعني اين 5 نمره را انتخاب كنيم، مي‌توانيد اين كار را تك به تك و براي هر خانه و يا به صورت هم زمان انجام دهيد يعني: </a:t>
            </a:r>
            <a:endParaRPr lang="en-US" sz="2000" dirty="0">
              <a:solidFill>
                <a:schemeClr val="bg1"/>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8349" y="1638502"/>
            <a:ext cx="2857500" cy="1685925"/>
          </a:xfrm>
        </p:spPr>
      </p:pic>
      <p:sp>
        <p:nvSpPr>
          <p:cNvPr id="4" name="Slide Number Placeholder 3"/>
          <p:cNvSpPr>
            <a:spLocks noGrp="1"/>
          </p:cNvSpPr>
          <p:nvPr>
            <p:ph type="sldNum" sz="quarter" idx="12"/>
          </p:nvPr>
        </p:nvSpPr>
        <p:spPr/>
        <p:txBody>
          <a:bodyPr/>
          <a:lstStyle/>
          <a:p>
            <a:fld id="{650B02BA-D3FA-4FB4-B3BC-FD2EB16C03CA}" type="slidenum">
              <a:rPr lang="en-US" smtClean="0"/>
              <a:t>21</a:t>
            </a:fld>
            <a:endParaRPr lang="en-US"/>
          </a:p>
        </p:txBody>
      </p:sp>
      <p:sp>
        <p:nvSpPr>
          <p:cNvPr id="6" name="TextBox 5"/>
          <p:cNvSpPr txBox="1"/>
          <p:nvPr/>
        </p:nvSpPr>
        <p:spPr>
          <a:xfrm>
            <a:off x="1008349" y="3463047"/>
            <a:ext cx="8028647" cy="400110"/>
          </a:xfrm>
          <a:prstGeom prst="rect">
            <a:avLst/>
          </a:prstGeom>
          <a:noFill/>
        </p:spPr>
        <p:txBody>
          <a:bodyPr wrap="square" rtlCol="0">
            <a:spAutoFit/>
          </a:bodyPr>
          <a:lstStyle/>
          <a:p>
            <a:pPr algn="r" rtl="1"/>
            <a:r>
              <a:rPr lang="fa-IR" sz="2000" dirty="0">
                <a:solidFill>
                  <a:schemeClr val="bg1"/>
                </a:solidFill>
                <a:latin typeface="+mj-lt"/>
                <a:ea typeface="+mj-ea"/>
              </a:rPr>
              <a:t>يا به صورت: </a:t>
            </a:r>
            <a:endParaRPr lang="en-US" sz="2000" dirty="0">
              <a:solidFill>
                <a:schemeClr val="bg1"/>
              </a:solidFill>
              <a:latin typeface="+mj-lt"/>
              <a:ea typeface="+mj-ea"/>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8349" y="3858931"/>
            <a:ext cx="2857500" cy="1885950"/>
          </a:xfrm>
          <a:prstGeom prst="rect">
            <a:avLst/>
          </a:prstGeom>
        </p:spPr>
      </p:pic>
    </p:spTree>
    <p:extLst>
      <p:ext uri="{BB962C8B-B14F-4D97-AF65-F5344CB8AC3E}">
        <p14:creationId xmlns:p14="http://schemas.microsoft.com/office/powerpoint/2010/main" val="3796451616"/>
      </p:ext>
    </p:extLst>
  </p:cSld>
  <p:clrMapOvr>
    <a:masterClrMapping/>
  </p:clrMapOvr>
  <mc:AlternateContent xmlns:mc="http://schemas.openxmlformats.org/markup-compatibility/2006">
    <mc:Choice xmlns:p14="http://schemas.microsoft.com/office/powerpoint/2010/main" Requires="p14">
      <p:transition spd="slow" p14:dur="20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66715" y="1656015"/>
            <a:ext cx="3830855" cy="766171"/>
          </a:xfrm>
        </p:spPr>
      </p:pic>
      <p:sp>
        <p:nvSpPr>
          <p:cNvPr id="4" name="Slide Number Placeholder 3"/>
          <p:cNvSpPr>
            <a:spLocks noGrp="1"/>
          </p:cNvSpPr>
          <p:nvPr>
            <p:ph type="sldNum" sz="quarter" idx="12"/>
          </p:nvPr>
        </p:nvSpPr>
        <p:spPr/>
        <p:txBody>
          <a:bodyPr/>
          <a:lstStyle/>
          <a:p>
            <a:fld id="{650B02BA-D3FA-4FB4-B3BC-FD2EB16C03CA}" type="slidenum">
              <a:rPr lang="en-US" smtClean="0"/>
              <a:t>22</a:t>
            </a:fld>
            <a:endParaRPr lang="en-US"/>
          </a:p>
        </p:txBody>
      </p:sp>
      <p:sp>
        <p:nvSpPr>
          <p:cNvPr id="5" name="Rectangle 1"/>
          <p:cNvSpPr>
            <a:spLocks noGrp="1" noChangeArrowheads="1"/>
          </p:cNvSpPr>
          <p:nvPr>
            <p:ph type="title"/>
          </p:nvPr>
        </p:nvSpPr>
        <p:spPr bwMode="auto">
          <a:xfrm>
            <a:off x="804737" y="472025"/>
            <a:ext cx="8341862"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rtl="0" eaLnBrk="0" fontAlgn="base" hangingPunct="0">
              <a:spcAft>
                <a:spcPct val="0"/>
              </a:spcAft>
            </a:pPr>
            <a:r>
              <a:rPr lang="ar-SA" altLang="en-US" sz="2000" dirty="0">
                <a:solidFill>
                  <a:schemeClr val="bg1"/>
                </a:solidFill>
              </a:rPr>
              <a:t>سپس با زدن كليد</a:t>
            </a:r>
            <a:r>
              <a:rPr lang="en-US" altLang="en-US" sz="2000" dirty="0">
                <a:solidFill>
                  <a:schemeClr val="bg1"/>
                </a:solidFill>
              </a:rPr>
              <a:t> OK </a:t>
            </a:r>
            <a:r>
              <a:rPr lang="ar-SA" altLang="en-US" sz="2000" dirty="0">
                <a:solidFill>
                  <a:schemeClr val="bg1"/>
                </a:solidFill>
              </a:rPr>
              <a:t>محاسبات مورد نظر انجام شده و حاصل در خانه‌اي كه انتخاب كرده بوديم نمايش داده مي‌شود. در صورتي كه بر روي خانه‌ي حاصل كليك كنيم در نوار فرمول عبارت زير را خواهيم ديد: (به نحوه نمايش خانههاي انتخاب شده در يك رديف در اين فرمول توجه كنيد)</a:t>
            </a:r>
            <a:r>
              <a:rPr lang="en-US" altLang="en-US" sz="2000" dirty="0">
                <a:solidFill>
                  <a:schemeClr val="bg1"/>
                </a:solidFill>
              </a:rPr>
              <a:t> </a:t>
            </a:r>
            <a:br>
              <a:rPr lang="en-US" altLang="en-US" sz="2000" dirty="0">
                <a:solidFill>
                  <a:schemeClr val="bg1"/>
                </a:solidFill>
              </a:rPr>
            </a:br>
            <a:r>
              <a:rPr lang="en-US" altLang="en-US" sz="2000" dirty="0">
                <a:solidFill>
                  <a:schemeClr val="bg1"/>
                </a:solidFill>
              </a:rPr>
              <a:t>(AVERAGE􏰈(B􏰅2:F􏰅􏰉2 </a:t>
            </a:r>
            <a:endParaRPr lang="en-US" altLang="en-US" sz="2000" dirty="0">
              <a:solidFill>
                <a:schemeClr val="bg1"/>
              </a:solidFill>
            </a:endParaRPr>
          </a:p>
        </p:txBody>
      </p:sp>
      <p:sp>
        <p:nvSpPr>
          <p:cNvPr id="7" name="TextBox 6"/>
          <p:cNvSpPr txBox="1"/>
          <p:nvPr/>
        </p:nvSpPr>
        <p:spPr>
          <a:xfrm>
            <a:off x="1066715" y="2684834"/>
            <a:ext cx="8079884" cy="1323439"/>
          </a:xfrm>
          <a:prstGeom prst="rect">
            <a:avLst/>
          </a:prstGeom>
          <a:noFill/>
        </p:spPr>
        <p:txBody>
          <a:bodyPr wrap="square" rtlCol="0">
            <a:spAutoFit/>
          </a:bodyPr>
          <a:lstStyle/>
          <a:p>
            <a:pPr algn="r" rtl="1"/>
            <a:r>
              <a:rPr lang="fa-IR" sz="2000" dirty="0">
                <a:solidFill>
                  <a:schemeClr val="bg1"/>
                </a:solidFill>
                <a:latin typeface="+mj-lt"/>
                <a:ea typeface="+mj-ea"/>
              </a:rPr>
              <a:t>يكي از حسن‌هاي اين روش آن است كه در صورتي كه بعد از محاسبه، يكي از اعداد را تغيير دهيم، مثلا متوجه شويم نمره‌اي را اشتباه وارد كرده بوديم و مجددا آن را تغيير دهيم، پس از تثبيت آن سلول (از انتخاب در آوردن آن)، ميانگين حساب شده در قبل، به صورت خودكار مجدد محاسبه شده و بر اساس عدد جديد حساب مي‌شود و نيازي نيست كه خودمان دوباره اين مراحل را تكرار كنيم: </a:t>
            </a:r>
            <a:endParaRPr lang="en-US" sz="2000" dirty="0">
              <a:solidFill>
                <a:schemeClr val="bg1"/>
              </a:solidFill>
              <a:latin typeface="+mj-lt"/>
              <a:ea typeface="+mj-ea"/>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5488" y="3938689"/>
            <a:ext cx="3290799" cy="1469890"/>
          </a:xfrm>
          <a:prstGeom prst="rect">
            <a:avLst/>
          </a:prstGeom>
        </p:spPr>
      </p:pic>
    </p:spTree>
    <p:extLst>
      <p:ext uri="{BB962C8B-B14F-4D97-AF65-F5344CB8AC3E}">
        <p14:creationId xmlns:p14="http://schemas.microsoft.com/office/powerpoint/2010/main" val="2256501204"/>
      </p:ext>
    </p:extLst>
  </p:cSld>
  <p:clrMapOvr>
    <a:masterClrMapping/>
  </p:clrMapOvr>
  <mc:AlternateContent xmlns:mc="http://schemas.openxmlformats.org/markup-compatibility/2006">
    <mc:Choice xmlns:p14="http://schemas.microsoft.com/office/powerpoint/2010/main" Requires="p14">
      <p:transition spd="slow" p14:dur="20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randombar(horizontal)">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fa-IR" sz="2000" dirty="0">
                <a:solidFill>
                  <a:schemeClr val="bg1"/>
                </a:solidFill>
              </a:rPr>
              <a:t>اگر مي‌خواستيم براي افراد بيشتري ميانگين نمرات را حساب كنيم، مثلا به جاي يك دانشجو، سه دانشجو و نمرات آنها را داشتيم، عددهاي مربوط به آنها را در رديف‌هاي پاييني اضافه كرده، و كافي بود اين عمليات را تنها براي همان رديف اول انجام دهيم. سپس با انتخاب خانه‌اي كه ميانگين را در آن حساب كرده‌ايم و با قرار دادن موس در گوشه سمت راست و پايين اين سلول، زماني كه نشانگر موس به شكل + در آمد، آن را به سمت پايين كشيده و دو خانه ي زيري را پوشش مي‌دهيم: </a:t>
            </a:r>
            <a:endParaRPr lang="en-US" sz="2000" dirty="0">
              <a:solidFill>
                <a:schemeClr val="bg1"/>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3" y="2224071"/>
            <a:ext cx="3405661" cy="1112516"/>
          </a:xfrm>
        </p:spPr>
      </p:pic>
      <p:sp>
        <p:nvSpPr>
          <p:cNvPr id="4" name="Slide Number Placeholder 3"/>
          <p:cNvSpPr>
            <a:spLocks noGrp="1"/>
          </p:cNvSpPr>
          <p:nvPr>
            <p:ph type="sldNum" sz="quarter" idx="12"/>
          </p:nvPr>
        </p:nvSpPr>
        <p:spPr/>
        <p:txBody>
          <a:bodyPr/>
          <a:lstStyle/>
          <a:p>
            <a:fld id="{650B02BA-D3FA-4FB4-B3BC-FD2EB16C03CA}" type="slidenum">
              <a:rPr lang="en-US" smtClean="0"/>
              <a:t>23</a:t>
            </a:fld>
            <a:endParaRPr lang="en-US"/>
          </a:p>
        </p:txBody>
      </p:sp>
      <p:sp>
        <p:nvSpPr>
          <p:cNvPr id="6" name="TextBox 5"/>
          <p:cNvSpPr txBox="1"/>
          <p:nvPr/>
        </p:nvSpPr>
        <p:spPr>
          <a:xfrm>
            <a:off x="865762" y="3511685"/>
            <a:ext cx="8408240" cy="400110"/>
          </a:xfrm>
          <a:prstGeom prst="rect">
            <a:avLst/>
          </a:prstGeom>
          <a:noFill/>
        </p:spPr>
        <p:txBody>
          <a:bodyPr wrap="square" rtlCol="0">
            <a:spAutoFit/>
          </a:bodyPr>
          <a:lstStyle/>
          <a:p>
            <a:pPr algn="r" rtl="1"/>
            <a:r>
              <a:rPr lang="fa-IR" sz="2000" dirty="0">
                <a:solidFill>
                  <a:schemeClr val="bg1"/>
                </a:solidFill>
                <a:latin typeface="+mj-lt"/>
                <a:ea typeface="+mj-ea"/>
              </a:rPr>
              <a:t>خواهيد ديد كه محاسبه ميانگين براي رديف‌هاي پاييني نيز انجام شده است: </a:t>
            </a:r>
            <a:endParaRPr lang="en-US" sz="2000" dirty="0">
              <a:solidFill>
                <a:schemeClr val="bg1"/>
              </a:solidFill>
              <a:latin typeface="+mj-lt"/>
              <a:ea typeface="+mj-ea"/>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904" y="4086893"/>
            <a:ext cx="3992429" cy="971491"/>
          </a:xfrm>
          <a:prstGeom prst="rect">
            <a:avLst/>
          </a:prstGeom>
        </p:spPr>
      </p:pic>
    </p:spTree>
    <p:extLst>
      <p:ext uri="{BB962C8B-B14F-4D97-AF65-F5344CB8AC3E}">
        <p14:creationId xmlns:p14="http://schemas.microsoft.com/office/powerpoint/2010/main" val="1947677159"/>
      </p:ext>
    </p:extLst>
  </p:cSld>
  <p:clrMapOvr>
    <a:masterClrMapping/>
  </p:clrMapOvr>
  <mc:AlternateContent xmlns:mc="http://schemas.openxmlformats.org/markup-compatibility/2006">
    <mc:Choice xmlns:p14="http://schemas.microsoft.com/office/powerpoint/2010/main" Requires="p14">
      <p:transition spd="slow" p14:dur="20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arn(inVertical)">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fa-IR" sz="2000" dirty="0">
                <a:solidFill>
                  <a:schemeClr val="bg1"/>
                </a:solidFill>
              </a:rPr>
              <a:t>با استفاده از داده‌هاي وارد شده در خانه‌هاي اين صفحات مي‌توانيد نمودارهاي دلخواه خود را نيز رسم كنيد. (همانطور كه ديديد در محيط </a:t>
            </a:r>
            <a:r>
              <a:rPr lang="en-US" sz="2000" dirty="0">
                <a:solidFill>
                  <a:schemeClr val="bg1"/>
                </a:solidFill>
              </a:rPr>
              <a:t>Word </a:t>
            </a:r>
            <a:r>
              <a:rPr lang="fa-IR" sz="2000" dirty="0">
                <a:solidFill>
                  <a:schemeClr val="bg1"/>
                </a:solidFill>
              </a:rPr>
              <a:t>و </a:t>
            </a:r>
            <a:r>
              <a:rPr lang="en-US" sz="2000" dirty="0">
                <a:solidFill>
                  <a:schemeClr val="bg1"/>
                </a:solidFill>
              </a:rPr>
              <a:t>PowerPoint </a:t>
            </a:r>
            <a:r>
              <a:rPr lang="fa-IR" sz="2000" dirty="0">
                <a:solidFill>
                  <a:schemeClr val="bg1"/>
                </a:solidFill>
              </a:rPr>
              <a:t>نيز زماني كه درج نمودار را از منوي </a:t>
            </a:r>
            <a:r>
              <a:rPr lang="en-US" sz="2000" dirty="0">
                <a:solidFill>
                  <a:schemeClr val="bg1"/>
                </a:solidFill>
              </a:rPr>
              <a:t>Insert </a:t>
            </a:r>
            <a:r>
              <a:rPr lang="fa-IR" sz="2000" dirty="0">
                <a:solidFill>
                  <a:schemeClr val="bg1"/>
                </a:solidFill>
              </a:rPr>
              <a:t>انتخاب مي‌كرديد، يك صفحه </a:t>
            </a:r>
            <a:r>
              <a:rPr lang="en-US" sz="2000" dirty="0">
                <a:solidFill>
                  <a:schemeClr val="bg1"/>
                </a:solidFill>
              </a:rPr>
              <a:t>Excel </a:t>
            </a:r>
            <a:r>
              <a:rPr lang="fa-IR" sz="2000" dirty="0">
                <a:solidFill>
                  <a:schemeClr val="bg1"/>
                </a:solidFill>
              </a:rPr>
              <a:t>براي شما گشوده مي‌شد تا داده‌هاي مورد نظرتان را در آن وارد كنيد.) اين كار از طريق </a:t>
            </a:r>
            <a:r>
              <a:rPr lang="en-US" sz="2000" dirty="0">
                <a:solidFill>
                  <a:schemeClr val="bg1"/>
                </a:solidFill>
              </a:rPr>
              <a:t>Insert </a:t>
            </a:r>
            <a:r>
              <a:rPr lang="fa-IR" sz="2000" dirty="0">
                <a:solidFill>
                  <a:schemeClr val="bg1"/>
                </a:solidFill>
              </a:rPr>
              <a:t>و بخش </a:t>
            </a:r>
            <a:r>
              <a:rPr lang="en-US" sz="2000" dirty="0">
                <a:solidFill>
                  <a:schemeClr val="bg1"/>
                </a:solidFill>
              </a:rPr>
              <a:t>chart </a:t>
            </a:r>
            <a:r>
              <a:rPr lang="fa-IR" sz="2000" dirty="0">
                <a:solidFill>
                  <a:schemeClr val="bg1"/>
                </a:solidFill>
              </a:rPr>
              <a:t>انجام مي‌شود. در اين جا انواع نمودارها را مي‌توانيد انتخاب كنيد. يكي از پركاربرد‌ترين انواع نمودار، نمودار پراكندگي </a:t>
            </a:r>
            <a:r>
              <a:rPr lang="en-US" sz="2000" dirty="0">
                <a:solidFill>
                  <a:schemeClr val="bg1"/>
                </a:solidFill>
              </a:rPr>
              <a:t>􏰉 (Scatter)􏰈 </a:t>
            </a:r>
            <a:r>
              <a:rPr lang="fa-IR" sz="2000" dirty="0">
                <a:solidFill>
                  <a:schemeClr val="bg1"/>
                </a:solidFill>
              </a:rPr>
              <a:t>است: </a:t>
            </a:r>
            <a:br>
              <a:rPr lang="fa-IR" sz="2000" dirty="0">
                <a:solidFill>
                  <a:schemeClr val="bg1"/>
                </a:solidFill>
              </a:rPr>
            </a:br>
            <a:r>
              <a:rPr lang="fa-IR" sz="2000" dirty="0">
                <a:solidFill>
                  <a:schemeClr val="bg1"/>
                </a:solidFill>
              </a:rPr>
              <a:t>فرض كنيد داده‌هاي مقابل را در اختيار داريم:</a:t>
            </a:r>
            <a:br>
              <a:rPr lang="fa-IR" sz="2000" dirty="0">
                <a:solidFill>
                  <a:schemeClr val="bg1"/>
                </a:solidFill>
              </a:rPr>
            </a:br>
            <a:endParaRPr lang="en-US" sz="2000" dirty="0">
              <a:solidFill>
                <a:schemeClr val="bg1"/>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09908" y="2209479"/>
            <a:ext cx="3275416" cy="1594036"/>
          </a:xfrm>
        </p:spPr>
      </p:pic>
      <p:sp>
        <p:nvSpPr>
          <p:cNvPr id="4" name="Slide Number Placeholder 3"/>
          <p:cNvSpPr>
            <a:spLocks noGrp="1"/>
          </p:cNvSpPr>
          <p:nvPr>
            <p:ph type="sldNum" sz="quarter" idx="12"/>
          </p:nvPr>
        </p:nvSpPr>
        <p:spPr/>
        <p:txBody>
          <a:bodyPr/>
          <a:lstStyle/>
          <a:p>
            <a:fld id="{650B02BA-D3FA-4FB4-B3BC-FD2EB16C03CA}" type="slidenum">
              <a:rPr lang="en-US" smtClean="0"/>
              <a:t>24</a:t>
            </a:fld>
            <a:endParaRPr lang="en-US"/>
          </a:p>
        </p:txBody>
      </p:sp>
      <p:sp>
        <p:nvSpPr>
          <p:cNvPr id="6" name="TextBox 5"/>
          <p:cNvSpPr txBox="1"/>
          <p:nvPr/>
        </p:nvSpPr>
        <p:spPr>
          <a:xfrm>
            <a:off x="1196502" y="3978613"/>
            <a:ext cx="7918315" cy="707886"/>
          </a:xfrm>
          <a:prstGeom prst="rect">
            <a:avLst/>
          </a:prstGeom>
          <a:noFill/>
        </p:spPr>
        <p:txBody>
          <a:bodyPr wrap="square" rtlCol="0">
            <a:spAutoFit/>
          </a:bodyPr>
          <a:lstStyle/>
          <a:p>
            <a:pPr algn="r" rtl="1"/>
            <a:r>
              <a:rPr lang="fa-IR" sz="2000" dirty="0" smtClean="0">
                <a:solidFill>
                  <a:schemeClr val="bg1"/>
                </a:solidFill>
                <a:latin typeface="+mj-lt"/>
                <a:ea typeface="+mj-ea"/>
              </a:rPr>
              <a:t>با </a:t>
            </a:r>
            <a:r>
              <a:rPr lang="fa-IR" sz="2000" dirty="0">
                <a:solidFill>
                  <a:schemeClr val="bg1"/>
                </a:solidFill>
                <a:latin typeface="+mj-lt"/>
                <a:ea typeface="+mj-ea"/>
              </a:rPr>
              <a:t>انتخاب هر دو ستون داده‌ها، از منوي </a:t>
            </a:r>
            <a:r>
              <a:rPr lang="en-US" sz="2000" dirty="0">
                <a:solidFill>
                  <a:schemeClr val="bg1"/>
                </a:solidFill>
                <a:latin typeface="+mj-lt"/>
                <a:ea typeface="+mj-ea"/>
              </a:rPr>
              <a:t>Insert </a:t>
            </a:r>
            <a:r>
              <a:rPr lang="fa-IR" sz="2000" dirty="0">
                <a:solidFill>
                  <a:schemeClr val="bg1"/>
                </a:solidFill>
                <a:latin typeface="+mj-lt"/>
                <a:ea typeface="+mj-ea"/>
              </a:rPr>
              <a:t>نمودار پراكندگي را انتخاب مي‌كنيم:</a:t>
            </a:r>
          </a:p>
          <a:p>
            <a:pPr algn="r" rtl="1"/>
            <a:endParaRPr lang="en-US" sz="2000" dirty="0">
              <a:solidFill>
                <a:schemeClr val="bg1"/>
              </a:solidFill>
              <a:latin typeface="+mj-lt"/>
              <a:ea typeface="+mj-ea"/>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8866" y="4383468"/>
            <a:ext cx="3211142" cy="2023019"/>
          </a:xfrm>
          <a:prstGeom prst="rect">
            <a:avLst/>
          </a:prstGeom>
        </p:spPr>
      </p:pic>
    </p:spTree>
    <p:extLst>
      <p:ext uri="{BB962C8B-B14F-4D97-AF65-F5344CB8AC3E}">
        <p14:creationId xmlns:p14="http://schemas.microsoft.com/office/powerpoint/2010/main" val="3761835031"/>
      </p:ext>
    </p:extLst>
  </p:cSld>
  <p:clrMapOvr>
    <a:masterClrMapping/>
  </p:clrMapOvr>
  <mc:AlternateContent xmlns:mc="http://schemas.openxmlformats.org/markup-compatibility/2006">
    <mc:Choice xmlns:p14="http://schemas.microsoft.com/office/powerpoint/2010/main" Requires="p14">
      <p:transition spd="slow" p14:dur="20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35316" y="551234"/>
            <a:ext cx="8622309" cy="1320800"/>
          </a:xfrm>
        </p:spPr>
        <p:txBody>
          <a:bodyPr>
            <a:normAutofit/>
          </a:bodyPr>
          <a:lstStyle/>
          <a:p>
            <a:r>
              <a:rPr lang="en-US" sz="2000" dirty="0">
                <a:solidFill>
                  <a:schemeClr val="bg1"/>
                </a:solidFill>
              </a:rPr>
              <a:t>                                </a:t>
            </a:r>
            <a:r>
              <a:rPr lang="fa-IR" sz="2000" dirty="0">
                <a:solidFill>
                  <a:schemeClr val="bg1"/>
                </a:solidFill>
              </a:rPr>
              <a:t>نمودار رسم شده به صورت زير خواهد بود: </a:t>
            </a:r>
            <a:r>
              <a:rPr lang="en-US" sz="2000" dirty="0">
                <a:solidFill>
                  <a:schemeClr val="bg1"/>
                </a:solidFill>
              </a:rPr>
              <a:t>                   </a:t>
            </a:r>
            <a:endParaRPr lang="en-US" sz="2000" dirty="0">
              <a:solidFill>
                <a:schemeClr val="bg1"/>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72946" y="884998"/>
            <a:ext cx="2857500" cy="1704975"/>
          </a:xfrm>
        </p:spPr>
      </p:pic>
      <p:sp>
        <p:nvSpPr>
          <p:cNvPr id="4" name="Slide Number Placeholder 3"/>
          <p:cNvSpPr>
            <a:spLocks noGrp="1"/>
          </p:cNvSpPr>
          <p:nvPr>
            <p:ph type="sldNum" sz="quarter" idx="12"/>
          </p:nvPr>
        </p:nvSpPr>
        <p:spPr/>
        <p:txBody>
          <a:bodyPr/>
          <a:lstStyle/>
          <a:p>
            <a:fld id="{650B02BA-D3FA-4FB4-B3BC-FD2EB16C03CA}" type="slidenum">
              <a:rPr lang="en-US" smtClean="0"/>
              <a:t>25</a:t>
            </a:fld>
            <a:endParaRPr lang="en-US"/>
          </a:p>
        </p:txBody>
      </p:sp>
      <p:sp>
        <p:nvSpPr>
          <p:cNvPr id="6" name="TextBox 5"/>
          <p:cNvSpPr txBox="1"/>
          <p:nvPr/>
        </p:nvSpPr>
        <p:spPr>
          <a:xfrm>
            <a:off x="1517515" y="2782111"/>
            <a:ext cx="7414817" cy="1015663"/>
          </a:xfrm>
          <a:prstGeom prst="rect">
            <a:avLst/>
          </a:prstGeom>
          <a:noFill/>
        </p:spPr>
        <p:txBody>
          <a:bodyPr wrap="square" rtlCol="0">
            <a:spAutoFit/>
          </a:bodyPr>
          <a:lstStyle/>
          <a:p>
            <a:pPr algn="r" rtl="1"/>
            <a:r>
              <a:rPr lang="fa-IR" sz="2000" dirty="0">
                <a:solidFill>
                  <a:schemeClr val="bg1"/>
                </a:solidFill>
                <a:latin typeface="+mj-lt"/>
                <a:ea typeface="+mj-ea"/>
              </a:rPr>
              <a:t>ممكن است بخواهيد اين نقاط با منحني به هم متصل شوند و خط روند آنها را مشاهده كنيد، كافيست براي اين كار بر روي يكي از نقاط درج شده در نمودار كليك راست كرده و </a:t>
            </a:r>
            <a:r>
              <a:rPr lang="en-US" sz="2000" dirty="0">
                <a:solidFill>
                  <a:schemeClr val="bg1"/>
                </a:solidFill>
                <a:latin typeface="+mj-lt"/>
                <a:ea typeface="+mj-ea"/>
              </a:rPr>
              <a:t>add </a:t>
            </a:r>
            <a:r>
              <a:rPr lang="en-US" sz="2000" dirty="0" err="1">
                <a:solidFill>
                  <a:schemeClr val="bg1"/>
                </a:solidFill>
                <a:latin typeface="+mj-lt"/>
                <a:ea typeface="+mj-ea"/>
              </a:rPr>
              <a:t>trendline</a:t>
            </a:r>
            <a:r>
              <a:rPr lang="en-US" sz="2000" dirty="0">
                <a:solidFill>
                  <a:schemeClr val="bg1"/>
                </a:solidFill>
                <a:latin typeface="+mj-lt"/>
                <a:ea typeface="+mj-ea"/>
              </a:rPr>
              <a:t> </a:t>
            </a:r>
            <a:r>
              <a:rPr lang="fa-IR" sz="2000" dirty="0">
                <a:solidFill>
                  <a:schemeClr val="bg1"/>
                </a:solidFill>
                <a:latin typeface="+mj-lt"/>
                <a:ea typeface="+mj-ea"/>
              </a:rPr>
              <a:t>را انتخاب كنيد، در پنجره گشوده شده مي‌توانيد نوع خط عبوري را تعيين كنيد: </a:t>
            </a:r>
            <a:endParaRPr lang="en-US" sz="2000" dirty="0">
              <a:solidFill>
                <a:schemeClr val="bg1"/>
              </a:solidFill>
              <a:latin typeface="+mj-lt"/>
              <a:ea typeface="+mj-ea"/>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8875" y="3797774"/>
            <a:ext cx="2857500" cy="1924050"/>
          </a:xfrm>
          <a:prstGeom prst="rect">
            <a:avLst/>
          </a:prstGeom>
        </p:spPr>
      </p:pic>
    </p:spTree>
    <p:extLst>
      <p:ext uri="{BB962C8B-B14F-4D97-AF65-F5344CB8AC3E}">
        <p14:creationId xmlns:p14="http://schemas.microsoft.com/office/powerpoint/2010/main" val="2647072350"/>
      </p:ext>
    </p:extLst>
  </p:cSld>
  <p:clrMapOvr>
    <a:masterClrMapping/>
  </p:clrMapOvr>
  <mc:AlternateContent xmlns:mc="http://schemas.openxmlformats.org/markup-compatibility/2006">
    <mc:Choice xmlns:p14="http://schemas.microsoft.com/office/powerpoint/2010/main" Requires="p14">
      <p:transition spd="slow" p14:dur="20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p:cTn id="12" dur="500" fill="hold"/>
                                        <p:tgtEl>
                                          <p:spTgt spid="7"/>
                                        </p:tgtEl>
                                        <p:attrNameLst>
                                          <p:attrName>ppt_w</p:attrName>
                                        </p:attrNameLst>
                                      </p:cBhvr>
                                      <p:tavLst>
                                        <p:tav tm="0">
                                          <p:val>
                                            <p:fltVal val="0"/>
                                          </p:val>
                                        </p:tav>
                                        <p:tav tm="100000">
                                          <p:val>
                                            <p:strVal val="#ppt_w"/>
                                          </p:val>
                                        </p:tav>
                                      </p:tavLst>
                                    </p:anim>
                                    <p:anim calcmode="lin" valueType="num">
                                      <p:cBhvr>
                                        <p:cTn id="13" dur="500" fill="hold"/>
                                        <p:tgtEl>
                                          <p:spTgt spid="7"/>
                                        </p:tgtEl>
                                        <p:attrNameLst>
                                          <p:attrName>ppt_h</p:attrName>
                                        </p:attrNameLst>
                                      </p:cBhvr>
                                      <p:tavLst>
                                        <p:tav tm="0">
                                          <p:val>
                                            <p:fltVal val="0"/>
                                          </p:val>
                                        </p:tav>
                                        <p:tav tm="100000">
                                          <p:val>
                                            <p:strVal val="#ppt_h"/>
                                          </p:val>
                                        </p:tav>
                                      </p:tavLst>
                                    </p:anim>
                                    <p:animEffect transition="in" filter="fade">
                                      <p:cBhvr>
                                        <p:cTn id="1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sz="2000" dirty="0">
                <a:solidFill>
                  <a:schemeClr val="bg1"/>
                </a:solidFill>
              </a:rPr>
              <a:t>در صورتي كه براي داده‌هاي قبلي نمودار ميله‌اي را انتخاب كنيم حاصل مطابق شكل زير خواهد شد:</a:t>
            </a:r>
            <a:endParaRPr lang="en-US" sz="2000" dirty="0">
              <a:solidFill>
                <a:schemeClr val="bg1"/>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2435" y="1133559"/>
            <a:ext cx="2857500" cy="1752600"/>
          </a:xfrm>
        </p:spPr>
      </p:pic>
      <p:sp>
        <p:nvSpPr>
          <p:cNvPr id="4" name="Slide Number Placeholder 3"/>
          <p:cNvSpPr>
            <a:spLocks noGrp="1"/>
          </p:cNvSpPr>
          <p:nvPr>
            <p:ph type="sldNum" sz="quarter" idx="12"/>
          </p:nvPr>
        </p:nvSpPr>
        <p:spPr/>
        <p:txBody>
          <a:bodyPr/>
          <a:lstStyle/>
          <a:p>
            <a:fld id="{650B02BA-D3FA-4FB4-B3BC-FD2EB16C03CA}" type="slidenum">
              <a:rPr lang="en-US" smtClean="0"/>
              <a:t>26</a:t>
            </a:fld>
            <a:endParaRPr lang="en-US"/>
          </a:p>
        </p:txBody>
      </p:sp>
      <p:sp>
        <p:nvSpPr>
          <p:cNvPr id="6" name="TextBox 5"/>
          <p:cNvSpPr txBox="1"/>
          <p:nvPr/>
        </p:nvSpPr>
        <p:spPr>
          <a:xfrm>
            <a:off x="1429966" y="2966936"/>
            <a:ext cx="7502366" cy="1015663"/>
          </a:xfrm>
          <a:prstGeom prst="rect">
            <a:avLst/>
          </a:prstGeom>
          <a:noFill/>
        </p:spPr>
        <p:txBody>
          <a:bodyPr wrap="square" rtlCol="0">
            <a:spAutoFit/>
          </a:bodyPr>
          <a:lstStyle/>
          <a:p>
            <a:pPr algn="r" rtl="1"/>
            <a:r>
              <a:rPr lang="fa-IR" sz="2000" dirty="0">
                <a:solidFill>
                  <a:schemeClr val="bg1"/>
                </a:solidFill>
                <a:latin typeface="+mj-lt"/>
                <a:ea typeface="+mj-ea"/>
              </a:rPr>
              <a:t>با انتخاب نمودار، از طريق </a:t>
            </a:r>
            <a:r>
              <a:rPr lang="en-US" sz="2000" dirty="0">
                <a:solidFill>
                  <a:schemeClr val="bg1"/>
                </a:solidFill>
                <a:latin typeface="+mj-lt"/>
                <a:ea typeface="+mj-ea"/>
              </a:rPr>
              <a:t>tab </a:t>
            </a:r>
            <a:r>
              <a:rPr lang="fa-IR" sz="2000" dirty="0">
                <a:solidFill>
                  <a:schemeClr val="bg1"/>
                </a:solidFill>
                <a:latin typeface="+mj-lt"/>
                <a:ea typeface="+mj-ea"/>
              </a:rPr>
              <a:t>هايي كه به ابزار موجود در بالاي صفحه اضافه مي‌شود، مي‌توانيد تنظيمات مورد نظرتان را بر روي نمودار اعمال كنيد از جمله تعيين عنوان براي نمودار و محورهاي افقي و عمودي، خطوط نمايشي در صفحه نمودار، </a:t>
            </a:r>
            <a:r>
              <a:rPr lang="en-US" sz="2000" dirty="0">
                <a:solidFill>
                  <a:schemeClr val="bg1"/>
                </a:solidFill>
                <a:latin typeface="+mj-lt"/>
                <a:ea typeface="+mj-ea"/>
              </a:rPr>
              <a:t>label </a:t>
            </a:r>
            <a:r>
              <a:rPr lang="fa-IR" sz="2000" dirty="0">
                <a:solidFill>
                  <a:schemeClr val="bg1"/>
                </a:solidFill>
                <a:latin typeface="+mj-lt"/>
                <a:ea typeface="+mj-ea"/>
              </a:rPr>
              <a:t>هاي مربوط به دادهها و … </a:t>
            </a:r>
            <a:endParaRPr lang="en-US" sz="2000" dirty="0">
              <a:solidFill>
                <a:schemeClr val="bg1"/>
              </a:solidFill>
              <a:latin typeface="+mj-lt"/>
              <a:ea typeface="+mj-ea"/>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2435" y="4317432"/>
            <a:ext cx="7620000" cy="1276350"/>
          </a:xfrm>
          <a:prstGeom prst="rect">
            <a:avLst/>
          </a:prstGeom>
        </p:spPr>
      </p:pic>
    </p:spTree>
    <p:extLst>
      <p:ext uri="{BB962C8B-B14F-4D97-AF65-F5344CB8AC3E}">
        <p14:creationId xmlns:p14="http://schemas.microsoft.com/office/powerpoint/2010/main" val="2221565657"/>
      </p:ext>
    </p:extLst>
  </p:cSld>
  <p:clrMapOvr>
    <a:masterClrMapping/>
  </p:clrMapOvr>
  <mc:AlternateContent xmlns:mc="http://schemas.openxmlformats.org/markup-compatibility/2006">
    <mc:Choice xmlns:p14="http://schemas.microsoft.com/office/powerpoint/2010/main" Requires="p14">
      <p:transition spd="slow" p14:dur="20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50B02BA-D3FA-4FB4-B3BC-FD2EB16C03CA}" type="slidenum">
              <a:rPr lang="en-US" smtClean="0"/>
              <a:t>27</a:t>
            </a:fld>
            <a:endParaRPr lang="en-US"/>
          </a:p>
        </p:txBody>
      </p:sp>
      <p:sp>
        <p:nvSpPr>
          <p:cNvPr id="3" name="Rectangle 2"/>
          <p:cNvSpPr/>
          <p:nvPr/>
        </p:nvSpPr>
        <p:spPr>
          <a:xfrm>
            <a:off x="204281" y="645216"/>
            <a:ext cx="9241276" cy="1323439"/>
          </a:xfrm>
          <a:prstGeom prst="rect">
            <a:avLst/>
          </a:prstGeom>
        </p:spPr>
        <p:txBody>
          <a:bodyPr wrap="square">
            <a:spAutoFit/>
          </a:bodyPr>
          <a:lstStyle/>
          <a:p>
            <a:pPr algn="r" rtl="1"/>
            <a:r>
              <a:rPr lang="fa-IR" sz="2000" dirty="0">
                <a:solidFill>
                  <a:schemeClr val="bg1"/>
                </a:solidFill>
                <a:latin typeface="+mj-lt"/>
                <a:ea typeface="+mj-ea"/>
              </a:rPr>
              <a:t>در صورتي كه براي يك سري از داده‌ها نمودار مربوطه را رسم كرديد و بهترين خط عبوري را با استفاده از </a:t>
            </a:r>
            <a:r>
              <a:rPr lang="en-US" sz="2000" dirty="0">
                <a:solidFill>
                  <a:schemeClr val="bg1"/>
                </a:solidFill>
                <a:latin typeface="+mj-lt"/>
                <a:ea typeface="+mj-ea"/>
              </a:rPr>
              <a:t>Trend line </a:t>
            </a:r>
            <a:r>
              <a:rPr lang="fa-IR" sz="2000" dirty="0">
                <a:solidFill>
                  <a:schemeClr val="bg1"/>
                </a:solidFill>
                <a:latin typeface="+mj-lt"/>
                <a:ea typeface="+mj-ea"/>
              </a:rPr>
              <a:t>از ميان آنها گذرانديد، ممكن است به فرمول خط به دست آمده نياز داشته باشيد (از مواردي كه در آزمايشگاه فيزيك بسيار كاربرد دارد!) براي اين منظور كافيست هنگام اضافه كردن </a:t>
            </a:r>
            <a:r>
              <a:rPr lang="en-US" sz="2000" dirty="0">
                <a:solidFill>
                  <a:schemeClr val="bg1"/>
                </a:solidFill>
                <a:latin typeface="+mj-lt"/>
                <a:ea typeface="+mj-ea"/>
              </a:rPr>
              <a:t>Trend line </a:t>
            </a:r>
            <a:r>
              <a:rPr lang="fa-IR" sz="2000" dirty="0">
                <a:solidFill>
                  <a:schemeClr val="bg1"/>
                </a:solidFill>
                <a:latin typeface="+mj-lt"/>
                <a:ea typeface="+mj-ea"/>
              </a:rPr>
              <a:t>گزينه اي را كه در شكل زير نمايش داده شده است انتخاب كنيد: </a:t>
            </a:r>
          </a:p>
          <a:p>
            <a:pPr algn="r" rtl="1"/>
            <a:r>
              <a:rPr lang="fa-IR" sz="2000" dirty="0">
                <a:solidFill>
                  <a:schemeClr val="bg1"/>
                </a:solidFill>
                <a:latin typeface="+mj-lt"/>
                <a:ea typeface="+mj-ea"/>
              </a:rPr>
              <a:t>از اين قسمت، مي‌توانيد به صورت دستي نيز عرض از مبدا نمودار را مشخص كنيد.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637" y="1968655"/>
            <a:ext cx="2857500" cy="3762375"/>
          </a:xfrm>
          <a:prstGeom prst="rect">
            <a:avLst/>
          </a:prstGeom>
        </p:spPr>
      </p:pic>
    </p:spTree>
    <p:extLst>
      <p:ext uri="{BB962C8B-B14F-4D97-AF65-F5344CB8AC3E}">
        <p14:creationId xmlns:p14="http://schemas.microsoft.com/office/powerpoint/2010/main" val="1975760033"/>
      </p:ext>
    </p:extLst>
  </p:cSld>
  <p:clrMapOvr>
    <a:masterClrMapping/>
  </p:clrMapOvr>
  <mc:AlternateContent xmlns:mc="http://schemas.openxmlformats.org/markup-compatibility/2006">
    <mc:Choice xmlns:p14="http://schemas.microsoft.com/office/powerpoint/2010/main" Requires="p14">
      <p:transition spd="slow" p14:dur="20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50B02BA-D3FA-4FB4-B3BC-FD2EB16C03CA}" type="slidenum">
              <a:rPr lang="en-US" smtClean="0"/>
              <a:t>28</a:t>
            </a:fld>
            <a:endParaRPr lang="en-US"/>
          </a:p>
        </p:txBody>
      </p:sp>
      <p:sp>
        <p:nvSpPr>
          <p:cNvPr id="3" name="Rectangle 2"/>
          <p:cNvSpPr/>
          <p:nvPr/>
        </p:nvSpPr>
        <p:spPr>
          <a:xfrm>
            <a:off x="1332689" y="868952"/>
            <a:ext cx="8035047" cy="1938992"/>
          </a:xfrm>
          <a:prstGeom prst="rect">
            <a:avLst/>
          </a:prstGeom>
        </p:spPr>
        <p:txBody>
          <a:bodyPr wrap="square">
            <a:spAutoFit/>
          </a:bodyPr>
          <a:lstStyle/>
          <a:p>
            <a:pPr algn="r" rtl="1"/>
            <a:r>
              <a:rPr lang="fa-IR" sz="2000" dirty="0">
                <a:solidFill>
                  <a:schemeClr val="bg1"/>
                </a:solidFill>
                <a:latin typeface="+mj-lt"/>
                <a:ea typeface="+mj-ea"/>
              </a:rPr>
              <a:t>در صورتي كه هنگام رسم خط عبوري اين تنظيمات را انجام نداديد اما بعداً به آن نياز داشتيد كافي است بر روي خط رسم شده كليك راست كرده و گزينه </a:t>
            </a:r>
            <a:r>
              <a:rPr lang="en-US" sz="2000" dirty="0">
                <a:solidFill>
                  <a:schemeClr val="bg1"/>
                </a:solidFill>
                <a:latin typeface="+mj-lt"/>
                <a:ea typeface="+mj-ea"/>
              </a:rPr>
              <a:t>format trend line </a:t>
            </a:r>
            <a:r>
              <a:rPr lang="fa-IR" sz="2000" dirty="0">
                <a:solidFill>
                  <a:schemeClr val="bg1"/>
                </a:solidFill>
                <a:latin typeface="+mj-lt"/>
                <a:ea typeface="+mj-ea"/>
              </a:rPr>
              <a:t>را انتخاب كنيد. آنگاه مجددا اين پنجره برايتان گشوده خواهد شد. </a:t>
            </a:r>
          </a:p>
          <a:p>
            <a:pPr algn="r" rtl="1"/>
            <a:r>
              <a:rPr lang="fa-IR" sz="2000" dirty="0">
                <a:solidFill>
                  <a:schemeClr val="bg1"/>
                </a:solidFill>
                <a:latin typeface="+mj-lt"/>
                <a:ea typeface="+mj-ea"/>
              </a:rPr>
              <a:t>جهت قرارگيري ستون‌ها به صورت پيش فرض در </a:t>
            </a:r>
            <a:r>
              <a:rPr lang="en-US" sz="2000" dirty="0">
                <a:solidFill>
                  <a:schemeClr val="bg1"/>
                </a:solidFill>
                <a:latin typeface="+mj-lt"/>
                <a:ea typeface="+mj-ea"/>
              </a:rPr>
              <a:t>Excel </a:t>
            </a:r>
            <a:r>
              <a:rPr lang="fa-IR" sz="2000" dirty="0">
                <a:solidFill>
                  <a:schemeClr val="bg1"/>
                </a:solidFill>
                <a:latin typeface="+mj-lt"/>
                <a:ea typeface="+mj-ea"/>
              </a:rPr>
              <a:t>از چپ به راست است اما ممكن است نياز داشته باشيد اين ترتيب راازراست به چپ داشته باشيد به اين منظور بايد از قسمت </a:t>
            </a:r>
            <a:r>
              <a:rPr lang="en-US" sz="2000" dirty="0" err="1">
                <a:solidFill>
                  <a:schemeClr val="bg1"/>
                </a:solidFill>
                <a:latin typeface="+mj-lt"/>
                <a:ea typeface="+mj-ea"/>
              </a:rPr>
              <a:t>pageLayout</a:t>
            </a:r>
            <a:r>
              <a:rPr lang="en-US" sz="2000" dirty="0">
                <a:solidFill>
                  <a:schemeClr val="bg1"/>
                </a:solidFill>
                <a:latin typeface="+mj-lt"/>
                <a:ea typeface="+mj-ea"/>
              </a:rPr>
              <a:t>،</a:t>
            </a:r>
            <a:r>
              <a:rPr lang="fa-IR" sz="2000" dirty="0">
                <a:solidFill>
                  <a:schemeClr val="bg1"/>
                </a:solidFill>
                <a:latin typeface="+mj-lt"/>
                <a:ea typeface="+mj-ea"/>
              </a:rPr>
              <a:t>گزينه-</a:t>
            </a:r>
            <a:r>
              <a:rPr lang="en-US" sz="2000" dirty="0" err="1">
                <a:solidFill>
                  <a:schemeClr val="bg1"/>
                </a:solidFill>
                <a:latin typeface="+mj-lt"/>
                <a:ea typeface="+mj-ea"/>
              </a:rPr>
              <a:t>sheetRight</a:t>
            </a:r>
            <a:r>
              <a:rPr lang="en-US" sz="2000" dirty="0">
                <a:solidFill>
                  <a:schemeClr val="bg1"/>
                </a:solidFill>
                <a:latin typeface="+mj-lt"/>
                <a:ea typeface="+mj-ea"/>
              </a:rPr>
              <a:t> to-Left </a:t>
            </a:r>
            <a:r>
              <a:rPr lang="fa-IR" sz="2000" dirty="0">
                <a:solidFill>
                  <a:schemeClr val="bg1"/>
                </a:solidFill>
                <a:latin typeface="+mj-lt"/>
                <a:ea typeface="+mj-ea"/>
              </a:rPr>
              <a:t>را انتخاب كنيد: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0212" y="2748253"/>
            <a:ext cx="3810000" cy="1676400"/>
          </a:xfrm>
          <a:prstGeom prst="rect">
            <a:avLst/>
          </a:prstGeom>
        </p:spPr>
      </p:pic>
    </p:spTree>
    <p:extLst>
      <p:ext uri="{BB962C8B-B14F-4D97-AF65-F5344CB8AC3E}">
        <p14:creationId xmlns:p14="http://schemas.microsoft.com/office/powerpoint/2010/main" val="3494763761"/>
      </p:ext>
    </p:extLst>
  </p:cSld>
  <p:clrMapOvr>
    <a:masterClrMapping/>
  </p:clrMapOvr>
  <mc:AlternateContent xmlns:mc="http://schemas.openxmlformats.org/markup-compatibility/2006">
    <mc:Choice xmlns:p14="http://schemas.microsoft.com/office/powerpoint/2010/main" Requires="p14">
      <p:transition spd="slow" p14:dur="20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50B02BA-D3FA-4FB4-B3BC-FD2EB16C03CA}" type="slidenum">
              <a:rPr lang="en-US" smtClean="0"/>
              <a:t>29</a:t>
            </a:fld>
            <a:endParaRPr lang="en-US"/>
          </a:p>
        </p:txBody>
      </p:sp>
      <p:sp>
        <p:nvSpPr>
          <p:cNvPr id="3" name="Rectangle 2"/>
          <p:cNvSpPr/>
          <p:nvPr/>
        </p:nvSpPr>
        <p:spPr>
          <a:xfrm>
            <a:off x="904672" y="497468"/>
            <a:ext cx="8667345" cy="2554545"/>
          </a:xfrm>
          <a:prstGeom prst="rect">
            <a:avLst/>
          </a:prstGeom>
        </p:spPr>
        <p:txBody>
          <a:bodyPr wrap="square">
            <a:spAutoFit/>
          </a:bodyPr>
          <a:lstStyle/>
          <a:p>
            <a:pPr algn="r" rtl="1"/>
            <a:r>
              <a:rPr lang="fa-IR" sz="2000" dirty="0">
                <a:solidFill>
                  <a:schemeClr val="bg1"/>
                </a:solidFill>
                <a:latin typeface="+mj-lt"/>
                <a:ea typeface="+mj-ea"/>
              </a:rPr>
              <a:t>همان طور كه در اين تصوير مي‌بينيد ترتيب قرار گيري ستون‌هاي </a:t>
            </a:r>
            <a:r>
              <a:rPr lang="en-US" sz="2000" dirty="0">
                <a:solidFill>
                  <a:schemeClr val="bg1"/>
                </a:solidFill>
                <a:latin typeface="+mj-lt"/>
                <a:ea typeface="+mj-ea"/>
              </a:rPr>
              <a:t>C ، B ، A </a:t>
            </a:r>
            <a:r>
              <a:rPr lang="fa-IR" sz="2000" dirty="0">
                <a:solidFill>
                  <a:schemeClr val="bg1"/>
                </a:solidFill>
                <a:latin typeface="+mj-lt"/>
                <a:ea typeface="+mj-ea"/>
              </a:rPr>
              <a:t>و … از راست به چپ است. </a:t>
            </a:r>
          </a:p>
          <a:p>
            <a:pPr algn="r" rtl="1"/>
            <a:r>
              <a:rPr lang="fa-IR" sz="2000" dirty="0">
                <a:solidFill>
                  <a:schemeClr val="bg1"/>
                </a:solidFill>
                <a:latin typeface="+mj-lt"/>
                <a:ea typeface="+mj-ea"/>
              </a:rPr>
              <a:t>يك </a:t>
            </a:r>
            <a:r>
              <a:rPr lang="en-US" sz="2000" dirty="0">
                <a:solidFill>
                  <a:schemeClr val="bg1"/>
                </a:solidFill>
                <a:latin typeface="+mj-lt"/>
                <a:ea typeface="+mj-ea"/>
              </a:rPr>
              <a:t>sheet </a:t>
            </a:r>
            <a:r>
              <a:rPr lang="fa-IR" sz="2000" dirty="0">
                <a:solidFill>
                  <a:schemeClr val="bg1"/>
                </a:solidFill>
                <a:latin typeface="+mj-lt"/>
                <a:ea typeface="+mj-ea"/>
              </a:rPr>
              <a:t>متناسب با </a:t>
            </a:r>
            <a:r>
              <a:rPr lang="en-US" sz="2000" dirty="0">
                <a:solidFill>
                  <a:schemeClr val="bg1"/>
                </a:solidFill>
                <a:latin typeface="+mj-lt"/>
                <a:ea typeface="+mj-ea"/>
              </a:rPr>
              <a:t>size </a:t>
            </a:r>
            <a:r>
              <a:rPr lang="fa-IR" sz="2000" dirty="0">
                <a:solidFill>
                  <a:schemeClr val="bg1"/>
                </a:solidFill>
                <a:latin typeface="+mj-lt"/>
                <a:ea typeface="+mj-ea"/>
              </a:rPr>
              <a:t>اي كه براي صفحه در نظر مي‌گيريد مي‌تواند شامل چندين صفحه باشد. در صورتي كه از همين قسمت </a:t>
            </a:r>
            <a:r>
              <a:rPr lang="en-US" sz="2000" dirty="0">
                <a:solidFill>
                  <a:schemeClr val="bg1"/>
                </a:solidFill>
                <a:latin typeface="+mj-lt"/>
                <a:ea typeface="+mj-ea"/>
              </a:rPr>
              <a:t>page layout </a:t>
            </a:r>
            <a:r>
              <a:rPr lang="fa-IR" sz="2000" dirty="0">
                <a:solidFill>
                  <a:schemeClr val="bg1"/>
                </a:solidFill>
                <a:latin typeface="+mj-lt"/>
                <a:ea typeface="+mj-ea"/>
              </a:rPr>
              <a:t>سايز صفحه را تعيين كنيد، خواهيد ديد كه در </a:t>
            </a:r>
            <a:r>
              <a:rPr lang="en-US" sz="2000" dirty="0">
                <a:solidFill>
                  <a:schemeClr val="bg1"/>
                </a:solidFill>
                <a:latin typeface="+mj-lt"/>
                <a:ea typeface="+mj-ea"/>
              </a:rPr>
              <a:t>sheet </a:t>
            </a:r>
            <a:r>
              <a:rPr lang="fa-IR" sz="2000" dirty="0">
                <a:solidFill>
                  <a:schemeClr val="bg1"/>
                </a:solidFill>
                <a:latin typeface="+mj-lt"/>
                <a:ea typeface="+mj-ea"/>
              </a:rPr>
              <a:t>پيش رويتان، با خطوط نقطه چين مرزبندي صفحات را مشخص مي‌كند. در صورت تهيه نسخه چاپي، اين مرزبندي‌ها رعايت مي‌شود و به تعداد ناحيه‌هاي مشخص شده (كه در آنها داده يا تصويري نگاشته شده باشد) در خروجي </a:t>
            </a:r>
            <a:r>
              <a:rPr lang="en-US" sz="2000" dirty="0">
                <a:solidFill>
                  <a:schemeClr val="bg1"/>
                </a:solidFill>
                <a:latin typeface="+mj-lt"/>
                <a:ea typeface="+mj-ea"/>
              </a:rPr>
              <a:t>print </a:t>
            </a:r>
            <a:r>
              <a:rPr lang="fa-IR" sz="2000" dirty="0">
                <a:solidFill>
                  <a:schemeClr val="bg1"/>
                </a:solidFill>
                <a:latin typeface="+mj-lt"/>
                <a:ea typeface="+mj-ea"/>
              </a:rPr>
              <a:t>صفحه دريافت خواهيد كرد. </a:t>
            </a:r>
          </a:p>
          <a:p>
            <a:pPr algn="r" rtl="1"/>
            <a:r>
              <a:rPr lang="fa-IR" sz="2000" dirty="0">
                <a:solidFill>
                  <a:schemeClr val="bg1"/>
                </a:solidFill>
                <a:latin typeface="+mj-lt"/>
                <a:ea typeface="+mj-ea"/>
              </a:rPr>
              <a:t>همچنين براي انجام تنظيمات مربوط به پرينت صفحات مربوط به يك </a:t>
            </a:r>
            <a:r>
              <a:rPr lang="en-US" sz="2000" dirty="0">
                <a:solidFill>
                  <a:schemeClr val="bg1"/>
                </a:solidFill>
                <a:latin typeface="+mj-lt"/>
                <a:ea typeface="+mj-ea"/>
              </a:rPr>
              <a:t>Sheet </a:t>
            </a:r>
            <a:r>
              <a:rPr lang="fa-IR" sz="2000" dirty="0">
                <a:solidFill>
                  <a:schemeClr val="bg1"/>
                </a:solidFill>
                <a:latin typeface="+mj-lt"/>
                <a:ea typeface="+mj-ea"/>
              </a:rPr>
              <a:t>اين كه كدام ستون در سمت راست صفحه و يا اين كه كدام رديف در بالاي صفحات چاپ شود از گزينه </a:t>
            </a:r>
            <a:r>
              <a:rPr lang="en-US" sz="2000" dirty="0">
                <a:solidFill>
                  <a:schemeClr val="bg1"/>
                </a:solidFill>
                <a:latin typeface="+mj-lt"/>
                <a:ea typeface="+mj-ea"/>
              </a:rPr>
              <a:t>Print Title </a:t>
            </a:r>
            <a:r>
              <a:rPr lang="fa-IR" sz="2000" dirty="0">
                <a:solidFill>
                  <a:schemeClr val="bg1"/>
                </a:solidFill>
                <a:latin typeface="+mj-lt"/>
                <a:ea typeface="+mj-ea"/>
              </a:rPr>
              <a:t>كه در تصوير نشان داده شده است استفاده مي‌كنيم. همچنين در ساير سربرگ‌هاي اين گزينه مي‌توان ساير تنظيمات مربوط به چاپ را انجام دهيم.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28343" y="3217950"/>
            <a:ext cx="4213699" cy="2939055"/>
          </a:xfrm>
          <a:prstGeom prst="rect">
            <a:avLst/>
          </a:prstGeom>
        </p:spPr>
      </p:pic>
    </p:spTree>
    <p:extLst>
      <p:ext uri="{BB962C8B-B14F-4D97-AF65-F5344CB8AC3E}">
        <p14:creationId xmlns:p14="http://schemas.microsoft.com/office/powerpoint/2010/main" val="1360505764"/>
      </p:ext>
    </p:extLst>
  </p:cSld>
  <p:clrMapOvr>
    <a:masterClrMapping/>
  </p:clrMapOvr>
  <mc:AlternateContent xmlns:mc="http://schemas.openxmlformats.org/markup-compatibility/2006">
    <mc:Choice xmlns:p14="http://schemas.microsoft.com/office/powerpoint/2010/main" Requires="p14">
      <p:transition spd="slow" p14:dur="20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sz="2000" dirty="0">
                <a:solidFill>
                  <a:schemeClr val="bg1"/>
                </a:solidFill>
              </a:rPr>
              <a:t>نرم‌افزار </a:t>
            </a:r>
            <a:r>
              <a:rPr lang="en-US" sz="2000" dirty="0">
                <a:solidFill>
                  <a:schemeClr val="bg1"/>
                </a:solidFill>
              </a:rPr>
              <a:t>Power Point </a:t>
            </a:r>
            <a:r>
              <a:rPr lang="fa-IR" sz="2000" dirty="0">
                <a:solidFill>
                  <a:schemeClr val="bg1"/>
                </a:solidFill>
              </a:rPr>
              <a:t>جهت ايجاد اسلايد، براي ارائه مطالب در مكان‌هاي مختلف استفاده ميشود. كار با اين نرم‌افزار ساده بوده و بسياري از قابليت‌ها و ويژگي‌هاي آن با نرم‌افزار </a:t>
            </a:r>
            <a:r>
              <a:rPr lang="en-US" sz="2000" dirty="0">
                <a:solidFill>
                  <a:schemeClr val="bg1"/>
                </a:solidFill>
              </a:rPr>
              <a:t>word </a:t>
            </a:r>
            <a:r>
              <a:rPr lang="fa-IR" sz="2000" dirty="0">
                <a:solidFill>
                  <a:schemeClr val="bg1"/>
                </a:solidFill>
              </a:rPr>
              <a:t>مشترك مي‌باشد. در اين جا مرور كوتاهي بر برخي از قابليت‌هاي اين نرم‌افزار خواهيم داشت: </a:t>
            </a:r>
            <a:endParaRPr lang="en-US" sz="2000" dirty="0">
              <a:solidFill>
                <a:schemeClr val="bg1"/>
              </a:solidFill>
            </a:endParaRPr>
          </a:p>
        </p:txBody>
      </p:sp>
      <p:sp>
        <p:nvSpPr>
          <p:cNvPr id="3" name="Content Placeholder 2"/>
          <p:cNvSpPr>
            <a:spLocks noGrp="1"/>
          </p:cNvSpPr>
          <p:nvPr>
            <p:ph idx="1"/>
          </p:nvPr>
        </p:nvSpPr>
        <p:spPr/>
        <p:txBody>
          <a:bodyPr>
            <a:normAutofit/>
          </a:bodyPr>
          <a:lstStyle/>
          <a:p>
            <a:pPr marL="0" lvl="0" indent="0" algn="r" defTabSz="914400" rtl="1" eaLnBrk="0" fontAlgn="base" hangingPunct="0">
              <a:spcBef>
                <a:spcPct val="0"/>
              </a:spcBef>
              <a:spcAft>
                <a:spcPct val="0"/>
              </a:spcAft>
              <a:buClrTx/>
              <a:buSzTx/>
              <a:buNone/>
            </a:pPr>
            <a:r>
              <a:rPr lang="ar-SA" altLang="en-US" sz="2000" dirty="0">
                <a:solidFill>
                  <a:schemeClr val="bg1"/>
                </a:solidFill>
                <a:latin typeface="+mj-lt"/>
                <a:ea typeface="+mj-ea"/>
              </a:rPr>
              <a:t>پس از اجرا كردن اين نرم‌افزار جهت ايجاد يك فايل جديد در محيطي مانند</a:t>
            </a:r>
            <a:r>
              <a:rPr lang="en-US" altLang="en-US" sz="2000" dirty="0">
                <a:solidFill>
                  <a:schemeClr val="bg1"/>
                </a:solidFill>
                <a:latin typeface="+mj-lt"/>
                <a:ea typeface="+mj-ea"/>
              </a:rPr>
              <a:t> PowerPoint </a:t>
            </a:r>
            <a:r>
              <a:rPr lang="ar-SA" altLang="en-US" sz="2000" dirty="0">
                <a:solidFill>
                  <a:schemeClr val="bg1"/>
                </a:solidFill>
                <a:latin typeface="+mj-lt"/>
                <a:ea typeface="+mj-ea"/>
              </a:rPr>
              <a:t>دو روش متداول وجود دارد يكي استفاده از</a:t>
            </a:r>
            <a:r>
              <a:rPr lang="en-US" altLang="en-US" sz="2000" dirty="0">
                <a:solidFill>
                  <a:schemeClr val="bg1"/>
                </a:solidFill>
                <a:latin typeface="+mj-lt"/>
                <a:ea typeface="+mj-ea"/>
              </a:rPr>
              <a:t> Ctrl + n </a:t>
            </a:r>
            <a:r>
              <a:rPr lang="ar-SA" altLang="en-US" sz="2000" dirty="0">
                <a:solidFill>
                  <a:schemeClr val="bg1"/>
                </a:solidFill>
                <a:latin typeface="+mj-lt"/>
                <a:ea typeface="+mj-ea"/>
              </a:rPr>
              <a:t>و ديگري استفاده از آيكن</a:t>
            </a:r>
            <a:r>
              <a:rPr lang="fa-IR" altLang="en-US" sz="2000" dirty="0">
                <a:solidFill>
                  <a:schemeClr val="bg1"/>
                </a:solidFill>
                <a:latin typeface="+mj-lt"/>
                <a:ea typeface="+mj-ea"/>
              </a:rPr>
              <a:t>  </a:t>
            </a:r>
            <a:r>
              <a:rPr lang="en-US" altLang="en-US" sz="2000" dirty="0">
                <a:solidFill>
                  <a:schemeClr val="bg1"/>
                </a:solidFill>
                <a:latin typeface="+mj-lt"/>
                <a:ea typeface="+mj-ea"/>
              </a:rPr>
              <a:t>  </a:t>
            </a:r>
            <a:r>
              <a:rPr lang="fa-IR" altLang="en-US" sz="2000" dirty="0">
                <a:solidFill>
                  <a:schemeClr val="bg1"/>
                </a:solidFill>
                <a:latin typeface="+mj-lt"/>
                <a:ea typeface="+mj-ea"/>
              </a:rPr>
              <a:t>  و</a:t>
            </a:r>
            <a:r>
              <a:rPr lang="ar-SA" altLang="en-US" sz="2000" dirty="0">
                <a:solidFill>
                  <a:schemeClr val="bg1"/>
                </a:solidFill>
                <a:latin typeface="+mj-lt"/>
                <a:ea typeface="+mj-ea"/>
              </a:rPr>
              <a:t> سپس گزينهي</a:t>
            </a:r>
            <a:r>
              <a:rPr lang="en-US" altLang="en-US" sz="2000" dirty="0">
                <a:solidFill>
                  <a:schemeClr val="bg1"/>
                </a:solidFill>
                <a:latin typeface="+mj-lt"/>
                <a:ea typeface="+mj-ea"/>
              </a:rPr>
              <a:t> New </a:t>
            </a:r>
            <a:r>
              <a:rPr lang="ar-SA" altLang="en-US" sz="2000" dirty="0">
                <a:solidFill>
                  <a:schemeClr val="bg1"/>
                </a:solidFill>
                <a:latin typeface="+mj-lt"/>
                <a:ea typeface="+mj-ea"/>
              </a:rPr>
              <a:t>مي‌باشد. با ايجاد يك فايل جديد ليست صفحات اسلايدها مشاهده مي‌شوند. اين نرم‌افزار نيز امكانات جالب و مفيدي را جهت ارائه هرچه بهتر يك موضوع در اختيار ما قرار مي‌دهد</a:t>
            </a:r>
            <a:r>
              <a:rPr lang="en-US" altLang="en-US" sz="2000" dirty="0">
                <a:solidFill>
                  <a:schemeClr val="bg1"/>
                </a:solidFill>
                <a:latin typeface="+mj-lt"/>
                <a:ea typeface="+mj-ea"/>
              </a:rPr>
              <a:t>. </a:t>
            </a:r>
          </a:p>
          <a:p>
            <a:pPr marL="0" lvl="0" indent="0" algn="r" defTabSz="914400" rtl="1" eaLnBrk="0" fontAlgn="base" hangingPunct="0">
              <a:spcBef>
                <a:spcPct val="0"/>
              </a:spcBef>
              <a:spcAft>
                <a:spcPct val="0"/>
              </a:spcAft>
              <a:buClrTx/>
              <a:buSzTx/>
              <a:buNone/>
            </a:pPr>
            <a:r>
              <a:rPr lang="ar-SA" altLang="en-US" sz="2000" dirty="0">
                <a:solidFill>
                  <a:schemeClr val="bg1"/>
                </a:solidFill>
                <a:latin typeface="+mj-lt"/>
                <a:ea typeface="+mj-ea"/>
              </a:rPr>
              <a:t>براي اضافه كردن صفحات اسلايد از گزينه</a:t>
            </a:r>
            <a:r>
              <a:rPr lang="en-US" altLang="en-US" sz="2000" dirty="0">
                <a:solidFill>
                  <a:schemeClr val="bg1"/>
                </a:solidFill>
                <a:latin typeface="+mj-lt"/>
                <a:ea typeface="+mj-ea"/>
              </a:rPr>
              <a:t> New Slide </a:t>
            </a:r>
            <a:r>
              <a:rPr lang="ar-SA" altLang="en-US" sz="2000" dirty="0">
                <a:solidFill>
                  <a:schemeClr val="bg1"/>
                </a:solidFill>
                <a:latin typeface="+mj-lt"/>
                <a:ea typeface="+mj-ea"/>
              </a:rPr>
              <a:t>استفاده مي‌كنيم. چيدمان قسمت‌هاي مختلف درون یک اسلايد را نيز مي‌توان از قسمت</a:t>
            </a:r>
            <a:r>
              <a:rPr lang="en-US" altLang="en-US" sz="2000" dirty="0">
                <a:solidFill>
                  <a:schemeClr val="bg1"/>
                </a:solidFill>
                <a:latin typeface="+mj-lt"/>
                <a:ea typeface="+mj-ea"/>
              </a:rPr>
              <a:t> layout </a:t>
            </a:r>
            <a:r>
              <a:rPr lang="ar-SA" altLang="en-US" sz="2000" dirty="0">
                <a:solidFill>
                  <a:schemeClr val="bg1"/>
                </a:solidFill>
                <a:latin typeface="+mj-lt"/>
                <a:ea typeface="+mj-ea"/>
              </a:rPr>
              <a:t>مشخص و تنظيم كرد. همچنين براي پاك كردن يك صفحه از ميان اسلايدها هنگامي كه در حالت انتخاب آن اسلايد هستيم از گزينه</a:t>
            </a:r>
            <a:r>
              <a:rPr lang="en-US" altLang="en-US" sz="2000" dirty="0">
                <a:solidFill>
                  <a:schemeClr val="bg1"/>
                </a:solidFill>
                <a:latin typeface="+mj-lt"/>
                <a:ea typeface="+mj-ea"/>
              </a:rPr>
              <a:t> Delete </a:t>
            </a:r>
            <a:r>
              <a:rPr lang="ar-SA" altLang="en-US" sz="2000" dirty="0">
                <a:solidFill>
                  <a:schemeClr val="bg1"/>
                </a:solidFill>
                <a:latin typeface="+mj-lt"/>
                <a:ea typeface="+mj-ea"/>
              </a:rPr>
              <a:t>استفاده مي‌كنيم</a:t>
            </a:r>
            <a:r>
              <a:rPr lang="en-US" altLang="en-US" sz="2000" dirty="0">
                <a:solidFill>
                  <a:schemeClr val="bg1"/>
                </a:solidFill>
                <a:latin typeface="+mj-lt"/>
                <a:ea typeface="+mj-ea"/>
              </a:rPr>
              <a:t>. </a:t>
            </a:r>
          </a:p>
          <a:p>
            <a:pPr algn="r" rtl="1"/>
            <a:endParaRPr lang="en-US" sz="2000" dirty="0">
              <a:solidFill>
                <a:schemeClr val="bg1"/>
              </a:solidFill>
              <a:latin typeface="+mj-lt"/>
              <a:ea typeface="+mj-ea"/>
            </a:endParaRPr>
          </a:p>
        </p:txBody>
      </p:sp>
      <p:sp>
        <p:nvSpPr>
          <p:cNvPr id="4" name="Slide Number Placeholder 3"/>
          <p:cNvSpPr>
            <a:spLocks noGrp="1"/>
          </p:cNvSpPr>
          <p:nvPr>
            <p:ph type="sldNum" sz="quarter" idx="12"/>
          </p:nvPr>
        </p:nvSpPr>
        <p:spPr/>
        <p:txBody>
          <a:bodyPr/>
          <a:lstStyle/>
          <a:p>
            <a:fld id="{650B02BA-D3FA-4FB4-B3BC-FD2EB16C03CA}" type="slidenum">
              <a:rPr lang="en-US" smtClean="0"/>
              <a:t>3</a:t>
            </a:fld>
            <a:endParaRPr lang="en-US"/>
          </a:p>
        </p:txBody>
      </p:sp>
      <p:pic>
        <p:nvPicPr>
          <p:cNvPr id="1026" name="Picture 2" descr="http://zarrabi.info/notes/_media/%DA%A9%D8%A7%D8%B1%DA%AF%D8%A7%D9%87_%DA%A9%D8%A7%D9%85%D9%BE%DB%8C%D9%88%D8%AA%D8%B1/4.1.png?w=30&amp;tok=e90ea1">
            <a:hlinkClick r:id="rId2" tooltip="کارگاه_کامپیوتر:4.1.png"/>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0417" y="2487477"/>
            <a:ext cx="285750" cy="276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0638264"/>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50B02BA-D3FA-4FB4-B3BC-FD2EB16C03CA}" type="slidenum">
              <a:rPr lang="en-US" smtClean="0"/>
              <a:t>30</a:t>
            </a:fld>
            <a:endParaRPr lang="en-US"/>
          </a:p>
        </p:txBody>
      </p:sp>
      <p:sp>
        <p:nvSpPr>
          <p:cNvPr id="3" name="Rectangle 2"/>
          <p:cNvSpPr/>
          <p:nvPr/>
        </p:nvSpPr>
        <p:spPr>
          <a:xfrm>
            <a:off x="1420238" y="858745"/>
            <a:ext cx="8035047" cy="707886"/>
          </a:xfrm>
          <a:prstGeom prst="rect">
            <a:avLst/>
          </a:prstGeom>
        </p:spPr>
        <p:txBody>
          <a:bodyPr wrap="square">
            <a:spAutoFit/>
          </a:bodyPr>
          <a:lstStyle/>
          <a:p>
            <a:pPr algn="r" rtl="1"/>
            <a:r>
              <a:rPr lang="fa-IR" sz="2000" dirty="0">
                <a:solidFill>
                  <a:schemeClr val="bg1"/>
                </a:solidFill>
                <a:latin typeface="+mj-lt"/>
                <a:ea typeface="+mj-ea"/>
              </a:rPr>
              <a:t>براي درج فرمول‌ها علاوه بر روش‌هاي گفته شده از قسمت </a:t>
            </a:r>
            <a:r>
              <a:rPr lang="en-US" sz="2000" dirty="0">
                <a:solidFill>
                  <a:schemeClr val="bg1"/>
                </a:solidFill>
                <a:latin typeface="+mj-lt"/>
                <a:ea typeface="+mj-ea"/>
              </a:rPr>
              <a:t>Formulas </a:t>
            </a:r>
            <a:r>
              <a:rPr lang="fa-IR" sz="2000" dirty="0">
                <a:solidFill>
                  <a:schemeClr val="bg1"/>
                </a:solidFill>
                <a:latin typeface="+mj-lt"/>
                <a:ea typeface="+mj-ea"/>
              </a:rPr>
              <a:t>و سپس </a:t>
            </a:r>
            <a:r>
              <a:rPr lang="en-US" sz="2000" dirty="0">
                <a:solidFill>
                  <a:schemeClr val="bg1"/>
                </a:solidFill>
                <a:latin typeface="+mj-lt"/>
                <a:ea typeface="+mj-ea"/>
              </a:rPr>
              <a:t>Insert Function </a:t>
            </a:r>
            <a:r>
              <a:rPr lang="fa-IR" sz="2000" dirty="0">
                <a:solidFill>
                  <a:schemeClr val="bg1"/>
                </a:solidFill>
                <a:latin typeface="+mj-lt"/>
                <a:ea typeface="+mj-ea"/>
              </a:rPr>
              <a:t>نيز مي‌توانيد استفاده كنيد. </a:t>
            </a:r>
            <a:endParaRPr lang="en-US" sz="2000" dirty="0">
              <a:solidFill>
                <a:schemeClr val="bg1"/>
              </a:solidFill>
              <a:latin typeface="+mj-lt"/>
              <a:ea typeface="+mj-ea"/>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285" y="1656843"/>
            <a:ext cx="7620000" cy="1209675"/>
          </a:xfrm>
          <a:prstGeom prst="rect">
            <a:avLst/>
          </a:prstGeom>
        </p:spPr>
      </p:pic>
      <p:sp>
        <p:nvSpPr>
          <p:cNvPr id="7" name="Rectangle 6"/>
          <p:cNvSpPr/>
          <p:nvPr/>
        </p:nvSpPr>
        <p:spPr>
          <a:xfrm>
            <a:off x="1835285" y="2956730"/>
            <a:ext cx="7620000" cy="1323439"/>
          </a:xfrm>
          <a:prstGeom prst="rect">
            <a:avLst/>
          </a:prstGeom>
        </p:spPr>
        <p:txBody>
          <a:bodyPr wrap="square">
            <a:spAutoFit/>
          </a:bodyPr>
          <a:lstStyle/>
          <a:p>
            <a:pPr algn="r" rtl="1"/>
            <a:r>
              <a:rPr lang="fa-IR" sz="2000" dirty="0">
                <a:solidFill>
                  <a:schemeClr val="bg1"/>
                </a:solidFill>
                <a:latin typeface="+mj-lt"/>
                <a:ea typeface="+mj-ea"/>
              </a:rPr>
              <a:t>در نسخه‌هاي چاپي، خطوطي كه به صورت كم رنگ در اطراف سلول‌ها هنگام كار با </a:t>
            </a:r>
            <a:r>
              <a:rPr lang="en-US" sz="2000" dirty="0">
                <a:solidFill>
                  <a:schemeClr val="bg1"/>
                </a:solidFill>
                <a:latin typeface="+mj-lt"/>
                <a:ea typeface="+mj-ea"/>
              </a:rPr>
              <a:t>excel </a:t>
            </a:r>
            <a:r>
              <a:rPr lang="fa-IR" sz="2000" dirty="0">
                <a:solidFill>
                  <a:schemeClr val="bg1"/>
                </a:solidFill>
                <a:latin typeface="+mj-lt"/>
                <a:ea typeface="+mj-ea"/>
              </a:rPr>
              <a:t>مشاهده مي‌كنيم نمايش داده نخواهند شد. در صورتي كه مي‌خواهيد در اطراف داده‌هايتان، مرزبندي سلول‌ها مشخص باشد مي‌توانيد محدوده‌ي مورد نظر و سلول‌هاي مورد نظر را انتخاب كرده و بعد از قسمت </a:t>
            </a:r>
            <a:r>
              <a:rPr lang="en-US" sz="2000" dirty="0">
                <a:solidFill>
                  <a:schemeClr val="bg1"/>
                </a:solidFill>
                <a:latin typeface="+mj-lt"/>
                <a:ea typeface="+mj-ea"/>
              </a:rPr>
              <a:t>Home </a:t>
            </a:r>
            <a:r>
              <a:rPr lang="fa-IR" sz="2000" dirty="0">
                <a:solidFill>
                  <a:schemeClr val="bg1"/>
                </a:solidFill>
                <a:latin typeface="+mj-lt"/>
                <a:ea typeface="+mj-ea"/>
              </a:rPr>
              <a:t>و سپس </a:t>
            </a:r>
            <a:r>
              <a:rPr lang="en-US" sz="2000" dirty="0">
                <a:solidFill>
                  <a:schemeClr val="bg1"/>
                </a:solidFill>
                <a:latin typeface="+mj-lt"/>
                <a:ea typeface="+mj-ea"/>
              </a:rPr>
              <a:t>Format as Table </a:t>
            </a:r>
            <a:r>
              <a:rPr lang="fa-IR" sz="2000" dirty="0">
                <a:solidFill>
                  <a:schemeClr val="bg1"/>
                </a:solidFill>
                <a:latin typeface="+mj-lt"/>
                <a:ea typeface="+mj-ea"/>
              </a:rPr>
              <a:t>استفاده كنيد. </a:t>
            </a:r>
            <a:endParaRPr lang="en-US" sz="2000" dirty="0">
              <a:solidFill>
                <a:schemeClr val="bg1"/>
              </a:solidFill>
              <a:latin typeface="+mj-lt"/>
              <a:ea typeface="+mj-ea"/>
            </a:endParaRP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0637" y="4280169"/>
            <a:ext cx="6223128" cy="1566154"/>
          </a:xfrm>
          <a:prstGeom prst="rect">
            <a:avLst/>
          </a:prstGeom>
        </p:spPr>
      </p:pic>
    </p:spTree>
    <p:extLst>
      <p:ext uri="{BB962C8B-B14F-4D97-AF65-F5344CB8AC3E}">
        <p14:creationId xmlns:p14="http://schemas.microsoft.com/office/powerpoint/2010/main" val="1853501311"/>
      </p:ext>
    </p:extLst>
  </p:cSld>
  <p:clrMapOvr>
    <a:masterClrMapping/>
  </p:clrMapOvr>
  <mc:AlternateContent xmlns:mc="http://schemas.openxmlformats.org/markup-compatibility/2006">
    <mc:Choice xmlns:p14="http://schemas.microsoft.com/office/powerpoint/2010/main" Requires="p14">
      <p:transition spd="slow" p14:dur="20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000"/>
                                        <p:tgtEl>
                                          <p:spTgt spid="6"/>
                                        </p:tgtEl>
                                      </p:cBhvr>
                                    </p:animEffect>
                                    <p:anim calcmode="lin" valueType="num">
                                      <p:cBhvr>
                                        <p:cTn id="8" dur="2000" fill="hold"/>
                                        <p:tgtEl>
                                          <p:spTgt spid="6"/>
                                        </p:tgtEl>
                                        <p:attrNameLst>
                                          <p:attrName>ppt_w</p:attrName>
                                        </p:attrNameLst>
                                      </p:cBhvr>
                                      <p:tavLst>
                                        <p:tav tm="0" fmla="#ppt_w*sin(2.5*pi*$)">
                                          <p:val>
                                            <p:fltVal val="0"/>
                                          </p:val>
                                        </p:tav>
                                        <p:tav tm="100000">
                                          <p:val>
                                            <p:fltVal val="1"/>
                                          </p:val>
                                        </p:tav>
                                      </p:tavLst>
                                    </p:anim>
                                    <p:anim calcmode="lin" valueType="num">
                                      <p:cBhvr>
                                        <p:cTn id="9" dur="20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50B02BA-D3FA-4FB4-B3BC-FD2EB16C03CA}" type="slidenum">
              <a:rPr lang="en-US" smtClean="0"/>
              <a:t>31</a:t>
            </a:fld>
            <a:endParaRPr lang="en-US"/>
          </a:p>
        </p:txBody>
      </p:sp>
      <p:sp>
        <p:nvSpPr>
          <p:cNvPr id="3" name="Rectangle 2"/>
          <p:cNvSpPr/>
          <p:nvPr/>
        </p:nvSpPr>
        <p:spPr>
          <a:xfrm>
            <a:off x="3178431" y="413467"/>
            <a:ext cx="6378669" cy="400110"/>
          </a:xfrm>
          <a:prstGeom prst="rect">
            <a:avLst/>
          </a:prstGeom>
        </p:spPr>
        <p:txBody>
          <a:bodyPr wrap="none">
            <a:spAutoFit/>
          </a:bodyPr>
          <a:lstStyle/>
          <a:p>
            <a:pPr algn="r" rtl="1"/>
            <a:r>
              <a:rPr lang="fa-IR" sz="2000" dirty="0">
                <a:solidFill>
                  <a:schemeClr val="bg1"/>
                </a:solidFill>
                <a:latin typeface="+mj-lt"/>
                <a:ea typeface="+mj-ea"/>
              </a:rPr>
              <a:t>يا اين كه از سربرگ </a:t>
            </a:r>
            <a:r>
              <a:rPr lang="en-US" sz="2000" dirty="0">
                <a:solidFill>
                  <a:schemeClr val="bg1"/>
                </a:solidFill>
                <a:latin typeface="+mj-lt"/>
                <a:ea typeface="+mj-ea"/>
              </a:rPr>
              <a:t>Home </a:t>
            </a:r>
            <a:r>
              <a:rPr lang="fa-IR" sz="2000" dirty="0">
                <a:solidFill>
                  <a:schemeClr val="bg1"/>
                </a:solidFill>
                <a:latin typeface="+mj-lt"/>
                <a:ea typeface="+mj-ea"/>
              </a:rPr>
              <a:t>قسمت مربوط به </a:t>
            </a:r>
            <a:r>
              <a:rPr lang="en-US" sz="2000" dirty="0">
                <a:solidFill>
                  <a:schemeClr val="bg1"/>
                </a:solidFill>
                <a:latin typeface="+mj-lt"/>
                <a:ea typeface="+mj-ea"/>
              </a:rPr>
              <a:t>Border </a:t>
            </a:r>
            <a:r>
              <a:rPr lang="fa-IR" sz="2000" dirty="0">
                <a:solidFill>
                  <a:schemeClr val="bg1"/>
                </a:solidFill>
                <a:latin typeface="+mj-lt"/>
                <a:ea typeface="+mj-ea"/>
              </a:rPr>
              <a:t>را مطابق تصوير زير انتخاب كنيم. </a:t>
            </a:r>
            <a:endParaRPr lang="en-US" sz="2000" dirty="0">
              <a:solidFill>
                <a:schemeClr val="bg1"/>
              </a:solidFill>
              <a:latin typeface="+mj-lt"/>
              <a:ea typeface="+mj-ea"/>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7255" y="941444"/>
            <a:ext cx="3810000" cy="2486025"/>
          </a:xfrm>
          <a:prstGeom prst="rect">
            <a:avLst/>
          </a:prstGeom>
        </p:spPr>
      </p:pic>
      <p:sp>
        <p:nvSpPr>
          <p:cNvPr id="5" name="Rectangle 4"/>
          <p:cNvSpPr/>
          <p:nvPr/>
        </p:nvSpPr>
        <p:spPr>
          <a:xfrm>
            <a:off x="1905000" y="3427469"/>
            <a:ext cx="7768266" cy="1323439"/>
          </a:xfrm>
          <a:prstGeom prst="rect">
            <a:avLst/>
          </a:prstGeom>
        </p:spPr>
        <p:txBody>
          <a:bodyPr wrap="square">
            <a:spAutoFit/>
          </a:bodyPr>
          <a:lstStyle/>
          <a:p>
            <a:pPr algn="r" rtl="1"/>
            <a:r>
              <a:rPr lang="fa-IR" sz="2000" dirty="0">
                <a:solidFill>
                  <a:schemeClr val="bg1"/>
                </a:solidFill>
                <a:latin typeface="+mj-lt"/>
                <a:ea typeface="+mj-ea"/>
              </a:rPr>
              <a:t>همچنين با راست كليك بر روي يك سلول و يا تعدادي سلول انتخاب شده و انتخاب </a:t>
            </a:r>
            <a:r>
              <a:rPr lang="en-US" sz="2000" dirty="0">
                <a:solidFill>
                  <a:schemeClr val="bg1"/>
                </a:solidFill>
                <a:latin typeface="+mj-lt"/>
                <a:ea typeface="+mj-ea"/>
              </a:rPr>
              <a:t>format cells </a:t>
            </a:r>
            <a:r>
              <a:rPr lang="fa-IR" sz="2000" dirty="0">
                <a:solidFill>
                  <a:schemeClr val="bg1"/>
                </a:solidFill>
                <a:latin typeface="+mj-lt"/>
                <a:ea typeface="+mj-ea"/>
              </a:rPr>
              <a:t>پنجره‌اي باز مي‌شود كه تنظيمات مختلف خانه‌ها از طريق آن در دسترس و قابل تغيير است. در اين پنجره </a:t>
            </a:r>
            <a:r>
              <a:rPr lang="en-US" sz="2000" dirty="0">
                <a:solidFill>
                  <a:schemeClr val="bg1"/>
                </a:solidFill>
                <a:latin typeface="+mj-lt"/>
                <a:ea typeface="+mj-ea"/>
              </a:rPr>
              <a:t>tab </a:t>
            </a:r>
            <a:r>
              <a:rPr lang="fa-IR" sz="2000" dirty="0">
                <a:solidFill>
                  <a:schemeClr val="bg1"/>
                </a:solidFill>
                <a:latin typeface="+mj-lt"/>
                <a:ea typeface="+mj-ea"/>
              </a:rPr>
              <a:t>هاي مختلفي وجود دارد از جمله </a:t>
            </a:r>
            <a:r>
              <a:rPr lang="en-US" sz="2000" dirty="0">
                <a:solidFill>
                  <a:schemeClr val="bg1"/>
                </a:solidFill>
                <a:latin typeface="+mj-lt"/>
                <a:ea typeface="+mj-ea"/>
              </a:rPr>
              <a:t>Border </a:t>
            </a:r>
            <a:r>
              <a:rPr lang="fa-IR" sz="2000" dirty="0">
                <a:solidFill>
                  <a:schemeClr val="bg1"/>
                </a:solidFill>
                <a:latin typeface="+mj-lt"/>
                <a:ea typeface="+mj-ea"/>
              </a:rPr>
              <a:t>كه به وسيله آن مي‌توان تعيين كرد كه خانه‌هاي انتخاب شده </a:t>
            </a:r>
            <a:r>
              <a:rPr lang="en-US" sz="2000" dirty="0">
                <a:solidFill>
                  <a:schemeClr val="bg1"/>
                </a:solidFill>
                <a:latin typeface="+mj-lt"/>
                <a:ea typeface="+mj-ea"/>
              </a:rPr>
              <a:t>border </a:t>
            </a:r>
            <a:r>
              <a:rPr lang="fa-IR" sz="2000" dirty="0">
                <a:solidFill>
                  <a:schemeClr val="bg1"/>
                </a:solidFill>
                <a:latin typeface="+mj-lt"/>
                <a:ea typeface="+mj-ea"/>
              </a:rPr>
              <a:t>داشته باشند: </a:t>
            </a:r>
            <a:endParaRPr lang="en-US" sz="2000" dirty="0">
              <a:solidFill>
                <a:schemeClr val="bg1"/>
              </a:solidFill>
              <a:latin typeface="+mj-lt"/>
              <a:ea typeface="+mj-ea"/>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2007" y="4367719"/>
            <a:ext cx="2846036" cy="2490281"/>
          </a:xfrm>
          <a:prstGeom prst="rect">
            <a:avLst/>
          </a:prstGeom>
        </p:spPr>
      </p:pic>
    </p:spTree>
    <p:extLst>
      <p:ext uri="{BB962C8B-B14F-4D97-AF65-F5344CB8AC3E}">
        <p14:creationId xmlns:p14="http://schemas.microsoft.com/office/powerpoint/2010/main" val="2446324001"/>
      </p:ext>
    </p:extLst>
  </p:cSld>
  <p:clrMapOvr>
    <a:masterClrMapping/>
  </p:clrMapOvr>
  <mc:AlternateContent xmlns:mc="http://schemas.openxmlformats.org/markup-compatibility/2006">
    <mc:Choice xmlns:p14="http://schemas.microsoft.com/office/powerpoint/2010/main" Requires="p14">
      <p:transition spd="slow" p14:dur="20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50B02BA-D3FA-4FB4-B3BC-FD2EB16C03CA}" type="slidenum">
              <a:rPr lang="en-US" smtClean="0"/>
              <a:t>32</a:t>
            </a:fld>
            <a:endParaRPr lang="en-US"/>
          </a:p>
        </p:txBody>
      </p:sp>
      <p:sp>
        <p:nvSpPr>
          <p:cNvPr id="3" name="Rectangle 2"/>
          <p:cNvSpPr/>
          <p:nvPr/>
        </p:nvSpPr>
        <p:spPr>
          <a:xfrm>
            <a:off x="321013" y="346450"/>
            <a:ext cx="9027268" cy="2246769"/>
          </a:xfrm>
          <a:prstGeom prst="rect">
            <a:avLst/>
          </a:prstGeom>
        </p:spPr>
        <p:txBody>
          <a:bodyPr wrap="square">
            <a:spAutoFit/>
          </a:bodyPr>
          <a:lstStyle/>
          <a:p>
            <a:pPr algn="r" rtl="1"/>
            <a:r>
              <a:rPr lang="fa-IR" sz="2000" dirty="0">
                <a:solidFill>
                  <a:schemeClr val="bg1"/>
                </a:solidFill>
                <a:latin typeface="+mj-lt"/>
                <a:ea typeface="+mj-ea"/>
              </a:rPr>
              <a:t>ساختار خانه‌هاي </a:t>
            </a:r>
            <a:r>
              <a:rPr lang="en-US" sz="2000" dirty="0">
                <a:solidFill>
                  <a:schemeClr val="bg1"/>
                </a:solidFill>
                <a:latin typeface="+mj-lt"/>
                <a:ea typeface="+mj-ea"/>
              </a:rPr>
              <a:t>excel </a:t>
            </a:r>
            <a:r>
              <a:rPr lang="fa-IR" sz="2000" dirty="0">
                <a:solidFill>
                  <a:schemeClr val="bg1"/>
                </a:solidFill>
                <a:latin typeface="+mj-lt"/>
                <a:ea typeface="+mj-ea"/>
              </a:rPr>
              <a:t>به گونه‌اي است كه در صورتي كه در يك فايل متني، مثلا فايلي كه از طريق </a:t>
            </a:r>
            <a:r>
              <a:rPr lang="en-US" sz="2000" dirty="0">
                <a:solidFill>
                  <a:schemeClr val="bg1"/>
                </a:solidFill>
                <a:latin typeface="+mj-lt"/>
                <a:ea typeface="+mj-ea"/>
              </a:rPr>
              <a:t>Notepad </a:t>
            </a:r>
            <a:r>
              <a:rPr lang="fa-IR" sz="2000" dirty="0">
                <a:solidFill>
                  <a:schemeClr val="bg1"/>
                </a:solidFill>
                <a:latin typeface="+mj-lt"/>
                <a:ea typeface="+mj-ea"/>
              </a:rPr>
              <a:t>يا </a:t>
            </a:r>
            <a:r>
              <a:rPr lang="en-US" sz="2000" dirty="0">
                <a:solidFill>
                  <a:schemeClr val="bg1"/>
                </a:solidFill>
                <a:latin typeface="+mj-lt"/>
                <a:ea typeface="+mj-ea"/>
              </a:rPr>
              <a:t>WordPad </a:t>
            </a:r>
            <a:r>
              <a:rPr lang="fa-IR" sz="2000" dirty="0">
                <a:solidFill>
                  <a:schemeClr val="bg1"/>
                </a:solidFill>
                <a:latin typeface="+mj-lt"/>
                <a:ea typeface="+mj-ea"/>
              </a:rPr>
              <a:t>ساخته مي‌شود، اعداد يا داده‌هايي را به صورت منظم و با فاصله‌گذاري </a:t>
            </a:r>
            <a:r>
              <a:rPr lang="en-US" sz="2000" dirty="0">
                <a:solidFill>
                  <a:schemeClr val="bg1"/>
                </a:solidFill>
                <a:latin typeface="+mj-lt"/>
                <a:ea typeface="+mj-ea"/>
              </a:rPr>
              <a:t>Tab </a:t>
            </a:r>
            <a:r>
              <a:rPr lang="fa-IR" sz="2000" dirty="0">
                <a:solidFill>
                  <a:schemeClr val="bg1"/>
                </a:solidFill>
                <a:latin typeface="+mj-lt"/>
                <a:ea typeface="+mj-ea"/>
              </a:rPr>
              <a:t>ذخيره كنيم، امكان باز كردن آن فايل با نرم‌افزار </a:t>
            </a:r>
            <a:r>
              <a:rPr lang="en-US" sz="2000" dirty="0">
                <a:solidFill>
                  <a:schemeClr val="bg1"/>
                </a:solidFill>
                <a:latin typeface="+mj-lt"/>
                <a:ea typeface="+mj-ea"/>
              </a:rPr>
              <a:t>Excel </a:t>
            </a:r>
            <a:r>
              <a:rPr lang="fa-IR" sz="2000" dirty="0">
                <a:solidFill>
                  <a:schemeClr val="bg1"/>
                </a:solidFill>
                <a:latin typeface="+mj-lt"/>
                <a:ea typeface="+mj-ea"/>
              </a:rPr>
              <a:t>وجود خواهد داشت. به عنوان مثال اگر در محيط </a:t>
            </a:r>
            <a:r>
              <a:rPr lang="en-US" sz="2000" dirty="0">
                <a:solidFill>
                  <a:schemeClr val="bg1"/>
                </a:solidFill>
                <a:latin typeface="+mj-lt"/>
                <a:ea typeface="+mj-ea"/>
              </a:rPr>
              <a:t>Notepad </a:t>
            </a:r>
            <a:r>
              <a:rPr lang="fa-IR" sz="2000" dirty="0">
                <a:solidFill>
                  <a:schemeClr val="bg1"/>
                </a:solidFill>
                <a:latin typeface="+mj-lt"/>
                <a:ea typeface="+mj-ea"/>
              </a:rPr>
              <a:t>داده‌هاي زير را كه با </a:t>
            </a:r>
            <a:r>
              <a:rPr lang="en-US" sz="2000" dirty="0">
                <a:solidFill>
                  <a:schemeClr val="bg1"/>
                </a:solidFill>
                <a:latin typeface="+mj-lt"/>
                <a:ea typeface="+mj-ea"/>
              </a:rPr>
              <a:t>tab </a:t>
            </a:r>
            <a:r>
              <a:rPr lang="fa-IR" sz="2000" dirty="0">
                <a:solidFill>
                  <a:schemeClr val="bg1"/>
                </a:solidFill>
                <a:latin typeface="+mj-lt"/>
                <a:ea typeface="+mj-ea"/>
              </a:rPr>
              <a:t>از هم جدا شده‌اند درج كرده و با فرمت </a:t>
            </a:r>
            <a:r>
              <a:rPr lang="en-US" sz="2000" dirty="0">
                <a:solidFill>
                  <a:schemeClr val="bg1"/>
                </a:solidFill>
                <a:latin typeface="+mj-lt"/>
                <a:ea typeface="+mj-ea"/>
              </a:rPr>
              <a:t>txt </a:t>
            </a:r>
            <a:r>
              <a:rPr lang="fa-IR" sz="2000" dirty="0">
                <a:solidFill>
                  <a:schemeClr val="bg1"/>
                </a:solidFill>
                <a:latin typeface="+mj-lt"/>
                <a:ea typeface="+mj-ea"/>
              </a:rPr>
              <a:t>ذخيره كنيم: </a:t>
            </a:r>
          </a:p>
          <a:p>
            <a:pPr algn="r" rtl="1"/>
            <a:r>
              <a:rPr lang="en-US" sz="2000" dirty="0">
                <a:solidFill>
                  <a:schemeClr val="bg1"/>
                </a:solidFill>
                <a:latin typeface="+mj-lt"/>
                <a:ea typeface="+mj-ea"/>
              </a:rPr>
              <a:t>AA 1 􏰅2 3 BB 4 5 6 </a:t>
            </a:r>
          </a:p>
          <a:p>
            <a:pPr algn="r" rtl="1"/>
            <a:r>
              <a:rPr lang="fa-IR" sz="2000" dirty="0">
                <a:solidFill>
                  <a:schemeClr val="bg1"/>
                </a:solidFill>
                <a:latin typeface="+mj-lt"/>
                <a:ea typeface="+mj-ea"/>
              </a:rPr>
              <a:t>مي‌توانيم از طريق محيط </a:t>
            </a:r>
            <a:r>
              <a:rPr lang="en-US" sz="2000" dirty="0">
                <a:solidFill>
                  <a:schemeClr val="bg1"/>
                </a:solidFill>
                <a:latin typeface="+mj-lt"/>
                <a:ea typeface="+mj-ea"/>
              </a:rPr>
              <a:t>Excel </a:t>
            </a:r>
            <a:r>
              <a:rPr lang="fa-IR" sz="2000" dirty="0">
                <a:solidFill>
                  <a:schemeClr val="bg1"/>
                </a:solidFill>
                <a:latin typeface="+mj-lt"/>
                <a:ea typeface="+mj-ea"/>
              </a:rPr>
              <a:t>و گزينه </a:t>
            </a:r>
            <a:r>
              <a:rPr lang="en-US" sz="2000" dirty="0">
                <a:solidFill>
                  <a:schemeClr val="bg1"/>
                </a:solidFill>
                <a:latin typeface="+mj-lt"/>
                <a:ea typeface="+mj-ea"/>
              </a:rPr>
              <a:t>open </a:t>
            </a:r>
            <a:r>
              <a:rPr lang="fa-IR" sz="2000" dirty="0">
                <a:solidFill>
                  <a:schemeClr val="bg1"/>
                </a:solidFill>
                <a:latin typeface="+mj-lt"/>
                <a:ea typeface="+mj-ea"/>
              </a:rPr>
              <a:t>و انتخاب فايل مذكور يا راست كليك بر فايل ايجاد شده و استفاده از گزينه </a:t>
            </a:r>
            <a:r>
              <a:rPr lang="en-US" sz="2000" dirty="0">
                <a:solidFill>
                  <a:schemeClr val="bg1"/>
                </a:solidFill>
                <a:latin typeface="+mj-lt"/>
                <a:ea typeface="+mj-ea"/>
              </a:rPr>
              <a:t>open with </a:t>
            </a:r>
            <a:r>
              <a:rPr lang="fa-IR" sz="2000" dirty="0">
                <a:solidFill>
                  <a:schemeClr val="bg1"/>
                </a:solidFill>
                <a:latin typeface="+mj-lt"/>
                <a:ea typeface="+mj-ea"/>
              </a:rPr>
              <a:t>و انتخاب </a:t>
            </a:r>
            <a:r>
              <a:rPr lang="en-US" sz="2000" dirty="0">
                <a:solidFill>
                  <a:schemeClr val="bg1"/>
                </a:solidFill>
                <a:latin typeface="+mj-lt"/>
                <a:ea typeface="+mj-ea"/>
              </a:rPr>
              <a:t>Excel ، </a:t>
            </a:r>
            <a:r>
              <a:rPr lang="fa-IR" sz="2000" dirty="0">
                <a:solidFill>
                  <a:schemeClr val="bg1"/>
                </a:solidFill>
                <a:latin typeface="+mj-lt"/>
                <a:ea typeface="+mj-ea"/>
              </a:rPr>
              <a:t>اين داده‌ها را در محيط </a:t>
            </a:r>
            <a:r>
              <a:rPr lang="en-US" sz="2000" dirty="0">
                <a:solidFill>
                  <a:schemeClr val="bg1"/>
                </a:solidFill>
                <a:latin typeface="+mj-lt"/>
                <a:ea typeface="+mj-ea"/>
              </a:rPr>
              <a:t>Excel </a:t>
            </a:r>
            <a:r>
              <a:rPr lang="fa-IR" sz="2000" dirty="0">
                <a:solidFill>
                  <a:schemeClr val="bg1"/>
                </a:solidFill>
                <a:latin typeface="+mj-lt"/>
                <a:ea typeface="+mj-ea"/>
              </a:rPr>
              <a:t>باز كنيم: </a:t>
            </a:r>
          </a:p>
        </p:txBody>
      </p:sp>
      <p:pic>
        <p:nvPicPr>
          <p:cNvPr id="5122" name="Picture 2" descr="http://zarrabi.info/notes/_media/%DA%A9%D8%A7%D8%B1%DA%AF%D8%A7%D9%87_%DA%A9%D8%A7%D9%85%D9%BE%DB%8C%D9%88%D8%AA%D8%B1/4.48.png?w=400&amp;tok=0731b9">
            <a:hlinkClick r:id="rId2" tooltip="کارگاه_کامپیوتر:4.48.png"/>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8885" y="2593219"/>
            <a:ext cx="3810000" cy="2114550"/>
          </a:xfrm>
          <a:prstGeom prst="rect">
            <a:avLst/>
          </a:prstGeom>
          <a:extLst>
            <a:ext uri="{909E8E84-426E-40DD-AFC4-6F175D3DCCD1}">
              <a14:hiddenFill xmlns:a14="http://schemas.microsoft.com/office/drawing/2010/main">
                <a:solidFill>
                  <a:srgbClr val="FFFFFF"/>
                </a:solidFill>
              </a14:hiddenFill>
            </a:ext>
          </a:extLst>
        </p:spPr>
      </p:pic>
      <p:sp>
        <p:nvSpPr>
          <p:cNvPr id="4" name="Rectangle 3"/>
          <p:cNvSpPr/>
          <p:nvPr/>
        </p:nvSpPr>
        <p:spPr>
          <a:xfrm>
            <a:off x="1352145" y="4839988"/>
            <a:ext cx="7996136" cy="707886"/>
          </a:xfrm>
          <a:prstGeom prst="rect">
            <a:avLst/>
          </a:prstGeom>
        </p:spPr>
        <p:txBody>
          <a:bodyPr wrap="square">
            <a:spAutoFit/>
          </a:bodyPr>
          <a:lstStyle/>
          <a:p>
            <a:pPr algn="r" rtl="1"/>
            <a:endParaRPr lang="fa-IR" sz="2000" dirty="0">
              <a:solidFill>
                <a:schemeClr val="bg1"/>
              </a:solidFill>
              <a:latin typeface="+mj-lt"/>
              <a:ea typeface="+mj-ea"/>
            </a:endParaRPr>
          </a:p>
          <a:p>
            <a:pPr algn="r" rtl="1"/>
            <a:r>
              <a:rPr lang="fa-IR" sz="2000" dirty="0">
                <a:solidFill>
                  <a:schemeClr val="bg1"/>
                </a:solidFill>
                <a:latin typeface="+mj-lt"/>
                <a:ea typeface="+mj-ea"/>
              </a:rPr>
              <a:t>فايل‌هايي كه تحت محيط </a:t>
            </a:r>
            <a:r>
              <a:rPr lang="en-US" sz="2000" dirty="0">
                <a:solidFill>
                  <a:schemeClr val="bg1"/>
                </a:solidFill>
                <a:latin typeface="+mj-lt"/>
                <a:ea typeface="+mj-ea"/>
              </a:rPr>
              <a:t>􏰇􏰆􏰆􏰅 Excel </a:t>
            </a:r>
            <a:r>
              <a:rPr lang="fa-IR" sz="2000" dirty="0">
                <a:solidFill>
                  <a:schemeClr val="bg1"/>
                </a:solidFill>
                <a:latin typeface="+mj-lt"/>
                <a:ea typeface="+mj-ea"/>
              </a:rPr>
              <a:t>ساخته مي‌شوند با پسوند </a:t>
            </a:r>
            <a:r>
              <a:rPr lang="en-US" sz="2000" dirty="0" err="1">
                <a:solidFill>
                  <a:schemeClr val="bg1"/>
                </a:solidFill>
                <a:latin typeface="+mj-lt"/>
                <a:ea typeface="+mj-ea"/>
              </a:rPr>
              <a:t>xlsx</a:t>
            </a:r>
            <a:r>
              <a:rPr lang="en-US" sz="2000" dirty="0">
                <a:solidFill>
                  <a:schemeClr val="bg1"/>
                </a:solidFill>
                <a:latin typeface="+mj-lt"/>
                <a:ea typeface="+mj-ea"/>
              </a:rPr>
              <a:t>. </a:t>
            </a:r>
            <a:r>
              <a:rPr lang="fa-IR" sz="2000" dirty="0">
                <a:solidFill>
                  <a:schemeClr val="bg1"/>
                </a:solidFill>
                <a:latin typeface="+mj-lt"/>
                <a:ea typeface="+mj-ea"/>
              </a:rPr>
              <a:t>ذخيره مي‌شوند.</a:t>
            </a:r>
          </a:p>
        </p:txBody>
      </p:sp>
    </p:spTree>
    <p:extLst>
      <p:ext uri="{BB962C8B-B14F-4D97-AF65-F5344CB8AC3E}">
        <p14:creationId xmlns:p14="http://schemas.microsoft.com/office/powerpoint/2010/main" val="2548668608"/>
      </p:ext>
    </p:extLst>
  </p:cSld>
  <p:clrMapOvr>
    <a:masterClrMapping/>
  </p:clrMapOvr>
  <mc:AlternateContent xmlns:mc="http://schemas.openxmlformats.org/markup-compatibility/2006">
    <mc:Choice xmlns:p14="http://schemas.microsoft.com/office/powerpoint/2010/main" Requires="p14">
      <p:transition spd="slow" p14:dur="2000">
        <p14:honeycomb/>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Effect transition="in" filter="wheel(1)">
                                      <p:cBhvr>
                                        <p:cTn id="7" dur="20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650B02BA-D3FA-4FB4-B3BC-FD2EB16C03CA}" type="slidenum">
              <a:rPr lang="en-US" smtClean="0"/>
              <a:t>33</a:t>
            </a:fld>
            <a:endParaRPr lang="en-US"/>
          </a:p>
        </p:txBody>
      </p:sp>
      <p:sp>
        <p:nvSpPr>
          <p:cNvPr id="3" name="Rectangle 2"/>
          <p:cNvSpPr/>
          <p:nvPr/>
        </p:nvSpPr>
        <p:spPr>
          <a:xfrm>
            <a:off x="4231532" y="2704289"/>
            <a:ext cx="2782111" cy="1323439"/>
          </a:xfrm>
          <a:prstGeom prst="rect">
            <a:avLst/>
          </a:prstGeom>
          <a:noFill/>
        </p:spPr>
        <p:txBody>
          <a:bodyPr wrap="square" lIns="91440" tIns="45720" rIns="91440" bIns="45720">
            <a:spAutoFit/>
          </a:bodyPr>
          <a:lstStyle/>
          <a:p>
            <a:pPr algn="ctr"/>
            <a:r>
              <a:rPr lang="fa-IR" sz="8000" b="1" cap="none" spc="0" dirty="0" smtClean="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پایان</a:t>
            </a:r>
            <a:endPar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Tree>
    <p:extLst>
      <p:ext uri="{BB962C8B-B14F-4D97-AF65-F5344CB8AC3E}">
        <p14:creationId xmlns:p14="http://schemas.microsoft.com/office/powerpoint/2010/main" val="1065798308"/>
      </p:ext>
    </p:extLst>
  </p:cSld>
  <p:clrMapOvr>
    <a:masterClrMapping/>
  </p:clrMapOvr>
  <mc:AlternateContent xmlns:mc="http://schemas.openxmlformats.org/markup-compatibility/2006">
    <mc:Choice xmlns:p14="http://schemas.microsoft.com/office/powerpoint/2010/main" Requires="p14">
      <p:transition spd="slow" p14:dur="2000">
        <p14:honeycomb/>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fa-IR" sz="2000" dirty="0">
                <a:solidFill>
                  <a:schemeClr val="bg1"/>
                </a:solidFill>
              </a:rPr>
              <a:t>براي تعيين نوع اسلايد نيز مي‌توان از طريق كليك راست بر روي آن </a:t>
            </a:r>
            <a:r>
              <a:rPr lang="en-US" sz="2000" dirty="0">
                <a:solidFill>
                  <a:schemeClr val="bg1"/>
                </a:solidFill>
              </a:rPr>
              <a:t>Layout </a:t>
            </a:r>
            <a:r>
              <a:rPr lang="fa-IR" sz="2000" dirty="0">
                <a:solidFill>
                  <a:schemeClr val="bg1"/>
                </a:solidFill>
              </a:rPr>
              <a:t>مربوطه را مشخص كرد كه آيا اين اسلايد ما مربوط به متن عادي است يا متن و تصوير است يا </a:t>
            </a:r>
            <a:r>
              <a:rPr lang="en-US" sz="2000" dirty="0">
                <a:solidFill>
                  <a:schemeClr val="bg1"/>
                </a:solidFill>
              </a:rPr>
              <a:t>Section</a:t>
            </a:r>
            <a:r>
              <a:rPr lang="fa-IR" sz="2000" dirty="0">
                <a:solidFill>
                  <a:schemeClr val="bg1"/>
                </a:solidFill>
              </a:rPr>
              <a:t>است و … . </a:t>
            </a:r>
            <a:br>
              <a:rPr lang="fa-IR" sz="2000" dirty="0">
                <a:solidFill>
                  <a:schemeClr val="bg1"/>
                </a:solidFill>
              </a:rPr>
            </a:br>
            <a:endParaRPr lang="en-US" sz="2000" dirty="0">
              <a:solidFill>
                <a:schemeClr val="bg1"/>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4769" y="2548731"/>
            <a:ext cx="4762500" cy="3105150"/>
          </a:xfrm>
        </p:spPr>
      </p:pic>
      <p:sp>
        <p:nvSpPr>
          <p:cNvPr id="4" name="Slide Number Placeholder 3"/>
          <p:cNvSpPr>
            <a:spLocks noGrp="1"/>
          </p:cNvSpPr>
          <p:nvPr>
            <p:ph type="sldNum" sz="quarter" idx="12"/>
          </p:nvPr>
        </p:nvSpPr>
        <p:spPr/>
        <p:txBody>
          <a:bodyPr/>
          <a:lstStyle/>
          <a:p>
            <a:fld id="{650B02BA-D3FA-4FB4-B3BC-FD2EB16C03CA}" type="slidenum">
              <a:rPr lang="en-US" smtClean="0"/>
              <a:t>4</a:t>
            </a:fld>
            <a:endParaRPr lang="en-US"/>
          </a:p>
        </p:txBody>
      </p:sp>
    </p:spTree>
    <p:extLst>
      <p:ext uri="{BB962C8B-B14F-4D97-AF65-F5344CB8AC3E}">
        <p14:creationId xmlns:p14="http://schemas.microsoft.com/office/powerpoint/2010/main" val="41395555"/>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a-IR" sz="2000" dirty="0">
                <a:solidFill>
                  <a:schemeClr val="bg1"/>
                </a:solidFill>
              </a:rPr>
              <a:t>قسمت‌هاي تعيين نوع فونت، نوشتار و تنظيمات مرتبط با اندازه و رنگ و چپ‌چين، راست‌چين و … مشابه آنچه كه در </a:t>
            </a:r>
            <a:r>
              <a:rPr lang="en-US" sz="2000" dirty="0">
                <a:solidFill>
                  <a:schemeClr val="bg1"/>
                </a:solidFill>
              </a:rPr>
              <a:t>Word </a:t>
            </a:r>
            <a:r>
              <a:rPr lang="fa-IR" sz="2000" dirty="0">
                <a:solidFill>
                  <a:schemeClr val="bg1"/>
                </a:solidFill>
              </a:rPr>
              <a:t>انجام مي‌شد عمل مي‌كند. منوي </a:t>
            </a:r>
            <a:r>
              <a:rPr lang="en-US" sz="2000" dirty="0">
                <a:solidFill>
                  <a:schemeClr val="bg1"/>
                </a:solidFill>
              </a:rPr>
              <a:t>Insert </a:t>
            </a:r>
            <a:r>
              <a:rPr lang="fa-IR" sz="2000" dirty="0">
                <a:solidFill>
                  <a:schemeClr val="bg1"/>
                </a:solidFill>
              </a:rPr>
              <a:t>گزينه‌هايي مشابه </a:t>
            </a:r>
            <a:r>
              <a:rPr lang="en-US" sz="2000" dirty="0">
                <a:solidFill>
                  <a:schemeClr val="bg1"/>
                </a:solidFill>
              </a:rPr>
              <a:t>word </a:t>
            </a:r>
            <a:r>
              <a:rPr lang="fa-IR" sz="2000" dirty="0">
                <a:solidFill>
                  <a:schemeClr val="bg1"/>
                </a:solidFill>
              </a:rPr>
              <a:t>دارد با اين تفاوت كه امكان افزودن صدا و فيلم به يك اسلايد نيز وجود دارد. </a:t>
            </a:r>
            <a:endParaRPr lang="en-US" sz="2000" dirty="0">
              <a:solidFill>
                <a:schemeClr val="bg1"/>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5668" y="1930400"/>
            <a:ext cx="7620000" cy="990600"/>
          </a:xfrm>
        </p:spPr>
      </p:pic>
      <p:sp>
        <p:nvSpPr>
          <p:cNvPr id="4" name="Slide Number Placeholder 3"/>
          <p:cNvSpPr>
            <a:spLocks noGrp="1"/>
          </p:cNvSpPr>
          <p:nvPr>
            <p:ph type="sldNum" sz="quarter" idx="12"/>
          </p:nvPr>
        </p:nvSpPr>
        <p:spPr/>
        <p:txBody>
          <a:bodyPr/>
          <a:lstStyle/>
          <a:p>
            <a:fld id="{650B02BA-D3FA-4FB4-B3BC-FD2EB16C03CA}" type="slidenum">
              <a:rPr lang="en-US" smtClean="0"/>
              <a:t>5</a:t>
            </a:fld>
            <a:endParaRPr lang="en-US"/>
          </a:p>
        </p:txBody>
      </p:sp>
      <p:sp>
        <p:nvSpPr>
          <p:cNvPr id="6" name="TextBox 5"/>
          <p:cNvSpPr txBox="1"/>
          <p:nvPr/>
        </p:nvSpPr>
        <p:spPr>
          <a:xfrm>
            <a:off x="739302" y="3200400"/>
            <a:ext cx="8534700" cy="707886"/>
          </a:xfrm>
          <a:prstGeom prst="rect">
            <a:avLst/>
          </a:prstGeom>
          <a:noFill/>
        </p:spPr>
        <p:txBody>
          <a:bodyPr wrap="square" rtlCol="0">
            <a:spAutoFit/>
          </a:bodyPr>
          <a:lstStyle/>
          <a:p>
            <a:pPr algn="r" rtl="1"/>
            <a:r>
              <a:rPr lang="fa-IR" sz="2000" dirty="0">
                <a:solidFill>
                  <a:schemeClr val="bg1"/>
                </a:solidFill>
                <a:latin typeface="+mj-lt"/>
                <a:ea typeface="+mj-ea"/>
              </a:rPr>
              <a:t>در قسمت </a:t>
            </a:r>
            <a:r>
              <a:rPr lang="en-US" sz="2000" dirty="0">
                <a:solidFill>
                  <a:schemeClr val="bg1"/>
                </a:solidFill>
                <a:latin typeface="+mj-lt"/>
                <a:ea typeface="+mj-ea"/>
              </a:rPr>
              <a:t>Design </a:t>
            </a:r>
            <a:r>
              <a:rPr lang="fa-IR" sz="2000" dirty="0">
                <a:solidFill>
                  <a:schemeClr val="bg1"/>
                </a:solidFill>
                <a:latin typeface="+mj-lt"/>
                <a:ea typeface="+mj-ea"/>
              </a:rPr>
              <a:t>مي‌توانيد رنگ‌بندي زمينه اسلايدها، تصاوير پيش زمينه و … را مشخص كنيد. همچنين از قسمت </a:t>
            </a:r>
            <a:r>
              <a:rPr lang="en-US" sz="2000" dirty="0">
                <a:solidFill>
                  <a:schemeClr val="bg1"/>
                </a:solidFill>
                <a:latin typeface="+mj-lt"/>
                <a:ea typeface="+mj-ea"/>
              </a:rPr>
              <a:t>page setup </a:t>
            </a:r>
            <a:r>
              <a:rPr lang="fa-IR" sz="2000" dirty="0">
                <a:solidFill>
                  <a:schemeClr val="bg1"/>
                </a:solidFill>
                <a:latin typeface="+mj-lt"/>
                <a:ea typeface="+mj-ea"/>
              </a:rPr>
              <a:t>اندازه و نوع قرارگيري صفحات را مشخص كنيد: </a:t>
            </a:r>
            <a:endParaRPr lang="en-US" sz="2000" dirty="0">
              <a:solidFill>
                <a:schemeClr val="bg1"/>
              </a:solidFill>
              <a:latin typeface="+mj-lt"/>
              <a:ea typeface="+mj-ea"/>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6652" y="4054336"/>
            <a:ext cx="7620000" cy="1123950"/>
          </a:xfrm>
          <a:prstGeom prst="rect">
            <a:avLst/>
          </a:prstGeom>
        </p:spPr>
      </p:pic>
    </p:spTree>
    <p:extLst>
      <p:ext uri="{BB962C8B-B14F-4D97-AF65-F5344CB8AC3E}">
        <p14:creationId xmlns:p14="http://schemas.microsoft.com/office/powerpoint/2010/main" val="2744018867"/>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1000"/>
                                        <p:tgtEl>
                                          <p:spTgt spid="7"/>
                                        </p:tgtEl>
                                      </p:cBhvr>
                                    </p:animEffect>
                                    <p:anim calcmode="lin" valueType="num">
                                      <p:cBhvr>
                                        <p:cTn id="14" dur="1000" fill="hold"/>
                                        <p:tgtEl>
                                          <p:spTgt spid="7"/>
                                        </p:tgtEl>
                                        <p:attrNameLst>
                                          <p:attrName>ppt_x</p:attrName>
                                        </p:attrNameLst>
                                      </p:cBhvr>
                                      <p:tavLst>
                                        <p:tav tm="0">
                                          <p:val>
                                            <p:strVal val="#ppt_x"/>
                                          </p:val>
                                        </p:tav>
                                        <p:tav tm="100000">
                                          <p:val>
                                            <p:strVal val="#ppt_x"/>
                                          </p:val>
                                        </p:tav>
                                      </p:tavLst>
                                    </p:anim>
                                    <p:anim calcmode="lin" valueType="num">
                                      <p:cBhvr>
                                        <p:cTn id="15"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fa-IR" sz="2000" dirty="0">
                <a:solidFill>
                  <a:schemeClr val="bg1"/>
                </a:solidFill>
              </a:rPr>
              <a:t>با انتخاب يك </a:t>
            </a:r>
            <a:r>
              <a:rPr lang="en-US" sz="2000" dirty="0">
                <a:solidFill>
                  <a:schemeClr val="bg1"/>
                </a:solidFill>
              </a:rPr>
              <a:t>template </a:t>
            </a:r>
            <a:r>
              <a:rPr lang="fa-IR" sz="2000" dirty="0">
                <a:solidFill>
                  <a:schemeClr val="bg1"/>
                </a:solidFill>
              </a:rPr>
              <a:t>از قسمت </a:t>
            </a:r>
            <a:r>
              <a:rPr lang="en-US" sz="2000" dirty="0">
                <a:solidFill>
                  <a:schemeClr val="bg1"/>
                </a:solidFill>
              </a:rPr>
              <a:t>Themes </a:t>
            </a:r>
            <a:r>
              <a:rPr lang="fa-IR" sz="2000" dirty="0">
                <a:solidFill>
                  <a:schemeClr val="bg1"/>
                </a:solidFill>
              </a:rPr>
              <a:t>مي‌توانيد در صورتي كه رنگ‌بندي آن مطابق خواست شما نبود، رنگ‌بندي را از قسمت </a:t>
            </a:r>
            <a:r>
              <a:rPr lang="en-US" sz="2000" dirty="0">
                <a:solidFill>
                  <a:schemeClr val="bg1"/>
                </a:solidFill>
              </a:rPr>
              <a:t>Colors </a:t>
            </a:r>
            <a:r>
              <a:rPr lang="fa-IR" sz="2000" dirty="0">
                <a:solidFill>
                  <a:schemeClr val="bg1"/>
                </a:solidFill>
              </a:rPr>
              <a:t>تغيير دهيد. با راست‌كليك بر روي زمينه اسلايد و انتخاب گزينه </a:t>
            </a:r>
            <a:r>
              <a:rPr lang="en-US" sz="2000" dirty="0">
                <a:solidFill>
                  <a:schemeClr val="bg1"/>
                </a:solidFill>
              </a:rPr>
              <a:t>Format …Background </a:t>
            </a:r>
            <a:r>
              <a:rPr lang="fa-IR" sz="2000" dirty="0">
                <a:solidFill>
                  <a:schemeClr val="bg1"/>
                </a:solidFill>
              </a:rPr>
              <a:t>مي‌توانيد انتخاب‌هاي متنوعي براي زمينه اسلايدها داشته باشيد: </a:t>
            </a:r>
            <a:endParaRPr lang="en-US" sz="2000" dirty="0">
              <a:solidFill>
                <a:schemeClr val="bg1"/>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58923" y="1930400"/>
            <a:ext cx="1905000" cy="1200150"/>
          </a:xfrm>
        </p:spPr>
      </p:pic>
      <p:sp>
        <p:nvSpPr>
          <p:cNvPr id="4" name="Slide Number Placeholder 3"/>
          <p:cNvSpPr>
            <a:spLocks noGrp="1"/>
          </p:cNvSpPr>
          <p:nvPr>
            <p:ph type="sldNum" sz="quarter" idx="12"/>
          </p:nvPr>
        </p:nvSpPr>
        <p:spPr/>
        <p:txBody>
          <a:bodyPr/>
          <a:lstStyle/>
          <a:p>
            <a:fld id="{650B02BA-D3FA-4FB4-B3BC-FD2EB16C03CA}" type="slidenum">
              <a:rPr lang="en-US" smtClean="0"/>
              <a:t>6</a:t>
            </a:fld>
            <a:endParaRPr lang="en-US"/>
          </a:p>
        </p:txBody>
      </p:sp>
      <p:pic>
        <p:nvPicPr>
          <p:cNvPr id="2050" name="Picture 2" descr="http://zarrabi.info/notes/_media/%DA%A9%D8%A7%D8%B1%DA%AF%D8%A7%D9%87_%DA%A9%D8%A7%D9%85%D9%BE%DB%8C%D9%88%D8%AA%D8%B1/4.7.png?w=800&amp;tok=df9a48">
            <a:hlinkClick r:id="rId3" tooltip="کارگاه_کامپیوتر:4.7.png"/>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65668" y="4713088"/>
            <a:ext cx="7620000" cy="1076326"/>
          </a:xfrm>
          <a:prstGeom prst="rect">
            <a:avLst/>
          </a:prstGeom>
          <a:extLst>
            <a:ext uri="{909E8E84-426E-40DD-AFC4-6F175D3DCCD1}">
              <a14:hiddenFill xmlns:a14="http://schemas.microsoft.com/office/drawing/2010/main">
                <a:solidFill>
                  <a:srgbClr val="FFFFFF"/>
                </a:solidFill>
              </a14:hiddenFill>
            </a:ext>
          </a:extLst>
        </p:spPr>
      </p:pic>
      <p:sp>
        <p:nvSpPr>
          <p:cNvPr id="8" name="TextBox 7"/>
          <p:cNvSpPr txBox="1"/>
          <p:nvPr/>
        </p:nvSpPr>
        <p:spPr>
          <a:xfrm rot="10800000" flipV="1">
            <a:off x="864158" y="3505963"/>
            <a:ext cx="8464573" cy="707886"/>
          </a:xfrm>
          <a:prstGeom prst="rect">
            <a:avLst/>
          </a:prstGeom>
          <a:noFill/>
        </p:spPr>
        <p:txBody>
          <a:bodyPr wrap="square" rtlCol="0">
            <a:spAutoFit/>
          </a:bodyPr>
          <a:lstStyle/>
          <a:p>
            <a:pPr algn="r" rtl="1"/>
            <a:r>
              <a:rPr lang="fa-IR" sz="2000" dirty="0">
                <a:solidFill>
                  <a:schemeClr val="bg1"/>
                </a:solidFill>
                <a:latin typeface="+mj-lt"/>
                <a:ea typeface="+mj-ea"/>
              </a:rPr>
              <a:t>براي آن كه مشخص كنيم نحوه‌ي حركت اسلايدها هنگام نمايش و حركت از اسلايدي به اسلايد بعدي به چه شكلي باشد از منوي </a:t>
            </a:r>
            <a:r>
              <a:rPr lang="en-US" sz="2000" dirty="0">
                <a:solidFill>
                  <a:schemeClr val="bg1"/>
                </a:solidFill>
                <a:latin typeface="+mj-lt"/>
                <a:ea typeface="+mj-ea"/>
              </a:rPr>
              <a:t>Animations </a:t>
            </a:r>
            <a:r>
              <a:rPr lang="fa-IR" sz="2000" dirty="0">
                <a:solidFill>
                  <a:schemeClr val="bg1"/>
                </a:solidFill>
                <a:latin typeface="+mj-lt"/>
                <a:ea typeface="+mj-ea"/>
              </a:rPr>
              <a:t>و از قسمت </a:t>
            </a:r>
            <a:r>
              <a:rPr lang="en-US" sz="2000" dirty="0">
                <a:solidFill>
                  <a:schemeClr val="bg1"/>
                </a:solidFill>
                <a:latin typeface="+mj-lt"/>
                <a:ea typeface="+mj-ea"/>
              </a:rPr>
              <a:t>Transition this slide </a:t>
            </a:r>
            <a:r>
              <a:rPr lang="fa-IR" sz="2000" dirty="0">
                <a:solidFill>
                  <a:schemeClr val="bg1"/>
                </a:solidFill>
                <a:latin typeface="+mj-lt"/>
                <a:ea typeface="+mj-ea"/>
              </a:rPr>
              <a:t>نوع حركت دلخواه را انتخاب مي‌كنيم. </a:t>
            </a:r>
            <a:endParaRPr lang="en-US" sz="2000" dirty="0">
              <a:solidFill>
                <a:schemeClr val="bg1"/>
              </a:solidFill>
              <a:latin typeface="+mj-lt"/>
              <a:ea typeface="+mj-ea"/>
            </a:endParaRPr>
          </a:p>
        </p:txBody>
      </p:sp>
    </p:spTree>
    <p:extLst>
      <p:ext uri="{BB962C8B-B14F-4D97-AF65-F5344CB8AC3E}">
        <p14:creationId xmlns:p14="http://schemas.microsoft.com/office/powerpoint/2010/main" val="2431332951"/>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fa-IR" sz="2000" dirty="0">
                <a:solidFill>
                  <a:schemeClr val="bg1"/>
                </a:solidFill>
              </a:rPr>
              <a:t>سرعت حركت و در واقع نمايش حركت يك اسلايد و همچنين پخش صدا هنگام نمايش نيز ازاين بخش قابل تنظيم است. به صورت پيش فرض براي رفتن به هر اسلايد لازم است از كليك موس و يا كليدهاي </a:t>
            </a:r>
            <a:r>
              <a:rPr lang="en-US" sz="2000" dirty="0">
                <a:solidFill>
                  <a:schemeClr val="bg1"/>
                </a:solidFill>
              </a:rPr>
              <a:t>Enter </a:t>
            </a:r>
            <a:r>
              <a:rPr lang="fa-IR" sz="2000" dirty="0">
                <a:solidFill>
                  <a:schemeClr val="bg1"/>
                </a:solidFill>
              </a:rPr>
              <a:t>يا </a:t>
            </a:r>
            <a:r>
              <a:rPr lang="en-US" sz="2000" dirty="0">
                <a:solidFill>
                  <a:schemeClr val="bg1"/>
                </a:solidFill>
              </a:rPr>
              <a:t>Space </a:t>
            </a:r>
            <a:r>
              <a:rPr lang="fa-IR" sz="2000" dirty="0">
                <a:solidFill>
                  <a:schemeClr val="bg1"/>
                </a:solidFill>
              </a:rPr>
              <a:t>استفاده كنيد اما از اين قسمت مي‌توانيد زمان معيني را براي ورود به اين اسلايد مشخص كنيد كه اين زمان ها مشخص شده اند و ديگر نياز به انجام كاري براي تعويض اسلايدها وجود ندارد. </a:t>
            </a:r>
            <a:endParaRPr lang="en-US" sz="2000" dirty="0">
              <a:solidFill>
                <a:schemeClr val="bg1"/>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39502" y="2160588"/>
            <a:ext cx="1673033" cy="3881437"/>
          </a:xfrm>
        </p:spPr>
      </p:pic>
      <p:sp>
        <p:nvSpPr>
          <p:cNvPr id="4" name="Slide Number Placeholder 3"/>
          <p:cNvSpPr>
            <a:spLocks noGrp="1"/>
          </p:cNvSpPr>
          <p:nvPr>
            <p:ph type="sldNum" sz="quarter" idx="12"/>
          </p:nvPr>
        </p:nvSpPr>
        <p:spPr/>
        <p:txBody>
          <a:bodyPr/>
          <a:lstStyle/>
          <a:p>
            <a:fld id="{650B02BA-D3FA-4FB4-B3BC-FD2EB16C03CA}" type="slidenum">
              <a:rPr lang="en-US" smtClean="0"/>
              <a:t>7</a:t>
            </a:fld>
            <a:endParaRPr lang="en-US"/>
          </a:p>
        </p:txBody>
      </p:sp>
    </p:spTree>
    <p:extLst>
      <p:ext uri="{BB962C8B-B14F-4D97-AF65-F5344CB8AC3E}">
        <p14:creationId xmlns:p14="http://schemas.microsoft.com/office/powerpoint/2010/main" val="3361201995"/>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19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just"/>
            <a:r>
              <a:rPr lang="fa-IR" sz="2000" dirty="0">
                <a:solidFill>
                  <a:schemeClr val="bg1"/>
                </a:solidFill>
              </a:rPr>
              <a:t>آنچه گفته شد براي نحوه ورود هر صفحه اسلايد بود، اما گاهي نياز است كه بتوانيم نوشتارها يا تصاوير موجود در زمينه اسلايدها را نيز متحرك كنيم. براي اين منظور از قسمت </a:t>
            </a:r>
            <a:r>
              <a:rPr lang="en-US" sz="2000" dirty="0">
                <a:solidFill>
                  <a:schemeClr val="bg1"/>
                </a:solidFill>
              </a:rPr>
              <a:t>Custom Animation </a:t>
            </a:r>
            <a:r>
              <a:rPr lang="fa-IR" sz="2000" dirty="0">
                <a:solidFill>
                  <a:schemeClr val="bg1"/>
                </a:solidFill>
              </a:rPr>
              <a:t>استفاده مي‌كنيم كه اين حالت مربوط به نسخه هاي قديمي‌تر است. در نسخه‌هاي جديدتر سربرگي با نام    </a:t>
            </a:r>
            <a:r>
              <a:rPr lang="en-US" sz="2000" dirty="0">
                <a:solidFill>
                  <a:schemeClr val="bg1"/>
                </a:solidFill>
              </a:rPr>
              <a:t>Animations </a:t>
            </a:r>
            <a:r>
              <a:rPr lang="fa-IR" sz="2000" dirty="0">
                <a:solidFill>
                  <a:schemeClr val="bg1"/>
                </a:solidFill>
              </a:rPr>
              <a:t>براي اين كار وجود دارد كه تمام تنظيمات مربوط به اين پويا نمايي‌ها از طريق اين سربرگ قابل انجام است. </a:t>
            </a:r>
            <a:endParaRPr lang="en-US" sz="2000" dirty="0">
              <a:solidFill>
                <a:schemeClr val="bg1"/>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5668" y="1988397"/>
            <a:ext cx="7620000" cy="847725"/>
          </a:xfrm>
        </p:spPr>
      </p:pic>
      <p:sp>
        <p:nvSpPr>
          <p:cNvPr id="4" name="Slide Number Placeholder 3"/>
          <p:cNvSpPr>
            <a:spLocks noGrp="1"/>
          </p:cNvSpPr>
          <p:nvPr>
            <p:ph type="sldNum" sz="quarter" idx="12"/>
          </p:nvPr>
        </p:nvSpPr>
        <p:spPr/>
        <p:txBody>
          <a:bodyPr/>
          <a:lstStyle/>
          <a:p>
            <a:fld id="{650B02BA-D3FA-4FB4-B3BC-FD2EB16C03CA}" type="slidenum">
              <a:rPr lang="en-US" smtClean="0"/>
              <a:t>8</a:t>
            </a:fld>
            <a:endParaRPr lang="en-US"/>
          </a:p>
        </p:txBody>
      </p:sp>
      <p:sp>
        <p:nvSpPr>
          <p:cNvPr id="6" name="TextBox 5"/>
          <p:cNvSpPr txBox="1"/>
          <p:nvPr/>
        </p:nvSpPr>
        <p:spPr>
          <a:xfrm>
            <a:off x="677334" y="2954387"/>
            <a:ext cx="8596668" cy="1631216"/>
          </a:xfrm>
          <a:prstGeom prst="rect">
            <a:avLst/>
          </a:prstGeom>
          <a:noFill/>
        </p:spPr>
        <p:txBody>
          <a:bodyPr wrap="square" rtlCol="0">
            <a:spAutoFit/>
          </a:bodyPr>
          <a:lstStyle/>
          <a:p>
            <a:pPr algn="r" rtl="1"/>
            <a:r>
              <a:rPr lang="fa-IR" sz="2000" dirty="0">
                <a:solidFill>
                  <a:schemeClr val="bg1"/>
                </a:solidFill>
                <a:latin typeface="+mj-lt"/>
                <a:ea typeface="+mj-ea"/>
              </a:rPr>
              <a:t>توجه داشته باشيد تا زماني كه شيء يا متني در حالت انتخاب نباشد گزينه </a:t>
            </a:r>
            <a:r>
              <a:rPr lang="en-US" sz="2000" dirty="0">
                <a:solidFill>
                  <a:schemeClr val="bg1"/>
                </a:solidFill>
                <a:latin typeface="+mj-lt"/>
                <a:ea typeface="+mj-ea"/>
              </a:rPr>
              <a:t>Add Effect </a:t>
            </a:r>
            <a:r>
              <a:rPr lang="fa-IR" sz="2000" dirty="0">
                <a:solidFill>
                  <a:schemeClr val="bg1"/>
                </a:solidFill>
                <a:latin typeface="+mj-lt"/>
                <a:ea typeface="+mj-ea"/>
              </a:rPr>
              <a:t>غير فعال خواهد بود اما زماني كه قسمتي از متن يا يك </a:t>
            </a:r>
            <a:r>
              <a:rPr lang="en-US" sz="2000" dirty="0">
                <a:solidFill>
                  <a:schemeClr val="bg1"/>
                </a:solidFill>
                <a:latin typeface="+mj-lt"/>
                <a:ea typeface="+mj-ea"/>
              </a:rPr>
              <a:t>Text box </a:t>
            </a:r>
            <a:r>
              <a:rPr lang="fa-IR" sz="2000" dirty="0">
                <a:solidFill>
                  <a:schemeClr val="bg1"/>
                </a:solidFill>
                <a:latin typeface="+mj-lt"/>
                <a:ea typeface="+mj-ea"/>
              </a:rPr>
              <a:t>يا هر شيء ديگري را انتخاب كنيد اين كليد فعال ميشود. با انتخاب آن گزينه‌هاي متنوعي براي نوع حركت قسمت انتخابي در اختيار شما خواهد بود كه در صورت انتخاب به ليست موجود در اين پنجره اضافه مي‌شود. البته تصويري كه در ادامه مي‌بينيد مربوط به نسخه‌هاي جديدتر است اما اين امكانات با مقداري كاستي يا شايد تغيير، تقريباً در تمامي نسخه‌ها وجود دارند. در اينجا نيز امكان تنظيم سرعت حركت وجود دارد.</a:t>
            </a:r>
            <a:endParaRPr lang="en-US" sz="2000" dirty="0">
              <a:solidFill>
                <a:schemeClr val="bg1"/>
              </a:solidFill>
              <a:latin typeface="+mj-lt"/>
              <a:ea typeface="+mj-ea"/>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7334" y="4585603"/>
            <a:ext cx="3810000" cy="2171700"/>
          </a:xfrm>
          <a:prstGeom prst="rect">
            <a:avLst/>
          </a:prstGeom>
        </p:spPr>
      </p:pic>
      <p:sp>
        <p:nvSpPr>
          <p:cNvPr id="8" name="TextBox 7"/>
          <p:cNvSpPr txBox="1"/>
          <p:nvPr/>
        </p:nvSpPr>
        <p:spPr>
          <a:xfrm>
            <a:off x="4685879" y="5083048"/>
            <a:ext cx="3706238" cy="1323439"/>
          </a:xfrm>
          <a:prstGeom prst="rect">
            <a:avLst/>
          </a:prstGeom>
          <a:noFill/>
        </p:spPr>
        <p:txBody>
          <a:bodyPr wrap="square" rtlCol="0">
            <a:spAutoFit/>
          </a:bodyPr>
          <a:lstStyle/>
          <a:p>
            <a:pPr algn="r" rtl="1"/>
            <a:r>
              <a:rPr lang="fa-IR" sz="2000" dirty="0">
                <a:solidFill>
                  <a:schemeClr val="bg1"/>
                </a:solidFill>
                <a:latin typeface="+mj-lt"/>
                <a:ea typeface="+mj-ea"/>
              </a:rPr>
              <a:t>از طريق اين گزينه مي‌توان مديريت </a:t>
            </a:r>
            <a:r>
              <a:rPr lang="en-US" sz="2000" dirty="0">
                <a:solidFill>
                  <a:schemeClr val="bg1"/>
                </a:solidFill>
                <a:latin typeface="+mj-lt"/>
                <a:ea typeface="+mj-ea"/>
              </a:rPr>
              <a:t>Effect </a:t>
            </a:r>
            <a:r>
              <a:rPr lang="fa-IR" sz="2000" dirty="0">
                <a:solidFill>
                  <a:schemeClr val="bg1"/>
                </a:solidFill>
                <a:latin typeface="+mj-lt"/>
                <a:ea typeface="+mj-ea"/>
              </a:rPr>
              <a:t>هاي ايجاد شده بر روي يك اسلايد را انجام داد و حتي برخي تنظيمات مربوط نحوه حركت از يك اسلايد به اسلايد بعد را هم مشخص كرد. </a:t>
            </a:r>
            <a:endParaRPr lang="en-US" sz="2000" dirty="0">
              <a:solidFill>
                <a:schemeClr val="bg1"/>
              </a:solidFill>
              <a:latin typeface="+mj-lt"/>
              <a:ea typeface="+mj-ea"/>
            </a:endParaRPr>
          </a:p>
        </p:txBody>
      </p:sp>
    </p:spTree>
    <p:extLst>
      <p:ext uri="{BB962C8B-B14F-4D97-AF65-F5344CB8AC3E}">
        <p14:creationId xmlns:p14="http://schemas.microsoft.com/office/powerpoint/2010/main" val="167629039"/>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6"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80">
                                          <p:stCondLst>
                                            <p:cond delay="0"/>
                                          </p:stCondLst>
                                        </p:cTn>
                                        <p:tgtEl>
                                          <p:spTgt spid="7"/>
                                        </p:tgtEl>
                                      </p:cBhvr>
                                    </p:animEffect>
                                    <p:anim calcmode="lin" valueType="num">
                                      <p:cBhvr>
                                        <p:cTn id="15"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6"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7"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8"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9"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20" dur="26">
                                          <p:stCondLst>
                                            <p:cond delay="650"/>
                                          </p:stCondLst>
                                        </p:cTn>
                                        <p:tgtEl>
                                          <p:spTgt spid="7"/>
                                        </p:tgtEl>
                                      </p:cBhvr>
                                      <p:to x="100000" y="60000"/>
                                    </p:animScale>
                                    <p:animScale>
                                      <p:cBhvr>
                                        <p:cTn id="21" dur="166" decel="50000">
                                          <p:stCondLst>
                                            <p:cond delay="676"/>
                                          </p:stCondLst>
                                        </p:cTn>
                                        <p:tgtEl>
                                          <p:spTgt spid="7"/>
                                        </p:tgtEl>
                                      </p:cBhvr>
                                      <p:to x="100000" y="100000"/>
                                    </p:animScale>
                                    <p:animScale>
                                      <p:cBhvr>
                                        <p:cTn id="22" dur="26">
                                          <p:stCondLst>
                                            <p:cond delay="1312"/>
                                          </p:stCondLst>
                                        </p:cTn>
                                        <p:tgtEl>
                                          <p:spTgt spid="7"/>
                                        </p:tgtEl>
                                      </p:cBhvr>
                                      <p:to x="100000" y="80000"/>
                                    </p:animScale>
                                    <p:animScale>
                                      <p:cBhvr>
                                        <p:cTn id="23" dur="166" decel="50000">
                                          <p:stCondLst>
                                            <p:cond delay="1338"/>
                                          </p:stCondLst>
                                        </p:cTn>
                                        <p:tgtEl>
                                          <p:spTgt spid="7"/>
                                        </p:tgtEl>
                                      </p:cBhvr>
                                      <p:to x="100000" y="100000"/>
                                    </p:animScale>
                                    <p:animScale>
                                      <p:cBhvr>
                                        <p:cTn id="24" dur="26">
                                          <p:stCondLst>
                                            <p:cond delay="1642"/>
                                          </p:stCondLst>
                                        </p:cTn>
                                        <p:tgtEl>
                                          <p:spTgt spid="7"/>
                                        </p:tgtEl>
                                      </p:cBhvr>
                                      <p:to x="100000" y="90000"/>
                                    </p:animScale>
                                    <p:animScale>
                                      <p:cBhvr>
                                        <p:cTn id="25" dur="166" decel="50000">
                                          <p:stCondLst>
                                            <p:cond delay="1668"/>
                                          </p:stCondLst>
                                        </p:cTn>
                                        <p:tgtEl>
                                          <p:spTgt spid="7"/>
                                        </p:tgtEl>
                                      </p:cBhvr>
                                      <p:to x="100000" y="100000"/>
                                    </p:animScale>
                                    <p:animScale>
                                      <p:cBhvr>
                                        <p:cTn id="26" dur="26">
                                          <p:stCondLst>
                                            <p:cond delay="1808"/>
                                          </p:stCondLst>
                                        </p:cTn>
                                        <p:tgtEl>
                                          <p:spTgt spid="7"/>
                                        </p:tgtEl>
                                      </p:cBhvr>
                                      <p:to x="100000" y="95000"/>
                                    </p:animScale>
                                    <p:animScale>
                                      <p:cBhvr>
                                        <p:cTn id="27"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fa-IR" sz="2000" dirty="0">
                <a:solidFill>
                  <a:schemeClr val="bg1"/>
                </a:solidFill>
              </a:rPr>
              <a:t>هنگامي‌كه حركات مربوط به بخش‌هاي مختلف را تعيين كرديد، در صورتي كه اسلايدهاي ساخته شده را به نمايش درآوريد خواهيد ديد كه براي اعمال هر كدام از اين حركات لازم است يا از طريق </a:t>
            </a:r>
            <a:r>
              <a:rPr lang="en-US" sz="2000" dirty="0">
                <a:solidFill>
                  <a:schemeClr val="bg1"/>
                </a:solidFill>
              </a:rPr>
              <a:t>keyboard </a:t>
            </a:r>
            <a:r>
              <a:rPr lang="fa-IR" sz="2000" dirty="0">
                <a:solidFill>
                  <a:schemeClr val="bg1"/>
                </a:solidFill>
              </a:rPr>
              <a:t>و كليدهاي </a:t>
            </a:r>
            <a:r>
              <a:rPr lang="en-US" sz="2000" dirty="0">
                <a:solidFill>
                  <a:schemeClr val="bg1"/>
                </a:solidFill>
              </a:rPr>
              <a:t>enter </a:t>
            </a:r>
            <a:r>
              <a:rPr lang="fa-IR" sz="2000" dirty="0">
                <a:solidFill>
                  <a:schemeClr val="bg1"/>
                </a:solidFill>
              </a:rPr>
              <a:t>يا </a:t>
            </a:r>
            <a:r>
              <a:rPr lang="en-US" sz="2000" dirty="0">
                <a:solidFill>
                  <a:schemeClr val="bg1"/>
                </a:solidFill>
              </a:rPr>
              <a:t>space </a:t>
            </a:r>
            <a:r>
              <a:rPr lang="fa-IR" sz="2000" dirty="0">
                <a:solidFill>
                  <a:schemeClr val="bg1"/>
                </a:solidFill>
              </a:rPr>
              <a:t>و يا با كليك موس به حركت بعدي يا نمايش بعدي برويد براي حل اين مساله در صورتي كه بخواهد خود نوشتارها و تصاوير به ترتيب پشت سر هم ظاهر شوند مي‌توانيد از همان پنجره اي كه در سمت راست گشوده شده و اينك ليست </a:t>
            </a:r>
            <a:r>
              <a:rPr lang="en-US" sz="2000" dirty="0">
                <a:solidFill>
                  <a:schemeClr val="bg1"/>
                </a:solidFill>
              </a:rPr>
              <a:t>animation</a:t>
            </a:r>
            <a:r>
              <a:rPr lang="fa-IR" sz="2000" dirty="0">
                <a:solidFill>
                  <a:schemeClr val="bg1"/>
                </a:solidFill>
              </a:rPr>
              <a:t>ها را در بر دارد اقدام كنيد: </a:t>
            </a:r>
            <a:endParaRPr lang="en-US" sz="2000" dirty="0">
              <a:solidFill>
                <a:schemeClr val="bg1"/>
              </a:solidFill>
            </a:endParaRP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18168" y="2430175"/>
            <a:ext cx="5715000" cy="1104900"/>
          </a:xfrm>
        </p:spPr>
      </p:pic>
      <p:sp>
        <p:nvSpPr>
          <p:cNvPr id="4" name="Slide Number Placeholder 3"/>
          <p:cNvSpPr>
            <a:spLocks noGrp="1"/>
          </p:cNvSpPr>
          <p:nvPr>
            <p:ph type="sldNum" sz="quarter" idx="12"/>
          </p:nvPr>
        </p:nvSpPr>
        <p:spPr/>
        <p:txBody>
          <a:bodyPr/>
          <a:lstStyle/>
          <a:p>
            <a:fld id="{650B02BA-D3FA-4FB4-B3BC-FD2EB16C03CA}" type="slidenum">
              <a:rPr lang="en-US" smtClean="0"/>
              <a:t>9</a:t>
            </a:fld>
            <a:endParaRPr lang="en-US"/>
          </a:p>
        </p:txBody>
      </p:sp>
      <p:sp>
        <p:nvSpPr>
          <p:cNvPr id="6" name="TextBox 5"/>
          <p:cNvSpPr txBox="1"/>
          <p:nvPr/>
        </p:nvSpPr>
        <p:spPr>
          <a:xfrm>
            <a:off x="943583" y="3677055"/>
            <a:ext cx="8501974" cy="1015663"/>
          </a:xfrm>
          <a:prstGeom prst="rect">
            <a:avLst/>
          </a:prstGeom>
          <a:noFill/>
        </p:spPr>
        <p:txBody>
          <a:bodyPr wrap="square" rtlCol="0">
            <a:spAutoFit/>
          </a:bodyPr>
          <a:lstStyle/>
          <a:p>
            <a:pPr algn="r"/>
            <a:r>
              <a:rPr lang="fa-IR" sz="2000" dirty="0">
                <a:solidFill>
                  <a:schemeClr val="bg1"/>
                </a:solidFill>
                <a:latin typeface="+mj-lt"/>
                <a:ea typeface="+mj-ea"/>
              </a:rPr>
              <a:t>به صورت پيش‌فرض در كنار هر حركت يك تصوير موس قرار دارد اين به اين معني است كه براي شروع منتظر </a:t>
            </a:r>
            <a:r>
              <a:rPr lang="en-US" sz="2000" dirty="0">
                <a:solidFill>
                  <a:schemeClr val="bg1"/>
                </a:solidFill>
                <a:latin typeface="+mj-lt"/>
                <a:ea typeface="+mj-ea"/>
              </a:rPr>
              <a:t>click </a:t>
            </a:r>
            <a:r>
              <a:rPr lang="fa-IR" sz="2000" dirty="0">
                <a:solidFill>
                  <a:schemeClr val="bg1"/>
                </a:solidFill>
                <a:latin typeface="+mj-lt"/>
                <a:ea typeface="+mj-ea"/>
              </a:rPr>
              <a:t>موس مي‌ماند. در قسمت </a:t>
            </a:r>
            <a:r>
              <a:rPr lang="en-US" sz="2000" dirty="0">
                <a:solidFill>
                  <a:schemeClr val="bg1"/>
                </a:solidFill>
                <a:latin typeface="+mj-lt"/>
                <a:ea typeface="+mj-ea"/>
              </a:rPr>
              <a:t>start </a:t>
            </a:r>
            <a:r>
              <a:rPr lang="fa-IR" sz="2000" dirty="0">
                <a:solidFill>
                  <a:schemeClr val="bg1"/>
                </a:solidFill>
                <a:latin typeface="+mj-lt"/>
                <a:ea typeface="+mj-ea"/>
              </a:rPr>
              <a:t>براي هر حركت مولفه موردنظر، مي‌توانيد انتخاب كنيد كه پس از قبلي و يا همراه با قبلي يا اين كه با كليك موس اجرا شود. </a:t>
            </a:r>
            <a:endParaRPr lang="en-US" sz="2000" dirty="0">
              <a:solidFill>
                <a:schemeClr val="bg1"/>
              </a:solidFill>
              <a:latin typeface="+mj-lt"/>
              <a:ea typeface="+mj-ea"/>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47419" y="4692718"/>
            <a:ext cx="2474574" cy="1348643"/>
          </a:xfrm>
          <a:prstGeom prst="rect">
            <a:avLst/>
          </a:prstGeom>
        </p:spPr>
      </p:pic>
    </p:spTree>
    <p:extLst>
      <p:ext uri="{BB962C8B-B14F-4D97-AF65-F5344CB8AC3E}">
        <p14:creationId xmlns:p14="http://schemas.microsoft.com/office/powerpoint/2010/main" val="2172311314"/>
      </p:ext>
    </p:extLst>
  </p:cSld>
  <p:clrMapOvr>
    <a:masterClrMapping/>
  </p:clrMapOvr>
  <mc:AlternateContent xmlns:mc="http://schemas.openxmlformats.org/markup-compatibility/2006" xmlns:p14="http://schemas.microsoft.com/office/powerpoint/2010/main">
    <mc:Choice Requires="p14">
      <p:transition spd="slow" p14:dur="20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Red Violet">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Custom 2">
      <a:majorFont>
        <a:latin typeface="Mistral"/>
        <a:ea typeface=""/>
        <a:cs typeface="Sakkal Majalla"/>
      </a:majorFont>
      <a:minorFont>
        <a:latin typeface="Mistral"/>
        <a:ea typeface=""/>
        <a:cs typeface="Sakkal Majalla"/>
      </a:minorFont>
    </a:fontScheme>
    <a:fmtScheme name="Inset">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a:bevelT w="101600" h="25400" prst="softRound"/>
            <a:contourClr>
              <a:schemeClr val="phClr">
                <a:shade val="30000"/>
              </a:schemeClr>
            </a:contourClr>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187</TotalTime>
  <Words>2844</Words>
  <Application>Microsoft Office PowerPoint</Application>
  <PresentationFormat>Widescreen</PresentationFormat>
  <Paragraphs>101</Paragraphs>
  <Slides>33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Mistral</vt:lpstr>
      <vt:lpstr>Sakkal Majalla</vt:lpstr>
      <vt:lpstr>Wingdings 3</vt:lpstr>
      <vt:lpstr>Facet</vt:lpstr>
      <vt:lpstr>آشنايي مقدماتي با پاورپوینت و اکسل</vt:lpstr>
      <vt:lpstr>پاورپوینت</vt:lpstr>
      <vt:lpstr>نرم‌افزار Power Point جهت ايجاد اسلايد، براي ارائه مطالب در مكان‌هاي مختلف استفاده ميشود. كار با اين نرم‌افزار ساده بوده و بسياري از قابليت‌ها و ويژگي‌هاي آن با نرم‌افزار word مشترك مي‌باشد. در اين جا مرور كوتاهي بر برخي از قابليت‌هاي اين نرم‌افزار خواهيم داشت: </vt:lpstr>
      <vt:lpstr>براي تعيين نوع اسلايد نيز مي‌توان از طريق كليك راست بر روي آن Layout مربوطه را مشخص كرد كه آيا اين اسلايد ما مربوط به متن عادي است يا متن و تصوير است يا Sectionاست و … .  </vt:lpstr>
      <vt:lpstr>قسمت‌هاي تعيين نوع فونت، نوشتار و تنظيمات مرتبط با اندازه و رنگ و چپ‌چين، راست‌چين و … مشابه آنچه كه در Word انجام مي‌شد عمل مي‌كند. منوي Insert گزينه‌هايي مشابه word دارد با اين تفاوت كه امكان افزودن صدا و فيلم به يك اسلايد نيز وجود دارد. </vt:lpstr>
      <vt:lpstr>با انتخاب يك template از قسمت Themes مي‌توانيد در صورتي كه رنگ‌بندي آن مطابق خواست شما نبود، رنگ‌بندي را از قسمت Colors تغيير دهيد. با راست‌كليك بر روي زمينه اسلايد و انتخاب گزينه Format …Background مي‌توانيد انتخاب‌هاي متنوعي براي زمينه اسلايدها داشته باشيد: </vt:lpstr>
      <vt:lpstr>سرعت حركت و در واقع نمايش حركت يك اسلايد و همچنين پخش صدا هنگام نمايش نيز ازاين بخش قابل تنظيم است. به صورت پيش فرض براي رفتن به هر اسلايد لازم است از كليك موس و يا كليدهاي Enter يا Space استفاده كنيد اما از اين قسمت مي‌توانيد زمان معيني را براي ورود به اين اسلايد مشخص كنيد كه اين زمان ها مشخص شده اند و ديگر نياز به انجام كاري براي تعويض اسلايدها وجود ندارد. </vt:lpstr>
      <vt:lpstr>آنچه گفته شد براي نحوه ورود هر صفحه اسلايد بود، اما گاهي نياز است كه بتوانيم نوشتارها يا تصاوير موجود در زمينه اسلايدها را نيز متحرك كنيم. براي اين منظور از قسمت Custom Animation استفاده مي‌كنيم كه اين حالت مربوط به نسخه هاي قديمي‌تر است. در نسخه‌هاي جديدتر سربرگي با نام    Animations براي اين كار وجود دارد كه تمام تنظيمات مربوط به اين پويا نمايي‌ها از طريق اين سربرگ قابل انجام است. </vt:lpstr>
      <vt:lpstr>هنگامي‌كه حركات مربوط به بخش‌هاي مختلف را تعيين كرديد، در صورتي كه اسلايدهاي ساخته شده را به نمايش درآوريد خواهيد ديد كه براي اعمال هر كدام از اين حركات لازم است يا از طريق keyboard و كليدهاي enter يا space و يا با كليك موس به حركت بعدي يا نمايش بعدي برويد براي حل اين مساله در صورتي كه بخواهد خود نوشتارها و تصاوير به ترتيب پشت سر هم ظاهر شوند مي‌توانيد از همان پنجره اي كه در سمت راست گشوده شده و اينك ليست animationها را در بر دارد اقدام كنيد: </vt:lpstr>
      <vt:lpstr> در Power Point نيز layout هاي پيش‌فرض وجود دارد كه حتي مي‌توان آنها را تغيير داد. </vt:lpstr>
      <vt:lpstr>Slide master </vt:lpstr>
      <vt:lpstr>Slide master در واقع اسلايدي است كه در سلسله مراتب اسلايدها در بالاترين سطح قرار مي‌گيرد و براي اعمال تغيرات يا در واقع تنظيمات بر روي اسلايدها، به خصوص اسلايدهايي كه قرار است در آينده اضافه شوند در نظر گرفته شده است كه تنظيمات Layout يك اسلايد شامل پس زمينه، رنگ، فونت، Effect و … را ذخيره و بر روي اسلايد جديد اعمال مي‌كند.  </vt:lpstr>
      <vt:lpstr>مي‌توان بر روي اسلايدها پانويس، شماره اسلايد و يا تاريخ و زمان را ثبت كنيد. اين كار از طريق قسمتInsert            و با گزينه‌هاي Date &amp; Time و slide انجام مي‌گيرد.  در قسمت افزودن تاريخ و زمان، دو گزينه Update automatically و fixed وجود دارد، كه در صورت استفاده از گزينه اول، در هر بار نمايش اسلايد، تاريخ و زمان آن به صورت خودكار بهروز مي‌شود. </vt:lpstr>
      <vt:lpstr>PowerPoint Presentation</vt:lpstr>
      <vt:lpstr>Excel</vt:lpstr>
      <vt:lpstr>محيط Excel، در انجام بسياري از امور محاسباتي، آماري و بسياري از امور كوچك و بزرگ ديگر مي‌تواند مفيد باشد. هنگام گشودن اين نرم افزار، به طور پيشفرض سه sheet جهت كار آماده است كه از پايين صفحه قابل مشاهده و انتخاب هستند با قرار گرفتن در هر كدام از اين صفحه‌ها با توجه به شكل ظاهري نام آن صفحه مشخص ميشود كه شما در كدام صفحه هستيد. اما در صورت نياز به صفحات بيشتر مي‌توانيد به راحتي با كليك بر روي قسمتي كه در تصوير زير مشخص شده است sheet هاي ديگري را به محيط كاري خود اضافه كنيد: </vt:lpstr>
      <vt:lpstr> هر خانه در صفحه Excel يك سلول يا يك Cell ناميده مي‌شود. اين خانه‌ها به كمك نامگذاري با حروف و عدد مشخص مي‌گردند به اين صورت كه A1 يعني سلولي كه در ستون A و رديف 1 قرار دارد. براي نمايش بازه اي از سلول‌ها از نماد گذاري به كمك « : » استفاده مي‌شود. مثلا اگر بخواهيد خانه‌هاي موجود در يك ستون را مشخص كنيد، به عنوان نمونه خانه‌هاي ستون A از رديف 1 تا 4 با نماد A1:A4 مشخص مي‌شود.  </vt:lpstr>
      <vt:lpstr>با كليك بر روي هر خانه، آن سلول انتخاب مي‌شود و شما مي‌توانيد محتواي آن را تغيير دهيد و مطلبي در آن درج كنيد. براي انتخاب هم زمانِ چند Cell از كليد Ctrl كمك مي‌گيريم. همچنين براي انتخاب بازه اي از سلول‌ها با انتخاب نخستين خانه و گرفتن كليد shift و انتخاب خانه‌ي انتهاي بازه، تمام خانه‌هاي مابين آنها نيز مورد انتخاب قرار مي‌گيرند.  در اين نرم‌افزار امكان تكميل خودكار سلول‌ها، در صورت وجود يك ترتيب منطقي وجود دارد. به عنوان مثال كافي است در يك ستون، به ترتيب در سلول اول عدد 1 و در سلول دوم عدد 2 را درج كنيد، سپس با انتخاب هر دو سلول و قرار دادن موس بر گوشه سمت راست و پايين سلول دوم، هنگامي‌كه نشانگر موس به شكل يك + در آمد آن را تا جايي كه مي‌خواهيم به سمت پايين مي‌كشيم و خواهيد ديد به صورت خودكار، ادامه اعداد درج مي‌شوند:  </vt:lpstr>
      <vt:lpstr>ابعاد سلول‌هاي هر ستون را مي‌توانيد از طريق جابه‌جا كردن مرز ميان ستون‌ها از رديف بالايي، به كمك موس تنظيم كنيد: </vt:lpstr>
      <vt:lpstr>به غير از استفاده از فرمول‌هاي پيش فرض مي‌توانيم محاسبات مورد نظر خود را به صورت دستي نيز در اين نوار وارد كنيم. به اين صورت كه ابتدا بايد علامت" = "در اين نوار نوشته شود و سپس عبارت رياضي مورد نظر، مثلا مي‌خواهيم عدد موجود در خانه A1 را با 􏰅B جمع كرده و بر C1 تقسيم كنيم و حاصل اين عمليات در خانه‌ي D1 نوشته شود، كافيست بر روي خانه‌ي D1 كليك كرده تا به انتخاب در آيد، سپس در نوار فرمول عبارت زير را بنويسيم: </vt:lpstr>
      <vt:lpstr>با انتخاب AVERAGE از منوي فرمول‌ها، پنجره‌اي گشوده مي‌شود كه از ما مي‌خواهد داده‌هاي مورد نظر را در آن مشخص كنيم. براي اين كار كافي است با موس، خانه‌هاي مورد نظر، يعني اين 5 نمره را انتخاب كنيم، مي‌توانيد اين كار را تك به تك و براي هر خانه و يا به صورت هم زمان انجام دهيد يعني: </vt:lpstr>
      <vt:lpstr>سپس با زدن كليد OK محاسبات مورد نظر انجام شده و حاصل در خانه‌اي كه انتخاب كرده بوديم نمايش داده مي‌شود. در صورتي كه بر روي خانه‌ي حاصل كليك كنيم در نوار فرمول عبارت زير را خواهيم ديد: (به نحوه نمايش خانههاي انتخاب شده در يك رديف در اين فرمول توجه كنيد)  (AVERAGE􏰈(B􏰅2:F􏰅􏰉2 </vt:lpstr>
      <vt:lpstr>اگر مي‌خواستيم براي افراد بيشتري ميانگين نمرات را حساب كنيم، مثلا به جاي يك دانشجو، سه دانشجو و نمرات آنها را داشتيم، عددهاي مربوط به آنها را در رديف‌هاي پاييني اضافه كرده، و كافي بود اين عمليات را تنها براي همان رديف اول انجام دهيم. سپس با انتخاب خانه‌اي كه ميانگين را در آن حساب كرده‌ايم و با قرار دادن موس در گوشه سمت راست و پايين اين سلول، زماني كه نشانگر موس به شكل + در آمد، آن را به سمت پايين كشيده و دو خانه ي زيري را پوشش مي‌دهيم: </vt:lpstr>
      <vt:lpstr>با استفاده از داده‌هاي وارد شده در خانه‌هاي اين صفحات مي‌توانيد نمودارهاي دلخواه خود را نيز رسم كنيد. (همانطور كه ديديد در محيط Word و PowerPoint نيز زماني كه درج نمودار را از منوي Insert انتخاب مي‌كرديد، يك صفحه Excel براي شما گشوده مي‌شد تا داده‌هاي مورد نظرتان را در آن وارد كنيد.) اين كار از طريق Insert و بخش chart انجام مي‌شود. در اين جا انواع نمودارها را مي‌توانيد انتخاب كنيد. يكي از پركاربرد‌ترين انواع نمودار، نمودار پراكندگي 􏰉 (Scatter)􏰈 است:  فرض كنيد داده‌هاي مقابل را در اختيار داريم: </vt:lpstr>
      <vt:lpstr>                                نمودار رسم شده به صورت زير خواهد بود:                    </vt:lpstr>
      <vt:lpstr>در صورتي كه براي داده‌هاي قبلي نمودار ميله‌اي را انتخاب كنيم حاصل مطابق شكل زير خواهد شد:</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hp</cp:lastModifiedBy>
  <cp:revision>17</cp:revision>
  <dcterms:created xsi:type="dcterms:W3CDTF">2016-11-07T20:20:40Z</dcterms:created>
  <dcterms:modified xsi:type="dcterms:W3CDTF">2016-11-08T19:37:00Z</dcterms:modified>
</cp:coreProperties>
</file>