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Ultra-Bold" charset="1" panose="00000900000000000000"/>
      <p:regular r:id="rId17"/>
    </p:embeddedFont>
    <p:embeddedFont>
      <p:font typeface="Raleway" charset="1" panose="020B0503030101060003"/>
      <p:regular r:id="rId18"/>
    </p:embeddedFont>
    <p:embeddedFont>
      <p:font typeface="Aileron" charset="1" panose="00000500000000000000"/>
      <p:regular r:id="rId19"/>
    </p:embeddedFont>
    <p:embeddedFont>
      <p:font typeface="Montserrat Bold" charset="1" panose="00000800000000000000"/>
      <p:regular r:id="rId20"/>
    </p:embeddedFont>
    <p:embeddedFont>
      <p:font typeface="Glacial Indifference" charset="1" panose="00000000000000000000"/>
      <p:regular r:id="rId21"/>
    </p:embeddedFont>
    <p:embeddedFont>
      <p:font typeface="Glacial Indifference Bold" charset="1" panose="00000800000000000000"/>
      <p:regular r:id="rId22"/>
    </p:embeddedFont>
    <p:embeddedFont>
      <p:font typeface="Aileron Bold" charset="1" panose="00000800000000000000"/>
      <p:regular r:id="rId23"/>
    </p:embeddedFont>
    <p:embeddedFont>
      <p:font typeface="DejaVu Serif Bold" charset="1" panose="02060803050605020204"/>
      <p:regular r:id="rId24"/>
    </p:embeddedFont>
    <p:embeddedFont>
      <p:font typeface="Aileron Bold Italics"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sp>
        <p:nvSpPr>
          <p:cNvPr name="Freeform 3" id="3"/>
          <p:cNvSpPr/>
          <p:nvPr/>
        </p:nvSpPr>
        <p:spPr>
          <a:xfrm flipH="false" flipV="false" rot="0">
            <a:off x="10153653" y="-69444"/>
            <a:ext cx="10425888" cy="10425888"/>
          </a:xfrm>
          <a:custGeom>
            <a:avLst/>
            <a:gdLst/>
            <a:ahLst/>
            <a:cxnLst/>
            <a:rect r="r" b="b" t="t" l="l"/>
            <a:pathLst>
              <a:path h="10425888" w="10425888">
                <a:moveTo>
                  <a:pt x="0" y="0"/>
                </a:moveTo>
                <a:lnTo>
                  <a:pt x="10425888" y="0"/>
                </a:lnTo>
                <a:lnTo>
                  <a:pt x="10425888" y="10425888"/>
                </a:lnTo>
                <a:lnTo>
                  <a:pt x="0" y="104258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828083" y="1613003"/>
            <a:ext cx="7077027" cy="7076999"/>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5"/>
              <a:stretch>
                <a:fillRect l="-9812" t="0" r="-9812" b="0"/>
              </a:stretch>
            </a:blipFill>
          </p:spPr>
        </p:sp>
      </p:grpSp>
      <p:sp>
        <p:nvSpPr>
          <p:cNvPr name="TextBox 6" id="6"/>
          <p:cNvSpPr txBox="true"/>
          <p:nvPr/>
        </p:nvSpPr>
        <p:spPr>
          <a:xfrm rot="0">
            <a:off x="177067" y="4290060"/>
            <a:ext cx="9976586" cy="1760985"/>
          </a:xfrm>
          <a:prstGeom prst="rect">
            <a:avLst/>
          </a:prstGeom>
        </p:spPr>
        <p:txBody>
          <a:bodyPr anchor="t" rtlCol="false" tIns="0" lIns="0" bIns="0" rIns="0">
            <a:spAutoFit/>
          </a:bodyPr>
          <a:lstStyle/>
          <a:p>
            <a:pPr algn="ctr">
              <a:lnSpc>
                <a:spcPts val="6954"/>
              </a:lnSpc>
            </a:pPr>
            <a:r>
              <a:rPr lang="en-US" sz="6100">
                <a:solidFill>
                  <a:srgbClr val="41669D"/>
                </a:solidFill>
                <a:latin typeface="Montserrat Ultra-Bold"/>
              </a:rPr>
              <a:t>YAPAY ZEKA İLE BEYİN TÜMÖRÜ TEŞHİSİ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17351940" y="9350940"/>
            <a:ext cx="1167603" cy="1068370"/>
            <a:chOff x="0" y="0"/>
            <a:chExt cx="1013853" cy="927688"/>
          </a:xfrm>
        </p:grpSpPr>
        <p:sp>
          <p:nvSpPr>
            <p:cNvPr name="Freeform 4" id="4"/>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5" id="5"/>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grpSp>
        <p:nvGrpSpPr>
          <p:cNvPr name="Group 6" id="6"/>
          <p:cNvGrpSpPr/>
          <p:nvPr/>
        </p:nvGrpSpPr>
        <p:grpSpPr>
          <a:xfrm rot="0">
            <a:off x="5363703" y="541623"/>
            <a:ext cx="7560594" cy="974154"/>
            <a:chOff x="0" y="0"/>
            <a:chExt cx="3154148" cy="406400"/>
          </a:xfrm>
        </p:grpSpPr>
        <p:sp>
          <p:nvSpPr>
            <p:cNvPr name="Freeform 7" id="7"/>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8" id="8"/>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9</a:t>
            </a:r>
          </a:p>
        </p:txBody>
      </p:sp>
      <p:sp>
        <p:nvSpPr>
          <p:cNvPr name="TextBox 10" id="10"/>
          <p:cNvSpPr txBox="true"/>
          <p:nvPr/>
        </p:nvSpPr>
        <p:spPr>
          <a:xfrm rot="0">
            <a:off x="7469234" y="709612"/>
            <a:ext cx="3349531"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BULGULAR</a:t>
            </a:r>
          </a:p>
        </p:txBody>
      </p:sp>
      <p:sp>
        <p:nvSpPr>
          <p:cNvPr name="TextBox 11" id="11"/>
          <p:cNvSpPr txBox="true"/>
          <p:nvPr/>
        </p:nvSpPr>
        <p:spPr>
          <a:xfrm rot="0">
            <a:off x="1392008" y="3794913"/>
            <a:ext cx="15503984" cy="4823459"/>
          </a:xfrm>
          <a:prstGeom prst="rect">
            <a:avLst/>
          </a:prstGeom>
        </p:spPr>
        <p:txBody>
          <a:bodyPr anchor="t" rtlCol="false" tIns="0" lIns="0" bIns="0" rIns="0">
            <a:spAutoFit/>
          </a:bodyPr>
          <a:lstStyle/>
          <a:p>
            <a:pPr algn="just">
              <a:lnSpc>
                <a:spcPts val="2940"/>
              </a:lnSpc>
            </a:pPr>
            <a:r>
              <a:rPr lang="en-US" sz="2100">
                <a:solidFill>
                  <a:srgbClr val="000000"/>
                </a:solidFill>
                <a:latin typeface="Aileron"/>
              </a:rPr>
              <a:t>Derin öğrenme modelleri arasında, Yapay Sinir Ağı (ANN) %97.33 doğruluk ve %0.99 AUC ile yüksek performans sunmaktadır. ANN, büyük veri setlerinde etkili sonuçlar verirken, uzun eğitim süresi ve yüksek hesaplama gücü gerektirmektedir. Önerilen Convolutional Neural Network (CNN) modeli, %98 doğruluk ve karmaşık yapıları öğrenme kapasitesi ile dikkat çekmektedir.  ResNet50, %94.33 doğruluk ve %0.9706 AUC ile güçlü bir performans sergilemekte, ancak normal sınıfta düşük hassasiyet ve geri çağırma oranları nedeniyle sınıflandırma zorlukları yaşayabilmektedir. Bu derin öğrenme modellerinin eğitim süreçlerinde, performans ve genelleme yeteneklerini artırmak için 5-katlı çapraz doğrulamanın yanında ReduceLROnPlateau ve EarlyStopping teknikleri kullanılmıştır. ReduceLROnPlateau, eğitim sırasında belirli bir süre boyunca modelin performansı iyileşmediğinde öğrenme oranını otomatik olarak azaltarak daha hassas bir öğrenme sağlar. EarlyStopping ise, modelin doğruluğu belirli bir eşiğin altına düştüğünde veya iyileşme durduğunda eğitimi erken durdurarak aşırı öğrenmeyi önler ve eğitim süresini optimize eder. Bu stratejiler, derin öğrenme modellerinin performanslarını optimize ederek genel başarılarını artırmak için önemli araçlar olarak öne çıkmıştır. Ek olarak, derin öğrenme modellerinin performansını daha da iyileştirmek için veri seti genişletilebilir ve hiperparametre optimizasyonu yapılabilir. Genel olarak, her modelin kendine özgü avantajları ve dezavantajları dikkate alınarak, uygulama senaryosuna en uygun model seçilmeli ve gerekli iyileştirmelerle performansı artırılmalıdır.</a:t>
            </a:r>
          </a:p>
        </p:txBody>
      </p:sp>
      <p:sp>
        <p:nvSpPr>
          <p:cNvPr name="TextBox 12" id="12"/>
          <p:cNvSpPr txBox="true"/>
          <p:nvPr/>
        </p:nvSpPr>
        <p:spPr>
          <a:xfrm rot="0">
            <a:off x="1392008" y="2372135"/>
            <a:ext cx="7339608" cy="547370"/>
          </a:xfrm>
          <a:prstGeom prst="rect">
            <a:avLst/>
          </a:prstGeom>
        </p:spPr>
        <p:txBody>
          <a:bodyPr anchor="t" rtlCol="false" tIns="0" lIns="0" bIns="0" rIns="0">
            <a:spAutoFit/>
          </a:bodyPr>
          <a:lstStyle/>
          <a:p>
            <a:pPr algn="ctr">
              <a:lnSpc>
                <a:spcPts val="4480"/>
              </a:lnSpc>
            </a:pPr>
            <a:r>
              <a:rPr lang="en-US" sz="3200">
                <a:solidFill>
                  <a:srgbClr val="000000"/>
                </a:solidFill>
                <a:latin typeface="DejaVu Serif Bold"/>
              </a:rPr>
              <a:t>B. Derin Öğrenme Algoritmaları</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sp>
        <p:nvSpPr>
          <p:cNvPr name="TextBox 3" id="3"/>
          <p:cNvSpPr txBox="true"/>
          <p:nvPr/>
        </p:nvSpPr>
        <p:spPr>
          <a:xfrm rot="0">
            <a:off x="1028700" y="2023265"/>
            <a:ext cx="16230600" cy="5610225"/>
          </a:xfrm>
          <a:prstGeom prst="rect">
            <a:avLst/>
          </a:prstGeom>
        </p:spPr>
        <p:txBody>
          <a:bodyPr anchor="t" rtlCol="false" tIns="0" lIns="0" bIns="0" rIns="0">
            <a:spAutoFit/>
          </a:bodyPr>
          <a:lstStyle/>
          <a:p>
            <a:pPr algn="just" marL="453390" indent="-226695" lvl="1">
              <a:lnSpc>
                <a:spcPts val="4094"/>
              </a:lnSpc>
              <a:buAutoNum type="arabicPeriod" startAt="1"/>
            </a:pPr>
            <a:r>
              <a:rPr lang="en-US" sz="2100">
                <a:solidFill>
                  <a:srgbClr val="4F7386"/>
                </a:solidFill>
                <a:latin typeface="Aileron"/>
              </a:rPr>
              <a:t>Seetha, J., &amp; Raja, S. S. (2018). Brain tumor classification using convolutional neural networks. Biomedical &amp; Pharmacology Journal, 11(3), 1457.</a:t>
            </a:r>
          </a:p>
          <a:p>
            <a:pPr algn="just" marL="453390" indent="-226695" lvl="1">
              <a:lnSpc>
                <a:spcPts val="4094"/>
              </a:lnSpc>
              <a:buAutoNum type="arabicPeriod" startAt="1"/>
            </a:pPr>
            <a:r>
              <a:rPr lang="en-US" sz="2100">
                <a:solidFill>
                  <a:srgbClr val="4F7386"/>
                </a:solidFill>
                <a:latin typeface="Aileron"/>
              </a:rPr>
              <a:t>Kang, J., Ullah, Z., &amp; Gwak, J. (2021). MRI-based brain tumor classification using ensemble of deep features and machine learning classifiers. Sensors, 21(6), 2222.</a:t>
            </a:r>
          </a:p>
          <a:p>
            <a:pPr algn="just" marL="453390" indent="-226695" lvl="1">
              <a:lnSpc>
                <a:spcPts val="4094"/>
              </a:lnSpc>
              <a:buAutoNum type="arabicPeriod" startAt="1"/>
            </a:pPr>
            <a:r>
              <a:rPr lang="en-US" sz="2100">
                <a:solidFill>
                  <a:srgbClr val="4F7386"/>
                </a:solidFill>
                <a:latin typeface="Aileron"/>
              </a:rPr>
              <a:t>Ayadi, W., Elhamzi, W., Charfi, I., &amp; Atri, M. (2021). Deep CNN for brain tumor classification. Neural processing letters, 53, 671-700.</a:t>
            </a:r>
          </a:p>
          <a:p>
            <a:pPr algn="just" marL="453390" indent="-226695" lvl="1">
              <a:lnSpc>
                <a:spcPts val="4094"/>
              </a:lnSpc>
              <a:buAutoNum type="arabicPeriod" startAt="1"/>
            </a:pPr>
            <a:r>
              <a:rPr lang="en-US" sz="2100">
                <a:solidFill>
                  <a:srgbClr val="4F7386"/>
                </a:solidFill>
                <a:latin typeface="Aileron"/>
              </a:rPr>
              <a:t>https://www.kaggle.com/datasets/ahmedhamada0/brain-tumor-detection?select=no</a:t>
            </a:r>
          </a:p>
          <a:p>
            <a:pPr algn="just" marL="453390" indent="-226695" lvl="1">
              <a:lnSpc>
                <a:spcPts val="4094"/>
              </a:lnSpc>
              <a:buAutoNum type="arabicPeriod" startAt="1"/>
            </a:pPr>
            <a:r>
              <a:rPr lang="en-US" sz="2100">
                <a:solidFill>
                  <a:srgbClr val="4F7386"/>
                </a:solidFill>
                <a:latin typeface="Aileron"/>
              </a:rPr>
              <a:t>Mahesh, B. (2020). Machine learning algorithms-a review. International Journal of Science and Research (IJSR).[Internet], 9(1), 381-386.</a:t>
            </a:r>
          </a:p>
          <a:p>
            <a:pPr algn="just" marL="453390" indent="-226695" lvl="1">
              <a:lnSpc>
                <a:spcPts val="4094"/>
              </a:lnSpc>
              <a:buAutoNum type="arabicPeriod" startAt="1"/>
            </a:pPr>
            <a:r>
              <a:rPr lang="en-US" sz="2100">
                <a:solidFill>
                  <a:srgbClr val="4F7386"/>
                </a:solidFill>
                <a:latin typeface="Aileron"/>
              </a:rPr>
              <a:t>Abraham, A. (2005). Artificial neural networks. Handbook of measuring system design.</a:t>
            </a:r>
          </a:p>
          <a:p>
            <a:pPr algn="just" marL="453390" indent="-226695" lvl="1">
              <a:lnSpc>
                <a:spcPts val="4094"/>
              </a:lnSpc>
              <a:buAutoNum type="arabicPeriod" startAt="1"/>
            </a:pPr>
            <a:r>
              <a:rPr lang="en-US" sz="2100">
                <a:solidFill>
                  <a:srgbClr val="4F7386"/>
                </a:solidFill>
                <a:latin typeface="Aileron"/>
              </a:rPr>
              <a:t>Ketkar, N., Moolayil, J., Ketkar, N., &amp; Moolayil, J. (2021). Convolutional neural networks. Deep Learning with Python: Learn Best Practices of Deep Learning Models with PyTorch, 197-242.</a:t>
            </a:r>
          </a:p>
        </p:txBody>
      </p:sp>
      <p:grpSp>
        <p:nvGrpSpPr>
          <p:cNvPr name="Group 4" id="4"/>
          <p:cNvGrpSpPr/>
          <p:nvPr/>
        </p:nvGrpSpPr>
        <p:grpSpPr>
          <a:xfrm rot="0">
            <a:off x="5363703" y="541623"/>
            <a:ext cx="7560594" cy="974154"/>
            <a:chOff x="0" y="0"/>
            <a:chExt cx="3154148" cy="406400"/>
          </a:xfrm>
        </p:grpSpPr>
        <p:sp>
          <p:nvSpPr>
            <p:cNvPr name="Freeform 5" id="5"/>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6" id="6"/>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TextBox 7" id="7"/>
          <p:cNvSpPr txBox="true"/>
          <p:nvPr/>
        </p:nvSpPr>
        <p:spPr>
          <a:xfrm rot="0">
            <a:off x="7008088" y="709612"/>
            <a:ext cx="4271824"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REFERANSLAR</a:t>
            </a:r>
          </a:p>
        </p:txBody>
      </p:sp>
      <p:sp>
        <p:nvSpPr>
          <p:cNvPr name="TextBox 8" id="8"/>
          <p:cNvSpPr txBox="true"/>
          <p:nvPr/>
        </p:nvSpPr>
        <p:spPr>
          <a:xfrm rot="0">
            <a:off x="7711797" y="8865870"/>
            <a:ext cx="2864406" cy="737235"/>
          </a:xfrm>
          <a:prstGeom prst="rect">
            <a:avLst/>
          </a:prstGeom>
        </p:spPr>
        <p:txBody>
          <a:bodyPr anchor="t" rtlCol="false" tIns="0" lIns="0" bIns="0" rIns="0">
            <a:spAutoFit/>
          </a:bodyPr>
          <a:lstStyle/>
          <a:p>
            <a:pPr algn="ctr">
              <a:lnSpc>
                <a:spcPts val="2940"/>
              </a:lnSpc>
            </a:pPr>
            <a:r>
              <a:rPr lang="en-US" sz="2100">
                <a:solidFill>
                  <a:srgbClr val="000000"/>
                </a:solidFill>
                <a:latin typeface="Aileron"/>
              </a:rPr>
              <a:t>Esra YÜCE</a:t>
            </a:r>
          </a:p>
          <a:p>
            <a:pPr algn="ctr">
              <a:lnSpc>
                <a:spcPts val="2940"/>
              </a:lnSpc>
            </a:pPr>
            <a:r>
              <a:rPr lang="en-US" sz="2100">
                <a:solidFill>
                  <a:srgbClr val="000000"/>
                </a:solidFill>
                <a:latin typeface="Aileron"/>
              </a:rPr>
              <a:t>yuceesra21@gmail.com</a:t>
            </a:r>
          </a:p>
        </p:txBody>
      </p:sp>
      <p:grpSp>
        <p:nvGrpSpPr>
          <p:cNvPr name="Group 9" id="9"/>
          <p:cNvGrpSpPr/>
          <p:nvPr/>
        </p:nvGrpSpPr>
        <p:grpSpPr>
          <a:xfrm rot="0">
            <a:off x="17351940" y="9350940"/>
            <a:ext cx="1167603" cy="1068370"/>
            <a:chOff x="0" y="0"/>
            <a:chExt cx="1013853" cy="927688"/>
          </a:xfrm>
        </p:grpSpPr>
        <p:sp>
          <p:nvSpPr>
            <p:cNvPr name="Freeform 10" id="10"/>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11" id="11"/>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TextBox 12" id="12"/>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3435300" y="3514112"/>
            <a:ext cx="11417399" cy="902983"/>
            <a:chOff x="0" y="0"/>
            <a:chExt cx="3007052" cy="237823"/>
          </a:xfrm>
        </p:grpSpPr>
        <p:sp>
          <p:nvSpPr>
            <p:cNvPr name="Freeform 4" id="4"/>
            <p:cNvSpPr/>
            <p:nvPr/>
          </p:nvSpPr>
          <p:spPr>
            <a:xfrm flipH="false" flipV="false" rot="0">
              <a:off x="0" y="0"/>
              <a:ext cx="3007052" cy="237823"/>
            </a:xfrm>
            <a:custGeom>
              <a:avLst/>
              <a:gdLst/>
              <a:ahLst/>
              <a:cxnLst/>
              <a:rect r="r" b="b" t="t" l="l"/>
              <a:pathLst>
                <a:path h="237823" w="3007052">
                  <a:moveTo>
                    <a:pt x="67808" y="0"/>
                  </a:moveTo>
                  <a:lnTo>
                    <a:pt x="2939243" y="0"/>
                  </a:lnTo>
                  <a:cubicBezTo>
                    <a:pt x="2976693" y="0"/>
                    <a:pt x="3007052" y="30359"/>
                    <a:pt x="3007052" y="67808"/>
                  </a:cubicBezTo>
                  <a:lnTo>
                    <a:pt x="3007052" y="170015"/>
                  </a:lnTo>
                  <a:cubicBezTo>
                    <a:pt x="3007052" y="207464"/>
                    <a:pt x="2976693" y="237823"/>
                    <a:pt x="2939243" y="237823"/>
                  </a:cubicBezTo>
                  <a:lnTo>
                    <a:pt x="67808" y="237823"/>
                  </a:lnTo>
                  <a:cubicBezTo>
                    <a:pt x="30359" y="237823"/>
                    <a:pt x="0" y="207464"/>
                    <a:pt x="0" y="170015"/>
                  </a:cubicBezTo>
                  <a:lnTo>
                    <a:pt x="0" y="67808"/>
                  </a:lnTo>
                  <a:cubicBezTo>
                    <a:pt x="0" y="30359"/>
                    <a:pt x="30359" y="0"/>
                    <a:pt x="67808" y="0"/>
                  </a:cubicBezTo>
                  <a:close/>
                </a:path>
              </a:pathLst>
            </a:custGeom>
            <a:solidFill>
              <a:srgbClr val="5C859B"/>
            </a:solidFill>
          </p:spPr>
        </p:sp>
        <p:sp>
          <p:nvSpPr>
            <p:cNvPr name="TextBox 5" id="5"/>
            <p:cNvSpPr txBox="true"/>
            <p:nvPr/>
          </p:nvSpPr>
          <p:spPr>
            <a:xfrm>
              <a:off x="0" y="-9525"/>
              <a:ext cx="3007052"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MATERYAL VE YÖNTEM / VERİ SETİ</a:t>
              </a:r>
            </a:p>
          </p:txBody>
        </p:sp>
      </p:grpSp>
      <p:grpSp>
        <p:nvGrpSpPr>
          <p:cNvPr name="Group 6" id="6"/>
          <p:cNvGrpSpPr/>
          <p:nvPr/>
        </p:nvGrpSpPr>
        <p:grpSpPr>
          <a:xfrm rot="0">
            <a:off x="3817468" y="2611129"/>
            <a:ext cx="10653063" cy="902983"/>
            <a:chOff x="0" y="0"/>
            <a:chExt cx="2805745" cy="237823"/>
          </a:xfrm>
        </p:grpSpPr>
        <p:sp>
          <p:nvSpPr>
            <p:cNvPr name="Freeform 7" id="7"/>
            <p:cNvSpPr/>
            <p:nvPr/>
          </p:nvSpPr>
          <p:spPr>
            <a:xfrm flipH="false" flipV="false" rot="0">
              <a:off x="0" y="0"/>
              <a:ext cx="2805745" cy="237823"/>
            </a:xfrm>
            <a:custGeom>
              <a:avLst/>
              <a:gdLst/>
              <a:ahLst/>
              <a:cxnLst/>
              <a:rect r="r" b="b" t="t" l="l"/>
              <a:pathLst>
                <a:path h="237823" w="2805745">
                  <a:moveTo>
                    <a:pt x="0" y="0"/>
                  </a:moveTo>
                  <a:lnTo>
                    <a:pt x="2805745" y="0"/>
                  </a:lnTo>
                  <a:lnTo>
                    <a:pt x="2805745" y="237823"/>
                  </a:lnTo>
                  <a:lnTo>
                    <a:pt x="0" y="237823"/>
                  </a:lnTo>
                  <a:close/>
                </a:path>
              </a:pathLst>
            </a:custGeom>
            <a:solidFill>
              <a:srgbClr val="4F7386"/>
            </a:solidFill>
            <a:ln cap="sq">
              <a:noFill/>
              <a:prstDash val="solid"/>
              <a:miter/>
            </a:ln>
          </p:spPr>
        </p:sp>
        <p:sp>
          <p:nvSpPr>
            <p:cNvPr name="TextBox 8" id="8"/>
            <p:cNvSpPr txBox="true"/>
            <p:nvPr/>
          </p:nvSpPr>
          <p:spPr>
            <a:xfrm>
              <a:off x="0" y="-9525"/>
              <a:ext cx="2805745"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GİRİŞ</a:t>
              </a:r>
            </a:p>
          </p:txBody>
        </p:sp>
      </p:grpSp>
      <p:grpSp>
        <p:nvGrpSpPr>
          <p:cNvPr name="Group 9" id="9"/>
          <p:cNvGrpSpPr/>
          <p:nvPr/>
        </p:nvGrpSpPr>
        <p:grpSpPr>
          <a:xfrm rot="0">
            <a:off x="3817468" y="4417095"/>
            <a:ext cx="10653063" cy="902983"/>
            <a:chOff x="0" y="0"/>
            <a:chExt cx="2805745" cy="237823"/>
          </a:xfrm>
        </p:grpSpPr>
        <p:sp>
          <p:nvSpPr>
            <p:cNvPr name="Freeform 10" id="10"/>
            <p:cNvSpPr/>
            <p:nvPr/>
          </p:nvSpPr>
          <p:spPr>
            <a:xfrm flipH="false" flipV="false" rot="0">
              <a:off x="0" y="0"/>
              <a:ext cx="2805745" cy="237823"/>
            </a:xfrm>
            <a:custGeom>
              <a:avLst/>
              <a:gdLst/>
              <a:ahLst/>
              <a:cxnLst/>
              <a:rect r="r" b="b" t="t" l="l"/>
              <a:pathLst>
                <a:path h="237823" w="2805745">
                  <a:moveTo>
                    <a:pt x="0" y="0"/>
                  </a:moveTo>
                  <a:lnTo>
                    <a:pt x="2805745" y="0"/>
                  </a:lnTo>
                  <a:lnTo>
                    <a:pt x="2805745" y="237823"/>
                  </a:lnTo>
                  <a:lnTo>
                    <a:pt x="0" y="237823"/>
                  </a:lnTo>
                  <a:close/>
                </a:path>
              </a:pathLst>
            </a:custGeom>
            <a:solidFill>
              <a:srgbClr val="4F7386"/>
            </a:solidFill>
          </p:spPr>
        </p:sp>
        <p:sp>
          <p:nvSpPr>
            <p:cNvPr name="TextBox 11" id="11"/>
            <p:cNvSpPr txBox="true"/>
            <p:nvPr/>
          </p:nvSpPr>
          <p:spPr>
            <a:xfrm>
              <a:off x="0" y="-9525"/>
              <a:ext cx="2805745"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MATERYAL VE YÖNTEM / YAPAY ZEKA</a:t>
              </a:r>
            </a:p>
          </p:txBody>
        </p:sp>
      </p:grpSp>
      <p:grpSp>
        <p:nvGrpSpPr>
          <p:cNvPr name="Group 12" id="12"/>
          <p:cNvGrpSpPr/>
          <p:nvPr/>
        </p:nvGrpSpPr>
        <p:grpSpPr>
          <a:xfrm rot="0">
            <a:off x="3435300" y="5320077"/>
            <a:ext cx="11417399" cy="902983"/>
            <a:chOff x="0" y="0"/>
            <a:chExt cx="3007052" cy="237823"/>
          </a:xfrm>
        </p:grpSpPr>
        <p:sp>
          <p:nvSpPr>
            <p:cNvPr name="Freeform 13" id="13"/>
            <p:cNvSpPr/>
            <p:nvPr/>
          </p:nvSpPr>
          <p:spPr>
            <a:xfrm flipH="false" flipV="false" rot="0">
              <a:off x="0" y="0"/>
              <a:ext cx="3007052" cy="237823"/>
            </a:xfrm>
            <a:custGeom>
              <a:avLst/>
              <a:gdLst/>
              <a:ahLst/>
              <a:cxnLst/>
              <a:rect r="r" b="b" t="t" l="l"/>
              <a:pathLst>
                <a:path h="237823" w="3007052">
                  <a:moveTo>
                    <a:pt x="67808" y="0"/>
                  </a:moveTo>
                  <a:lnTo>
                    <a:pt x="2939243" y="0"/>
                  </a:lnTo>
                  <a:cubicBezTo>
                    <a:pt x="2976693" y="0"/>
                    <a:pt x="3007052" y="30359"/>
                    <a:pt x="3007052" y="67808"/>
                  </a:cubicBezTo>
                  <a:lnTo>
                    <a:pt x="3007052" y="170015"/>
                  </a:lnTo>
                  <a:cubicBezTo>
                    <a:pt x="3007052" y="207464"/>
                    <a:pt x="2976693" y="237823"/>
                    <a:pt x="2939243" y="237823"/>
                  </a:cubicBezTo>
                  <a:lnTo>
                    <a:pt x="67808" y="237823"/>
                  </a:lnTo>
                  <a:cubicBezTo>
                    <a:pt x="30359" y="237823"/>
                    <a:pt x="0" y="207464"/>
                    <a:pt x="0" y="170015"/>
                  </a:cubicBezTo>
                  <a:lnTo>
                    <a:pt x="0" y="67808"/>
                  </a:lnTo>
                  <a:cubicBezTo>
                    <a:pt x="0" y="30359"/>
                    <a:pt x="30359" y="0"/>
                    <a:pt x="67808" y="0"/>
                  </a:cubicBezTo>
                  <a:close/>
                </a:path>
              </a:pathLst>
            </a:custGeom>
            <a:solidFill>
              <a:srgbClr val="5C859B"/>
            </a:solidFill>
          </p:spPr>
        </p:sp>
        <p:sp>
          <p:nvSpPr>
            <p:cNvPr name="TextBox 14" id="14"/>
            <p:cNvSpPr txBox="true"/>
            <p:nvPr/>
          </p:nvSpPr>
          <p:spPr>
            <a:xfrm>
              <a:off x="0" y="-9525"/>
              <a:ext cx="3007052"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MATERYAL VE YÖNTEM / KULLANILAN MODELLER</a:t>
              </a:r>
            </a:p>
          </p:txBody>
        </p:sp>
      </p:grpSp>
      <p:grpSp>
        <p:nvGrpSpPr>
          <p:cNvPr name="Group 15" id="15"/>
          <p:cNvGrpSpPr/>
          <p:nvPr/>
        </p:nvGrpSpPr>
        <p:grpSpPr>
          <a:xfrm rot="0">
            <a:off x="3817468" y="6223060"/>
            <a:ext cx="10653063" cy="902983"/>
            <a:chOff x="0" y="0"/>
            <a:chExt cx="2805745" cy="237823"/>
          </a:xfrm>
        </p:grpSpPr>
        <p:sp>
          <p:nvSpPr>
            <p:cNvPr name="Freeform 16" id="16"/>
            <p:cNvSpPr/>
            <p:nvPr/>
          </p:nvSpPr>
          <p:spPr>
            <a:xfrm flipH="false" flipV="false" rot="0">
              <a:off x="0" y="0"/>
              <a:ext cx="2805745" cy="237823"/>
            </a:xfrm>
            <a:custGeom>
              <a:avLst/>
              <a:gdLst/>
              <a:ahLst/>
              <a:cxnLst/>
              <a:rect r="r" b="b" t="t" l="l"/>
              <a:pathLst>
                <a:path h="237823" w="2805745">
                  <a:moveTo>
                    <a:pt x="0" y="0"/>
                  </a:moveTo>
                  <a:lnTo>
                    <a:pt x="2805745" y="0"/>
                  </a:lnTo>
                  <a:lnTo>
                    <a:pt x="2805745" y="237823"/>
                  </a:lnTo>
                  <a:lnTo>
                    <a:pt x="0" y="237823"/>
                  </a:lnTo>
                  <a:close/>
                </a:path>
              </a:pathLst>
            </a:custGeom>
            <a:solidFill>
              <a:srgbClr val="4F7386"/>
            </a:solidFill>
          </p:spPr>
        </p:sp>
        <p:sp>
          <p:nvSpPr>
            <p:cNvPr name="TextBox 17" id="17"/>
            <p:cNvSpPr txBox="true"/>
            <p:nvPr/>
          </p:nvSpPr>
          <p:spPr>
            <a:xfrm>
              <a:off x="0" y="-9525"/>
              <a:ext cx="2805745"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MATERYAL VE YÖNTEM / DEĞERLENDİRME METRİKLERİ</a:t>
              </a:r>
            </a:p>
          </p:txBody>
        </p:sp>
      </p:grpSp>
      <p:sp>
        <p:nvSpPr>
          <p:cNvPr name="TextBox 18" id="18"/>
          <p:cNvSpPr txBox="true"/>
          <p:nvPr/>
        </p:nvSpPr>
        <p:spPr>
          <a:xfrm rot="0">
            <a:off x="4880560" y="1469597"/>
            <a:ext cx="8526880" cy="638175"/>
          </a:xfrm>
          <a:prstGeom prst="rect">
            <a:avLst/>
          </a:prstGeom>
        </p:spPr>
        <p:txBody>
          <a:bodyPr anchor="t" rtlCol="false" tIns="0" lIns="0" bIns="0" rIns="0">
            <a:spAutoFit/>
          </a:bodyPr>
          <a:lstStyle/>
          <a:p>
            <a:pPr algn="ctr">
              <a:lnSpc>
                <a:spcPts val="5040"/>
              </a:lnSpc>
            </a:pPr>
            <a:r>
              <a:rPr lang="en-US" sz="4200">
                <a:solidFill>
                  <a:srgbClr val="4F7386"/>
                </a:solidFill>
                <a:latin typeface="Montserrat Ultra-Bold"/>
              </a:rPr>
              <a:t>SUNUM İÇERİĞİ</a:t>
            </a:r>
          </a:p>
        </p:txBody>
      </p:sp>
      <p:grpSp>
        <p:nvGrpSpPr>
          <p:cNvPr name="Group 19" id="19"/>
          <p:cNvGrpSpPr/>
          <p:nvPr/>
        </p:nvGrpSpPr>
        <p:grpSpPr>
          <a:xfrm rot="0">
            <a:off x="17351940" y="9350940"/>
            <a:ext cx="1167603" cy="1068370"/>
            <a:chOff x="0" y="0"/>
            <a:chExt cx="1013853" cy="927688"/>
          </a:xfrm>
        </p:grpSpPr>
        <p:sp>
          <p:nvSpPr>
            <p:cNvPr name="Freeform 20" id="20"/>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21" id="21"/>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TextBox 22" id="22"/>
          <p:cNvSpPr txBox="true"/>
          <p:nvPr/>
        </p:nvSpPr>
        <p:spPr>
          <a:xfrm rot="0">
            <a:off x="17460621" y="9499882"/>
            <a:ext cx="718697"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1</a:t>
            </a:r>
          </a:p>
        </p:txBody>
      </p:sp>
      <p:grpSp>
        <p:nvGrpSpPr>
          <p:cNvPr name="Group 23" id="23"/>
          <p:cNvGrpSpPr/>
          <p:nvPr/>
        </p:nvGrpSpPr>
        <p:grpSpPr>
          <a:xfrm rot="0">
            <a:off x="3435300" y="7126043"/>
            <a:ext cx="11417399" cy="902983"/>
            <a:chOff x="0" y="0"/>
            <a:chExt cx="3007052" cy="237823"/>
          </a:xfrm>
        </p:grpSpPr>
        <p:sp>
          <p:nvSpPr>
            <p:cNvPr name="Freeform 24" id="24"/>
            <p:cNvSpPr/>
            <p:nvPr/>
          </p:nvSpPr>
          <p:spPr>
            <a:xfrm flipH="false" flipV="false" rot="0">
              <a:off x="0" y="0"/>
              <a:ext cx="3007052" cy="237823"/>
            </a:xfrm>
            <a:custGeom>
              <a:avLst/>
              <a:gdLst/>
              <a:ahLst/>
              <a:cxnLst/>
              <a:rect r="r" b="b" t="t" l="l"/>
              <a:pathLst>
                <a:path h="237823" w="3007052">
                  <a:moveTo>
                    <a:pt x="67808" y="0"/>
                  </a:moveTo>
                  <a:lnTo>
                    <a:pt x="2939243" y="0"/>
                  </a:lnTo>
                  <a:cubicBezTo>
                    <a:pt x="2976693" y="0"/>
                    <a:pt x="3007052" y="30359"/>
                    <a:pt x="3007052" y="67808"/>
                  </a:cubicBezTo>
                  <a:lnTo>
                    <a:pt x="3007052" y="170015"/>
                  </a:lnTo>
                  <a:cubicBezTo>
                    <a:pt x="3007052" y="207464"/>
                    <a:pt x="2976693" y="237823"/>
                    <a:pt x="2939243" y="237823"/>
                  </a:cubicBezTo>
                  <a:lnTo>
                    <a:pt x="67808" y="237823"/>
                  </a:lnTo>
                  <a:cubicBezTo>
                    <a:pt x="30359" y="237823"/>
                    <a:pt x="0" y="207464"/>
                    <a:pt x="0" y="170015"/>
                  </a:cubicBezTo>
                  <a:lnTo>
                    <a:pt x="0" y="67808"/>
                  </a:lnTo>
                  <a:cubicBezTo>
                    <a:pt x="0" y="30359"/>
                    <a:pt x="30359" y="0"/>
                    <a:pt x="67808" y="0"/>
                  </a:cubicBezTo>
                  <a:close/>
                </a:path>
              </a:pathLst>
            </a:custGeom>
            <a:solidFill>
              <a:srgbClr val="5C859B"/>
            </a:solidFill>
          </p:spPr>
        </p:sp>
        <p:sp>
          <p:nvSpPr>
            <p:cNvPr name="TextBox 25" id="25"/>
            <p:cNvSpPr txBox="true"/>
            <p:nvPr/>
          </p:nvSpPr>
          <p:spPr>
            <a:xfrm>
              <a:off x="0" y="-9525"/>
              <a:ext cx="3007052"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BULGULAR / MAKİNE ÖĞRENMESİ ALGORİTMALARI</a:t>
              </a:r>
            </a:p>
          </p:txBody>
        </p:sp>
      </p:grpSp>
      <p:grpSp>
        <p:nvGrpSpPr>
          <p:cNvPr name="Group 26" id="26"/>
          <p:cNvGrpSpPr/>
          <p:nvPr/>
        </p:nvGrpSpPr>
        <p:grpSpPr>
          <a:xfrm rot="0">
            <a:off x="3817468" y="8029026"/>
            <a:ext cx="10653063" cy="902983"/>
            <a:chOff x="0" y="0"/>
            <a:chExt cx="2805745" cy="237823"/>
          </a:xfrm>
        </p:grpSpPr>
        <p:sp>
          <p:nvSpPr>
            <p:cNvPr name="Freeform 27" id="27"/>
            <p:cNvSpPr/>
            <p:nvPr/>
          </p:nvSpPr>
          <p:spPr>
            <a:xfrm flipH="false" flipV="false" rot="0">
              <a:off x="0" y="0"/>
              <a:ext cx="2805745" cy="237823"/>
            </a:xfrm>
            <a:custGeom>
              <a:avLst/>
              <a:gdLst/>
              <a:ahLst/>
              <a:cxnLst/>
              <a:rect r="r" b="b" t="t" l="l"/>
              <a:pathLst>
                <a:path h="237823" w="2805745">
                  <a:moveTo>
                    <a:pt x="0" y="0"/>
                  </a:moveTo>
                  <a:lnTo>
                    <a:pt x="2805745" y="0"/>
                  </a:lnTo>
                  <a:lnTo>
                    <a:pt x="2805745" y="237823"/>
                  </a:lnTo>
                  <a:lnTo>
                    <a:pt x="0" y="237823"/>
                  </a:lnTo>
                  <a:close/>
                </a:path>
              </a:pathLst>
            </a:custGeom>
            <a:solidFill>
              <a:srgbClr val="4F7386"/>
            </a:solidFill>
          </p:spPr>
        </p:sp>
        <p:sp>
          <p:nvSpPr>
            <p:cNvPr name="TextBox 28" id="28"/>
            <p:cNvSpPr txBox="true"/>
            <p:nvPr/>
          </p:nvSpPr>
          <p:spPr>
            <a:xfrm>
              <a:off x="0" y="-9525"/>
              <a:ext cx="2805745"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BULGULAR / DERİN ÖĞRENME ALGORİTMALARI</a:t>
              </a:r>
            </a:p>
          </p:txBody>
        </p:sp>
      </p:grpSp>
      <p:grpSp>
        <p:nvGrpSpPr>
          <p:cNvPr name="Group 29" id="29"/>
          <p:cNvGrpSpPr/>
          <p:nvPr/>
        </p:nvGrpSpPr>
        <p:grpSpPr>
          <a:xfrm rot="0">
            <a:off x="3435300" y="8932008"/>
            <a:ext cx="11417399" cy="902983"/>
            <a:chOff x="0" y="0"/>
            <a:chExt cx="3007052" cy="237823"/>
          </a:xfrm>
        </p:grpSpPr>
        <p:sp>
          <p:nvSpPr>
            <p:cNvPr name="Freeform 30" id="30"/>
            <p:cNvSpPr/>
            <p:nvPr/>
          </p:nvSpPr>
          <p:spPr>
            <a:xfrm flipH="false" flipV="false" rot="0">
              <a:off x="0" y="0"/>
              <a:ext cx="3007052" cy="237823"/>
            </a:xfrm>
            <a:custGeom>
              <a:avLst/>
              <a:gdLst/>
              <a:ahLst/>
              <a:cxnLst/>
              <a:rect r="r" b="b" t="t" l="l"/>
              <a:pathLst>
                <a:path h="237823" w="3007052">
                  <a:moveTo>
                    <a:pt x="67808" y="0"/>
                  </a:moveTo>
                  <a:lnTo>
                    <a:pt x="2939243" y="0"/>
                  </a:lnTo>
                  <a:cubicBezTo>
                    <a:pt x="2976693" y="0"/>
                    <a:pt x="3007052" y="30359"/>
                    <a:pt x="3007052" y="67808"/>
                  </a:cubicBezTo>
                  <a:lnTo>
                    <a:pt x="3007052" y="170015"/>
                  </a:lnTo>
                  <a:cubicBezTo>
                    <a:pt x="3007052" y="207464"/>
                    <a:pt x="2976693" y="237823"/>
                    <a:pt x="2939243" y="237823"/>
                  </a:cubicBezTo>
                  <a:lnTo>
                    <a:pt x="67808" y="237823"/>
                  </a:lnTo>
                  <a:cubicBezTo>
                    <a:pt x="30359" y="237823"/>
                    <a:pt x="0" y="207464"/>
                    <a:pt x="0" y="170015"/>
                  </a:cubicBezTo>
                  <a:lnTo>
                    <a:pt x="0" y="67808"/>
                  </a:lnTo>
                  <a:cubicBezTo>
                    <a:pt x="0" y="30359"/>
                    <a:pt x="30359" y="0"/>
                    <a:pt x="67808" y="0"/>
                  </a:cubicBezTo>
                  <a:close/>
                </a:path>
              </a:pathLst>
            </a:custGeom>
            <a:solidFill>
              <a:srgbClr val="5C859B"/>
            </a:solidFill>
          </p:spPr>
        </p:sp>
        <p:sp>
          <p:nvSpPr>
            <p:cNvPr name="TextBox 31" id="31"/>
            <p:cNvSpPr txBox="true"/>
            <p:nvPr/>
          </p:nvSpPr>
          <p:spPr>
            <a:xfrm>
              <a:off x="0" y="-9525"/>
              <a:ext cx="3007052" cy="247348"/>
            </a:xfrm>
            <a:prstGeom prst="rect">
              <a:avLst/>
            </a:prstGeom>
          </p:spPr>
          <p:txBody>
            <a:bodyPr anchor="ctr" rtlCol="false" tIns="50800" lIns="50800" bIns="50800" rIns="50800"/>
            <a:lstStyle/>
            <a:p>
              <a:pPr algn="ctr">
                <a:lnSpc>
                  <a:spcPts val="3600"/>
                </a:lnSpc>
              </a:pPr>
              <a:r>
                <a:rPr lang="en-US" sz="3000">
                  <a:solidFill>
                    <a:srgbClr val="FFFFFF"/>
                  </a:solidFill>
                  <a:latin typeface="Raleway"/>
                </a:rPr>
                <a:t>REFERANSLAR</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sp>
        <p:nvSpPr>
          <p:cNvPr name="TextBox 3" id="3"/>
          <p:cNvSpPr txBox="true"/>
          <p:nvPr/>
        </p:nvSpPr>
        <p:spPr>
          <a:xfrm rot="0">
            <a:off x="887146" y="1848528"/>
            <a:ext cx="16513708" cy="3662679"/>
          </a:xfrm>
          <a:prstGeom prst="rect">
            <a:avLst/>
          </a:prstGeom>
        </p:spPr>
        <p:txBody>
          <a:bodyPr anchor="t" rtlCol="false" tIns="0" lIns="0" bIns="0" rIns="0">
            <a:spAutoFit/>
          </a:bodyPr>
          <a:lstStyle/>
          <a:p>
            <a:pPr algn="just">
              <a:lnSpc>
                <a:spcPts val="2660"/>
              </a:lnSpc>
            </a:pPr>
            <a:r>
              <a:rPr lang="en-US" sz="2000">
                <a:solidFill>
                  <a:srgbClr val="005A74"/>
                </a:solidFill>
                <a:latin typeface="Aileron"/>
              </a:rPr>
              <a:t>Beyin tümörü, beyinde veya çevresinde anormal hücrelerin kontrolsüz büyümesiyle oluşan bir kitledir. İyi huylu veya kötü huylu olabilir. Kötü huylu tümörler hızla büyüyüp hayati tehlike yaratabilir. Bu tümörler, beyin işlevlerini bozarak ciddi sağlık sorunlarına yol açar. Doğru teşhis ve tedavi, bu riskleri azaltmak için çok önemlidir[1][2].</a:t>
            </a:r>
          </a:p>
          <a:p>
            <a:pPr algn="just">
              <a:lnSpc>
                <a:spcPts val="2660"/>
              </a:lnSpc>
            </a:pPr>
          </a:p>
          <a:p>
            <a:pPr algn="just">
              <a:lnSpc>
                <a:spcPts val="2660"/>
              </a:lnSpc>
            </a:pPr>
            <a:r>
              <a:rPr lang="en-US" sz="2000">
                <a:solidFill>
                  <a:srgbClr val="005A74"/>
                </a:solidFill>
                <a:latin typeface="Aileron"/>
              </a:rPr>
              <a:t>Manyetik Rezonans Görüntüleme (MR) teknolojisi, beyin tümörlerinin teşhisinde en yaygın kullanılan yöntemdir ancak manuel analiz hatalara neden olabilir. Yapılan araştırmalar, Makine Öğrenimi ve Derin Öğrenme tekniklerinin, manuel sınıflandırmadan daha yüksek doğruluk sağladığını göstermektedir. Makine Öğrenmesi, Evrişimli Sinir Ağları (CNN), Yapay Sinir Ağları (ANN) gibi algoritmalar, MR verilerini analiz ederek beyin tümörlerinin tespit ve sınıflandırılmasında sağlık uzmanlarına önemli destek sunabilir [1-3].</a:t>
            </a:r>
          </a:p>
          <a:p>
            <a:pPr algn="just">
              <a:lnSpc>
                <a:spcPts val="2660"/>
              </a:lnSpc>
            </a:pPr>
          </a:p>
          <a:p>
            <a:pPr algn="just">
              <a:lnSpc>
                <a:spcPts val="2660"/>
              </a:lnSpc>
            </a:pPr>
            <a:r>
              <a:rPr lang="en-US" sz="2000">
                <a:solidFill>
                  <a:srgbClr val="005A74"/>
                </a:solidFill>
                <a:latin typeface="Aileron"/>
              </a:rPr>
              <a:t>Çalışma kapsamında, makine öğrenmesi ve derin öğrenme teknikleri kullanılarak beyin MR verileri üzerinde beyin tümörü teşhisi gerçekleştirilmiştir. Yapılan çalışmaya ait akış şeması aşağıda verilmiştir. </a:t>
            </a:r>
          </a:p>
        </p:txBody>
      </p:sp>
      <p:grpSp>
        <p:nvGrpSpPr>
          <p:cNvPr name="Group 4" id="4"/>
          <p:cNvGrpSpPr/>
          <p:nvPr/>
        </p:nvGrpSpPr>
        <p:grpSpPr>
          <a:xfrm rot="0">
            <a:off x="5363703" y="541623"/>
            <a:ext cx="7560594" cy="974154"/>
            <a:chOff x="0" y="0"/>
            <a:chExt cx="3154148" cy="406400"/>
          </a:xfrm>
        </p:grpSpPr>
        <p:sp>
          <p:nvSpPr>
            <p:cNvPr name="Freeform 5" id="5"/>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6" id="6"/>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grpSp>
        <p:nvGrpSpPr>
          <p:cNvPr name="Group 7" id="7"/>
          <p:cNvGrpSpPr/>
          <p:nvPr/>
        </p:nvGrpSpPr>
        <p:grpSpPr>
          <a:xfrm rot="0">
            <a:off x="894694" y="5967493"/>
            <a:ext cx="3464194" cy="3851476"/>
            <a:chOff x="0" y="0"/>
            <a:chExt cx="926339" cy="1029900"/>
          </a:xfrm>
        </p:grpSpPr>
        <p:sp>
          <p:nvSpPr>
            <p:cNvPr name="Freeform 8" id="8"/>
            <p:cNvSpPr/>
            <p:nvPr/>
          </p:nvSpPr>
          <p:spPr>
            <a:xfrm flipH="false" flipV="false" rot="0">
              <a:off x="0" y="0"/>
              <a:ext cx="926339" cy="1029900"/>
            </a:xfrm>
            <a:custGeom>
              <a:avLst/>
              <a:gdLst/>
              <a:ahLst/>
              <a:cxnLst/>
              <a:rect r="r" b="b" t="t" l="l"/>
              <a:pathLst>
                <a:path h="1029900" w="926339">
                  <a:moveTo>
                    <a:pt x="0" y="0"/>
                  </a:moveTo>
                  <a:lnTo>
                    <a:pt x="926339" y="0"/>
                  </a:lnTo>
                  <a:lnTo>
                    <a:pt x="926339" y="1029900"/>
                  </a:lnTo>
                  <a:lnTo>
                    <a:pt x="0" y="1029900"/>
                  </a:lnTo>
                  <a:close/>
                </a:path>
              </a:pathLst>
            </a:custGeom>
            <a:solidFill>
              <a:srgbClr val="D9D9D9">
                <a:alpha val="89804"/>
              </a:srgbClr>
            </a:solidFill>
          </p:spPr>
        </p:sp>
      </p:grpSp>
      <p:grpSp>
        <p:nvGrpSpPr>
          <p:cNvPr name="Group 9" id="9"/>
          <p:cNvGrpSpPr/>
          <p:nvPr/>
        </p:nvGrpSpPr>
        <p:grpSpPr>
          <a:xfrm rot="0">
            <a:off x="5244713" y="5961867"/>
            <a:ext cx="3464194" cy="3851476"/>
            <a:chOff x="0" y="0"/>
            <a:chExt cx="926339" cy="1029900"/>
          </a:xfrm>
        </p:grpSpPr>
        <p:sp>
          <p:nvSpPr>
            <p:cNvPr name="Freeform 10" id="10"/>
            <p:cNvSpPr/>
            <p:nvPr/>
          </p:nvSpPr>
          <p:spPr>
            <a:xfrm flipH="false" flipV="false" rot="0">
              <a:off x="0" y="0"/>
              <a:ext cx="926339" cy="1029900"/>
            </a:xfrm>
            <a:custGeom>
              <a:avLst/>
              <a:gdLst/>
              <a:ahLst/>
              <a:cxnLst/>
              <a:rect r="r" b="b" t="t" l="l"/>
              <a:pathLst>
                <a:path h="1029900" w="926339">
                  <a:moveTo>
                    <a:pt x="0" y="0"/>
                  </a:moveTo>
                  <a:lnTo>
                    <a:pt x="926339" y="0"/>
                  </a:lnTo>
                  <a:lnTo>
                    <a:pt x="926339" y="1029900"/>
                  </a:lnTo>
                  <a:lnTo>
                    <a:pt x="0" y="1029900"/>
                  </a:lnTo>
                  <a:close/>
                </a:path>
              </a:pathLst>
            </a:custGeom>
            <a:solidFill>
              <a:srgbClr val="D9D9D9">
                <a:alpha val="89804"/>
              </a:srgbClr>
            </a:solidFill>
          </p:spPr>
        </p:sp>
      </p:grpSp>
      <p:grpSp>
        <p:nvGrpSpPr>
          <p:cNvPr name="Group 11" id="11"/>
          <p:cNvGrpSpPr/>
          <p:nvPr/>
        </p:nvGrpSpPr>
        <p:grpSpPr>
          <a:xfrm rot="0">
            <a:off x="9594732" y="5967493"/>
            <a:ext cx="3464194" cy="3851476"/>
            <a:chOff x="0" y="0"/>
            <a:chExt cx="926339" cy="1029900"/>
          </a:xfrm>
        </p:grpSpPr>
        <p:sp>
          <p:nvSpPr>
            <p:cNvPr name="Freeform 12" id="12"/>
            <p:cNvSpPr/>
            <p:nvPr/>
          </p:nvSpPr>
          <p:spPr>
            <a:xfrm flipH="false" flipV="false" rot="0">
              <a:off x="0" y="0"/>
              <a:ext cx="926339" cy="1029900"/>
            </a:xfrm>
            <a:custGeom>
              <a:avLst/>
              <a:gdLst/>
              <a:ahLst/>
              <a:cxnLst/>
              <a:rect r="r" b="b" t="t" l="l"/>
              <a:pathLst>
                <a:path h="1029900" w="926339">
                  <a:moveTo>
                    <a:pt x="0" y="0"/>
                  </a:moveTo>
                  <a:lnTo>
                    <a:pt x="926339" y="0"/>
                  </a:lnTo>
                  <a:lnTo>
                    <a:pt x="926339" y="1029900"/>
                  </a:lnTo>
                  <a:lnTo>
                    <a:pt x="0" y="1029900"/>
                  </a:lnTo>
                  <a:close/>
                </a:path>
              </a:pathLst>
            </a:custGeom>
            <a:solidFill>
              <a:srgbClr val="D9D9D9">
                <a:alpha val="89804"/>
              </a:srgbClr>
            </a:solidFill>
          </p:spPr>
        </p:sp>
      </p:grpSp>
      <p:grpSp>
        <p:nvGrpSpPr>
          <p:cNvPr name="Group 13" id="13"/>
          <p:cNvGrpSpPr/>
          <p:nvPr/>
        </p:nvGrpSpPr>
        <p:grpSpPr>
          <a:xfrm rot="0">
            <a:off x="13944208" y="5961867"/>
            <a:ext cx="3464194" cy="3851476"/>
            <a:chOff x="0" y="0"/>
            <a:chExt cx="926339" cy="1029900"/>
          </a:xfrm>
        </p:grpSpPr>
        <p:sp>
          <p:nvSpPr>
            <p:cNvPr name="Freeform 14" id="14"/>
            <p:cNvSpPr/>
            <p:nvPr/>
          </p:nvSpPr>
          <p:spPr>
            <a:xfrm flipH="false" flipV="false" rot="0">
              <a:off x="0" y="0"/>
              <a:ext cx="926339" cy="1029900"/>
            </a:xfrm>
            <a:custGeom>
              <a:avLst/>
              <a:gdLst/>
              <a:ahLst/>
              <a:cxnLst/>
              <a:rect r="r" b="b" t="t" l="l"/>
              <a:pathLst>
                <a:path h="1029900" w="926339">
                  <a:moveTo>
                    <a:pt x="0" y="0"/>
                  </a:moveTo>
                  <a:lnTo>
                    <a:pt x="926339" y="0"/>
                  </a:lnTo>
                  <a:lnTo>
                    <a:pt x="926339" y="1029900"/>
                  </a:lnTo>
                  <a:lnTo>
                    <a:pt x="0" y="1029900"/>
                  </a:lnTo>
                  <a:close/>
                </a:path>
              </a:pathLst>
            </a:custGeom>
            <a:solidFill>
              <a:srgbClr val="D9D9D9">
                <a:alpha val="89804"/>
              </a:srgbClr>
            </a:solidFill>
          </p:spPr>
        </p:sp>
      </p:grpSp>
      <p:grpSp>
        <p:nvGrpSpPr>
          <p:cNvPr name="Group 15" id="15"/>
          <p:cNvGrpSpPr/>
          <p:nvPr/>
        </p:nvGrpSpPr>
        <p:grpSpPr>
          <a:xfrm rot="0">
            <a:off x="17351940" y="9350940"/>
            <a:ext cx="1167603" cy="1068370"/>
            <a:chOff x="0" y="0"/>
            <a:chExt cx="1013853" cy="927688"/>
          </a:xfrm>
        </p:grpSpPr>
        <p:sp>
          <p:nvSpPr>
            <p:cNvPr name="Freeform 16" id="16"/>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17" id="17"/>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grpSp>
        <p:nvGrpSpPr>
          <p:cNvPr name="Group 18" id="18"/>
          <p:cNvGrpSpPr/>
          <p:nvPr/>
        </p:nvGrpSpPr>
        <p:grpSpPr>
          <a:xfrm rot="0">
            <a:off x="1306017" y="5682657"/>
            <a:ext cx="2641549" cy="779302"/>
            <a:chOff x="0" y="0"/>
            <a:chExt cx="828499" cy="244421"/>
          </a:xfrm>
        </p:grpSpPr>
        <p:sp>
          <p:nvSpPr>
            <p:cNvPr name="Freeform 19" id="19"/>
            <p:cNvSpPr/>
            <p:nvPr/>
          </p:nvSpPr>
          <p:spPr>
            <a:xfrm flipH="false" flipV="false" rot="0">
              <a:off x="0" y="0"/>
              <a:ext cx="828499" cy="244421"/>
            </a:xfrm>
            <a:custGeom>
              <a:avLst/>
              <a:gdLst/>
              <a:ahLst/>
              <a:cxnLst/>
              <a:rect r="r" b="b" t="t" l="l"/>
              <a:pathLst>
                <a:path h="244421" w="828499">
                  <a:moveTo>
                    <a:pt x="0" y="0"/>
                  </a:moveTo>
                  <a:lnTo>
                    <a:pt x="828499" y="0"/>
                  </a:lnTo>
                  <a:lnTo>
                    <a:pt x="828499" y="244421"/>
                  </a:lnTo>
                  <a:lnTo>
                    <a:pt x="0" y="244421"/>
                  </a:lnTo>
                  <a:close/>
                </a:path>
              </a:pathLst>
            </a:custGeom>
            <a:solidFill>
              <a:srgbClr val="4C5E3D"/>
            </a:solidFill>
          </p:spPr>
        </p:sp>
      </p:grpSp>
      <p:sp>
        <p:nvSpPr>
          <p:cNvPr name="Freeform 20" id="20"/>
          <p:cNvSpPr/>
          <p:nvPr/>
        </p:nvSpPr>
        <p:spPr>
          <a:xfrm flipH="false" flipV="false" rot="0">
            <a:off x="10935688" y="6565634"/>
            <a:ext cx="782283" cy="792185"/>
          </a:xfrm>
          <a:custGeom>
            <a:avLst/>
            <a:gdLst/>
            <a:ahLst/>
            <a:cxnLst/>
            <a:rect r="r" b="b" t="t" l="l"/>
            <a:pathLst>
              <a:path h="792185" w="782283">
                <a:moveTo>
                  <a:pt x="0" y="0"/>
                </a:moveTo>
                <a:lnTo>
                  <a:pt x="782282" y="0"/>
                </a:lnTo>
                <a:lnTo>
                  <a:pt x="782282" y="792185"/>
                </a:lnTo>
                <a:lnTo>
                  <a:pt x="0" y="792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10721803">
            <a:off x="14913602" y="7503134"/>
            <a:ext cx="1503637" cy="1466046"/>
          </a:xfrm>
          <a:custGeom>
            <a:avLst/>
            <a:gdLst/>
            <a:ahLst/>
            <a:cxnLst/>
            <a:rect r="r" b="b" t="t" l="l"/>
            <a:pathLst>
              <a:path h="1466046" w="1503637">
                <a:moveTo>
                  <a:pt x="0" y="0"/>
                </a:moveTo>
                <a:lnTo>
                  <a:pt x="1503637" y="0"/>
                </a:lnTo>
                <a:lnTo>
                  <a:pt x="1503637" y="1466046"/>
                </a:lnTo>
                <a:lnTo>
                  <a:pt x="0" y="1466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14359279" y="6437243"/>
            <a:ext cx="2612283" cy="2014723"/>
          </a:xfrm>
          <a:custGeom>
            <a:avLst/>
            <a:gdLst/>
            <a:ahLst/>
            <a:cxnLst/>
            <a:rect r="r" b="b" t="t" l="l"/>
            <a:pathLst>
              <a:path h="2014723" w="2612283">
                <a:moveTo>
                  <a:pt x="0" y="0"/>
                </a:moveTo>
                <a:lnTo>
                  <a:pt x="2612283" y="0"/>
                </a:lnTo>
                <a:lnTo>
                  <a:pt x="2612283" y="2014723"/>
                </a:lnTo>
                <a:lnTo>
                  <a:pt x="0" y="20147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3" id="23"/>
          <p:cNvGrpSpPr/>
          <p:nvPr/>
        </p:nvGrpSpPr>
        <p:grpSpPr>
          <a:xfrm rot="0">
            <a:off x="5674775" y="5688284"/>
            <a:ext cx="2641549" cy="779302"/>
            <a:chOff x="0" y="0"/>
            <a:chExt cx="828499" cy="244421"/>
          </a:xfrm>
        </p:grpSpPr>
        <p:sp>
          <p:nvSpPr>
            <p:cNvPr name="Freeform 24" id="24"/>
            <p:cNvSpPr/>
            <p:nvPr/>
          </p:nvSpPr>
          <p:spPr>
            <a:xfrm flipH="false" flipV="false" rot="0">
              <a:off x="0" y="0"/>
              <a:ext cx="828499" cy="244421"/>
            </a:xfrm>
            <a:custGeom>
              <a:avLst/>
              <a:gdLst/>
              <a:ahLst/>
              <a:cxnLst/>
              <a:rect r="r" b="b" t="t" l="l"/>
              <a:pathLst>
                <a:path h="244421" w="828499">
                  <a:moveTo>
                    <a:pt x="0" y="0"/>
                  </a:moveTo>
                  <a:lnTo>
                    <a:pt x="828499" y="0"/>
                  </a:lnTo>
                  <a:lnTo>
                    <a:pt x="828499" y="244421"/>
                  </a:lnTo>
                  <a:lnTo>
                    <a:pt x="0" y="244421"/>
                  </a:lnTo>
                  <a:close/>
                </a:path>
              </a:pathLst>
            </a:custGeom>
            <a:solidFill>
              <a:srgbClr val="4C5E3D"/>
            </a:solidFill>
          </p:spPr>
        </p:sp>
      </p:grpSp>
      <p:grpSp>
        <p:nvGrpSpPr>
          <p:cNvPr name="Group 25" id="25"/>
          <p:cNvGrpSpPr/>
          <p:nvPr/>
        </p:nvGrpSpPr>
        <p:grpSpPr>
          <a:xfrm rot="0">
            <a:off x="10004307" y="5688284"/>
            <a:ext cx="2641549" cy="779302"/>
            <a:chOff x="0" y="0"/>
            <a:chExt cx="828499" cy="244421"/>
          </a:xfrm>
        </p:grpSpPr>
        <p:sp>
          <p:nvSpPr>
            <p:cNvPr name="Freeform 26" id="26"/>
            <p:cNvSpPr/>
            <p:nvPr/>
          </p:nvSpPr>
          <p:spPr>
            <a:xfrm flipH="false" flipV="false" rot="0">
              <a:off x="0" y="0"/>
              <a:ext cx="828499" cy="244421"/>
            </a:xfrm>
            <a:custGeom>
              <a:avLst/>
              <a:gdLst/>
              <a:ahLst/>
              <a:cxnLst/>
              <a:rect r="r" b="b" t="t" l="l"/>
              <a:pathLst>
                <a:path h="244421" w="828499">
                  <a:moveTo>
                    <a:pt x="0" y="0"/>
                  </a:moveTo>
                  <a:lnTo>
                    <a:pt x="828499" y="0"/>
                  </a:lnTo>
                  <a:lnTo>
                    <a:pt x="828499" y="244421"/>
                  </a:lnTo>
                  <a:lnTo>
                    <a:pt x="0" y="244421"/>
                  </a:lnTo>
                  <a:close/>
                </a:path>
              </a:pathLst>
            </a:custGeom>
            <a:solidFill>
              <a:srgbClr val="4C5E3D"/>
            </a:solidFill>
          </p:spPr>
        </p:sp>
      </p:grpSp>
      <p:grpSp>
        <p:nvGrpSpPr>
          <p:cNvPr name="Group 27" id="27"/>
          <p:cNvGrpSpPr/>
          <p:nvPr/>
        </p:nvGrpSpPr>
        <p:grpSpPr>
          <a:xfrm rot="0">
            <a:off x="14390903" y="5688284"/>
            <a:ext cx="2641549" cy="779302"/>
            <a:chOff x="0" y="0"/>
            <a:chExt cx="828499" cy="244421"/>
          </a:xfrm>
        </p:grpSpPr>
        <p:sp>
          <p:nvSpPr>
            <p:cNvPr name="Freeform 28" id="28"/>
            <p:cNvSpPr/>
            <p:nvPr/>
          </p:nvSpPr>
          <p:spPr>
            <a:xfrm flipH="false" flipV="false" rot="0">
              <a:off x="0" y="0"/>
              <a:ext cx="828499" cy="244421"/>
            </a:xfrm>
            <a:custGeom>
              <a:avLst/>
              <a:gdLst/>
              <a:ahLst/>
              <a:cxnLst/>
              <a:rect r="r" b="b" t="t" l="l"/>
              <a:pathLst>
                <a:path h="244421" w="828499">
                  <a:moveTo>
                    <a:pt x="0" y="0"/>
                  </a:moveTo>
                  <a:lnTo>
                    <a:pt x="828499" y="0"/>
                  </a:lnTo>
                  <a:lnTo>
                    <a:pt x="828499" y="244421"/>
                  </a:lnTo>
                  <a:lnTo>
                    <a:pt x="0" y="244421"/>
                  </a:lnTo>
                  <a:close/>
                </a:path>
              </a:pathLst>
            </a:custGeom>
            <a:solidFill>
              <a:srgbClr val="4C5E3D"/>
            </a:solidFill>
          </p:spPr>
        </p:sp>
      </p:grpSp>
      <p:sp>
        <p:nvSpPr>
          <p:cNvPr name="Freeform 29" id="29"/>
          <p:cNvSpPr/>
          <p:nvPr/>
        </p:nvSpPr>
        <p:spPr>
          <a:xfrm flipH="false" flipV="false" rot="0">
            <a:off x="1484436" y="6595269"/>
            <a:ext cx="1089873" cy="1274858"/>
          </a:xfrm>
          <a:custGeom>
            <a:avLst/>
            <a:gdLst/>
            <a:ahLst/>
            <a:cxnLst/>
            <a:rect r="r" b="b" t="t" l="l"/>
            <a:pathLst>
              <a:path h="1274858" w="1089873">
                <a:moveTo>
                  <a:pt x="0" y="0"/>
                </a:moveTo>
                <a:lnTo>
                  <a:pt x="1089873" y="0"/>
                </a:lnTo>
                <a:lnTo>
                  <a:pt x="1089873" y="1274859"/>
                </a:lnTo>
                <a:lnTo>
                  <a:pt x="0" y="1274859"/>
                </a:lnTo>
                <a:lnTo>
                  <a:pt x="0" y="0"/>
                </a:lnTo>
                <a:close/>
              </a:path>
            </a:pathLst>
          </a:custGeom>
          <a:blipFill>
            <a:blip r:embed="rId9"/>
            <a:stretch>
              <a:fillRect l="-2802" t="-2875" r="-2242" b="-3695"/>
            </a:stretch>
          </a:blipFill>
        </p:spPr>
      </p:sp>
      <p:sp>
        <p:nvSpPr>
          <p:cNvPr name="Freeform 30" id="30"/>
          <p:cNvSpPr/>
          <p:nvPr/>
        </p:nvSpPr>
        <p:spPr>
          <a:xfrm flipH="false" flipV="false" rot="0">
            <a:off x="1969812" y="6709809"/>
            <a:ext cx="1089873" cy="1274858"/>
          </a:xfrm>
          <a:custGeom>
            <a:avLst/>
            <a:gdLst/>
            <a:ahLst/>
            <a:cxnLst/>
            <a:rect r="r" b="b" t="t" l="l"/>
            <a:pathLst>
              <a:path h="1274858" w="1089873">
                <a:moveTo>
                  <a:pt x="0" y="0"/>
                </a:moveTo>
                <a:lnTo>
                  <a:pt x="1089874" y="0"/>
                </a:lnTo>
                <a:lnTo>
                  <a:pt x="1089874" y="1274859"/>
                </a:lnTo>
                <a:lnTo>
                  <a:pt x="0" y="1274859"/>
                </a:lnTo>
                <a:lnTo>
                  <a:pt x="0" y="0"/>
                </a:lnTo>
                <a:close/>
              </a:path>
            </a:pathLst>
          </a:custGeom>
          <a:blipFill>
            <a:blip r:embed="rId9"/>
            <a:stretch>
              <a:fillRect l="-2802" t="-2875" r="-2242" b="-3695"/>
            </a:stretch>
          </a:blipFill>
        </p:spPr>
      </p:sp>
      <p:sp>
        <p:nvSpPr>
          <p:cNvPr name="Freeform 31" id="31"/>
          <p:cNvSpPr/>
          <p:nvPr/>
        </p:nvSpPr>
        <p:spPr>
          <a:xfrm flipH="false" flipV="false" rot="0">
            <a:off x="2454309" y="6856343"/>
            <a:ext cx="1089873" cy="1274858"/>
          </a:xfrm>
          <a:custGeom>
            <a:avLst/>
            <a:gdLst/>
            <a:ahLst/>
            <a:cxnLst/>
            <a:rect r="r" b="b" t="t" l="l"/>
            <a:pathLst>
              <a:path h="1274858" w="1089873">
                <a:moveTo>
                  <a:pt x="0" y="0"/>
                </a:moveTo>
                <a:lnTo>
                  <a:pt x="1089873" y="0"/>
                </a:lnTo>
                <a:lnTo>
                  <a:pt x="1089873" y="1274858"/>
                </a:lnTo>
                <a:lnTo>
                  <a:pt x="0" y="1274858"/>
                </a:lnTo>
                <a:lnTo>
                  <a:pt x="0" y="0"/>
                </a:lnTo>
                <a:close/>
              </a:path>
            </a:pathLst>
          </a:custGeom>
          <a:blipFill>
            <a:blip r:embed="rId9"/>
            <a:stretch>
              <a:fillRect l="-2802" t="-2875" r="-2242" b="-3695"/>
            </a:stretch>
          </a:blipFill>
        </p:spPr>
      </p:sp>
      <p:sp>
        <p:nvSpPr>
          <p:cNvPr name="Freeform 32" id="32"/>
          <p:cNvSpPr/>
          <p:nvPr/>
        </p:nvSpPr>
        <p:spPr>
          <a:xfrm flipH="false" flipV="false" rot="0">
            <a:off x="1497995" y="8183502"/>
            <a:ext cx="1076315" cy="1274858"/>
          </a:xfrm>
          <a:custGeom>
            <a:avLst/>
            <a:gdLst/>
            <a:ahLst/>
            <a:cxnLst/>
            <a:rect r="r" b="b" t="t" l="l"/>
            <a:pathLst>
              <a:path h="1274858" w="1076315">
                <a:moveTo>
                  <a:pt x="0" y="0"/>
                </a:moveTo>
                <a:lnTo>
                  <a:pt x="1076314" y="0"/>
                </a:lnTo>
                <a:lnTo>
                  <a:pt x="1076314" y="1274858"/>
                </a:lnTo>
                <a:lnTo>
                  <a:pt x="0" y="1274858"/>
                </a:lnTo>
                <a:lnTo>
                  <a:pt x="0" y="0"/>
                </a:lnTo>
                <a:close/>
              </a:path>
            </a:pathLst>
          </a:custGeom>
          <a:blipFill>
            <a:blip r:embed="rId10"/>
            <a:stretch>
              <a:fillRect l="0" t="0" r="0" b="0"/>
            </a:stretch>
          </a:blipFill>
        </p:spPr>
      </p:sp>
      <p:sp>
        <p:nvSpPr>
          <p:cNvPr name="Freeform 33" id="33"/>
          <p:cNvSpPr/>
          <p:nvPr/>
        </p:nvSpPr>
        <p:spPr>
          <a:xfrm flipH="false" flipV="false" rot="0">
            <a:off x="1969812" y="8286745"/>
            <a:ext cx="1076315" cy="1274858"/>
          </a:xfrm>
          <a:custGeom>
            <a:avLst/>
            <a:gdLst/>
            <a:ahLst/>
            <a:cxnLst/>
            <a:rect r="r" b="b" t="t" l="l"/>
            <a:pathLst>
              <a:path h="1274858" w="1076315">
                <a:moveTo>
                  <a:pt x="0" y="0"/>
                </a:moveTo>
                <a:lnTo>
                  <a:pt x="1076315" y="0"/>
                </a:lnTo>
                <a:lnTo>
                  <a:pt x="1076315" y="1274858"/>
                </a:lnTo>
                <a:lnTo>
                  <a:pt x="0" y="1274858"/>
                </a:lnTo>
                <a:lnTo>
                  <a:pt x="0" y="0"/>
                </a:lnTo>
                <a:close/>
              </a:path>
            </a:pathLst>
          </a:custGeom>
          <a:blipFill>
            <a:blip r:embed="rId10"/>
            <a:stretch>
              <a:fillRect l="0" t="0" r="0" b="0"/>
            </a:stretch>
          </a:blipFill>
        </p:spPr>
      </p:sp>
      <p:sp>
        <p:nvSpPr>
          <p:cNvPr name="Freeform 34" id="34"/>
          <p:cNvSpPr/>
          <p:nvPr/>
        </p:nvSpPr>
        <p:spPr>
          <a:xfrm flipH="false" flipV="false" rot="0">
            <a:off x="2419702" y="8418630"/>
            <a:ext cx="1076315" cy="1274858"/>
          </a:xfrm>
          <a:custGeom>
            <a:avLst/>
            <a:gdLst/>
            <a:ahLst/>
            <a:cxnLst/>
            <a:rect r="r" b="b" t="t" l="l"/>
            <a:pathLst>
              <a:path h="1274858" w="1076315">
                <a:moveTo>
                  <a:pt x="0" y="0"/>
                </a:moveTo>
                <a:lnTo>
                  <a:pt x="1076315" y="0"/>
                </a:lnTo>
                <a:lnTo>
                  <a:pt x="1076315" y="1274858"/>
                </a:lnTo>
                <a:lnTo>
                  <a:pt x="0" y="1274858"/>
                </a:lnTo>
                <a:lnTo>
                  <a:pt x="0" y="0"/>
                </a:lnTo>
                <a:close/>
              </a:path>
            </a:pathLst>
          </a:custGeom>
          <a:blipFill>
            <a:blip r:embed="rId10"/>
            <a:stretch>
              <a:fillRect l="0" t="0" r="0" b="0"/>
            </a:stretch>
          </a:blipFill>
        </p:spPr>
      </p:sp>
      <p:sp>
        <p:nvSpPr>
          <p:cNvPr name="Freeform 35" id="35"/>
          <p:cNvSpPr/>
          <p:nvPr/>
        </p:nvSpPr>
        <p:spPr>
          <a:xfrm flipH="false" flipV="false" rot="0">
            <a:off x="6438653" y="6787257"/>
            <a:ext cx="1076315" cy="1166433"/>
          </a:xfrm>
          <a:custGeom>
            <a:avLst/>
            <a:gdLst/>
            <a:ahLst/>
            <a:cxnLst/>
            <a:rect r="r" b="b" t="t" l="l"/>
            <a:pathLst>
              <a:path h="1166433" w="1076315">
                <a:moveTo>
                  <a:pt x="0" y="0"/>
                </a:moveTo>
                <a:lnTo>
                  <a:pt x="1076314" y="0"/>
                </a:lnTo>
                <a:lnTo>
                  <a:pt x="1076314" y="1166433"/>
                </a:lnTo>
                <a:lnTo>
                  <a:pt x="0" y="1166433"/>
                </a:lnTo>
                <a:lnTo>
                  <a:pt x="0" y="0"/>
                </a:lnTo>
                <a:close/>
              </a:path>
            </a:pathLst>
          </a:custGeom>
          <a:blipFill>
            <a:blip r:embed="rId10"/>
            <a:stretch>
              <a:fillRect l="0" t="-9295" r="0" b="0"/>
            </a:stretch>
          </a:blipFill>
        </p:spPr>
      </p:sp>
      <p:sp>
        <p:nvSpPr>
          <p:cNvPr name="Freeform 36" id="36"/>
          <p:cNvSpPr/>
          <p:nvPr/>
        </p:nvSpPr>
        <p:spPr>
          <a:xfrm flipH="false" flipV="false" rot="0">
            <a:off x="6131073" y="6524736"/>
            <a:ext cx="1691475" cy="1691475"/>
          </a:xfrm>
          <a:custGeom>
            <a:avLst/>
            <a:gdLst/>
            <a:ahLst/>
            <a:cxnLst/>
            <a:rect r="r" b="b" t="t" l="l"/>
            <a:pathLst>
              <a:path h="1691475" w="1691475">
                <a:moveTo>
                  <a:pt x="0" y="0"/>
                </a:moveTo>
                <a:lnTo>
                  <a:pt x="1691475" y="0"/>
                </a:lnTo>
                <a:lnTo>
                  <a:pt x="1691475" y="1691475"/>
                </a:lnTo>
                <a:lnTo>
                  <a:pt x="0" y="169147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7" id="37"/>
          <p:cNvSpPr/>
          <p:nvPr/>
        </p:nvSpPr>
        <p:spPr>
          <a:xfrm flipH="false" flipV="false" rot="0">
            <a:off x="6391002" y="8432916"/>
            <a:ext cx="1171616" cy="1171616"/>
          </a:xfrm>
          <a:custGeom>
            <a:avLst/>
            <a:gdLst/>
            <a:ahLst/>
            <a:cxnLst/>
            <a:rect r="r" b="b" t="t" l="l"/>
            <a:pathLst>
              <a:path h="1171616" w="1171616">
                <a:moveTo>
                  <a:pt x="0" y="0"/>
                </a:moveTo>
                <a:lnTo>
                  <a:pt x="1171616" y="0"/>
                </a:lnTo>
                <a:lnTo>
                  <a:pt x="1171616" y="1171616"/>
                </a:lnTo>
                <a:lnTo>
                  <a:pt x="0" y="1171616"/>
                </a:lnTo>
                <a:lnTo>
                  <a:pt x="0" y="0"/>
                </a:lnTo>
                <a:close/>
              </a:path>
            </a:pathLst>
          </a:custGeom>
          <a:blipFill>
            <a:blip r:embed="rId13"/>
            <a:stretch>
              <a:fillRect l="0" t="0" r="0" b="0"/>
            </a:stretch>
          </a:blipFill>
        </p:spPr>
      </p:sp>
      <p:sp>
        <p:nvSpPr>
          <p:cNvPr name="Freeform 38" id="38"/>
          <p:cNvSpPr/>
          <p:nvPr/>
        </p:nvSpPr>
        <p:spPr>
          <a:xfrm flipH="false" flipV="false" rot="0">
            <a:off x="4545974" y="7685585"/>
            <a:ext cx="511654" cy="415292"/>
          </a:xfrm>
          <a:custGeom>
            <a:avLst/>
            <a:gdLst/>
            <a:ahLst/>
            <a:cxnLst/>
            <a:rect r="r" b="b" t="t" l="l"/>
            <a:pathLst>
              <a:path h="415292" w="511654">
                <a:moveTo>
                  <a:pt x="0" y="0"/>
                </a:moveTo>
                <a:lnTo>
                  <a:pt x="511654" y="0"/>
                </a:lnTo>
                <a:lnTo>
                  <a:pt x="511654" y="415293"/>
                </a:lnTo>
                <a:lnTo>
                  <a:pt x="0" y="41529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9" id="39"/>
          <p:cNvSpPr txBox="true"/>
          <p:nvPr/>
        </p:nvSpPr>
        <p:spPr>
          <a:xfrm rot="0">
            <a:off x="17467877" y="9499882"/>
            <a:ext cx="704185"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2</a:t>
            </a:r>
          </a:p>
        </p:txBody>
      </p:sp>
      <p:sp>
        <p:nvSpPr>
          <p:cNvPr name="TextBox 40" id="40"/>
          <p:cNvSpPr txBox="true"/>
          <p:nvPr/>
        </p:nvSpPr>
        <p:spPr>
          <a:xfrm rot="0">
            <a:off x="8276945" y="709612"/>
            <a:ext cx="1720498"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GİRİŞ</a:t>
            </a:r>
          </a:p>
        </p:txBody>
      </p:sp>
      <p:sp>
        <p:nvSpPr>
          <p:cNvPr name="TextBox 41" id="41"/>
          <p:cNvSpPr txBox="true"/>
          <p:nvPr/>
        </p:nvSpPr>
        <p:spPr>
          <a:xfrm rot="0">
            <a:off x="1665170" y="5838384"/>
            <a:ext cx="1879012" cy="345005"/>
          </a:xfrm>
          <a:prstGeom prst="rect">
            <a:avLst/>
          </a:prstGeom>
        </p:spPr>
        <p:txBody>
          <a:bodyPr anchor="t" rtlCol="false" tIns="0" lIns="0" bIns="0" rIns="0">
            <a:spAutoFit/>
          </a:bodyPr>
          <a:lstStyle/>
          <a:p>
            <a:pPr algn="ctr">
              <a:lnSpc>
                <a:spcPts val="2879"/>
              </a:lnSpc>
              <a:spcBef>
                <a:spcPct val="0"/>
              </a:spcBef>
            </a:pPr>
            <a:r>
              <a:rPr lang="en-US" sz="2056">
                <a:solidFill>
                  <a:srgbClr val="FFF7EF"/>
                </a:solidFill>
                <a:latin typeface="Glacial Indifference"/>
              </a:rPr>
              <a:t>VERİ TOPLAMA</a:t>
            </a:r>
          </a:p>
        </p:txBody>
      </p:sp>
      <p:sp>
        <p:nvSpPr>
          <p:cNvPr name="TextBox 42" id="42"/>
          <p:cNvSpPr txBox="true"/>
          <p:nvPr/>
        </p:nvSpPr>
        <p:spPr>
          <a:xfrm rot="0">
            <a:off x="5714153" y="5884176"/>
            <a:ext cx="2562791" cy="340463"/>
          </a:xfrm>
          <a:prstGeom prst="rect">
            <a:avLst/>
          </a:prstGeom>
        </p:spPr>
        <p:txBody>
          <a:bodyPr anchor="t" rtlCol="false" tIns="0" lIns="0" bIns="0" rIns="0">
            <a:spAutoFit/>
          </a:bodyPr>
          <a:lstStyle/>
          <a:p>
            <a:pPr algn="ctr">
              <a:lnSpc>
                <a:spcPts val="2759"/>
              </a:lnSpc>
              <a:spcBef>
                <a:spcPct val="0"/>
              </a:spcBef>
            </a:pPr>
            <a:r>
              <a:rPr lang="en-US" sz="1970">
                <a:solidFill>
                  <a:srgbClr val="FFF7EF"/>
                </a:solidFill>
                <a:latin typeface="Glacial Indifference"/>
              </a:rPr>
              <a:t>VERİ HAZIRLAMA</a:t>
            </a:r>
          </a:p>
        </p:txBody>
      </p:sp>
      <p:sp>
        <p:nvSpPr>
          <p:cNvPr name="TextBox 43" id="43"/>
          <p:cNvSpPr txBox="true"/>
          <p:nvPr/>
        </p:nvSpPr>
        <p:spPr>
          <a:xfrm rot="0">
            <a:off x="9888596" y="5695854"/>
            <a:ext cx="2876467" cy="726633"/>
          </a:xfrm>
          <a:prstGeom prst="rect">
            <a:avLst/>
          </a:prstGeom>
        </p:spPr>
        <p:txBody>
          <a:bodyPr anchor="t" rtlCol="false" tIns="0" lIns="0" bIns="0" rIns="0">
            <a:spAutoFit/>
          </a:bodyPr>
          <a:lstStyle/>
          <a:p>
            <a:pPr algn="ctr">
              <a:lnSpc>
                <a:spcPts val="2999"/>
              </a:lnSpc>
              <a:spcBef>
                <a:spcPct val="0"/>
              </a:spcBef>
            </a:pPr>
            <a:r>
              <a:rPr lang="en-US" sz="2142">
                <a:solidFill>
                  <a:srgbClr val="FFF7EF"/>
                </a:solidFill>
                <a:latin typeface="Glacial Indifference"/>
              </a:rPr>
              <a:t>SINIFLANDIRMA ALGORİTMALARI</a:t>
            </a:r>
          </a:p>
        </p:txBody>
      </p:sp>
      <p:sp>
        <p:nvSpPr>
          <p:cNvPr name="TextBox 44" id="44"/>
          <p:cNvSpPr txBox="true"/>
          <p:nvPr/>
        </p:nvSpPr>
        <p:spPr>
          <a:xfrm rot="0">
            <a:off x="14411476" y="5840081"/>
            <a:ext cx="2671603" cy="373394"/>
          </a:xfrm>
          <a:prstGeom prst="rect">
            <a:avLst/>
          </a:prstGeom>
        </p:spPr>
        <p:txBody>
          <a:bodyPr anchor="t" rtlCol="false" tIns="0" lIns="0" bIns="0" rIns="0">
            <a:spAutoFit/>
          </a:bodyPr>
          <a:lstStyle/>
          <a:p>
            <a:pPr algn="ctr">
              <a:lnSpc>
                <a:spcPts val="3039"/>
              </a:lnSpc>
              <a:spcBef>
                <a:spcPct val="0"/>
              </a:spcBef>
            </a:pPr>
            <a:r>
              <a:rPr lang="en-US" sz="2170">
                <a:solidFill>
                  <a:srgbClr val="FFF7EF"/>
                </a:solidFill>
                <a:latin typeface="Glacial Indifference"/>
              </a:rPr>
              <a:t>MODEL ANALİZİ</a:t>
            </a:r>
          </a:p>
        </p:txBody>
      </p:sp>
      <p:sp>
        <p:nvSpPr>
          <p:cNvPr name="TextBox 45" id="45"/>
          <p:cNvSpPr txBox="true"/>
          <p:nvPr/>
        </p:nvSpPr>
        <p:spPr>
          <a:xfrm rot="-5400000">
            <a:off x="609737" y="8640245"/>
            <a:ext cx="1110789" cy="281770"/>
          </a:xfrm>
          <a:prstGeom prst="rect">
            <a:avLst/>
          </a:prstGeom>
        </p:spPr>
        <p:txBody>
          <a:bodyPr anchor="t" rtlCol="false" tIns="0" lIns="0" bIns="0" rIns="0">
            <a:spAutoFit/>
          </a:bodyPr>
          <a:lstStyle/>
          <a:p>
            <a:pPr algn="ctr">
              <a:lnSpc>
                <a:spcPts val="2319"/>
              </a:lnSpc>
              <a:spcBef>
                <a:spcPct val="0"/>
              </a:spcBef>
            </a:pPr>
            <a:r>
              <a:rPr lang="en-US" sz="1656">
                <a:solidFill>
                  <a:srgbClr val="0D0D0D"/>
                </a:solidFill>
                <a:latin typeface="Glacial Indifference Bold"/>
              </a:rPr>
              <a:t>NORMAL</a:t>
            </a:r>
          </a:p>
        </p:txBody>
      </p:sp>
      <p:sp>
        <p:nvSpPr>
          <p:cNvPr name="TextBox 46" id="46"/>
          <p:cNvSpPr txBox="true"/>
          <p:nvPr/>
        </p:nvSpPr>
        <p:spPr>
          <a:xfrm rot="-5400000">
            <a:off x="642238" y="7159789"/>
            <a:ext cx="1045788" cy="281770"/>
          </a:xfrm>
          <a:prstGeom prst="rect">
            <a:avLst/>
          </a:prstGeom>
        </p:spPr>
        <p:txBody>
          <a:bodyPr anchor="t" rtlCol="false" tIns="0" lIns="0" bIns="0" rIns="0">
            <a:spAutoFit/>
          </a:bodyPr>
          <a:lstStyle/>
          <a:p>
            <a:pPr algn="ctr">
              <a:lnSpc>
                <a:spcPts val="2319"/>
              </a:lnSpc>
              <a:spcBef>
                <a:spcPct val="0"/>
              </a:spcBef>
            </a:pPr>
            <a:r>
              <a:rPr lang="en-US" sz="1656">
                <a:solidFill>
                  <a:srgbClr val="0D0D0D"/>
                </a:solidFill>
                <a:latin typeface="Glacial Indifference Bold"/>
              </a:rPr>
              <a:t>TUMOR</a:t>
            </a:r>
          </a:p>
        </p:txBody>
      </p:sp>
      <p:sp>
        <p:nvSpPr>
          <p:cNvPr name="TextBox 47" id="47"/>
          <p:cNvSpPr txBox="true"/>
          <p:nvPr/>
        </p:nvSpPr>
        <p:spPr>
          <a:xfrm rot="0">
            <a:off x="15665420" y="9176590"/>
            <a:ext cx="1879012" cy="281770"/>
          </a:xfrm>
          <a:prstGeom prst="rect">
            <a:avLst/>
          </a:prstGeom>
        </p:spPr>
        <p:txBody>
          <a:bodyPr anchor="t" rtlCol="false" tIns="0" lIns="0" bIns="0" rIns="0">
            <a:spAutoFit/>
          </a:bodyPr>
          <a:lstStyle/>
          <a:p>
            <a:pPr algn="ctr">
              <a:lnSpc>
                <a:spcPts val="2319"/>
              </a:lnSpc>
              <a:spcBef>
                <a:spcPct val="0"/>
              </a:spcBef>
            </a:pPr>
            <a:r>
              <a:rPr lang="en-US" sz="1656">
                <a:solidFill>
                  <a:srgbClr val="0D0D0D"/>
                </a:solidFill>
                <a:latin typeface="Glacial Indifference Bold"/>
              </a:rPr>
              <a:t>NORMAL</a:t>
            </a:r>
          </a:p>
        </p:txBody>
      </p:sp>
      <p:sp>
        <p:nvSpPr>
          <p:cNvPr name="TextBox 48" id="48"/>
          <p:cNvSpPr txBox="true"/>
          <p:nvPr/>
        </p:nvSpPr>
        <p:spPr>
          <a:xfrm rot="0">
            <a:off x="13868265" y="9176590"/>
            <a:ext cx="1879012" cy="281770"/>
          </a:xfrm>
          <a:prstGeom prst="rect">
            <a:avLst/>
          </a:prstGeom>
        </p:spPr>
        <p:txBody>
          <a:bodyPr anchor="t" rtlCol="false" tIns="0" lIns="0" bIns="0" rIns="0">
            <a:spAutoFit/>
          </a:bodyPr>
          <a:lstStyle/>
          <a:p>
            <a:pPr algn="ctr">
              <a:lnSpc>
                <a:spcPts val="2319"/>
              </a:lnSpc>
              <a:spcBef>
                <a:spcPct val="0"/>
              </a:spcBef>
            </a:pPr>
            <a:r>
              <a:rPr lang="en-US" sz="1656">
                <a:solidFill>
                  <a:srgbClr val="0D0D0D"/>
                </a:solidFill>
                <a:latin typeface="Glacial Indifference Bold"/>
              </a:rPr>
              <a:t>TUMOR</a:t>
            </a:r>
          </a:p>
        </p:txBody>
      </p:sp>
      <p:sp>
        <p:nvSpPr>
          <p:cNvPr name="TextBox 49" id="49"/>
          <p:cNvSpPr txBox="true"/>
          <p:nvPr/>
        </p:nvSpPr>
        <p:spPr>
          <a:xfrm rot="0">
            <a:off x="9844586" y="7417768"/>
            <a:ext cx="2801270" cy="2367000"/>
          </a:xfrm>
          <a:prstGeom prst="rect">
            <a:avLst/>
          </a:prstGeom>
        </p:spPr>
        <p:txBody>
          <a:bodyPr anchor="t" rtlCol="false" tIns="0" lIns="0" bIns="0" rIns="0">
            <a:spAutoFit/>
          </a:bodyPr>
          <a:lstStyle/>
          <a:p>
            <a:pPr algn="ctr" marL="314499" indent="-157249" lvl="1">
              <a:lnSpc>
                <a:spcPts val="2155"/>
              </a:lnSpc>
              <a:buFont typeface="Arial"/>
              <a:buChar char="•"/>
            </a:pPr>
            <a:r>
              <a:rPr lang="en-US" sz="1456">
                <a:solidFill>
                  <a:srgbClr val="0D0D0D"/>
                </a:solidFill>
                <a:latin typeface="Aileron Bold"/>
              </a:rPr>
              <a:t>K-Nearest Neighbors</a:t>
            </a:r>
          </a:p>
          <a:p>
            <a:pPr algn="ctr" marL="314499" indent="-157249" lvl="1">
              <a:lnSpc>
                <a:spcPts val="2155"/>
              </a:lnSpc>
              <a:buFont typeface="Arial"/>
              <a:buChar char="•"/>
            </a:pPr>
            <a:r>
              <a:rPr lang="en-US" sz="1456">
                <a:solidFill>
                  <a:srgbClr val="0D0D0D"/>
                </a:solidFill>
                <a:latin typeface="Aileron Bold"/>
              </a:rPr>
              <a:t>Decision Tree</a:t>
            </a:r>
          </a:p>
          <a:p>
            <a:pPr algn="ctr" marL="314499" indent="-157249" lvl="1">
              <a:lnSpc>
                <a:spcPts val="2155"/>
              </a:lnSpc>
              <a:buFont typeface="Arial"/>
              <a:buChar char="•"/>
            </a:pPr>
            <a:r>
              <a:rPr lang="en-US" sz="1456">
                <a:solidFill>
                  <a:srgbClr val="0D0D0D"/>
                </a:solidFill>
                <a:latin typeface="Aileron Bold"/>
              </a:rPr>
              <a:t>Random Forest</a:t>
            </a:r>
          </a:p>
          <a:p>
            <a:pPr algn="ctr" marL="314499" indent="-157249" lvl="1">
              <a:lnSpc>
                <a:spcPts val="2155"/>
              </a:lnSpc>
              <a:buFont typeface="Arial"/>
              <a:buChar char="•"/>
            </a:pPr>
            <a:r>
              <a:rPr lang="en-US" sz="1456">
                <a:solidFill>
                  <a:srgbClr val="0D0D0D"/>
                </a:solidFill>
                <a:latin typeface="Aileron Bold"/>
              </a:rPr>
              <a:t>Support Vector Machine</a:t>
            </a:r>
          </a:p>
          <a:p>
            <a:pPr algn="ctr" marL="314499" indent="-157249" lvl="1">
              <a:lnSpc>
                <a:spcPts val="2155"/>
              </a:lnSpc>
              <a:buFont typeface="Arial"/>
              <a:buChar char="•"/>
            </a:pPr>
            <a:r>
              <a:rPr lang="en-US" sz="1456">
                <a:solidFill>
                  <a:srgbClr val="0D0D0D"/>
                </a:solidFill>
                <a:latin typeface="Aileron Bold"/>
              </a:rPr>
              <a:t>Gradient Boosting</a:t>
            </a:r>
          </a:p>
          <a:p>
            <a:pPr algn="ctr" marL="314499" indent="-157249" lvl="1">
              <a:lnSpc>
                <a:spcPts val="2155"/>
              </a:lnSpc>
              <a:buFont typeface="Arial"/>
              <a:buChar char="•"/>
            </a:pPr>
            <a:r>
              <a:rPr lang="en-US" sz="1456">
                <a:solidFill>
                  <a:srgbClr val="0D0D0D"/>
                </a:solidFill>
                <a:latin typeface="Aileron Bold"/>
              </a:rPr>
              <a:t>Logistic Regression</a:t>
            </a:r>
          </a:p>
          <a:p>
            <a:pPr algn="ctr" marL="314499" indent="-157249" lvl="1">
              <a:lnSpc>
                <a:spcPts val="2155"/>
              </a:lnSpc>
              <a:buFont typeface="Arial"/>
              <a:buChar char="•"/>
            </a:pPr>
            <a:r>
              <a:rPr lang="en-US" sz="1456">
                <a:solidFill>
                  <a:srgbClr val="0D0D0D"/>
                </a:solidFill>
                <a:latin typeface="Aileron Bold"/>
              </a:rPr>
              <a:t>Artificial Neural Network</a:t>
            </a:r>
          </a:p>
          <a:p>
            <a:pPr algn="ctr" marL="314499" indent="-157249" lvl="1">
              <a:lnSpc>
                <a:spcPts val="2155"/>
              </a:lnSpc>
              <a:buFont typeface="Arial"/>
              <a:buChar char="•"/>
            </a:pPr>
            <a:r>
              <a:rPr lang="en-US" sz="1456">
                <a:solidFill>
                  <a:srgbClr val="0D0D0D"/>
                </a:solidFill>
                <a:latin typeface="Aileron Bold"/>
              </a:rPr>
              <a:t>Proposed CNN</a:t>
            </a:r>
          </a:p>
          <a:p>
            <a:pPr algn="ctr" marL="314499" indent="-157249" lvl="1">
              <a:lnSpc>
                <a:spcPts val="1864"/>
              </a:lnSpc>
              <a:buFont typeface="Arial"/>
              <a:buChar char="•"/>
            </a:pPr>
            <a:r>
              <a:rPr lang="en-US" sz="1456">
                <a:solidFill>
                  <a:srgbClr val="0D0D0D"/>
                </a:solidFill>
                <a:latin typeface="Aileron Bold"/>
              </a:rPr>
              <a:t>ResNet50</a:t>
            </a:r>
          </a:p>
        </p:txBody>
      </p:sp>
      <p:sp>
        <p:nvSpPr>
          <p:cNvPr name="Freeform 50" id="50"/>
          <p:cNvSpPr/>
          <p:nvPr/>
        </p:nvSpPr>
        <p:spPr>
          <a:xfrm flipH="false" flipV="false" rot="0">
            <a:off x="8918457" y="7685585"/>
            <a:ext cx="511654" cy="415292"/>
          </a:xfrm>
          <a:custGeom>
            <a:avLst/>
            <a:gdLst/>
            <a:ahLst/>
            <a:cxnLst/>
            <a:rect r="r" b="b" t="t" l="l"/>
            <a:pathLst>
              <a:path h="415292" w="511654">
                <a:moveTo>
                  <a:pt x="0" y="0"/>
                </a:moveTo>
                <a:lnTo>
                  <a:pt x="511654" y="0"/>
                </a:lnTo>
                <a:lnTo>
                  <a:pt x="511654" y="415293"/>
                </a:lnTo>
                <a:lnTo>
                  <a:pt x="0" y="41529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51" id="51"/>
          <p:cNvSpPr/>
          <p:nvPr/>
        </p:nvSpPr>
        <p:spPr>
          <a:xfrm flipH="false" flipV="false" rot="0">
            <a:off x="13249426" y="7662482"/>
            <a:ext cx="511654" cy="415292"/>
          </a:xfrm>
          <a:custGeom>
            <a:avLst/>
            <a:gdLst/>
            <a:ahLst/>
            <a:cxnLst/>
            <a:rect r="r" b="b" t="t" l="l"/>
            <a:pathLst>
              <a:path h="415292" w="511654">
                <a:moveTo>
                  <a:pt x="0" y="0"/>
                </a:moveTo>
                <a:lnTo>
                  <a:pt x="511654" y="0"/>
                </a:lnTo>
                <a:lnTo>
                  <a:pt x="511654" y="415292"/>
                </a:lnTo>
                <a:lnTo>
                  <a:pt x="0" y="4152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17351940" y="9350940"/>
            <a:ext cx="1167603" cy="1068370"/>
            <a:chOff x="0" y="0"/>
            <a:chExt cx="1013853" cy="927688"/>
          </a:xfrm>
        </p:grpSpPr>
        <p:sp>
          <p:nvSpPr>
            <p:cNvPr name="Freeform 4" id="4"/>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5" id="5"/>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Freeform 6" id="6"/>
          <p:cNvSpPr/>
          <p:nvPr/>
        </p:nvSpPr>
        <p:spPr>
          <a:xfrm flipH="false" flipV="false" rot="0">
            <a:off x="10905699" y="3221216"/>
            <a:ext cx="6170817" cy="6037084"/>
          </a:xfrm>
          <a:custGeom>
            <a:avLst/>
            <a:gdLst/>
            <a:ahLst/>
            <a:cxnLst/>
            <a:rect r="r" b="b" t="t" l="l"/>
            <a:pathLst>
              <a:path h="6037084" w="6170817">
                <a:moveTo>
                  <a:pt x="0" y="0"/>
                </a:moveTo>
                <a:lnTo>
                  <a:pt x="6170818" y="0"/>
                </a:lnTo>
                <a:lnTo>
                  <a:pt x="6170818" y="6037084"/>
                </a:lnTo>
                <a:lnTo>
                  <a:pt x="0" y="6037084"/>
                </a:lnTo>
                <a:lnTo>
                  <a:pt x="0" y="0"/>
                </a:lnTo>
                <a:close/>
              </a:path>
            </a:pathLst>
          </a:custGeom>
          <a:blipFill>
            <a:blip r:embed="rId3"/>
            <a:stretch>
              <a:fillRect l="0" t="0" r="0" b="0"/>
            </a:stretch>
          </a:blipFill>
        </p:spPr>
      </p:sp>
      <p:sp>
        <p:nvSpPr>
          <p:cNvPr name="Freeform 7" id="7"/>
          <p:cNvSpPr/>
          <p:nvPr/>
        </p:nvSpPr>
        <p:spPr>
          <a:xfrm flipH="false" flipV="false" rot="0">
            <a:off x="2719447" y="7116149"/>
            <a:ext cx="1831320" cy="2142151"/>
          </a:xfrm>
          <a:custGeom>
            <a:avLst/>
            <a:gdLst/>
            <a:ahLst/>
            <a:cxnLst/>
            <a:rect r="r" b="b" t="t" l="l"/>
            <a:pathLst>
              <a:path h="2142151" w="1831320">
                <a:moveTo>
                  <a:pt x="0" y="0"/>
                </a:moveTo>
                <a:lnTo>
                  <a:pt x="1831320" y="0"/>
                </a:lnTo>
                <a:lnTo>
                  <a:pt x="1831320" y="2142151"/>
                </a:lnTo>
                <a:lnTo>
                  <a:pt x="0" y="2142151"/>
                </a:lnTo>
                <a:lnTo>
                  <a:pt x="0" y="0"/>
                </a:lnTo>
                <a:close/>
              </a:path>
            </a:pathLst>
          </a:custGeom>
          <a:blipFill>
            <a:blip r:embed="rId4"/>
            <a:stretch>
              <a:fillRect l="-2802" t="-2875" r="-2242" b="-3695"/>
            </a:stretch>
          </a:blipFill>
        </p:spPr>
      </p:sp>
      <p:sp>
        <p:nvSpPr>
          <p:cNvPr name="Freeform 8" id="8"/>
          <p:cNvSpPr/>
          <p:nvPr/>
        </p:nvSpPr>
        <p:spPr>
          <a:xfrm flipH="false" flipV="false" rot="0">
            <a:off x="5411236" y="7116149"/>
            <a:ext cx="1808538" cy="2142151"/>
          </a:xfrm>
          <a:custGeom>
            <a:avLst/>
            <a:gdLst/>
            <a:ahLst/>
            <a:cxnLst/>
            <a:rect r="r" b="b" t="t" l="l"/>
            <a:pathLst>
              <a:path h="2142151" w="1808538">
                <a:moveTo>
                  <a:pt x="0" y="0"/>
                </a:moveTo>
                <a:lnTo>
                  <a:pt x="1808538" y="0"/>
                </a:lnTo>
                <a:lnTo>
                  <a:pt x="1808538" y="2142151"/>
                </a:lnTo>
                <a:lnTo>
                  <a:pt x="0" y="2142151"/>
                </a:lnTo>
                <a:lnTo>
                  <a:pt x="0" y="0"/>
                </a:lnTo>
                <a:close/>
              </a:path>
            </a:pathLst>
          </a:custGeom>
          <a:blipFill>
            <a:blip r:embed="rId5"/>
            <a:stretch>
              <a:fillRect l="0" t="0" r="0" b="0"/>
            </a:stretch>
          </a:blipFill>
        </p:spPr>
      </p:sp>
      <p:sp>
        <p:nvSpPr>
          <p:cNvPr name="TextBox 9" id="9"/>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3</a:t>
            </a:r>
          </a:p>
        </p:txBody>
      </p:sp>
      <p:sp>
        <p:nvSpPr>
          <p:cNvPr name="TextBox 10" id="10"/>
          <p:cNvSpPr txBox="true"/>
          <p:nvPr/>
        </p:nvSpPr>
        <p:spPr>
          <a:xfrm rot="0">
            <a:off x="1028700" y="2482076"/>
            <a:ext cx="3381494" cy="739140"/>
          </a:xfrm>
          <a:prstGeom prst="rect">
            <a:avLst/>
          </a:prstGeom>
        </p:spPr>
        <p:txBody>
          <a:bodyPr anchor="t" rtlCol="false" tIns="0" lIns="0" bIns="0" rIns="0">
            <a:spAutoFit/>
          </a:bodyPr>
          <a:lstStyle/>
          <a:p>
            <a:pPr algn="ctr">
              <a:lnSpc>
                <a:spcPts val="5880"/>
              </a:lnSpc>
            </a:pPr>
            <a:r>
              <a:rPr lang="en-US" sz="4200">
                <a:solidFill>
                  <a:srgbClr val="005A74"/>
                </a:solidFill>
                <a:latin typeface="DejaVu Serif Bold"/>
              </a:rPr>
              <a:t>A. Veri Seti</a:t>
            </a:r>
          </a:p>
        </p:txBody>
      </p:sp>
      <p:sp>
        <p:nvSpPr>
          <p:cNvPr name="TextBox 11" id="11"/>
          <p:cNvSpPr txBox="true"/>
          <p:nvPr/>
        </p:nvSpPr>
        <p:spPr>
          <a:xfrm rot="0">
            <a:off x="1028700" y="3607400"/>
            <a:ext cx="9283765" cy="2594610"/>
          </a:xfrm>
          <a:prstGeom prst="rect">
            <a:avLst/>
          </a:prstGeom>
        </p:spPr>
        <p:txBody>
          <a:bodyPr anchor="t" rtlCol="false" tIns="0" lIns="0" bIns="0" rIns="0">
            <a:spAutoFit/>
          </a:bodyPr>
          <a:lstStyle/>
          <a:p>
            <a:pPr algn="just">
              <a:lnSpc>
                <a:spcPts val="2940"/>
              </a:lnSpc>
            </a:pPr>
            <a:r>
              <a:rPr lang="en-US" sz="2100">
                <a:solidFill>
                  <a:srgbClr val="005A74"/>
                </a:solidFill>
                <a:latin typeface="Aileron"/>
              </a:rPr>
              <a:t>Toplamda 3060 adet beyin MRI görüntüsünden oluşan veri seti, Kaggle platformunda bulunan Br35H :: Brain Tumor Detection 2020 adlı veri setidir [4]. Görüntüler, "yes" (tumor), "no" (normal) ve "pred" olmak üzere üç farklı klasör altında düzenlenmiştir. Tumor sınıfı 1500 görüntü içerirken, normal sınıfı da 1500 görüntüden oluşmaktadır. "pred" klasöründe ise etiketsiz 60 görüntü bulunmaktadır. Bu çalışma kapsamında sadece "yes" ve "no" klasörlerindeki toplam 3000 görüntü kullanılmıştır.</a:t>
            </a:r>
          </a:p>
        </p:txBody>
      </p:sp>
      <p:sp>
        <p:nvSpPr>
          <p:cNvPr name="TextBox 12" id="12"/>
          <p:cNvSpPr txBox="true"/>
          <p:nvPr/>
        </p:nvSpPr>
        <p:spPr>
          <a:xfrm rot="0">
            <a:off x="3238391" y="6588194"/>
            <a:ext cx="793433" cy="365759"/>
          </a:xfrm>
          <a:prstGeom prst="rect">
            <a:avLst/>
          </a:prstGeom>
        </p:spPr>
        <p:txBody>
          <a:bodyPr anchor="t" rtlCol="false" tIns="0" lIns="0" bIns="0" rIns="0">
            <a:spAutoFit/>
          </a:bodyPr>
          <a:lstStyle/>
          <a:p>
            <a:pPr algn="ctr">
              <a:lnSpc>
                <a:spcPts val="2940"/>
              </a:lnSpc>
            </a:pPr>
            <a:r>
              <a:rPr lang="en-US" sz="2100">
                <a:solidFill>
                  <a:srgbClr val="000000"/>
                </a:solidFill>
                <a:latin typeface="Aileron"/>
              </a:rPr>
              <a:t>Tümör</a:t>
            </a:r>
          </a:p>
        </p:txBody>
      </p:sp>
      <p:sp>
        <p:nvSpPr>
          <p:cNvPr name="TextBox 13" id="13"/>
          <p:cNvSpPr txBox="true"/>
          <p:nvPr/>
        </p:nvSpPr>
        <p:spPr>
          <a:xfrm rot="0">
            <a:off x="5879796" y="6588194"/>
            <a:ext cx="871418" cy="365759"/>
          </a:xfrm>
          <a:prstGeom prst="rect">
            <a:avLst/>
          </a:prstGeom>
        </p:spPr>
        <p:txBody>
          <a:bodyPr anchor="t" rtlCol="false" tIns="0" lIns="0" bIns="0" rIns="0">
            <a:spAutoFit/>
          </a:bodyPr>
          <a:lstStyle/>
          <a:p>
            <a:pPr algn="ctr">
              <a:lnSpc>
                <a:spcPts val="2940"/>
              </a:lnSpc>
            </a:pPr>
            <a:r>
              <a:rPr lang="en-US" sz="2100">
                <a:solidFill>
                  <a:srgbClr val="000000"/>
                </a:solidFill>
                <a:latin typeface="Aileron"/>
              </a:rPr>
              <a:t>Normal</a:t>
            </a:r>
          </a:p>
        </p:txBody>
      </p:sp>
      <p:grpSp>
        <p:nvGrpSpPr>
          <p:cNvPr name="Group 14" id="14"/>
          <p:cNvGrpSpPr/>
          <p:nvPr/>
        </p:nvGrpSpPr>
        <p:grpSpPr>
          <a:xfrm rot="0">
            <a:off x="5363703" y="541623"/>
            <a:ext cx="7560594" cy="974154"/>
            <a:chOff x="0" y="0"/>
            <a:chExt cx="3154148" cy="406400"/>
          </a:xfrm>
        </p:grpSpPr>
        <p:sp>
          <p:nvSpPr>
            <p:cNvPr name="Freeform 15" id="15"/>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16" id="16"/>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TextBox 17" id="17"/>
          <p:cNvSpPr txBox="true"/>
          <p:nvPr/>
        </p:nvSpPr>
        <p:spPr>
          <a:xfrm rot="0">
            <a:off x="5794469" y="709612"/>
            <a:ext cx="6699062"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MATERYAL VE YÖNTEM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sp>
        <p:nvSpPr>
          <p:cNvPr name="Freeform 3" id="3"/>
          <p:cNvSpPr/>
          <p:nvPr/>
        </p:nvSpPr>
        <p:spPr>
          <a:xfrm flipH="false" flipV="false" rot="0">
            <a:off x="16772769"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351940" y="9350940"/>
            <a:ext cx="1167603" cy="1068370"/>
            <a:chOff x="0" y="0"/>
            <a:chExt cx="1013853" cy="927688"/>
          </a:xfrm>
        </p:grpSpPr>
        <p:sp>
          <p:nvSpPr>
            <p:cNvPr name="Freeform 5" id="5"/>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6" id="6"/>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TextBox 7" id="7"/>
          <p:cNvSpPr txBox="true"/>
          <p:nvPr/>
        </p:nvSpPr>
        <p:spPr>
          <a:xfrm rot="0">
            <a:off x="1548205" y="3934160"/>
            <a:ext cx="15191589" cy="4451985"/>
          </a:xfrm>
          <a:prstGeom prst="rect">
            <a:avLst/>
          </a:prstGeom>
        </p:spPr>
        <p:txBody>
          <a:bodyPr anchor="t" rtlCol="false" tIns="0" lIns="0" bIns="0" rIns="0">
            <a:spAutoFit/>
          </a:bodyPr>
          <a:lstStyle/>
          <a:p>
            <a:pPr algn="just">
              <a:lnSpc>
                <a:spcPts val="2940"/>
              </a:lnSpc>
            </a:pPr>
            <a:r>
              <a:rPr lang="en-US" sz="2100">
                <a:solidFill>
                  <a:srgbClr val="005A74"/>
                </a:solidFill>
                <a:latin typeface="Aileron Bold"/>
              </a:rPr>
              <a:t>Makine Öğrenmesi (Machine Learning):</a:t>
            </a:r>
            <a:r>
              <a:rPr lang="en-US" sz="2100">
                <a:solidFill>
                  <a:srgbClr val="005A74"/>
                </a:solidFill>
                <a:latin typeface="Aileron"/>
              </a:rPr>
              <a:t> Bilgisayar sistemlerinin verilerden öğrenmesini ve deneyimlerden yararlanarak performanslarını iyileştirmesini sağlayan bir yapay zeka dalıdır. Makine öğrenmesi, algoritmaların belirli bir görevi başarıyla yerine getirmesi için veri analizine dayanır [5].</a:t>
            </a:r>
          </a:p>
          <a:p>
            <a:pPr algn="just">
              <a:lnSpc>
                <a:spcPts val="2940"/>
              </a:lnSpc>
            </a:pPr>
          </a:p>
          <a:p>
            <a:pPr algn="just">
              <a:lnSpc>
                <a:spcPts val="2940"/>
              </a:lnSpc>
            </a:pPr>
            <a:r>
              <a:rPr lang="en-US" sz="2100">
                <a:solidFill>
                  <a:srgbClr val="005A74"/>
                </a:solidFill>
                <a:latin typeface="Aileron Bold"/>
              </a:rPr>
              <a:t>Yapay Sinir Ağları (Artificial Neural Networks - ANN):</a:t>
            </a:r>
            <a:r>
              <a:rPr lang="en-US" sz="2100">
                <a:solidFill>
                  <a:srgbClr val="005A74"/>
                </a:solidFill>
                <a:latin typeface="Aileron"/>
              </a:rPr>
              <a:t> İnsan beyninin sinir ağlarından esinlenerek oluşturulan matematiksel modellerdir. ANN'ler, birçok katmandan oluşan yapay sinir hücreleri (nöronlar) ağından oluşur ve genellikle derin öğrenme için temel yapı taşlarıdır [6].</a:t>
            </a:r>
          </a:p>
          <a:p>
            <a:pPr algn="just">
              <a:lnSpc>
                <a:spcPts val="2940"/>
              </a:lnSpc>
            </a:pPr>
          </a:p>
          <a:p>
            <a:pPr algn="just">
              <a:lnSpc>
                <a:spcPts val="2940"/>
              </a:lnSpc>
            </a:pPr>
            <a:r>
              <a:rPr lang="en-US" sz="2100">
                <a:solidFill>
                  <a:srgbClr val="005A74"/>
                </a:solidFill>
                <a:latin typeface="Aileron Bold"/>
              </a:rPr>
              <a:t>Evrişimli Sinir Ağları (Convolutional Neural Networks - CNN):</a:t>
            </a:r>
            <a:r>
              <a:rPr lang="en-US" sz="2100">
                <a:solidFill>
                  <a:srgbClr val="005A74"/>
                </a:solidFill>
                <a:latin typeface="Aileron"/>
              </a:rPr>
              <a:t> Özellikle görsel veri analizi için tasarlanmış yapay sinir ağı türüdür. CNN'ler, girdi verisinin özelliklerini hiyerarşik olarak öğrenir ve genellikle resim sınıflandırma, nesne tanıma gibi görevlerde kullanılır. Her katmanda evrişim (convolution) ve havuzlama (pooling) adı verilen işlemlerle veri işlenir, bu da özelliklerin hiyerarşik olarak çıkarılmasını sağlar [7].</a:t>
            </a:r>
          </a:p>
        </p:txBody>
      </p:sp>
      <p:sp>
        <p:nvSpPr>
          <p:cNvPr name="Freeform 8" id="8"/>
          <p:cNvSpPr/>
          <p:nvPr/>
        </p:nvSpPr>
        <p:spPr>
          <a:xfrm flipH="false" flipV="false" rot="0">
            <a:off x="15381991" y="1176218"/>
            <a:ext cx="2127205" cy="2487959"/>
          </a:xfrm>
          <a:custGeom>
            <a:avLst/>
            <a:gdLst/>
            <a:ahLst/>
            <a:cxnLst/>
            <a:rect r="r" b="b" t="t" l="l"/>
            <a:pathLst>
              <a:path h="2487959" w="2127205">
                <a:moveTo>
                  <a:pt x="0" y="0"/>
                </a:moveTo>
                <a:lnTo>
                  <a:pt x="2127205" y="0"/>
                </a:lnTo>
                <a:lnTo>
                  <a:pt x="2127205" y="2487958"/>
                </a:lnTo>
                <a:lnTo>
                  <a:pt x="0" y="24879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5032123" y="2950647"/>
            <a:ext cx="586774" cy="333728"/>
          </a:xfrm>
          <a:custGeom>
            <a:avLst/>
            <a:gdLst/>
            <a:ahLst/>
            <a:cxnLst/>
            <a:rect r="r" b="b" t="t" l="l"/>
            <a:pathLst>
              <a:path h="333728" w="586774">
                <a:moveTo>
                  <a:pt x="0" y="0"/>
                </a:moveTo>
                <a:lnTo>
                  <a:pt x="586774" y="0"/>
                </a:lnTo>
                <a:lnTo>
                  <a:pt x="586774" y="333728"/>
                </a:lnTo>
                <a:lnTo>
                  <a:pt x="0" y="333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0" y="9499882"/>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4</a:t>
            </a:r>
          </a:p>
        </p:txBody>
      </p:sp>
      <p:sp>
        <p:nvSpPr>
          <p:cNvPr name="TextBox 12" id="12"/>
          <p:cNvSpPr txBox="true"/>
          <p:nvPr/>
        </p:nvSpPr>
        <p:spPr>
          <a:xfrm rot="0">
            <a:off x="1548205" y="2839064"/>
            <a:ext cx="3205044" cy="547370"/>
          </a:xfrm>
          <a:prstGeom prst="rect">
            <a:avLst/>
          </a:prstGeom>
        </p:spPr>
        <p:txBody>
          <a:bodyPr anchor="t" rtlCol="false" tIns="0" lIns="0" bIns="0" rIns="0">
            <a:spAutoFit/>
          </a:bodyPr>
          <a:lstStyle/>
          <a:p>
            <a:pPr algn="ctr">
              <a:lnSpc>
                <a:spcPts val="4480"/>
              </a:lnSpc>
            </a:pPr>
            <a:r>
              <a:rPr lang="en-US" sz="3200">
                <a:solidFill>
                  <a:srgbClr val="005A74"/>
                </a:solidFill>
                <a:latin typeface="DejaVu Serif Bold"/>
              </a:rPr>
              <a:t>B. Yapay Zeka</a:t>
            </a:r>
          </a:p>
        </p:txBody>
      </p:sp>
      <p:sp>
        <p:nvSpPr>
          <p:cNvPr name="Freeform 13" id="13"/>
          <p:cNvSpPr/>
          <p:nvPr/>
        </p:nvSpPr>
        <p:spPr>
          <a:xfrm flipH="false" flipV="false" rot="0">
            <a:off x="1677374" y="9499882"/>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3354749" y="9481507"/>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5032123" y="9479764"/>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6709497" y="9520001"/>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8386872"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0064246" y="9501625"/>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1741620" y="9499882"/>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3418995"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5096369" y="9481507"/>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5363703" y="541623"/>
            <a:ext cx="7560594" cy="974154"/>
            <a:chOff x="0" y="0"/>
            <a:chExt cx="3154148" cy="406400"/>
          </a:xfrm>
        </p:grpSpPr>
        <p:sp>
          <p:nvSpPr>
            <p:cNvPr name="Freeform 23" id="23"/>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24" id="24"/>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TextBox 25" id="25"/>
          <p:cNvSpPr txBox="true"/>
          <p:nvPr/>
        </p:nvSpPr>
        <p:spPr>
          <a:xfrm rot="0">
            <a:off x="5794469" y="709612"/>
            <a:ext cx="6699062"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MATERYAL VE YÖNTEM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sp>
        <p:nvSpPr>
          <p:cNvPr name="Freeform 3" id="3"/>
          <p:cNvSpPr/>
          <p:nvPr/>
        </p:nvSpPr>
        <p:spPr>
          <a:xfrm flipH="false" flipV="false" rot="0">
            <a:off x="16772769"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7351940" y="9350940"/>
            <a:ext cx="1167603" cy="1068370"/>
            <a:chOff x="0" y="0"/>
            <a:chExt cx="1013853" cy="927688"/>
          </a:xfrm>
        </p:grpSpPr>
        <p:sp>
          <p:nvSpPr>
            <p:cNvPr name="Freeform 5" id="5"/>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6" id="6"/>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TextBox 7" id="7"/>
          <p:cNvSpPr txBox="true"/>
          <p:nvPr/>
        </p:nvSpPr>
        <p:spPr>
          <a:xfrm rot="0">
            <a:off x="1695306" y="2914015"/>
            <a:ext cx="14897388" cy="6153785"/>
          </a:xfrm>
          <a:prstGeom prst="rect">
            <a:avLst/>
          </a:prstGeom>
        </p:spPr>
        <p:txBody>
          <a:bodyPr anchor="t" rtlCol="false" tIns="0" lIns="0" bIns="0" rIns="0">
            <a:spAutoFit/>
          </a:bodyPr>
          <a:lstStyle/>
          <a:p>
            <a:pPr algn="just">
              <a:lnSpc>
                <a:spcPts val="2620"/>
              </a:lnSpc>
            </a:pPr>
            <a:r>
              <a:rPr lang="en-US" sz="2000">
                <a:solidFill>
                  <a:srgbClr val="005A74"/>
                </a:solidFill>
                <a:latin typeface="Aileron Bold"/>
                <a:ea typeface="Aileron Bold"/>
              </a:rPr>
              <a:t>🔰 Makine Öğrenmesi Algoritmaları:</a:t>
            </a:r>
          </a:p>
          <a:p>
            <a:pPr algn="just" marL="431801" indent="-215900" lvl="1">
              <a:lnSpc>
                <a:spcPts val="2620"/>
              </a:lnSpc>
              <a:buFont typeface="Arial"/>
              <a:buChar char="•"/>
            </a:pPr>
            <a:r>
              <a:rPr lang="en-US" sz="2000">
                <a:solidFill>
                  <a:srgbClr val="005A74"/>
                </a:solidFill>
                <a:latin typeface="Aileron Bold"/>
              </a:rPr>
              <a:t>K-Nearest Neighbors: Bir veri noktasının etrafındaki en yakın k komşuyu kullanarak sınıflandırma veya regresyon yapar.</a:t>
            </a:r>
          </a:p>
          <a:p>
            <a:pPr algn="just" marL="431801" indent="-215900" lvl="1">
              <a:lnSpc>
                <a:spcPts val="2620"/>
              </a:lnSpc>
              <a:buFont typeface="Arial"/>
              <a:buChar char="•"/>
            </a:pPr>
            <a:r>
              <a:rPr lang="en-US" sz="2000">
                <a:solidFill>
                  <a:srgbClr val="005A74"/>
                </a:solidFill>
                <a:latin typeface="Aileron Bold"/>
              </a:rPr>
              <a:t>Decision Tree: Karar ağaçlarından oluşan bir model kullanarak veriye yapısal bir şekilde karar verir.</a:t>
            </a:r>
          </a:p>
          <a:p>
            <a:pPr algn="just" marL="431801" indent="-215900" lvl="1">
              <a:lnSpc>
                <a:spcPts val="2620"/>
              </a:lnSpc>
              <a:buFont typeface="Arial"/>
              <a:buChar char="•"/>
            </a:pPr>
            <a:r>
              <a:rPr lang="en-US" sz="2000">
                <a:solidFill>
                  <a:srgbClr val="005A74"/>
                </a:solidFill>
                <a:latin typeface="Aileron Bold"/>
              </a:rPr>
              <a:t>Random Forest: Birden fazla karar ağacının bir araya gelerek oluşturduğu bir ensemble modelidir.</a:t>
            </a:r>
          </a:p>
          <a:p>
            <a:pPr algn="just" marL="431801" indent="-215900" lvl="1">
              <a:lnSpc>
                <a:spcPts val="2620"/>
              </a:lnSpc>
              <a:buFont typeface="Arial"/>
              <a:buChar char="•"/>
            </a:pPr>
            <a:r>
              <a:rPr lang="en-US" sz="2000">
                <a:solidFill>
                  <a:srgbClr val="005A74"/>
                </a:solidFill>
                <a:latin typeface="Aileron Bold"/>
              </a:rPr>
              <a:t>Support Vector Machine: Sınıflandırma ve regresyon problemlerini çözmek için kullanılan bir modeldir, veri noktalarını sınıflar arasındaki en geniş marj ile ayırır.</a:t>
            </a:r>
          </a:p>
          <a:p>
            <a:pPr algn="just" marL="431801" indent="-215900" lvl="1">
              <a:lnSpc>
                <a:spcPts val="2620"/>
              </a:lnSpc>
              <a:buFont typeface="Arial"/>
              <a:buChar char="•"/>
            </a:pPr>
            <a:r>
              <a:rPr lang="en-US" sz="2000">
                <a:solidFill>
                  <a:srgbClr val="005A74"/>
                </a:solidFill>
                <a:latin typeface="Aileron Bold"/>
              </a:rPr>
              <a:t>Gradient Boosting: Zayıf öğrenicilerin (genellikle decision trees) bir araya gelerek güçlü bir model oluşturduğu bir ensemble tekniğidir.</a:t>
            </a:r>
          </a:p>
          <a:p>
            <a:pPr algn="just" marL="431801" indent="-215900" lvl="1">
              <a:lnSpc>
                <a:spcPts val="2620"/>
              </a:lnSpc>
              <a:buFont typeface="Arial"/>
              <a:buChar char="•"/>
            </a:pPr>
            <a:r>
              <a:rPr lang="en-US" sz="2000">
                <a:solidFill>
                  <a:srgbClr val="005A74"/>
                </a:solidFill>
                <a:latin typeface="Aileron Bold"/>
              </a:rPr>
              <a:t>Logistic Regression: Sınıflandırma problemlerinde kullanılan bir lineer regresyon modelidir, sınıflar arasındaki olasılık ilişkisini modellemek için kullanılır.</a:t>
            </a:r>
          </a:p>
          <a:p>
            <a:pPr algn="just">
              <a:lnSpc>
                <a:spcPts val="2620"/>
              </a:lnSpc>
            </a:pPr>
          </a:p>
          <a:p>
            <a:pPr algn="just">
              <a:lnSpc>
                <a:spcPts val="2620"/>
              </a:lnSpc>
            </a:pPr>
            <a:r>
              <a:rPr lang="en-US" sz="2000">
                <a:solidFill>
                  <a:srgbClr val="005A74"/>
                </a:solidFill>
                <a:latin typeface="Aileron Bold"/>
                <a:ea typeface="Aileron Bold"/>
              </a:rPr>
              <a:t>🔰 Yapay Sinir Ağı: İnsan beyninin sinir ağı yapısını taklit eden ve karmaşık problemleri çözmek için kullanılan bir yapay zeka modelidir.</a:t>
            </a:r>
          </a:p>
          <a:p>
            <a:pPr algn="just">
              <a:lnSpc>
                <a:spcPts val="2620"/>
              </a:lnSpc>
            </a:pPr>
          </a:p>
          <a:p>
            <a:pPr algn="just">
              <a:lnSpc>
                <a:spcPts val="2620"/>
              </a:lnSpc>
            </a:pPr>
            <a:r>
              <a:rPr lang="en-US" sz="2000">
                <a:solidFill>
                  <a:srgbClr val="005A74"/>
                </a:solidFill>
                <a:latin typeface="Aileron Bold"/>
                <a:ea typeface="Aileron Bold"/>
              </a:rPr>
              <a:t>🔰 Evrişimsel Sinir Ağı Modeli:</a:t>
            </a:r>
          </a:p>
          <a:p>
            <a:pPr algn="just" marL="431801" indent="-215900" lvl="1">
              <a:lnSpc>
                <a:spcPts val="2620"/>
              </a:lnSpc>
              <a:buFont typeface="Arial"/>
              <a:buChar char="•"/>
            </a:pPr>
            <a:r>
              <a:rPr lang="en-US" sz="2000">
                <a:solidFill>
                  <a:srgbClr val="005A74"/>
                </a:solidFill>
                <a:latin typeface="Aileron Bold"/>
              </a:rPr>
              <a:t>Önerilen CNN Modeli: Beyin tümörü teşhisi için önerilen ve genellikle evrişimli katmanlarla özelliklerin çıkarılmasına dayanan bir CNN modelidir.</a:t>
            </a:r>
          </a:p>
          <a:p>
            <a:pPr algn="just" marL="431801" indent="-215900" lvl="1">
              <a:lnSpc>
                <a:spcPts val="2620"/>
              </a:lnSpc>
              <a:buFont typeface="Arial"/>
              <a:buChar char="•"/>
            </a:pPr>
            <a:r>
              <a:rPr lang="en-US" sz="2000">
                <a:solidFill>
                  <a:srgbClr val="005A74"/>
                </a:solidFill>
                <a:latin typeface="Aileron Bold"/>
              </a:rPr>
              <a:t>ResNet50 Modeli: Derin evrişimsel sinir ağı modelidir ve ResNet mimarisindeki 50 katmanı ifade eder, derin öğrenme problemlerinde yaygın olarak kullanılır.</a:t>
            </a:r>
          </a:p>
        </p:txBody>
      </p:sp>
      <p:grpSp>
        <p:nvGrpSpPr>
          <p:cNvPr name="Group 8" id="8"/>
          <p:cNvGrpSpPr/>
          <p:nvPr/>
        </p:nvGrpSpPr>
        <p:grpSpPr>
          <a:xfrm rot="0">
            <a:off x="5363703" y="541623"/>
            <a:ext cx="7560594" cy="974154"/>
            <a:chOff x="0" y="0"/>
            <a:chExt cx="3154148" cy="406400"/>
          </a:xfrm>
        </p:grpSpPr>
        <p:sp>
          <p:nvSpPr>
            <p:cNvPr name="Freeform 9" id="9"/>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10" id="10"/>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Freeform 11" id="11"/>
          <p:cNvSpPr/>
          <p:nvPr/>
        </p:nvSpPr>
        <p:spPr>
          <a:xfrm flipH="false" flipV="false" rot="0">
            <a:off x="15808536" y="754038"/>
            <a:ext cx="2127205" cy="2487959"/>
          </a:xfrm>
          <a:custGeom>
            <a:avLst/>
            <a:gdLst/>
            <a:ahLst/>
            <a:cxnLst/>
            <a:rect r="r" b="b" t="t" l="l"/>
            <a:pathLst>
              <a:path h="2487959" w="2127205">
                <a:moveTo>
                  <a:pt x="0" y="0"/>
                </a:moveTo>
                <a:lnTo>
                  <a:pt x="2127205" y="0"/>
                </a:lnTo>
                <a:lnTo>
                  <a:pt x="2127205" y="2487959"/>
                </a:lnTo>
                <a:lnTo>
                  <a:pt x="0" y="24879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0" y="9499882"/>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5</a:t>
            </a:r>
          </a:p>
        </p:txBody>
      </p:sp>
      <p:sp>
        <p:nvSpPr>
          <p:cNvPr name="TextBox 14" id="14"/>
          <p:cNvSpPr txBox="true"/>
          <p:nvPr/>
        </p:nvSpPr>
        <p:spPr>
          <a:xfrm rot="0">
            <a:off x="1695306" y="2075673"/>
            <a:ext cx="5176600" cy="547370"/>
          </a:xfrm>
          <a:prstGeom prst="rect">
            <a:avLst/>
          </a:prstGeom>
        </p:spPr>
        <p:txBody>
          <a:bodyPr anchor="t" rtlCol="false" tIns="0" lIns="0" bIns="0" rIns="0">
            <a:spAutoFit/>
          </a:bodyPr>
          <a:lstStyle/>
          <a:p>
            <a:pPr algn="ctr">
              <a:lnSpc>
                <a:spcPts val="4480"/>
              </a:lnSpc>
            </a:pPr>
            <a:r>
              <a:rPr lang="en-US" sz="3200">
                <a:solidFill>
                  <a:srgbClr val="005A74"/>
                </a:solidFill>
                <a:latin typeface="DejaVu Serif Bold"/>
              </a:rPr>
              <a:t>C. Kullanılan Modeller</a:t>
            </a:r>
          </a:p>
        </p:txBody>
      </p:sp>
      <p:sp>
        <p:nvSpPr>
          <p:cNvPr name="TextBox 15" id="15"/>
          <p:cNvSpPr txBox="true"/>
          <p:nvPr/>
        </p:nvSpPr>
        <p:spPr>
          <a:xfrm rot="0">
            <a:off x="5794469" y="709612"/>
            <a:ext cx="6699062"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MATERYAL VE YÖNTEM</a:t>
            </a:r>
          </a:p>
        </p:txBody>
      </p:sp>
      <p:sp>
        <p:nvSpPr>
          <p:cNvPr name="Freeform 16" id="16"/>
          <p:cNvSpPr/>
          <p:nvPr/>
        </p:nvSpPr>
        <p:spPr>
          <a:xfrm flipH="false" flipV="false" rot="0">
            <a:off x="1677374" y="9499882"/>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3354749" y="9481507"/>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5032123" y="9479764"/>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6709497" y="9520001"/>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8386872"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0064246" y="9501625"/>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11741620" y="9499882"/>
            <a:ext cx="1677374" cy="807236"/>
          </a:xfrm>
          <a:custGeom>
            <a:avLst/>
            <a:gdLst/>
            <a:ahLst/>
            <a:cxnLst/>
            <a:rect r="r" b="b" t="t" l="l"/>
            <a:pathLst>
              <a:path h="807236" w="1677374">
                <a:moveTo>
                  <a:pt x="0" y="0"/>
                </a:moveTo>
                <a:lnTo>
                  <a:pt x="1677375" y="0"/>
                </a:lnTo>
                <a:lnTo>
                  <a:pt x="1677375"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13418995" y="9520001"/>
            <a:ext cx="1677374" cy="807236"/>
          </a:xfrm>
          <a:custGeom>
            <a:avLst/>
            <a:gdLst/>
            <a:ahLst/>
            <a:cxnLst/>
            <a:rect r="r" b="b" t="t" l="l"/>
            <a:pathLst>
              <a:path h="807236" w="1677374">
                <a:moveTo>
                  <a:pt x="0" y="0"/>
                </a:moveTo>
                <a:lnTo>
                  <a:pt x="1677374" y="0"/>
                </a:lnTo>
                <a:lnTo>
                  <a:pt x="1677374" y="807237"/>
                </a:lnTo>
                <a:lnTo>
                  <a:pt x="0" y="807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0">
            <a:off x="15096369" y="9481507"/>
            <a:ext cx="1677374" cy="807236"/>
          </a:xfrm>
          <a:custGeom>
            <a:avLst/>
            <a:gdLst/>
            <a:ahLst/>
            <a:cxnLst/>
            <a:rect r="r" b="b" t="t" l="l"/>
            <a:pathLst>
              <a:path h="807236" w="1677374">
                <a:moveTo>
                  <a:pt x="0" y="0"/>
                </a:moveTo>
                <a:lnTo>
                  <a:pt x="1677374" y="0"/>
                </a:lnTo>
                <a:lnTo>
                  <a:pt x="1677374" y="807236"/>
                </a:lnTo>
                <a:lnTo>
                  <a:pt x="0" y="807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17351940" y="9350940"/>
            <a:ext cx="1167603" cy="1068370"/>
            <a:chOff x="0" y="0"/>
            <a:chExt cx="1013853" cy="927688"/>
          </a:xfrm>
        </p:grpSpPr>
        <p:sp>
          <p:nvSpPr>
            <p:cNvPr name="Freeform 4" id="4"/>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5" id="5"/>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sp>
        <p:nvSpPr>
          <p:cNvPr name="TextBox 6" id="6"/>
          <p:cNvSpPr txBox="true"/>
          <p:nvPr/>
        </p:nvSpPr>
        <p:spPr>
          <a:xfrm rot="0">
            <a:off x="10770459" y="4314400"/>
            <a:ext cx="7049511" cy="3239135"/>
          </a:xfrm>
          <a:prstGeom prst="rect">
            <a:avLst/>
          </a:prstGeom>
        </p:spPr>
        <p:txBody>
          <a:bodyPr anchor="t" rtlCol="false" tIns="0" lIns="0" bIns="0" rIns="0">
            <a:spAutoFit/>
          </a:bodyPr>
          <a:lstStyle/>
          <a:p>
            <a:pPr algn="just">
              <a:lnSpc>
                <a:spcPts val="2620"/>
              </a:lnSpc>
            </a:pPr>
            <a:r>
              <a:rPr lang="en-US" sz="2000">
                <a:solidFill>
                  <a:srgbClr val="005A74"/>
                </a:solidFill>
                <a:ea typeface="Aileron Bold"/>
              </a:rPr>
              <a:t>🔰</a:t>
            </a:r>
            <a:r>
              <a:rPr lang="en-US" sz="2000">
                <a:solidFill>
                  <a:srgbClr val="005A74"/>
                </a:solidFill>
                <a:latin typeface="Aileron Bold Italics"/>
              </a:rPr>
              <a:t>F1 Score = 2 * (Recall * Precision) / (Recall+ Precision)</a:t>
            </a:r>
          </a:p>
          <a:p>
            <a:pPr algn="just">
              <a:lnSpc>
                <a:spcPts val="2620"/>
              </a:lnSpc>
            </a:pPr>
          </a:p>
          <a:p>
            <a:pPr algn="just">
              <a:lnSpc>
                <a:spcPts val="2620"/>
              </a:lnSpc>
            </a:pPr>
            <a:r>
              <a:rPr lang="en-US" sz="2000">
                <a:solidFill>
                  <a:srgbClr val="005A74"/>
                </a:solidFill>
                <a:latin typeface="Aileron Bold"/>
                <a:ea typeface="Aileron Bold"/>
              </a:rPr>
              <a:t>🔰Classification Repor</a:t>
            </a:r>
          </a:p>
          <a:p>
            <a:pPr algn="just">
              <a:lnSpc>
                <a:spcPts val="2620"/>
              </a:lnSpc>
            </a:pPr>
          </a:p>
          <a:p>
            <a:pPr algn="just">
              <a:lnSpc>
                <a:spcPts val="2620"/>
              </a:lnSpc>
            </a:pPr>
            <a:r>
              <a:rPr lang="en-US" sz="2000">
                <a:solidFill>
                  <a:srgbClr val="005A74"/>
                </a:solidFill>
                <a:latin typeface="Aileron Bold"/>
                <a:ea typeface="Aileron Bold"/>
              </a:rPr>
              <a:t>🔰Confusion Matrix</a:t>
            </a:r>
          </a:p>
          <a:p>
            <a:pPr algn="just">
              <a:lnSpc>
                <a:spcPts val="2620"/>
              </a:lnSpc>
            </a:pPr>
          </a:p>
          <a:p>
            <a:pPr algn="just">
              <a:lnSpc>
                <a:spcPts val="2620"/>
              </a:lnSpc>
            </a:pPr>
            <a:r>
              <a:rPr lang="en-US" sz="2000">
                <a:solidFill>
                  <a:srgbClr val="005A74"/>
                </a:solidFill>
                <a:ea typeface="Aileron Bold"/>
              </a:rPr>
              <a:t>🔰</a:t>
            </a:r>
            <a:r>
              <a:rPr lang="en-US" sz="2000">
                <a:solidFill>
                  <a:srgbClr val="005A74"/>
                </a:solidFill>
                <a:latin typeface="Aileron Bold Italics"/>
              </a:rPr>
              <a:t>ROC Curve</a:t>
            </a:r>
          </a:p>
          <a:p>
            <a:pPr algn="just">
              <a:lnSpc>
                <a:spcPts val="2620"/>
              </a:lnSpc>
            </a:pPr>
          </a:p>
          <a:p>
            <a:pPr algn="just" marL="431801" indent="-215900" lvl="1">
              <a:lnSpc>
                <a:spcPts val="2620"/>
              </a:lnSpc>
              <a:buFont typeface="Arial"/>
              <a:buChar char="•"/>
            </a:pPr>
            <a:r>
              <a:rPr lang="en-US" sz="2000" spc="-6">
                <a:solidFill>
                  <a:srgbClr val="005A74"/>
                </a:solidFill>
                <a:latin typeface="Aileron Bold Italics"/>
              </a:rPr>
              <a:t>TPR = TP / (TP + FN) </a:t>
            </a:r>
          </a:p>
          <a:p>
            <a:pPr algn="just" marL="431801" indent="-215900" lvl="1">
              <a:lnSpc>
                <a:spcPts val="2620"/>
              </a:lnSpc>
              <a:buFont typeface="Arial"/>
              <a:buChar char="•"/>
            </a:pPr>
            <a:r>
              <a:rPr lang="en-US" sz="2000" spc="-6">
                <a:solidFill>
                  <a:srgbClr val="005A74"/>
                </a:solidFill>
                <a:latin typeface="Aileron Bold Italics"/>
              </a:rPr>
              <a:t>FPR = FP / (FP + TN) </a:t>
            </a:r>
          </a:p>
        </p:txBody>
      </p:sp>
      <p:grpSp>
        <p:nvGrpSpPr>
          <p:cNvPr name="Group 7" id="7"/>
          <p:cNvGrpSpPr/>
          <p:nvPr/>
        </p:nvGrpSpPr>
        <p:grpSpPr>
          <a:xfrm rot="0">
            <a:off x="5363703" y="541623"/>
            <a:ext cx="7560594" cy="974154"/>
            <a:chOff x="0" y="0"/>
            <a:chExt cx="3154148" cy="406400"/>
          </a:xfrm>
        </p:grpSpPr>
        <p:sp>
          <p:nvSpPr>
            <p:cNvPr name="Freeform 8" id="8"/>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9" id="9"/>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Freeform 10" id="10"/>
          <p:cNvSpPr/>
          <p:nvPr/>
        </p:nvSpPr>
        <p:spPr>
          <a:xfrm flipH="false" flipV="false" rot="0">
            <a:off x="1480156" y="4243490"/>
            <a:ext cx="7919931" cy="3409530"/>
          </a:xfrm>
          <a:custGeom>
            <a:avLst/>
            <a:gdLst/>
            <a:ahLst/>
            <a:cxnLst/>
            <a:rect r="r" b="b" t="t" l="l"/>
            <a:pathLst>
              <a:path h="3409530" w="7919931">
                <a:moveTo>
                  <a:pt x="0" y="0"/>
                </a:moveTo>
                <a:lnTo>
                  <a:pt x="7919931" y="0"/>
                </a:lnTo>
                <a:lnTo>
                  <a:pt x="7919931" y="3409530"/>
                </a:lnTo>
                <a:lnTo>
                  <a:pt x="0" y="3409530"/>
                </a:lnTo>
                <a:lnTo>
                  <a:pt x="0" y="0"/>
                </a:lnTo>
                <a:close/>
              </a:path>
            </a:pathLst>
          </a:custGeom>
          <a:blipFill>
            <a:blip r:embed="rId3"/>
            <a:stretch>
              <a:fillRect l="0" t="0" r="0" b="0"/>
            </a:stretch>
          </a:blipFill>
        </p:spPr>
      </p:sp>
      <p:sp>
        <p:nvSpPr>
          <p:cNvPr name="TextBox 11" id="11"/>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6</a:t>
            </a:r>
          </a:p>
        </p:txBody>
      </p:sp>
      <p:sp>
        <p:nvSpPr>
          <p:cNvPr name="TextBox 12" id="12"/>
          <p:cNvSpPr txBox="true"/>
          <p:nvPr/>
        </p:nvSpPr>
        <p:spPr>
          <a:xfrm rot="0">
            <a:off x="1480156" y="2155216"/>
            <a:ext cx="6521648" cy="547370"/>
          </a:xfrm>
          <a:prstGeom prst="rect">
            <a:avLst/>
          </a:prstGeom>
        </p:spPr>
        <p:txBody>
          <a:bodyPr anchor="t" rtlCol="false" tIns="0" lIns="0" bIns="0" rIns="0">
            <a:spAutoFit/>
          </a:bodyPr>
          <a:lstStyle/>
          <a:p>
            <a:pPr algn="ctr">
              <a:lnSpc>
                <a:spcPts val="4480"/>
              </a:lnSpc>
            </a:pPr>
            <a:r>
              <a:rPr lang="en-US" sz="3200">
                <a:solidFill>
                  <a:srgbClr val="005A74"/>
                </a:solidFill>
                <a:latin typeface="DejaVu Serif Bold"/>
              </a:rPr>
              <a:t>D. Değerlendirme Metrikleri</a:t>
            </a:r>
          </a:p>
        </p:txBody>
      </p:sp>
      <p:sp>
        <p:nvSpPr>
          <p:cNvPr name="TextBox 13" id="13"/>
          <p:cNvSpPr txBox="true"/>
          <p:nvPr/>
        </p:nvSpPr>
        <p:spPr>
          <a:xfrm rot="0">
            <a:off x="5794469" y="709612"/>
            <a:ext cx="6699062"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MATERYAL VE YÖNTEM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17351940" y="9350940"/>
            <a:ext cx="1167603" cy="1068370"/>
            <a:chOff x="0" y="0"/>
            <a:chExt cx="1013853" cy="927688"/>
          </a:xfrm>
        </p:grpSpPr>
        <p:sp>
          <p:nvSpPr>
            <p:cNvPr name="Freeform 4" id="4"/>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5" id="5"/>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grpSp>
        <p:nvGrpSpPr>
          <p:cNvPr name="Group 6" id="6"/>
          <p:cNvGrpSpPr/>
          <p:nvPr/>
        </p:nvGrpSpPr>
        <p:grpSpPr>
          <a:xfrm rot="0">
            <a:off x="5363703" y="541623"/>
            <a:ext cx="7560594" cy="974154"/>
            <a:chOff x="0" y="0"/>
            <a:chExt cx="3154148" cy="406400"/>
          </a:xfrm>
        </p:grpSpPr>
        <p:sp>
          <p:nvSpPr>
            <p:cNvPr name="Freeform 7" id="7"/>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8" id="8"/>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graphicFrame>
        <p:nvGraphicFramePr>
          <p:cNvPr name="Table 9" id="9"/>
          <p:cNvGraphicFramePr>
            <a:graphicFrameLocks noGrp="true"/>
          </p:cNvGraphicFramePr>
          <p:nvPr/>
        </p:nvGraphicFramePr>
        <p:xfrm>
          <a:off x="3429570" y="2462238"/>
          <a:ext cx="11428860" cy="7671386"/>
        </p:xfrm>
        <a:graphic>
          <a:graphicData uri="http://schemas.openxmlformats.org/drawingml/2006/table">
            <a:tbl>
              <a:tblPr/>
              <a:tblGrid>
                <a:gridCol w="2936883"/>
                <a:gridCol w="1410414"/>
                <a:gridCol w="1522371"/>
                <a:gridCol w="1379600"/>
                <a:gridCol w="1501975"/>
                <a:gridCol w="1318413"/>
                <a:gridCol w="1359205"/>
              </a:tblGrid>
              <a:tr h="1043119">
                <a:tc>
                  <a:txBody>
                    <a:bodyPr anchor="t" rtlCol="false"/>
                    <a:lstStyle/>
                    <a:p>
                      <a:pPr algn="ctr">
                        <a:lnSpc>
                          <a:spcPts val="2319"/>
                        </a:lnSpc>
                        <a:defRPr/>
                      </a:pPr>
                      <a:r>
                        <a:rPr lang="en-US" sz="1656">
                          <a:solidFill>
                            <a:srgbClr val="000000"/>
                          </a:solidFill>
                          <a:latin typeface="Glacial Indifference Bold"/>
                        </a:rPr>
                        <a:t>Classification Algorithms</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Training Accuracy</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Validation Accuracy</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Testing Accuracy</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Precision</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Recall</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c>
                  <a:txBody>
                    <a:bodyPr anchor="t" rtlCol="false"/>
                    <a:lstStyle/>
                    <a:p>
                      <a:pPr algn="ctr">
                        <a:lnSpc>
                          <a:spcPts val="2319"/>
                        </a:lnSpc>
                        <a:defRPr/>
                      </a:pPr>
                      <a:r>
                        <a:rPr lang="en-US" sz="1656">
                          <a:solidFill>
                            <a:srgbClr val="000000"/>
                          </a:solidFill>
                          <a:latin typeface="Glacial Indifference Bold"/>
                        </a:rPr>
                        <a:t>F1-score</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99ACFF"/>
                    </a:solidFill>
                  </a:tcPr>
                </a:tc>
              </a:tr>
              <a:tr h="736474">
                <a:tc>
                  <a:txBody>
                    <a:bodyPr anchor="t" rtlCol="false"/>
                    <a:lstStyle/>
                    <a:p>
                      <a:pPr algn="ctr">
                        <a:lnSpc>
                          <a:spcPts val="2319"/>
                        </a:lnSpc>
                        <a:defRPr/>
                      </a:pPr>
                      <a:r>
                        <a:rPr lang="en-US" sz="1656">
                          <a:solidFill>
                            <a:srgbClr val="000000"/>
                          </a:solidFill>
                          <a:latin typeface="Glacial Indifference"/>
                        </a:rPr>
                        <a:t>K-Nearest Neighbors</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86.99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90.33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91.68</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90.33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90.25</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Decision Tree</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84</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83.03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82.99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Random Forest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95.14</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94.33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93.38</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94.33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94.33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Support Vector Machine</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94.74</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94.03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93.99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Gradient Boosting</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94.37</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93.66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Logistic Regression</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96.59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98</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98</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98</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97.99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Artificial Neural Network</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85.75</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81.70</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81.66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81.66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81.66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81.6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Proposed Model (CNN)</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98.26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95.03</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95.39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95.39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95.39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95.2</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r h="736474">
                <a:tc>
                  <a:txBody>
                    <a:bodyPr anchor="t" rtlCol="false"/>
                    <a:lstStyle/>
                    <a:p>
                      <a:pPr algn="ctr">
                        <a:lnSpc>
                          <a:spcPts val="2319"/>
                        </a:lnSpc>
                        <a:defRPr/>
                      </a:pPr>
                      <a:r>
                        <a:rPr lang="en-US" sz="1656">
                          <a:solidFill>
                            <a:srgbClr val="000000"/>
                          </a:solidFill>
                          <a:latin typeface="Glacial Indifference"/>
                        </a:rPr>
                        <a:t>ResNet50</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97.27</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90.99</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91.06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91.06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91.06</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c>
                  <a:txBody>
                    <a:bodyPr anchor="t" rtlCol="false"/>
                    <a:lstStyle/>
                    <a:p>
                      <a:pPr algn="ctr">
                        <a:lnSpc>
                          <a:spcPts val="2319"/>
                        </a:lnSpc>
                        <a:defRPr/>
                      </a:pPr>
                      <a:r>
                        <a:rPr lang="en-US" sz="1656">
                          <a:solidFill>
                            <a:srgbClr val="000000"/>
                          </a:solidFill>
                          <a:latin typeface="Glacial Indifference"/>
                        </a:rPr>
                        <a:t>91</a:t>
                      </a:r>
                      <a:endParaRPr lang="en-US" sz="1100"/>
                    </a:p>
                  </a:txBody>
                  <a:tcPr marL="190500" marR="190500" marT="190500" marB="190500" anchor="ctr">
                    <a:lnL cmpd="sng" algn="ctr" cap="flat" w="9525">
                      <a:solidFill>
                        <a:srgbClr val="99ACFF"/>
                      </a:solidFill>
                      <a:prstDash val="solid"/>
                      <a:round/>
                      <a:headEnd type="none" w="med" len="med"/>
                      <a:tailEnd type="none" w="med" len="med"/>
                    </a:lnL>
                    <a:lnR cmpd="sng" algn="ctr" cap="flat" w="9525">
                      <a:solidFill>
                        <a:srgbClr val="99ACFF"/>
                      </a:solidFill>
                      <a:prstDash val="solid"/>
                      <a:round/>
                      <a:headEnd type="none" w="med" len="med"/>
                      <a:tailEnd type="none" w="med" len="med"/>
                    </a:lnR>
                    <a:lnT cmpd="sng" algn="ctr" cap="flat" w="9525">
                      <a:solidFill>
                        <a:srgbClr val="99ACFF"/>
                      </a:solidFill>
                      <a:prstDash val="solid"/>
                      <a:round/>
                      <a:headEnd type="none" w="med" len="med"/>
                      <a:tailEnd type="none" w="med" len="med"/>
                    </a:lnT>
                    <a:lnB cmpd="sng" algn="ctr" cap="flat" w="9525">
                      <a:solidFill>
                        <a:srgbClr val="99ACFF"/>
                      </a:solidFill>
                      <a:prstDash val="solid"/>
                      <a:round/>
                      <a:headEnd type="none" w="med" len="med"/>
                      <a:tailEnd type="none" w="med" len="med"/>
                    </a:lnB>
                    <a:solidFill>
                      <a:srgbClr val="CDD6FF"/>
                    </a:solidFill>
                  </a:tcPr>
                </a:tc>
              </a:tr>
            </a:tbl>
          </a:graphicData>
        </a:graphic>
      </p:graphicFrame>
      <p:sp>
        <p:nvSpPr>
          <p:cNvPr name="TextBox 10" id="10"/>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7</a:t>
            </a:r>
          </a:p>
        </p:txBody>
      </p:sp>
      <p:sp>
        <p:nvSpPr>
          <p:cNvPr name="TextBox 11" id="11"/>
          <p:cNvSpPr txBox="true"/>
          <p:nvPr/>
        </p:nvSpPr>
        <p:spPr>
          <a:xfrm rot="0">
            <a:off x="7469234" y="709612"/>
            <a:ext cx="3349531"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BULGULAR</a:t>
            </a:r>
          </a:p>
        </p:txBody>
      </p:sp>
      <p:sp>
        <p:nvSpPr>
          <p:cNvPr name="TextBox 12" id="12"/>
          <p:cNvSpPr txBox="true"/>
          <p:nvPr/>
        </p:nvSpPr>
        <p:spPr>
          <a:xfrm rot="0">
            <a:off x="5638205" y="2096479"/>
            <a:ext cx="7011591" cy="365759"/>
          </a:xfrm>
          <a:prstGeom prst="rect">
            <a:avLst/>
          </a:prstGeom>
        </p:spPr>
        <p:txBody>
          <a:bodyPr anchor="t" rtlCol="false" tIns="0" lIns="0" bIns="0" rIns="0">
            <a:spAutoFit/>
          </a:bodyPr>
          <a:lstStyle/>
          <a:p>
            <a:pPr algn="ctr">
              <a:lnSpc>
                <a:spcPts val="2940"/>
              </a:lnSpc>
            </a:pPr>
            <a:r>
              <a:rPr lang="en-US" sz="2100">
                <a:solidFill>
                  <a:srgbClr val="000000"/>
                </a:solidFill>
                <a:latin typeface="Aileron"/>
              </a:rPr>
              <a:t>Tablo 1. Sınıflandırma algoritmalarının karşılaştırma tablosu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59" r="0" b="-9259"/>
            </a:stretch>
          </a:blipFill>
        </p:spPr>
      </p:sp>
      <p:grpSp>
        <p:nvGrpSpPr>
          <p:cNvPr name="Group 3" id="3"/>
          <p:cNvGrpSpPr/>
          <p:nvPr/>
        </p:nvGrpSpPr>
        <p:grpSpPr>
          <a:xfrm rot="0">
            <a:off x="17351940" y="9350940"/>
            <a:ext cx="1167603" cy="1068370"/>
            <a:chOff x="0" y="0"/>
            <a:chExt cx="1013853" cy="927688"/>
          </a:xfrm>
        </p:grpSpPr>
        <p:sp>
          <p:nvSpPr>
            <p:cNvPr name="Freeform 4" id="4"/>
            <p:cNvSpPr/>
            <p:nvPr/>
          </p:nvSpPr>
          <p:spPr>
            <a:xfrm flipH="false" flipV="false" rot="0">
              <a:off x="0" y="0"/>
              <a:ext cx="1013853" cy="927688"/>
            </a:xfrm>
            <a:custGeom>
              <a:avLst/>
              <a:gdLst/>
              <a:ahLst/>
              <a:cxnLst/>
              <a:rect r="r" b="b" t="t" l="l"/>
              <a:pathLst>
                <a:path h="927688" w="1013853">
                  <a:moveTo>
                    <a:pt x="0" y="0"/>
                  </a:moveTo>
                  <a:lnTo>
                    <a:pt x="1013853" y="0"/>
                  </a:lnTo>
                  <a:lnTo>
                    <a:pt x="1013853" y="927688"/>
                  </a:lnTo>
                  <a:lnTo>
                    <a:pt x="0" y="927688"/>
                  </a:lnTo>
                  <a:close/>
                </a:path>
              </a:pathLst>
            </a:custGeom>
            <a:solidFill>
              <a:srgbClr val="4F7386"/>
            </a:solidFill>
          </p:spPr>
        </p:sp>
        <p:sp>
          <p:nvSpPr>
            <p:cNvPr name="TextBox 5" id="5"/>
            <p:cNvSpPr txBox="true"/>
            <p:nvPr/>
          </p:nvSpPr>
          <p:spPr>
            <a:xfrm>
              <a:off x="0" y="-9525"/>
              <a:ext cx="1013853" cy="937213"/>
            </a:xfrm>
            <a:prstGeom prst="rect">
              <a:avLst/>
            </a:prstGeom>
          </p:spPr>
          <p:txBody>
            <a:bodyPr anchor="ctr" rtlCol="false" tIns="50800" lIns="50800" bIns="50800" rIns="50800"/>
            <a:lstStyle/>
            <a:p>
              <a:pPr algn="ctr">
                <a:lnSpc>
                  <a:spcPts val="2879"/>
                </a:lnSpc>
              </a:pPr>
            </a:p>
          </p:txBody>
        </p:sp>
      </p:grpSp>
      <p:grpSp>
        <p:nvGrpSpPr>
          <p:cNvPr name="Group 6" id="6"/>
          <p:cNvGrpSpPr/>
          <p:nvPr/>
        </p:nvGrpSpPr>
        <p:grpSpPr>
          <a:xfrm rot="0">
            <a:off x="5363703" y="541623"/>
            <a:ext cx="7560594" cy="974154"/>
            <a:chOff x="0" y="0"/>
            <a:chExt cx="3154148" cy="406400"/>
          </a:xfrm>
        </p:grpSpPr>
        <p:sp>
          <p:nvSpPr>
            <p:cNvPr name="Freeform 7" id="7"/>
            <p:cNvSpPr/>
            <p:nvPr/>
          </p:nvSpPr>
          <p:spPr>
            <a:xfrm flipH="false" flipV="false" rot="0">
              <a:off x="0" y="0"/>
              <a:ext cx="3154148" cy="406400"/>
            </a:xfrm>
            <a:custGeom>
              <a:avLst/>
              <a:gdLst/>
              <a:ahLst/>
              <a:cxnLst/>
              <a:rect r="r" b="b" t="t" l="l"/>
              <a:pathLst>
                <a:path h="406400" w="3154148">
                  <a:moveTo>
                    <a:pt x="2950948" y="0"/>
                  </a:moveTo>
                  <a:cubicBezTo>
                    <a:pt x="3063172" y="0"/>
                    <a:pt x="3154148" y="90976"/>
                    <a:pt x="3154148" y="203200"/>
                  </a:cubicBezTo>
                  <a:cubicBezTo>
                    <a:pt x="3154148" y="315424"/>
                    <a:pt x="3063172" y="406400"/>
                    <a:pt x="2950948" y="406400"/>
                  </a:cubicBezTo>
                  <a:lnTo>
                    <a:pt x="203200" y="406400"/>
                  </a:lnTo>
                  <a:cubicBezTo>
                    <a:pt x="90976" y="406400"/>
                    <a:pt x="0" y="315424"/>
                    <a:pt x="0" y="203200"/>
                  </a:cubicBezTo>
                  <a:cubicBezTo>
                    <a:pt x="0" y="90976"/>
                    <a:pt x="90976" y="0"/>
                    <a:pt x="203200" y="0"/>
                  </a:cubicBezTo>
                  <a:close/>
                </a:path>
              </a:pathLst>
            </a:custGeom>
            <a:solidFill>
              <a:srgbClr val="41669D"/>
            </a:solidFill>
          </p:spPr>
        </p:sp>
        <p:sp>
          <p:nvSpPr>
            <p:cNvPr name="TextBox 8" id="8"/>
            <p:cNvSpPr txBox="true"/>
            <p:nvPr/>
          </p:nvSpPr>
          <p:spPr>
            <a:xfrm>
              <a:off x="0" y="-9525"/>
              <a:ext cx="3154148" cy="415925"/>
            </a:xfrm>
            <a:prstGeom prst="rect">
              <a:avLst/>
            </a:prstGeom>
          </p:spPr>
          <p:txBody>
            <a:bodyPr anchor="ctr" rtlCol="false" tIns="50800" lIns="50800" bIns="50800" rIns="50800"/>
            <a:lstStyle/>
            <a:p>
              <a:pPr algn="ctr">
                <a:lnSpc>
                  <a:spcPts val="2879"/>
                </a:lnSpc>
              </a:pPr>
            </a:p>
          </p:txBody>
        </p:sp>
      </p:grpSp>
      <p:sp>
        <p:nvSpPr>
          <p:cNvPr name="TextBox 9" id="9"/>
          <p:cNvSpPr txBox="true"/>
          <p:nvPr/>
        </p:nvSpPr>
        <p:spPr>
          <a:xfrm rot="0">
            <a:off x="17509196" y="9499882"/>
            <a:ext cx="621548" cy="638175"/>
          </a:xfrm>
          <a:prstGeom prst="rect">
            <a:avLst/>
          </a:prstGeom>
        </p:spPr>
        <p:txBody>
          <a:bodyPr anchor="t" rtlCol="false" tIns="0" lIns="0" bIns="0" rIns="0">
            <a:spAutoFit/>
          </a:bodyPr>
          <a:lstStyle/>
          <a:p>
            <a:pPr algn="ctr">
              <a:lnSpc>
                <a:spcPts val="5040"/>
              </a:lnSpc>
              <a:spcBef>
                <a:spcPct val="0"/>
              </a:spcBef>
            </a:pPr>
            <a:r>
              <a:rPr lang="en-US" sz="4200">
                <a:solidFill>
                  <a:srgbClr val="FFFFFF"/>
                </a:solidFill>
                <a:latin typeface="Montserrat Ultra-Bold"/>
              </a:rPr>
              <a:t>8</a:t>
            </a:r>
          </a:p>
        </p:txBody>
      </p:sp>
      <p:sp>
        <p:nvSpPr>
          <p:cNvPr name="TextBox 10" id="10"/>
          <p:cNvSpPr txBox="true"/>
          <p:nvPr/>
        </p:nvSpPr>
        <p:spPr>
          <a:xfrm rot="0">
            <a:off x="7469234" y="709612"/>
            <a:ext cx="3349531" cy="638175"/>
          </a:xfrm>
          <a:prstGeom prst="rect">
            <a:avLst/>
          </a:prstGeom>
        </p:spPr>
        <p:txBody>
          <a:bodyPr anchor="t" rtlCol="false" tIns="0" lIns="0" bIns="0" rIns="0">
            <a:spAutoFit/>
          </a:bodyPr>
          <a:lstStyle/>
          <a:p>
            <a:pPr algn="l">
              <a:lnSpc>
                <a:spcPts val="5040"/>
              </a:lnSpc>
            </a:pPr>
            <a:r>
              <a:rPr lang="en-US" sz="4200">
                <a:solidFill>
                  <a:srgbClr val="EFEBE0"/>
                </a:solidFill>
                <a:latin typeface="Montserrat Bold"/>
              </a:rPr>
              <a:t>BULGULAR</a:t>
            </a:r>
          </a:p>
        </p:txBody>
      </p:sp>
      <p:sp>
        <p:nvSpPr>
          <p:cNvPr name="TextBox 11" id="11"/>
          <p:cNvSpPr txBox="true"/>
          <p:nvPr/>
        </p:nvSpPr>
        <p:spPr>
          <a:xfrm rot="0">
            <a:off x="1392008" y="3138681"/>
            <a:ext cx="15503984" cy="4823459"/>
          </a:xfrm>
          <a:prstGeom prst="rect">
            <a:avLst/>
          </a:prstGeom>
        </p:spPr>
        <p:txBody>
          <a:bodyPr anchor="t" rtlCol="false" tIns="0" lIns="0" bIns="0" rIns="0">
            <a:spAutoFit/>
          </a:bodyPr>
          <a:lstStyle/>
          <a:p>
            <a:pPr algn="just">
              <a:lnSpc>
                <a:spcPts val="2940"/>
              </a:lnSpc>
            </a:pPr>
            <a:r>
              <a:rPr lang="en-US" sz="2100">
                <a:solidFill>
                  <a:srgbClr val="000000"/>
                </a:solidFill>
                <a:latin typeface="Aileron"/>
              </a:rPr>
              <a:t>KNN algoritması, %90.3 doğruluk ve tümör sınıfında %99 duyarlılık ile güçlü bir performans sergilemiştir. Ancak, normal sınıfta düşük duyarlılık (%81) nedeniyle yüksek yanlış negatif oranı oluşturmaktadır. Decision Tree algoritması, %83 doğruluk ile kabul edilebilir bir performans gösterirken, yüksek yanlış negatif oranları ve aşırı öğrenme (overfitting) eğilimi, potansiyel tümör vakalarının gözden kaçma riskini artırmaktadır. Random Forest algoritması, %94.33 doğruluk ve %94 AUC ile dengeli ve güçlü bir performans sunmakta olup, her iki sınıfta da düşük yanlış sınıflandırma oranlarına sahiptir. Ancak, çok sayıda ağaç eğitimi gerektirdiğinden hesaplama maliyetli olabilir. SVM, %94 doğruluk ile etkileyici bir performans sergilerken, özellikle büyük veri setlerinde hesaplama açısından yoğun olabilir. Gradient Boosting algoritması, %93 doğruluk ve %94 AUC ile dengeli bir performans sunmaktadır. Logistic Regression, %98 doğruluk ve %98 F1 skoru ile yüksek performans sunmakta ve hızlı eğitim süreciyle avantajlıdır; ancak, doğrusal olmayan ilişkileri yakalamada yetersiz kalabilir. Bu makine öğrenmesi modellerinin performansları, eğitim süreçlerinde kullanılan 5-katlı çapraz doğrulama (5-fold cross-validation) yöntemiyle test edilmiştir. Bu yöntem, veri setini beş alt kümeye ayırarak her birini sırayla test seti olarak kullanır ve modelin genelleme yeteneğini daha güvenilir bir şekilde değerlendirmeyi sağlar. Performans iyileştirmeleri için veri setinin genişletilmesi ve her model için hiperparametre optimizasyonunun yapılması, potansiyel olarak model doğruluğunu artırabilir ve genelleme yeteneklerini iyileştirebilir.</a:t>
            </a:r>
          </a:p>
        </p:txBody>
      </p:sp>
      <p:sp>
        <p:nvSpPr>
          <p:cNvPr name="TextBox 12" id="12"/>
          <p:cNvSpPr txBox="true"/>
          <p:nvPr/>
        </p:nvSpPr>
        <p:spPr>
          <a:xfrm rot="0">
            <a:off x="1392008" y="2228122"/>
            <a:ext cx="8330758" cy="547370"/>
          </a:xfrm>
          <a:prstGeom prst="rect">
            <a:avLst/>
          </a:prstGeom>
        </p:spPr>
        <p:txBody>
          <a:bodyPr anchor="t" rtlCol="false" tIns="0" lIns="0" bIns="0" rIns="0">
            <a:spAutoFit/>
          </a:bodyPr>
          <a:lstStyle/>
          <a:p>
            <a:pPr algn="ctr">
              <a:lnSpc>
                <a:spcPts val="4480"/>
              </a:lnSpc>
            </a:pPr>
            <a:r>
              <a:rPr lang="en-US" sz="3200">
                <a:solidFill>
                  <a:srgbClr val="000000"/>
                </a:solidFill>
                <a:latin typeface="DejaVu Serif Bold"/>
              </a:rPr>
              <a:t>A. Makine Öğrenmesi Algoritmaları</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DAGI4bOJkQg</dc:identifier>
  <dcterms:modified xsi:type="dcterms:W3CDTF">2011-08-01T06:04:30Z</dcterms:modified>
  <cp:revision>1</cp:revision>
  <dc:title>YAPAY ZEKA İLE BEYİN TÜMÖRÜ TEŞHİSİ</dc:title>
</cp:coreProperties>
</file>