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2A63A8"/>
    <a:srgbClr val="3276C8"/>
    <a:srgbClr val="1994B1"/>
    <a:srgbClr val="2086AA"/>
    <a:srgbClr val="00BAFF"/>
    <a:srgbClr val="883C84"/>
    <a:srgbClr val="461B49"/>
    <a:srgbClr val="963488"/>
    <a:srgbClr val="283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0279" autoAdjust="0"/>
    <p:restoredTop sz="73146" autoAdjust="0"/>
  </p:normalViewPr>
  <p:slideViewPr>
    <p:cSldViewPr>
      <p:cViewPr varScale="1">
        <p:scale>
          <a:sx n="49" d="100"/>
          <a:sy n="49" d="100"/>
        </p:scale>
        <p:origin x="-1212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sraa\Desktop\--Final%20Submission--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sraa\Desktop\--Final%20Submission--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200" dirty="0">
                <a:solidFill>
                  <a:srgbClr val="A100FF"/>
                </a:solidFill>
              </a:rPr>
              <a:t>Top 5 Categories by aggregate 'Popularity' Score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Aggregate Score</c:v>
                </c:pt>
              </c:strCache>
            </c:strRef>
          </c:tx>
          <c:invertIfNegative val="0"/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746496"/>
        <c:axId val="141137408"/>
      </c:barChart>
      <c:catAx>
        <c:axId val="1387464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>
                    <a:solidFill>
                      <a:srgbClr val="002060"/>
                    </a:solidFill>
                  </a:rPr>
                  <a:t>Categories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41137408"/>
        <c:crosses val="autoZero"/>
        <c:auto val="1"/>
        <c:lblAlgn val="ctr"/>
        <c:lblOffset val="100"/>
        <c:noMultiLvlLbl val="0"/>
      </c:catAx>
      <c:valAx>
        <c:axId val="141137408"/>
        <c:scaling>
          <c:orientation val="minMax"/>
        </c:scaling>
        <c:delete val="0"/>
        <c:axPos val="b"/>
        <c:majorGridlines>
          <c:spPr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>
                    <a:solidFill>
                      <a:srgbClr val="002060"/>
                    </a:solidFill>
                  </a:rPr>
                  <a:t>Aggregate 'Popularity' Score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38746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5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3200" b="1" i="0" baseline="0" dirty="0" smtClean="0">
                <a:solidFill>
                  <a:srgbClr val="A100FF"/>
                </a:solidFill>
                <a:effectLst/>
              </a:rPr>
              <a:t>Popularity percentage share from top 5 categories</a:t>
            </a:r>
            <a:endParaRPr lang="en-US" sz="3200" dirty="0">
              <a:solidFill>
                <a:srgbClr val="A100FF"/>
              </a:solidFill>
              <a:effectLst/>
            </a:endParaRP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Aggregate Score</c:v>
                </c:pt>
              </c:strCache>
            </c:strRef>
          </c:tx>
          <c:dLbls>
            <c:numFmt formatCode="0.0%" sourceLinked="0"/>
            <c:spPr>
              <a:noFill/>
            </c:spPr>
            <c:txPr>
              <a:bodyPr/>
              <a:lstStyle/>
              <a:p>
                <a:pPr>
                  <a:defRPr sz="22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919298" y="837474"/>
            <a:ext cx="7315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A100FF"/>
                </a:solidFill>
              </a:rPr>
              <a:t>ANALYSIS</a:t>
            </a:r>
          </a:p>
          <a:p>
            <a:r>
              <a:rPr lang="en-US" sz="2700" dirty="0" smtClean="0"/>
              <a:t>Animals and Science are the 2 most popular categories of content.</a:t>
            </a:r>
          </a:p>
          <a:p>
            <a:endParaRPr lang="en-US" sz="700" dirty="0" smtClean="0"/>
          </a:p>
          <a:p>
            <a:r>
              <a:rPr lang="en-US" sz="2700" dirty="0" smtClean="0"/>
              <a:t>Showing that people enjoy ‘real-life’ and ‘factual’ content the most.</a:t>
            </a:r>
            <a:endParaRPr lang="en-US" sz="2700" dirty="0"/>
          </a:p>
        </p:txBody>
      </p:sp>
      <p:sp>
        <p:nvSpPr>
          <p:cNvPr id="18" name="TextBox 17"/>
          <p:cNvSpPr txBox="1"/>
          <p:nvPr/>
        </p:nvSpPr>
        <p:spPr>
          <a:xfrm>
            <a:off x="10919298" y="3316188"/>
            <a:ext cx="726656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A100FF"/>
                </a:solidFill>
              </a:rPr>
              <a:t>INSIGHTS</a:t>
            </a:r>
          </a:p>
          <a:p>
            <a:r>
              <a:rPr lang="en-US" sz="2700" dirty="0" smtClean="0"/>
              <a:t>Food is a common theme with the top 5 categories with ‘Healthy eating’ ranking the highest.</a:t>
            </a:r>
          </a:p>
          <a:p>
            <a:endParaRPr lang="en-US" sz="500" dirty="0"/>
          </a:p>
          <a:p>
            <a:r>
              <a:rPr lang="en-US" sz="2700" dirty="0" smtClean="0"/>
              <a:t>This may give an indication to the audience within your user base.</a:t>
            </a:r>
          </a:p>
          <a:p>
            <a:endParaRPr lang="en-US" sz="500" dirty="0"/>
          </a:p>
          <a:p>
            <a:r>
              <a:rPr lang="en-US" sz="2700" dirty="0" smtClean="0"/>
              <a:t>You could use this insight to create a campaign and work with healthy eating brands to boost user engagement.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919297" y="7039845"/>
            <a:ext cx="69633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A100FF"/>
                </a:solidFill>
              </a:rPr>
              <a:t>NEXT STEP</a:t>
            </a:r>
          </a:p>
          <a:p>
            <a:r>
              <a:rPr lang="en-US" sz="2700" dirty="0" smtClean="0"/>
              <a:t>This ad-hoc analysis is insightful, but it’s time to take this analysis into large scale production for real-time understanding of your business.</a:t>
            </a:r>
          </a:p>
          <a:p>
            <a:r>
              <a:rPr lang="en-US" sz="2700" dirty="0" smtClean="0"/>
              <a:t>We can show you how to do this.</a:t>
            </a: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875780" y="2005583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8"/>
            <a:endParaRPr lang="en-US" sz="2500" b="1" dirty="0" smtClean="0"/>
          </a:p>
          <a:p>
            <a:pPr lvl="8"/>
            <a:endParaRPr lang="en-US" sz="2500" b="1" dirty="0"/>
          </a:p>
          <a:p>
            <a:pPr lvl="8"/>
            <a:endParaRPr lang="en-US" sz="2500" b="1" dirty="0" smtClean="0"/>
          </a:p>
          <a:p>
            <a:pPr lvl="8"/>
            <a:r>
              <a:rPr lang="en-US" sz="2500" b="1" dirty="0" smtClean="0"/>
              <a:t>Social Buzz is a fast growing technology unicorn</a:t>
            </a:r>
          </a:p>
          <a:p>
            <a:pPr lvl="8"/>
            <a:r>
              <a:rPr lang="en-US" sz="2500" b="1" dirty="0"/>
              <a:t>t</a:t>
            </a:r>
            <a:r>
              <a:rPr lang="en-US" sz="2500" b="1" dirty="0" smtClean="0"/>
              <a:t>hat need to adapt quickly to its global scale.</a:t>
            </a:r>
          </a:p>
          <a:p>
            <a:pPr lvl="8"/>
            <a:r>
              <a:rPr lang="en-US" sz="2500" b="1" dirty="0" smtClean="0"/>
              <a:t>Accenture has begun a 4 month POC focusing on these tasks: </a:t>
            </a:r>
          </a:p>
          <a:p>
            <a:pPr lvl="8"/>
            <a:endParaRPr lang="en-US" sz="2500" b="1" dirty="0" smtClean="0"/>
          </a:p>
          <a:p>
            <a:pPr lvl="8"/>
            <a:endParaRPr lang="en-US" sz="2500" b="1" dirty="0"/>
          </a:p>
          <a:p>
            <a:pPr marL="4000500" lvl="8" indent="-342900">
              <a:buFont typeface="Arial" pitchFamily="34" charset="0"/>
              <a:buChar char="•"/>
            </a:pPr>
            <a:r>
              <a:rPr lang="en-US" sz="2500" b="1" dirty="0" smtClean="0"/>
              <a:t>An audit to Social Buzz’s big data practice</a:t>
            </a:r>
          </a:p>
          <a:p>
            <a:pPr marL="4000500" lvl="8" indent="-342900">
              <a:buFont typeface="Arial" pitchFamily="34" charset="0"/>
              <a:buChar char="•"/>
            </a:pPr>
            <a:r>
              <a:rPr lang="en-US" sz="2500" b="1" dirty="0" smtClean="0"/>
              <a:t>Recommendations for a  successful IPO</a:t>
            </a:r>
          </a:p>
          <a:p>
            <a:pPr marL="4000500" lvl="8" indent="-342900">
              <a:buFont typeface="Arial" pitchFamily="34" charset="0"/>
              <a:buChar char="•"/>
            </a:pPr>
            <a:r>
              <a:rPr lang="en-US" sz="2500" b="1" dirty="0" smtClean="0"/>
              <a:t>Analysis to find Social Buzz’s top 5 most popular categories of content</a:t>
            </a:r>
            <a:endParaRPr lang="en-US" sz="2500" b="1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4600" y="5509926"/>
            <a:ext cx="711245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</a:rPr>
              <a:t>Over</a:t>
            </a:r>
            <a:r>
              <a:rPr lang="en-US" sz="2500" b="1" u="sng" dirty="0" smtClean="0">
                <a:solidFill>
                  <a:schemeClr val="bg1"/>
                </a:solidFill>
              </a:rPr>
              <a:t> 2,000 </a:t>
            </a:r>
            <a:r>
              <a:rPr lang="en-US" sz="2500" b="1" dirty="0" smtClean="0">
                <a:solidFill>
                  <a:schemeClr val="bg1"/>
                </a:solidFill>
              </a:rPr>
              <a:t>posts per day</a:t>
            </a:r>
          </a:p>
          <a:p>
            <a:r>
              <a:rPr lang="en-US" sz="2500" b="1" u="sng" dirty="0" smtClean="0">
                <a:solidFill>
                  <a:schemeClr val="bg1"/>
                </a:solidFill>
              </a:rPr>
              <a:t>730,000</a:t>
            </a:r>
            <a:r>
              <a:rPr lang="en-US" sz="2500" b="1" dirty="0" smtClean="0">
                <a:solidFill>
                  <a:schemeClr val="bg1"/>
                </a:solidFill>
              </a:rPr>
              <a:t> pieces of content per year!</a:t>
            </a:r>
          </a:p>
          <a:p>
            <a:endParaRPr lang="en-US" sz="2500" b="1" dirty="0">
              <a:solidFill>
                <a:schemeClr val="bg1"/>
              </a:solidFill>
            </a:endParaRPr>
          </a:p>
          <a:p>
            <a:r>
              <a:rPr lang="en-US" sz="2500" b="1" dirty="0" smtClean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500" b="1" dirty="0">
              <a:solidFill>
                <a:schemeClr val="bg1"/>
              </a:solidFill>
            </a:endParaRPr>
          </a:p>
          <a:p>
            <a:r>
              <a:rPr lang="en-US" sz="2500" b="1" u="sng" dirty="0" smtClean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US" sz="25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326718" y="1073014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2086AA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solidFill>
                <a:srgbClr val="2086AA"/>
              </a:solidFill>
            </a:ln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1891361" cy="1879541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638" y="6819900"/>
            <a:ext cx="2123087" cy="2209799"/>
          </a:xfrm>
          <a:prstGeom prst="ellipse">
            <a:avLst/>
          </a:prstGeom>
          <a:ln w="38100" cap="rnd">
            <a:solidFill>
              <a:srgbClr val="2A63A8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Freeform 33"/>
          <p:cNvSpPr/>
          <p:nvPr/>
        </p:nvSpPr>
        <p:spPr>
          <a:xfrm>
            <a:off x="11295652" y="1073012"/>
            <a:ext cx="2187334" cy="2087727"/>
          </a:xfrm>
          <a:custGeom>
            <a:avLst/>
            <a:gdLst/>
            <a:ahLst/>
            <a:cxnLst/>
            <a:rect l="l" t="t" r="r" b="b"/>
            <a:pathLst>
              <a:path w="6542159" h="6244242">
                <a:moveTo>
                  <a:pt x="3271080" y="4996"/>
                </a:moveTo>
                <a:cubicBezTo>
                  <a:pt x="2154117" y="0"/>
                  <a:pt x="1119857" y="593026"/>
                  <a:pt x="559929" y="1559521"/>
                </a:cubicBezTo>
                <a:cubicBezTo>
                  <a:pt x="0" y="2526015"/>
                  <a:pt x="0" y="3718228"/>
                  <a:pt x="559929" y="4684723"/>
                </a:cubicBezTo>
                <a:cubicBezTo>
                  <a:pt x="1119857" y="5651217"/>
                  <a:pt x="2154117" y="6244243"/>
                  <a:pt x="3271080" y="6239248"/>
                </a:cubicBezTo>
                <a:cubicBezTo>
                  <a:pt x="4388043" y="6244243"/>
                  <a:pt x="5422303" y="5651217"/>
                  <a:pt x="5982231" y="4684723"/>
                </a:cubicBezTo>
                <a:cubicBezTo>
                  <a:pt x="6542160" y="3718229"/>
                  <a:pt x="6542160" y="2526015"/>
                  <a:pt x="5982231" y="1559521"/>
                </a:cubicBezTo>
                <a:cubicBezTo>
                  <a:pt x="5422303" y="593027"/>
                  <a:pt x="4388043" y="1"/>
                  <a:pt x="3271080" y="4996"/>
                </a:cubicBezTo>
                <a:close/>
              </a:path>
            </a:pathLst>
          </a:custGeom>
          <a:blipFill>
            <a:blip r:embed="rId7"/>
            <a:stretch>
              <a:fillRect l="-164266" t="1917" r="-22903" b="-93994"/>
            </a:stretch>
          </a:blipFill>
          <a:ln>
            <a:solidFill>
              <a:srgbClr val="00BAFF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36" name="AutoShape 15"/>
          <p:cNvSpPr/>
          <p:nvPr/>
        </p:nvSpPr>
        <p:spPr>
          <a:xfrm>
            <a:off x="14249400" y="4530179"/>
            <a:ext cx="2819400" cy="107052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/>
            <a:r>
              <a:rPr lang="en-US" sz="2500" b="1" dirty="0"/>
              <a:t>Marcus </a:t>
            </a:r>
            <a:r>
              <a:rPr lang="en-US" sz="2500" b="1" dirty="0" err="1" smtClean="0"/>
              <a:t>Rompton</a:t>
            </a:r>
            <a:endParaRPr lang="en-US" sz="2500" b="1" dirty="0"/>
          </a:p>
          <a:p>
            <a:pPr algn="ctr"/>
            <a:r>
              <a:rPr lang="en-US" sz="2500" dirty="0" smtClean="0"/>
              <a:t>Senior </a:t>
            </a:r>
            <a:r>
              <a:rPr lang="en-US" sz="2500" dirty="0"/>
              <a:t>Principle</a:t>
            </a:r>
          </a:p>
        </p:txBody>
      </p:sp>
      <p:sp>
        <p:nvSpPr>
          <p:cNvPr id="39" name="AutoShape 15"/>
          <p:cNvSpPr/>
          <p:nvPr/>
        </p:nvSpPr>
        <p:spPr>
          <a:xfrm>
            <a:off x="14249400" y="1337067"/>
            <a:ext cx="3505200" cy="159497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/>
            <a:r>
              <a:rPr lang="en-US" sz="2500" b="1" dirty="0"/>
              <a:t>Andrew </a:t>
            </a:r>
            <a:r>
              <a:rPr lang="en-US" sz="2500" b="1" dirty="0" smtClean="0"/>
              <a:t>Fleming</a:t>
            </a:r>
          </a:p>
          <a:p>
            <a:pPr algn="ctr"/>
            <a:r>
              <a:rPr lang="en-US" sz="2500" dirty="0" smtClean="0"/>
              <a:t>Chief </a:t>
            </a:r>
            <a:r>
              <a:rPr lang="en-US" sz="2500" dirty="0"/>
              <a:t>Technical Architect</a:t>
            </a:r>
          </a:p>
        </p:txBody>
      </p:sp>
      <p:sp>
        <p:nvSpPr>
          <p:cNvPr id="40" name="AutoShape 15"/>
          <p:cNvSpPr/>
          <p:nvPr/>
        </p:nvSpPr>
        <p:spPr>
          <a:xfrm>
            <a:off x="14249400" y="7642242"/>
            <a:ext cx="2819400" cy="107052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ctr"/>
            <a:r>
              <a:rPr lang="en-US" sz="2500" b="1" dirty="0" err="1" smtClean="0"/>
              <a:t>Esraa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Elgendy</a:t>
            </a:r>
            <a:endParaRPr lang="en-US" sz="2500" b="1" dirty="0"/>
          </a:p>
          <a:p>
            <a:pPr algn="ctr"/>
            <a:r>
              <a:rPr lang="en-US" sz="2500" dirty="0" smtClean="0"/>
              <a:t>Data Analyst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8439" y="1454169"/>
            <a:ext cx="3507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Understanding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46151" y="3192591"/>
            <a:ext cx="286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Cleaning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51004" y="4861040"/>
            <a:ext cx="2596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 Modeling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16102" y="6457921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Data Analysis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08838" y="8111393"/>
            <a:ext cx="26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Uncover Insights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81635" y="3848100"/>
            <a:ext cx="4063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 smtClean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US" sz="3000" b="1" dirty="0" smtClean="0">
              <a:solidFill>
                <a:srgbClr val="A100FF"/>
              </a:solidFill>
            </a:endParaRPr>
          </a:p>
          <a:p>
            <a:pPr algn="ctr"/>
            <a:r>
              <a:rPr lang="en-US" sz="3500" b="1" dirty="0" smtClean="0"/>
              <a:t>Unique Categories</a:t>
            </a:r>
            <a:endParaRPr lang="en-US" sz="3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00801" y="3899170"/>
            <a:ext cx="5257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 smtClean="0">
                <a:solidFill>
                  <a:srgbClr val="A100FF"/>
                </a:solidFill>
              </a:rPr>
              <a:t>1897</a:t>
            </a:r>
          </a:p>
          <a:p>
            <a:pPr algn="ctr"/>
            <a:endParaRPr lang="en-US" sz="3000" b="1" dirty="0" smtClean="0">
              <a:solidFill>
                <a:srgbClr val="A100FF"/>
              </a:solidFill>
            </a:endParaRPr>
          </a:p>
          <a:p>
            <a:pPr algn="ctr"/>
            <a:r>
              <a:rPr lang="en-US" sz="3500" b="1" dirty="0" smtClean="0"/>
              <a:t>Reactions to ‘Animal’ posts</a:t>
            </a:r>
            <a:endParaRPr lang="en-US" sz="3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124817" y="3989151"/>
            <a:ext cx="4561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 smtClean="0">
                <a:solidFill>
                  <a:srgbClr val="A100FF"/>
                </a:solidFill>
              </a:rPr>
              <a:t>JANUARY</a:t>
            </a:r>
          </a:p>
          <a:p>
            <a:pPr algn="ctr"/>
            <a:endParaRPr lang="en-US" sz="3000" b="1" dirty="0" smtClean="0">
              <a:solidFill>
                <a:srgbClr val="A100FF"/>
              </a:solidFill>
            </a:endParaRPr>
          </a:p>
          <a:p>
            <a:pPr algn="ctr"/>
            <a:r>
              <a:rPr lang="en-US" sz="3500" b="1" dirty="0" smtClean="0"/>
              <a:t>Month with most posts</a:t>
            </a:r>
            <a:endParaRPr lang="en-US" sz="3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156082"/>
              </p:ext>
            </p:extLst>
          </p:nvPr>
        </p:nvGraphicFramePr>
        <p:xfrm>
          <a:off x="4153811" y="1943100"/>
          <a:ext cx="10476589" cy="6381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745979"/>
              </p:ext>
            </p:extLst>
          </p:nvPr>
        </p:nvGraphicFramePr>
        <p:xfrm>
          <a:off x="4879649" y="1181101"/>
          <a:ext cx="10760436" cy="784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320</Words>
  <Application>Microsoft Office PowerPoint</Application>
  <PresentationFormat>Custom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Graphik Regular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esraa</cp:lastModifiedBy>
  <cp:revision>21</cp:revision>
  <dcterms:created xsi:type="dcterms:W3CDTF">2006-08-16T00:00:00Z</dcterms:created>
  <dcterms:modified xsi:type="dcterms:W3CDTF">2023-10-27T21:30:12Z</dcterms:modified>
  <dc:identifier>DAEhDyfaYKE</dc:identifier>
</cp:coreProperties>
</file>