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B636F98-0E62-4FD9-95AE-AD5AD8E614FC}">
  <a:tblStyle styleId="{DB636F98-0E62-4FD9-95AE-AD5AD8E614FC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9455395c98_0_3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9455395c98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01813464bc_0_2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01813464bc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bd6139be6a_9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bd6139be6a_9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230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4" name="Google Shape;54;p13"/>
          <p:cNvGraphicFramePr/>
          <p:nvPr/>
        </p:nvGraphicFramePr>
        <p:xfrm>
          <a:off x="169713" y="891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{DB636F98-0E62-4FD9-95AE-AD5AD8E614FC}</a:tableStyleId>
              </a:tblPr>
              <a:tblGrid>
                <a:gridCol w="2076025"/>
                <a:gridCol w="3004225"/>
                <a:gridCol w="628000"/>
                <a:gridCol w="686100"/>
                <a:gridCol w="2410200"/>
              </a:tblGrid>
              <a:tr h="254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666666"/>
                          </a:solidFill>
                        </a:rPr>
                        <a:t>Stakeholder</a:t>
                      </a:r>
                      <a:endParaRPr b="1" sz="10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666666"/>
                          </a:solidFill>
                        </a:rPr>
                        <a:t>Role </a:t>
                      </a:r>
                      <a:endParaRPr b="1" sz="10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666666"/>
                          </a:solidFill>
                        </a:rPr>
                        <a:t>Power (H/M/L)</a:t>
                      </a:r>
                      <a:endParaRPr b="1" sz="10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666666"/>
                          </a:solidFill>
                        </a:rPr>
                        <a:t>Interest (H/M/L)</a:t>
                      </a:r>
                      <a:endParaRPr b="1" sz="10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666666"/>
                          </a:solidFill>
                        </a:rPr>
                        <a:t>Notes</a:t>
                      </a:r>
                      <a:endParaRPr b="1" sz="10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0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66666"/>
                          </a:solidFill>
                        </a:rPr>
                        <a:t>Omar, Owner</a:t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66666"/>
                          </a:solidFill>
                        </a:rPr>
                        <a:t>Overall direction, profitability, and reputation of the restaurant group. And supports initiatives aimed at advancing the restaurant’s mission and vision</a:t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66666"/>
                          </a:solidFill>
                        </a:rPr>
                        <a:t>H</a:t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66666"/>
                          </a:solidFill>
                        </a:rPr>
                        <a:t>M</a:t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66666"/>
                          </a:solidFill>
                        </a:rPr>
                        <a:t>Omar Mubarak is the owner and CEO of Sauce &amp; Spoon, and opened the first Sauce &amp; Spoon five years ago. Today he’s the manager of the Sauce &amp; Spoon restaurant group, which has multiple locations, and maintains an incredibly busy schedule</a:t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7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66666"/>
                          </a:solidFill>
                        </a:rPr>
                        <a:t>Deanna, Director of Operations</a:t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66666"/>
                          </a:solidFill>
                        </a:rPr>
                        <a:t>Daily communication across different teams, ensuring that ingredients are sourced with integrity at each location, </a:t>
                      </a:r>
                      <a:r>
                        <a:rPr lang="en" sz="900">
                          <a:solidFill>
                            <a:srgbClr val="666666"/>
                          </a:solidFill>
                        </a:rPr>
                        <a:t>and </a:t>
                      </a:r>
                      <a:r>
                        <a:rPr lang="en" sz="900">
                          <a:solidFill>
                            <a:srgbClr val="666666"/>
                          </a:solidFill>
                        </a:rPr>
                        <a:t>oversees the restaurant managers and works with them on interviewing, hiring, and training new employees</a:t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66666"/>
                          </a:solidFill>
                        </a:rPr>
                        <a:t>H</a:t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66666"/>
                          </a:solidFill>
                        </a:rPr>
                        <a:t>H</a:t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66666"/>
                          </a:solidFill>
                        </a:rPr>
                        <a:t>Deanna’s style is to dive into projects and work directly with the people involved. She leads the vision for Sauce &amp; Spoon initiatives and has high expectations for excellence</a:t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0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66666"/>
                          </a:solidFill>
                        </a:rPr>
                        <a:t>Carter, Executive Chef</a:t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66666"/>
                          </a:solidFill>
                        </a:rPr>
                        <a:t>visionary and has the final say on all menu choices,runs a tight kitchen, and overseeing all other chefs employed by the restaurant</a:t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66666"/>
                          </a:solidFill>
                        </a:rPr>
                        <a:t>H</a:t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66666"/>
                          </a:solidFill>
                        </a:rPr>
                        <a:t>L</a:t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66666"/>
                          </a:solidFill>
                        </a:rPr>
                        <a:t>Carter started his career as a military chef. He has worked hard to bring his vision for Sauce &amp; Spoon’s sustainable sourcing and scratch-to-table cuisine to life</a:t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0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66666"/>
                          </a:solidFill>
                        </a:rPr>
                        <a:t>Gilly, General Manager (North)</a:t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66666"/>
                          </a:solidFill>
                        </a:rPr>
                        <a:t>Hiring and training the North location restaurant staff, ordering all the restaurant’s supplies, and talking to customers to ensure that they are happy with their service.</a:t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66666"/>
                          </a:solidFill>
                        </a:rPr>
                        <a:t>L</a:t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66666"/>
                          </a:solidFill>
                        </a:rPr>
                        <a:t>H</a:t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66666"/>
                          </a:solidFill>
                        </a:rPr>
                        <a:t>She has been in the restaurant business for her whole career, starting as a waitress. The staff love and respect her down-to-earth personality. She’s a great resource for training and providing input on general restaurant operations.</a:t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5" name="Google Shape;55;p13"/>
          <p:cNvSpPr txBox="1"/>
          <p:nvPr/>
        </p:nvSpPr>
        <p:spPr>
          <a:xfrm>
            <a:off x="760350" y="-9"/>
            <a:ext cx="7623300" cy="4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5818E"/>
                </a:solidFill>
                <a:highlight>
                  <a:srgbClr val="FFFFFF"/>
                </a:highlight>
              </a:rPr>
              <a:t>Stakeholder</a:t>
            </a:r>
            <a:r>
              <a:rPr b="1" lang="en" sz="1800">
                <a:solidFill>
                  <a:srgbClr val="45818E"/>
                </a:solidFill>
                <a:highlight>
                  <a:srgbClr val="FFFFFF"/>
                </a:highlight>
              </a:rPr>
              <a:t> Analysis</a:t>
            </a:r>
            <a:endParaRPr b="1" sz="1800">
              <a:solidFill>
                <a:srgbClr val="45818E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0" name="Google Shape;60;p14"/>
          <p:cNvGraphicFramePr/>
          <p:nvPr/>
        </p:nvGraphicFramePr>
        <p:xfrm>
          <a:off x="270163" y="560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{DB636F98-0E62-4FD9-95AE-AD5AD8E614FC}</a:tableStyleId>
              </a:tblPr>
              <a:tblGrid>
                <a:gridCol w="930800"/>
                <a:gridCol w="2903750"/>
                <a:gridCol w="567725"/>
                <a:gridCol w="726275"/>
                <a:gridCol w="3676000"/>
              </a:tblGrid>
              <a:tr h="254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666666"/>
                          </a:solidFill>
                        </a:rPr>
                        <a:t>Stakeholder</a:t>
                      </a:r>
                      <a:endParaRPr b="1" sz="10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666666"/>
                          </a:solidFill>
                        </a:rPr>
                        <a:t>Role </a:t>
                      </a:r>
                      <a:endParaRPr b="1" sz="10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666666"/>
                          </a:solidFill>
                        </a:rPr>
                        <a:t>Power (H/M/L)</a:t>
                      </a:r>
                      <a:endParaRPr b="1" sz="10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666666"/>
                          </a:solidFill>
                        </a:rPr>
                        <a:t>Interest (H/M/L)</a:t>
                      </a:r>
                      <a:endParaRPr b="1" sz="10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666666"/>
                          </a:solidFill>
                        </a:rPr>
                        <a:t>Notes</a:t>
                      </a:r>
                      <a:endParaRPr b="1" sz="10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4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66666"/>
                          </a:solidFill>
                        </a:rPr>
                        <a:t>Alex, General Manager (Downtown)</a:t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66666"/>
                          </a:solidFill>
                        </a:rPr>
                        <a:t>hiring and training the Downtown location restaurant staff, ordering all the restaurant’s supplies, and talking to customers to ensure that they are happy with their service.</a:t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66666"/>
                          </a:solidFill>
                        </a:rPr>
                        <a:t>L</a:t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66666"/>
                          </a:solidFill>
                        </a:rPr>
                        <a:t>H</a:t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66666"/>
                          </a:solidFill>
                        </a:rPr>
                        <a:t> They are somewhat new to the role, having come from retail management at a large home improvement chain. But they've adapted quickly to the restaurant industry, largely due to the quality of Gilly’s training.</a:t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4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66666"/>
                          </a:solidFill>
                        </a:rPr>
                        <a:t>Nia, General Manager (Waterfront)</a:t>
                      </a:r>
                      <a:endParaRPr b="1"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66666"/>
                          </a:solidFill>
                        </a:rPr>
                        <a:t>hiring and training the Waterfront location restaurant staff, ordering all the restaurant’s supplies, and talking to customers to ensure that they are happy with their service</a:t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66666"/>
                          </a:solidFill>
                        </a:rPr>
                        <a:t>L</a:t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66666"/>
                          </a:solidFill>
                        </a:rPr>
                        <a:t>L</a:t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66666"/>
                          </a:solidFill>
                        </a:rPr>
                        <a:t>Nia Williams began her restaurant career in high school as a hostess, and continued to work her way up to management during college. Before taking the general manager position at Sauce &amp; Spoon, she tended bar at a luxury hotel. She’s passionate about the restaurant industry and works hard to support her staff and the overall success of the company.</a:t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4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66666"/>
                          </a:solidFill>
                        </a:rPr>
                        <a:t>Zane, Kitchen Manager (North)</a:t>
                      </a:r>
                      <a:endParaRPr b="1"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66666"/>
                          </a:solidFill>
                        </a:rPr>
                        <a:t>overseeing the day-to-day back of house operations and administrative tasks at the North location. They are also responsible for controlling costs and managing labor.</a:t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66666"/>
                          </a:solidFill>
                        </a:rPr>
                        <a:t>L</a:t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66666"/>
                          </a:solidFill>
                        </a:rPr>
                        <a:t>L</a:t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66666"/>
                          </a:solidFill>
                        </a:rPr>
                        <a:t> Zane Dutchman was a sous chef before becoming kitchen manager. They’re excited for the opportunity, but are still learning the ropes—mostly from Larissa.</a:t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4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66666"/>
                          </a:solidFill>
                        </a:rPr>
                        <a:t>Larissa, Kitchen Manager (Downtown)</a:t>
                      </a:r>
                      <a:endParaRPr b="1"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66666"/>
                          </a:solidFill>
                        </a:rPr>
                        <a:t>overseeing the day-to-day back of house operations and administrative tasks at the Downtown location. She is also responsible for controlling costs and managing labor.</a:t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66666"/>
                          </a:solidFill>
                        </a:rPr>
                        <a:t>L</a:t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66666"/>
                          </a:solidFill>
                        </a:rPr>
                        <a:t>L</a:t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66666"/>
                          </a:solidFill>
                        </a:rPr>
                        <a:t> Larissa Stein is fairly new to Sauce &amp; Spoon, but  in her last position she managed a fast-paced kitchen at a Michelin-star restaurant in New York City. She loves the excitement of restaurant work, and keeps a close eye on operations.</a:t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4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66666"/>
                          </a:solidFill>
                        </a:rPr>
                        <a:t>Seydou, Restaurant Technology Consultant</a:t>
                      </a:r>
                      <a:endParaRPr b="1"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66666"/>
                          </a:solidFill>
                        </a:rPr>
                        <a:t>implement cost-effective, easy-to-use, integrated technology systems, determines client needs, highlights where technology can streamline processes and improve the guest experience, and then designs and implements appropriate solutions.</a:t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66666"/>
                          </a:solidFill>
                        </a:rPr>
                        <a:t>L</a:t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66666"/>
                          </a:solidFill>
                        </a:rPr>
                        <a:t>M</a:t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66666"/>
                          </a:solidFill>
                        </a:rPr>
                        <a:t>Seydou Diallo has a background in tech support and recently transitioned to a consulting role for the restaurant industry. This is his first major project, so he’s excited to see the launch—and to prove himself to his boss. </a:t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61" name="Google Shape;61;p14"/>
          <p:cNvSpPr txBox="1"/>
          <p:nvPr/>
        </p:nvSpPr>
        <p:spPr>
          <a:xfrm>
            <a:off x="760350" y="-9"/>
            <a:ext cx="7623300" cy="4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5818E"/>
                </a:solidFill>
                <a:highlight>
                  <a:srgbClr val="FFFFFF"/>
                </a:highlight>
              </a:rPr>
              <a:t>Stakeholder</a:t>
            </a:r>
            <a:r>
              <a:rPr b="1" lang="en" sz="1800">
                <a:solidFill>
                  <a:srgbClr val="45818E"/>
                </a:solidFill>
                <a:highlight>
                  <a:srgbClr val="FFFFFF"/>
                </a:highlight>
              </a:rPr>
              <a:t> Analysis</a:t>
            </a:r>
            <a:endParaRPr b="1" sz="1800">
              <a:solidFill>
                <a:srgbClr val="45818E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/>
        </p:nvSpPr>
        <p:spPr>
          <a:xfrm>
            <a:off x="2824888" y="581998"/>
            <a:ext cx="2817600" cy="18681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lt1"/>
                </a:solidFill>
              </a:rPr>
              <a:t>Keep satisfied (high priority)</a:t>
            </a:r>
            <a:endParaRPr b="1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67" name="Google Shape;67;p15"/>
          <p:cNvSpPr txBox="1"/>
          <p:nvPr/>
        </p:nvSpPr>
        <p:spPr>
          <a:xfrm>
            <a:off x="5642483" y="581998"/>
            <a:ext cx="2817600" cy="1868100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Manage closely (high effort)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68" name="Google Shape;68;p15"/>
          <p:cNvSpPr txBox="1"/>
          <p:nvPr/>
        </p:nvSpPr>
        <p:spPr>
          <a:xfrm>
            <a:off x="2824888" y="2450233"/>
            <a:ext cx="2817600" cy="18681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Monitor (minimum effort)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69" name="Google Shape;69;p15"/>
          <p:cNvSpPr txBox="1"/>
          <p:nvPr/>
        </p:nvSpPr>
        <p:spPr>
          <a:xfrm>
            <a:off x="5642483" y="2450233"/>
            <a:ext cx="2817600" cy="18681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66666"/>
                </a:solidFill>
              </a:rPr>
              <a:t>Show consideration</a:t>
            </a:r>
            <a:endParaRPr b="1">
              <a:solidFill>
                <a:srgbClr val="666666"/>
              </a:solidFill>
            </a:endParaRPr>
          </a:p>
        </p:txBody>
      </p:sp>
      <p:sp>
        <p:nvSpPr>
          <p:cNvPr id="70" name="Google Shape;70;p15"/>
          <p:cNvSpPr txBox="1"/>
          <p:nvPr/>
        </p:nvSpPr>
        <p:spPr>
          <a:xfrm rot="-5400000">
            <a:off x="1267475" y="2314375"/>
            <a:ext cx="16770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34343"/>
                </a:solidFill>
              </a:rPr>
              <a:t>Power</a:t>
            </a:r>
            <a:endParaRPr sz="1600">
              <a:solidFill>
                <a:srgbClr val="434343"/>
              </a:solidFill>
            </a:endParaRPr>
          </a:p>
        </p:txBody>
      </p:sp>
      <p:sp>
        <p:nvSpPr>
          <p:cNvPr id="71" name="Google Shape;71;p15"/>
          <p:cNvSpPr txBox="1"/>
          <p:nvPr/>
        </p:nvSpPr>
        <p:spPr>
          <a:xfrm>
            <a:off x="1553788" y="478648"/>
            <a:ext cx="12204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CCCC"/>
                </a:solidFill>
              </a:rPr>
              <a:t>high</a:t>
            </a:r>
            <a:endParaRPr>
              <a:solidFill>
                <a:srgbClr val="CCCCCC"/>
              </a:solidFill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1553788" y="4084038"/>
            <a:ext cx="12204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CCCC"/>
                </a:solidFill>
              </a:rPr>
              <a:t>low</a:t>
            </a:r>
            <a:endParaRPr>
              <a:solidFill>
                <a:srgbClr val="CCCCCC"/>
              </a:solidFill>
            </a:endParaRPr>
          </a:p>
        </p:txBody>
      </p:sp>
      <p:cxnSp>
        <p:nvCxnSpPr>
          <p:cNvPr id="73" name="Google Shape;73;p15"/>
          <p:cNvCxnSpPr/>
          <p:nvPr/>
        </p:nvCxnSpPr>
        <p:spPr>
          <a:xfrm rot="10800000">
            <a:off x="2526443" y="869463"/>
            <a:ext cx="0" cy="147660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4" name="Google Shape;74;p15"/>
          <p:cNvCxnSpPr/>
          <p:nvPr/>
        </p:nvCxnSpPr>
        <p:spPr>
          <a:xfrm>
            <a:off x="2526443" y="2571306"/>
            <a:ext cx="0" cy="154290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5" name="Google Shape;75;p15"/>
          <p:cNvSpPr txBox="1"/>
          <p:nvPr/>
        </p:nvSpPr>
        <p:spPr>
          <a:xfrm>
            <a:off x="5164688" y="4250781"/>
            <a:ext cx="1007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CCCC"/>
                </a:solidFill>
              </a:rPr>
              <a:t>med</a:t>
            </a:r>
            <a:endParaRPr>
              <a:solidFill>
                <a:srgbClr val="CCCCCC"/>
              </a:solidFill>
            </a:endParaRPr>
          </a:p>
        </p:txBody>
      </p:sp>
      <p:sp>
        <p:nvSpPr>
          <p:cNvPr id="76" name="Google Shape;76;p15"/>
          <p:cNvSpPr txBox="1"/>
          <p:nvPr/>
        </p:nvSpPr>
        <p:spPr>
          <a:xfrm>
            <a:off x="7806913" y="4254272"/>
            <a:ext cx="9243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CCCC"/>
                </a:solidFill>
              </a:rPr>
              <a:t>high</a:t>
            </a:r>
            <a:endParaRPr>
              <a:solidFill>
                <a:srgbClr val="CCCCCC"/>
              </a:solidFill>
            </a:endParaRPr>
          </a:p>
        </p:txBody>
      </p:sp>
      <p:sp>
        <p:nvSpPr>
          <p:cNvPr id="77" name="Google Shape;77;p15"/>
          <p:cNvSpPr txBox="1"/>
          <p:nvPr/>
        </p:nvSpPr>
        <p:spPr>
          <a:xfrm>
            <a:off x="2526438" y="4254272"/>
            <a:ext cx="9243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CCCC"/>
                </a:solidFill>
              </a:rPr>
              <a:t>low</a:t>
            </a:r>
            <a:endParaRPr>
              <a:solidFill>
                <a:srgbClr val="CCCCCC"/>
              </a:solidFill>
            </a:endParaRPr>
          </a:p>
        </p:txBody>
      </p:sp>
      <p:cxnSp>
        <p:nvCxnSpPr>
          <p:cNvPr id="78" name="Google Shape;78;p15"/>
          <p:cNvCxnSpPr>
            <a:stCxn id="75" idx="3"/>
          </p:cNvCxnSpPr>
          <p:nvPr/>
        </p:nvCxnSpPr>
        <p:spPr>
          <a:xfrm>
            <a:off x="6171788" y="4422231"/>
            <a:ext cx="1840200" cy="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9" name="Google Shape;79;p15"/>
          <p:cNvCxnSpPr>
            <a:stCxn id="75" idx="1"/>
            <a:endCxn id="77" idx="3"/>
          </p:cNvCxnSpPr>
          <p:nvPr/>
        </p:nvCxnSpPr>
        <p:spPr>
          <a:xfrm flipH="1">
            <a:off x="3450788" y="4422231"/>
            <a:ext cx="1713900" cy="360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0" name="Google Shape;80;p15"/>
          <p:cNvSpPr/>
          <p:nvPr/>
        </p:nvSpPr>
        <p:spPr>
          <a:xfrm>
            <a:off x="5125300" y="1128225"/>
            <a:ext cx="1007100" cy="344700"/>
          </a:xfrm>
          <a:prstGeom prst="roundRect">
            <a:avLst>
              <a:gd fmla="val 16667" name="adj"/>
            </a:avLst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FFFFFF"/>
                </a:solidFill>
              </a:rPr>
              <a:t>Omar</a:t>
            </a:r>
            <a:endParaRPr b="1" sz="9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rgbClr val="FFFFFF"/>
                </a:solidFill>
              </a:rPr>
              <a:t>Owner</a:t>
            </a:r>
            <a:endParaRPr b="1" sz="600">
              <a:solidFill>
                <a:srgbClr val="FFFFFF"/>
              </a:solidFill>
            </a:endParaRPr>
          </a:p>
        </p:txBody>
      </p:sp>
      <p:sp>
        <p:nvSpPr>
          <p:cNvPr id="81" name="Google Shape;81;p15"/>
          <p:cNvSpPr/>
          <p:nvPr/>
        </p:nvSpPr>
        <p:spPr>
          <a:xfrm>
            <a:off x="164875" y="80400"/>
            <a:ext cx="1360200" cy="783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</a:rPr>
              <a:t>Drag each stakeholder’s box to the appropriate place on the power-interest grid</a:t>
            </a:r>
            <a:endParaRPr sz="1300"/>
          </a:p>
        </p:txBody>
      </p:sp>
      <p:sp>
        <p:nvSpPr>
          <p:cNvPr id="82" name="Google Shape;82;p15"/>
          <p:cNvSpPr/>
          <p:nvPr/>
        </p:nvSpPr>
        <p:spPr>
          <a:xfrm>
            <a:off x="7293175" y="1030926"/>
            <a:ext cx="1007100" cy="344700"/>
          </a:xfrm>
          <a:prstGeom prst="roundRect">
            <a:avLst>
              <a:gd fmla="val 16667" name="adj"/>
            </a:avLst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FFFFFF"/>
                </a:solidFill>
              </a:rPr>
              <a:t>Deanna</a:t>
            </a:r>
            <a:endParaRPr b="1" sz="9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rgbClr val="FFFFFF"/>
                </a:solidFill>
              </a:rPr>
              <a:t>Director of Operations</a:t>
            </a:r>
            <a:endParaRPr b="1" sz="600">
              <a:solidFill>
                <a:srgbClr val="FFFFFF"/>
              </a:solidFill>
            </a:endParaRPr>
          </a:p>
        </p:txBody>
      </p:sp>
      <p:sp>
        <p:nvSpPr>
          <p:cNvPr id="83" name="Google Shape;83;p15"/>
          <p:cNvSpPr/>
          <p:nvPr/>
        </p:nvSpPr>
        <p:spPr>
          <a:xfrm>
            <a:off x="3036225" y="1030926"/>
            <a:ext cx="1007100" cy="344700"/>
          </a:xfrm>
          <a:prstGeom prst="roundRect">
            <a:avLst>
              <a:gd fmla="val 16667" name="adj"/>
            </a:avLst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FFFFFF"/>
                </a:solidFill>
              </a:rPr>
              <a:t>Carter</a:t>
            </a:r>
            <a:endParaRPr b="1" sz="9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rgbClr val="FFFFFF"/>
                </a:solidFill>
              </a:rPr>
              <a:t>Exec. Chef</a:t>
            </a:r>
            <a:endParaRPr b="1" sz="600">
              <a:solidFill>
                <a:srgbClr val="FFFFFF"/>
              </a:solidFill>
            </a:endParaRPr>
          </a:p>
        </p:txBody>
      </p:sp>
      <p:sp>
        <p:nvSpPr>
          <p:cNvPr id="84" name="Google Shape;84;p15"/>
          <p:cNvSpPr/>
          <p:nvPr/>
        </p:nvSpPr>
        <p:spPr>
          <a:xfrm>
            <a:off x="6308950" y="2970177"/>
            <a:ext cx="1007100" cy="344700"/>
          </a:xfrm>
          <a:prstGeom prst="roundRect">
            <a:avLst>
              <a:gd fmla="val 16667" name="adj"/>
            </a:avLst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FFFFFF"/>
                </a:solidFill>
              </a:rPr>
              <a:t>Gilly</a:t>
            </a:r>
            <a:endParaRPr b="1" sz="9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rgbClr val="FFFFFF"/>
                </a:solidFill>
              </a:rPr>
              <a:t>GM - North</a:t>
            </a:r>
            <a:endParaRPr b="1" sz="600">
              <a:solidFill>
                <a:srgbClr val="FFFFFF"/>
              </a:solidFill>
            </a:endParaRPr>
          </a:p>
        </p:txBody>
      </p:sp>
      <p:sp>
        <p:nvSpPr>
          <p:cNvPr id="85" name="Google Shape;85;p15"/>
          <p:cNvSpPr/>
          <p:nvPr/>
        </p:nvSpPr>
        <p:spPr>
          <a:xfrm>
            <a:off x="6308950" y="3373177"/>
            <a:ext cx="1007100" cy="344700"/>
          </a:xfrm>
          <a:prstGeom prst="roundRect">
            <a:avLst>
              <a:gd fmla="val 16667" name="adj"/>
            </a:avLst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FFFFFF"/>
                </a:solidFill>
              </a:rPr>
              <a:t>Alex</a:t>
            </a:r>
            <a:endParaRPr b="1" sz="9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rgbClr val="FFFFFF"/>
                </a:solidFill>
              </a:rPr>
              <a:t>GM - Downtown</a:t>
            </a:r>
            <a:endParaRPr b="1" sz="600">
              <a:solidFill>
                <a:srgbClr val="FFFFFF"/>
              </a:solidFill>
            </a:endParaRPr>
          </a:p>
        </p:txBody>
      </p:sp>
      <p:sp>
        <p:nvSpPr>
          <p:cNvPr id="86" name="Google Shape;86;p15"/>
          <p:cNvSpPr/>
          <p:nvPr/>
        </p:nvSpPr>
        <p:spPr>
          <a:xfrm>
            <a:off x="3134200" y="2970178"/>
            <a:ext cx="1007100" cy="344700"/>
          </a:xfrm>
          <a:prstGeom prst="roundRect">
            <a:avLst>
              <a:gd fmla="val 16667" name="adj"/>
            </a:avLst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FFFFFF"/>
                </a:solidFill>
              </a:rPr>
              <a:t>Zane</a:t>
            </a:r>
            <a:endParaRPr b="1" sz="9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rgbClr val="FFFFFF"/>
                </a:solidFill>
              </a:rPr>
              <a:t>Kitchen Manager - North</a:t>
            </a:r>
            <a:endParaRPr b="1" sz="600">
              <a:solidFill>
                <a:srgbClr val="FFFFFF"/>
              </a:solidFill>
            </a:endParaRPr>
          </a:p>
        </p:txBody>
      </p:sp>
      <p:sp>
        <p:nvSpPr>
          <p:cNvPr id="87" name="Google Shape;87;p15"/>
          <p:cNvSpPr/>
          <p:nvPr/>
        </p:nvSpPr>
        <p:spPr>
          <a:xfrm>
            <a:off x="3134200" y="3456703"/>
            <a:ext cx="1007100" cy="344700"/>
          </a:xfrm>
          <a:prstGeom prst="roundRect">
            <a:avLst>
              <a:gd fmla="val 16667" name="adj"/>
            </a:avLst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FFFFFF"/>
                </a:solidFill>
              </a:rPr>
              <a:t>Larissa</a:t>
            </a:r>
            <a:endParaRPr b="1" sz="9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rgbClr val="FFFFFF"/>
                </a:solidFill>
              </a:rPr>
              <a:t>Kitchen Manager - Downtown</a:t>
            </a:r>
            <a:endParaRPr b="1" sz="600">
              <a:solidFill>
                <a:srgbClr val="FFFFFF"/>
              </a:solidFill>
            </a:endParaRPr>
          </a:p>
        </p:txBody>
      </p:sp>
      <p:sp>
        <p:nvSpPr>
          <p:cNvPr id="88" name="Google Shape;88;p15"/>
          <p:cNvSpPr/>
          <p:nvPr/>
        </p:nvSpPr>
        <p:spPr>
          <a:xfrm>
            <a:off x="5164700" y="3501829"/>
            <a:ext cx="1007100" cy="344700"/>
          </a:xfrm>
          <a:prstGeom prst="roundRect">
            <a:avLst>
              <a:gd fmla="val 16667" name="adj"/>
            </a:avLst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FFFFFF"/>
                </a:solidFill>
              </a:rPr>
              <a:t>Seydou</a:t>
            </a:r>
            <a:endParaRPr b="1" sz="9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rgbClr val="FFFFFF"/>
                </a:solidFill>
              </a:rPr>
              <a:t>Restaurant Consultant</a:t>
            </a:r>
            <a:endParaRPr b="1" sz="600">
              <a:solidFill>
                <a:srgbClr val="FFFFFF"/>
              </a:solidFill>
            </a:endParaRPr>
          </a:p>
        </p:txBody>
      </p:sp>
      <p:sp>
        <p:nvSpPr>
          <p:cNvPr id="89" name="Google Shape;89;p15"/>
          <p:cNvSpPr txBox="1"/>
          <p:nvPr/>
        </p:nvSpPr>
        <p:spPr>
          <a:xfrm>
            <a:off x="4948738" y="4529725"/>
            <a:ext cx="1360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34343"/>
                </a:solidFill>
              </a:rPr>
              <a:t>Interest</a:t>
            </a:r>
            <a:endParaRPr sz="1600">
              <a:solidFill>
                <a:srgbClr val="434343"/>
              </a:solidFill>
            </a:endParaRPr>
          </a:p>
        </p:txBody>
      </p:sp>
      <p:sp>
        <p:nvSpPr>
          <p:cNvPr id="90" name="Google Shape;90;p15"/>
          <p:cNvSpPr txBox="1"/>
          <p:nvPr/>
        </p:nvSpPr>
        <p:spPr>
          <a:xfrm>
            <a:off x="2215500" y="2247775"/>
            <a:ext cx="62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CCCC"/>
                </a:solidFill>
              </a:rPr>
              <a:t>med</a:t>
            </a:r>
            <a:endParaRPr sz="1600">
              <a:solidFill>
                <a:srgbClr val="CCCCCC"/>
              </a:solidFill>
            </a:endParaRPr>
          </a:p>
        </p:txBody>
      </p:sp>
      <p:sp>
        <p:nvSpPr>
          <p:cNvPr id="91" name="Google Shape;91;p15"/>
          <p:cNvSpPr/>
          <p:nvPr/>
        </p:nvSpPr>
        <p:spPr>
          <a:xfrm>
            <a:off x="3134200" y="3855493"/>
            <a:ext cx="1007100" cy="344700"/>
          </a:xfrm>
          <a:prstGeom prst="roundRect">
            <a:avLst>
              <a:gd fmla="val 16667" name="adj"/>
            </a:avLst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FFFFFF"/>
                </a:solidFill>
              </a:rPr>
              <a:t>Nia</a:t>
            </a:r>
            <a:endParaRPr b="1" sz="9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rgbClr val="FFFFFF"/>
                </a:solidFill>
              </a:rPr>
              <a:t>General Manager - Waterfront</a:t>
            </a:r>
            <a:endParaRPr b="1" sz="6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