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Roboto Medium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6EE6F6-D2D3-4C17-8457-52B0B0399C71}">
  <a:tblStyle styleId="{4A6EE6F6-D2D3-4C17-8457-52B0B0399C7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RobotoMedium-regular.fntdata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RobotoMedium-italic.fntdata"/><Relationship Id="rId14" Type="http://schemas.openxmlformats.org/officeDocument/2006/relationships/font" Target="fonts/RobotoMedium-bold.fntdata"/><Relationship Id="rId16" Type="http://schemas.openxmlformats.org/officeDocument/2006/relationships/font" Target="fonts/RobotoMedium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34627cd3_0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234627cd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34627cd3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d234627cd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1b9f623f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e61b9f623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1b9f623f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e61b9f623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1b9f623f_0_2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e61b9f623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/>
        </p:nvGraphicFramePr>
        <p:xfrm>
          <a:off x="0" y="4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{4A6EE6F6-D2D3-4C17-8457-52B0B0399C71}</a:tableStyleId>
              </a:tblPr>
              <a:tblGrid>
                <a:gridCol w="1125900"/>
                <a:gridCol w="1189450"/>
                <a:gridCol w="1770000"/>
                <a:gridCol w="1887550"/>
                <a:gridCol w="705325"/>
                <a:gridCol w="728075"/>
                <a:gridCol w="1737675"/>
              </a:tblGrid>
              <a:tr h="82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Stakeholder</a:t>
                      </a:r>
                      <a:endParaRPr sz="8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Director of product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Project</a:t>
                      </a:r>
                      <a:r>
                        <a:rPr lang="en" sz="1000"/>
                        <a:t> </a:t>
                      </a:r>
                      <a:r>
                        <a:rPr lang="en" sz="1000"/>
                        <a:t>sponsor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Makes high-level decision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Serves as tem resource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Wants project to succeed.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No resistance.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Communicate regularly but not daily. Ask questions and give updates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Landscape</a:t>
                      </a:r>
                      <a:r>
                        <a:rPr lang="en" sz="1000"/>
                        <a:t> Designer/Web Designer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Project team member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/>
                        <a:t>Knowledge of website design and plants.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/>
                        <a:t>Strong relationships with OG employees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/>
                        <a:t>Invested in the project as a team member. Possible resistance if Landscape designer role is affected.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Communicate daily as project team member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Existing clients and </a:t>
                      </a:r>
                      <a:r>
                        <a:rPr lang="en" sz="1000"/>
                        <a:t>their employees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Office Green customer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/>
                        <a:t>Give feedback on the customer experience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/>
                        <a:t>Some highly interested. Others less do.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/>
                        <a:t>Resistance only if plant pals affects main product line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Communicate as needed to inform and get feedback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Office Green’s investors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Secondary stakeholder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Financial support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/>
                        <a:t>Little impact at present. Project could affect their investment if it affects Office green’s performance.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Not directly </a:t>
                      </a:r>
                      <a:r>
                        <a:rPr lang="en" sz="1000"/>
                        <a:t>involved. Keep updated on progress and performance.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Office Green’s </a:t>
                      </a:r>
                      <a:r>
                        <a:rPr lang="en" sz="1000"/>
                        <a:t>receptionist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Office Green employee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Answers questions about the service after launch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Little impact on their role. No resistance.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Not directly involved, but should be updated before launch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b="1" sz="2000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</a:rPr>
              <a:t>Power</a:t>
            </a:r>
            <a:endParaRPr b="1" i="0" sz="1600" u="none" cap="none" strike="noStrike">
              <a:solidFill>
                <a:srgbClr val="6AA84F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12" name="Google Shape;112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" name="Google Shape;114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17" name="Google Shape;117;p26"/>
          <p:cNvCxnSpPr>
            <a:stCxn id="114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26"/>
          <p:cNvCxnSpPr>
            <a:stCxn id="114" idx="1"/>
            <a:endCxn id="116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5043400" y="10865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2982400" y="2227713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5008000" y="2400288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4377125" y="3895300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190600" y="932913"/>
            <a:ext cx="1773900" cy="88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7" name="Google Shape;127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7159700" y="1086600"/>
            <a:ext cx="1007100" cy="431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8" name="Google Shape;138;p27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41" name="Google Shape;141;p27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p27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p27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46" name="Google Shape;146;p27"/>
          <p:cNvCxnSpPr>
            <a:stCxn id="143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27"/>
          <p:cNvCxnSpPr>
            <a:stCxn id="143" idx="1"/>
            <a:endCxn id="145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p27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3" name="Google Shape;153;p27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54" name="Google Shape;154;p27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235150" y="522300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79" name="Google Shape;179;p28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p28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84" name="Google Shape;184;p28"/>
          <p:cNvCxnSpPr>
            <a:stCxn id="181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28"/>
          <p:cNvCxnSpPr>
            <a:stCxn id="181" idx="1"/>
            <a:endCxn id="183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28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1" name="Google Shape;191;p28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92" name="Google Shape;192;p28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395200" y="522300"/>
            <a:ext cx="8795700" cy="46212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18" name="Google Shape;218;p29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" name="Google Shape;220;p29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223" name="Google Shape;223;p29"/>
          <p:cNvCxnSpPr>
            <a:stCxn id="220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29"/>
          <p:cNvCxnSpPr>
            <a:stCxn id="220" idx="1"/>
            <a:endCxn id="222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p29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0" name="Google Shape;230;p29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231" name="Google Shape;231;p29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280300" y="522300"/>
            <a:ext cx="8795700" cy="45678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4823925" y="205623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