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61" r:id="rId3"/>
    <p:sldId id="258" r:id="rId4"/>
    <p:sldId id="259" r:id="rId5"/>
    <p:sldId id="260" r:id="rId6"/>
    <p:sldId id="263" r:id="rId7"/>
    <p:sldId id="262" r:id="rId8"/>
    <p:sldId id="266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2T11:55:00.9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4351 1 24575,'-458'0'0,"442"1"0,0 1 0,1 0 0,-1 2 0,1-1 0,-17 8 0,14-5 0,0-1 0,0-1 0,-23 3 0,24-5 0,0 1 0,0 1 0,0 1 0,1 1 0,-19 8 0,-24 7 0,40-16 0,0-1 0,0-1 0,0-1 0,-23 0 0,25-2 0,0 0 0,0 2 0,0 0 0,1 1 0,-1 1 0,-17 6 0,-34 21 0,51-22 0,0-1 0,0 0 0,0-2 0,-1 0 0,0 0 0,0-2 0,0 0 0,-31 1 0,34-5 0,-1 1 0,0 0 0,1 1 0,-1 0 0,1 1 0,-21 8 0,16-5 0,0-1 0,0-1 0,-1-1 0,-23 1 0,35-3 0,0 1 0,1 0 0,-1 1 0,1 0 0,0 0 0,1 1 0,-1 0 0,0 0 0,-6 5 0,-17 9 0,13-8 0,-1-1 0,0-1 0,-1-1 0,1-1 0,-1 0 0,-1-2 0,1 0 0,-1-1 0,1-1 0,-24-1 0,20-2 0,4 0 0,0 1 0,-32 4 0,44-3 0,1 1 0,-1 0 0,1 0 0,0 1 0,0 0 0,0 0 0,0 1 0,0 0 0,1 0 0,-9 7 0,4-1 0,-19 15 0,-53 33 0,72-51 0,0-1 0,0-1 0,0 0 0,-1-1 0,0 0 0,1-1 0,-1 0 0,0-1 0,-18 2 0,-26-4 0,39-1 0,1 0 0,0 2 0,-1 0 0,1 1 0,-21 5 0,-16 8 0,0-3 0,-1-1 0,0-4 0,0-1 0,-64-3 0,68-3 0,-411 0 0,332 11 0,-49 0 0,164-9 0,0-1 0,0 2 0,0 0 0,0 1 0,1 0 0,-14 6 0,-20 6 0,-8-2-273,0-2 0,-1-3 0,0-2 0,-112-2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2T11:54:53.7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2T11:55:19.75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24575,'1'1'0,"-1"-1"0,1 1 0,-1 0 0,0 0 0,1-1 0,0 1 0,-1 0 0,1 0 0,-1-1 0,1 1 0,0-1 0,0 1 0,-1 0 0,1-1 0,0 0 0,0 1 0,0-1 0,-1 1 0,1-1 0,0 0 0,0 0 0,0 1 0,0-1 0,1 0 0,30 6 0,-23-5 0,3 2 0,-1 0 0,-1 1 0,1 0 0,0 1 0,-1 0 0,0 0 0,13 11 0,-21-15 0,11 6 0,0-1 0,0-1 0,0 0 0,1-1 0,27 5 0,-23-5 0,-1 0 0,1 1 0,17 8 0,3 1 0,-30-12 0,-1 0 0,0 0 0,0 1 0,0 0 0,0 1 0,9 6 0,-11-6 0,0-1 0,0 0 0,1 0 0,-1 0 0,1-1 0,-1 1 0,1-1 0,0-1 0,10 3 0,56 0 0,-57-5 0,-1 2 0,1 0 0,0 0 0,15 4 0,6 2 0,1-1 0,0-2 0,0-2 0,68-5 0,-19 1 0,-72 2 0,32-1 0,1 3 0,69 10 0,-53-2 0,32 7 0,-45-7 0,-1-2 0,2-3 0,-1-1 0,72-5 0,-79 1 0,-24 1 0,0 0 0,29 7 0,30 3 0,303-11 0,25 1 0,-378 2 0,-1 1 0,1 1 0,-1 1 0,29 12 0,-30-10 0,3-1 0,0-1 0,0-1 0,44 2 0,95-7 0,-95 0 0,420 11 0,20-3-1126,-497-8 887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2T11:55:21.3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24575,'0'1'0,"0"0"0,1 0 0,-1 0 0,1 0 0,-1 0 0,1 0 0,-1 0 0,1 0 0,0-1 0,-1 1 0,1 0 0,0 0 0,0-1 0,-1 1 0,1-1 0,0 1 0,0-1 0,0 1 0,0-1 0,0 1 0,0-1 0,0 0 0,0 1 0,0-1 0,0 0 0,0 0 0,2 0 0,33 4 0,-32-3 0,121 1 0,-90-4 0,-1 2 0,1 2 0,0 1 0,0 1 0,62 17 0,-73-15 0,1-1 0,0-1 0,1-1 0,-1-1 0,0-2 0,41-4 0,-30 2 0,1 2 0,40 4 0,-53 0 0,35 12 0,-40-10 0,-1-2 0,1 1 0,31 1 0,121-5 112,-101-2-1589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2T11:55:31.7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24575,'17'1'0,"1"2"0,-1 0 0,1 1 0,-1 1 0,22 9 0,-27-10 0,46 16 0,22 9 0,110 24 0,-55-33 0,-129-19 0,-1 1 0,1-1 0,0 1 0,-1 1 0,0-1 0,9 6 0,24 9 0,-19-11 0,0 0 0,0 1 0,-1 0 0,19 12 0,-20-12 0,0 0 0,0-1 0,0-1 0,1-1 0,0 0 0,0-2 0,21 1 0,-1 2 0,138 19 0,-154-21-1365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2T11:55:33.6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24575,'24'1'0,"44"8"0,15 2 0,68-10 0,-93-3 0,1 3 0,-1 2 0,69 13 0,-97-7-1365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2T11:55:36.4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24575,'8'1'0,"-1"0"0,0 0 0,0 1 0,12 3 0,21 5 0,101 13 0,-11-1 0,-103-17 0,0 1 0,0 2 0,27 11 0,16 4 0,-14-8 0,0-2 0,0-3 0,1-3 0,105 1 0,-129-6 0,-1 2 0,1 0 0,-1 3 0,0 0 0,37 15 0,28 6 0,5 5 0,-73-23 0,0 0 0,58 10 0,-69-17 0,135 23 0,318 74 0,-441-95 0,0 1 0,0 1 0,38 16 0,-13-3 0,1-3 0,104 20 0,124-1 0,-106-15 0,-129-14 75,223 22-1515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2T11:56:05.2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0 134 24575,'44'2'0,"67"10"0,-20-3 0,169-7 0,-134-4 0,1776 2 0,-1735-12 0,-48 0 0,74-10 0,-19 1 0,161-19 0,-167 16 0,236-2 0,501 28 0,-533-2 0,-329 2 0,43 7 0,24 2 0,264-10 0,21-1 0,-219 10 0,96 3 0,180-1 0,44 10 0,102-11 0,-373-13 0,1216 2 0,-1291 11 0,-11 0 0,884-10 0,-496-3 0,5305 2-1365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2T11:56:14.7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14899 201 24575,'-26'-1'0,"-48"-9"0,48 5 0,-47-1 0,-69 7 0,-98-2 0,217-2 0,0-1 0,1-1 0,-30-11 0,-31-6 0,22 14 0,0 2 0,-103 5 0,-29-1 0,147-3 0,0-3 0,-50-14 0,-29-6 0,4 14 0,-233 4 0,261 10 0,-44-10 0,28 0 0,-654 6 0,419 6 0,-1136-2 0,1440 2 0,1 2 0,-55 12 0,50-7 0,-72 5 0,-39-14 0,76-2 0,-98 11 0,-440 28 0,445-27 0,19 1 0,-892-9 0,510-4 0,457 2 0,-96-2 0,-260 33 0,-76 15 0,147-19 0,-103-16 0,289-14 0,-103 2 0,-334 3 0,152 23 0,232-9 0,-228 27 0,-36 2 0,79-3 0,362-35 0,-226 27 0,-290-3 0,509-28 0,0 3 0,1 2 0,-83 23 0,-17 2 0,111-28 0,35-4 0,0 0 0,-24 6 0,36-7 0,1 0 0,0 0 0,0 0 0,-1 0 0,1 0 0,0 0 0,-1 0 0,1 0 0,0 0 0,-1 0 0,1 0 0,0 0 0,0 1 0,-1-1 0,1 0 0,0 0 0,0 0 0,-1 0 0,1 1 0,0-1 0,0 0 0,-1 0 0,1 0 0,0 1 0,0-1 0,0 0 0,0 0 0,-1 1 0,1-1 0,0 0 0,0 1 0,0-1 0,0 0 0,0 0 0,0 1 0,0-1 0,0 0 0,0 1 0,0-1 0,0 0 0,0 1 0,12 7 0,19 3 0,37 8 0,-26-6 0,70 11 0,-89-20-1365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2T11:56:22.11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17146 0 24575,'-1264'0'0,"1185"4"0,-145 26 0,145-16 0,-142 7 0,40-11 0,-1 1 0,-1148-12 0,1145 12 0,-4 1 0,-1383-13 0,1516 4 0,-93 16 0,-27 3 0,16-17 0,-78 4 0,-155 0 0,309-10 0,62 3 0,0 0 0,-25 6 0,23-4 0,-40 3 0,24-7 0,16 0 0,0 0 0,0 2 0,0 1 0,0 0 0,-29 9 0,17-3 0,-1-1 0,1-3 0,-1-1 0,-69-1 0,7 0 0,-909 12 0,651-17 0,-7918 2-1365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2T11:55:04.1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24575,'1'1'0,"-1"0"0,1 0 0,-1 0 0,0 0 0,1 0 0,0 0 0,-1 0 0,1 0 0,0 0 0,-1-1 0,1 1 0,0 0 0,0-1 0,0 1 0,-1 0 0,1-1 0,0 1 0,0-1 0,0 1 0,0-1 0,2 1 0,27 9 0,-25-8 0,57 13 0,-47-13 0,0 1 0,0 1 0,0 1 0,-1 0 0,1 1 0,-1 0 0,17 11 0,9 9-682,74 34-1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2T11:55:08.4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1505 0 24120,'-1504'0'0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2T11:55:28.4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4 24575,'59'-1'0,"-36"-1"0,0 2 0,1 0 0,-1 1 0,0 1 0,0 1 0,-1 2 0,31 8 0,-37-7 0,1-1 0,0-1 0,1-1 0,-1-1 0,21 1 0,-14-1 0,-7 1 0,-1 0 0,0 1 0,21 7 0,-23-6 0,1 0 0,0-1 0,0-1 0,17 1 0,-24-3 0,-1-1 0,0 1 0,1 0 0,-1 1 0,0 0 0,0 0 0,0 0 0,0 1 0,0 0 0,0 1 0,-1-1 0,1 1 0,6 6 0,-2-3 0,0-1 0,1 0 0,0-1 0,0 0 0,0 0 0,0-2 0,24 5 0,21 7 0,11 1 0,-48-12 0,36 11 0,-29-5 0,0-2 0,0 0 0,1-2 0,0-1 0,0-1 0,46 1 0,-71-6-136,1 1-1,-1 0 1,1 1-1,-1-1 1,1 1-1,-1 0 1,1-1-1,-1 1 0,6 3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2T11:55:46.0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24575,'50'3'0,"1"3"0,-2 2 0,1 2 0,68 24 0,-38-11 0,-47-13 0,49 24 0,-53-21 0,0-1 0,36 9 0,0-4 0,73 14 0,-77-19 0,-1 2 0,-1 2 0,77 34 0,-109-42 0,0 0 0,0-2 0,49 5 0,-54-9 0,1 0 0,-2 2 0,1 1 0,0 0 0,-1 2 0,0 0 0,20 11 0,-30-13 0,-1-1 0,1-1 0,1 0 0,-1 0 0,0-1 0,1 0 0,-1-1 0,24 0 0,-17-1 0,1 1 0,26 6 0,36 16 0,-54-14 0,0-1 0,50 8 0,-4-6 0,45 3 0,-106-13-341,-1 1 0,1 1-1,18 4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2T11:55:49.1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24575,'427'13'0,"-161"-3"0,-181 0 0,-52-5 0,35 1 0,-29-5 0,75 11 0,-57-5 0,1-2 0,102-6 0,-61-1 0,98 13 0,-1 0 0,-73 0 0,-13-1 0,-34-9 0,-37-2 0,1 1 0,-1 3 0,0 1 0,47 11 0,48 17 0,210 22 0,-104-27 0,-215-23 0,0 1 0,-1 1 0,0 1 0,42 19 0,-8-3 0,-35-16 0,0-1 0,46 6 0,11 1 0,-28-3 0,62 3 0,22 4 0,-45-4 0,98 2 0,-173-14 0,183 19 0,-125-7-1365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2T11:55:55.5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24575,'53'2'0,"0"3"0,-1 2 0,1 3 0,-1 1 0,85 33 0,-80-19 0,-44-18 0,0-1 0,1 0 0,-1-1 0,18 4 0,45 3 0,84 2 0,-60-8 0,-77-4 0,-9-1 0,-1 0 0,1 0 0,-1 1 0,0 1 0,0 0 0,0 1 0,22 10 0,11 5 0,0-2 0,2-2 0,53 9 0,-86-21 0,237 42 0,17 4 0,126 35 0,-290-67-1365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2T11:55:58.6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24575,'43'3'0,"0"2"0,0 2 0,0 2 0,57 20 0,-66-19 0,7 2 0,123 32 0,-133-38 0,1-1 0,-1-2 0,46-1 0,-51-3 0,-1 2 0,0 0 0,1 2 0,35 7 0,167 30 0,-211-38 0,75 10 0,115 20 0,76 20 0,-1 0 333,-184-30-1182,144 14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2T11:54:53.2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FE6471E3-E856-4F2E-B5A3-DFC8BE3204A2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4BB9E14-5A8D-42EF-9DAB-758134E33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4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71E3-E856-4F2E-B5A3-DFC8BE3204A2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9E14-5A8D-42EF-9DAB-758134E33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6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71E3-E856-4F2E-B5A3-DFC8BE3204A2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9E14-5A8D-42EF-9DAB-758134E33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96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71E3-E856-4F2E-B5A3-DFC8BE3204A2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9E14-5A8D-42EF-9DAB-758134E33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42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71E3-E856-4F2E-B5A3-DFC8BE3204A2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9E14-5A8D-42EF-9DAB-758134E33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80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71E3-E856-4F2E-B5A3-DFC8BE3204A2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9E14-5A8D-42EF-9DAB-758134E33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40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71E3-E856-4F2E-B5A3-DFC8BE3204A2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9E14-5A8D-42EF-9DAB-758134E33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89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71E3-E856-4F2E-B5A3-DFC8BE3204A2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9E14-5A8D-42EF-9DAB-758134E33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2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71E3-E856-4F2E-B5A3-DFC8BE3204A2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9E14-5A8D-42EF-9DAB-758134E33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9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71E3-E856-4F2E-B5A3-DFC8BE3204A2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9E14-5A8D-42EF-9DAB-758134E33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5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71E3-E856-4F2E-B5A3-DFC8BE3204A2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9E14-5A8D-42EF-9DAB-758134E33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1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71E3-E856-4F2E-B5A3-DFC8BE3204A2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9E14-5A8D-42EF-9DAB-758134E33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0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71E3-E856-4F2E-B5A3-DFC8BE3204A2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9E14-5A8D-42EF-9DAB-758134E33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3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71E3-E856-4F2E-B5A3-DFC8BE3204A2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9E14-5A8D-42EF-9DAB-758134E33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5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71E3-E856-4F2E-B5A3-DFC8BE3204A2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9E14-5A8D-42EF-9DAB-758134E33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9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71E3-E856-4F2E-B5A3-DFC8BE3204A2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9E14-5A8D-42EF-9DAB-758134E33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71E3-E856-4F2E-B5A3-DFC8BE3204A2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B9E14-5A8D-42EF-9DAB-758134E33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7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E6471E3-E856-4F2E-B5A3-DFC8BE3204A2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F4BB9E14-5A8D-42EF-9DAB-758134E33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9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image" Target="../media/image13.png"/><Relationship Id="rId21" Type="http://schemas.openxmlformats.org/officeDocument/2006/relationships/customXml" Target="../ink/ink11.xml"/><Relationship Id="rId34" Type="http://schemas.openxmlformats.org/officeDocument/2006/relationships/image" Target="../media/image17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customXml" Target="../ink/ink1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image" Target="../media/image2.jp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customXml" Target="../ink/ink12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31" Type="http://schemas.openxmlformats.org/officeDocument/2006/relationships/customXml" Target="../ink/ink16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image" Target="../media/image11.png"/><Relationship Id="rId27" Type="http://schemas.openxmlformats.org/officeDocument/2006/relationships/customXml" Target="../ink/ink14.xml"/><Relationship Id="rId30" Type="http://schemas.openxmlformats.org/officeDocument/2006/relationships/image" Target="../media/image15.png"/><Relationship Id="rId35" Type="http://schemas.openxmlformats.org/officeDocument/2006/relationships/customXml" Target="../ink/ink18.xml"/><Relationship Id="rId8" Type="http://schemas.openxmlformats.org/officeDocument/2006/relationships/customXml" Target="../ink/ink4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8EF4896-4A2E-7317-F32B-18843681299C}"/>
                  </a:ext>
                </a:extLst>
              </p14:cNvPr>
              <p14:cNvContentPartPr/>
              <p14:nvPr/>
            </p14:nvContentPartPr>
            <p14:xfrm>
              <a:off x="214717" y="6416108"/>
              <a:ext cx="1566360" cy="263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8EF4896-4A2E-7317-F32B-1884368129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077" y="6353468"/>
                <a:ext cx="169200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AFC9481-8DC1-7EA7-E626-F6386A9FDC79}"/>
                  </a:ext>
                </a:extLst>
              </p14:cNvPr>
              <p14:cNvContentPartPr/>
              <p14:nvPr/>
            </p14:nvContentPartPr>
            <p14:xfrm>
              <a:off x="1097077" y="6400628"/>
              <a:ext cx="145080" cy="64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AFC9481-8DC1-7EA7-E626-F6386A9FDC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4077" y="6337628"/>
                <a:ext cx="2707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6E79970-402D-77DB-D4DC-3ECDED8A5449}"/>
                  </a:ext>
                </a:extLst>
              </p14:cNvPr>
              <p14:cNvContentPartPr/>
              <p14:nvPr/>
            </p14:nvContentPartPr>
            <p14:xfrm>
              <a:off x="1501717" y="6496028"/>
              <a:ext cx="541800" cy="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6E79970-402D-77DB-D4DC-3ECDED8A54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39077" y="6370028"/>
                <a:ext cx="6674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AE452A0-51AE-68B7-D0DC-FAA8600613FE}"/>
                  </a:ext>
                </a:extLst>
              </p14:cNvPr>
              <p14:cNvContentPartPr/>
              <p14:nvPr/>
            </p14:nvContentPartPr>
            <p14:xfrm>
              <a:off x="2313517" y="6478748"/>
              <a:ext cx="468000" cy="100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AE452A0-51AE-68B7-D0DC-FAA8600613F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50517" y="6416108"/>
                <a:ext cx="59364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C567CAD-4176-0B81-0C3B-B02DD9A78FB3}"/>
                  </a:ext>
                </a:extLst>
              </p14:cNvPr>
              <p14:cNvContentPartPr/>
              <p14:nvPr/>
            </p14:nvContentPartPr>
            <p14:xfrm>
              <a:off x="3323317" y="6448148"/>
              <a:ext cx="784800" cy="186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C567CAD-4176-0B81-0C3B-B02DD9A78F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60317" y="6385508"/>
                <a:ext cx="91044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509BBC4-DA71-F9A1-C16D-AAB0B557609D}"/>
                  </a:ext>
                </a:extLst>
              </p14:cNvPr>
              <p14:cNvContentPartPr/>
              <p14:nvPr/>
            </p14:nvContentPartPr>
            <p14:xfrm>
              <a:off x="3537877" y="6432308"/>
              <a:ext cx="1568880" cy="1641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509BBC4-DA71-F9A1-C16D-AAB0B557609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75237" y="6369668"/>
                <a:ext cx="169452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440DE6A-31F0-F65E-4622-8E93026609E9}"/>
                  </a:ext>
                </a:extLst>
              </p14:cNvPr>
              <p14:cNvContentPartPr/>
              <p14:nvPr/>
            </p14:nvContentPartPr>
            <p14:xfrm>
              <a:off x="4547677" y="6440228"/>
              <a:ext cx="830520" cy="171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440DE6A-31F0-F65E-4622-8E93026609E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85037" y="6377588"/>
                <a:ext cx="95616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201CB6A-13B8-35CD-5296-425AE0C24B61}"/>
                  </a:ext>
                </a:extLst>
              </p14:cNvPr>
              <p14:cNvContentPartPr/>
              <p14:nvPr/>
            </p14:nvContentPartPr>
            <p14:xfrm>
              <a:off x="4953397" y="6448148"/>
              <a:ext cx="826560" cy="143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201CB6A-13B8-35CD-5296-425AE0C24B6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90757" y="6385508"/>
                <a:ext cx="952200" cy="26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6DC57E67-AECC-29D4-B8BC-9329AC47CA9F}"/>
              </a:ext>
            </a:extLst>
          </p:cNvPr>
          <p:cNvGrpSpPr/>
          <p:nvPr/>
        </p:nvGrpSpPr>
        <p:grpSpPr>
          <a:xfrm>
            <a:off x="985477" y="6392708"/>
            <a:ext cx="10669680" cy="239400"/>
            <a:chOff x="985477" y="6392708"/>
            <a:chExt cx="1066968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6F5F2D1-B531-2C22-98FD-961DFFA88989}"/>
                    </a:ext>
                  </a:extLst>
                </p14:cNvPr>
                <p14:cNvContentPartPr/>
                <p14:nvPr/>
              </p14:nvContentPartPr>
              <p14:xfrm>
                <a:off x="985477" y="6392708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6F5F2D1-B531-2C22-98FD-961DFFA889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2477" y="632970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DF83DF0-B56B-8DE9-6630-E76B56F7A871}"/>
                    </a:ext>
                  </a:extLst>
                </p14:cNvPr>
                <p14:cNvContentPartPr/>
                <p14:nvPr/>
              </p14:nvContentPartPr>
              <p14:xfrm>
                <a:off x="985477" y="6392708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DF83DF0-B56B-8DE9-6630-E76B56F7A87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2477" y="632970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E1A7323-83B1-BFE8-DCC1-2B9CE18A8019}"/>
                    </a:ext>
                  </a:extLst>
                </p14:cNvPr>
                <p14:cNvContentPartPr/>
                <p14:nvPr/>
              </p14:nvContentPartPr>
              <p14:xfrm>
                <a:off x="2098957" y="6448148"/>
                <a:ext cx="1558440" cy="143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E1A7323-83B1-BFE8-DCC1-2B9CE18A801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035957" y="6385508"/>
                  <a:ext cx="16840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D48F0F1-230E-C70C-28DF-8F35364CAE20}"/>
                    </a:ext>
                  </a:extLst>
                </p14:cNvPr>
                <p14:cNvContentPartPr/>
                <p14:nvPr/>
              </p14:nvContentPartPr>
              <p14:xfrm>
                <a:off x="3673237" y="6591428"/>
                <a:ext cx="452520" cy="40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D48F0F1-230E-C70C-28DF-8F35364CAE2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610597" y="6528428"/>
                  <a:ext cx="5781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B3CED98-6521-22B5-669D-8C6A9AC89FCD}"/>
                    </a:ext>
                  </a:extLst>
                </p14:cNvPr>
                <p14:cNvContentPartPr/>
                <p14:nvPr/>
              </p14:nvContentPartPr>
              <p14:xfrm>
                <a:off x="2559757" y="6456068"/>
                <a:ext cx="430560" cy="110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B3CED98-6521-22B5-669D-8C6A9AC89FC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97117" y="6393428"/>
                  <a:ext cx="5562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19EC388-C7BB-4307-5B0F-E868D43E8A4C}"/>
                    </a:ext>
                  </a:extLst>
                </p14:cNvPr>
                <p14:cNvContentPartPr/>
                <p14:nvPr/>
              </p14:nvContentPartPr>
              <p14:xfrm>
                <a:off x="3092917" y="6551468"/>
                <a:ext cx="236880" cy="18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19EC388-C7BB-4307-5B0F-E868D43E8A4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029917" y="6488828"/>
                  <a:ext cx="3625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F213CD0-7B02-8274-BC07-42B02CE8EC4F}"/>
                    </a:ext>
                  </a:extLst>
                </p14:cNvPr>
                <p14:cNvContentPartPr/>
                <p14:nvPr/>
              </p14:nvContentPartPr>
              <p14:xfrm>
                <a:off x="2790517" y="6392708"/>
                <a:ext cx="1216800" cy="239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F213CD0-7B02-8274-BC07-42B02CE8EC4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727517" y="6329708"/>
                  <a:ext cx="13424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6D34D0F-08BB-DC12-9707-6997CA906380}"/>
                    </a:ext>
                  </a:extLst>
                </p14:cNvPr>
                <p14:cNvContentPartPr/>
                <p14:nvPr/>
              </p14:nvContentPartPr>
              <p14:xfrm>
                <a:off x="5279197" y="6423668"/>
                <a:ext cx="6375960" cy="57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6D34D0F-08BB-DC12-9707-6997CA90638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216197" y="6360668"/>
                  <a:ext cx="6501600" cy="18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02CBAB1-3B2F-C5F6-9505-6E2F7952D88B}"/>
                  </a:ext>
                </a:extLst>
              </p14:cNvPr>
              <p14:cNvContentPartPr/>
              <p14:nvPr/>
            </p14:nvContentPartPr>
            <p14:xfrm>
              <a:off x="5863477" y="420308"/>
              <a:ext cx="5363640" cy="2336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02CBAB1-3B2F-C5F6-9505-6E2F7952D88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800837" y="357668"/>
                <a:ext cx="548928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C7C31D5-E962-A01B-90DD-13CFE2822B89}"/>
                  </a:ext>
                </a:extLst>
              </p14:cNvPr>
              <p14:cNvContentPartPr/>
              <p14:nvPr/>
            </p14:nvContentPartPr>
            <p14:xfrm>
              <a:off x="585877" y="413108"/>
              <a:ext cx="6172560" cy="96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C7C31D5-E962-A01B-90DD-13CFE2822B8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23237" y="350108"/>
                <a:ext cx="6298200" cy="222120"/>
              </a:xfrm>
              <a:prstGeom prst="rect">
                <a:avLst/>
              </a:prstGeom>
            </p:spPr>
          </p:pic>
        </mc:Fallback>
      </mc:AlternateContent>
      <p:pic>
        <p:nvPicPr>
          <p:cNvPr id="41" name="Picture 40" descr="A group of logos with text&#10;&#10;AI-generated content may be incorrect.">
            <a:extLst>
              <a:ext uri="{FF2B5EF4-FFF2-40B4-BE49-F238E27FC236}">
                <a16:creationId xmlns:a16="http://schemas.microsoft.com/office/drawing/2014/main" id="{D77F937B-C017-A33C-0139-89F71AD3C733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19514" cy="6858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67F5A6A-94C7-190D-437B-D2E651913B19}"/>
              </a:ext>
            </a:extLst>
          </p:cNvPr>
          <p:cNvSpPr txBox="1"/>
          <p:nvPr/>
        </p:nvSpPr>
        <p:spPr>
          <a:xfrm>
            <a:off x="130801" y="6189518"/>
            <a:ext cx="4928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Instructor : ENG/ Menna Tarek </a:t>
            </a:r>
          </a:p>
        </p:txBody>
      </p:sp>
    </p:spTree>
    <p:extLst>
      <p:ext uri="{BB962C8B-B14F-4D97-AF65-F5344CB8AC3E}">
        <p14:creationId xmlns:p14="http://schemas.microsoft.com/office/powerpoint/2010/main" val="2715354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D8B0-D473-9068-62F2-2F2ED1A8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Summary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DEEF2-50D8-785F-79E0-9720C0B6A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000" b="1" dirty="0"/>
          </a:p>
          <a:p>
            <a:r>
              <a:rPr lang="en-US" sz="2000" b="1" dirty="0"/>
              <a:t>Dataverse is a secure, cloud-based data platform for storing, organizing, and sharing data.</a:t>
            </a:r>
          </a:p>
          <a:p>
            <a:r>
              <a:rPr lang="en-US" sz="2000" b="1" dirty="0"/>
              <a:t>Provides structured data storage with tables, relationships, and integration capabilities.</a:t>
            </a:r>
          </a:p>
          <a:p>
            <a:r>
              <a:rPr lang="en-US" sz="2000" b="1" dirty="0"/>
              <a:t>Works seamlessly with Power Apps, Power BI, and Dynamics 365.</a:t>
            </a:r>
          </a:p>
          <a:p>
            <a:r>
              <a:rPr lang="en-US" sz="2000" b="1" dirty="0"/>
              <a:t>Supports Row-Level Security and Role-Based Access Control to protect sensitive data.</a:t>
            </a:r>
          </a:p>
          <a:p>
            <a:r>
              <a:rPr lang="en-US" sz="2000" b="1" dirty="0"/>
              <a:t>Ensures data consistency, scalability, and high availability for business needs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E5AA-B4E6-C591-FD70-510C47CC1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i="1" dirty="0"/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D7173-FF3C-B5DF-FCB4-96056A919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i="1" u="sng" dirty="0"/>
              <a:t>Team Members :</a:t>
            </a:r>
          </a:p>
          <a:p>
            <a:r>
              <a:rPr lang="en-US" sz="2000" b="1" i="1" dirty="0"/>
              <a:t>Esraa Ahmed </a:t>
            </a:r>
          </a:p>
          <a:p>
            <a:r>
              <a:rPr lang="en-US" sz="2000" b="1" i="1" dirty="0"/>
              <a:t>Sama Mohamed</a:t>
            </a:r>
          </a:p>
          <a:p>
            <a:r>
              <a:rPr lang="en-US" sz="2000" b="1" i="1" dirty="0"/>
              <a:t>Waad </a:t>
            </a:r>
            <a:r>
              <a:rPr lang="en-US" sz="2000" b="1" i="1" dirty="0" err="1"/>
              <a:t>osamaa</a:t>
            </a:r>
            <a:endParaRPr lang="en-US" sz="2000" b="1" i="1" dirty="0"/>
          </a:p>
          <a:p>
            <a:r>
              <a:rPr lang="en-US" sz="2000" b="1" i="1" dirty="0"/>
              <a:t>Bassant Fekry Soliman</a:t>
            </a:r>
          </a:p>
          <a:p>
            <a:r>
              <a:rPr lang="en-US" sz="2000" b="1" i="1" dirty="0"/>
              <a:t>Yomna Abd </a:t>
            </a:r>
            <a:r>
              <a:rPr lang="en-US" sz="2000" b="1" i="1" dirty="0" err="1"/>
              <a:t>Elhalim</a:t>
            </a:r>
            <a:r>
              <a:rPr lang="en-US" sz="2000" b="1" i="1" dirty="0"/>
              <a:t> </a:t>
            </a:r>
            <a:r>
              <a:rPr lang="en-US" sz="2000" b="1" i="1" dirty="0" err="1"/>
              <a:t>Elhadad</a:t>
            </a:r>
            <a:endParaRPr lang="en-US" sz="2000" b="1" i="1" dirty="0"/>
          </a:p>
          <a:p>
            <a:r>
              <a:rPr lang="en-US" sz="2000" b="1" i="1" dirty="0"/>
              <a:t>Noura Tarek Elsherbiny</a:t>
            </a:r>
          </a:p>
        </p:txBody>
      </p:sp>
    </p:spTree>
    <p:extLst>
      <p:ext uri="{BB962C8B-B14F-4D97-AF65-F5344CB8AC3E}">
        <p14:creationId xmlns:p14="http://schemas.microsoft.com/office/powerpoint/2010/main" val="385592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BF2B-F109-F78E-0424-5D343179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What is Dataverse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097D5-A741-D73B-C507-ACE6EC561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DataVerse : Is A Cloud-based Platform That Allows To Store , Organize , and Share data across different applications and Services while maintaining security, quality, and consistency. </a:t>
            </a:r>
          </a:p>
          <a:p>
            <a:endParaRPr lang="en-US" sz="2000" b="1" dirty="0"/>
          </a:p>
          <a:p>
            <a:r>
              <a:rPr lang="en-US" sz="2000" b="1" dirty="0"/>
              <a:t> In Microsoft Context :</a:t>
            </a:r>
          </a:p>
          <a:p>
            <a:pPr marL="0" indent="0">
              <a:buNone/>
            </a:pPr>
            <a:r>
              <a:rPr lang="en-US" sz="2000" b="1" dirty="0"/>
              <a:t>	Microsoft Dataverse is a secure and scalable data service that stores 	information in a structured format of tables and relationships, enabling 	seamless integration across the Power Platform and Dynamics 365.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4CBE59-3A90-88C4-358B-A1DC03B79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70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6A8E-3832-032B-10F6-4877CA85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Where Does it Fit in Power Platform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65638-63E9-E751-5535-D6EEE0B06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Power Apps</a:t>
            </a:r>
            <a:r>
              <a:rPr lang="en-US" sz="2000" dirty="0"/>
              <a:t> → Build apps using stored data.</a:t>
            </a:r>
          </a:p>
          <a:p>
            <a:r>
              <a:rPr lang="en-US" sz="2000" b="1" dirty="0"/>
              <a:t>Power Automate</a:t>
            </a:r>
            <a:r>
              <a:rPr lang="en-US" sz="2000" dirty="0"/>
              <a:t> → Automate workflows with</a:t>
            </a:r>
          </a:p>
          <a:p>
            <a:pPr marL="0" indent="0">
              <a:buNone/>
            </a:pPr>
            <a:r>
              <a:rPr lang="en-US" sz="2000" dirty="0"/>
              <a:t>Dataverse data.</a:t>
            </a:r>
          </a:p>
          <a:p>
            <a:r>
              <a:rPr lang="en-US" sz="2000" b="1" dirty="0"/>
              <a:t>Power BI</a:t>
            </a:r>
            <a:r>
              <a:rPr lang="en-US" sz="2000" dirty="0"/>
              <a:t> → Create dashboards &amp; analytics </a:t>
            </a:r>
          </a:p>
          <a:p>
            <a:pPr marL="0" indent="0">
              <a:buNone/>
            </a:pPr>
            <a:r>
              <a:rPr lang="en-US" sz="2000" dirty="0"/>
              <a:t>from Dataverse.</a:t>
            </a:r>
          </a:p>
          <a:p>
            <a:r>
              <a:rPr lang="en-US" sz="2000" b="1" dirty="0"/>
              <a:t>Dynamics 365</a:t>
            </a:r>
            <a:r>
              <a:rPr lang="en-US" sz="2000" dirty="0"/>
              <a:t> → Business applications with </a:t>
            </a:r>
          </a:p>
          <a:p>
            <a:pPr marL="0" indent="0">
              <a:buNone/>
            </a:pPr>
            <a:r>
              <a:rPr lang="en-US" sz="2000" dirty="0"/>
              <a:t>shared Dataverse backend.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807D0-C3BB-EAD1-7A2E-C404CE329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74" y="2522552"/>
            <a:ext cx="5035826" cy="283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8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B47EB-6A9C-AED9-5B7A-DCBAF8F1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Core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51EE4-93D1-A2DB-8DF3-B8ED6C760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Tables</a:t>
            </a:r>
            <a:r>
              <a:rPr lang="en-US" sz="2000" dirty="0"/>
              <a:t> – Store data like database tables.</a:t>
            </a:r>
          </a:p>
          <a:p>
            <a:r>
              <a:rPr lang="en-US" sz="2000" b="1" dirty="0"/>
              <a:t>Columns</a:t>
            </a:r>
            <a:r>
              <a:rPr lang="en-US" sz="2000" dirty="0"/>
              <a:t> – Fields with specific data types</a:t>
            </a:r>
          </a:p>
          <a:p>
            <a:pPr marL="0" indent="0">
              <a:buNone/>
            </a:pPr>
            <a:r>
              <a:rPr lang="en-US" sz="2000" dirty="0"/>
              <a:t> (Text, Number, Date, Choice, Lookup, File, Image).</a:t>
            </a:r>
          </a:p>
          <a:p>
            <a:r>
              <a:rPr lang="en-US" sz="2000" b="1" dirty="0"/>
              <a:t>Rows</a:t>
            </a:r>
            <a:r>
              <a:rPr lang="en-US" sz="2000" dirty="0"/>
              <a:t> – Records in the table.</a:t>
            </a:r>
          </a:p>
          <a:p>
            <a:r>
              <a:rPr lang="en-US" sz="2000" b="1" dirty="0"/>
              <a:t>Relationships</a:t>
            </a:r>
            <a:r>
              <a:rPr lang="en-US" sz="2000" dirty="0"/>
              <a:t> – Link tables </a:t>
            </a:r>
          </a:p>
          <a:p>
            <a:pPr marL="0" indent="0">
              <a:buNone/>
            </a:pPr>
            <a:r>
              <a:rPr lang="en-US" sz="2000" dirty="0"/>
              <a:t>(One-to-Many, Many-to-One, Many-to-Many).</a:t>
            </a:r>
          </a:p>
          <a:p>
            <a:r>
              <a:rPr lang="en-US" sz="2000" b="1" dirty="0"/>
              <a:t>Business Rules</a:t>
            </a:r>
            <a:r>
              <a:rPr lang="en-US" sz="2000" dirty="0"/>
              <a:t> – Set conditions without coding.</a:t>
            </a:r>
          </a:p>
          <a:p>
            <a:r>
              <a:rPr lang="en-US" sz="2000" b="1" dirty="0"/>
              <a:t>Security Roles</a:t>
            </a:r>
            <a:r>
              <a:rPr lang="en-US" sz="2000" dirty="0"/>
              <a:t> – Control access &amp; permissions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586E8-5F85-EE17-AB0D-D98A18820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2603500"/>
            <a:ext cx="4687260" cy="302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4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2AF8-183E-5DBA-19E1-310B2AF5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FEEE6-922C-6BC8-6980-96B9B3820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High-level security (role-based &amp; row-level).</a:t>
            </a:r>
          </a:p>
          <a:p>
            <a:r>
              <a:rPr lang="en-US" sz="2000" b="1" dirty="0"/>
              <a:t>Cloud storage – accessible from anywhere.</a:t>
            </a:r>
          </a:p>
          <a:p>
            <a:r>
              <a:rPr lang="en-US" sz="2000" b="1" dirty="0"/>
              <a:t>Easy integration with Microsoft ecosystem.</a:t>
            </a:r>
          </a:p>
          <a:p>
            <a:r>
              <a:rPr lang="en-US" sz="2000" b="1" dirty="0"/>
              <a:t>Supports business logic without coding.</a:t>
            </a:r>
          </a:p>
          <a:p>
            <a:r>
              <a:rPr lang="en-US" sz="2000" b="1" dirty="0"/>
              <a:t>Relational data management.</a:t>
            </a:r>
          </a:p>
          <a:p>
            <a:r>
              <a:rPr lang="en-US" sz="2000" b="1" dirty="0"/>
              <a:t>AI &amp; analytics-ready.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A041F-6366-FF26-E3E6-6889CB864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4" b="1833"/>
          <a:stretch>
            <a:fillRect/>
          </a:stretch>
        </p:blipFill>
        <p:spPr>
          <a:xfrm>
            <a:off x="6968607" y="2663190"/>
            <a:ext cx="5002756" cy="278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2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150E-7AFA-F096-19B4-C335352F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Key Security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0C946-F178-123E-F259-8FD1D7F15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295144"/>
            <a:ext cx="11146536" cy="4306824"/>
          </a:xfrm>
        </p:spPr>
        <p:txBody>
          <a:bodyPr>
            <a:noAutofit/>
          </a:bodyPr>
          <a:lstStyle/>
          <a:p>
            <a:endParaRPr lang="en-US" dirty="0"/>
          </a:p>
          <a:p>
            <a:r>
              <a:rPr lang="en-US" b="1" dirty="0"/>
              <a:t>Row-Level Security (RLS):</a:t>
            </a:r>
            <a:br>
              <a:rPr lang="en-US" dirty="0"/>
            </a:br>
            <a:r>
              <a:rPr lang="en-US" dirty="0"/>
              <a:t>Dataverse supports row-level security through </a:t>
            </a:r>
            <a:r>
              <a:rPr lang="en-US" b="1" dirty="0"/>
              <a:t>security roles</a:t>
            </a:r>
            <a:r>
              <a:rPr lang="en-US" dirty="0"/>
              <a:t> and </a:t>
            </a:r>
            <a:r>
              <a:rPr lang="en-US" b="1" dirty="0"/>
              <a:t>access control policies</a:t>
            </a:r>
            <a:r>
              <a:rPr lang="en-US" dirty="0"/>
              <a:t>, ensuring that users can only view or edit the rows of data they are authorized to access.</a:t>
            </a:r>
          </a:p>
          <a:p>
            <a:r>
              <a:rPr lang="en-US" b="1" dirty="0"/>
              <a:t>Role-Based Access Control (RBAC):</a:t>
            </a:r>
            <a:br>
              <a:rPr lang="en-US" dirty="0"/>
            </a:br>
            <a:r>
              <a:rPr lang="en-US" dirty="0"/>
              <a:t>Permissions are assigned to users based on roles, controlling what data and actions they can access.</a:t>
            </a:r>
          </a:p>
          <a:p>
            <a:r>
              <a:rPr lang="en-US" b="1" dirty="0"/>
              <a:t>Data Encryption:</a:t>
            </a:r>
            <a:br>
              <a:rPr lang="en-US" dirty="0"/>
            </a:br>
            <a:r>
              <a:rPr lang="en-US" dirty="0"/>
              <a:t>Data is encrypted both </a:t>
            </a:r>
            <a:r>
              <a:rPr lang="en-US" b="1" dirty="0"/>
              <a:t>at rest</a:t>
            </a:r>
            <a:r>
              <a:rPr lang="en-US" dirty="0"/>
              <a:t> and </a:t>
            </a:r>
            <a:r>
              <a:rPr lang="en-US" b="1" dirty="0"/>
              <a:t>in transit</a:t>
            </a:r>
            <a:r>
              <a:rPr lang="en-US" dirty="0"/>
              <a:t> to maintain confidentiality.</a:t>
            </a:r>
          </a:p>
          <a:p>
            <a:r>
              <a:rPr lang="en-US" b="1" dirty="0"/>
              <a:t>Business Units:</a:t>
            </a:r>
            <a:br>
              <a:rPr lang="en-US" dirty="0"/>
            </a:br>
            <a:r>
              <a:rPr lang="en-US" dirty="0"/>
              <a:t>Organizational units help define data access boundaries for different teams or departments.</a:t>
            </a:r>
          </a:p>
          <a:p>
            <a:r>
              <a:rPr lang="en-US" b="1" dirty="0"/>
              <a:t>Audit Logs:</a:t>
            </a:r>
            <a:br>
              <a:rPr lang="en-US" dirty="0"/>
            </a:br>
            <a:r>
              <a:rPr lang="en-US" dirty="0"/>
              <a:t>Track data changes and user activities for compliance and monitoring.</a:t>
            </a:r>
          </a:p>
        </p:txBody>
      </p:sp>
    </p:spTree>
    <p:extLst>
      <p:ext uri="{BB962C8B-B14F-4D97-AF65-F5344CB8AC3E}">
        <p14:creationId xmlns:p14="http://schemas.microsoft.com/office/powerpoint/2010/main" val="3198811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DBBA-CDAA-EF97-D34C-5AF59E6D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200" b="1" dirty="0">
                <a:latin typeface="Arial" panose="020B0604020202020204" pitchFamily="34" charset="0"/>
              </a:rPr>
              <a:t>Dataverse vs. Traditional Databases</a:t>
            </a:r>
            <a:br>
              <a:rPr lang="en-US" altLang="en-US" sz="3200" b="1" dirty="0">
                <a:latin typeface="Arial" panose="020B0604020202020204" pitchFamily="34" charset="0"/>
              </a:rPr>
            </a:br>
            <a:endParaRPr lang="en-US" sz="32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D12638-4635-DF5B-5C5D-AF3722CC3B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105434"/>
              </p:ext>
            </p:extLst>
          </p:nvPr>
        </p:nvGraphicFramePr>
        <p:xfrm>
          <a:off x="629479" y="2202514"/>
          <a:ext cx="10933041" cy="4150575"/>
        </p:xfrm>
        <a:graphic>
          <a:graphicData uri="http://schemas.openxmlformats.org/drawingml/2006/table">
            <a:tbl>
              <a:tblPr/>
              <a:tblGrid>
                <a:gridCol w="3644347">
                  <a:extLst>
                    <a:ext uri="{9D8B030D-6E8A-4147-A177-3AD203B41FA5}">
                      <a16:colId xmlns:a16="http://schemas.microsoft.com/office/drawing/2014/main" val="4084737053"/>
                    </a:ext>
                  </a:extLst>
                </a:gridCol>
                <a:gridCol w="3644347">
                  <a:extLst>
                    <a:ext uri="{9D8B030D-6E8A-4147-A177-3AD203B41FA5}">
                      <a16:colId xmlns:a16="http://schemas.microsoft.com/office/drawing/2014/main" val="3327467644"/>
                    </a:ext>
                  </a:extLst>
                </a:gridCol>
                <a:gridCol w="3644347">
                  <a:extLst>
                    <a:ext uri="{9D8B030D-6E8A-4147-A177-3AD203B41FA5}">
                      <a16:colId xmlns:a16="http://schemas.microsoft.com/office/drawing/2014/main" val="3286195542"/>
                    </a:ext>
                  </a:extLst>
                </a:gridCol>
              </a:tblGrid>
              <a:tr h="8301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Dataverse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SQL Server / MySQL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682988"/>
                  </a:ext>
                </a:extLst>
              </a:tr>
              <a:tr h="8301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Ease of use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Simple UI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Needs SQL knowledge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532260"/>
                  </a:ext>
                </a:extLst>
              </a:tr>
              <a:tr h="8301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Security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Built-in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Manual setup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856135"/>
                  </a:ext>
                </a:extLst>
              </a:tr>
              <a:tr h="8301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Integration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Native with Microsoft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Requires configuration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816395"/>
                  </a:ext>
                </a:extLst>
              </a:tr>
              <a:tr h="8301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Hosting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Cloud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Cloud / On-premises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389088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3040CF-9160-AF58-EF26-1D21463FBB8A}"/>
              </a:ext>
            </a:extLst>
          </p:cNvPr>
          <p:cNvCxnSpPr>
            <a:cxnSpLocks/>
          </p:cNvCxnSpPr>
          <p:nvPr/>
        </p:nvCxnSpPr>
        <p:spPr>
          <a:xfrm flipH="1">
            <a:off x="636104" y="2313830"/>
            <a:ext cx="9275" cy="40392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7DAD5B-1C96-4521-8B5B-A9548CAF879F}"/>
              </a:ext>
            </a:extLst>
          </p:cNvPr>
          <p:cNvCxnSpPr>
            <a:cxnSpLocks/>
          </p:cNvCxnSpPr>
          <p:nvPr/>
        </p:nvCxnSpPr>
        <p:spPr>
          <a:xfrm>
            <a:off x="646705" y="2313830"/>
            <a:ext cx="109171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574FD6-4F30-3FD5-AE8C-F0BA9CBBC628}"/>
              </a:ext>
            </a:extLst>
          </p:cNvPr>
          <p:cNvCxnSpPr>
            <a:cxnSpLocks/>
          </p:cNvCxnSpPr>
          <p:nvPr/>
        </p:nvCxnSpPr>
        <p:spPr>
          <a:xfrm>
            <a:off x="637429" y="6353091"/>
            <a:ext cx="109158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5CC7B3-E804-B466-2B68-E070639A9834}"/>
              </a:ext>
            </a:extLst>
          </p:cNvPr>
          <p:cNvCxnSpPr>
            <a:cxnSpLocks/>
          </p:cNvCxnSpPr>
          <p:nvPr/>
        </p:nvCxnSpPr>
        <p:spPr>
          <a:xfrm>
            <a:off x="11562520" y="2313830"/>
            <a:ext cx="1" cy="40392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8D4AE0-F51F-3EFE-B13B-7F73E660402D}"/>
              </a:ext>
            </a:extLst>
          </p:cNvPr>
          <p:cNvCxnSpPr>
            <a:cxnSpLocks/>
          </p:cNvCxnSpPr>
          <p:nvPr/>
        </p:nvCxnSpPr>
        <p:spPr>
          <a:xfrm>
            <a:off x="2672964" y="2313830"/>
            <a:ext cx="0" cy="40392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A38277-BF74-0EE0-06E2-782530048D84}"/>
              </a:ext>
            </a:extLst>
          </p:cNvPr>
          <p:cNvCxnSpPr>
            <a:cxnSpLocks/>
          </p:cNvCxnSpPr>
          <p:nvPr/>
        </p:nvCxnSpPr>
        <p:spPr>
          <a:xfrm>
            <a:off x="7491453" y="2313830"/>
            <a:ext cx="0" cy="40392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3C0600-CF06-B8AE-5B57-6ECE8C7690F8}"/>
              </a:ext>
            </a:extLst>
          </p:cNvPr>
          <p:cNvCxnSpPr>
            <a:cxnSpLocks/>
          </p:cNvCxnSpPr>
          <p:nvPr/>
        </p:nvCxnSpPr>
        <p:spPr>
          <a:xfrm>
            <a:off x="618879" y="3021496"/>
            <a:ext cx="109330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13B48-369C-CE6A-3C2F-242133551411}"/>
              </a:ext>
            </a:extLst>
          </p:cNvPr>
          <p:cNvCxnSpPr>
            <a:cxnSpLocks/>
          </p:cNvCxnSpPr>
          <p:nvPr/>
        </p:nvCxnSpPr>
        <p:spPr>
          <a:xfrm>
            <a:off x="628153" y="3865658"/>
            <a:ext cx="109158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F46A20-6591-80BA-6946-FC32AB4FFCB0}"/>
              </a:ext>
            </a:extLst>
          </p:cNvPr>
          <p:cNvCxnSpPr>
            <a:cxnSpLocks/>
          </p:cNvCxnSpPr>
          <p:nvPr/>
        </p:nvCxnSpPr>
        <p:spPr>
          <a:xfrm>
            <a:off x="628153" y="4685967"/>
            <a:ext cx="109158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8FE4D6-0692-46BE-DDF6-AFE9F2810B05}"/>
              </a:ext>
            </a:extLst>
          </p:cNvPr>
          <p:cNvCxnSpPr>
            <a:cxnSpLocks/>
          </p:cNvCxnSpPr>
          <p:nvPr/>
        </p:nvCxnSpPr>
        <p:spPr>
          <a:xfrm>
            <a:off x="628153" y="5542059"/>
            <a:ext cx="10923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95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9A5C-5848-7817-3621-5409959F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 &amp; Considerations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375FA-B64E-F1FC-1BEA-B1A0E4DA7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Licensing costs (not free for all users).</a:t>
            </a:r>
          </a:p>
          <a:p>
            <a:r>
              <a:rPr lang="en-US" sz="2400" dirty="0"/>
              <a:t>Capacity limits (storage quotas based on licenses).</a:t>
            </a:r>
          </a:p>
          <a:p>
            <a:r>
              <a:rPr lang="en-US" sz="2400" dirty="0"/>
              <a:t>Requires Microsoft account &amp; environment setup.</a:t>
            </a:r>
          </a:p>
          <a:p>
            <a:r>
              <a:rPr lang="en-US" sz="2400" dirty="0"/>
              <a:t>Not as customizable at the raw database level as pure SQL.</a:t>
            </a:r>
          </a:p>
        </p:txBody>
      </p:sp>
    </p:spTree>
    <p:extLst>
      <p:ext uri="{BB962C8B-B14F-4D97-AF65-F5344CB8AC3E}">
        <p14:creationId xmlns:p14="http://schemas.microsoft.com/office/powerpoint/2010/main" val="2459287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8D4FF-A6F2-5DC5-0C10-3EC45DEB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Real-World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84C71-5113-E3B1-334F-1A430DD18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Want to create tables </a:t>
            </a:r>
            <a:endParaRPr lang="en-US" dirty="0"/>
          </a:p>
          <a:p>
            <a:r>
              <a:rPr lang="en-US" b="1" dirty="0"/>
              <a:t> Build App: </a:t>
            </a:r>
            <a:r>
              <a:rPr lang="en-US" dirty="0"/>
              <a:t>create a simple app for employees to browse upcoming training sessions and sign up. </a:t>
            </a:r>
            <a:endParaRPr lang="en-US" b="1" dirty="0"/>
          </a:p>
          <a:p>
            <a:r>
              <a:rPr lang="en-US" dirty="0"/>
              <a:t> </a:t>
            </a:r>
            <a:r>
              <a:rPr lang="en-US" b="1" dirty="0"/>
              <a:t>Automate Reminders:</a:t>
            </a:r>
            <a:r>
              <a:rPr lang="en-US" dirty="0"/>
              <a:t> Use </a:t>
            </a:r>
            <a:r>
              <a:rPr lang="en-US" b="1" dirty="0"/>
              <a:t>Power Automate</a:t>
            </a:r>
            <a:r>
              <a:rPr lang="en-US" dirty="0"/>
              <a:t> to send reminders for upcoming trainings.</a:t>
            </a:r>
            <a:endParaRPr lang="en-US" b="1" dirty="0"/>
          </a:p>
          <a:p>
            <a:r>
              <a:rPr lang="en-US" b="1" dirty="0"/>
              <a:t>Report Stats : </a:t>
            </a:r>
            <a:r>
              <a:rPr lang="en-US" dirty="0"/>
              <a:t>use </a:t>
            </a:r>
            <a:r>
              <a:rPr lang="en-US" b="1" dirty="0"/>
              <a:t>Power BI</a:t>
            </a:r>
            <a:r>
              <a:rPr lang="en-US" dirty="0"/>
              <a:t> to report attendance stats.</a:t>
            </a:r>
            <a:endParaRPr lang="en-US" b="1" dirty="0"/>
          </a:p>
          <a:p>
            <a:r>
              <a:rPr lang="en-US" b="1" dirty="0"/>
              <a:t>No custom database code, fully integrated security, and everything works across desktop, mobile, and Teams.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0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728</TotalTime>
  <Words>575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PowerPoint Presentation</vt:lpstr>
      <vt:lpstr>What is Dataverse</vt:lpstr>
      <vt:lpstr>Where Does it Fit in Power Platform ?</vt:lpstr>
      <vt:lpstr>Core Components</vt:lpstr>
      <vt:lpstr>Key Features</vt:lpstr>
      <vt:lpstr>Key Security Features</vt:lpstr>
      <vt:lpstr>Dataverse vs. Traditional Databases </vt:lpstr>
      <vt:lpstr>Limitations &amp; Considerations</vt:lpstr>
      <vt:lpstr>Real-World Example</vt:lpstr>
      <vt:lpstr>Summary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اسراء أحمد فتحى فرحات</dc:creator>
  <cp:lastModifiedBy>noura tarek elsherbiny 20220362</cp:lastModifiedBy>
  <cp:revision>3</cp:revision>
  <dcterms:created xsi:type="dcterms:W3CDTF">2025-08-12T11:53:10Z</dcterms:created>
  <dcterms:modified xsi:type="dcterms:W3CDTF">2025-08-14T16:28:46Z</dcterms:modified>
</cp:coreProperties>
</file>