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Garet Bold" charset="1" panose="00000000000000000000"/>
      <p:regular r:id="rId22"/>
    </p:embeddedFont>
    <p:embeddedFont>
      <p:font typeface="Bernoru" charset="1" panose="00000A00000000000000"/>
      <p:regular r:id="rId23"/>
    </p:embeddedFont>
    <p:embeddedFont>
      <p:font typeface="Garet Ultra-Bold" charset="1" panose="00000000000000000000"/>
      <p:regular r:id="rId24"/>
    </p:embeddedFont>
    <p:embeddedFont>
      <p:font typeface="Garet" charset="1" panose="00000000000000000000"/>
      <p:regular r:id="rId25"/>
    </p:embeddedFont>
    <p:embeddedFont>
      <p:font typeface="Arimo Bold" charset="1" panose="020B0704020202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63.jpeg" Type="http://schemas.openxmlformats.org/officeDocument/2006/relationships/image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64.jpeg" Type="http://schemas.openxmlformats.org/officeDocument/2006/relationships/image"/><Relationship Id="rId13" Target="../media/image65.jpeg" Type="http://schemas.openxmlformats.org/officeDocument/2006/relationships/image"/><Relationship Id="rId2" Target="../media/image55.png" Type="http://schemas.openxmlformats.org/officeDocument/2006/relationships/image"/><Relationship Id="rId3" Target="../media/image56.svg" Type="http://schemas.openxmlformats.org/officeDocument/2006/relationships/image"/><Relationship Id="rId4" Target="../media/image57.png" Type="http://schemas.openxmlformats.org/officeDocument/2006/relationships/image"/><Relationship Id="rId5" Target="../media/image58.svg" Type="http://schemas.openxmlformats.org/officeDocument/2006/relationships/image"/><Relationship Id="rId6" Target="../media/image59.png" Type="http://schemas.openxmlformats.org/officeDocument/2006/relationships/image"/><Relationship Id="rId7" Target="../media/image60.svg" Type="http://schemas.openxmlformats.org/officeDocument/2006/relationships/image"/><Relationship Id="rId8" Target="../media/image61.png" Type="http://schemas.openxmlformats.org/officeDocument/2006/relationships/image"/><Relationship Id="rId9" Target="../media/image6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2" Target="../media/image37.png" Type="http://schemas.openxmlformats.org/officeDocument/2006/relationships/image"/><Relationship Id="rId3" Target="../media/image38.svg" Type="http://schemas.openxmlformats.org/officeDocument/2006/relationships/image"/><Relationship Id="rId4" Target="../media/image66.png" Type="http://schemas.openxmlformats.org/officeDocument/2006/relationships/image"/><Relationship Id="rId5" Target="../media/image67.svg" Type="http://schemas.openxmlformats.org/officeDocument/2006/relationships/image"/><Relationship Id="rId6" Target="../media/image68.png" Type="http://schemas.openxmlformats.org/officeDocument/2006/relationships/image"/><Relationship Id="rId7" Target="../media/image69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13.png" Type="http://schemas.openxmlformats.org/officeDocument/2006/relationships/image"/><Relationship Id="rId20" Target="../media/image31.png" Type="http://schemas.openxmlformats.org/officeDocument/2006/relationships/image"/><Relationship Id="rId21" Target="../media/image32.svg" Type="http://schemas.openxmlformats.org/officeDocument/2006/relationships/image"/><Relationship Id="rId22" Target="../media/image33.png" Type="http://schemas.openxmlformats.org/officeDocument/2006/relationships/image"/><Relationship Id="rId23" Target="../media/image34.svg" Type="http://schemas.openxmlformats.org/officeDocument/2006/relationships/image"/><Relationship Id="rId24" Target="../media/image35.png" Type="http://schemas.openxmlformats.org/officeDocument/2006/relationships/image"/><Relationship Id="rId25" Target="../media/image36.sv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13.png" Type="http://schemas.openxmlformats.org/officeDocument/2006/relationships/image"/><Relationship Id="rId20" Target="../media/image31.png" Type="http://schemas.openxmlformats.org/officeDocument/2006/relationships/image"/><Relationship Id="rId21" Target="../media/image32.svg" Type="http://schemas.openxmlformats.org/officeDocument/2006/relationships/image"/><Relationship Id="rId22" Target="../media/image33.png" Type="http://schemas.openxmlformats.org/officeDocument/2006/relationships/image"/><Relationship Id="rId23" Target="../media/image34.svg" Type="http://schemas.openxmlformats.org/officeDocument/2006/relationships/image"/><Relationship Id="rId24" Target="../media/image35.png" Type="http://schemas.openxmlformats.org/officeDocument/2006/relationships/image"/><Relationship Id="rId25" Target="../media/image36.sv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Relationship Id="rId6" Target="../media/image53.png" Type="http://schemas.openxmlformats.org/officeDocument/2006/relationships/image"/><Relationship Id="rId7" Target="../media/image5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61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2606" y="826549"/>
            <a:ext cx="15882788" cy="8431751"/>
            <a:chOff x="0" y="0"/>
            <a:chExt cx="5565902" cy="29547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9304" y="-3175"/>
              <a:ext cx="5592191" cy="2962537"/>
            </a:xfrm>
            <a:custGeom>
              <a:avLst/>
              <a:gdLst/>
              <a:ahLst/>
              <a:cxnLst/>
              <a:rect r="r" b="b" t="t" l="l"/>
              <a:pathLst>
                <a:path h="2962537" w="5592191">
                  <a:moveTo>
                    <a:pt x="5567426" y="2378845"/>
                  </a:moveTo>
                  <a:cubicBezTo>
                    <a:pt x="5545709" y="2496193"/>
                    <a:pt x="5496941" y="2647450"/>
                    <a:pt x="5411597" y="2731143"/>
                  </a:cubicBezTo>
                  <a:cubicBezTo>
                    <a:pt x="5226304" y="2912753"/>
                    <a:pt x="4860163" y="2932692"/>
                    <a:pt x="4453128" y="2909324"/>
                  </a:cubicBezTo>
                  <a:cubicBezTo>
                    <a:pt x="4160774" y="2892560"/>
                    <a:pt x="3957574" y="2935486"/>
                    <a:pt x="3664712" y="2938280"/>
                  </a:cubicBezTo>
                  <a:cubicBezTo>
                    <a:pt x="3366516" y="2941074"/>
                    <a:pt x="3230880" y="2942344"/>
                    <a:pt x="2932557" y="2945138"/>
                  </a:cubicBezTo>
                  <a:cubicBezTo>
                    <a:pt x="2726944" y="2947932"/>
                    <a:pt x="2587498" y="2950726"/>
                    <a:pt x="2289302" y="2953520"/>
                  </a:cubicBezTo>
                  <a:cubicBezTo>
                    <a:pt x="1995678" y="2956314"/>
                    <a:pt x="1701800" y="2962537"/>
                    <a:pt x="1408303" y="2951869"/>
                  </a:cubicBezTo>
                  <a:cubicBezTo>
                    <a:pt x="1260348" y="2946535"/>
                    <a:pt x="1112393" y="2936502"/>
                    <a:pt x="965454" y="2918722"/>
                  </a:cubicBezTo>
                  <a:cubicBezTo>
                    <a:pt x="844931" y="2904117"/>
                    <a:pt x="723900" y="2886083"/>
                    <a:pt x="607949" y="2849380"/>
                  </a:cubicBezTo>
                  <a:cubicBezTo>
                    <a:pt x="501777" y="2815852"/>
                    <a:pt x="399542" y="2766576"/>
                    <a:pt x="315849" y="2692154"/>
                  </a:cubicBezTo>
                  <a:cubicBezTo>
                    <a:pt x="227203" y="2613287"/>
                    <a:pt x="170053" y="2508131"/>
                    <a:pt x="135636" y="2395609"/>
                  </a:cubicBezTo>
                  <a:cubicBezTo>
                    <a:pt x="98425" y="2273943"/>
                    <a:pt x="85852" y="2146054"/>
                    <a:pt x="71882" y="2020070"/>
                  </a:cubicBezTo>
                  <a:cubicBezTo>
                    <a:pt x="55626" y="1873385"/>
                    <a:pt x="40894" y="1726573"/>
                    <a:pt x="27813" y="1579634"/>
                  </a:cubicBezTo>
                  <a:cubicBezTo>
                    <a:pt x="14732" y="1432454"/>
                    <a:pt x="32004" y="1407598"/>
                    <a:pt x="22225" y="1259967"/>
                  </a:cubicBezTo>
                  <a:cubicBezTo>
                    <a:pt x="12319" y="1113282"/>
                    <a:pt x="30734" y="951865"/>
                    <a:pt x="33020" y="804799"/>
                  </a:cubicBezTo>
                  <a:cubicBezTo>
                    <a:pt x="35052" y="677926"/>
                    <a:pt x="0" y="445389"/>
                    <a:pt x="66040" y="335788"/>
                  </a:cubicBezTo>
                  <a:cubicBezTo>
                    <a:pt x="123444" y="240665"/>
                    <a:pt x="205232" y="159639"/>
                    <a:pt x="302387" y="105410"/>
                  </a:cubicBezTo>
                  <a:cubicBezTo>
                    <a:pt x="461137" y="16764"/>
                    <a:pt x="641858" y="2032"/>
                    <a:pt x="821055" y="10033"/>
                  </a:cubicBezTo>
                  <a:cubicBezTo>
                    <a:pt x="915289" y="10033"/>
                    <a:pt x="1009396" y="10287"/>
                    <a:pt x="1103630" y="10668"/>
                  </a:cubicBezTo>
                  <a:cubicBezTo>
                    <a:pt x="1675130" y="13081"/>
                    <a:pt x="2246503" y="21336"/>
                    <a:pt x="2726944" y="18796"/>
                  </a:cubicBezTo>
                  <a:cubicBezTo>
                    <a:pt x="2832354" y="17526"/>
                    <a:pt x="3097911" y="10541"/>
                    <a:pt x="3363595" y="5334"/>
                  </a:cubicBezTo>
                  <a:cubicBezTo>
                    <a:pt x="3637280" y="0"/>
                    <a:pt x="3910965" y="5334"/>
                    <a:pt x="4184523" y="10160"/>
                  </a:cubicBezTo>
                  <a:cubicBezTo>
                    <a:pt x="4461637" y="14986"/>
                    <a:pt x="4738243" y="13208"/>
                    <a:pt x="5015357" y="9144"/>
                  </a:cubicBezTo>
                  <a:cubicBezTo>
                    <a:pt x="5204206" y="6350"/>
                    <a:pt x="5449697" y="30734"/>
                    <a:pt x="5533771" y="230505"/>
                  </a:cubicBezTo>
                  <a:cubicBezTo>
                    <a:pt x="5558409" y="289052"/>
                    <a:pt x="5564505" y="353060"/>
                    <a:pt x="5566283" y="415925"/>
                  </a:cubicBezTo>
                  <a:cubicBezTo>
                    <a:pt x="5568442" y="488442"/>
                    <a:pt x="5568061" y="561086"/>
                    <a:pt x="5568823" y="633603"/>
                  </a:cubicBezTo>
                  <a:cubicBezTo>
                    <a:pt x="5570347" y="781558"/>
                    <a:pt x="5535676" y="1194054"/>
                    <a:pt x="5537327" y="1342337"/>
                  </a:cubicBezTo>
                  <a:cubicBezTo>
                    <a:pt x="5540502" y="1640848"/>
                    <a:pt x="5579872" y="1674376"/>
                    <a:pt x="5582920" y="1972318"/>
                  </a:cubicBezTo>
                  <a:cubicBezTo>
                    <a:pt x="5584317" y="2107446"/>
                    <a:pt x="5592191" y="2245241"/>
                    <a:pt x="5567426" y="2378845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388167" y="-196217"/>
            <a:ext cx="5005031" cy="5005031"/>
          </a:xfrm>
          <a:custGeom>
            <a:avLst/>
            <a:gdLst/>
            <a:ahLst/>
            <a:cxnLst/>
            <a:rect r="r" b="b" t="t" l="l"/>
            <a:pathLst>
              <a:path h="5005031" w="5005031">
                <a:moveTo>
                  <a:pt x="0" y="0"/>
                </a:moveTo>
                <a:lnTo>
                  <a:pt x="5005031" y="0"/>
                </a:lnTo>
                <a:lnTo>
                  <a:pt x="5005031" y="5005031"/>
                </a:lnTo>
                <a:lnTo>
                  <a:pt x="0" y="5005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15802" y="5582202"/>
            <a:ext cx="5416847" cy="6206803"/>
          </a:xfrm>
          <a:custGeom>
            <a:avLst/>
            <a:gdLst/>
            <a:ahLst/>
            <a:cxnLst/>
            <a:rect r="r" b="b" t="t" l="l"/>
            <a:pathLst>
              <a:path h="6206803" w="5416847">
                <a:moveTo>
                  <a:pt x="0" y="0"/>
                </a:moveTo>
                <a:lnTo>
                  <a:pt x="5416847" y="0"/>
                </a:lnTo>
                <a:lnTo>
                  <a:pt x="5416847" y="6206804"/>
                </a:lnTo>
                <a:lnTo>
                  <a:pt x="0" y="62068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85452" y="0"/>
            <a:ext cx="4205493" cy="3540260"/>
          </a:xfrm>
          <a:custGeom>
            <a:avLst/>
            <a:gdLst/>
            <a:ahLst/>
            <a:cxnLst/>
            <a:rect r="r" b="b" t="t" l="l"/>
            <a:pathLst>
              <a:path h="3540260" w="4205493">
                <a:moveTo>
                  <a:pt x="0" y="0"/>
                </a:moveTo>
                <a:lnTo>
                  <a:pt x="4205492" y="0"/>
                </a:lnTo>
                <a:lnTo>
                  <a:pt x="4205492" y="3540260"/>
                </a:lnTo>
                <a:lnTo>
                  <a:pt x="0" y="3540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92912" y="6825603"/>
            <a:ext cx="9302175" cy="50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9"/>
              </a:lnSpc>
            </a:pPr>
            <a:r>
              <a:rPr lang="en-US" b="true" sz="3199">
                <a:solidFill>
                  <a:srgbClr val="2E2C2B"/>
                </a:solidFill>
                <a:latin typeface="Garet Bold"/>
                <a:ea typeface="Garet Bold"/>
                <a:cs typeface="Garet Bold"/>
                <a:sym typeface="Garet Bold"/>
              </a:rPr>
              <a:t>A Hybrid ML and QNN Approach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92912" y="2128999"/>
            <a:ext cx="9302175" cy="4450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15"/>
              </a:lnSpc>
            </a:pPr>
            <a:r>
              <a:rPr lang="en-US" sz="7922">
                <a:solidFill>
                  <a:srgbClr val="2E2C2B"/>
                </a:solidFill>
                <a:latin typeface="Bernoru"/>
                <a:ea typeface="Bernoru"/>
                <a:cs typeface="Bernoru"/>
                <a:sym typeface="Bernoru"/>
              </a:rPr>
              <a:t>Quantum-Enhanced Weather Forecasting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640513">
            <a:off x="1736526" y="5893913"/>
            <a:ext cx="1553907" cy="2867949"/>
          </a:xfrm>
          <a:custGeom>
            <a:avLst/>
            <a:gdLst/>
            <a:ahLst/>
            <a:cxnLst/>
            <a:rect r="r" b="b" t="t" l="l"/>
            <a:pathLst>
              <a:path h="2867949" w="1553907">
                <a:moveTo>
                  <a:pt x="0" y="0"/>
                </a:moveTo>
                <a:lnTo>
                  <a:pt x="1553907" y="0"/>
                </a:lnTo>
                <a:lnTo>
                  <a:pt x="1553907" y="2867949"/>
                </a:lnTo>
                <a:lnTo>
                  <a:pt x="0" y="28679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61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7721" y="761141"/>
            <a:ext cx="14792557" cy="8764718"/>
            <a:chOff x="0" y="0"/>
            <a:chExt cx="7058295" cy="41821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9304" y="-3175"/>
              <a:ext cx="7084584" cy="4189848"/>
            </a:xfrm>
            <a:custGeom>
              <a:avLst/>
              <a:gdLst/>
              <a:ahLst/>
              <a:cxnLst/>
              <a:rect r="r" b="b" t="t" l="l"/>
              <a:pathLst>
                <a:path h="4189848" w="7084584">
                  <a:moveTo>
                    <a:pt x="7059819" y="3606156"/>
                  </a:moveTo>
                  <a:cubicBezTo>
                    <a:pt x="7038102" y="3723504"/>
                    <a:pt x="6989334" y="3874761"/>
                    <a:pt x="6903990" y="3958454"/>
                  </a:cubicBezTo>
                  <a:cubicBezTo>
                    <a:pt x="6718697" y="4140064"/>
                    <a:pt x="6352556" y="4160003"/>
                    <a:pt x="5945521" y="4136635"/>
                  </a:cubicBezTo>
                  <a:cubicBezTo>
                    <a:pt x="5653167" y="4119871"/>
                    <a:pt x="5449967" y="4162797"/>
                    <a:pt x="5157105" y="4165591"/>
                  </a:cubicBezTo>
                  <a:cubicBezTo>
                    <a:pt x="4858909" y="4168385"/>
                    <a:pt x="4723273" y="4169655"/>
                    <a:pt x="4424950" y="4172449"/>
                  </a:cubicBezTo>
                  <a:cubicBezTo>
                    <a:pt x="3669866" y="4175243"/>
                    <a:pt x="2587498" y="4178037"/>
                    <a:pt x="2289302" y="4180831"/>
                  </a:cubicBezTo>
                  <a:cubicBezTo>
                    <a:pt x="1995678" y="4183625"/>
                    <a:pt x="1701800" y="4189848"/>
                    <a:pt x="1408303" y="4179180"/>
                  </a:cubicBezTo>
                  <a:cubicBezTo>
                    <a:pt x="1260348" y="4173846"/>
                    <a:pt x="1112393" y="4163813"/>
                    <a:pt x="965454" y="4146033"/>
                  </a:cubicBezTo>
                  <a:cubicBezTo>
                    <a:pt x="844931" y="4131428"/>
                    <a:pt x="723900" y="4113394"/>
                    <a:pt x="607949" y="4076691"/>
                  </a:cubicBezTo>
                  <a:cubicBezTo>
                    <a:pt x="501777" y="4043163"/>
                    <a:pt x="399542" y="3993887"/>
                    <a:pt x="315849" y="3919465"/>
                  </a:cubicBezTo>
                  <a:cubicBezTo>
                    <a:pt x="227203" y="3840598"/>
                    <a:pt x="170053" y="3735442"/>
                    <a:pt x="135636" y="3622920"/>
                  </a:cubicBezTo>
                  <a:cubicBezTo>
                    <a:pt x="98425" y="3501254"/>
                    <a:pt x="85852" y="3373365"/>
                    <a:pt x="71882" y="3247381"/>
                  </a:cubicBezTo>
                  <a:cubicBezTo>
                    <a:pt x="55626" y="3100696"/>
                    <a:pt x="40894" y="2953884"/>
                    <a:pt x="27813" y="2806945"/>
                  </a:cubicBezTo>
                  <a:cubicBezTo>
                    <a:pt x="14732" y="2275306"/>
                    <a:pt x="32004" y="2106278"/>
                    <a:pt x="22225" y="1259967"/>
                  </a:cubicBezTo>
                  <a:cubicBezTo>
                    <a:pt x="12319" y="1113282"/>
                    <a:pt x="30734" y="951865"/>
                    <a:pt x="33020" y="804799"/>
                  </a:cubicBezTo>
                  <a:cubicBezTo>
                    <a:pt x="35052" y="677926"/>
                    <a:pt x="0" y="445389"/>
                    <a:pt x="66040" y="335788"/>
                  </a:cubicBezTo>
                  <a:cubicBezTo>
                    <a:pt x="123444" y="240665"/>
                    <a:pt x="205232" y="159639"/>
                    <a:pt x="302387" y="105410"/>
                  </a:cubicBezTo>
                  <a:cubicBezTo>
                    <a:pt x="461137" y="16764"/>
                    <a:pt x="641858" y="2032"/>
                    <a:pt x="821055" y="10033"/>
                  </a:cubicBezTo>
                  <a:cubicBezTo>
                    <a:pt x="915289" y="10033"/>
                    <a:pt x="1009396" y="10287"/>
                    <a:pt x="1103630" y="10668"/>
                  </a:cubicBezTo>
                  <a:cubicBezTo>
                    <a:pt x="1675130" y="13081"/>
                    <a:pt x="2246503" y="21336"/>
                    <a:pt x="3267372" y="18796"/>
                  </a:cubicBezTo>
                  <a:cubicBezTo>
                    <a:pt x="4324747" y="17526"/>
                    <a:pt x="4590304" y="10541"/>
                    <a:pt x="4855988" y="5334"/>
                  </a:cubicBezTo>
                  <a:cubicBezTo>
                    <a:pt x="5129673" y="0"/>
                    <a:pt x="5403358" y="5334"/>
                    <a:pt x="5676916" y="10160"/>
                  </a:cubicBezTo>
                  <a:cubicBezTo>
                    <a:pt x="5954030" y="14986"/>
                    <a:pt x="6230636" y="13208"/>
                    <a:pt x="6507750" y="9144"/>
                  </a:cubicBezTo>
                  <a:cubicBezTo>
                    <a:pt x="6696599" y="6350"/>
                    <a:pt x="6942090" y="30734"/>
                    <a:pt x="7026164" y="230505"/>
                  </a:cubicBezTo>
                  <a:cubicBezTo>
                    <a:pt x="7050802" y="289052"/>
                    <a:pt x="7056898" y="353060"/>
                    <a:pt x="7058676" y="415925"/>
                  </a:cubicBezTo>
                  <a:cubicBezTo>
                    <a:pt x="7060835" y="488442"/>
                    <a:pt x="7060454" y="561086"/>
                    <a:pt x="7061216" y="633603"/>
                  </a:cubicBezTo>
                  <a:cubicBezTo>
                    <a:pt x="7062740" y="781558"/>
                    <a:pt x="7028069" y="1194054"/>
                    <a:pt x="7029720" y="1662473"/>
                  </a:cubicBezTo>
                  <a:cubicBezTo>
                    <a:pt x="7032895" y="2868159"/>
                    <a:pt x="7072265" y="2901687"/>
                    <a:pt x="7075313" y="3199629"/>
                  </a:cubicBezTo>
                  <a:cubicBezTo>
                    <a:pt x="7076710" y="3334757"/>
                    <a:pt x="7084584" y="3472552"/>
                    <a:pt x="7059819" y="3606156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914772" y="3028488"/>
            <a:ext cx="12539583" cy="1492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2"/>
              </a:lnSpc>
            </a:pP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•Class imbalance for rain_flag</a:t>
            </a:r>
          </a:p>
          <a:p>
            <a:pPr algn="ctr">
              <a:lnSpc>
                <a:spcPts val="3932"/>
              </a:lnSpc>
            </a:pP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•QNN underfitting due to low circuit complexity</a:t>
            </a:r>
          </a:p>
          <a:p>
            <a:pPr algn="ctr">
              <a:lnSpc>
                <a:spcPts val="3932"/>
              </a:lnSpc>
            </a:pP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•Feature leakage from time series (e.g., weather_cod</a:t>
            </a: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e)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27088" y="1581025"/>
            <a:ext cx="14163137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6999">
                <a:solidFill>
                  <a:srgbClr val="2E2C2B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Challenges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7670619">
            <a:off x="1662230" y="5415149"/>
            <a:ext cx="1129715" cy="2085045"/>
          </a:xfrm>
          <a:custGeom>
            <a:avLst/>
            <a:gdLst/>
            <a:ahLst/>
            <a:cxnLst/>
            <a:rect r="r" b="b" t="t" l="l"/>
            <a:pathLst>
              <a:path h="2085045" w="1129715">
                <a:moveTo>
                  <a:pt x="0" y="0"/>
                </a:moveTo>
                <a:lnTo>
                  <a:pt x="1129715" y="0"/>
                </a:lnTo>
                <a:lnTo>
                  <a:pt x="1129715" y="2085046"/>
                </a:lnTo>
                <a:lnTo>
                  <a:pt x="0" y="2085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171784">
            <a:off x="15772543" y="4394400"/>
            <a:ext cx="1235363" cy="1219640"/>
          </a:xfrm>
          <a:custGeom>
            <a:avLst/>
            <a:gdLst/>
            <a:ahLst/>
            <a:cxnLst/>
            <a:rect r="r" b="b" t="t" l="l"/>
            <a:pathLst>
              <a:path h="1219640" w="1235363">
                <a:moveTo>
                  <a:pt x="0" y="0"/>
                </a:moveTo>
                <a:lnTo>
                  <a:pt x="1235363" y="0"/>
                </a:lnTo>
                <a:lnTo>
                  <a:pt x="1235363" y="1219640"/>
                </a:lnTo>
                <a:lnTo>
                  <a:pt x="0" y="12196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39545" y="5004220"/>
            <a:ext cx="13090035" cy="96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2"/>
              </a:lnSpc>
            </a:pPr>
            <a:r>
              <a:rPr lang="en-US" b="true" sz="6401">
                <a:solidFill>
                  <a:srgbClr val="2E2C2B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Future Work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38865" y="6361669"/>
            <a:ext cx="12539583" cy="1989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2"/>
              </a:lnSpc>
            </a:pP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•Use variational quantum circuits (VQC)</a:t>
            </a:r>
          </a:p>
          <a:p>
            <a:pPr algn="ctr">
              <a:lnSpc>
                <a:spcPts val="3932"/>
              </a:lnSpc>
            </a:pP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•Deeper QNN with expressive encodings</a:t>
            </a:r>
          </a:p>
          <a:p>
            <a:pPr algn="ctr">
              <a:lnSpc>
                <a:spcPts val="3932"/>
              </a:lnSpc>
            </a:pP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•Include satellite &amp; humidity maps</a:t>
            </a:r>
          </a:p>
          <a:p>
            <a:pPr algn="ctr">
              <a:lnSpc>
                <a:spcPts val="3932"/>
              </a:lnSpc>
            </a:pP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•Deploy as a real-t</a:t>
            </a: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ime web-based tool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61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6826" y="6154898"/>
            <a:ext cx="5416847" cy="6206803"/>
          </a:xfrm>
          <a:custGeom>
            <a:avLst/>
            <a:gdLst/>
            <a:ahLst/>
            <a:cxnLst/>
            <a:rect r="r" b="b" t="t" l="l"/>
            <a:pathLst>
              <a:path h="6206803" w="5416847">
                <a:moveTo>
                  <a:pt x="0" y="0"/>
                </a:moveTo>
                <a:lnTo>
                  <a:pt x="5416847" y="0"/>
                </a:lnTo>
                <a:lnTo>
                  <a:pt x="5416847" y="6206804"/>
                </a:lnTo>
                <a:lnTo>
                  <a:pt x="0" y="6206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190887">
            <a:off x="13939403" y="-1654128"/>
            <a:ext cx="3938569" cy="4255402"/>
          </a:xfrm>
          <a:custGeom>
            <a:avLst/>
            <a:gdLst/>
            <a:ahLst/>
            <a:cxnLst/>
            <a:rect r="r" b="b" t="t" l="l"/>
            <a:pathLst>
              <a:path h="4255402" w="3938569">
                <a:moveTo>
                  <a:pt x="0" y="0"/>
                </a:moveTo>
                <a:lnTo>
                  <a:pt x="3938569" y="0"/>
                </a:lnTo>
                <a:lnTo>
                  <a:pt x="3938569" y="4255403"/>
                </a:lnTo>
                <a:lnTo>
                  <a:pt x="0" y="4255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8655" y="1188613"/>
            <a:ext cx="13601067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6999">
                <a:solidFill>
                  <a:srgbClr val="EDECED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QNN Classification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75542" y="3489908"/>
            <a:ext cx="11933526" cy="514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b="true">
                <a:solidFill>
                  <a:srgbClr val="EDECED"/>
                </a:solidFill>
                <a:latin typeface="Garet Bold"/>
                <a:ea typeface="Garet Bold"/>
                <a:cs typeface="Garet Bold"/>
                <a:sym typeface="Garet Bold"/>
              </a:rPr>
              <a:t>Initial Configuration</a:t>
            </a:r>
          </a:p>
          <a:p>
            <a:pPr algn="ctr">
              <a:lnSpc>
                <a:spcPts val="4560"/>
              </a:lnSpc>
            </a:pPr>
          </a:p>
          <a:p>
            <a:pPr algn="ctr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QNN with 3 features, 2 qubits, 1 repetition</a:t>
            </a:r>
          </a:p>
          <a:p>
            <a:pPr algn="ctr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Final</a:t>
            </a:r>
            <a:r>
              <a:rPr lang="en-US" sz="38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 Loss: 0.7029</a:t>
            </a:r>
          </a:p>
          <a:p>
            <a:pPr algn="ctr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Accuracy: 45%</a:t>
            </a:r>
          </a:p>
          <a:p>
            <a:pPr algn="l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Rain cl</a:t>
            </a:r>
            <a:r>
              <a:rPr lang="en-US" sz="38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ass recall: 43%, precision: 5%</a:t>
            </a:r>
          </a:p>
          <a:p>
            <a:pPr algn="ctr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Underfitting due to limited circuit depth and low feature representation</a:t>
            </a:r>
          </a:p>
          <a:p>
            <a:pPr algn="ctr">
              <a:lnSpc>
                <a:spcPts val="456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61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6826" y="6154898"/>
            <a:ext cx="5416847" cy="6206803"/>
          </a:xfrm>
          <a:custGeom>
            <a:avLst/>
            <a:gdLst/>
            <a:ahLst/>
            <a:cxnLst/>
            <a:rect r="r" b="b" t="t" l="l"/>
            <a:pathLst>
              <a:path h="6206803" w="5416847">
                <a:moveTo>
                  <a:pt x="0" y="0"/>
                </a:moveTo>
                <a:lnTo>
                  <a:pt x="5416847" y="0"/>
                </a:lnTo>
                <a:lnTo>
                  <a:pt x="5416847" y="6206804"/>
                </a:lnTo>
                <a:lnTo>
                  <a:pt x="0" y="6206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190887">
            <a:off x="13939403" y="-1654128"/>
            <a:ext cx="3938569" cy="4255402"/>
          </a:xfrm>
          <a:custGeom>
            <a:avLst/>
            <a:gdLst/>
            <a:ahLst/>
            <a:cxnLst/>
            <a:rect r="r" b="b" t="t" l="l"/>
            <a:pathLst>
              <a:path h="4255402" w="3938569">
                <a:moveTo>
                  <a:pt x="0" y="0"/>
                </a:moveTo>
                <a:lnTo>
                  <a:pt x="3938569" y="0"/>
                </a:lnTo>
                <a:lnTo>
                  <a:pt x="3938569" y="4255403"/>
                </a:lnTo>
                <a:lnTo>
                  <a:pt x="0" y="4255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88655" y="1188613"/>
            <a:ext cx="13601067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6999">
                <a:solidFill>
                  <a:srgbClr val="EDECED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QNN Classification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22425" y="2891821"/>
            <a:ext cx="11933526" cy="571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0"/>
              </a:lnSpc>
            </a:pPr>
            <a:r>
              <a:rPr lang="en-US" sz="3800" b="true">
                <a:solidFill>
                  <a:srgbClr val="EDECED"/>
                </a:solidFill>
                <a:latin typeface="Garet Bold"/>
                <a:ea typeface="Garet Bold"/>
                <a:cs typeface="Garet Bold"/>
                <a:sym typeface="Garet Bold"/>
              </a:rPr>
              <a:t>Improved Configuration</a:t>
            </a:r>
          </a:p>
          <a:p>
            <a:pPr algn="ctr">
              <a:lnSpc>
                <a:spcPts val="4560"/>
              </a:lnSpc>
            </a:pPr>
          </a:p>
          <a:p>
            <a:pPr algn="ctr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QNN with 5 features, 5 qubits, 2 repetitions, weighted</a:t>
            </a:r>
            <a:r>
              <a:rPr lang="en-US" sz="38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 loss</a:t>
            </a:r>
          </a:p>
          <a:p>
            <a:pPr algn="ctr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Loss reduced from 2.35 to 2.02 over 15 epochs</a:t>
            </a:r>
          </a:p>
          <a:p>
            <a:pPr algn="ctr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Accuracy: 78%</a:t>
            </a:r>
          </a:p>
          <a:p>
            <a:pPr algn="ctr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Rain cl</a:t>
            </a:r>
            <a:r>
              <a:rPr lang="en-US" sz="38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ass recall: 56%, precision: 17%</a:t>
            </a:r>
          </a:p>
          <a:p>
            <a:pPr algn="ctr" marL="820421" indent="-410210" lvl="1">
              <a:lnSpc>
                <a:spcPts val="4560"/>
              </a:lnSpc>
              <a:buFont typeface="Arial"/>
              <a:buChar char="•"/>
            </a:pPr>
            <a:r>
              <a:rPr lang="en-US" sz="38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Class w</a:t>
            </a:r>
            <a:r>
              <a:rPr lang="en-US" sz="38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eighting and deeper architecture improved minority class learning</a:t>
            </a:r>
          </a:p>
        </p:txBody>
      </p:sp>
    </p:spTree>
  </p:cSld>
  <p:clrMapOvr>
    <a:masterClrMapping/>
  </p:clrMapOvr>
  <p:transition spd="med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941587">
            <a:off x="-374080" y="9979745"/>
            <a:ext cx="7040010" cy="1177602"/>
          </a:xfrm>
          <a:custGeom>
            <a:avLst/>
            <a:gdLst/>
            <a:ahLst/>
            <a:cxnLst/>
            <a:rect r="r" b="b" t="t" l="l"/>
            <a:pathLst>
              <a:path h="1177602" w="7040010">
                <a:moveTo>
                  <a:pt x="0" y="0"/>
                </a:moveTo>
                <a:lnTo>
                  <a:pt x="7040011" y="0"/>
                </a:lnTo>
                <a:lnTo>
                  <a:pt x="7040011" y="1177602"/>
                </a:lnTo>
                <a:lnTo>
                  <a:pt x="0" y="1177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74303" y="5130618"/>
            <a:ext cx="2096487" cy="1128291"/>
          </a:xfrm>
          <a:custGeom>
            <a:avLst/>
            <a:gdLst/>
            <a:ahLst/>
            <a:cxnLst/>
            <a:rect r="r" b="b" t="t" l="l"/>
            <a:pathLst>
              <a:path h="1128291" w="2096487">
                <a:moveTo>
                  <a:pt x="0" y="0"/>
                </a:moveTo>
                <a:lnTo>
                  <a:pt x="2096488" y="0"/>
                </a:lnTo>
                <a:lnTo>
                  <a:pt x="2096488" y="1128291"/>
                </a:lnTo>
                <a:lnTo>
                  <a:pt x="0" y="11282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59515" y="5180796"/>
            <a:ext cx="1969911" cy="1027935"/>
          </a:xfrm>
          <a:custGeom>
            <a:avLst/>
            <a:gdLst/>
            <a:ahLst/>
            <a:cxnLst/>
            <a:rect r="r" b="b" t="t" l="l"/>
            <a:pathLst>
              <a:path h="1027935" w="1969911">
                <a:moveTo>
                  <a:pt x="0" y="0"/>
                </a:moveTo>
                <a:lnTo>
                  <a:pt x="1969911" y="0"/>
                </a:lnTo>
                <a:lnTo>
                  <a:pt x="1969911" y="1027935"/>
                </a:lnTo>
                <a:lnTo>
                  <a:pt x="0" y="10279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43776" y="5352845"/>
            <a:ext cx="1610161" cy="1084056"/>
          </a:xfrm>
          <a:custGeom>
            <a:avLst/>
            <a:gdLst/>
            <a:ahLst/>
            <a:cxnLst/>
            <a:rect r="r" b="b" t="t" l="l"/>
            <a:pathLst>
              <a:path h="1084056" w="1610161">
                <a:moveTo>
                  <a:pt x="0" y="0"/>
                </a:moveTo>
                <a:lnTo>
                  <a:pt x="1610160" y="0"/>
                </a:lnTo>
                <a:lnTo>
                  <a:pt x="1610160" y="1084056"/>
                </a:lnTo>
                <a:lnTo>
                  <a:pt x="0" y="10840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6918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45648" y="4948258"/>
            <a:ext cx="1899272" cy="991075"/>
          </a:xfrm>
          <a:custGeom>
            <a:avLst/>
            <a:gdLst/>
            <a:ahLst/>
            <a:cxnLst/>
            <a:rect r="r" b="b" t="t" l="l"/>
            <a:pathLst>
              <a:path h="991075" w="1899272">
                <a:moveTo>
                  <a:pt x="0" y="0"/>
                </a:moveTo>
                <a:lnTo>
                  <a:pt x="1899272" y="0"/>
                </a:lnTo>
                <a:lnTo>
                  <a:pt x="1899272" y="991075"/>
                </a:lnTo>
                <a:lnTo>
                  <a:pt x="0" y="9910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129756">
            <a:off x="15936909" y="693028"/>
            <a:ext cx="878859" cy="1622055"/>
          </a:xfrm>
          <a:custGeom>
            <a:avLst/>
            <a:gdLst/>
            <a:ahLst/>
            <a:cxnLst/>
            <a:rect r="r" b="b" t="t" l="l"/>
            <a:pathLst>
              <a:path h="1622055" w="878859">
                <a:moveTo>
                  <a:pt x="0" y="0"/>
                </a:moveTo>
                <a:lnTo>
                  <a:pt x="878860" y="0"/>
                </a:lnTo>
                <a:lnTo>
                  <a:pt x="878860" y="1622055"/>
                </a:lnTo>
                <a:lnTo>
                  <a:pt x="0" y="1622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518149" y="2580044"/>
            <a:ext cx="9234135" cy="5727501"/>
          </a:xfrm>
          <a:custGeom>
            <a:avLst/>
            <a:gdLst/>
            <a:ahLst/>
            <a:cxnLst/>
            <a:rect r="r" b="b" t="t" l="l"/>
            <a:pathLst>
              <a:path h="5727501" w="9234135">
                <a:moveTo>
                  <a:pt x="0" y="0"/>
                </a:moveTo>
                <a:lnTo>
                  <a:pt x="9234135" y="0"/>
                </a:lnTo>
                <a:lnTo>
                  <a:pt x="9234135" y="5727502"/>
                </a:lnTo>
                <a:lnTo>
                  <a:pt x="0" y="572750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85930" y="2124015"/>
            <a:ext cx="5323127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true">
                <a:solidFill>
                  <a:srgbClr val="2E2C2B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Key Insight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85930" y="4582204"/>
            <a:ext cx="6232219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399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Increasing features, qubits, and repetitions led to notable performance gains. Training remains sensitive to encoding and duration; further tuning may enhance results.</a:t>
            </a:r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941587">
            <a:off x="-374080" y="9979745"/>
            <a:ext cx="7040010" cy="1177602"/>
          </a:xfrm>
          <a:custGeom>
            <a:avLst/>
            <a:gdLst/>
            <a:ahLst/>
            <a:cxnLst/>
            <a:rect r="r" b="b" t="t" l="l"/>
            <a:pathLst>
              <a:path h="1177602" w="7040010">
                <a:moveTo>
                  <a:pt x="0" y="0"/>
                </a:moveTo>
                <a:lnTo>
                  <a:pt x="7040011" y="0"/>
                </a:lnTo>
                <a:lnTo>
                  <a:pt x="7040011" y="1177602"/>
                </a:lnTo>
                <a:lnTo>
                  <a:pt x="0" y="1177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74303" y="5130618"/>
            <a:ext cx="2096487" cy="1128291"/>
          </a:xfrm>
          <a:custGeom>
            <a:avLst/>
            <a:gdLst/>
            <a:ahLst/>
            <a:cxnLst/>
            <a:rect r="r" b="b" t="t" l="l"/>
            <a:pathLst>
              <a:path h="1128291" w="2096487">
                <a:moveTo>
                  <a:pt x="0" y="0"/>
                </a:moveTo>
                <a:lnTo>
                  <a:pt x="2096488" y="0"/>
                </a:lnTo>
                <a:lnTo>
                  <a:pt x="2096488" y="1128291"/>
                </a:lnTo>
                <a:lnTo>
                  <a:pt x="0" y="11282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59515" y="5180796"/>
            <a:ext cx="1969911" cy="1027935"/>
          </a:xfrm>
          <a:custGeom>
            <a:avLst/>
            <a:gdLst/>
            <a:ahLst/>
            <a:cxnLst/>
            <a:rect r="r" b="b" t="t" l="l"/>
            <a:pathLst>
              <a:path h="1027935" w="1969911">
                <a:moveTo>
                  <a:pt x="0" y="0"/>
                </a:moveTo>
                <a:lnTo>
                  <a:pt x="1969911" y="0"/>
                </a:lnTo>
                <a:lnTo>
                  <a:pt x="1969911" y="1027935"/>
                </a:lnTo>
                <a:lnTo>
                  <a:pt x="0" y="10279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843776" y="5352845"/>
            <a:ext cx="1610161" cy="1084056"/>
          </a:xfrm>
          <a:custGeom>
            <a:avLst/>
            <a:gdLst/>
            <a:ahLst/>
            <a:cxnLst/>
            <a:rect r="r" b="b" t="t" l="l"/>
            <a:pathLst>
              <a:path h="1084056" w="1610161">
                <a:moveTo>
                  <a:pt x="0" y="0"/>
                </a:moveTo>
                <a:lnTo>
                  <a:pt x="1610160" y="0"/>
                </a:lnTo>
                <a:lnTo>
                  <a:pt x="1610160" y="1084056"/>
                </a:lnTo>
                <a:lnTo>
                  <a:pt x="0" y="10840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36918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45648" y="4948258"/>
            <a:ext cx="1899272" cy="991075"/>
          </a:xfrm>
          <a:custGeom>
            <a:avLst/>
            <a:gdLst/>
            <a:ahLst/>
            <a:cxnLst/>
            <a:rect r="r" b="b" t="t" l="l"/>
            <a:pathLst>
              <a:path h="991075" w="1899272">
                <a:moveTo>
                  <a:pt x="0" y="0"/>
                </a:moveTo>
                <a:lnTo>
                  <a:pt x="1899272" y="0"/>
                </a:lnTo>
                <a:lnTo>
                  <a:pt x="1899272" y="991075"/>
                </a:lnTo>
                <a:lnTo>
                  <a:pt x="0" y="9910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129756">
            <a:off x="15936909" y="693028"/>
            <a:ext cx="878859" cy="1622055"/>
          </a:xfrm>
          <a:custGeom>
            <a:avLst/>
            <a:gdLst/>
            <a:ahLst/>
            <a:cxnLst/>
            <a:rect r="r" b="b" t="t" l="l"/>
            <a:pathLst>
              <a:path h="1622055" w="878859">
                <a:moveTo>
                  <a:pt x="0" y="0"/>
                </a:moveTo>
                <a:lnTo>
                  <a:pt x="878860" y="0"/>
                </a:lnTo>
                <a:lnTo>
                  <a:pt x="878860" y="1622055"/>
                </a:lnTo>
                <a:lnTo>
                  <a:pt x="0" y="16220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94025" y="394417"/>
            <a:ext cx="9635401" cy="4227532"/>
          </a:xfrm>
          <a:custGeom>
            <a:avLst/>
            <a:gdLst/>
            <a:ahLst/>
            <a:cxnLst/>
            <a:rect r="r" b="b" t="t" l="l"/>
            <a:pathLst>
              <a:path h="4227532" w="9635401">
                <a:moveTo>
                  <a:pt x="0" y="0"/>
                </a:moveTo>
                <a:lnTo>
                  <a:pt x="9635401" y="0"/>
                </a:lnTo>
                <a:lnTo>
                  <a:pt x="9635401" y="4227532"/>
                </a:lnTo>
                <a:lnTo>
                  <a:pt x="0" y="422753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694025" y="4621949"/>
            <a:ext cx="9635401" cy="4971130"/>
          </a:xfrm>
          <a:custGeom>
            <a:avLst/>
            <a:gdLst/>
            <a:ahLst/>
            <a:cxnLst/>
            <a:rect r="r" b="b" t="t" l="l"/>
            <a:pathLst>
              <a:path h="4971130" w="9635401">
                <a:moveTo>
                  <a:pt x="0" y="0"/>
                </a:moveTo>
                <a:lnTo>
                  <a:pt x="9635401" y="0"/>
                </a:lnTo>
                <a:lnTo>
                  <a:pt x="9635401" y="4971131"/>
                </a:lnTo>
                <a:lnTo>
                  <a:pt x="0" y="497113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61532">
            <a:off x="14692542" y="6617004"/>
            <a:ext cx="988298" cy="1824041"/>
          </a:xfrm>
          <a:custGeom>
            <a:avLst/>
            <a:gdLst/>
            <a:ahLst/>
            <a:cxnLst/>
            <a:rect r="r" b="b" t="t" l="l"/>
            <a:pathLst>
              <a:path h="1824041" w="988298">
                <a:moveTo>
                  <a:pt x="0" y="0"/>
                </a:moveTo>
                <a:lnTo>
                  <a:pt x="988299" y="0"/>
                </a:lnTo>
                <a:lnTo>
                  <a:pt x="988299" y="1824040"/>
                </a:lnTo>
                <a:lnTo>
                  <a:pt x="0" y="182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151826">
            <a:off x="10157357" y="2118076"/>
            <a:ext cx="1360863" cy="1954242"/>
          </a:xfrm>
          <a:custGeom>
            <a:avLst/>
            <a:gdLst/>
            <a:ahLst/>
            <a:cxnLst/>
            <a:rect r="r" b="b" t="t" l="l"/>
            <a:pathLst>
              <a:path h="1954242" w="1360863">
                <a:moveTo>
                  <a:pt x="0" y="0"/>
                </a:moveTo>
                <a:lnTo>
                  <a:pt x="1360863" y="0"/>
                </a:lnTo>
                <a:lnTo>
                  <a:pt x="1360863" y="1954242"/>
                </a:lnTo>
                <a:lnTo>
                  <a:pt x="0" y="1954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2985" y="1626572"/>
            <a:ext cx="4896181" cy="4896181"/>
          </a:xfrm>
          <a:custGeom>
            <a:avLst/>
            <a:gdLst/>
            <a:ahLst/>
            <a:cxnLst/>
            <a:rect r="r" b="b" t="t" l="l"/>
            <a:pathLst>
              <a:path h="4896181" w="4896181">
                <a:moveTo>
                  <a:pt x="0" y="0"/>
                </a:moveTo>
                <a:lnTo>
                  <a:pt x="4896181" y="0"/>
                </a:lnTo>
                <a:lnTo>
                  <a:pt x="4896181" y="4896181"/>
                </a:lnTo>
                <a:lnTo>
                  <a:pt x="0" y="48961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8834" y="2155193"/>
            <a:ext cx="746714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true">
                <a:solidFill>
                  <a:srgbClr val="2E2C2B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8834" y="3862586"/>
            <a:ext cx="8576194" cy="447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•Built full EDA → ML → QNN pipeline</a:t>
            </a:r>
          </a:p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•Strong performance from classical models</a:t>
            </a:r>
          </a:p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•QNN useful for experimentation under resource constraints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61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5815132" cy="294851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9304" y="-3175"/>
              <a:ext cx="5841421" cy="2956265"/>
            </a:xfrm>
            <a:custGeom>
              <a:avLst/>
              <a:gdLst/>
              <a:ahLst/>
              <a:cxnLst/>
              <a:rect r="r" b="b" t="t" l="l"/>
              <a:pathLst>
                <a:path h="2956265" w="5841421">
                  <a:moveTo>
                    <a:pt x="5816656" y="2372573"/>
                  </a:moveTo>
                  <a:cubicBezTo>
                    <a:pt x="5794939" y="2489921"/>
                    <a:pt x="5746171" y="2641178"/>
                    <a:pt x="5660827" y="2724871"/>
                  </a:cubicBezTo>
                  <a:cubicBezTo>
                    <a:pt x="5475534" y="2906481"/>
                    <a:pt x="5109393" y="2926420"/>
                    <a:pt x="4702358" y="2903052"/>
                  </a:cubicBezTo>
                  <a:cubicBezTo>
                    <a:pt x="4410004" y="2886288"/>
                    <a:pt x="4206804" y="2929214"/>
                    <a:pt x="3913942" y="2932008"/>
                  </a:cubicBezTo>
                  <a:cubicBezTo>
                    <a:pt x="3615746" y="2934802"/>
                    <a:pt x="3480110" y="2936072"/>
                    <a:pt x="3181787" y="2938866"/>
                  </a:cubicBezTo>
                  <a:cubicBezTo>
                    <a:pt x="2884412" y="2941660"/>
                    <a:pt x="2587498" y="2944454"/>
                    <a:pt x="2289302" y="2947248"/>
                  </a:cubicBezTo>
                  <a:cubicBezTo>
                    <a:pt x="1995678" y="2950042"/>
                    <a:pt x="1701800" y="2956265"/>
                    <a:pt x="1408303" y="2945597"/>
                  </a:cubicBezTo>
                  <a:cubicBezTo>
                    <a:pt x="1260348" y="2940263"/>
                    <a:pt x="1112393" y="2930230"/>
                    <a:pt x="965454" y="2912450"/>
                  </a:cubicBezTo>
                  <a:cubicBezTo>
                    <a:pt x="844931" y="2897845"/>
                    <a:pt x="723900" y="2879811"/>
                    <a:pt x="607949" y="2843108"/>
                  </a:cubicBezTo>
                  <a:cubicBezTo>
                    <a:pt x="501777" y="2809580"/>
                    <a:pt x="399542" y="2760304"/>
                    <a:pt x="315849" y="2685882"/>
                  </a:cubicBezTo>
                  <a:cubicBezTo>
                    <a:pt x="227203" y="2607015"/>
                    <a:pt x="170053" y="2501859"/>
                    <a:pt x="135636" y="2389337"/>
                  </a:cubicBezTo>
                  <a:cubicBezTo>
                    <a:pt x="98425" y="2267671"/>
                    <a:pt x="85852" y="2139782"/>
                    <a:pt x="71882" y="2013798"/>
                  </a:cubicBezTo>
                  <a:cubicBezTo>
                    <a:pt x="55626" y="1867113"/>
                    <a:pt x="40894" y="1720301"/>
                    <a:pt x="27813" y="1573362"/>
                  </a:cubicBezTo>
                  <a:cubicBezTo>
                    <a:pt x="14732" y="1428146"/>
                    <a:pt x="32004" y="1404028"/>
                    <a:pt x="22225" y="1259967"/>
                  </a:cubicBezTo>
                  <a:cubicBezTo>
                    <a:pt x="12319" y="1113282"/>
                    <a:pt x="30734" y="951865"/>
                    <a:pt x="33020" y="804799"/>
                  </a:cubicBezTo>
                  <a:cubicBezTo>
                    <a:pt x="35052" y="677926"/>
                    <a:pt x="0" y="445389"/>
                    <a:pt x="66040" y="335788"/>
                  </a:cubicBezTo>
                  <a:cubicBezTo>
                    <a:pt x="123444" y="240665"/>
                    <a:pt x="205232" y="159639"/>
                    <a:pt x="302387" y="105410"/>
                  </a:cubicBezTo>
                  <a:cubicBezTo>
                    <a:pt x="461137" y="16764"/>
                    <a:pt x="641858" y="2032"/>
                    <a:pt x="821055" y="10033"/>
                  </a:cubicBezTo>
                  <a:cubicBezTo>
                    <a:pt x="915289" y="10033"/>
                    <a:pt x="1009396" y="10287"/>
                    <a:pt x="1103630" y="10668"/>
                  </a:cubicBezTo>
                  <a:cubicBezTo>
                    <a:pt x="1675130" y="13081"/>
                    <a:pt x="2246503" y="21336"/>
                    <a:pt x="2817196" y="18796"/>
                  </a:cubicBezTo>
                  <a:cubicBezTo>
                    <a:pt x="3081584" y="17526"/>
                    <a:pt x="3347141" y="10541"/>
                    <a:pt x="3612825" y="5334"/>
                  </a:cubicBezTo>
                  <a:cubicBezTo>
                    <a:pt x="3886510" y="0"/>
                    <a:pt x="4160195" y="5334"/>
                    <a:pt x="4433753" y="10160"/>
                  </a:cubicBezTo>
                  <a:cubicBezTo>
                    <a:pt x="4710867" y="14986"/>
                    <a:pt x="4987473" y="13208"/>
                    <a:pt x="5264587" y="9144"/>
                  </a:cubicBezTo>
                  <a:cubicBezTo>
                    <a:pt x="5453436" y="6350"/>
                    <a:pt x="5698927" y="30734"/>
                    <a:pt x="5783001" y="230505"/>
                  </a:cubicBezTo>
                  <a:cubicBezTo>
                    <a:pt x="5807639" y="289052"/>
                    <a:pt x="5813735" y="353060"/>
                    <a:pt x="5815513" y="415925"/>
                  </a:cubicBezTo>
                  <a:cubicBezTo>
                    <a:pt x="5817672" y="488442"/>
                    <a:pt x="5817291" y="561086"/>
                    <a:pt x="5818053" y="633603"/>
                  </a:cubicBezTo>
                  <a:cubicBezTo>
                    <a:pt x="5819577" y="781558"/>
                    <a:pt x="5784906" y="1194054"/>
                    <a:pt x="5786557" y="1340701"/>
                  </a:cubicBezTo>
                  <a:cubicBezTo>
                    <a:pt x="5789732" y="1634576"/>
                    <a:pt x="5829102" y="1668104"/>
                    <a:pt x="5832150" y="1966046"/>
                  </a:cubicBezTo>
                  <a:cubicBezTo>
                    <a:pt x="5833547" y="2101174"/>
                    <a:pt x="5841421" y="2238969"/>
                    <a:pt x="5816656" y="2372573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270721" y="4746180"/>
            <a:ext cx="7050877" cy="1317607"/>
            <a:chOff x="0" y="0"/>
            <a:chExt cx="9401170" cy="1756809"/>
          </a:xfrm>
        </p:grpSpPr>
        <p:sp>
          <p:nvSpPr>
            <p:cNvPr name="AutoShape 5" id="5"/>
            <p:cNvSpPr/>
            <p:nvPr/>
          </p:nvSpPr>
          <p:spPr>
            <a:xfrm rot="0">
              <a:off x="0" y="0"/>
              <a:ext cx="9401170" cy="1756809"/>
            </a:xfrm>
            <a:prstGeom prst="rect">
              <a:avLst/>
            </a:prstGeom>
            <a:solidFill>
              <a:srgbClr val="146148"/>
            </a:solidFill>
          </p:spPr>
        </p:sp>
        <p:sp>
          <p:nvSpPr>
            <p:cNvPr name="TextBox 6" id="6"/>
            <p:cNvSpPr txBox="true"/>
            <p:nvPr/>
          </p:nvSpPr>
          <p:spPr>
            <a:xfrm rot="0">
              <a:off x="775148" y="268814"/>
              <a:ext cx="7850873" cy="889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39"/>
                </a:lnSpc>
              </a:pPr>
            </a:p>
            <a:p>
              <a:pPr algn="ctr" marL="0" indent="0" lvl="1">
                <a:lnSpc>
                  <a:spcPts val="2639"/>
                </a:lnSpc>
              </a:pPr>
              <a:r>
                <a:rPr lang="en-US" b="true" sz="21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Thank You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775148" y="1284814"/>
              <a:ext cx="7850873" cy="1777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1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4722329" y="4746180"/>
            <a:ext cx="4731012" cy="4731012"/>
          </a:xfrm>
          <a:custGeom>
            <a:avLst/>
            <a:gdLst/>
            <a:ahLst/>
            <a:cxnLst/>
            <a:rect r="r" b="b" t="t" l="l"/>
            <a:pathLst>
              <a:path h="4731012" w="4731012">
                <a:moveTo>
                  <a:pt x="0" y="0"/>
                </a:moveTo>
                <a:lnTo>
                  <a:pt x="4731011" y="0"/>
                </a:lnTo>
                <a:lnTo>
                  <a:pt x="4731011" y="4731012"/>
                </a:lnTo>
                <a:lnTo>
                  <a:pt x="0" y="4731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303190" y="1567097"/>
            <a:ext cx="4830504" cy="808012"/>
          </a:xfrm>
          <a:custGeom>
            <a:avLst/>
            <a:gdLst/>
            <a:ahLst/>
            <a:cxnLst/>
            <a:rect r="r" b="b" t="t" l="l"/>
            <a:pathLst>
              <a:path h="808012" w="4830504">
                <a:moveTo>
                  <a:pt x="0" y="0"/>
                </a:moveTo>
                <a:lnTo>
                  <a:pt x="4830505" y="0"/>
                </a:lnTo>
                <a:lnTo>
                  <a:pt x="4830505" y="808012"/>
                </a:lnTo>
                <a:lnTo>
                  <a:pt x="0" y="808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254220">
            <a:off x="221341" y="4263996"/>
            <a:ext cx="2089534" cy="1759008"/>
          </a:xfrm>
          <a:custGeom>
            <a:avLst/>
            <a:gdLst/>
            <a:ahLst/>
            <a:cxnLst/>
            <a:rect r="r" b="b" t="t" l="l"/>
            <a:pathLst>
              <a:path h="1759008" w="2089534">
                <a:moveTo>
                  <a:pt x="0" y="0"/>
                </a:moveTo>
                <a:lnTo>
                  <a:pt x="2089534" y="0"/>
                </a:lnTo>
                <a:lnTo>
                  <a:pt x="2089534" y="1759008"/>
                </a:lnTo>
                <a:lnTo>
                  <a:pt x="0" y="17590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129756">
            <a:off x="13715731" y="8339656"/>
            <a:ext cx="878859" cy="1622055"/>
          </a:xfrm>
          <a:custGeom>
            <a:avLst/>
            <a:gdLst/>
            <a:ahLst/>
            <a:cxnLst/>
            <a:rect r="r" b="b" t="t" l="l"/>
            <a:pathLst>
              <a:path h="1622055" w="878859">
                <a:moveTo>
                  <a:pt x="0" y="0"/>
                </a:moveTo>
                <a:lnTo>
                  <a:pt x="878859" y="0"/>
                </a:lnTo>
                <a:lnTo>
                  <a:pt x="878859" y="1622056"/>
                </a:lnTo>
                <a:lnTo>
                  <a:pt x="0" y="16220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616705" y="396290"/>
            <a:ext cx="1595114" cy="1574813"/>
          </a:xfrm>
          <a:custGeom>
            <a:avLst/>
            <a:gdLst/>
            <a:ahLst/>
            <a:cxnLst/>
            <a:rect r="r" b="b" t="t" l="l"/>
            <a:pathLst>
              <a:path h="1574813" w="1595114">
                <a:moveTo>
                  <a:pt x="0" y="0"/>
                </a:moveTo>
                <a:lnTo>
                  <a:pt x="1595114" y="0"/>
                </a:lnTo>
                <a:lnTo>
                  <a:pt x="1595114" y="1574813"/>
                </a:lnTo>
                <a:lnTo>
                  <a:pt x="0" y="15748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61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2606" y="826549"/>
            <a:ext cx="15882788" cy="8431751"/>
            <a:chOff x="0" y="0"/>
            <a:chExt cx="5565902" cy="29547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9304" y="-3175"/>
              <a:ext cx="5592191" cy="2962537"/>
            </a:xfrm>
            <a:custGeom>
              <a:avLst/>
              <a:gdLst/>
              <a:ahLst/>
              <a:cxnLst/>
              <a:rect r="r" b="b" t="t" l="l"/>
              <a:pathLst>
                <a:path h="2962537" w="5592191">
                  <a:moveTo>
                    <a:pt x="5567426" y="2378845"/>
                  </a:moveTo>
                  <a:cubicBezTo>
                    <a:pt x="5545709" y="2496193"/>
                    <a:pt x="5496941" y="2647450"/>
                    <a:pt x="5411597" y="2731143"/>
                  </a:cubicBezTo>
                  <a:cubicBezTo>
                    <a:pt x="5226304" y="2912753"/>
                    <a:pt x="4860163" y="2932692"/>
                    <a:pt x="4453128" y="2909324"/>
                  </a:cubicBezTo>
                  <a:cubicBezTo>
                    <a:pt x="4160774" y="2892560"/>
                    <a:pt x="3957574" y="2935486"/>
                    <a:pt x="3664712" y="2938280"/>
                  </a:cubicBezTo>
                  <a:cubicBezTo>
                    <a:pt x="3366516" y="2941074"/>
                    <a:pt x="3230880" y="2942344"/>
                    <a:pt x="2932557" y="2945138"/>
                  </a:cubicBezTo>
                  <a:cubicBezTo>
                    <a:pt x="2726944" y="2947932"/>
                    <a:pt x="2587498" y="2950726"/>
                    <a:pt x="2289302" y="2953520"/>
                  </a:cubicBezTo>
                  <a:cubicBezTo>
                    <a:pt x="1995678" y="2956314"/>
                    <a:pt x="1701800" y="2962537"/>
                    <a:pt x="1408303" y="2951869"/>
                  </a:cubicBezTo>
                  <a:cubicBezTo>
                    <a:pt x="1260348" y="2946535"/>
                    <a:pt x="1112393" y="2936502"/>
                    <a:pt x="965454" y="2918722"/>
                  </a:cubicBezTo>
                  <a:cubicBezTo>
                    <a:pt x="844931" y="2904117"/>
                    <a:pt x="723900" y="2886083"/>
                    <a:pt x="607949" y="2849380"/>
                  </a:cubicBezTo>
                  <a:cubicBezTo>
                    <a:pt x="501777" y="2815852"/>
                    <a:pt x="399542" y="2766576"/>
                    <a:pt x="315849" y="2692154"/>
                  </a:cubicBezTo>
                  <a:cubicBezTo>
                    <a:pt x="227203" y="2613287"/>
                    <a:pt x="170053" y="2508131"/>
                    <a:pt x="135636" y="2395609"/>
                  </a:cubicBezTo>
                  <a:cubicBezTo>
                    <a:pt x="98425" y="2273943"/>
                    <a:pt x="85852" y="2146054"/>
                    <a:pt x="71882" y="2020070"/>
                  </a:cubicBezTo>
                  <a:cubicBezTo>
                    <a:pt x="55626" y="1873385"/>
                    <a:pt x="40894" y="1726573"/>
                    <a:pt x="27813" y="1579634"/>
                  </a:cubicBezTo>
                  <a:cubicBezTo>
                    <a:pt x="14732" y="1432454"/>
                    <a:pt x="32004" y="1407598"/>
                    <a:pt x="22225" y="1259967"/>
                  </a:cubicBezTo>
                  <a:cubicBezTo>
                    <a:pt x="12319" y="1113282"/>
                    <a:pt x="30734" y="951865"/>
                    <a:pt x="33020" y="804799"/>
                  </a:cubicBezTo>
                  <a:cubicBezTo>
                    <a:pt x="35052" y="677926"/>
                    <a:pt x="0" y="445389"/>
                    <a:pt x="66040" y="335788"/>
                  </a:cubicBezTo>
                  <a:cubicBezTo>
                    <a:pt x="123444" y="240665"/>
                    <a:pt x="205232" y="159639"/>
                    <a:pt x="302387" y="105410"/>
                  </a:cubicBezTo>
                  <a:cubicBezTo>
                    <a:pt x="461137" y="16764"/>
                    <a:pt x="641858" y="2032"/>
                    <a:pt x="821055" y="10033"/>
                  </a:cubicBezTo>
                  <a:cubicBezTo>
                    <a:pt x="915289" y="10033"/>
                    <a:pt x="1009396" y="10287"/>
                    <a:pt x="1103630" y="10668"/>
                  </a:cubicBezTo>
                  <a:cubicBezTo>
                    <a:pt x="1675130" y="13081"/>
                    <a:pt x="2246503" y="21336"/>
                    <a:pt x="2726944" y="18796"/>
                  </a:cubicBezTo>
                  <a:cubicBezTo>
                    <a:pt x="2832354" y="17526"/>
                    <a:pt x="3097911" y="10541"/>
                    <a:pt x="3363595" y="5334"/>
                  </a:cubicBezTo>
                  <a:cubicBezTo>
                    <a:pt x="3637280" y="0"/>
                    <a:pt x="3910965" y="5334"/>
                    <a:pt x="4184523" y="10160"/>
                  </a:cubicBezTo>
                  <a:cubicBezTo>
                    <a:pt x="4461637" y="14986"/>
                    <a:pt x="4738243" y="13208"/>
                    <a:pt x="5015357" y="9144"/>
                  </a:cubicBezTo>
                  <a:cubicBezTo>
                    <a:pt x="5204206" y="6350"/>
                    <a:pt x="5449697" y="30734"/>
                    <a:pt x="5533771" y="230505"/>
                  </a:cubicBezTo>
                  <a:cubicBezTo>
                    <a:pt x="5558409" y="289052"/>
                    <a:pt x="5564505" y="353060"/>
                    <a:pt x="5566283" y="415925"/>
                  </a:cubicBezTo>
                  <a:cubicBezTo>
                    <a:pt x="5568442" y="488442"/>
                    <a:pt x="5568061" y="561086"/>
                    <a:pt x="5568823" y="633603"/>
                  </a:cubicBezTo>
                  <a:cubicBezTo>
                    <a:pt x="5570347" y="781558"/>
                    <a:pt x="5535676" y="1194054"/>
                    <a:pt x="5537327" y="1342337"/>
                  </a:cubicBezTo>
                  <a:cubicBezTo>
                    <a:pt x="5540502" y="1640848"/>
                    <a:pt x="5579872" y="1674376"/>
                    <a:pt x="5582920" y="1972318"/>
                  </a:cubicBezTo>
                  <a:cubicBezTo>
                    <a:pt x="5584317" y="2107446"/>
                    <a:pt x="5592191" y="2245241"/>
                    <a:pt x="5567426" y="2378845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388167" y="-196217"/>
            <a:ext cx="5005031" cy="5005031"/>
          </a:xfrm>
          <a:custGeom>
            <a:avLst/>
            <a:gdLst/>
            <a:ahLst/>
            <a:cxnLst/>
            <a:rect r="r" b="b" t="t" l="l"/>
            <a:pathLst>
              <a:path h="5005031" w="5005031">
                <a:moveTo>
                  <a:pt x="0" y="0"/>
                </a:moveTo>
                <a:lnTo>
                  <a:pt x="5005031" y="0"/>
                </a:lnTo>
                <a:lnTo>
                  <a:pt x="5005031" y="5005031"/>
                </a:lnTo>
                <a:lnTo>
                  <a:pt x="0" y="5005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115802" y="5582202"/>
            <a:ext cx="5416847" cy="6206803"/>
          </a:xfrm>
          <a:custGeom>
            <a:avLst/>
            <a:gdLst/>
            <a:ahLst/>
            <a:cxnLst/>
            <a:rect r="r" b="b" t="t" l="l"/>
            <a:pathLst>
              <a:path h="6206803" w="5416847">
                <a:moveTo>
                  <a:pt x="0" y="0"/>
                </a:moveTo>
                <a:lnTo>
                  <a:pt x="5416847" y="0"/>
                </a:lnTo>
                <a:lnTo>
                  <a:pt x="5416847" y="6206804"/>
                </a:lnTo>
                <a:lnTo>
                  <a:pt x="0" y="62068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85452" y="0"/>
            <a:ext cx="4205493" cy="3540260"/>
          </a:xfrm>
          <a:custGeom>
            <a:avLst/>
            <a:gdLst/>
            <a:ahLst/>
            <a:cxnLst/>
            <a:rect r="r" b="b" t="t" l="l"/>
            <a:pathLst>
              <a:path h="3540260" w="4205493">
                <a:moveTo>
                  <a:pt x="0" y="0"/>
                </a:moveTo>
                <a:lnTo>
                  <a:pt x="4205492" y="0"/>
                </a:lnTo>
                <a:lnTo>
                  <a:pt x="4205492" y="3540260"/>
                </a:lnTo>
                <a:lnTo>
                  <a:pt x="0" y="35402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43432" y="3836582"/>
            <a:ext cx="10401136" cy="4083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1"/>
              </a:lnSpc>
            </a:pPr>
            <a:r>
              <a:rPr lang="en-US" sz="3578" b="true">
                <a:solidFill>
                  <a:srgbClr val="2E2C2B"/>
                </a:solidFill>
                <a:latin typeface="Garet Bold"/>
                <a:ea typeface="Garet Bold"/>
                <a:cs typeface="Garet Bold"/>
                <a:sym typeface="Garet Bold"/>
              </a:rPr>
              <a:t>•Cairo weather forecasting is crucial for agriculture and planning.</a:t>
            </a:r>
          </a:p>
          <a:p>
            <a:pPr algn="ctr">
              <a:lnSpc>
                <a:spcPts val="4651"/>
              </a:lnSpc>
            </a:pPr>
            <a:r>
              <a:rPr lang="en-US" sz="3578" b="true">
                <a:solidFill>
                  <a:srgbClr val="2E2C2B"/>
                </a:solidFill>
                <a:latin typeface="Garet Bold"/>
                <a:ea typeface="Garet Bold"/>
                <a:cs typeface="Garet Bold"/>
                <a:sym typeface="Garet Bold"/>
              </a:rPr>
              <a:t>•Goal: Predict rainfall and temperature using ML and QNN.</a:t>
            </a:r>
          </a:p>
          <a:p>
            <a:pPr algn="ctr">
              <a:lnSpc>
                <a:spcPts val="4651"/>
              </a:lnSpc>
            </a:pPr>
            <a:r>
              <a:rPr lang="en-US" sz="3578" b="true">
                <a:solidFill>
                  <a:srgbClr val="2E2C2B"/>
                </a:solidFill>
                <a:latin typeface="Garet Bold"/>
                <a:ea typeface="Garet Bold"/>
                <a:cs typeface="Garet Bold"/>
                <a:sym typeface="Garet Bold"/>
              </a:rPr>
              <a:t>•Challenge: Imbalanced data, time dependencies, limited QML resources.</a:t>
            </a:r>
          </a:p>
          <a:p>
            <a:pPr algn="ctr">
              <a:lnSpc>
                <a:spcPts val="4651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492912" y="2128999"/>
            <a:ext cx="9302175" cy="1138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15"/>
              </a:lnSpc>
            </a:pPr>
            <a:r>
              <a:rPr lang="en-US" sz="7922">
                <a:solidFill>
                  <a:srgbClr val="2E2C2B"/>
                </a:solidFill>
                <a:latin typeface="Bernoru"/>
                <a:ea typeface="Bernoru"/>
                <a:cs typeface="Bernoru"/>
                <a:sym typeface="Bernoru"/>
              </a:rPr>
              <a:t>Introduction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5640513">
            <a:off x="1736526" y="5893913"/>
            <a:ext cx="1553907" cy="2867949"/>
          </a:xfrm>
          <a:custGeom>
            <a:avLst/>
            <a:gdLst/>
            <a:ahLst/>
            <a:cxnLst/>
            <a:rect r="r" b="b" t="t" l="l"/>
            <a:pathLst>
              <a:path h="2867949" w="1553907">
                <a:moveTo>
                  <a:pt x="0" y="0"/>
                </a:moveTo>
                <a:lnTo>
                  <a:pt x="1553907" y="0"/>
                </a:lnTo>
                <a:lnTo>
                  <a:pt x="1553907" y="2867949"/>
                </a:lnTo>
                <a:lnTo>
                  <a:pt x="0" y="28679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med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8094" y="1474891"/>
            <a:ext cx="10309830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b="true" sz="9000">
                <a:solidFill>
                  <a:srgbClr val="2E2C2B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Project Pipeline</a:t>
            </a:r>
          </a:p>
        </p:txBody>
      </p:sp>
      <p:sp>
        <p:nvSpPr>
          <p:cNvPr name="AutoShape 3" id="3"/>
          <p:cNvSpPr/>
          <p:nvPr/>
        </p:nvSpPr>
        <p:spPr>
          <a:xfrm>
            <a:off x="-495542" y="6554608"/>
            <a:ext cx="13537734" cy="0"/>
          </a:xfrm>
          <a:prstGeom prst="line">
            <a:avLst/>
          </a:prstGeom>
          <a:ln cap="rnd" w="57150">
            <a:solidFill>
              <a:srgbClr val="14614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flipV="true">
            <a:off x="4414885" y="6527654"/>
            <a:ext cx="0" cy="1063804"/>
          </a:xfrm>
          <a:prstGeom prst="line">
            <a:avLst/>
          </a:prstGeom>
          <a:ln cap="flat" w="57150">
            <a:solidFill>
              <a:srgbClr val="146148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flipV="true">
            <a:off x="8039199" y="6526033"/>
            <a:ext cx="0" cy="1063804"/>
          </a:xfrm>
          <a:prstGeom prst="line">
            <a:avLst/>
          </a:prstGeom>
          <a:ln cap="flat" w="57150">
            <a:solidFill>
              <a:srgbClr val="146148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2509153" y="5519379"/>
            <a:ext cx="0" cy="1063804"/>
          </a:xfrm>
          <a:prstGeom prst="line">
            <a:avLst/>
          </a:prstGeom>
          <a:ln cap="flat" w="57150">
            <a:solidFill>
              <a:srgbClr val="146148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9787531" y="5519379"/>
            <a:ext cx="0" cy="1063804"/>
          </a:xfrm>
          <a:prstGeom prst="line">
            <a:avLst/>
          </a:prstGeom>
          <a:ln cap="flat" w="57150">
            <a:solidFill>
              <a:srgbClr val="146148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6003533" y="5519379"/>
            <a:ext cx="0" cy="1063804"/>
          </a:xfrm>
          <a:prstGeom prst="line">
            <a:avLst/>
          </a:prstGeom>
          <a:ln cap="flat" w="57150">
            <a:solidFill>
              <a:srgbClr val="146148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2222950" y="2160691"/>
            <a:ext cx="9065213" cy="7266403"/>
            <a:chOff x="0" y="0"/>
            <a:chExt cx="12086951" cy="968853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788993" y="0"/>
              <a:ext cx="10297958" cy="7414530"/>
            </a:xfrm>
            <a:custGeom>
              <a:avLst/>
              <a:gdLst/>
              <a:ahLst/>
              <a:cxnLst/>
              <a:rect r="r" b="b" t="t" l="l"/>
              <a:pathLst>
                <a:path h="7414530" w="10297958">
                  <a:moveTo>
                    <a:pt x="0" y="0"/>
                  </a:moveTo>
                  <a:lnTo>
                    <a:pt x="10297958" y="0"/>
                  </a:lnTo>
                  <a:lnTo>
                    <a:pt x="10297958" y="7414530"/>
                  </a:lnTo>
                  <a:lnTo>
                    <a:pt x="0" y="74145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012676" y="7794057"/>
            <a:ext cx="4450555" cy="88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true">
                <a:solidFill>
                  <a:srgbClr val="2E2C2B"/>
                </a:solidFill>
                <a:latin typeface="Garet Bold"/>
                <a:ea typeface="Garet Bold"/>
                <a:cs typeface="Garet Bold"/>
                <a:sym typeface="Garet Bold"/>
              </a:rPr>
              <a:t>2. Feature Engineering &amp; EDA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22453" y="4405901"/>
            <a:ext cx="2573398" cy="88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true">
                <a:solidFill>
                  <a:srgbClr val="2E2C2B"/>
                </a:solidFill>
                <a:latin typeface="Garet Bold"/>
                <a:ea typeface="Garet Bold"/>
                <a:cs typeface="Garet Bold"/>
                <a:sym typeface="Garet Bold"/>
              </a:rPr>
              <a:t>1. Load &amp; Clean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62703" y="7794057"/>
            <a:ext cx="3854776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true">
                <a:solidFill>
                  <a:srgbClr val="2E2C2B"/>
                </a:solidFill>
                <a:latin typeface="Garet Bold"/>
                <a:ea typeface="Garet Bold"/>
                <a:cs typeface="Garet Bold"/>
                <a:sym typeface="Garet Bold"/>
              </a:rPr>
              <a:t>4.Model 2: Temperature Regression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83264" y="3958259"/>
            <a:ext cx="2840536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true">
                <a:solidFill>
                  <a:srgbClr val="2E2C2B"/>
                </a:solidFill>
                <a:latin typeface="Garet Bold"/>
                <a:ea typeface="Garet Bold"/>
                <a:cs typeface="Garet Bold"/>
                <a:sym typeface="Garet Bold"/>
              </a:rPr>
              <a:t>3.Model 1: Rain Classification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6923724">
            <a:off x="9763172" y="432368"/>
            <a:ext cx="1129715" cy="2085045"/>
          </a:xfrm>
          <a:custGeom>
            <a:avLst/>
            <a:gdLst/>
            <a:ahLst/>
            <a:cxnLst/>
            <a:rect r="r" b="b" t="t" l="l"/>
            <a:pathLst>
              <a:path h="2085045" w="1129715">
                <a:moveTo>
                  <a:pt x="0" y="0"/>
                </a:moveTo>
                <a:lnTo>
                  <a:pt x="1129715" y="0"/>
                </a:lnTo>
                <a:lnTo>
                  <a:pt x="1129715" y="2085045"/>
                </a:lnTo>
                <a:lnTo>
                  <a:pt x="0" y="20850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039199" y="3958226"/>
            <a:ext cx="4054092" cy="1337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3000" b="true">
                <a:solidFill>
                  <a:srgbClr val="2E2C2B"/>
                </a:solidFill>
                <a:latin typeface="Garet Bold"/>
                <a:ea typeface="Garet Bold"/>
                <a:cs typeface="Garet Bold"/>
                <a:sym typeface="Garet Bold"/>
              </a:rPr>
              <a:t>5. Quantum Neural Network (QNN) Classification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6564372"/>
            <a:ext cx="1950026" cy="2590614"/>
          </a:xfrm>
          <a:custGeom>
            <a:avLst/>
            <a:gdLst/>
            <a:ahLst/>
            <a:cxnLst/>
            <a:rect r="r" b="b" t="t" l="l"/>
            <a:pathLst>
              <a:path h="2590614" w="1950026">
                <a:moveTo>
                  <a:pt x="0" y="0"/>
                </a:moveTo>
                <a:lnTo>
                  <a:pt x="1950026" y="0"/>
                </a:lnTo>
                <a:lnTo>
                  <a:pt x="1950026" y="2590615"/>
                </a:lnTo>
                <a:lnTo>
                  <a:pt x="0" y="2590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28900" y="6564372"/>
            <a:ext cx="1860532" cy="2590614"/>
          </a:xfrm>
          <a:custGeom>
            <a:avLst/>
            <a:gdLst/>
            <a:ahLst/>
            <a:cxnLst/>
            <a:rect r="r" b="b" t="t" l="l"/>
            <a:pathLst>
              <a:path h="2590614" w="1860532">
                <a:moveTo>
                  <a:pt x="0" y="0"/>
                </a:moveTo>
                <a:lnTo>
                  <a:pt x="1860533" y="0"/>
                </a:lnTo>
                <a:lnTo>
                  <a:pt x="1860533" y="2590615"/>
                </a:lnTo>
                <a:lnTo>
                  <a:pt x="0" y="2590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11989" y="6564372"/>
            <a:ext cx="1775748" cy="2590614"/>
          </a:xfrm>
          <a:custGeom>
            <a:avLst/>
            <a:gdLst/>
            <a:ahLst/>
            <a:cxnLst/>
            <a:rect r="r" b="b" t="t" l="l"/>
            <a:pathLst>
              <a:path h="2590614" w="1775748">
                <a:moveTo>
                  <a:pt x="0" y="0"/>
                </a:moveTo>
                <a:lnTo>
                  <a:pt x="1775749" y="0"/>
                </a:lnTo>
                <a:lnTo>
                  <a:pt x="1775749" y="2590615"/>
                </a:lnTo>
                <a:lnTo>
                  <a:pt x="0" y="25906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05636" y="6522181"/>
            <a:ext cx="1986572" cy="2632806"/>
          </a:xfrm>
          <a:custGeom>
            <a:avLst/>
            <a:gdLst/>
            <a:ahLst/>
            <a:cxnLst/>
            <a:rect r="r" b="b" t="t" l="l"/>
            <a:pathLst>
              <a:path h="2632806" w="1986572">
                <a:moveTo>
                  <a:pt x="0" y="0"/>
                </a:moveTo>
                <a:lnTo>
                  <a:pt x="1986572" y="0"/>
                </a:lnTo>
                <a:lnTo>
                  <a:pt x="1986572" y="2632806"/>
                </a:lnTo>
                <a:lnTo>
                  <a:pt x="0" y="26328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497758"/>
            <a:ext cx="10215473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b="true">
                <a:solidFill>
                  <a:srgbClr val="2E2C2B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Dataset &amp; Cleaning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768805"/>
            <a:ext cx="8382334" cy="3600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3399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•Data from 2009–2025 (daily records)</a:t>
            </a:r>
          </a:p>
          <a:p>
            <a:pPr algn="l">
              <a:lnSpc>
                <a:spcPts val="4079"/>
              </a:lnSpc>
            </a:pPr>
            <a:r>
              <a:rPr lang="en-US" sz="3399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•Dropped columns with all nulls: visibility_mean/max/min</a:t>
            </a:r>
          </a:p>
          <a:p>
            <a:pPr algn="l">
              <a:lnSpc>
                <a:spcPts val="4079"/>
              </a:lnSpc>
            </a:pPr>
            <a:r>
              <a:rPr lang="en-US" sz="3399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•No duplicates found</a:t>
            </a:r>
          </a:p>
          <a:p>
            <a:pPr algn="l">
              <a:lnSpc>
                <a:spcPts val="4079"/>
              </a:lnSpc>
            </a:pPr>
            <a:r>
              <a:rPr lang="en-US" sz="3399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•Created rain_flag for classification target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914314" y="3410463"/>
            <a:ext cx="7643635" cy="4752414"/>
          </a:xfrm>
          <a:custGeom>
            <a:avLst/>
            <a:gdLst/>
            <a:ahLst/>
            <a:cxnLst/>
            <a:rect r="r" b="b" t="t" l="l"/>
            <a:pathLst>
              <a:path h="4752414" w="7643635">
                <a:moveTo>
                  <a:pt x="0" y="0"/>
                </a:moveTo>
                <a:lnTo>
                  <a:pt x="7643636" y="0"/>
                </a:lnTo>
                <a:lnTo>
                  <a:pt x="7643636" y="4752413"/>
                </a:lnTo>
                <a:lnTo>
                  <a:pt x="0" y="47524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14965" y="3540290"/>
            <a:ext cx="843910" cy="1205586"/>
          </a:xfrm>
          <a:custGeom>
            <a:avLst/>
            <a:gdLst/>
            <a:ahLst/>
            <a:cxnLst/>
            <a:rect r="r" b="b" t="t" l="l"/>
            <a:pathLst>
              <a:path h="1205586" w="843910">
                <a:moveTo>
                  <a:pt x="0" y="0"/>
                </a:moveTo>
                <a:lnTo>
                  <a:pt x="843910" y="0"/>
                </a:lnTo>
                <a:lnTo>
                  <a:pt x="843910" y="1205586"/>
                </a:lnTo>
                <a:lnTo>
                  <a:pt x="0" y="12055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745955" y="4894122"/>
            <a:ext cx="504422" cy="504422"/>
          </a:xfrm>
          <a:custGeom>
            <a:avLst/>
            <a:gdLst/>
            <a:ahLst/>
            <a:cxnLst/>
            <a:rect r="r" b="b" t="t" l="l"/>
            <a:pathLst>
              <a:path h="504422" w="504422">
                <a:moveTo>
                  <a:pt x="0" y="0"/>
                </a:moveTo>
                <a:lnTo>
                  <a:pt x="504421" y="0"/>
                </a:lnTo>
                <a:lnTo>
                  <a:pt x="504421" y="504422"/>
                </a:lnTo>
                <a:lnTo>
                  <a:pt x="0" y="5044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34363" y="4068815"/>
            <a:ext cx="504422" cy="504422"/>
          </a:xfrm>
          <a:custGeom>
            <a:avLst/>
            <a:gdLst/>
            <a:ahLst/>
            <a:cxnLst/>
            <a:rect r="r" b="b" t="t" l="l"/>
            <a:pathLst>
              <a:path h="504422" w="504422">
                <a:moveTo>
                  <a:pt x="0" y="0"/>
                </a:moveTo>
                <a:lnTo>
                  <a:pt x="504422" y="0"/>
                </a:lnTo>
                <a:lnTo>
                  <a:pt x="504422" y="504422"/>
                </a:lnTo>
                <a:lnTo>
                  <a:pt x="0" y="5044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231710" y="5168678"/>
            <a:ext cx="504422" cy="504422"/>
          </a:xfrm>
          <a:custGeom>
            <a:avLst/>
            <a:gdLst/>
            <a:ahLst/>
            <a:cxnLst/>
            <a:rect r="r" b="b" t="t" l="l"/>
            <a:pathLst>
              <a:path h="504422" w="504422">
                <a:moveTo>
                  <a:pt x="0" y="0"/>
                </a:moveTo>
                <a:lnTo>
                  <a:pt x="504422" y="0"/>
                </a:lnTo>
                <a:lnTo>
                  <a:pt x="504422" y="504422"/>
                </a:lnTo>
                <a:lnTo>
                  <a:pt x="0" y="5044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468514" y="5863953"/>
            <a:ext cx="695485" cy="498220"/>
          </a:xfrm>
          <a:custGeom>
            <a:avLst/>
            <a:gdLst/>
            <a:ahLst/>
            <a:cxnLst/>
            <a:rect r="r" b="b" t="t" l="l"/>
            <a:pathLst>
              <a:path h="498220" w="695485">
                <a:moveTo>
                  <a:pt x="0" y="0"/>
                </a:moveTo>
                <a:lnTo>
                  <a:pt x="695485" y="0"/>
                </a:lnTo>
                <a:lnTo>
                  <a:pt x="695485" y="498220"/>
                </a:lnTo>
                <a:lnTo>
                  <a:pt x="0" y="4982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487948" y="5673100"/>
            <a:ext cx="532838" cy="381706"/>
          </a:xfrm>
          <a:custGeom>
            <a:avLst/>
            <a:gdLst/>
            <a:ahLst/>
            <a:cxnLst/>
            <a:rect r="r" b="b" t="t" l="l"/>
            <a:pathLst>
              <a:path h="381706" w="532838">
                <a:moveTo>
                  <a:pt x="0" y="0"/>
                </a:moveTo>
                <a:lnTo>
                  <a:pt x="532839" y="0"/>
                </a:lnTo>
                <a:lnTo>
                  <a:pt x="532839" y="381706"/>
                </a:lnTo>
                <a:lnTo>
                  <a:pt x="0" y="38170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887899" y="4358292"/>
            <a:ext cx="532838" cy="381706"/>
          </a:xfrm>
          <a:custGeom>
            <a:avLst/>
            <a:gdLst/>
            <a:ahLst/>
            <a:cxnLst/>
            <a:rect r="r" b="b" t="t" l="l"/>
            <a:pathLst>
              <a:path h="381706" w="532838">
                <a:moveTo>
                  <a:pt x="0" y="0"/>
                </a:moveTo>
                <a:lnTo>
                  <a:pt x="532838" y="0"/>
                </a:lnTo>
                <a:lnTo>
                  <a:pt x="532838" y="381706"/>
                </a:lnTo>
                <a:lnTo>
                  <a:pt x="0" y="38170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128020" y="5922031"/>
            <a:ext cx="709917" cy="382064"/>
          </a:xfrm>
          <a:custGeom>
            <a:avLst/>
            <a:gdLst/>
            <a:ahLst/>
            <a:cxnLst/>
            <a:rect r="r" b="b" t="t" l="l"/>
            <a:pathLst>
              <a:path h="382064" w="709917">
                <a:moveTo>
                  <a:pt x="0" y="0"/>
                </a:moveTo>
                <a:lnTo>
                  <a:pt x="709917" y="0"/>
                </a:lnTo>
                <a:lnTo>
                  <a:pt x="709917" y="382065"/>
                </a:lnTo>
                <a:lnTo>
                  <a:pt x="0" y="38206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220003" y="7082777"/>
            <a:ext cx="525951" cy="283057"/>
          </a:xfrm>
          <a:custGeom>
            <a:avLst/>
            <a:gdLst/>
            <a:ahLst/>
            <a:cxnLst/>
            <a:rect r="r" b="b" t="t" l="l"/>
            <a:pathLst>
              <a:path h="283057" w="525951">
                <a:moveTo>
                  <a:pt x="0" y="0"/>
                </a:moveTo>
                <a:lnTo>
                  <a:pt x="525952" y="0"/>
                </a:lnTo>
                <a:lnTo>
                  <a:pt x="525952" y="283057"/>
                </a:lnTo>
                <a:lnTo>
                  <a:pt x="0" y="28305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166183" y="6891745"/>
            <a:ext cx="709917" cy="382064"/>
          </a:xfrm>
          <a:custGeom>
            <a:avLst/>
            <a:gdLst/>
            <a:ahLst/>
            <a:cxnLst/>
            <a:rect r="r" b="b" t="t" l="l"/>
            <a:pathLst>
              <a:path h="382064" w="709917">
                <a:moveTo>
                  <a:pt x="0" y="0"/>
                </a:moveTo>
                <a:lnTo>
                  <a:pt x="709917" y="0"/>
                </a:lnTo>
                <a:lnTo>
                  <a:pt x="709917" y="382064"/>
                </a:lnTo>
                <a:lnTo>
                  <a:pt x="0" y="38206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521184" y="4450879"/>
            <a:ext cx="537214" cy="289119"/>
          </a:xfrm>
          <a:custGeom>
            <a:avLst/>
            <a:gdLst/>
            <a:ahLst/>
            <a:cxnLst/>
            <a:rect r="r" b="b" t="t" l="l"/>
            <a:pathLst>
              <a:path h="289119" w="537214">
                <a:moveTo>
                  <a:pt x="0" y="0"/>
                </a:moveTo>
                <a:lnTo>
                  <a:pt x="537213" y="0"/>
                </a:lnTo>
                <a:lnTo>
                  <a:pt x="537213" y="289119"/>
                </a:lnTo>
                <a:lnTo>
                  <a:pt x="0" y="28911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334876" y="6510039"/>
            <a:ext cx="532838" cy="381706"/>
          </a:xfrm>
          <a:custGeom>
            <a:avLst/>
            <a:gdLst/>
            <a:ahLst/>
            <a:cxnLst/>
            <a:rect r="r" b="b" t="t" l="l"/>
            <a:pathLst>
              <a:path h="381706" w="532838">
                <a:moveTo>
                  <a:pt x="0" y="0"/>
                </a:moveTo>
                <a:lnTo>
                  <a:pt x="532838" y="0"/>
                </a:lnTo>
                <a:lnTo>
                  <a:pt x="532838" y="381706"/>
                </a:lnTo>
                <a:lnTo>
                  <a:pt x="0" y="3817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9004906">
            <a:off x="15348012" y="6827341"/>
            <a:ext cx="7067947" cy="1182275"/>
          </a:xfrm>
          <a:custGeom>
            <a:avLst/>
            <a:gdLst/>
            <a:ahLst/>
            <a:cxnLst/>
            <a:rect r="r" b="b" t="t" l="l"/>
            <a:pathLst>
              <a:path h="1182275" w="7067947">
                <a:moveTo>
                  <a:pt x="0" y="0"/>
                </a:moveTo>
                <a:lnTo>
                  <a:pt x="7067948" y="0"/>
                </a:lnTo>
                <a:lnTo>
                  <a:pt x="7067948" y="1182275"/>
                </a:lnTo>
                <a:lnTo>
                  <a:pt x="0" y="118227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460719" y="747797"/>
            <a:ext cx="970739" cy="958384"/>
          </a:xfrm>
          <a:custGeom>
            <a:avLst/>
            <a:gdLst/>
            <a:ahLst/>
            <a:cxnLst/>
            <a:rect r="r" b="b" t="t" l="l"/>
            <a:pathLst>
              <a:path h="958384" w="970739">
                <a:moveTo>
                  <a:pt x="0" y="0"/>
                </a:moveTo>
                <a:lnTo>
                  <a:pt x="970739" y="0"/>
                </a:lnTo>
                <a:lnTo>
                  <a:pt x="970739" y="958384"/>
                </a:lnTo>
                <a:lnTo>
                  <a:pt x="0" y="958384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293319">
            <a:off x="13175635" y="-522263"/>
            <a:ext cx="1235363" cy="1219640"/>
          </a:xfrm>
          <a:custGeom>
            <a:avLst/>
            <a:gdLst/>
            <a:ahLst/>
            <a:cxnLst/>
            <a:rect r="r" b="b" t="t" l="l"/>
            <a:pathLst>
              <a:path h="1219640" w="1235363">
                <a:moveTo>
                  <a:pt x="0" y="0"/>
                </a:moveTo>
                <a:lnTo>
                  <a:pt x="1235363" y="0"/>
                </a:lnTo>
                <a:lnTo>
                  <a:pt x="1235363" y="1219640"/>
                </a:lnTo>
                <a:lnTo>
                  <a:pt x="0" y="121964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med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6564372"/>
            <a:ext cx="1950026" cy="2590614"/>
          </a:xfrm>
          <a:custGeom>
            <a:avLst/>
            <a:gdLst/>
            <a:ahLst/>
            <a:cxnLst/>
            <a:rect r="r" b="b" t="t" l="l"/>
            <a:pathLst>
              <a:path h="2590614" w="1950026">
                <a:moveTo>
                  <a:pt x="0" y="0"/>
                </a:moveTo>
                <a:lnTo>
                  <a:pt x="1950026" y="0"/>
                </a:lnTo>
                <a:lnTo>
                  <a:pt x="1950026" y="2590615"/>
                </a:lnTo>
                <a:lnTo>
                  <a:pt x="0" y="2590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28900" y="6564372"/>
            <a:ext cx="1860532" cy="2590614"/>
          </a:xfrm>
          <a:custGeom>
            <a:avLst/>
            <a:gdLst/>
            <a:ahLst/>
            <a:cxnLst/>
            <a:rect r="r" b="b" t="t" l="l"/>
            <a:pathLst>
              <a:path h="2590614" w="1860532">
                <a:moveTo>
                  <a:pt x="0" y="0"/>
                </a:moveTo>
                <a:lnTo>
                  <a:pt x="1860533" y="0"/>
                </a:lnTo>
                <a:lnTo>
                  <a:pt x="1860533" y="2590615"/>
                </a:lnTo>
                <a:lnTo>
                  <a:pt x="0" y="25906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11989" y="6564372"/>
            <a:ext cx="1775748" cy="2590614"/>
          </a:xfrm>
          <a:custGeom>
            <a:avLst/>
            <a:gdLst/>
            <a:ahLst/>
            <a:cxnLst/>
            <a:rect r="r" b="b" t="t" l="l"/>
            <a:pathLst>
              <a:path h="2590614" w="1775748">
                <a:moveTo>
                  <a:pt x="0" y="0"/>
                </a:moveTo>
                <a:lnTo>
                  <a:pt x="1775749" y="0"/>
                </a:lnTo>
                <a:lnTo>
                  <a:pt x="1775749" y="2590615"/>
                </a:lnTo>
                <a:lnTo>
                  <a:pt x="0" y="25906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05636" y="6522181"/>
            <a:ext cx="1986572" cy="2632806"/>
          </a:xfrm>
          <a:custGeom>
            <a:avLst/>
            <a:gdLst/>
            <a:ahLst/>
            <a:cxnLst/>
            <a:rect r="r" b="b" t="t" l="l"/>
            <a:pathLst>
              <a:path h="2632806" w="1986572">
                <a:moveTo>
                  <a:pt x="0" y="0"/>
                </a:moveTo>
                <a:lnTo>
                  <a:pt x="1986572" y="0"/>
                </a:lnTo>
                <a:lnTo>
                  <a:pt x="1986572" y="2632806"/>
                </a:lnTo>
                <a:lnTo>
                  <a:pt x="0" y="26328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00788" y="1201356"/>
            <a:ext cx="10215473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b="true">
                <a:solidFill>
                  <a:srgbClr val="2E2C2B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Feature Engineering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0788" y="2449572"/>
            <a:ext cx="9766900" cy="4251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5"/>
              </a:lnSpc>
            </a:pPr>
            <a:r>
              <a:rPr lang="en-US" sz="3512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•Extracted time-based features: month, year, day, season, dayofyear</a:t>
            </a:r>
          </a:p>
          <a:p>
            <a:pPr algn="l">
              <a:lnSpc>
                <a:spcPts val="4215"/>
              </a:lnSpc>
            </a:pPr>
            <a:r>
              <a:rPr lang="en-US" sz="3512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•Created: avg_temp_past_7d, rain_prev_1d</a:t>
            </a:r>
          </a:p>
          <a:p>
            <a:pPr algn="l">
              <a:lnSpc>
                <a:spcPts val="4215"/>
              </a:lnSpc>
            </a:pPr>
            <a:r>
              <a:rPr lang="en-US" sz="3512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•Converted wind direction to sin &amp; cos</a:t>
            </a:r>
          </a:p>
          <a:p>
            <a:pPr algn="l">
              <a:lnSpc>
                <a:spcPts val="4215"/>
              </a:lnSpc>
            </a:pPr>
            <a:r>
              <a:rPr lang="en-US" sz="3512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•Used correlation heatmap to remove redundant features</a:t>
            </a:r>
          </a:p>
          <a:p>
            <a:pPr algn="l">
              <a:lnSpc>
                <a:spcPts val="4215"/>
              </a:lnSpc>
            </a:pPr>
            <a:r>
              <a:rPr lang="en-US" sz="3512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•Applied SMOTE to balance rain_flag</a:t>
            </a:r>
          </a:p>
          <a:p>
            <a:pPr algn="l">
              <a:lnSpc>
                <a:spcPts val="4215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9914314" y="3410463"/>
            <a:ext cx="7643635" cy="4752414"/>
          </a:xfrm>
          <a:custGeom>
            <a:avLst/>
            <a:gdLst/>
            <a:ahLst/>
            <a:cxnLst/>
            <a:rect r="r" b="b" t="t" l="l"/>
            <a:pathLst>
              <a:path h="4752414" w="7643635">
                <a:moveTo>
                  <a:pt x="0" y="0"/>
                </a:moveTo>
                <a:lnTo>
                  <a:pt x="7643636" y="0"/>
                </a:lnTo>
                <a:lnTo>
                  <a:pt x="7643636" y="4752413"/>
                </a:lnTo>
                <a:lnTo>
                  <a:pt x="0" y="475241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14965" y="3540290"/>
            <a:ext cx="843910" cy="1205586"/>
          </a:xfrm>
          <a:custGeom>
            <a:avLst/>
            <a:gdLst/>
            <a:ahLst/>
            <a:cxnLst/>
            <a:rect r="r" b="b" t="t" l="l"/>
            <a:pathLst>
              <a:path h="1205586" w="843910">
                <a:moveTo>
                  <a:pt x="0" y="0"/>
                </a:moveTo>
                <a:lnTo>
                  <a:pt x="843910" y="0"/>
                </a:lnTo>
                <a:lnTo>
                  <a:pt x="843910" y="1205586"/>
                </a:lnTo>
                <a:lnTo>
                  <a:pt x="0" y="12055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745955" y="4894122"/>
            <a:ext cx="504422" cy="504422"/>
          </a:xfrm>
          <a:custGeom>
            <a:avLst/>
            <a:gdLst/>
            <a:ahLst/>
            <a:cxnLst/>
            <a:rect r="r" b="b" t="t" l="l"/>
            <a:pathLst>
              <a:path h="504422" w="504422">
                <a:moveTo>
                  <a:pt x="0" y="0"/>
                </a:moveTo>
                <a:lnTo>
                  <a:pt x="504421" y="0"/>
                </a:lnTo>
                <a:lnTo>
                  <a:pt x="504421" y="504422"/>
                </a:lnTo>
                <a:lnTo>
                  <a:pt x="0" y="5044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34363" y="4068815"/>
            <a:ext cx="504422" cy="504422"/>
          </a:xfrm>
          <a:custGeom>
            <a:avLst/>
            <a:gdLst/>
            <a:ahLst/>
            <a:cxnLst/>
            <a:rect r="r" b="b" t="t" l="l"/>
            <a:pathLst>
              <a:path h="504422" w="504422">
                <a:moveTo>
                  <a:pt x="0" y="0"/>
                </a:moveTo>
                <a:lnTo>
                  <a:pt x="504422" y="0"/>
                </a:lnTo>
                <a:lnTo>
                  <a:pt x="504422" y="504422"/>
                </a:lnTo>
                <a:lnTo>
                  <a:pt x="0" y="5044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231710" y="5168678"/>
            <a:ext cx="504422" cy="504422"/>
          </a:xfrm>
          <a:custGeom>
            <a:avLst/>
            <a:gdLst/>
            <a:ahLst/>
            <a:cxnLst/>
            <a:rect r="r" b="b" t="t" l="l"/>
            <a:pathLst>
              <a:path h="504422" w="504422">
                <a:moveTo>
                  <a:pt x="0" y="0"/>
                </a:moveTo>
                <a:lnTo>
                  <a:pt x="504422" y="0"/>
                </a:lnTo>
                <a:lnTo>
                  <a:pt x="504422" y="504422"/>
                </a:lnTo>
                <a:lnTo>
                  <a:pt x="0" y="50442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468514" y="5863953"/>
            <a:ext cx="695485" cy="498220"/>
          </a:xfrm>
          <a:custGeom>
            <a:avLst/>
            <a:gdLst/>
            <a:ahLst/>
            <a:cxnLst/>
            <a:rect r="r" b="b" t="t" l="l"/>
            <a:pathLst>
              <a:path h="498220" w="695485">
                <a:moveTo>
                  <a:pt x="0" y="0"/>
                </a:moveTo>
                <a:lnTo>
                  <a:pt x="695485" y="0"/>
                </a:lnTo>
                <a:lnTo>
                  <a:pt x="695485" y="498220"/>
                </a:lnTo>
                <a:lnTo>
                  <a:pt x="0" y="49822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487948" y="5673100"/>
            <a:ext cx="532838" cy="381706"/>
          </a:xfrm>
          <a:custGeom>
            <a:avLst/>
            <a:gdLst/>
            <a:ahLst/>
            <a:cxnLst/>
            <a:rect r="r" b="b" t="t" l="l"/>
            <a:pathLst>
              <a:path h="381706" w="532838">
                <a:moveTo>
                  <a:pt x="0" y="0"/>
                </a:moveTo>
                <a:lnTo>
                  <a:pt x="532839" y="0"/>
                </a:lnTo>
                <a:lnTo>
                  <a:pt x="532839" y="381706"/>
                </a:lnTo>
                <a:lnTo>
                  <a:pt x="0" y="38170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887899" y="4358292"/>
            <a:ext cx="532838" cy="381706"/>
          </a:xfrm>
          <a:custGeom>
            <a:avLst/>
            <a:gdLst/>
            <a:ahLst/>
            <a:cxnLst/>
            <a:rect r="r" b="b" t="t" l="l"/>
            <a:pathLst>
              <a:path h="381706" w="532838">
                <a:moveTo>
                  <a:pt x="0" y="0"/>
                </a:moveTo>
                <a:lnTo>
                  <a:pt x="532838" y="0"/>
                </a:lnTo>
                <a:lnTo>
                  <a:pt x="532838" y="381706"/>
                </a:lnTo>
                <a:lnTo>
                  <a:pt x="0" y="38170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128020" y="5922031"/>
            <a:ext cx="709917" cy="382064"/>
          </a:xfrm>
          <a:custGeom>
            <a:avLst/>
            <a:gdLst/>
            <a:ahLst/>
            <a:cxnLst/>
            <a:rect r="r" b="b" t="t" l="l"/>
            <a:pathLst>
              <a:path h="382064" w="709917">
                <a:moveTo>
                  <a:pt x="0" y="0"/>
                </a:moveTo>
                <a:lnTo>
                  <a:pt x="709917" y="0"/>
                </a:lnTo>
                <a:lnTo>
                  <a:pt x="709917" y="382065"/>
                </a:lnTo>
                <a:lnTo>
                  <a:pt x="0" y="38206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220003" y="7082777"/>
            <a:ext cx="525951" cy="283057"/>
          </a:xfrm>
          <a:custGeom>
            <a:avLst/>
            <a:gdLst/>
            <a:ahLst/>
            <a:cxnLst/>
            <a:rect r="r" b="b" t="t" l="l"/>
            <a:pathLst>
              <a:path h="283057" w="525951">
                <a:moveTo>
                  <a:pt x="0" y="0"/>
                </a:moveTo>
                <a:lnTo>
                  <a:pt x="525952" y="0"/>
                </a:lnTo>
                <a:lnTo>
                  <a:pt x="525952" y="283057"/>
                </a:lnTo>
                <a:lnTo>
                  <a:pt x="0" y="28305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166183" y="6891745"/>
            <a:ext cx="709917" cy="382064"/>
          </a:xfrm>
          <a:custGeom>
            <a:avLst/>
            <a:gdLst/>
            <a:ahLst/>
            <a:cxnLst/>
            <a:rect r="r" b="b" t="t" l="l"/>
            <a:pathLst>
              <a:path h="382064" w="709917">
                <a:moveTo>
                  <a:pt x="0" y="0"/>
                </a:moveTo>
                <a:lnTo>
                  <a:pt x="709917" y="0"/>
                </a:lnTo>
                <a:lnTo>
                  <a:pt x="709917" y="382064"/>
                </a:lnTo>
                <a:lnTo>
                  <a:pt x="0" y="38206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6521184" y="4450879"/>
            <a:ext cx="537214" cy="289119"/>
          </a:xfrm>
          <a:custGeom>
            <a:avLst/>
            <a:gdLst/>
            <a:ahLst/>
            <a:cxnLst/>
            <a:rect r="r" b="b" t="t" l="l"/>
            <a:pathLst>
              <a:path h="289119" w="537214">
                <a:moveTo>
                  <a:pt x="0" y="0"/>
                </a:moveTo>
                <a:lnTo>
                  <a:pt x="537213" y="0"/>
                </a:lnTo>
                <a:lnTo>
                  <a:pt x="537213" y="289119"/>
                </a:lnTo>
                <a:lnTo>
                  <a:pt x="0" y="289119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334876" y="6510039"/>
            <a:ext cx="532838" cy="381706"/>
          </a:xfrm>
          <a:custGeom>
            <a:avLst/>
            <a:gdLst/>
            <a:ahLst/>
            <a:cxnLst/>
            <a:rect r="r" b="b" t="t" l="l"/>
            <a:pathLst>
              <a:path h="381706" w="532838">
                <a:moveTo>
                  <a:pt x="0" y="0"/>
                </a:moveTo>
                <a:lnTo>
                  <a:pt x="532838" y="0"/>
                </a:lnTo>
                <a:lnTo>
                  <a:pt x="532838" y="381706"/>
                </a:lnTo>
                <a:lnTo>
                  <a:pt x="0" y="3817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9004906">
            <a:off x="15348012" y="6827341"/>
            <a:ext cx="7067947" cy="1182275"/>
          </a:xfrm>
          <a:custGeom>
            <a:avLst/>
            <a:gdLst/>
            <a:ahLst/>
            <a:cxnLst/>
            <a:rect r="r" b="b" t="t" l="l"/>
            <a:pathLst>
              <a:path h="1182275" w="7067947">
                <a:moveTo>
                  <a:pt x="0" y="0"/>
                </a:moveTo>
                <a:lnTo>
                  <a:pt x="7067948" y="0"/>
                </a:lnTo>
                <a:lnTo>
                  <a:pt x="7067948" y="1182275"/>
                </a:lnTo>
                <a:lnTo>
                  <a:pt x="0" y="1182275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4460719" y="747797"/>
            <a:ext cx="970739" cy="958384"/>
          </a:xfrm>
          <a:custGeom>
            <a:avLst/>
            <a:gdLst/>
            <a:ahLst/>
            <a:cxnLst/>
            <a:rect r="r" b="b" t="t" l="l"/>
            <a:pathLst>
              <a:path h="958384" w="970739">
                <a:moveTo>
                  <a:pt x="0" y="0"/>
                </a:moveTo>
                <a:lnTo>
                  <a:pt x="970739" y="0"/>
                </a:lnTo>
                <a:lnTo>
                  <a:pt x="970739" y="958384"/>
                </a:lnTo>
                <a:lnTo>
                  <a:pt x="0" y="958384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293319">
            <a:off x="13175635" y="-522263"/>
            <a:ext cx="1235363" cy="1219640"/>
          </a:xfrm>
          <a:custGeom>
            <a:avLst/>
            <a:gdLst/>
            <a:ahLst/>
            <a:cxnLst/>
            <a:rect r="r" b="b" t="t" l="l"/>
            <a:pathLst>
              <a:path h="1219640" w="1235363">
                <a:moveTo>
                  <a:pt x="0" y="0"/>
                </a:moveTo>
                <a:lnTo>
                  <a:pt x="1235363" y="0"/>
                </a:lnTo>
                <a:lnTo>
                  <a:pt x="1235363" y="1219640"/>
                </a:lnTo>
                <a:lnTo>
                  <a:pt x="0" y="1219640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61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47721" y="761141"/>
            <a:ext cx="14792557" cy="8764718"/>
            <a:chOff x="0" y="0"/>
            <a:chExt cx="7058295" cy="41821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19304" y="-3175"/>
              <a:ext cx="7084584" cy="4189848"/>
            </a:xfrm>
            <a:custGeom>
              <a:avLst/>
              <a:gdLst/>
              <a:ahLst/>
              <a:cxnLst/>
              <a:rect r="r" b="b" t="t" l="l"/>
              <a:pathLst>
                <a:path h="4189848" w="7084584">
                  <a:moveTo>
                    <a:pt x="7059819" y="3606156"/>
                  </a:moveTo>
                  <a:cubicBezTo>
                    <a:pt x="7038102" y="3723504"/>
                    <a:pt x="6989334" y="3874761"/>
                    <a:pt x="6903990" y="3958454"/>
                  </a:cubicBezTo>
                  <a:cubicBezTo>
                    <a:pt x="6718697" y="4140064"/>
                    <a:pt x="6352556" y="4160003"/>
                    <a:pt x="5945521" y="4136635"/>
                  </a:cubicBezTo>
                  <a:cubicBezTo>
                    <a:pt x="5653167" y="4119871"/>
                    <a:pt x="5449967" y="4162797"/>
                    <a:pt x="5157105" y="4165591"/>
                  </a:cubicBezTo>
                  <a:cubicBezTo>
                    <a:pt x="4858909" y="4168385"/>
                    <a:pt x="4723273" y="4169655"/>
                    <a:pt x="4424950" y="4172449"/>
                  </a:cubicBezTo>
                  <a:cubicBezTo>
                    <a:pt x="3669866" y="4175243"/>
                    <a:pt x="2587498" y="4178037"/>
                    <a:pt x="2289302" y="4180831"/>
                  </a:cubicBezTo>
                  <a:cubicBezTo>
                    <a:pt x="1995678" y="4183625"/>
                    <a:pt x="1701800" y="4189848"/>
                    <a:pt x="1408303" y="4179180"/>
                  </a:cubicBezTo>
                  <a:cubicBezTo>
                    <a:pt x="1260348" y="4173846"/>
                    <a:pt x="1112393" y="4163813"/>
                    <a:pt x="965454" y="4146033"/>
                  </a:cubicBezTo>
                  <a:cubicBezTo>
                    <a:pt x="844931" y="4131428"/>
                    <a:pt x="723900" y="4113394"/>
                    <a:pt x="607949" y="4076691"/>
                  </a:cubicBezTo>
                  <a:cubicBezTo>
                    <a:pt x="501777" y="4043163"/>
                    <a:pt x="399542" y="3993887"/>
                    <a:pt x="315849" y="3919465"/>
                  </a:cubicBezTo>
                  <a:cubicBezTo>
                    <a:pt x="227203" y="3840598"/>
                    <a:pt x="170053" y="3735442"/>
                    <a:pt x="135636" y="3622920"/>
                  </a:cubicBezTo>
                  <a:cubicBezTo>
                    <a:pt x="98425" y="3501254"/>
                    <a:pt x="85852" y="3373365"/>
                    <a:pt x="71882" y="3247381"/>
                  </a:cubicBezTo>
                  <a:cubicBezTo>
                    <a:pt x="55626" y="3100696"/>
                    <a:pt x="40894" y="2953884"/>
                    <a:pt x="27813" y="2806945"/>
                  </a:cubicBezTo>
                  <a:cubicBezTo>
                    <a:pt x="14732" y="2275306"/>
                    <a:pt x="32004" y="2106278"/>
                    <a:pt x="22225" y="1259967"/>
                  </a:cubicBezTo>
                  <a:cubicBezTo>
                    <a:pt x="12319" y="1113282"/>
                    <a:pt x="30734" y="951865"/>
                    <a:pt x="33020" y="804799"/>
                  </a:cubicBezTo>
                  <a:cubicBezTo>
                    <a:pt x="35052" y="677926"/>
                    <a:pt x="0" y="445389"/>
                    <a:pt x="66040" y="335788"/>
                  </a:cubicBezTo>
                  <a:cubicBezTo>
                    <a:pt x="123444" y="240665"/>
                    <a:pt x="205232" y="159639"/>
                    <a:pt x="302387" y="105410"/>
                  </a:cubicBezTo>
                  <a:cubicBezTo>
                    <a:pt x="461137" y="16764"/>
                    <a:pt x="641858" y="2032"/>
                    <a:pt x="821055" y="10033"/>
                  </a:cubicBezTo>
                  <a:cubicBezTo>
                    <a:pt x="915289" y="10033"/>
                    <a:pt x="1009396" y="10287"/>
                    <a:pt x="1103630" y="10668"/>
                  </a:cubicBezTo>
                  <a:cubicBezTo>
                    <a:pt x="1675130" y="13081"/>
                    <a:pt x="2246503" y="21336"/>
                    <a:pt x="3267372" y="18796"/>
                  </a:cubicBezTo>
                  <a:cubicBezTo>
                    <a:pt x="4324747" y="17526"/>
                    <a:pt x="4590304" y="10541"/>
                    <a:pt x="4855988" y="5334"/>
                  </a:cubicBezTo>
                  <a:cubicBezTo>
                    <a:pt x="5129673" y="0"/>
                    <a:pt x="5403358" y="5334"/>
                    <a:pt x="5676916" y="10160"/>
                  </a:cubicBezTo>
                  <a:cubicBezTo>
                    <a:pt x="5954030" y="14986"/>
                    <a:pt x="6230636" y="13208"/>
                    <a:pt x="6507750" y="9144"/>
                  </a:cubicBezTo>
                  <a:cubicBezTo>
                    <a:pt x="6696599" y="6350"/>
                    <a:pt x="6942090" y="30734"/>
                    <a:pt x="7026164" y="230505"/>
                  </a:cubicBezTo>
                  <a:cubicBezTo>
                    <a:pt x="7050802" y="289052"/>
                    <a:pt x="7056898" y="353060"/>
                    <a:pt x="7058676" y="415925"/>
                  </a:cubicBezTo>
                  <a:cubicBezTo>
                    <a:pt x="7060835" y="488442"/>
                    <a:pt x="7060454" y="561086"/>
                    <a:pt x="7061216" y="633603"/>
                  </a:cubicBezTo>
                  <a:cubicBezTo>
                    <a:pt x="7062740" y="781558"/>
                    <a:pt x="7028069" y="1194054"/>
                    <a:pt x="7029720" y="1662473"/>
                  </a:cubicBezTo>
                  <a:cubicBezTo>
                    <a:pt x="7032895" y="2868159"/>
                    <a:pt x="7072265" y="2901687"/>
                    <a:pt x="7075313" y="3199629"/>
                  </a:cubicBezTo>
                  <a:cubicBezTo>
                    <a:pt x="7076710" y="3334757"/>
                    <a:pt x="7084584" y="3472552"/>
                    <a:pt x="7059819" y="3606156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914772" y="3028488"/>
            <a:ext cx="12539583" cy="1989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2"/>
              </a:lnSpc>
            </a:pP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•Plotted temperature trends over time</a:t>
            </a:r>
          </a:p>
          <a:p>
            <a:pPr algn="ctr">
              <a:lnSpc>
                <a:spcPts val="3932"/>
              </a:lnSpc>
            </a:pP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•Compared real vs apparent temperature</a:t>
            </a:r>
          </a:p>
          <a:p>
            <a:pPr algn="ctr">
              <a:lnSpc>
                <a:spcPts val="3932"/>
              </a:lnSpc>
            </a:pP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•Analyzed rainy vs non-rainy temperature</a:t>
            </a:r>
          </a:p>
          <a:p>
            <a:pPr algn="ctr">
              <a:lnSpc>
                <a:spcPts val="3932"/>
              </a:lnSpc>
            </a:pP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•Checked outliers: all within expected Cairo</a:t>
            </a: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 range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27088" y="1581025"/>
            <a:ext cx="14163137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6999">
                <a:solidFill>
                  <a:srgbClr val="2E2C2B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Exploratory Data Analysis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7670619">
            <a:off x="1662230" y="5415149"/>
            <a:ext cx="1129715" cy="2085045"/>
          </a:xfrm>
          <a:custGeom>
            <a:avLst/>
            <a:gdLst/>
            <a:ahLst/>
            <a:cxnLst/>
            <a:rect r="r" b="b" t="t" l="l"/>
            <a:pathLst>
              <a:path h="2085045" w="1129715">
                <a:moveTo>
                  <a:pt x="0" y="0"/>
                </a:moveTo>
                <a:lnTo>
                  <a:pt x="1129715" y="0"/>
                </a:lnTo>
                <a:lnTo>
                  <a:pt x="1129715" y="2085046"/>
                </a:lnTo>
                <a:lnTo>
                  <a:pt x="0" y="20850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171784">
            <a:off x="15772543" y="4394400"/>
            <a:ext cx="1235363" cy="1219640"/>
          </a:xfrm>
          <a:custGeom>
            <a:avLst/>
            <a:gdLst/>
            <a:ahLst/>
            <a:cxnLst/>
            <a:rect r="r" b="b" t="t" l="l"/>
            <a:pathLst>
              <a:path h="1219640" w="1235363">
                <a:moveTo>
                  <a:pt x="0" y="0"/>
                </a:moveTo>
                <a:lnTo>
                  <a:pt x="1235363" y="0"/>
                </a:lnTo>
                <a:lnTo>
                  <a:pt x="1235363" y="1219640"/>
                </a:lnTo>
                <a:lnTo>
                  <a:pt x="0" y="12196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13693" y="5256807"/>
            <a:ext cx="13090035" cy="96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82"/>
              </a:lnSpc>
            </a:pPr>
            <a:r>
              <a:rPr lang="en-US" b="true" sz="6401">
                <a:solidFill>
                  <a:srgbClr val="2E2C2B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Rain Classification (XGBoost)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88919" y="6457672"/>
            <a:ext cx="12539583" cy="1989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2"/>
              </a:lnSpc>
            </a:pP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•Model: XGBoostClassifier</a:t>
            </a:r>
          </a:p>
          <a:p>
            <a:pPr algn="ctr">
              <a:lnSpc>
                <a:spcPts val="3932"/>
              </a:lnSpc>
            </a:pP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•Handled imbalance using SMOTE</a:t>
            </a:r>
          </a:p>
          <a:p>
            <a:pPr algn="ctr">
              <a:lnSpc>
                <a:spcPts val="3932"/>
              </a:lnSpc>
            </a:pP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•Removed 'weather_code' due to leakage</a:t>
            </a:r>
          </a:p>
          <a:p>
            <a:pPr algn="ctr">
              <a:lnSpc>
                <a:spcPts val="3932"/>
              </a:lnSpc>
            </a:pP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•Selected top 10 features</a:t>
            </a:r>
            <a:r>
              <a:rPr lang="en-US" sz="3276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 using F-score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61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697828">
            <a:off x="14329207" y="2823985"/>
            <a:ext cx="7067947" cy="1182275"/>
          </a:xfrm>
          <a:custGeom>
            <a:avLst/>
            <a:gdLst/>
            <a:ahLst/>
            <a:cxnLst/>
            <a:rect r="r" b="b" t="t" l="l"/>
            <a:pathLst>
              <a:path h="1182275" w="7067947">
                <a:moveTo>
                  <a:pt x="0" y="0"/>
                </a:moveTo>
                <a:lnTo>
                  <a:pt x="7067948" y="0"/>
                </a:lnTo>
                <a:lnTo>
                  <a:pt x="7067948" y="1182275"/>
                </a:lnTo>
                <a:lnTo>
                  <a:pt x="0" y="11822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8973" y="3558081"/>
            <a:ext cx="4860690" cy="5880644"/>
            <a:chOff x="0" y="0"/>
            <a:chExt cx="11443870" cy="1384522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50165" y="-508"/>
              <a:ext cx="11508259" cy="13848650"/>
            </a:xfrm>
            <a:custGeom>
              <a:avLst/>
              <a:gdLst/>
              <a:ahLst/>
              <a:cxnLst/>
              <a:rect r="r" b="b" t="t" l="l"/>
              <a:pathLst>
                <a:path h="13848650" w="11508259">
                  <a:moveTo>
                    <a:pt x="11489844" y="12642150"/>
                  </a:moveTo>
                  <a:cubicBezTo>
                    <a:pt x="11476129" y="12947459"/>
                    <a:pt x="11436251" y="13285151"/>
                    <a:pt x="11226192" y="13524419"/>
                  </a:cubicBezTo>
                  <a:cubicBezTo>
                    <a:pt x="11143516" y="13618654"/>
                    <a:pt x="11036201" y="13687361"/>
                    <a:pt x="10917964" y="13727746"/>
                  </a:cubicBezTo>
                  <a:cubicBezTo>
                    <a:pt x="10806839" y="13765719"/>
                    <a:pt x="10690888" y="13773720"/>
                    <a:pt x="10574555" y="13781087"/>
                  </a:cubicBezTo>
                  <a:cubicBezTo>
                    <a:pt x="10320175" y="13797216"/>
                    <a:pt x="10065540" y="13812201"/>
                    <a:pt x="9810904" y="13824140"/>
                  </a:cubicBezTo>
                  <a:cubicBezTo>
                    <a:pt x="9375812" y="13837983"/>
                    <a:pt x="8212604" y="13848650"/>
                    <a:pt x="7048400" y="13844714"/>
                  </a:cubicBezTo>
                  <a:cubicBezTo>
                    <a:pt x="5992434" y="13841158"/>
                    <a:pt x="4936968" y="13829855"/>
                    <a:pt x="3881003" y="13824393"/>
                  </a:cubicBezTo>
                  <a:cubicBezTo>
                    <a:pt x="3146266" y="13820584"/>
                    <a:pt x="2411530" y="13816646"/>
                    <a:pt x="1903222" y="13819060"/>
                  </a:cubicBezTo>
                  <a:cubicBezTo>
                    <a:pt x="1724279" y="13821345"/>
                    <a:pt x="1545209" y="13825410"/>
                    <a:pt x="1366266" y="13819441"/>
                  </a:cubicBezTo>
                  <a:cubicBezTo>
                    <a:pt x="1203325" y="13813980"/>
                    <a:pt x="1034288" y="13804327"/>
                    <a:pt x="877824" y="13754797"/>
                  </a:cubicBezTo>
                  <a:cubicBezTo>
                    <a:pt x="717296" y="13703997"/>
                    <a:pt x="571881" y="13610525"/>
                    <a:pt x="459994" y="13484541"/>
                  </a:cubicBezTo>
                  <a:cubicBezTo>
                    <a:pt x="340233" y="13349794"/>
                    <a:pt x="253238" y="13180376"/>
                    <a:pt x="219710" y="13002958"/>
                  </a:cubicBezTo>
                  <a:cubicBezTo>
                    <a:pt x="199390" y="12895515"/>
                    <a:pt x="195072" y="12785914"/>
                    <a:pt x="194056" y="12676822"/>
                  </a:cubicBezTo>
                  <a:cubicBezTo>
                    <a:pt x="192913" y="12561633"/>
                    <a:pt x="193040" y="12446317"/>
                    <a:pt x="191897" y="12331127"/>
                  </a:cubicBezTo>
                  <a:cubicBezTo>
                    <a:pt x="187452" y="11855767"/>
                    <a:pt x="175260" y="9583623"/>
                    <a:pt x="155702" y="7272458"/>
                  </a:cubicBezTo>
                  <a:cubicBezTo>
                    <a:pt x="136144" y="4971179"/>
                    <a:pt x="109093" y="2670518"/>
                    <a:pt x="74549" y="1681480"/>
                  </a:cubicBezTo>
                  <a:cubicBezTo>
                    <a:pt x="44196" y="1265682"/>
                    <a:pt x="0" y="810641"/>
                    <a:pt x="237109" y="441960"/>
                  </a:cubicBezTo>
                  <a:cubicBezTo>
                    <a:pt x="339471" y="282829"/>
                    <a:pt x="486918" y="164719"/>
                    <a:pt x="666496" y="104267"/>
                  </a:cubicBezTo>
                  <a:cubicBezTo>
                    <a:pt x="830072" y="49149"/>
                    <a:pt x="1005459" y="40513"/>
                    <a:pt x="1177290" y="49403"/>
                  </a:cubicBezTo>
                  <a:cubicBezTo>
                    <a:pt x="1276223" y="42926"/>
                    <a:pt x="1375029" y="37084"/>
                    <a:pt x="1474089" y="32004"/>
                  </a:cubicBezTo>
                  <a:cubicBezTo>
                    <a:pt x="1897380" y="10287"/>
                    <a:pt x="3318354" y="1016"/>
                    <a:pt x="4982858" y="508"/>
                  </a:cubicBezTo>
                  <a:cubicBezTo>
                    <a:pt x="6684274" y="0"/>
                    <a:pt x="8385690" y="8509"/>
                    <a:pt x="9695843" y="20447"/>
                  </a:cubicBezTo>
                  <a:cubicBezTo>
                    <a:pt x="9924316" y="26797"/>
                    <a:pt x="10152662" y="34036"/>
                    <a:pt x="10381134" y="41783"/>
                  </a:cubicBezTo>
                  <a:cubicBezTo>
                    <a:pt x="10487433" y="45339"/>
                    <a:pt x="10594494" y="45339"/>
                    <a:pt x="10700032" y="60325"/>
                  </a:cubicBezTo>
                  <a:cubicBezTo>
                    <a:pt x="10792107" y="73406"/>
                    <a:pt x="10882404" y="97409"/>
                    <a:pt x="10968129" y="133604"/>
                  </a:cubicBezTo>
                  <a:cubicBezTo>
                    <a:pt x="11096018" y="187579"/>
                    <a:pt x="11238384" y="273050"/>
                    <a:pt x="11298202" y="404368"/>
                  </a:cubicBezTo>
                  <a:cubicBezTo>
                    <a:pt x="11347732" y="513207"/>
                    <a:pt x="11366655" y="634619"/>
                    <a:pt x="11381387" y="752348"/>
                  </a:cubicBezTo>
                  <a:cubicBezTo>
                    <a:pt x="11415804" y="1026287"/>
                    <a:pt x="11414533" y="1304036"/>
                    <a:pt x="11412882" y="1579753"/>
                  </a:cubicBezTo>
                  <a:cubicBezTo>
                    <a:pt x="11410851" y="1908302"/>
                    <a:pt x="11412375" y="3075900"/>
                    <a:pt x="11410089" y="4675177"/>
                  </a:cubicBezTo>
                  <a:cubicBezTo>
                    <a:pt x="11407549" y="6378890"/>
                    <a:pt x="11415295" y="8079512"/>
                    <a:pt x="11437140" y="9780135"/>
                  </a:cubicBezTo>
                  <a:cubicBezTo>
                    <a:pt x="11462413" y="11761311"/>
                    <a:pt x="11508259" y="12233592"/>
                    <a:pt x="11489844" y="126421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758337" y="3558081"/>
            <a:ext cx="4860690" cy="5880644"/>
            <a:chOff x="0" y="0"/>
            <a:chExt cx="11443870" cy="138452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50165" y="-508"/>
              <a:ext cx="11508259" cy="13848650"/>
            </a:xfrm>
            <a:custGeom>
              <a:avLst/>
              <a:gdLst/>
              <a:ahLst/>
              <a:cxnLst/>
              <a:rect r="r" b="b" t="t" l="l"/>
              <a:pathLst>
                <a:path h="13848650" w="11508259">
                  <a:moveTo>
                    <a:pt x="11489844" y="12642150"/>
                  </a:moveTo>
                  <a:cubicBezTo>
                    <a:pt x="11476129" y="12947459"/>
                    <a:pt x="11436251" y="13285151"/>
                    <a:pt x="11226192" y="13524419"/>
                  </a:cubicBezTo>
                  <a:cubicBezTo>
                    <a:pt x="11143516" y="13618654"/>
                    <a:pt x="11036201" y="13687361"/>
                    <a:pt x="10917964" y="13727746"/>
                  </a:cubicBezTo>
                  <a:cubicBezTo>
                    <a:pt x="10806839" y="13765719"/>
                    <a:pt x="10690888" y="13773720"/>
                    <a:pt x="10574555" y="13781087"/>
                  </a:cubicBezTo>
                  <a:cubicBezTo>
                    <a:pt x="10320175" y="13797216"/>
                    <a:pt x="10065540" y="13812201"/>
                    <a:pt x="9810904" y="13824140"/>
                  </a:cubicBezTo>
                  <a:cubicBezTo>
                    <a:pt x="9375812" y="13837983"/>
                    <a:pt x="8212604" y="13848650"/>
                    <a:pt x="7048400" y="13844714"/>
                  </a:cubicBezTo>
                  <a:cubicBezTo>
                    <a:pt x="5992434" y="13841158"/>
                    <a:pt x="4936968" y="13829855"/>
                    <a:pt x="3881003" y="13824393"/>
                  </a:cubicBezTo>
                  <a:cubicBezTo>
                    <a:pt x="3146266" y="13820584"/>
                    <a:pt x="2411530" y="13816646"/>
                    <a:pt x="1903222" y="13819060"/>
                  </a:cubicBezTo>
                  <a:cubicBezTo>
                    <a:pt x="1724279" y="13821345"/>
                    <a:pt x="1545209" y="13825410"/>
                    <a:pt x="1366266" y="13819441"/>
                  </a:cubicBezTo>
                  <a:cubicBezTo>
                    <a:pt x="1203325" y="13813980"/>
                    <a:pt x="1034288" y="13804327"/>
                    <a:pt x="877824" y="13754797"/>
                  </a:cubicBezTo>
                  <a:cubicBezTo>
                    <a:pt x="717296" y="13703997"/>
                    <a:pt x="571881" y="13610525"/>
                    <a:pt x="459994" y="13484541"/>
                  </a:cubicBezTo>
                  <a:cubicBezTo>
                    <a:pt x="340233" y="13349794"/>
                    <a:pt x="253238" y="13180376"/>
                    <a:pt x="219710" y="13002958"/>
                  </a:cubicBezTo>
                  <a:cubicBezTo>
                    <a:pt x="199390" y="12895515"/>
                    <a:pt x="195072" y="12785914"/>
                    <a:pt x="194056" y="12676822"/>
                  </a:cubicBezTo>
                  <a:cubicBezTo>
                    <a:pt x="192913" y="12561633"/>
                    <a:pt x="193040" y="12446317"/>
                    <a:pt x="191897" y="12331127"/>
                  </a:cubicBezTo>
                  <a:cubicBezTo>
                    <a:pt x="187452" y="11855767"/>
                    <a:pt x="175260" y="9583623"/>
                    <a:pt x="155702" y="7272458"/>
                  </a:cubicBezTo>
                  <a:cubicBezTo>
                    <a:pt x="136144" y="4971179"/>
                    <a:pt x="109093" y="2670518"/>
                    <a:pt x="74549" y="1681480"/>
                  </a:cubicBezTo>
                  <a:cubicBezTo>
                    <a:pt x="44196" y="1265682"/>
                    <a:pt x="0" y="810641"/>
                    <a:pt x="237109" y="441960"/>
                  </a:cubicBezTo>
                  <a:cubicBezTo>
                    <a:pt x="339471" y="282829"/>
                    <a:pt x="486918" y="164719"/>
                    <a:pt x="666496" y="104267"/>
                  </a:cubicBezTo>
                  <a:cubicBezTo>
                    <a:pt x="830072" y="49149"/>
                    <a:pt x="1005459" y="40513"/>
                    <a:pt x="1177290" y="49403"/>
                  </a:cubicBezTo>
                  <a:cubicBezTo>
                    <a:pt x="1276223" y="42926"/>
                    <a:pt x="1375029" y="37084"/>
                    <a:pt x="1474089" y="32004"/>
                  </a:cubicBezTo>
                  <a:cubicBezTo>
                    <a:pt x="1897380" y="10287"/>
                    <a:pt x="3318354" y="1016"/>
                    <a:pt x="4982858" y="508"/>
                  </a:cubicBezTo>
                  <a:cubicBezTo>
                    <a:pt x="6684274" y="0"/>
                    <a:pt x="8385690" y="8509"/>
                    <a:pt x="9695843" y="20447"/>
                  </a:cubicBezTo>
                  <a:cubicBezTo>
                    <a:pt x="9924316" y="26797"/>
                    <a:pt x="10152662" y="34036"/>
                    <a:pt x="10381134" y="41783"/>
                  </a:cubicBezTo>
                  <a:cubicBezTo>
                    <a:pt x="10487433" y="45339"/>
                    <a:pt x="10594494" y="45339"/>
                    <a:pt x="10700032" y="60325"/>
                  </a:cubicBezTo>
                  <a:cubicBezTo>
                    <a:pt x="10792107" y="73406"/>
                    <a:pt x="10882404" y="97409"/>
                    <a:pt x="10968129" y="133604"/>
                  </a:cubicBezTo>
                  <a:cubicBezTo>
                    <a:pt x="11096018" y="187579"/>
                    <a:pt x="11238384" y="273050"/>
                    <a:pt x="11298202" y="404368"/>
                  </a:cubicBezTo>
                  <a:cubicBezTo>
                    <a:pt x="11347732" y="513207"/>
                    <a:pt x="11366655" y="634619"/>
                    <a:pt x="11381387" y="752348"/>
                  </a:cubicBezTo>
                  <a:cubicBezTo>
                    <a:pt x="11415804" y="1026287"/>
                    <a:pt x="11414533" y="1304036"/>
                    <a:pt x="11412882" y="1579753"/>
                  </a:cubicBezTo>
                  <a:cubicBezTo>
                    <a:pt x="11410851" y="1908302"/>
                    <a:pt x="11412375" y="3075900"/>
                    <a:pt x="11410089" y="4675177"/>
                  </a:cubicBezTo>
                  <a:cubicBezTo>
                    <a:pt x="11407549" y="6378890"/>
                    <a:pt x="11415295" y="8079512"/>
                    <a:pt x="11437140" y="9780135"/>
                  </a:cubicBezTo>
                  <a:cubicBezTo>
                    <a:pt x="11462413" y="11761311"/>
                    <a:pt x="11508259" y="12233592"/>
                    <a:pt x="11489844" y="126421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063315" y="4230921"/>
            <a:ext cx="2072006" cy="2072006"/>
          </a:xfrm>
          <a:custGeom>
            <a:avLst/>
            <a:gdLst/>
            <a:ahLst/>
            <a:cxnLst/>
            <a:rect r="r" b="b" t="t" l="l"/>
            <a:pathLst>
              <a:path h="2072006" w="2072006">
                <a:moveTo>
                  <a:pt x="0" y="0"/>
                </a:moveTo>
                <a:lnTo>
                  <a:pt x="2072006" y="0"/>
                </a:lnTo>
                <a:lnTo>
                  <a:pt x="2072006" y="2072006"/>
                </a:lnTo>
                <a:lnTo>
                  <a:pt x="0" y="207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34812" y="7128613"/>
            <a:ext cx="3529012" cy="109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•Accuracy: 89.13%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475210" y="3236382"/>
            <a:ext cx="1140158" cy="1140158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E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50"/>
                </a:lnSpc>
              </a:pPr>
              <a:r>
                <a:rPr lang="en-US" b="true" sz="3500">
                  <a:solidFill>
                    <a:srgbClr val="2E2C2B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909925" y="3558081"/>
            <a:ext cx="4543612" cy="5880644"/>
            <a:chOff x="0" y="0"/>
            <a:chExt cx="8587053" cy="1111393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-50165" y="-508"/>
              <a:ext cx="8651442" cy="11117360"/>
            </a:xfrm>
            <a:custGeom>
              <a:avLst/>
              <a:gdLst/>
              <a:ahLst/>
              <a:cxnLst/>
              <a:rect r="r" b="b" t="t" l="l"/>
              <a:pathLst>
                <a:path h="11117360" w="8651442">
                  <a:moveTo>
                    <a:pt x="8633026" y="9910860"/>
                  </a:moveTo>
                  <a:cubicBezTo>
                    <a:pt x="8619311" y="10216168"/>
                    <a:pt x="8579433" y="10553862"/>
                    <a:pt x="8369374" y="10793129"/>
                  </a:cubicBezTo>
                  <a:cubicBezTo>
                    <a:pt x="8286698" y="10887364"/>
                    <a:pt x="8179383" y="10956070"/>
                    <a:pt x="8061146" y="10996456"/>
                  </a:cubicBezTo>
                  <a:cubicBezTo>
                    <a:pt x="7950021" y="11034429"/>
                    <a:pt x="7834070" y="11042430"/>
                    <a:pt x="7717737" y="11049796"/>
                  </a:cubicBezTo>
                  <a:cubicBezTo>
                    <a:pt x="7463357" y="11065926"/>
                    <a:pt x="7208722" y="11080912"/>
                    <a:pt x="6954086" y="11092850"/>
                  </a:cubicBezTo>
                  <a:cubicBezTo>
                    <a:pt x="6589288" y="11106692"/>
                    <a:pt x="5864376" y="11117360"/>
                    <a:pt x="5138842" y="11113423"/>
                  </a:cubicBezTo>
                  <a:cubicBezTo>
                    <a:pt x="4480764" y="11109867"/>
                    <a:pt x="3822997" y="11098564"/>
                    <a:pt x="3164919" y="11093103"/>
                  </a:cubicBezTo>
                  <a:cubicBezTo>
                    <a:pt x="2707031" y="11089293"/>
                    <a:pt x="2249142" y="11085356"/>
                    <a:pt x="1903222" y="11087769"/>
                  </a:cubicBezTo>
                  <a:cubicBezTo>
                    <a:pt x="1724279" y="11090055"/>
                    <a:pt x="1545209" y="11094119"/>
                    <a:pt x="1366266" y="11088151"/>
                  </a:cubicBezTo>
                  <a:cubicBezTo>
                    <a:pt x="1203325" y="11082689"/>
                    <a:pt x="1034288" y="11073038"/>
                    <a:pt x="877824" y="11023507"/>
                  </a:cubicBezTo>
                  <a:cubicBezTo>
                    <a:pt x="717296" y="10972707"/>
                    <a:pt x="571881" y="10879235"/>
                    <a:pt x="459994" y="10753251"/>
                  </a:cubicBezTo>
                  <a:cubicBezTo>
                    <a:pt x="340233" y="10618504"/>
                    <a:pt x="253238" y="10449087"/>
                    <a:pt x="219710" y="10271667"/>
                  </a:cubicBezTo>
                  <a:cubicBezTo>
                    <a:pt x="199390" y="10164226"/>
                    <a:pt x="195072" y="10054625"/>
                    <a:pt x="194056" y="9945531"/>
                  </a:cubicBezTo>
                  <a:cubicBezTo>
                    <a:pt x="192913" y="9830342"/>
                    <a:pt x="193040" y="9715027"/>
                    <a:pt x="191897" y="9599838"/>
                  </a:cubicBezTo>
                  <a:cubicBezTo>
                    <a:pt x="187452" y="9124477"/>
                    <a:pt x="175260" y="7481045"/>
                    <a:pt x="155702" y="5812334"/>
                  </a:cubicBezTo>
                  <a:cubicBezTo>
                    <a:pt x="136144" y="4150761"/>
                    <a:pt x="109093" y="2489635"/>
                    <a:pt x="74549" y="1681480"/>
                  </a:cubicBezTo>
                  <a:cubicBezTo>
                    <a:pt x="44196" y="1265682"/>
                    <a:pt x="0" y="810641"/>
                    <a:pt x="237109" y="441960"/>
                  </a:cubicBezTo>
                  <a:cubicBezTo>
                    <a:pt x="339471" y="282829"/>
                    <a:pt x="486918" y="164719"/>
                    <a:pt x="666496" y="104267"/>
                  </a:cubicBezTo>
                  <a:cubicBezTo>
                    <a:pt x="830072" y="49149"/>
                    <a:pt x="1005459" y="40513"/>
                    <a:pt x="1177290" y="49403"/>
                  </a:cubicBezTo>
                  <a:cubicBezTo>
                    <a:pt x="1276223" y="42926"/>
                    <a:pt x="1375029" y="37084"/>
                    <a:pt x="1474089" y="32004"/>
                  </a:cubicBezTo>
                  <a:cubicBezTo>
                    <a:pt x="1897380" y="10287"/>
                    <a:pt x="2814276" y="1016"/>
                    <a:pt x="3851596" y="508"/>
                  </a:cubicBezTo>
                  <a:cubicBezTo>
                    <a:pt x="4911919" y="0"/>
                    <a:pt x="5972243" y="8509"/>
                    <a:pt x="6839025" y="20447"/>
                  </a:cubicBezTo>
                  <a:cubicBezTo>
                    <a:pt x="7067498" y="26797"/>
                    <a:pt x="7295844" y="34036"/>
                    <a:pt x="7524317" y="41783"/>
                  </a:cubicBezTo>
                  <a:cubicBezTo>
                    <a:pt x="7630615" y="45339"/>
                    <a:pt x="7737676" y="45339"/>
                    <a:pt x="7843214" y="60325"/>
                  </a:cubicBezTo>
                  <a:cubicBezTo>
                    <a:pt x="7935289" y="73406"/>
                    <a:pt x="8025586" y="97409"/>
                    <a:pt x="8111311" y="133604"/>
                  </a:cubicBezTo>
                  <a:cubicBezTo>
                    <a:pt x="8239200" y="187579"/>
                    <a:pt x="8381567" y="273050"/>
                    <a:pt x="8441384" y="404368"/>
                  </a:cubicBezTo>
                  <a:cubicBezTo>
                    <a:pt x="8490914" y="513207"/>
                    <a:pt x="8509837" y="634619"/>
                    <a:pt x="8524569" y="752348"/>
                  </a:cubicBezTo>
                  <a:cubicBezTo>
                    <a:pt x="8558986" y="1026287"/>
                    <a:pt x="8557715" y="1304036"/>
                    <a:pt x="8556064" y="1579753"/>
                  </a:cubicBezTo>
                  <a:cubicBezTo>
                    <a:pt x="8554033" y="1908302"/>
                    <a:pt x="8555557" y="2782329"/>
                    <a:pt x="8553271" y="3937041"/>
                  </a:cubicBezTo>
                  <a:cubicBezTo>
                    <a:pt x="8550731" y="5167159"/>
                    <a:pt x="8558477" y="6395044"/>
                    <a:pt x="8580322" y="7622931"/>
                  </a:cubicBezTo>
                  <a:cubicBezTo>
                    <a:pt x="8605595" y="9053383"/>
                    <a:pt x="8651442" y="9502302"/>
                    <a:pt x="8633026" y="99108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7960850" y="3861165"/>
            <a:ext cx="2441762" cy="2441762"/>
          </a:xfrm>
          <a:custGeom>
            <a:avLst/>
            <a:gdLst/>
            <a:ahLst/>
            <a:cxnLst/>
            <a:rect r="r" b="b" t="t" l="l"/>
            <a:pathLst>
              <a:path h="2441762" w="2441762">
                <a:moveTo>
                  <a:pt x="0" y="0"/>
                </a:moveTo>
                <a:lnTo>
                  <a:pt x="2441762" y="0"/>
                </a:lnTo>
                <a:lnTo>
                  <a:pt x="2441762" y="2441762"/>
                </a:lnTo>
                <a:lnTo>
                  <a:pt x="0" y="2441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581183" y="7128613"/>
            <a:ext cx="3201096" cy="109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•R</a:t>
            </a:r>
            <a:r>
              <a:rPr lang="en-US" sz="3199" strike="noStrike" u="none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ain class (1) recall: 0.72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6720163" y="3278072"/>
            <a:ext cx="1056778" cy="1056778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E0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50"/>
                </a:lnSpc>
              </a:pPr>
              <a:r>
                <a:rPr lang="en-US" b="true" sz="3500">
                  <a:solidFill>
                    <a:srgbClr val="2E2C2B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2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3437583" y="4116067"/>
            <a:ext cx="1502199" cy="2254707"/>
          </a:xfrm>
          <a:custGeom>
            <a:avLst/>
            <a:gdLst/>
            <a:ahLst/>
            <a:cxnLst/>
            <a:rect r="r" b="b" t="t" l="l"/>
            <a:pathLst>
              <a:path h="2254707" w="1502199">
                <a:moveTo>
                  <a:pt x="0" y="0"/>
                </a:moveTo>
                <a:lnTo>
                  <a:pt x="1502199" y="0"/>
                </a:lnTo>
                <a:lnTo>
                  <a:pt x="1502199" y="2254707"/>
                </a:lnTo>
                <a:lnTo>
                  <a:pt x="0" y="22547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2320554" y="7128613"/>
            <a:ext cx="3736257" cy="1090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•M</a:t>
            </a:r>
            <a:r>
              <a:rPr lang="en-US" sz="3199" strike="noStrike" u="none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acro F1-score: 0.71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1647456" y="3287305"/>
            <a:ext cx="1038311" cy="1038311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AE0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114300"/>
              <a:ext cx="660400" cy="622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50"/>
                </a:lnSpc>
              </a:pPr>
              <a:r>
                <a:rPr lang="en-US" b="true" sz="3500">
                  <a:solidFill>
                    <a:srgbClr val="2E2C2B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3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836883" y="892748"/>
            <a:ext cx="13284526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b="true" sz="6500">
                <a:solidFill>
                  <a:srgbClr val="FFFFFF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Rain Classification Results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685344">
            <a:off x="1158223" y="330334"/>
            <a:ext cx="1357319" cy="1143877"/>
          </a:xfrm>
          <a:custGeom>
            <a:avLst/>
            <a:gdLst/>
            <a:ahLst/>
            <a:cxnLst/>
            <a:rect r="r" b="b" t="t" l="l"/>
            <a:pathLst>
              <a:path h="1143877" w="1357319">
                <a:moveTo>
                  <a:pt x="0" y="0"/>
                </a:moveTo>
                <a:lnTo>
                  <a:pt x="1357319" y="0"/>
                </a:lnTo>
                <a:lnTo>
                  <a:pt x="1357319" y="1143878"/>
                </a:lnTo>
                <a:lnTo>
                  <a:pt x="0" y="114387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-70398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851835" y="2064614"/>
            <a:ext cx="11254621" cy="914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38"/>
              </a:lnSpc>
              <a:spcBef>
                <a:spcPct val="0"/>
              </a:spcBef>
            </a:pPr>
            <a:r>
              <a:rPr lang="en-US" b="true" sz="5241">
                <a:solidFill>
                  <a:srgbClr val="EDECEB"/>
                </a:solidFill>
                <a:latin typeface="Arimo Bold"/>
                <a:ea typeface="Arimo Bold"/>
                <a:cs typeface="Arimo Bold"/>
                <a:sym typeface="Arimo Bold"/>
              </a:rPr>
              <a:t>•M</a:t>
            </a:r>
            <a:r>
              <a:rPr lang="en-US" b="true" sz="5241">
                <a:solidFill>
                  <a:srgbClr val="EDECEB"/>
                </a:solidFill>
                <a:latin typeface="Arimo Bold"/>
                <a:ea typeface="Arimo Bold"/>
                <a:cs typeface="Arimo Bold"/>
                <a:sym typeface="Arimo Bold"/>
              </a:rPr>
              <a:t>odel performed well post-SMOTE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61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576826" y="6154898"/>
            <a:ext cx="5416847" cy="6206803"/>
          </a:xfrm>
          <a:custGeom>
            <a:avLst/>
            <a:gdLst/>
            <a:ahLst/>
            <a:cxnLst/>
            <a:rect r="r" b="b" t="t" l="l"/>
            <a:pathLst>
              <a:path h="6206803" w="5416847">
                <a:moveTo>
                  <a:pt x="0" y="0"/>
                </a:moveTo>
                <a:lnTo>
                  <a:pt x="5416847" y="0"/>
                </a:lnTo>
                <a:lnTo>
                  <a:pt x="5416847" y="6206804"/>
                </a:lnTo>
                <a:lnTo>
                  <a:pt x="0" y="62068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190887">
            <a:off x="13939403" y="-1654128"/>
            <a:ext cx="3938569" cy="4255402"/>
          </a:xfrm>
          <a:custGeom>
            <a:avLst/>
            <a:gdLst/>
            <a:ahLst/>
            <a:cxnLst/>
            <a:rect r="r" b="b" t="t" l="l"/>
            <a:pathLst>
              <a:path h="4255402" w="3938569">
                <a:moveTo>
                  <a:pt x="0" y="0"/>
                </a:moveTo>
                <a:lnTo>
                  <a:pt x="3938569" y="0"/>
                </a:lnTo>
                <a:lnTo>
                  <a:pt x="3938569" y="4255403"/>
                </a:lnTo>
                <a:lnTo>
                  <a:pt x="0" y="42554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36022" y="659975"/>
            <a:ext cx="13601067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6999">
                <a:solidFill>
                  <a:srgbClr val="EDECED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Temperature Regression (XGBoost)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4048867" y="3039908"/>
            <a:ext cx="22914400" cy="193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•Model: XGBoostRegressor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•Used predicted rain_flag as feature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•R² = 0.9788, RM</a:t>
            </a:r>
            <a:r>
              <a:rPr lang="en-US" sz="32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SE = 0.9176°C, MAE = 0.6844°C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•Resid</a:t>
            </a:r>
            <a:r>
              <a:rPr lang="en-US" sz="32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uals are centered and well-behaved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6022" y="5404754"/>
            <a:ext cx="13601067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b="true" sz="6999">
                <a:solidFill>
                  <a:srgbClr val="EDECED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QNN Classification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26911" y="6728729"/>
            <a:ext cx="10186178" cy="2905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•Used 2-qubit QNN with 1 repetition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•Top 3 features selected due to limit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•Final loss: 0.7029 after 15 epochs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•Accuracy: 45%, Rain</a:t>
            </a:r>
            <a:r>
              <a:rPr lang="en-US" sz="32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 class recall: 0.43</a:t>
            </a:r>
          </a:p>
          <a:p>
            <a:pPr algn="ctr">
              <a:lnSpc>
                <a:spcPts val="3840"/>
              </a:lnSpc>
            </a:pPr>
            <a:r>
              <a:rPr lang="en-US" sz="32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•Low perform</a:t>
            </a:r>
            <a:r>
              <a:rPr lang="en-US" sz="3200">
                <a:solidFill>
                  <a:srgbClr val="EDECED"/>
                </a:solidFill>
                <a:latin typeface="Garet"/>
                <a:ea typeface="Garet"/>
                <a:cs typeface="Garet"/>
                <a:sym typeface="Garet"/>
              </a:rPr>
              <a:t>ance due to shallow QNN and limited encoding</a:t>
            </a:r>
          </a:p>
        </p:txBody>
      </p:sp>
    </p:spTree>
  </p:cSld>
  <p:clrMapOvr>
    <a:masterClrMapping/>
  </p:clrMapOvr>
  <p:transition spd="med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161532">
            <a:off x="14692542" y="6617004"/>
            <a:ext cx="988298" cy="1824041"/>
          </a:xfrm>
          <a:custGeom>
            <a:avLst/>
            <a:gdLst/>
            <a:ahLst/>
            <a:cxnLst/>
            <a:rect r="r" b="b" t="t" l="l"/>
            <a:pathLst>
              <a:path h="1824041" w="988298">
                <a:moveTo>
                  <a:pt x="0" y="0"/>
                </a:moveTo>
                <a:lnTo>
                  <a:pt x="988299" y="0"/>
                </a:lnTo>
                <a:lnTo>
                  <a:pt x="988299" y="1824040"/>
                </a:lnTo>
                <a:lnTo>
                  <a:pt x="0" y="18240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3151826">
            <a:off x="10157357" y="2118076"/>
            <a:ext cx="1360863" cy="1954242"/>
          </a:xfrm>
          <a:custGeom>
            <a:avLst/>
            <a:gdLst/>
            <a:ahLst/>
            <a:cxnLst/>
            <a:rect r="r" b="b" t="t" l="l"/>
            <a:pathLst>
              <a:path h="1954242" w="1360863">
                <a:moveTo>
                  <a:pt x="0" y="0"/>
                </a:moveTo>
                <a:lnTo>
                  <a:pt x="1360863" y="0"/>
                </a:lnTo>
                <a:lnTo>
                  <a:pt x="1360863" y="1954242"/>
                </a:lnTo>
                <a:lnTo>
                  <a:pt x="0" y="1954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72985" y="1626572"/>
            <a:ext cx="4896181" cy="4896181"/>
          </a:xfrm>
          <a:custGeom>
            <a:avLst/>
            <a:gdLst/>
            <a:ahLst/>
            <a:cxnLst/>
            <a:rect r="r" b="b" t="t" l="l"/>
            <a:pathLst>
              <a:path h="4896181" w="4896181">
                <a:moveTo>
                  <a:pt x="0" y="0"/>
                </a:moveTo>
                <a:lnTo>
                  <a:pt x="4896181" y="0"/>
                </a:lnTo>
                <a:lnTo>
                  <a:pt x="4896181" y="4896181"/>
                </a:lnTo>
                <a:lnTo>
                  <a:pt x="0" y="48961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8834" y="2155193"/>
            <a:ext cx="746714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true">
                <a:solidFill>
                  <a:srgbClr val="2E2C2B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Insights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8834" y="3543499"/>
            <a:ext cx="8576194" cy="511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•Classical ML outperformed QNN</a:t>
            </a:r>
          </a:p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•SMOTE improved minority class prediction</a:t>
            </a:r>
          </a:p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•Rain classification improved temperature prediction</a:t>
            </a:r>
          </a:p>
          <a:p>
            <a:pPr algn="l">
              <a:lnSpc>
                <a:spcPts val="5039"/>
              </a:lnSpc>
            </a:pPr>
            <a:r>
              <a:rPr lang="en-US" sz="4199">
                <a:solidFill>
                  <a:srgbClr val="2E2C2B"/>
                </a:solidFill>
                <a:latin typeface="Garet"/>
                <a:ea typeface="Garet"/>
                <a:cs typeface="Garet"/>
                <a:sym typeface="Garet"/>
              </a:rPr>
              <a:t>•Feature leakage identified and handled</a:t>
            </a:r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DAGu3A-VhKk</dc:identifier>
  <dcterms:modified xsi:type="dcterms:W3CDTF">2011-08-01T06:04:30Z</dcterms:modified>
  <cp:revision>1</cp:revision>
  <dc:title>Non Text Magic Studio Magic Design for Presentations L&amp;P</dc:title>
</cp:coreProperties>
</file>