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66" r:id="rId5"/>
    <p:sldId id="257" r:id="rId6"/>
    <p:sldId id="273" r:id="rId7"/>
    <p:sldId id="256" r:id="rId8"/>
    <p:sldId id="274" r:id="rId9"/>
    <p:sldId id="258" r:id="rId10"/>
    <p:sldId id="275" r:id="rId11"/>
    <p:sldId id="259" r:id="rId12"/>
    <p:sldId id="276" r:id="rId13"/>
    <p:sldId id="278" r:id="rId14"/>
    <p:sldId id="277" r:id="rId15"/>
    <p:sldId id="279" r:id="rId16"/>
    <p:sldId id="280"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p:scale>
          <a:sx n="75" d="100"/>
          <a:sy n="75" d="100"/>
        </p:scale>
        <p:origin x="898" y="28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17.02.2023</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17.02.2023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p:txBody>
          <a:bodyPr/>
          <a:lstStyle/>
          <a:p>
            <a:r>
              <a:rPr lang="en-US" dirty="0" smtClean="0"/>
              <a:t>PXE</a:t>
            </a:r>
            <a:r>
              <a:rPr lang="en-US" dirty="0"/>
              <a:t> </a:t>
            </a:r>
            <a:r>
              <a:rPr lang="en-US" dirty="0" smtClean="0"/>
              <a:t>Server</a:t>
            </a:r>
            <a:endParaRPr lang="ru-RU" dirty="0"/>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a:xfrm>
            <a:off x="307483" y="3425363"/>
            <a:ext cx="5663010" cy="949829"/>
          </a:xfrm>
        </p:spPr>
        <p:txBody>
          <a:bodyPr/>
          <a:lstStyle/>
          <a:p>
            <a:r>
              <a:rPr lang="en-US" dirty="0" err="1" smtClean="0"/>
              <a:t>Preboot</a:t>
            </a:r>
            <a:r>
              <a:rPr lang="en-US" dirty="0" smtClean="0"/>
              <a:t> Execution Environment </a:t>
            </a:r>
            <a:endParaRPr lang="ru-RU" dirty="0"/>
          </a:p>
        </p:txBody>
      </p:sp>
      <p:sp>
        <p:nvSpPr>
          <p:cNvPr id="3" name="Text Placeholder 2">
            <a:extLst>
              <a:ext uri="{FF2B5EF4-FFF2-40B4-BE49-F238E27FC236}">
                <a16:creationId xmlns:a16="http://schemas.microsoft.com/office/drawing/2014/main" xmlns="" id="{5ECCBAE3-CEA3-4EE0-83F6-41CFC54D2B4A}"/>
              </a:ext>
            </a:extLst>
          </p:cNvPr>
          <p:cNvSpPr>
            <a:spLocks noGrp="1"/>
          </p:cNvSpPr>
          <p:nvPr>
            <p:ph type="body" sz="quarter" idx="20"/>
          </p:nvPr>
        </p:nvSpPr>
        <p:spPr>
          <a:xfrm>
            <a:off x="758588" y="4846278"/>
            <a:ext cx="5453176" cy="1703395"/>
          </a:xfrm>
        </p:spPr>
        <p:txBody>
          <a:bodyPr/>
          <a:lstStyle/>
          <a:p>
            <a:r>
              <a:rPr lang="en-US" dirty="0" smtClean="0"/>
              <a:t>Presented by : Mariam Ahmed</a:t>
            </a:r>
            <a:endParaRPr lang="en-US" dirty="0"/>
          </a:p>
          <a:p>
            <a:r>
              <a:rPr lang="en-US" dirty="0" smtClean="0"/>
              <a:t>		      Mai </a:t>
            </a:r>
            <a:r>
              <a:rPr lang="en-US" dirty="0" err="1" smtClean="0"/>
              <a:t>Essam</a:t>
            </a:r>
            <a:endParaRPr lang="en-US" dirty="0" smtClean="0"/>
          </a:p>
          <a:p>
            <a:r>
              <a:rPr lang="en-US" dirty="0" smtClean="0"/>
              <a:t>   		      Esraa Ashraf</a:t>
            </a:r>
            <a:endParaRPr lang="ru-RU" dirty="0"/>
          </a:p>
        </p:txBody>
      </p:sp>
      <p:pic>
        <p:nvPicPr>
          <p:cNvPr id="12" name="Picture Placeholder 11">
            <a:extLst>
              <a:ext uri="{FF2B5EF4-FFF2-40B4-BE49-F238E27FC236}">
                <a16:creationId xmlns:a16="http://schemas.microsoft.com/office/drawing/2014/main" xmlns="" id="{A93ACF4C-E9B0-426E-B719-A441974AD9CE}"/>
              </a:ext>
            </a:extLst>
          </p:cNvPr>
          <p:cNvPicPr>
            <a:picLocks noGrp="1" noChangeAspect="1"/>
          </p:cNvPicPr>
          <p:nvPr>
            <p:ph type="pic" sz="quarter" idx="21"/>
          </p:nvPr>
        </p:nvPicPr>
        <p:blipFill>
          <a:blip r:embed="rId2">
            <a:extLst>
              <a:ext uri="{28A0092B-C50C-407E-A947-70E740481C1C}">
                <a14:useLocalDpi xmlns:a14="http://schemas.microsoft.com/office/drawing/2010/main" val="0"/>
              </a:ext>
            </a:extLst>
          </a:blip>
          <a:stretch>
            <a:fillRect/>
          </a:stretch>
        </p:blipFill>
        <p:spPr>
          <a:xfrm>
            <a:off x="6743700" y="729552"/>
            <a:ext cx="5388596" cy="4217161"/>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10</a:t>
            </a:fld>
            <a:endParaRPr lang="ru-RU" dirty="0"/>
          </a:p>
        </p:txBody>
      </p:sp>
      <p:sp>
        <p:nvSpPr>
          <p:cNvPr id="10" name="Title 9"/>
          <p:cNvSpPr>
            <a:spLocks noGrp="1"/>
          </p:cNvSpPr>
          <p:nvPr>
            <p:ph type="title"/>
          </p:nvPr>
        </p:nvSpPr>
        <p:spPr/>
        <p:txBody>
          <a:bodyPr/>
          <a:lstStyle/>
          <a:p>
            <a:r>
              <a:rPr lang="en-US" dirty="0" smtClean="0"/>
              <a:t>Configuration steps</a:t>
            </a:r>
            <a:endParaRPr lang="en-US" dirty="0"/>
          </a:p>
        </p:txBody>
      </p:sp>
      <p:sp>
        <p:nvSpPr>
          <p:cNvPr id="14" name="TextBox 13"/>
          <p:cNvSpPr txBox="1"/>
          <p:nvPr/>
        </p:nvSpPr>
        <p:spPr>
          <a:xfrm>
            <a:off x="812290" y="1709083"/>
            <a:ext cx="3419947" cy="646331"/>
          </a:xfrm>
          <a:prstGeom prst="rect">
            <a:avLst/>
          </a:prstGeom>
          <a:noFill/>
        </p:spPr>
        <p:txBody>
          <a:bodyPr wrap="square" rtlCol="0">
            <a:spAutoFit/>
          </a:bodyPr>
          <a:lstStyle/>
          <a:p>
            <a:r>
              <a:rPr lang="en-US" dirty="0" smtClean="0"/>
              <a:t>Kick configuration file</a:t>
            </a:r>
          </a:p>
          <a:p>
            <a:r>
              <a:rPr lang="en-US" dirty="0" smtClean="0"/>
              <a:t>Vim /</a:t>
            </a:r>
            <a:r>
              <a:rPr lang="en-US" dirty="0" err="1" smtClean="0"/>
              <a:t>var</a:t>
            </a:r>
            <a:r>
              <a:rPr lang="en-US" dirty="0" smtClean="0"/>
              <a:t>/ftp/centos7.cfg</a:t>
            </a:r>
            <a:endParaRPr lang="en-US" dirty="0"/>
          </a:p>
        </p:txBody>
      </p:sp>
      <p:sp>
        <p:nvSpPr>
          <p:cNvPr id="16" name="TextBox 15"/>
          <p:cNvSpPr txBox="1"/>
          <p:nvPr/>
        </p:nvSpPr>
        <p:spPr>
          <a:xfrm>
            <a:off x="6133746" y="1824753"/>
            <a:ext cx="4670612" cy="646331"/>
          </a:xfrm>
          <a:prstGeom prst="rect">
            <a:avLst/>
          </a:prstGeom>
          <a:noFill/>
        </p:spPr>
        <p:txBody>
          <a:bodyPr wrap="square" rtlCol="0">
            <a:spAutoFit/>
          </a:bodyPr>
          <a:lstStyle/>
          <a:p>
            <a:r>
              <a:rPr lang="en-US" dirty="0" smtClean="0"/>
              <a:t>PXE menu</a:t>
            </a:r>
          </a:p>
          <a:p>
            <a:r>
              <a:rPr lang="en-US" dirty="0" smtClean="0"/>
              <a:t>Vim /</a:t>
            </a:r>
            <a:r>
              <a:rPr lang="en-US" dirty="0" err="1" smtClean="0"/>
              <a:t>etc</a:t>
            </a:r>
            <a:r>
              <a:rPr lang="en-US" dirty="0" smtClean="0"/>
              <a:t>/</a:t>
            </a:r>
            <a:r>
              <a:rPr lang="en-US" dirty="0" err="1" smtClean="0"/>
              <a:t>xinetd.d</a:t>
            </a:r>
            <a:r>
              <a:rPr lang="en-US" dirty="0" smtClean="0"/>
              <a:t>/</a:t>
            </a:r>
            <a:r>
              <a:rPr lang="en-US" dirty="0" err="1" smtClean="0"/>
              <a:t>tftp</a:t>
            </a:r>
            <a:r>
              <a:rPr lang="en-US" dirty="0" smtClean="0"/>
              <a:t> </a:t>
            </a:r>
            <a:endParaRPr lang="en-US" dirty="0"/>
          </a:p>
        </p:txBody>
      </p:sp>
      <p:pic>
        <p:nvPicPr>
          <p:cNvPr id="12" name="Content Placeholder 11" descr="Graphical user interface, text, application&#10;&#10;Description automatically generated"/>
          <p:cNvPicPr>
            <a:picLocks noGrp="1"/>
          </p:cNvPicPr>
          <p:nvPr>
            <p:ph sz="half" idx="1"/>
          </p:nvPr>
        </p:nvPicPr>
        <p:blipFill>
          <a:blip r:embed="rId2"/>
          <a:stretch>
            <a:fillRect/>
          </a:stretch>
        </p:blipFill>
        <p:spPr>
          <a:xfrm>
            <a:off x="812290" y="2471084"/>
            <a:ext cx="4343045" cy="3884613"/>
          </a:xfrm>
          <a:prstGeom prst="rect">
            <a:avLst/>
          </a:prstGeom>
        </p:spPr>
      </p:pic>
      <p:pic>
        <p:nvPicPr>
          <p:cNvPr id="11" name="Content Placeholder 10" descr="Graphical user interface, text, application, email&#10;&#10;Description automatically generated"/>
          <p:cNvPicPr>
            <a:picLocks noGrp="1"/>
          </p:cNvPicPr>
          <p:nvPr>
            <p:ph sz="half" idx="2"/>
          </p:nvPr>
        </p:nvPicPr>
        <p:blipFill>
          <a:blip r:embed="rId3"/>
          <a:stretch>
            <a:fillRect/>
          </a:stretch>
        </p:blipFill>
        <p:spPr>
          <a:xfrm>
            <a:off x="5878252" y="2471084"/>
            <a:ext cx="5181600" cy="1697273"/>
          </a:xfrm>
          <a:prstGeom prst="rect">
            <a:avLst/>
          </a:prstGeom>
        </p:spPr>
      </p:pic>
    </p:spTree>
    <p:extLst>
      <p:ext uri="{BB962C8B-B14F-4D97-AF65-F5344CB8AC3E}">
        <p14:creationId xmlns:p14="http://schemas.microsoft.com/office/powerpoint/2010/main" val="57130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11</a:t>
            </a:fld>
            <a:endParaRPr lang="ru-RU" dirty="0"/>
          </a:p>
        </p:txBody>
      </p:sp>
      <p:sp>
        <p:nvSpPr>
          <p:cNvPr id="10" name="Title 9"/>
          <p:cNvSpPr>
            <a:spLocks noGrp="1"/>
          </p:cNvSpPr>
          <p:nvPr>
            <p:ph type="title"/>
          </p:nvPr>
        </p:nvSpPr>
        <p:spPr/>
        <p:txBody>
          <a:bodyPr/>
          <a:lstStyle/>
          <a:p>
            <a:r>
              <a:rPr lang="en-US" dirty="0" smtClean="0"/>
              <a:t>Output on client</a:t>
            </a:r>
            <a:endParaRPr lang="en-US" dirty="0"/>
          </a:p>
        </p:txBody>
      </p:sp>
      <p:sp>
        <p:nvSpPr>
          <p:cNvPr id="14" name="TextBox 13"/>
          <p:cNvSpPr txBox="1"/>
          <p:nvPr/>
        </p:nvSpPr>
        <p:spPr>
          <a:xfrm>
            <a:off x="812290" y="1709083"/>
            <a:ext cx="3419947" cy="369332"/>
          </a:xfrm>
          <a:prstGeom prst="rect">
            <a:avLst/>
          </a:prstGeom>
          <a:noFill/>
        </p:spPr>
        <p:txBody>
          <a:bodyPr wrap="square" rtlCol="0">
            <a:spAutoFit/>
          </a:bodyPr>
          <a:lstStyle/>
          <a:p>
            <a:r>
              <a:rPr lang="en-US" dirty="0" smtClean="0"/>
              <a:t>Menu</a:t>
            </a:r>
            <a:endParaRPr lang="en-US" dirty="0"/>
          </a:p>
        </p:txBody>
      </p:sp>
      <p:sp>
        <p:nvSpPr>
          <p:cNvPr id="16" name="TextBox 15"/>
          <p:cNvSpPr txBox="1"/>
          <p:nvPr/>
        </p:nvSpPr>
        <p:spPr>
          <a:xfrm>
            <a:off x="6133746" y="1824753"/>
            <a:ext cx="4670612" cy="369332"/>
          </a:xfrm>
          <a:prstGeom prst="rect">
            <a:avLst/>
          </a:prstGeom>
          <a:noFill/>
        </p:spPr>
        <p:txBody>
          <a:bodyPr wrap="square" rtlCol="0">
            <a:spAutoFit/>
          </a:bodyPr>
          <a:lstStyle/>
          <a:p>
            <a:r>
              <a:rPr lang="en-US" dirty="0" smtClean="0"/>
              <a:t>Installation</a:t>
            </a:r>
            <a:endParaRPr lang="en-US" dirty="0"/>
          </a:p>
        </p:txBody>
      </p:sp>
      <p:pic>
        <p:nvPicPr>
          <p:cNvPr id="21" name="Content Placeholder 20" descr="A screenshot of a computer&#10;&#10;Description automatically generated with medium confidence"/>
          <p:cNvPicPr>
            <a:picLocks noGrp="1"/>
          </p:cNvPicPr>
          <p:nvPr>
            <p:ph sz="half" idx="1"/>
          </p:nvPr>
        </p:nvPicPr>
        <p:blipFill>
          <a:blip r:embed="rId2"/>
          <a:stretch>
            <a:fillRect/>
          </a:stretch>
        </p:blipFill>
        <p:spPr>
          <a:xfrm>
            <a:off x="1222261" y="2332757"/>
            <a:ext cx="4413477" cy="2870348"/>
          </a:xfrm>
          <a:prstGeom prst="rect">
            <a:avLst/>
          </a:prstGeom>
        </p:spPr>
      </p:pic>
      <p:pic>
        <p:nvPicPr>
          <p:cNvPr id="22" name="Content Placeholder 21" descr="Graphical user interface, application&#10;&#10;Description automatically generated"/>
          <p:cNvPicPr>
            <a:picLocks noGrp="1"/>
          </p:cNvPicPr>
          <p:nvPr>
            <p:ph sz="half" idx="2"/>
          </p:nvPr>
        </p:nvPicPr>
        <p:blipFill>
          <a:blip r:embed="rId3"/>
          <a:stretch>
            <a:fillRect/>
          </a:stretch>
        </p:blipFill>
        <p:spPr>
          <a:xfrm>
            <a:off x="6197600" y="2306106"/>
            <a:ext cx="5181600" cy="2968101"/>
          </a:xfrm>
          <a:prstGeom prst="rect">
            <a:avLst/>
          </a:prstGeom>
        </p:spPr>
      </p:pic>
    </p:spTree>
    <p:extLst>
      <p:ext uri="{BB962C8B-B14F-4D97-AF65-F5344CB8AC3E}">
        <p14:creationId xmlns:p14="http://schemas.microsoft.com/office/powerpoint/2010/main" val="99221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12</a:t>
            </a:fld>
            <a:endParaRPr lang="ru-RU" dirty="0"/>
          </a:p>
        </p:txBody>
      </p:sp>
      <p:sp>
        <p:nvSpPr>
          <p:cNvPr id="7" name="Title 6"/>
          <p:cNvSpPr>
            <a:spLocks noGrp="1"/>
          </p:cNvSpPr>
          <p:nvPr>
            <p:ph type="title"/>
          </p:nvPr>
        </p:nvSpPr>
        <p:spPr/>
        <p:txBody>
          <a:bodyPr/>
          <a:lstStyle/>
          <a:p>
            <a:r>
              <a:rPr lang="en-US" dirty="0" smtClean="0"/>
              <a:t>Final Output</a:t>
            </a:r>
            <a:endParaRPr lang="en-US" dirty="0"/>
          </a:p>
        </p:txBody>
      </p:sp>
      <p:pic>
        <p:nvPicPr>
          <p:cNvPr id="9" name="Content Placeholder 8"/>
          <p:cNvPicPr>
            <a:picLocks noGrp="1"/>
          </p:cNvPicPr>
          <p:nvPr>
            <p:ph idx="1"/>
          </p:nvPr>
        </p:nvPicPr>
        <p:blipFill>
          <a:blip r:embed="rId2"/>
          <a:stretch>
            <a:fillRect/>
          </a:stretch>
        </p:blipFill>
        <p:spPr>
          <a:xfrm>
            <a:off x="812290" y="1830606"/>
            <a:ext cx="7651873" cy="4351338"/>
          </a:xfrm>
          <a:prstGeom prst="rect">
            <a:avLst/>
          </a:prstGeom>
        </p:spPr>
      </p:pic>
    </p:spTree>
    <p:extLst>
      <p:ext uri="{BB962C8B-B14F-4D97-AF65-F5344CB8AC3E}">
        <p14:creationId xmlns:p14="http://schemas.microsoft.com/office/powerpoint/2010/main" val="118411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13</a:t>
            </a:fld>
            <a:endParaRPr lang="ru-RU" dirty="0"/>
          </a:p>
        </p:txBody>
      </p:sp>
      <p:sp>
        <p:nvSpPr>
          <p:cNvPr id="5" name="Title 4"/>
          <p:cNvSpPr>
            <a:spLocks noGrp="1"/>
          </p:cNvSpPr>
          <p:nvPr>
            <p:ph type="title"/>
          </p:nvPr>
        </p:nvSpPr>
        <p:spPr/>
        <p:txBody>
          <a:bodyPr/>
          <a:lstStyle/>
          <a:p>
            <a:r>
              <a:rPr lang="en-US" dirty="0" smtClean="0"/>
              <a:t>Commands</a:t>
            </a:r>
            <a:endParaRPr lang="en-US" dirty="0"/>
          </a:p>
        </p:txBody>
      </p:sp>
      <p:pic>
        <p:nvPicPr>
          <p:cNvPr id="17" name="Content Placeholder 16" descr="Graphical user interface, text&#10;&#10;Description automatically generated"/>
          <p:cNvPicPr>
            <a:picLocks noGrp="1"/>
          </p:cNvPicPr>
          <p:nvPr>
            <p:ph sz="half" idx="1"/>
          </p:nvPr>
        </p:nvPicPr>
        <p:blipFill>
          <a:blip r:embed="rId2"/>
          <a:stretch>
            <a:fillRect/>
          </a:stretch>
        </p:blipFill>
        <p:spPr>
          <a:xfrm>
            <a:off x="1426266" y="1825625"/>
            <a:ext cx="4005467" cy="3884613"/>
          </a:xfrm>
          <a:prstGeom prst="rect">
            <a:avLst/>
          </a:prstGeom>
        </p:spPr>
      </p:pic>
      <p:pic>
        <p:nvPicPr>
          <p:cNvPr id="18" name="Content Placeholder 17" descr="Graphical user interface, text&#10;&#10;Description automatically generated"/>
          <p:cNvPicPr>
            <a:picLocks noGrp="1"/>
          </p:cNvPicPr>
          <p:nvPr>
            <p:ph sz="half" idx="2"/>
          </p:nvPr>
        </p:nvPicPr>
        <p:blipFill>
          <a:blip r:embed="rId3"/>
          <a:stretch>
            <a:fillRect/>
          </a:stretch>
        </p:blipFill>
        <p:spPr>
          <a:xfrm>
            <a:off x="6614380" y="1825625"/>
            <a:ext cx="4348039" cy="3929063"/>
          </a:xfrm>
          <a:prstGeom prst="rect">
            <a:avLst/>
          </a:prstGeom>
        </p:spPr>
      </p:pic>
    </p:spTree>
    <p:extLst>
      <p:ext uri="{BB962C8B-B14F-4D97-AF65-F5344CB8AC3E}">
        <p14:creationId xmlns:p14="http://schemas.microsoft.com/office/powerpoint/2010/main" val="393932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xmlns=""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
        <p:nvSpPr>
          <p:cNvPr id="10" name="Text Placeholder 2">
            <a:extLst>
              <a:ext uri="{FF2B5EF4-FFF2-40B4-BE49-F238E27FC236}">
                <a16:creationId xmlns:a16="http://schemas.microsoft.com/office/drawing/2014/main" xmlns="" id="{5ECCBAE3-CEA3-4EE0-83F6-41CFC54D2B4A}"/>
              </a:ext>
            </a:extLst>
          </p:cNvPr>
          <p:cNvSpPr txBox="1">
            <a:spLocks/>
          </p:cNvSpPr>
          <p:nvPr/>
        </p:nvSpPr>
        <p:spPr>
          <a:xfrm>
            <a:off x="189179" y="3520465"/>
            <a:ext cx="5453176" cy="170339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500" b="1" i="0"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i="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Presented by : Mariam Ahmed</a:t>
            </a:r>
          </a:p>
          <a:p>
            <a:r>
              <a:rPr lang="en-US" dirty="0" smtClean="0"/>
              <a:t>		      Mai </a:t>
            </a:r>
            <a:r>
              <a:rPr lang="en-US" dirty="0" err="1" smtClean="0"/>
              <a:t>Essam</a:t>
            </a:r>
            <a:endParaRPr lang="en-US" dirty="0" smtClean="0"/>
          </a:p>
          <a:p>
            <a:r>
              <a:rPr lang="en-US" dirty="0" smtClean="0"/>
              <a:t>   		      Esraa Ashraf</a:t>
            </a:r>
            <a:endParaRPr lang="ru-RU" dirty="0"/>
          </a:p>
        </p:txBody>
      </p:sp>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xmlns="" id="{60E4B91E-CC99-49A7-B26A-644201DA68F5}"/>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389161" y="1039754"/>
            <a:ext cx="3894833" cy="3300807"/>
          </a:xfrm>
        </p:spPr>
      </p:pic>
      <p:sp>
        <p:nvSpPr>
          <p:cNvPr id="3" name="Text Placeholder 2">
            <a:extLst>
              <a:ext uri="{FF2B5EF4-FFF2-40B4-BE49-F238E27FC236}">
                <a16:creationId xmlns:a16="http://schemas.microsoft.com/office/drawing/2014/main" xmlns="" id="{C11093FF-1360-4523-8547-5192EDA8BBF9}"/>
              </a:ext>
            </a:extLst>
          </p:cNvPr>
          <p:cNvSpPr>
            <a:spLocks noGrp="1"/>
          </p:cNvSpPr>
          <p:nvPr>
            <p:ph type="body" sz="quarter" idx="13"/>
          </p:nvPr>
        </p:nvSpPr>
        <p:spPr/>
        <p:txBody>
          <a:bodyPr/>
          <a:lstStyle/>
          <a:p>
            <a:r>
              <a:rPr lang="en-US" dirty="0"/>
              <a:t>Lorem ipsum dolor sit amet,</a:t>
            </a:r>
            <a:br>
              <a:rPr lang="en-US" dirty="0"/>
            </a:br>
            <a:r>
              <a:rPr lang="en-US" dirty="0"/>
              <a:t>constituter adipescent elit</a:t>
            </a:r>
          </a:p>
        </p:txBody>
      </p:sp>
      <p:sp>
        <p:nvSpPr>
          <p:cNvPr id="4" name="Text Placeholder 3">
            <a:extLst>
              <a:ext uri="{FF2B5EF4-FFF2-40B4-BE49-F238E27FC236}">
                <a16:creationId xmlns:a16="http://schemas.microsoft.com/office/drawing/2014/main" xmlns="" id="{2B46C56E-82FC-4B02-954F-3AFACF2E8CBA}"/>
              </a:ext>
            </a:extLst>
          </p:cNvPr>
          <p:cNvSpPr>
            <a:spLocks noGrp="1"/>
          </p:cNvSpPr>
          <p:nvPr>
            <p:ph type="body" sz="quarter" idx="14"/>
          </p:nvPr>
        </p:nvSpPr>
        <p:spPr>
          <a:xfrm>
            <a:off x="6824858" y="3063379"/>
            <a:ext cx="4548187" cy="388033"/>
          </a:xfrm>
        </p:spPr>
        <p:txBody>
          <a:bodyPr/>
          <a:lstStyle/>
          <a:p>
            <a:r>
              <a:rPr lang="en-US" dirty="0" smtClean="0"/>
              <a:t>The key answer is using PXE server .</a:t>
            </a:r>
            <a:endParaRPr lang="ru-RU" dirty="0"/>
          </a:p>
        </p:txBody>
      </p:sp>
      <p:sp>
        <p:nvSpPr>
          <p:cNvPr id="6" name="Footer Placeholder 5">
            <a:extLst>
              <a:ext uri="{FF2B5EF4-FFF2-40B4-BE49-F238E27FC236}">
                <a16:creationId xmlns:a16="http://schemas.microsoft.com/office/drawing/2014/main" xmlns="" id="{983F41B9-CDD2-4DAB-9FE1-AA9A8E082060}"/>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2E6A3C64-206A-47DC-8E31-F719E356D26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
        <p:nvSpPr>
          <p:cNvPr id="5" name="Rectangle 4"/>
          <p:cNvSpPr/>
          <p:nvPr/>
        </p:nvSpPr>
        <p:spPr>
          <a:xfrm>
            <a:off x="6409765" y="950259"/>
            <a:ext cx="5244353" cy="1568823"/>
          </a:xfrm>
          <a:prstGeom prst="rect">
            <a:avLst/>
          </a:prstGeom>
          <a:solidFill>
            <a:schemeClr val="bg1"/>
          </a:solidFill>
          <a:ln w="12700" cap="flat">
            <a:solidFill>
              <a:schemeClr val="bg1"/>
            </a:solid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1E38EE8B-1608-4FFC-96B5-595AB97B845A}"/>
              </a:ext>
            </a:extLst>
          </p:cNvPr>
          <p:cNvSpPr>
            <a:spLocks noGrp="1"/>
          </p:cNvSpPr>
          <p:nvPr>
            <p:ph type="title"/>
          </p:nvPr>
        </p:nvSpPr>
        <p:spPr>
          <a:xfrm>
            <a:off x="6824858" y="218079"/>
            <a:ext cx="5205777" cy="2643687"/>
          </a:xfrm>
        </p:spPr>
        <p:txBody>
          <a:bodyPr>
            <a:normAutofit fontScale="90000"/>
          </a:bodyPr>
          <a:lstStyle/>
          <a:p>
            <a:r>
              <a:rPr lang="en-US" b="0" dirty="0"/>
              <a:t>How do you automate installation of operating systems on large quantities of machines  ?</a:t>
            </a:r>
            <a:endParaRPr lang="ru-RU" dirty="0"/>
          </a:p>
        </p:txBody>
      </p:sp>
    </p:spTree>
    <p:extLst>
      <p:ext uri="{BB962C8B-B14F-4D97-AF65-F5344CB8AC3E}">
        <p14:creationId xmlns:p14="http://schemas.microsoft.com/office/powerpoint/2010/main" val="30668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3</a:t>
            </a:fld>
            <a:endParaRPr lang="ru-RU" dirty="0"/>
          </a:p>
        </p:txBody>
      </p:sp>
      <p:sp>
        <p:nvSpPr>
          <p:cNvPr id="4" name="Content Placeholder 3"/>
          <p:cNvSpPr>
            <a:spLocks noGrp="1"/>
          </p:cNvSpPr>
          <p:nvPr>
            <p:ph idx="1"/>
          </p:nvPr>
        </p:nvSpPr>
        <p:spPr/>
        <p:txBody>
          <a:bodyPr/>
          <a:lstStyle/>
          <a:p>
            <a:pPr marL="0" indent="0">
              <a:buNone/>
            </a:pPr>
            <a:endParaRPr lang="en-US" dirty="0" smtClean="0"/>
          </a:p>
          <a:p>
            <a:r>
              <a:rPr lang="en-US" dirty="0"/>
              <a:t>PXE is a standards based approached to solving the problem of getting the OS onto the system without a human being putting media (USB, CD/DVD-ROM) in the system. It does this by bootstrapping the machine over the network</a:t>
            </a:r>
            <a:r>
              <a:rPr lang="en-US" dirty="0" smtClean="0"/>
              <a:t>.</a:t>
            </a:r>
          </a:p>
          <a:p>
            <a:r>
              <a:rPr lang="en-US" dirty="0"/>
              <a:t>Operating system such as Windows or Linux have mechanisms to automate installation. Typically you create a seed file or configuration. The seed file provides answers to the questions asked by the OS </a:t>
            </a:r>
            <a:r>
              <a:rPr lang="en-US" dirty="0" smtClean="0"/>
              <a:t>installer</a:t>
            </a:r>
          </a:p>
          <a:p>
            <a:endParaRPr lang="en-US" dirty="0"/>
          </a:p>
          <a:p>
            <a:r>
              <a:rPr lang="en-US" dirty="0" smtClean="0"/>
              <a:t>This file in </a:t>
            </a:r>
            <a:r>
              <a:rPr lang="en-US" dirty="0" err="1" smtClean="0"/>
              <a:t>Redhat</a:t>
            </a:r>
            <a:r>
              <a:rPr lang="en-US" dirty="0" smtClean="0"/>
              <a:t> family is Known as Kickstart file.</a:t>
            </a:r>
            <a:endParaRPr lang="en-US" dirty="0"/>
          </a:p>
        </p:txBody>
      </p:sp>
      <p:sp>
        <p:nvSpPr>
          <p:cNvPr id="5" name="Title 4"/>
          <p:cNvSpPr>
            <a:spLocks noGrp="1"/>
          </p:cNvSpPr>
          <p:nvPr>
            <p:ph type="title"/>
          </p:nvPr>
        </p:nvSpPr>
        <p:spPr>
          <a:xfrm>
            <a:off x="730622" y="116540"/>
            <a:ext cx="10269071" cy="1416424"/>
          </a:xfrm>
        </p:spPr>
        <p:txBody>
          <a:bodyPr>
            <a:normAutofit/>
          </a:bodyPr>
          <a:lstStyle/>
          <a:p>
            <a:r>
              <a:rPr lang="en-US" b="0" dirty="0" smtClean="0"/>
              <a:t>What is PXE</a:t>
            </a:r>
            <a:endParaRPr lang="en-US" dirty="0"/>
          </a:p>
        </p:txBody>
      </p:sp>
    </p:spTree>
    <p:extLst>
      <p:ext uri="{BB962C8B-B14F-4D97-AF65-F5344CB8AC3E}">
        <p14:creationId xmlns:p14="http://schemas.microsoft.com/office/powerpoint/2010/main" val="225378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71647" y="4347882"/>
            <a:ext cx="3720353" cy="508934"/>
          </a:xfrm>
          <a:prstGeom prst="rect">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4" name="Title 3">
            <a:extLst>
              <a:ext uri="{FF2B5EF4-FFF2-40B4-BE49-F238E27FC236}">
                <a16:creationId xmlns:a16="http://schemas.microsoft.com/office/drawing/2014/main" xmlns="" id="{AEBC1A8D-E693-4704-8E11-5AAB4B40BAEF}"/>
              </a:ext>
            </a:extLst>
          </p:cNvPr>
          <p:cNvSpPr>
            <a:spLocks noGrp="1"/>
          </p:cNvSpPr>
          <p:nvPr>
            <p:ph type="ctrTitle"/>
          </p:nvPr>
        </p:nvSpPr>
        <p:spPr>
          <a:xfrm>
            <a:off x="623881" y="690654"/>
            <a:ext cx="11436908" cy="656580"/>
          </a:xfrm>
        </p:spPr>
        <p:txBody>
          <a:bodyPr>
            <a:normAutofit/>
          </a:bodyPr>
          <a:lstStyle/>
          <a:p>
            <a:r>
              <a:rPr lang="en-US" b="0" dirty="0"/>
              <a:t>How does it work?</a:t>
            </a:r>
            <a:endParaRPr lang="ru-RU" dirty="0"/>
          </a:p>
        </p:txBody>
      </p:sp>
      <p:sp>
        <p:nvSpPr>
          <p:cNvPr id="5" name="Subtitle 4">
            <a:extLst>
              <a:ext uri="{FF2B5EF4-FFF2-40B4-BE49-F238E27FC236}">
                <a16:creationId xmlns:a16="http://schemas.microsoft.com/office/drawing/2014/main" xmlns="" id="{18F92ECC-81D7-46DF-AF27-3388655CE442}"/>
              </a:ext>
            </a:extLst>
          </p:cNvPr>
          <p:cNvSpPr>
            <a:spLocks noGrp="1"/>
          </p:cNvSpPr>
          <p:nvPr>
            <p:ph type="subTitle" idx="1"/>
          </p:nvPr>
        </p:nvSpPr>
        <p:spPr>
          <a:xfrm>
            <a:off x="795772" y="1877050"/>
            <a:ext cx="6017404" cy="4236879"/>
          </a:xfrm>
        </p:spPr>
        <p:txBody>
          <a:bodyPr>
            <a:normAutofit/>
          </a:bodyPr>
          <a:lstStyle/>
          <a:p>
            <a:r>
              <a:rPr lang="en-US" dirty="0" smtClean="0"/>
              <a:t>It all starts </a:t>
            </a:r>
            <a:r>
              <a:rPr lang="en-US" dirty="0"/>
              <a:t>with NIC. The NIC contains firmware with a tiny network stack. This firmware is capable of connecting to the network and fetching a file to boot</a:t>
            </a:r>
            <a:r>
              <a:rPr lang="en-US" dirty="0" smtClean="0"/>
              <a:t>.</a:t>
            </a:r>
          </a:p>
          <a:p>
            <a:endParaRPr lang="en-US" dirty="0"/>
          </a:p>
          <a:p>
            <a:r>
              <a:rPr lang="en-US" b="0" dirty="0"/>
              <a:t>The file could be a kernel or it could be network enabled boot loader</a:t>
            </a:r>
            <a:r>
              <a:rPr lang="en-US" b="0" dirty="0" smtClean="0"/>
              <a:t>.</a:t>
            </a:r>
          </a:p>
          <a:p>
            <a:endParaRPr lang="en-US" b="0" dirty="0" smtClean="0"/>
          </a:p>
          <a:p>
            <a:r>
              <a:rPr lang="en-US" b="0" dirty="0"/>
              <a:t>The server boots the file downloaded off the network.</a:t>
            </a:r>
            <a:endParaRPr lang="en-US" b="0" dirty="0"/>
          </a:p>
          <a:p>
            <a:endParaRPr lang="en-US" dirty="0"/>
          </a:p>
          <a:p>
            <a:endParaRPr lang="en-US" dirty="0" smtClean="0"/>
          </a:p>
          <a:p>
            <a:endParaRPr lang="ru-RU" dirty="0"/>
          </a:p>
        </p:txBody>
      </p:sp>
      <p:pic>
        <p:nvPicPr>
          <p:cNvPr id="10" name="Picture Placeholder 9">
            <a:extLst>
              <a:ext uri="{FF2B5EF4-FFF2-40B4-BE49-F238E27FC236}">
                <a16:creationId xmlns:a16="http://schemas.microsoft.com/office/drawing/2014/main" xmlns="" id="{262D17B0-1557-47A2-A8D6-91730FF9DB5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7544561" y="2307236"/>
            <a:ext cx="4369152" cy="2549580"/>
          </a:xfrm>
        </p:spPr>
      </p:pic>
      <p:sp>
        <p:nvSpPr>
          <p:cNvPr id="12" name="Slide Number Placeholder 11">
            <a:extLst>
              <a:ext uri="{FF2B5EF4-FFF2-40B4-BE49-F238E27FC236}">
                <a16:creationId xmlns:a16="http://schemas.microsoft.com/office/drawing/2014/main" xmlns="" id="{B5E4C005-CB50-4CBB-83F0-3393A7AC6211}"/>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ADD A FOOTER</a:t>
            </a:r>
            <a:endParaRPr lang="ru-RU" dirty="0"/>
          </a:p>
        </p:txBody>
      </p:sp>
      <p:sp>
        <p:nvSpPr>
          <p:cNvPr id="3" name="Slide Number Placeholder 2"/>
          <p:cNvSpPr>
            <a:spLocks noGrp="1"/>
          </p:cNvSpPr>
          <p:nvPr>
            <p:ph type="sldNum" sz="quarter" idx="12"/>
          </p:nvPr>
        </p:nvSpPr>
        <p:spPr/>
        <p:txBody>
          <a:bodyPr/>
          <a:lstStyle/>
          <a:p>
            <a:fld id="{D495E168-DA5E-4888-8D8A-92B118324C14}" type="slidenum">
              <a:rPr lang="ru-RU" smtClean="0"/>
              <a:t>5</a:t>
            </a:fld>
            <a:endParaRPr lang="ru-RU" dirty="0"/>
          </a:p>
        </p:txBody>
      </p:sp>
      <p:sp>
        <p:nvSpPr>
          <p:cNvPr id="4" name="Content Placeholder 3"/>
          <p:cNvSpPr>
            <a:spLocks noGrp="1"/>
          </p:cNvSpPr>
          <p:nvPr>
            <p:ph idx="1"/>
          </p:nvPr>
        </p:nvSpPr>
        <p:spPr/>
        <p:txBody>
          <a:bodyPr/>
          <a:lstStyle/>
          <a:p>
            <a:r>
              <a:rPr lang="en-US" dirty="0" smtClean="0"/>
              <a:t> </a:t>
            </a:r>
            <a:r>
              <a:rPr lang="en-US" dirty="0"/>
              <a:t>PXE enabled </a:t>
            </a:r>
            <a:r>
              <a:rPr lang="en-US" dirty="0" smtClean="0"/>
              <a:t>NICs</a:t>
            </a:r>
          </a:p>
          <a:p>
            <a:pPr marL="0" indent="0">
              <a:buNone/>
            </a:pPr>
            <a:r>
              <a:rPr lang="en-US" dirty="0"/>
              <a:t> </a:t>
            </a:r>
            <a:r>
              <a:rPr lang="en-US" dirty="0" smtClean="0"/>
              <a:t>    - It get the </a:t>
            </a:r>
            <a:r>
              <a:rPr lang="en-US" dirty="0" err="1" smtClean="0"/>
              <a:t>ip</a:t>
            </a:r>
            <a:r>
              <a:rPr lang="en-US" dirty="0" smtClean="0"/>
              <a:t> from </a:t>
            </a:r>
            <a:r>
              <a:rPr lang="en-US" dirty="0" err="1" smtClean="0"/>
              <a:t>dhcp</a:t>
            </a:r>
            <a:r>
              <a:rPr lang="en-US" dirty="0" smtClean="0"/>
              <a:t> and connects the machine to the network</a:t>
            </a:r>
          </a:p>
          <a:p>
            <a:pPr marL="0" indent="0">
              <a:buNone/>
            </a:pPr>
            <a:endParaRPr lang="en-US" dirty="0"/>
          </a:p>
          <a:p>
            <a:r>
              <a:rPr lang="en-US" dirty="0" smtClean="0"/>
              <a:t>DHCP Server</a:t>
            </a:r>
          </a:p>
          <a:p>
            <a:pPr marL="0" indent="0">
              <a:buNone/>
            </a:pPr>
            <a:r>
              <a:rPr lang="en-US" dirty="0"/>
              <a:t>  </a:t>
            </a:r>
            <a:r>
              <a:rPr lang="en-US" dirty="0" smtClean="0"/>
              <a:t>  - It </a:t>
            </a:r>
            <a:r>
              <a:rPr lang="en-US" dirty="0"/>
              <a:t>provides a network configuration to clients. </a:t>
            </a:r>
            <a:endParaRPr lang="en-US" dirty="0" smtClean="0"/>
          </a:p>
          <a:p>
            <a:pPr marL="0" indent="0">
              <a:buNone/>
            </a:pPr>
            <a:r>
              <a:rPr lang="en-US" dirty="0"/>
              <a:t> </a:t>
            </a:r>
            <a:r>
              <a:rPr lang="en-US" dirty="0" smtClean="0"/>
              <a:t>   - Specifically</a:t>
            </a:r>
            <a:r>
              <a:rPr lang="en-US" dirty="0"/>
              <a:t>, DHCP provides an IP network configuration to a </a:t>
            </a:r>
            <a:r>
              <a:rPr lang="en-US" dirty="0" smtClean="0"/>
              <a:t>client.</a:t>
            </a:r>
            <a:endParaRPr lang="en-US" dirty="0"/>
          </a:p>
          <a:p>
            <a:pPr marL="0" indent="0">
              <a:buNone/>
            </a:pPr>
            <a:endParaRPr lang="en-US" dirty="0"/>
          </a:p>
          <a:p>
            <a:r>
              <a:rPr lang="en-US" dirty="0"/>
              <a:t>TFTP Server</a:t>
            </a:r>
          </a:p>
          <a:p>
            <a:pPr marL="0" indent="0">
              <a:buNone/>
            </a:pPr>
            <a:r>
              <a:rPr lang="en-US" dirty="0" smtClean="0"/>
              <a:t>    - It transfers files between server and provisioned clients.</a:t>
            </a:r>
            <a:r>
              <a:rPr lang="en-US" dirty="0"/>
              <a:t/>
            </a:r>
            <a:br>
              <a:rPr lang="en-US" dirty="0"/>
            </a:br>
            <a:endParaRPr lang="en-US" dirty="0"/>
          </a:p>
        </p:txBody>
      </p:sp>
      <p:sp>
        <p:nvSpPr>
          <p:cNvPr id="5" name="Title 4"/>
          <p:cNvSpPr>
            <a:spLocks noGrp="1"/>
          </p:cNvSpPr>
          <p:nvPr>
            <p:ph type="title"/>
          </p:nvPr>
        </p:nvSpPr>
        <p:spPr>
          <a:xfrm>
            <a:off x="730622" y="116540"/>
            <a:ext cx="10269071" cy="1416424"/>
          </a:xfrm>
        </p:spPr>
        <p:txBody>
          <a:bodyPr>
            <a:normAutofit/>
          </a:bodyPr>
          <a:lstStyle/>
          <a:p>
            <a:r>
              <a:rPr lang="en-US" b="0" dirty="0" smtClean="0"/>
              <a:t>What are the main components ?</a:t>
            </a:r>
            <a:endParaRPr lang="en-US" b="0" dirty="0"/>
          </a:p>
        </p:txBody>
      </p:sp>
    </p:spTree>
    <p:extLst>
      <p:ext uri="{BB962C8B-B14F-4D97-AF65-F5344CB8AC3E}">
        <p14:creationId xmlns:p14="http://schemas.microsoft.com/office/powerpoint/2010/main" val="175803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79B87-4AA7-436A-A28E-213168C1C67B}"/>
              </a:ext>
            </a:extLst>
          </p:cNvPr>
          <p:cNvSpPr>
            <a:spLocks noGrp="1"/>
          </p:cNvSpPr>
          <p:nvPr>
            <p:ph type="title"/>
          </p:nvPr>
        </p:nvSpPr>
        <p:spPr/>
        <p:txBody>
          <a:bodyPr>
            <a:normAutofit fontScale="90000"/>
          </a:bodyPr>
          <a:lstStyle/>
          <a:p>
            <a:r>
              <a:rPr lang="en-US" dirty="0" smtClean="0"/>
              <a:t>How DHCP works ?</a:t>
            </a:r>
            <a:endParaRPr lang="ru-RU" dirty="0"/>
          </a:p>
        </p:txBody>
      </p:sp>
      <p:sp>
        <p:nvSpPr>
          <p:cNvPr id="24" name="Text Placeholder 23">
            <a:extLst>
              <a:ext uri="{FF2B5EF4-FFF2-40B4-BE49-F238E27FC236}">
                <a16:creationId xmlns:a16="http://schemas.microsoft.com/office/drawing/2014/main" xmlns="" id="{DA95CB00-346A-4BCB-AB0E-28FBDAD2E1ED}"/>
              </a:ext>
            </a:extLst>
          </p:cNvPr>
          <p:cNvSpPr>
            <a:spLocks noGrp="1"/>
          </p:cNvSpPr>
          <p:nvPr>
            <p:ph type="body" sz="quarter" idx="16"/>
          </p:nvPr>
        </p:nvSpPr>
        <p:spPr>
          <a:xfrm>
            <a:off x="811115" y="2374900"/>
            <a:ext cx="4565650" cy="1381312"/>
          </a:xfrm>
        </p:spPr>
        <p:txBody>
          <a:bodyPr/>
          <a:lstStyle/>
          <a:p>
            <a:r>
              <a:rPr lang="en-US" b="0" dirty="0"/>
              <a:t>In a PXE boot environment there is always a DHCP server. The machines that are being provisioned are DHCP clients. The PXE enabled NIC has a DHCP client built into its firmware.</a:t>
            </a:r>
            <a:endParaRPr lang="en-US" dirty="0"/>
          </a:p>
        </p:txBody>
      </p:sp>
      <p:sp>
        <p:nvSpPr>
          <p:cNvPr id="5" name="Text Placeholder 4">
            <a:extLst>
              <a:ext uri="{FF2B5EF4-FFF2-40B4-BE49-F238E27FC236}">
                <a16:creationId xmlns:a16="http://schemas.microsoft.com/office/drawing/2014/main" xmlns="" id="{5DD2790B-AC76-457A-BCB5-3E68F230ED5B}"/>
              </a:ext>
            </a:extLst>
          </p:cNvPr>
          <p:cNvSpPr>
            <a:spLocks noGrp="1"/>
          </p:cNvSpPr>
          <p:nvPr>
            <p:ph type="body" sz="quarter" idx="15"/>
          </p:nvPr>
        </p:nvSpPr>
        <p:spPr/>
        <p:txBody>
          <a:bodyPr/>
          <a:lstStyle/>
          <a:p>
            <a:r>
              <a:rPr lang="en-US" dirty="0"/>
              <a:t>DHCP supports a wide range of options that can be provided to network clients. But typically it consists of an IP address for use by the client, a default gateway address and DNS servers to use for name resolution. In the case of PXE, an option that contains the IP address of the server to download its boot files from.</a:t>
            </a:r>
            <a:endParaRPr lang="ru-RU" dirty="0"/>
          </a:p>
        </p:txBody>
      </p:sp>
      <p:sp>
        <p:nvSpPr>
          <p:cNvPr id="3" name="Footer Placeholder 2">
            <a:extLst>
              <a:ext uri="{FF2B5EF4-FFF2-40B4-BE49-F238E27FC236}">
                <a16:creationId xmlns:a16="http://schemas.microsoft.com/office/drawing/2014/main" xmlns="" id="{56F8E1FB-FE5C-46BC-83C4-88721E70C4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xmlns=""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148" y="736409"/>
            <a:ext cx="6334125" cy="3152775"/>
          </a:xfrm>
          <a:prstGeom prst="rect">
            <a:avLst/>
          </a:prstGeom>
        </p:spPr>
      </p:pic>
    </p:spTree>
    <p:extLst>
      <p:ext uri="{BB962C8B-B14F-4D97-AF65-F5344CB8AC3E}">
        <p14:creationId xmlns:p14="http://schemas.microsoft.com/office/powerpoint/2010/main" val="202353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TFTP</a:t>
            </a:r>
            <a:endParaRPr lang="en-US" dirty="0"/>
          </a:p>
        </p:txBody>
      </p:sp>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7</a:t>
            </a:fld>
            <a:endParaRPr lang="ru-RU" dirty="0"/>
          </a:p>
        </p:txBody>
      </p:sp>
      <p:sp>
        <p:nvSpPr>
          <p:cNvPr id="6" name="Text Placeholder 5"/>
          <p:cNvSpPr>
            <a:spLocks noGrp="1"/>
          </p:cNvSpPr>
          <p:nvPr>
            <p:ph type="body" sz="quarter" idx="15"/>
          </p:nvPr>
        </p:nvSpPr>
        <p:spPr>
          <a:xfrm>
            <a:off x="686632" y="3076574"/>
            <a:ext cx="4548187" cy="2616013"/>
          </a:xfrm>
        </p:spPr>
        <p:txBody>
          <a:bodyPr>
            <a:noAutofit/>
          </a:bodyPr>
          <a:lstStyle/>
          <a:p>
            <a:r>
              <a:rPr lang="en-US" sz="1600" dirty="0"/>
              <a:t>It is a simple UDP based protocol for getting or sending a file. It’s simplicity lends well to being implemented in firmware environments where resources are limited. Due to its simple nature TFTP has no bells or whistles. Getting and putting files are supported, that’s it. There is no directory listing, you must know the exact path of the file you want to download. Additionally there is no authentication or authorization.</a:t>
            </a:r>
            <a:endParaRPr lang="en-US" sz="1600" dirty="0"/>
          </a:p>
        </p:txBody>
      </p:sp>
      <p:sp>
        <p:nvSpPr>
          <p:cNvPr id="7" name="Text Placeholder 6"/>
          <p:cNvSpPr>
            <a:spLocks noGrp="1"/>
          </p:cNvSpPr>
          <p:nvPr>
            <p:ph type="body" sz="quarter" idx="16"/>
          </p:nvPr>
        </p:nvSpPr>
        <p:spPr/>
        <p:txBody>
          <a:bodyPr/>
          <a:lstStyle/>
          <a:p>
            <a:r>
              <a:rPr lang="en-US" b="0" dirty="0"/>
              <a:t>TFTP stands for trivial file transfer protocol. </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175" y="2725737"/>
            <a:ext cx="4314825" cy="1362075"/>
          </a:xfrm>
          <a:prstGeom prst="rect">
            <a:avLst/>
          </a:prstGeom>
        </p:spPr>
      </p:pic>
    </p:spTree>
    <p:extLst>
      <p:ext uri="{BB962C8B-B14F-4D97-AF65-F5344CB8AC3E}">
        <p14:creationId xmlns:p14="http://schemas.microsoft.com/office/powerpoint/2010/main" val="107157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lstStyle/>
          <a:p>
            <a:r>
              <a:rPr lang="en-US" dirty="0"/>
              <a:t>COMPARISON</a:t>
            </a:r>
            <a:endParaRPr lang="ru-RU" dirty="0"/>
          </a:p>
        </p:txBody>
      </p:sp>
      <p:sp>
        <p:nvSpPr>
          <p:cNvPr id="3" name="Text Placeholder 2">
            <a:extLst>
              <a:ext uri="{FF2B5EF4-FFF2-40B4-BE49-F238E27FC236}">
                <a16:creationId xmlns:a16="http://schemas.microsoft.com/office/drawing/2014/main" xmlns="" id="{C9DF92D8-1371-40FE-AB90-C65DFF928F5D}"/>
              </a:ext>
            </a:extLst>
          </p:cNvPr>
          <p:cNvSpPr>
            <a:spLocks noGrp="1"/>
          </p:cNvSpPr>
          <p:nvPr>
            <p:ph type="body" idx="1"/>
          </p:nvPr>
        </p:nvSpPr>
        <p:spPr/>
        <p:txBody>
          <a:bodyPr>
            <a:normAutofit fontScale="92500" lnSpcReduction="20000"/>
          </a:bodyPr>
          <a:lstStyle/>
          <a:p>
            <a:r>
              <a:rPr lang="en-US" dirty="0" smtClean="0"/>
              <a:t>PXE</a:t>
            </a:r>
            <a:endParaRPr lang="ru-RU" dirty="0"/>
          </a:p>
        </p:txBody>
      </p:sp>
      <p:sp>
        <p:nvSpPr>
          <p:cNvPr id="7" name="Text Placeholder 6">
            <a:extLst>
              <a:ext uri="{FF2B5EF4-FFF2-40B4-BE49-F238E27FC236}">
                <a16:creationId xmlns:a16="http://schemas.microsoft.com/office/drawing/2014/main" xmlns="" id="{B0CA970E-796E-4258-8457-D1CEF7B4B866}"/>
              </a:ext>
            </a:extLst>
          </p:cNvPr>
          <p:cNvSpPr>
            <a:spLocks noGrp="1"/>
          </p:cNvSpPr>
          <p:nvPr>
            <p:ph type="body" idx="20"/>
          </p:nvPr>
        </p:nvSpPr>
        <p:spPr/>
        <p:txBody>
          <a:bodyPr/>
          <a:lstStyle/>
          <a:p>
            <a:r>
              <a:rPr lang="en-US" dirty="0" smtClean="0"/>
              <a:t>It mainly uses the </a:t>
            </a:r>
            <a:r>
              <a:rPr lang="en-US" dirty="0" err="1" smtClean="0"/>
              <a:t>tftp</a:t>
            </a:r>
            <a:r>
              <a:rPr lang="en-US" dirty="0" smtClean="0"/>
              <a:t> protocol for file transfer.</a:t>
            </a:r>
            <a:endParaRPr lang="ru-RU" dirty="0"/>
          </a:p>
        </p:txBody>
      </p:sp>
      <p:sp>
        <p:nvSpPr>
          <p:cNvPr id="8" name="Text Placeholder 7">
            <a:extLst>
              <a:ext uri="{FF2B5EF4-FFF2-40B4-BE49-F238E27FC236}">
                <a16:creationId xmlns:a16="http://schemas.microsoft.com/office/drawing/2014/main" xmlns="" id="{E3AB4F18-AE38-4488-9473-A828459DA8A4}"/>
              </a:ext>
            </a:extLst>
          </p:cNvPr>
          <p:cNvSpPr>
            <a:spLocks noGrp="1"/>
          </p:cNvSpPr>
          <p:nvPr>
            <p:ph type="body" idx="18"/>
          </p:nvPr>
        </p:nvSpPr>
        <p:spPr/>
        <p:txBody>
          <a:bodyPr>
            <a:normAutofit fontScale="92500" lnSpcReduction="20000"/>
          </a:bodyPr>
          <a:lstStyle/>
          <a:p>
            <a:r>
              <a:rPr lang="en-US" dirty="0" smtClean="0"/>
              <a:t>IPXE</a:t>
            </a:r>
            <a:endParaRPr lang="ru-RU" dirty="0"/>
          </a:p>
        </p:txBody>
      </p:sp>
      <p:sp>
        <p:nvSpPr>
          <p:cNvPr id="17" name="Text Placeholder 16">
            <a:extLst>
              <a:ext uri="{FF2B5EF4-FFF2-40B4-BE49-F238E27FC236}">
                <a16:creationId xmlns:a16="http://schemas.microsoft.com/office/drawing/2014/main" xmlns="" id="{663B63A5-075F-4429-8F7A-8E50D3497170}"/>
              </a:ext>
            </a:extLst>
          </p:cNvPr>
          <p:cNvSpPr>
            <a:spLocks noGrp="1"/>
          </p:cNvSpPr>
          <p:nvPr>
            <p:ph type="body" sz="quarter" idx="21"/>
          </p:nvPr>
        </p:nvSpPr>
        <p:spPr/>
        <p:txBody>
          <a:bodyPr>
            <a:normAutofit lnSpcReduction="10000"/>
          </a:bodyPr>
          <a:lstStyle/>
          <a:p>
            <a:r>
              <a:rPr lang="en-US" dirty="0" smtClean="0"/>
              <a:t>It supports more advanced protocols:</a:t>
            </a:r>
            <a:endParaRPr lang="en-US" dirty="0"/>
          </a:p>
          <a:p>
            <a:pPr marL="0" indent="0" fontAlgn="base">
              <a:buNone/>
            </a:pPr>
            <a:r>
              <a:rPr lang="en-US" dirty="0" smtClean="0"/>
              <a:t>	- HTTP</a:t>
            </a:r>
            <a:endParaRPr lang="en-US" dirty="0"/>
          </a:p>
          <a:p>
            <a:pPr marL="0" indent="0" fontAlgn="base">
              <a:buNone/>
            </a:pPr>
            <a:r>
              <a:rPr lang="en-US" dirty="0" smtClean="0"/>
              <a:t>                   - ISCSI </a:t>
            </a:r>
            <a:r>
              <a:rPr lang="en-US" dirty="0"/>
              <a:t>Storage Area Networks (SAN)</a:t>
            </a:r>
          </a:p>
          <a:p>
            <a:pPr marL="0" indent="0" fontAlgn="base">
              <a:buNone/>
            </a:pPr>
            <a:r>
              <a:rPr lang="en-US" dirty="0" smtClean="0"/>
              <a:t>	- Fiber </a:t>
            </a:r>
            <a:r>
              <a:rPr lang="en-US" dirty="0"/>
              <a:t>channel over </a:t>
            </a:r>
            <a:r>
              <a:rPr lang="en-US" dirty="0" err="1"/>
              <a:t>ethernet</a:t>
            </a:r>
            <a:r>
              <a:rPr lang="en-US" dirty="0"/>
              <a:t> (FCOE) </a:t>
            </a:r>
            <a:endParaRPr lang="en-US" dirty="0"/>
          </a:p>
          <a:p>
            <a:pPr marL="0" indent="0" fontAlgn="base">
              <a:buNone/>
            </a:pPr>
            <a:r>
              <a:rPr lang="en-US" dirty="0" smtClean="0"/>
              <a:t>	-Storage </a:t>
            </a:r>
            <a:r>
              <a:rPr lang="en-US" dirty="0"/>
              <a:t>Area Networks (SAN</a:t>
            </a:r>
            <a:r>
              <a:rPr lang="en-US" dirty="0" smtClean="0"/>
              <a:t>)</a:t>
            </a:r>
            <a:endParaRPr lang="en-US" dirty="0"/>
          </a:p>
          <a:p>
            <a:r>
              <a:rPr lang="en-US" dirty="0" err="1"/>
              <a:t>iPXE</a:t>
            </a:r>
            <a:r>
              <a:rPr lang="en-US" dirty="0"/>
              <a:t> is the leading Open Source network boot firmware, which offers a small footprint (75KB for BIOS and about 128KB for EFI) boot loader, which allows the system to switch to a better suited protocol for high </a:t>
            </a:r>
            <a:r>
              <a:rPr lang="en-US" dirty="0" smtClean="0"/>
              <a:t>speed , low latency.</a:t>
            </a:r>
            <a:endParaRPr lang="ru-RU" dirty="0"/>
          </a:p>
        </p:txBody>
      </p:sp>
      <p:sp>
        <p:nvSpPr>
          <p:cNvPr id="4" name="Footer Placeholder 3">
            <a:extLst>
              <a:ext uri="{FF2B5EF4-FFF2-40B4-BE49-F238E27FC236}">
                <a16:creationId xmlns:a16="http://schemas.microsoft.com/office/drawing/2014/main" xmlns="" id="{4C5FF61B-147F-4149-9E50-36696641E103}"/>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ADD A FOOTER</a:t>
            </a:r>
            <a:endParaRPr lang="ru-RU" dirty="0"/>
          </a:p>
        </p:txBody>
      </p:sp>
      <p:sp>
        <p:nvSpPr>
          <p:cNvPr id="5" name="Slide Number Placeholder 4"/>
          <p:cNvSpPr>
            <a:spLocks noGrp="1"/>
          </p:cNvSpPr>
          <p:nvPr>
            <p:ph type="sldNum" sz="quarter" idx="12"/>
          </p:nvPr>
        </p:nvSpPr>
        <p:spPr/>
        <p:txBody>
          <a:bodyPr/>
          <a:lstStyle/>
          <a:p>
            <a:fld id="{D495E168-DA5E-4888-8D8A-92B118324C14}" type="slidenum">
              <a:rPr lang="ru-RU" smtClean="0"/>
              <a:t>9</a:t>
            </a:fld>
            <a:endParaRPr lang="ru-RU" dirty="0"/>
          </a:p>
        </p:txBody>
      </p:sp>
      <p:sp>
        <p:nvSpPr>
          <p:cNvPr id="10" name="Title 9"/>
          <p:cNvSpPr>
            <a:spLocks noGrp="1"/>
          </p:cNvSpPr>
          <p:nvPr>
            <p:ph type="title"/>
          </p:nvPr>
        </p:nvSpPr>
        <p:spPr/>
        <p:txBody>
          <a:bodyPr/>
          <a:lstStyle/>
          <a:p>
            <a:r>
              <a:rPr lang="en-US" dirty="0" smtClean="0"/>
              <a:t>Configuration steps</a:t>
            </a:r>
            <a:endParaRPr lang="en-US" dirty="0"/>
          </a:p>
        </p:txBody>
      </p:sp>
      <p:pic>
        <p:nvPicPr>
          <p:cNvPr id="13" name="Content Placeholder 12" descr="Graphical user interface, text, timeline&#10;&#10;Description automatically generated"/>
          <p:cNvPicPr>
            <a:picLocks noGrp="1"/>
          </p:cNvPicPr>
          <p:nvPr>
            <p:ph sz="half" idx="1"/>
          </p:nvPr>
        </p:nvPicPr>
        <p:blipFill>
          <a:blip r:embed="rId2"/>
          <a:stretch>
            <a:fillRect/>
          </a:stretch>
        </p:blipFill>
        <p:spPr>
          <a:xfrm>
            <a:off x="685920" y="2556187"/>
            <a:ext cx="5147112" cy="3884613"/>
          </a:xfrm>
          <a:prstGeom prst="rect">
            <a:avLst/>
          </a:prstGeom>
        </p:spPr>
      </p:pic>
      <p:sp>
        <p:nvSpPr>
          <p:cNvPr id="14" name="TextBox 13"/>
          <p:cNvSpPr txBox="1"/>
          <p:nvPr/>
        </p:nvSpPr>
        <p:spPr>
          <a:xfrm>
            <a:off x="812290" y="1709083"/>
            <a:ext cx="3419947" cy="646331"/>
          </a:xfrm>
          <a:prstGeom prst="rect">
            <a:avLst/>
          </a:prstGeom>
          <a:noFill/>
        </p:spPr>
        <p:txBody>
          <a:bodyPr wrap="square" rtlCol="0">
            <a:spAutoFit/>
          </a:bodyPr>
          <a:lstStyle/>
          <a:p>
            <a:r>
              <a:rPr lang="en-US" dirty="0" smtClean="0"/>
              <a:t>DHCP configuration file</a:t>
            </a:r>
          </a:p>
          <a:p>
            <a:r>
              <a:rPr lang="en-US" dirty="0" smtClean="0"/>
              <a:t>Vim /</a:t>
            </a:r>
            <a:r>
              <a:rPr lang="en-US" dirty="0" err="1" smtClean="0"/>
              <a:t>etc</a:t>
            </a:r>
            <a:r>
              <a:rPr lang="en-US" dirty="0" smtClean="0"/>
              <a:t>/</a:t>
            </a:r>
            <a:r>
              <a:rPr lang="en-US" dirty="0" err="1" smtClean="0"/>
              <a:t>dhcpd</a:t>
            </a:r>
            <a:r>
              <a:rPr lang="en-US" dirty="0" smtClean="0"/>
              <a:t>/</a:t>
            </a:r>
            <a:r>
              <a:rPr lang="en-US" dirty="0" err="1" smtClean="0"/>
              <a:t>dhcpd.conf</a:t>
            </a:r>
            <a:endParaRPr lang="en-US" dirty="0"/>
          </a:p>
        </p:txBody>
      </p:sp>
      <p:pic>
        <p:nvPicPr>
          <p:cNvPr id="15" name="Content Placeholder 14" descr="A picture containing table&#10;&#10;Description automatically generated"/>
          <p:cNvPicPr>
            <a:picLocks noGrp="1"/>
          </p:cNvPicPr>
          <p:nvPr>
            <p:ph sz="half" idx="2"/>
          </p:nvPr>
        </p:nvPicPr>
        <p:blipFill>
          <a:blip r:embed="rId3"/>
          <a:stretch>
            <a:fillRect/>
          </a:stretch>
        </p:blipFill>
        <p:spPr>
          <a:xfrm>
            <a:off x="6172200" y="2539955"/>
            <a:ext cx="5181600" cy="3260632"/>
          </a:xfrm>
          <a:prstGeom prst="rect">
            <a:avLst/>
          </a:prstGeom>
        </p:spPr>
      </p:pic>
      <p:sp>
        <p:nvSpPr>
          <p:cNvPr id="16" name="TextBox 15"/>
          <p:cNvSpPr txBox="1"/>
          <p:nvPr/>
        </p:nvSpPr>
        <p:spPr>
          <a:xfrm>
            <a:off x="6266329" y="1709083"/>
            <a:ext cx="4670612" cy="646331"/>
          </a:xfrm>
          <a:prstGeom prst="rect">
            <a:avLst/>
          </a:prstGeom>
          <a:noFill/>
        </p:spPr>
        <p:txBody>
          <a:bodyPr wrap="square" rtlCol="0">
            <a:spAutoFit/>
          </a:bodyPr>
          <a:lstStyle/>
          <a:p>
            <a:r>
              <a:rPr lang="en-US" dirty="0" smtClean="0"/>
              <a:t>XINETD configuration file</a:t>
            </a:r>
          </a:p>
          <a:p>
            <a:r>
              <a:rPr lang="en-US" dirty="0" smtClean="0"/>
              <a:t>Vim /</a:t>
            </a:r>
            <a:r>
              <a:rPr lang="en-US" dirty="0" err="1" smtClean="0"/>
              <a:t>etc</a:t>
            </a:r>
            <a:r>
              <a:rPr lang="en-US" dirty="0" smtClean="0"/>
              <a:t>/</a:t>
            </a:r>
            <a:r>
              <a:rPr lang="en-US" dirty="0" err="1" smtClean="0"/>
              <a:t>xinetd.d</a:t>
            </a:r>
            <a:r>
              <a:rPr lang="en-US" dirty="0" smtClean="0"/>
              <a:t>/</a:t>
            </a:r>
            <a:r>
              <a:rPr lang="en-US" dirty="0" err="1" smtClean="0"/>
              <a:t>tftp</a:t>
            </a:r>
            <a:r>
              <a:rPr lang="en-US" dirty="0" smtClean="0"/>
              <a:t> </a:t>
            </a:r>
            <a:endParaRPr lang="en-US" dirty="0"/>
          </a:p>
        </p:txBody>
      </p:sp>
      <p:sp>
        <p:nvSpPr>
          <p:cNvPr id="17" name="TextBox 16"/>
          <p:cNvSpPr txBox="1"/>
          <p:nvPr/>
        </p:nvSpPr>
        <p:spPr>
          <a:xfrm>
            <a:off x="6360459" y="5657671"/>
            <a:ext cx="4993341" cy="1200329"/>
          </a:xfrm>
          <a:prstGeom prst="rect">
            <a:avLst/>
          </a:prstGeom>
          <a:noFill/>
        </p:spPr>
        <p:txBody>
          <a:bodyPr wrap="square" rtlCol="0">
            <a:spAutoFit/>
          </a:bodyPr>
          <a:lstStyle/>
          <a:p>
            <a:r>
              <a:rPr lang="en-US"/>
              <a:t>The xinetd daemon is a TCP-wrapped super service which controls access to a subset of popular network services, including FTP, IMAP, and Telnet</a:t>
            </a:r>
            <a:endParaRPr lang="en-US" dirty="0"/>
          </a:p>
        </p:txBody>
      </p:sp>
    </p:spTree>
    <p:extLst>
      <p:ext uri="{BB962C8B-B14F-4D97-AF65-F5344CB8AC3E}">
        <p14:creationId xmlns:p14="http://schemas.microsoft.com/office/powerpoint/2010/main" val="4080620335"/>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583</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Office Theme</vt:lpstr>
      <vt:lpstr>PXE Server</vt:lpstr>
      <vt:lpstr>How do you automate installation of operating systems on large quantities of machines  ?</vt:lpstr>
      <vt:lpstr>What is PXE</vt:lpstr>
      <vt:lpstr>How does it work?</vt:lpstr>
      <vt:lpstr>What are the main components ?</vt:lpstr>
      <vt:lpstr>How DHCP works ?</vt:lpstr>
      <vt:lpstr>What is TFTP</vt:lpstr>
      <vt:lpstr>COMPARISON</vt:lpstr>
      <vt:lpstr>Configuration steps</vt:lpstr>
      <vt:lpstr>Configuration steps</vt:lpstr>
      <vt:lpstr>Output on client</vt:lpstr>
      <vt:lpstr>Final Output</vt:lpstr>
      <vt:lpstr>Commands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2023-02-17T19:03:20Z</dcterms:created>
  <dcterms:modified xsi:type="dcterms:W3CDTF">2023-02-17T20:34:31Z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