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29"/>
  </p:notesMasterIdLst>
  <p:sldIdLst>
    <p:sldId id="317" r:id="rId2"/>
    <p:sldId id="313" r:id="rId3"/>
    <p:sldId id="297" r:id="rId4"/>
    <p:sldId id="300" r:id="rId5"/>
    <p:sldId id="318" r:id="rId6"/>
    <p:sldId id="272" r:id="rId7"/>
    <p:sldId id="277" r:id="rId8"/>
    <p:sldId id="293" r:id="rId9"/>
    <p:sldId id="292" r:id="rId10"/>
    <p:sldId id="291" r:id="rId11"/>
    <p:sldId id="290" r:id="rId12"/>
    <p:sldId id="289" r:id="rId13"/>
    <p:sldId id="279" r:id="rId14"/>
    <p:sldId id="288" r:id="rId15"/>
    <p:sldId id="287" r:id="rId16"/>
    <p:sldId id="286" r:id="rId17"/>
    <p:sldId id="285" r:id="rId18"/>
    <p:sldId id="284" r:id="rId19"/>
    <p:sldId id="283" r:id="rId20"/>
    <p:sldId id="282" r:id="rId21"/>
    <p:sldId id="281" r:id="rId22"/>
    <p:sldId id="302" r:id="rId23"/>
    <p:sldId id="308" r:id="rId24"/>
    <p:sldId id="309" r:id="rId25"/>
    <p:sldId id="310" r:id="rId26"/>
    <p:sldId id="311" r:id="rId27"/>
    <p:sldId id="31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977" y="3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E478B-1058-45A8-B6C1-15012EAC11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9A21FC-6A10-4DF7-B3F3-3FFE610F8E0D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</a:p>
      </dgm:t>
    </dgm:pt>
    <dgm:pt modelId="{034BA0DE-C434-4D12-A4E4-2EACFCD0D7B8}" type="parTrans" cxnId="{240EDC6F-920C-41AD-A5EF-11E848A64E01}">
      <dgm:prSet/>
      <dgm:spPr/>
      <dgm:t>
        <a:bodyPr/>
        <a:lstStyle/>
        <a:p>
          <a:endParaRPr lang="en-US"/>
        </a:p>
      </dgm:t>
    </dgm:pt>
    <dgm:pt modelId="{20EFAA7F-75C9-4016-B921-574420D7CFAF}" type="sibTrans" cxnId="{240EDC6F-920C-41AD-A5EF-11E848A64E01}">
      <dgm:prSet/>
      <dgm:spPr/>
      <dgm:t>
        <a:bodyPr/>
        <a:lstStyle/>
        <a:p>
          <a:endParaRPr lang="en-US"/>
        </a:p>
      </dgm:t>
    </dgm:pt>
    <dgm:pt modelId="{4FC35A65-C4D9-4CA8-88B1-62410D97E2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Dataset</a:t>
          </a:r>
          <a:r>
            <a:rPr lang="en-US" sz="2400" dirty="0"/>
            <a:t> </a:t>
          </a:r>
        </a:p>
      </dgm:t>
    </dgm:pt>
    <dgm:pt modelId="{0E56EFAB-9536-4E86-918D-359EB1D87100}" type="parTrans" cxnId="{A2384CAA-0484-4131-AE62-46D2E65CBD00}">
      <dgm:prSet/>
      <dgm:spPr/>
      <dgm:t>
        <a:bodyPr/>
        <a:lstStyle/>
        <a:p>
          <a:endParaRPr lang="en-US"/>
        </a:p>
      </dgm:t>
    </dgm:pt>
    <dgm:pt modelId="{3E358765-7AA9-49A7-84F0-35BA4483996C}" type="sibTrans" cxnId="{A2384CAA-0484-4131-AE62-46D2E65CBD00}">
      <dgm:prSet/>
      <dgm:spPr/>
      <dgm:t>
        <a:bodyPr/>
        <a:lstStyle/>
        <a:p>
          <a:endParaRPr lang="en-US"/>
        </a:p>
      </dgm:t>
    </dgm:pt>
    <dgm:pt modelId="{D37EA31B-0039-4B64-8F09-9C841FE058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Q&amp;A</a:t>
          </a:r>
        </a:p>
      </dgm:t>
    </dgm:pt>
    <dgm:pt modelId="{818C2D0C-71D7-414D-8B26-AA44C84B825C}" type="parTrans" cxnId="{AFECFB81-94C2-4846-8A5E-6994A0DAF82D}">
      <dgm:prSet/>
      <dgm:spPr/>
      <dgm:t>
        <a:bodyPr/>
        <a:lstStyle/>
        <a:p>
          <a:endParaRPr lang="en-US"/>
        </a:p>
      </dgm:t>
    </dgm:pt>
    <dgm:pt modelId="{28DD009B-7243-44B4-890C-EB1CE22A1D44}" type="sibTrans" cxnId="{AFECFB81-94C2-4846-8A5E-6994A0DAF82D}">
      <dgm:prSet/>
      <dgm:spPr/>
      <dgm:t>
        <a:bodyPr/>
        <a:lstStyle/>
        <a:p>
          <a:endParaRPr lang="en-US"/>
        </a:p>
      </dgm:t>
    </dgm:pt>
    <dgm:pt modelId="{B1E33F11-3077-4841-A1C5-034B059FFB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key findings</a:t>
          </a:r>
        </a:p>
      </dgm:t>
    </dgm:pt>
    <dgm:pt modelId="{E37E8585-36CB-4C02-BDE5-C9CF94A3F533}" type="parTrans" cxnId="{40736E43-80E6-4758-B225-002D9127B4FF}">
      <dgm:prSet/>
      <dgm:spPr/>
      <dgm:t>
        <a:bodyPr/>
        <a:lstStyle/>
        <a:p>
          <a:endParaRPr lang="en-US"/>
        </a:p>
      </dgm:t>
    </dgm:pt>
    <dgm:pt modelId="{A5268EFB-A02A-4A73-A797-A7EBDE82FC62}" type="sibTrans" cxnId="{40736E43-80E6-4758-B225-002D9127B4FF}">
      <dgm:prSet/>
      <dgm:spPr/>
      <dgm:t>
        <a:bodyPr/>
        <a:lstStyle/>
        <a:p>
          <a:endParaRPr lang="en-US"/>
        </a:p>
      </dgm:t>
    </dgm:pt>
    <dgm:pt modelId="{260595C3-6E2D-4F50-AEE1-EF52318E91F9}" type="pres">
      <dgm:prSet presAssocID="{DAAE478B-1058-45A8-B6C1-15012EAC111F}" presName="root" presStyleCnt="0">
        <dgm:presLayoutVars>
          <dgm:dir/>
          <dgm:resizeHandles val="exact"/>
        </dgm:presLayoutVars>
      </dgm:prSet>
      <dgm:spPr/>
    </dgm:pt>
    <dgm:pt modelId="{93EF3FF5-4204-4C00-AC39-1C66701DF1CD}" type="pres">
      <dgm:prSet presAssocID="{4B9A21FC-6A10-4DF7-B3F3-3FFE610F8E0D}" presName="compNode" presStyleCnt="0"/>
      <dgm:spPr/>
    </dgm:pt>
    <dgm:pt modelId="{79C47A50-A8A7-468D-95D8-FFAADD2E1D8C}" type="pres">
      <dgm:prSet presAssocID="{4B9A21FC-6A10-4DF7-B3F3-3FFE610F8E0D}" presName="bgRect" presStyleLbl="bgShp" presStyleIdx="0" presStyleCnt="4"/>
      <dgm:spPr/>
    </dgm:pt>
    <dgm:pt modelId="{424DE55D-00DD-40EC-B6F3-D66AB3A08217}" type="pres">
      <dgm:prSet presAssocID="{4B9A21FC-6A10-4DF7-B3F3-3FFE610F8E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2E38141D-2CD1-4FBA-BCA8-6216CB871FF2}" type="pres">
      <dgm:prSet presAssocID="{4B9A21FC-6A10-4DF7-B3F3-3FFE610F8E0D}" presName="spaceRect" presStyleCnt="0"/>
      <dgm:spPr/>
    </dgm:pt>
    <dgm:pt modelId="{0781F25B-F2C8-418D-AF15-7C9ABD0C0230}" type="pres">
      <dgm:prSet presAssocID="{4B9A21FC-6A10-4DF7-B3F3-3FFE610F8E0D}" presName="parTx" presStyleLbl="revTx" presStyleIdx="0" presStyleCnt="4">
        <dgm:presLayoutVars>
          <dgm:chMax val="0"/>
          <dgm:chPref val="0"/>
        </dgm:presLayoutVars>
      </dgm:prSet>
      <dgm:spPr/>
    </dgm:pt>
    <dgm:pt modelId="{C3ADB796-3856-4830-A91A-618613F42038}" type="pres">
      <dgm:prSet presAssocID="{20EFAA7F-75C9-4016-B921-574420D7CFAF}" presName="sibTrans" presStyleCnt="0"/>
      <dgm:spPr/>
    </dgm:pt>
    <dgm:pt modelId="{04D992DB-F0B5-4106-AD79-39181B4AB6C9}" type="pres">
      <dgm:prSet presAssocID="{4FC35A65-C4D9-4CA8-88B1-62410D97E2C9}" presName="compNode" presStyleCnt="0"/>
      <dgm:spPr/>
    </dgm:pt>
    <dgm:pt modelId="{72EC0F89-1AB6-4C56-8548-FCF52CE50DEC}" type="pres">
      <dgm:prSet presAssocID="{4FC35A65-C4D9-4CA8-88B1-62410D97E2C9}" presName="bgRect" presStyleLbl="bgShp" presStyleIdx="1" presStyleCnt="4"/>
      <dgm:spPr/>
    </dgm:pt>
    <dgm:pt modelId="{38EF80AD-3D77-4BD1-80E1-0426EA5A4E57}" type="pres">
      <dgm:prSet presAssocID="{4FC35A65-C4D9-4CA8-88B1-62410D97E2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F458BB9-449C-4DB7-B587-9855CE5B00BD}" type="pres">
      <dgm:prSet presAssocID="{4FC35A65-C4D9-4CA8-88B1-62410D97E2C9}" presName="spaceRect" presStyleCnt="0"/>
      <dgm:spPr/>
    </dgm:pt>
    <dgm:pt modelId="{A329BA75-2DD4-43DD-8985-4BD7C787CA62}" type="pres">
      <dgm:prSet presAssocID="{4FC35A65-C4D9-4CA8-88B1-62410D97E2C9}" presName="parTx" presStyleLbl="revTx" presStyleIdx="1" presStyleCnt="4">
        <dgm:presLayoutVars>
          <dgm:chMax val="0"/>
          <dgm:chPref val="0"/>
        </dgm:presLayoutVars>
      </dgm:prSet>
      <dgm:spPr/>
    </dgm:pt>
    <dgm:pt modelId="{3E39357C-A8D8-4EB6-B019-4030F0D06372}" type="pres">
      <dgm:prSet presAssocID="{3E358765-7AA9-49A7-84F0-35BA4483996C}" presName="sibTrans" presStyleCnt="0"/>
      <dgm:spPr/>
    </dgm:pt>
    <dgm:pt modelId="{1D1D3584-3472-4433-97BB-EF9F5D0B7CAE}" type="pres">
      <dgm:prSet presAssocID="{D37EA31B-0039-4B64-8F09-9C841FE058A2}" presName="compNode" presStyleCnt="0"/>
      <dgm:spPr/>
    </dgm:pt>
    <dgm:pt modelId="{111D6EA1-3CEE-4E8B-9AAC-FF23F9CDC5E1}" type="pres">
      <dgm:prSet presAssocID="{D37EA31B-0039-4B64-8F09-9C841FE058A2}" presName="bgRect" presStyleLbl="bgShp" presStyleIdx="2" presStyleCnt="4"/>
      <dgm:spPr/>
    </dgm:pt>
    <dgm:pt modelId="{2842C899-FDD7-4B46-BDD4-2983D80802CB}" type="pres">
      <dgm:prSet presAssocID="{D37EA31B-0039-4B64-8F09-9C841FE058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12A53F8-D375-4697-9B9E-A30E2C2FFC25}" type="pres">
      <dgm:prSet presAssocID="{D37EA31B-0039-4B64-8F09-9C841FE058A2}" presName="spaceRect" presStyleCnt="0"/>
      <dgm:spPr/>
    </dgm:pt>
    <dgm:pt modelId="{F691D753-FF50-490E-932A-1E3AD4A3E618}" type="pres">
      <dgm:prSet presAssocID="{D37EA31B-0039-4B64-8F09-9C841FE058A2}" presName="parTx" presStyleLbl="revTx" presStyleIdx="2" presStyleCnt="4">
        <dgm:presLayoutVars>
          <dgm:chMax val="0"/>
          <dgm:chPref val="0"/>
        </dgm:presLayoutVars>
      </dgm:prSet>
      <dgm:spPr/>
    </dgm:pt>
    <dgm:pt modelId="{4329F92A-30C8-4BEE-AFDC-988721825D95}" type="pres">
      <dgm:prSet presAssocID="{28DD009B-7243-44B4-890C-EB1CE22A1D44}" presName="sibTrans" presStyleCnt="0"/>
      <dgm:spPr/>
    </dgm:pt>
    <dgm:pt modelId="{100FB21F-739B-4896-B566-7FBAB3ECA22F}" type="pres">
      <dgm:prSet presAssocID="{B1E33F11-3077-4841-A1C5-034B059FFBB6}" presName="compNode" presStyleCnt="0"/>
      <dgm:spPr/>
    </dgm:pt>
    <dgm:pt modelId="{0E98E0F0-348E-49FD-A4D7-5F5ACDA7AFEC}" type="pres">
      <dgm:prSet presAssocID="{B1E33F11-3077-4841-A1C5-034B059FFBB6}" presName="bgRect" presStyleLbl="bgShp" presStyleIdx="3" presStyleCnt="4"/>
      <dgm:spPr/>
    </dgm:pt>
    <dgm:pt modelId="{8CF451B0-A93F-415F-A9C9-8D26BEBE98F2}" type="pres">
      <dgm:prSet presAssocID="{B1E33F11-3077-4841-A1C5-034B059FFB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3D439DD-2048-400C-82D5-A8859FDB0DBB}" type="pres">
      <dgm:prSet presAssocID="{B1E33F11-3077-4841-A1C5-034B059FFBB6}" presName="spaceRect" presStyleCnt="0"/>
      <dgm:spPr/>
    </dgm:pt>
    <dgm:pt modelId="{02370B5D-7366-4276-8A69-95CE9274F8AD}" type="pres">
      <dgm:prSet presAssocID="{B1E33F11-3077-4841-A1C5-034B059FFB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0736E43-80E6-4758-B225-002D9127B4FF}" srcId="{DAAE478B-1058-45A8-B6C1-15012EAC111F}" destId="{B1E33F11-3077-4841-A1C5-034B059FFBB6}" srcOrd="3" destOrd="0" parTransId="{E37E8585-36CB-4C02-BDE5-C9CF94A3F533}" sibTransId="{A5268EFB-A02A-4A73-A797-A7EBDE82FC62}"/>
    <dgm:cxn modelId="{240EDC6F-920C-41AD-A5EF-11E848A64E01}" srcId="{DAAE478B-1058-45A8-B6C1-15012EAC111F}" destId="{4B9A21FC-6A10-4DF7-B3F3-3FFE610F8E0D}" srcOrd="0" destOrd="0" parTransId="{034BA0DE-C434-4D12-A4E4-2EACFCD0D7B8}" sibTransId="{20EFAA7F-75C9-4016-B921-574420D7CFAF}"/>
    <dgm:cxn modelId="{F8E10651-719E-40FF-A1BC-4D7058E3C315}" type="presOf" srcId="{B1E33F11-3077-4841-A1C5-034B059FFBB6}" destId="{02370B5D-7366-4276-8A69-95CE9274F8AD}" srcOrd="0" destOrd="0" presId="urn:microsoft.com/office/officeart/2018/2/layout/IconVerticalSolidList"/>
    <dgm:cxn modelId="{21065851-A70A-49A0-BB9E-F2B1B617B82E}" type="presOf" srcId="{D37EA31B-0039-4B64-8F09-9C841FE058A2}" destId="{F691D753-FF50-490E-932A-1E3AD4A3E618}" srcOrd="0" destOrd="0" presId="urn:microsoft.com/office/officeart/2018/2/layout/IconVerticalSolidList"/>
    <dgm:cxn modelId="{1140F955-7FC3-4497-97A9-D908E67FE53C}" type="presOf" srcId="{4FC35A65-C4D9-4CA8-88B1-62410D97E2C9}" destId="{A329BA75-2DD4-43DD-8985-4BD7C787CA62}" srcOrd="0" destOrd="0" presId="urn:microsoft.com/office/officeart/2018/2/layout/IconVerticalSolidList"/>
    <dgm:cxn modelId="{AFECFB81-94C2-4846-8A5E-6994A0DAF82D}" srcId="{DAAE478B-1058-45A8-B6C1-15012EAC111F}" destId="{D37EA31B-0039-4B64-8F09-9C841FE058A2}" srcOrd="2" destOrd="0" parTransId="{818C2D0C-71D7-414D-8B26-AA44C84B825C}" sibTransId="{28DD009B-7243-44B4-890C-EB1CE22A1D44}"/>
    <dgm:cxn modelId="{87305392-E982-4A85-91FF-707D65999925}" type="presOf" srcId="{DAAE478B-1058-45A8-B6C1-15012EAC111F}" destId="{260595C3-6E2D-4F50-AEE1-EF52318E91F9}" srcOrd="0" destOrd="0" presId="urn:microsoft.com/office/officeart/2018/2/layout/IconVerticalSolidList"/>
    <dgm:cxn modelId="{BFB1B99C-DC41-4E91-A1E3-E81BB4399E84}" type="presOf" srcId="{4B9A21FC-6A10-4DF7-B3F3-3FFE610F8E0D}" destId="{0781F25B-F2C8-418D-AF15-7C9ABD0C0230}" srcOrd="0" destOrd="0" presId="urn:microsoft.com/office/officeart/2018/2/layout/IconVerticalSolidList"/>
    <dgm:cxn modelId="{A2384CAA-0484-4131-AE62-46D2E65CBD00}" srcId="{DAAE478B-1058-45A8-B6C1-15012EAC111F}" destId="{4FC35A65-C4D9-4CA8-88B1-62410D97E2C9}" srcOrd="1" destOrd="0" parTransId="{0E56EFAB-9536-4E86-918D-359EB1D87100}" sibTransId="{3E358765-7AA9-49A7-84F0-35BA4483996C}"/>
    <dgm:cxn modelId="{B09D4218-070D-42FE-A230-D6464BFBB66B}" type="presParOf" srcId="{260595C3-6E2D-4F50-AEE1-EF52318E91F9}" destId="{93EF3FF5-4204-4C00-AC39-1C66701DF1CD}" srcOrd="0" destOrd="0" presId="urn:microsoft.com/office/officeart/2018/2/layout/IconVerticalSolidList"/>
    <dgm:cxn modelId="{4EFAE171-C857-4042-90A3-8FE786C9E88E}" type="presParOf" srcId="{93EF3FF5-4204-4C00-AC39-1C66701DF1CD}" destId="{79C47A50-A8A7-468D-95D8-FFAADD2E1D8C}" srcOrd="0" destOrd="0" presId="urn:microsoft.com/office/officeart/2018/2/layout/IconVerticalSolidList"/>
    <dgm:cxn modelId="{148BC9B3-9318-40F8-8C34-AE265D2F6AF5}" type="presParOf" srcId="{93EF3FF5-4204-4C00-AC39-1C66701DF1CD}" destId="{424DE55D-00DD-40EC-B6F3-D66AB3A08217}" srcOrd="1" destOrd="0" presId="urn:microsoft.com/office/officeart/2018/2/layout/IconVerticalSolidList"/>
    <dgm:cxn modelId="{F2519FCA-2725-42AD-B436-E962DEFED7DE}" type="presParOf" srcId="{93EF3FF5-4204-4C00-AC39-1C66701DF1CD}" destId="{2E38141D-2CD1-4FBA-BCA8-6216CB871FF2}" srcOrd="2" destOrd="0" presId="urn:microsoft.com/office/officeart/2018/2/layout/IconVerticalSolidList"/>
    <dgm:cxn modelId="{89728BAD-7B07-424B-8F9E-7F077D2C2087}" type="presParOf" srcId="{93EF3FF5-4204-4C00-AC39-1C66701DF1CD}" destId="{0781F25B-F2C8-418D-AF15-7C9ABD0C0230}" srcOrd="3" destOrd="0" presId="urn:microsoft.com/office/officeart/2018/2/layout/IconVerticalSolidList"/>
    <dgm:cxn modelId="{2C9BBCED-86F1-4659-B2AD-A6AB44B8FFE6}" type="presParOf" srcId="{260595C3-6E2D-4F50-AEE1-EF52318E91F9}" destId="{C3ADB796-3856-4830-A91A-618613F42038}" srcOrd="1" destOrd="0" presId="urn:microsoft.com/office/officeart/2018/2/layout/IconVerticalSolidList"/>
    <dgm:cxn modelId="{C6A63249-DE86-45B3-9E52-C875AB62ED86}" type="presParOf" srcId="{260595C3-6E2D-4F50-AEE1-EF52318E91F9}" destId="{04D992DB-F0B5-4106-AD79-39181B4AB6C9}" srcOrd="2" destOrd="0" presId="urn:microsoft.com/office/officeart/2018/2/layout/IconVerticalSolidList"/>
    <dgm:cxn modelId="{5DFC26F3-E287-4496-BBC0-35CD2975D386}" type="presParOf" srcId="{04D992DB-F0B5-4106-AD79-39181B4AB6C9}" destId="{72EC0F89-1AB6-4C56-8548-FCF52CE50DEC}" srcOrd="0" destOrd="0" presId="urn:microsoft.com/office/officeart/2018/2/layout/IconVerticalSolidList"/>
    <dgm:cxn modelId="{7749B1AE-A959-4E0B-83C0-C08B957D01DE}" type="presParOf" srcId="{04D992DB-F0B5-4106-AD79-39181B4AB6C9}" destId="{38EF80AD-3D77-4BD1-80E1-0426EA5A4E57}" srcOrd="1" destOrd="0" presId="urn:microsoft.com/office/officeart/2018/2/layout/IconVerticalSolidList"/>
    <dgm:cxn modelId="{FB7FFC60-A26D-4E7B-8E19-609F8A991A65}" type="presParOf" srcId="{04D992DB-F0B5-4106-AD79-39181B4AB6C9}" destId="{6F458BB9-449C-4DB7-B587-9855CE5B00BD}" srcOrd="2" destOrd="0" presId="urn:microsoft.com/office/officeart/2018/2/layout/IconVerticalSolidList"/>
    <dgm:cxn modelId="{D8F0B5CE-2091-4E18-8DC2-34105C73C1B7}" type="presParOf" srcId="{04D992DB-F0B5-4106-AD79-39181B4AB6C9}" destId="{A329BA75-2DD4-43DD-8985-4BD7C787CA62}" srcOrd="3" destOrd="0" presId="urn:microsoft.com/office/officeart/2018/2/layout/IconVerticalSolidList"/>
    <dgm:cxn modelId="{978AA88F-F380-4F41-ABFA-E9C1EC78D88D}" type="presParOf" srcId="{260595C3-6E2D-4F50-AEE1-EF52318E91F9}" destId="{3E39357C-A8D8-4EB6-B019-4030F0D06372}" srcOrd="3" destOrd="0" presId="urn:microsoft.com/office/officeart/2018/2/layout/IconVerticalSolidList"/>
    <dgm:cxn modelId="{9614E3CF-202F-4148-A6A4-AEBB37108153}" type="presParOf" srcId="{260595C3-6E2D-4F50-AEE1-EF52318E91F9}" destId="{1D1D3584-3472-4433-97BB-EF9F5D0B7CAE}" srcOrd="4" destOrd="0" presId="urn:microsoft.com/office/officeart/2018/2/layout/IconVerticalSolidList"/>
    <dgm:cxn modelId="{65187B3B-03EE-4C2D-9AE8-4F6A7121F709}" type="presParOf" srcId="{1D1D3584-3472-4433-97BB-EF9F5D0B7CAE}" destId="{111D6EA1-3CEE-4E8B-9AAC-FF23F9CDC5E1}" srcOrd="0" destOrd="0" presId="urn:microsoft.com/office/officeart/2018/2/layout/IconVerticalSolidList"/>
    <dgm:cxn modelId="{273589B0-653D-4161-9214-4B4509692BF4}" type="presParOf" srcId="{1D1D3584-3472-4433-97BB-EF9F5D0B7CAE}" destId="{2842C899-FDD7-4B46-BDD4-2983D80802CB}" srcOrd="1" destOrd="0" presId="urn:microsoft.com/office/officeart/2018/2/layout/IconVerticalSolidList"/>
    <dgm:cxn modelId="{32B8EF86-4EFA-4BDB-BBD8-D279730A3B4F}" type="presParOf" srcId="{1D1D3584-3472-4433-97BB-EF9F5D0B7CAE}" destId="{D12A53F8-D375-4697-9B9E-A30E2C2FFC25}" srcOrd="2" destOrd="0" presId="urn:microsoft.com/office/officeart/2018/2/layout/IconVerticalSolidList"/>
    <dgm:cxn modelId="{58CE7C7C-4D7A-462E-9293-2F5532602EA3}" type="presParOf" srcId="{1D1D3584-3472-4433-97BB-EF9F5D0B7CAE}" destId="{F691D753-FF50-490E-932A-1E3AD4A3E618}" srcOrd="3" destOrd="0" presId="urn:microsoft.com/office/officeart/2018/2/layout/IconVerticalSolidList"/>
    <dgm:cxn modelId="{C7960DE7-412C-4857-9272-92C37750DEA9}" type="presParOf" srcId="{260595C3-6E2D-4F50-AEE1-EF52318E91F9}" destId="{4329F92A-30C8-4BEE-AFDC-988721825D95}" srcOrd="5" destOrd="0" presId="urn:microsoft.com/office/officeart/2018/2/layout/IconVerticalSolidList"/>
    <dgm:cxn modelId="{D5923467-A461-4469-9B01-236800F2467D}" type="presParOf" srcId="{260595C3-6E2D-4F50-AEE1-EF52318E91F9}" destId="{100FB21F-739B-4896-B566-7FBAB3ECA22F}" srcOrd="6" destOrd="0" presId="urn:microsoft.com/office/officeart/2018/2/layout/IconVerticalSolidList"/>
    <dgm:cxn modelId="{4283EB92-D942-4966-99E6-4EC504DDF1D5}" type="presParOf" srcId="{100FB21F-739B-4896-B566-7FBAB3ECA22F}" destId="{0E98E0F0-348E-49FD-A4D7-5F5ACDA7AFEC}" srcOrd="0" destOrd="0" presId="urn:microsoft.com/office/officeart/2018/2/layout/IconVerticalSolidList"/>
    <dgm:cxn modelId="{9860B90B-9F05-4A06-80CE-9F48E1AF9481}" type="presParOf" srcId="{100FB21F-739B-4896-B566-7FBAB3ECA22F}" destId="{8CF451B0-A93F-415F-A9C9-8D26BEBE98F2}" srcOrd="1" destOrd="0" presId="urn:microsoft.com/office/officeart/2018/2/layout/IconVerticalSolidList"/>
    <dgm:cxn modelId="{1B4E6245-E62C-4851-8879-9C10DC7110D6}" type="presParOf" srcId="{100FB21F-739B-4896-B566-7FBAB3ECA22F}" destId="{13D439DD-2048-400C-82D5-A8859FDB0DBB}" srcOrd="2" destOrd="0" presId="urn:microsoft.com/office/officeart/2018/2/layout/IconVerticalSolidList"/>
    <dgm:cxn modelId="{752AC6DA-0D9E-40EC-9B1B-C07E76236E3A}" type="presParOf" srcId="{100FB21F-739B-4896-B566-7FBAB3ECA22F}" destId="{02370B5D-7366-4276-8A69-95CE9274F8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47A50-A8A7-468D-95D8-FFAADD2E1D8C}">
      <dsp:nvSpPr>
        <dsp:cNvPr id="0" name=""/>
        <dsp:cNvSpPr/>
      </dsp:nvSpPr>
      <dsp:spPr>
        <a:xfrm>
          <a:off x="0" y="2206"/>
          <a:ext cx="6492194" cy="11182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DE55D-00DD-40EC-B6F3-D66AB3A08217}">
      <dsp:nvSpPr>
        <dsp:cNvPr id="0" name=""/>
        <dsp:cNvSpPr/>
      </dsp:nvSpPr>
      <dsp:spPr>
        <a:xfrm>
          <a:off x="338257" y="253802"/>
          <a:ext cx="615014" cy="6150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1F25B-F2C8-418D-AF15-7C9ABD0C0230}">
      <dsp:nvSpPr>
        <dsp:cNvPr id="0" name=""/>
        <dsp:cNvSpPr/>
      </dsp:nvSpPr>
      <dsp:spPr>
        <a:xfrm>
          <a:off x="1291529" y="2206"/>
          <a:ext cx="5200664" cy="111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44" tIns="118344" rIns="118344" bIns="118344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</a:p>
      </dsp:txBody>
      <dsp:txXfrm>
        <a:off x="1291529" y="2206"/>
        <a:ext cx="5200664" cy="1118207"/>
      </dsp:txXfrm>
    </dsp:sp>
    <dsp:sp modelId="{72EC0F89-1AB6-4C56-8548-FCF52CE50DEC}">
      <dsp:nvSpPr>
        <dsp:cNvPr id="0" name=""/>
        <dsp:cNvSpPr/>
      </dsp:nvSpPr>
      <dsp:spPr>
        <a:xfrm>
          <a:off x="0" y="1399965"/>
          <a:ext cx="6492194" cy="11182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F80AD-3D77-4BD1-80E1-0426EA5A4E57}">
      <dsp:nvSpPr>
        <dsp:cNvPr id="0" name=""/>
        <dsp:cNvSpPr/>
      </dsp:nvSpPr>
      <dsp:spPr>
        <a:xfrm>
          <a:off x="338257" y="1651562"/>
          <a:ext cx="615014" cy="6150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9BA75-2DD4-43DD-8985-4BD7C787CA62}">
      <dsp:nvSpPr>
        <dsp:cNvPr id="0" name=""/>
        <dsp:cNvSpPr/>
      </dsp:nvSpPr>
      <dsp:spPr>
        <a:xfrm>
          <a:off x="1291529" y="1399965"/>
          <a:ext cx="5200664" cy="111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44" tIns="118344" rIns="118344" bIns="118344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Dataset</a:t>
          </a:r>
          <a:r>
            <a:rPr lang="en-US" sz="2400" kern="1200" dirty="0"/>
            <a:t> </a:t>
          </a:r>
        </a:p>
      </dsp:txBody>
      <dsp:txXfrm>
        <a:off x="1291529" y="1399965"/>
        <a:ext cx="5200664" cy="1118207"/>
      </dsp:txXfrm>
    </dsp:sp>
    <dsp:sp modelId="{111D6EA1-3CEE-4E8B-9AAC-FF23F9CDC5E1}">
      <dsp:nvSpPr>
        <dsp:cNvPr id="0" name=""/>
        <dsp:cNvSpPr/>
      </dsp:nvSpPr>
      <dsp:spPr>
        <a:xfrm>
          <a:off x="0" y="2797724"/>
          <a:ext cx="6492194" cy="11182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2C899-FDD7-4B46-BDD4-2983D80802CB}">
      <dsp:nvSpPr>
        <dsp:cNvPr id="0" name=""/>
        <dsp:cNvSpPr/>
      </dsp:nvSpPr>
      <dsp:spPr>
        <a:xfrm>
          <a:off x="338257" y="3049321"/>
          <a:ext cx="615014" cy="615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1D753-FF50-490E-932A-1E3AD4A3E618}">
      <dsp:nvSpPr>
        <dsp:cNvPr id="0" name=""/>
        <dsp:cNvSpPr/>
      </dsp:nvSpPr>
      <dsp:spPr>
        <a:xfrm>
          <a:off x="1291529" y="2797724"/>
          <a:ext cx="5200664" cy="111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44" tIns="118344" rIns="118344" bIns="118344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Q&amp;A</a:t>
          </a:r>
        </a:p>
      </dsp:txBody>
      <dsp:txXfrm>
        <a:off x="1291529" y="2797724"/>
        <a:ext cx="5200664" cy="1118207"/>
      </dsp:txXfrm>
    </dsp:sp>
    <dsp:sp modelId="{0E98E0F0-348E-49FD-A4D7-5F5ACDA7AFEC}">
      <dsp:nvSpPr>
        <dsp:cNvPr id="0" name=""/>
        <dsp:cNvSpPr/>
      </dsp:nvSpPr>
      <dsp:spPr>
        <a:xfrm>
          <a:off x="0" y="4195484"/>
          <a:ext cx="6492194" cy="11182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451B0-A93F-415F-A9C9-8D26BEBE98F2}">
      <dsp:nvSpPr>
        <dsp:cNvPr id="0" name=""/>
        <dsp:cNvSpPr/>
      </dsp:nvSpPr>
      <dsp:spPr>
        <a:xfrm>
          <a:off x="338257" y="4447080"/>
          <a:ext cx="615014" cy="6150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70B5D-7366-4276-8A69-95CE9274F8AD}">
      <dsp:nvSpPr>
        <dsp:cNvPr id="0" name=""/>
        <dsp:cNvSpPr/>
      </dsp:nvSpPr>
      <dsp:spPr>
        <a:xfrm>
          <a:off x="1291529" y="4195484"/>
          <a:ext cx="5200664" cy="111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44" tIns="118344" rIns="118344" bIns="118344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key findings</a:t>
          </a:r>
        </a:p>
      </dsp:txBody>
      <dsp:txXfrm>
        <a:off x="1291529" y="4195484"/>
        <a:ext cx="5200664" cy="1118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A9A9B-AD01-4AAC-AB6F-E76F1FE9963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FC570-55DD-4A04-A85D-D5FFB009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074E-07A9-47EA-A3CA-EC6CC37608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0B2F-4F4B-4406-8649-BE9F5E2F2AB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074E-07A9-47EA-A3CA-EC6CC37608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0B2F-4F4B-4406-8649-BE9F5E2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074E-07A9-47EA-A3CA-EC6CC37608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0B2F-4F4B-4406-8649-BE9F5E2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4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074E-07A9-47EA-A3CA-EC6CC37608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0B2F-4F4B-4406-8649-BE9F5E2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074E-07A9-47EA-A3CA-EC6CC37608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0B2F-4F4B-4406-8649-BE9F5E2F2AB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0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074E-07A9-47EA-A3CA-EC6CC37608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0B2F-4F4B-4406-8649-BE9F5E2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074E-07A9-47EA-A3CA-EC6CC37608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0B2F-4F4B-4406-8649-BE9F5E2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8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074E-07A9-47EA-A3CA-EC6CC37608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0B2F-4F4B-4406-8649-BE9F5E2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1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074E-07A9-47EA-A3CA-EC6CC37608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0B2F-4F4B-4406-8649-BE9F5E2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DE074E-07A9-47EA-A3CA-EC6CC37608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C30B2F-4F4B-4406-8649-BE9F5E2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2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074E-07A9-47EA-A3CA-EC6CC37608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30B2F-4F4B-4406-8649-BE9F5E2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2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DE074E-07A9-47EA-A3CA-EC6CC376080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C30B2F-4F4B-4406-8649-BE9F5E2F2AB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0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774CD-2658-190C-6512-1C8709D97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438"/>
          <a:stretch/>
        </p:blipFill>
        <p:spPr>
          <a:xfrm>
            <a:off x="510639" y="546265"/>
            <a:ext cx="11174681" cy="57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1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7963593" cy="12809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Q5. Number of month present in dataset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47A91134-6FAB-75BD-8C75-EA7C821B8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38" y="2262480"/>
            <a:ext cx="6966961" cy="1644503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blue box with black text&#10;&#10;Description automatically generated">
            <a:extLst>
              <a:ext uri="{FF2B5EF4-FFF2-40B4-BE49-F238E27FC236}">
                <a16:creationId xmlns:a16="http://schemas.microsoft.com/office/drawing/2014/main" id="{0093C53C-576A-DF53-9A4D-0DE536EFBD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00"/>
          <a:stretch/>
        </p:blipFill>
        <p:spPr>
          <a:xfrm>
            <a:off x="4496028" y="4369121"/>
            <a:ext cx="3936241" cy="1354785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669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83634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Q6. Find monthly average for confirmed, deaths, recovered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C3DEE69D-DE90-75A8-C833-6DF60BC12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5" y="2476968"/>
            <a:ext cx="5667372" cy="280755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AC3A1EFD-8EAC-9E63-82DE-F74913D44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54" y="1900013"/>
            <a:ext cx="4579958" cy="4293711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124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83634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Q7. Find most frequent value for confirmed, deaths, recovered each month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92DADAC1-8D7A-3EAF-1EAC-55455D562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6" y="2737235"/>
            <a:ext cx="5513124" cy="2214775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Picture 8" descr="A blue table with numbers&#10;&#10;Description automatically generated">
            <a:extLst>
              <a:ext uri="{FF2B5EF4-FFF2-40B4-BE49-F238E27FC236}">
                <a16:creationId xmlns:a16="http://schemas.microsoft.com/office/drawing/2014/main" id="{F9293941-F995-8CCE-C070-2F92E7DE8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98" y="2022477"/>
            <a:ext cx="5534658" cy="4105191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061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83634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Q8. Find minimum values for confirmed, deaths, recovered per year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21846ECC-63EB-27E3-6E5B-4054AAAD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51" y="1946293"/>
            <a:ext cx="5321188" cy="2354697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close-up of a number&#10;&#10;Description automatically generated">
            <a:extLst>
              <a:ext uri="{FF2B5EF4-FFF2-40B4-BE49-F238E27FC236}">
                <a16:creationId xmlns:a16="http://schemas.microsoft.com/office/drawing/2014/main" id="{07426AA4-D683-D4C4-AB34-501D8CF7CA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>
          <a:xfrm>
            <a:off x="2677355" y="4690752"/>
            <a:ext cx="6786735" cy="1258783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290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83634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Q9. Find maximum values of confirmed, deaths, recovered per year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820E290-FB1C-A27A-F93D-C3D3116EF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02" y="2036596"/>
            <a:ext cx="5241029" cy="230719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blue and white rectangular box with black text&#10;&#10;Description automatically generated">
            <a:extLst>
              <a:ext uri="{FF2B5EF4-FFF2-40B4-BE49-F238E27FC236}">
                <a16:creationId xmlns:a16="http://schemas.microsoft.com/office/drawing/2014/main" id="{A3C97D83-3D00-EABA-2EB6-F90EBCDA1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56" y="4644975"/>
            <a:ext cx="6678422" cy="1327949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333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83634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Q10. The total number of case of confirmed, deaths, recovered each month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524819D-FCB0-4F15-D55D-1D7BAF2F9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3" y="2455938"/>
            <a:ext cx="5304984" cy="249607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blue table with numbers&#10;&#10;Description automatically generated">
            <a:extLst>
              <a:ext uri="{FF2B5EF4-FFF2-40B4-BE49-F238E27FC236}">
                <a16:creationId xmlns:a16="http://schemas.microsoft.com/office/drawing/2014/main" id="{923D67FF-E08F-2228-DFEB-800CBFA8A7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6"/>
          <a:stretch/>
        </p:blipFill>
        <p:spPr>
          <a:xfrm>
            <a:off x="6768935" y="2072699"/>
            <a:ext cx="4522562" cy="4019343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814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83634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Q11. Check how corona virus spread out with respect to </a:t>
            </a:r>
            <a:r>
              <a:rPr lang="en-US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confirmed case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total confirmed cases, their average, variance &amp; STDEV )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8E7E5F8-1A02-CCD7-F653-2168EB83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5" y="2618480"/>
            <a:ext cx="5579009" cy="2357281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blue table with numbers and letters&#10;&#10;Description automatically generated">
            <a:extLst>
              <a:ext uri="{FF2B5EF4-FFF2-40B4-BE49-F238E27FC236}">
                <a16:creationId xmlns:a16="http://schemas.microsoft.com/office/drawing/2014/main" id="{DD865350-AFA2-DE1E-0CB5-E5E49AA5DF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63"/>
          <a:stretch/>
        </p:blipFill>
        <p:spPr>
          <a:xfrm>
            <a:off x="6341423" y="1969532"/>
            <a:ext cx="5557652" cy="4063133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57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906" y="345979"/>
            <a:ext cx="9483634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Q12. Check how corona virus spread out with respect to </a:t>
            </a:r>
            <a:r>
              <a:rPr lang="en-US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death case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 month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total death cases, their average, variance &amp; STDEV )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CE29CAB-1A34-D925-EBFF-24E1965B6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1" y="2599181"/>
            <a:ext cx="5459329" cy="225340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D699364-DC0E-7568-F78A-2428AEA671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5"/>
          <a:stretch/>
        </p:blipFill>
        <p:spPr>
          <a:xfrm>
            <a:off x="6526657" y="1925743"/>
            <a:ext cx="5361355" cy="413067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342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83634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Q13. Check how corona virus spread out with respect to </a:t>
            </a:r>
            <a:r>
              <a:rPr lang="en-US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recovered case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total recovered cases, their average, variance &amp; STDEV )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080ADD0-55B6-85A7-05DD-F3767E0F9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2" y="2511601"/>
            <a:ext cx="5123079" cy="192977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screenshot of a data table&#10;&#10;Description automatically generated">
            <a:extLst>
              <a:ext uri="{FF2B5EF4-FFF2-40B4-BE49-F238E27FC236}">
                <a16:creationId xmlns:a16="http://schemas.microsoft.com/office/drawing/2014/main" id="{67B12339-585C-7287-9B9A-550B950114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2"/>
          <a:stretch/>
        </p:blipFill>
        <p:spPr>
          <a:xfrm>
            <a:off x="5941789" y="1874531"/>
            <a:ext cx="6079830" cy="431251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484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83634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Q14. Find Country having highest number of the </a:t>
            </a:r>
            <a:r>
              <a:rPr lang="en-US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Confirmed case</a:t>
            </a:r>
            <a:endParaRPr lang="en-US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976FE06D-E5C6-8E86-2E3F-E3D0F52A7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52" y="2343877"/>
            <a:ext cx="8400309" cy="1384975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blue rectangle with black numbers&#10;&#10;Description automatically generated">
            <a:extLst>
              <a:ext uri="{FF2B5EF4-FFF2-40B4-BE49-F238E27FC236}">
                <a16:creationId xmlns:a16="http://schemas.microsoft.com/office/drawing/2014/main" id="{0FF8E8D0-412C-3C2E-5088-DE3E7B4D20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29"/>
          <a:stretch/>
        </p:blipFill>
        <p:spPr>
          <a:xfrm>
            <a:off x="3004674" y="4328549"/>
            <a:ext cx="6701746" cy="100347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046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190D74-6635-9D50-A4BD-BCA0D0FE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 descr="A blue and red logo&#10;&#10;Description automatically generated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37A1AF-DD48-2376-87C4-8D2492F00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013736"/>
              </p:ext>
            </p:extLst>
          </p:nvPr>
        </p:nvGraphicFramePr>
        <p:xfrm>
          <a:off x="4741864" y="973777"/>
          <a:ext cx="6492194" cy="5315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955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83634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Q15. Find Country having lowest number of the </a:t>
            </a:r>
            <a:r>
              <a:rPr lang="en-US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death case</a:t>
            </a:r>
            <a:endParaRPr lang="en-US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139A1DA1-1B87-F73F-900A-C9E516644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54" y="2394099"/>
            <a:ext cx="7883251" cy="173851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7F61FF-FC74-F1C4-F742-121974867C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" b="13735"/>
          <a:stretch/>
        </p:blipFill>
        <p:spPr>
          <a:xfrm>
            <a:off x="3276078" y="4583875"/>
            <a:ext cx="5345408" cy="96190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4223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83634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Q16. Find top 5 countries having highest </a:t>
            </a:r>
            <a:r>
              <a:rPr lang="en-US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recovered case</a:t>
            </a:r>
            <a:endParaRPr lang="en-US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60F36C1-AEAA-9047-7598-96A57311E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79" y="2309984"/>
            <a:ext cx="7086785" cy="1406993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blue rectangular table with black text&#10;&#10;Description automatically generated">
            <a:extLst>
              <a:ext uri="{FF2B5EF4-FFF2-40B4-BE49-F238E27FC236}">
                <a16:creationId xmlns:a16="http://schemas.microsoft.com/office/drawing/2014/main" id="{A100C42B-153C-7F60-4ADC-2494CA46D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82" y="3982180"/>
            <a:ext cx="4662288" cy="2014858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7154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29C0-0CA6-A4FC-9ACA-1D1531E8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4. key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A3422-0A08-B555-2EA7-D50467115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3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Integrity Check: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SQL code efficiently checks for NULL values across critical columns such as Province, Country_Region, Latitude, Longitude, Date, Confirmed, Deaths, and Recovered.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 Completeness Assurance: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NULL values are updated with appropriate defaults (zeros for numerical fields and empty strings for textual fields), ensuring data completeness and accuracy for analysis.</a:t>
            </a:r>
          </a:p>
          <a:p>
            <a:pPr marL="0" indent="0" algn="just">
              <a:buNone/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Overview: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The total number of rows in the dataset provides a quick overview of its size and scale, aiding in understanding the scope of analysis and resource allocation.</a:t>
            </a:r>
          </a:p>
          <a:p>
            <a:pPr marL="0" indent="0" algn="just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BDF62-2A94-7FC3-9E59-AAD4DBF2C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81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B71F88-3233-FE3A-5516-FD18282F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2B78B8-5ED7-7D21-66DE-580E0465935A}"/>
              </a:ext>
            </a:extLst>
          </p:cNvPr>
          <p:cNvSpPr txBox="1"/>
          <p:nvPr/>
        </p:nvSpPr>
        <p:spPr>
          <a:xfrm>
            <a:off x="142505" y="427512"/>
            <a:ext cx="11032176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Temporal Analysis: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Start_date and End_date provide insight into the temporal scope of the dataset, crucial for understanding the timeframe of the analysis.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Temporal Distribution: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The number of months present in the dataset and the monthly average for confirmed cases, deaths, and recoveries offer a temporal perspective, highlighting trends and patterns over time.</a:t>
            </a:r>
          </a:p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Monthly Averages: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The monthly average for confirmed cases, deaths, and recoveries provides insight into the disease's progression and its impact over time.</a:t>
            </a:r>
          </a:p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Most Frequent Values: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Identifying the most frequent values for confirmed cases, deaths, and recoveries each month aids in understanding recurring patterns and potential outliers.</a:t>
            </a:r>
          </a:p>
          <a:p>
            <a:pPr algn="just"/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56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B71F88-3233-FE3A-5516-FD18282F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2B78B8-5ED7-7D21-66DE-580E0465935A}"/>
              </a:ext>
            </a:extLst>
          </p:cNvPr>
          <p:cNvSpPr txBox="1"/>
          <p:nvPr/>
        </p:nvSpPr>
        <p:spPr>
          <a:xfrm>
            <a:off x="142505" y="427512"/>
            <a:ext cx="11032176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Yearly Minimums: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Determining the minimum values for confirmed cases, deaths, and recoveries per year helps in identifying the least affected periods.</a:t>
            </a:r>
          </a:p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Yearly Maximums: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Identifying the maximum values of confirmed cases, deaths, and recoveries per year highlights the peak periods of the pandemic's impact.</a:t>
            </a:r>
          </a:p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Total Cases by Month: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The total number of confirmed cases, deaths, and recoveries each month provides a detailed breakdown of the disease's spread over time.</a:t>
            </a:r>
          </a:p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Spread Analysis: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Analyzing the spread of the virus with respect to confirmed cases, including total cases, average, variance, and standard deviation, offers insights into its progression and variability.</a:t>
            </a:r>
          </a:p>
          <a:p>
            <a:pPr algn="just"/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65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B71F88-3233-FE3A-5516-FD18282F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2B78B8-5ED7-7D21-66DE-580E0465935A}"/>
              </a:ext>
            </a:extLst>
          </p:cNvPr>
          <p:cNvSpPr txBox="1"/>
          <p:nvPr/>
        </p:nvSpPr>
        <p:spPr>
          <a:xfrm>
            <a:off x="249383" y="985652"/>
            <a:ext cx="10925298" cy="560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Mortality Analysis: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Investigating the virus's impact in terms of death cases per month, including total cases, average, variance, and standard deviation, sheds light on its severity and variability over time.</a:t>
            </a:r>
          </a:p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Recovery Analysis: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Assessing the virus's impact in terms of recovered cases, including total cases, average, variance, and standard deviation, provides insights into recovery trends and effectiveness of interventions.</a:t>
            </a:r>
          </a:p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Country with Highest Confirmed Cases: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Identifying the country with the highest number of confirmed cases offers insights into the regions most affected by the pandemic.</a:t>
            </a:r>
          </a:p>
          <a:p>
            <a:pPr algn="just"/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44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B71F88-3233-FE3A-5516-FD18282F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2B78B8-5ED7-7D21-66DE-580E0465935A}"/>
              </a:ext>
            </a:extLst>
          </p:cNvPr>
          <p:cNvSpPr txBox="1"/>
          <p:nvPr/>
        </p:nvSpPr>
        <p:spPr>
          <a:xfrm>
            <a:off x="237506" y="748145"/>
            <a:ext cx="10937175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Country with Lowest Death Cases: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Identifying the country with the lowest number of death cases highlights regions where the impact of the virus has been relatively less severe.</a:t>
            </a:r>
          </a:p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Top Countries with Highest Recovery Cases: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Identifying the top countries with the highest number of recovered cases showcases regions where recovery efforts have been particularly effective.</a:t>
            </a:r>
          </a:p>
          <a:p>
            <a:pPr algn="just"/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findings collectively provide a comprehensive understanding of the dataset, its integrity, completeness, temporal distribution, geographical patterns, and impact metrics, aiding in informed decision-making and policy formulation.</a:t>
            </a:r>
          </a:p>
          <a:p>
            <a:pPr algn="just"/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00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554A6-02F9-5954-04E5-DB28AF3F9CF2}"/>
              </a:ext>
            </a:extLst>
          </p:cNvPr>
          <p:cNvSpPr txBox="1"/>
          <p:nvPr/>
        </p:nvSpPr>
        <p:spPr>
          <a:xfrm>
            <a:off x="1430244" y="1993431"/>
            <a:ext cx="9429869" cy="296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43484">
              <a:spcAft>
                <a:spcPts val="600"/>
              </a:spcAft>
            </a:pPr>
            <a:r>
              <a:rPr lang="en-US" sz="3104" b="1" kern="1200" dirty="0">
                <a:solidFill>
                  <a:srgbClr val="005E8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 the end of the project, I would like to extend my sincere gratitude to Mentorness for providing me with the opportunity to embark  this virtual internship. I am grateful for the guidance, support, and valuable learning experiences I have gained throughout this project, particularly in enhancing my SQL skills. 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1D283-0F94-7491-F765-9F9E6172E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48" y="646143"/>
            <a:ext cx="1623907" cy="868665"/>
          </a:xfrm>
          <a:prstGeom prst="rect">
            <a:avLst/>
          </a:prstGeom>
        </p:spPr>
      </p:pic>
      <p:pic>
        <p:nvPicPr>
          <p:cNvPr id="8" name="Graphic 7" descr="Business Growth outline">
            <a:extLst>
              <a:ext uri="{FF2B5EF4-FFF2-40B4-BE49-F238E27FC236}">
                <a16:creationId xmlns:a16="http://schemas.microsoft.com/office/drawing/2014/main" id="{406D789A-A1B8-E74F-7503-D634570D4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6519" y="4933207"/>
            <a:ext cx="1363684" cy="13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3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2CAE-91B9-3D1D-5C44-B9AFC8F5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Project 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BF31-0059-BC64-4F98-5224BC1F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CORONA VIRUS pandemic has had a significant impact on public health and has created an urgent need for data-driven insights to understand the spread of the virus.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project, I analyzed a COVID-19 dataset using SQL and data analysis skills to uncover valuable insights. The dataset included information such as geographic location, dates, confirmed cases, deaths, and recoveries. My analysis was guided by a set of 16 insightful questions provided in the project guidelines, aiming to extract meaningful conclusions from the data.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E34FC-A8E9-198D-B8E0-09BFA62BA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2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B929B-3FF7-89C8-7733-45B5C1D1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Dataset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6AC9-2057-C476-C585-225E032D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366" y="1187532"/>
            <a:ext cx="7635834" cy="5064572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each column in dataset: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Province: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 subdivision within a country/region.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Country/Region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Geographic entity where data is recorded.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North-south position on Earth's surface.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Longitude: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East-west position on Earth's surface.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 date of CORONA VIRUS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Confirmed: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diagnosed CORONA VIRUS cases.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CORONA VIRUS related deaths.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Recovered: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recovered CORONA VIRUS cases.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94651-DF52-AC36-D319-167566B88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3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white text with a couple of people&#10;&#10;Description automatically generated">
            <a:extLst>
              <a:ext uri="{FF2B5EF4-FFF2-40B4-BE49-F238E27FC236}">
                <a16:creationId xmlns:a16="http://schemas.microsoft.com/office/drawing/2014/main" id="{C8723EDF-AE11-CB72-1147-126989457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6" r="-1" b="11140"/>
          <a:stretch/>
        </p:blipFill>
        <p:spPr>
          <a:xfrm>
            <a:off x="558140" y="653143"/>
            <a:ext cx="10984676" cy="55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7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71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Q1. Write a code to check NULL values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9" name="Picture 8" descr="A close-up of a blue box&#10;&#10;Description automatically generated">
            <a:extLst>
              <a:ext uri="{FF2B5EF4-FFF2-40B4-BE49-F238E27FC236}">
                <a16:creationId xmlns:a16="http://schemas.microsoft.com/office/drawing/2014/main" id="{36961EB3-871D-67F4-4D34-B912FA6691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638" b="-1274"/>
          <a:stretch/>
        </p:blipFill>
        <p:spPr>
          <a:xfrm>
            <a:off x="1686297" y="4975760"/>
            <a:ext cx="9110519" cy="938151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12" name="Picture 11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63843960-D507-43F1-305C-5277CCEAE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66" y="2202592"/>
            <a:ext cx="7984880" cy="2476565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493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483634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Q2. If NULL values are present, update them with zeros for all columns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B6815C9-CBE1-6ED9-308D-BF69CF30B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86" y="2221893"/>
            <a:ext cx="8123020" cy="3228881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258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7500455" cy="128094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Q3. Check total number of rows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B09CB5-E220-3B3C-184F-798FED4DDC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5" t="4336" b="18759"/>
          <a:stretch/>
        </p:blipFill>
        <p:spPr>
          <a:xfrm>
            <a:off x="4524498" y="4370119"/>
            <a:ext cx="2766951" cy="1377538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CFCE3113-5176-2A38-4598-0876D5261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50" y="2287475"/>
            <a:ext cx="8370714" cy="1595755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223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8A0326-DC25-ADB8-62CC-689C1482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533608" cy="123343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Q4. Check what is start_date and </a:t>
            </a:r>
            <a:r>
              <a:rPr lang="en-US" sz="36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6E8D7D-24FA-EC87-8AE2-AEE7F6736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535" y="0"/>
            <a:ext cx="1668749" cy="892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B0F5D-67C7-6BE9-70D2-0F4FFBE1E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1" y="2494795"/>
            <a:ext cx="9107627" cy="1091551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pic>
        <p:nvPicPr>
          <p:cNvPr id="7" name="Picture 6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5BC29946-4BBE-4511-F46B-801633CAAE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" b="21758"/>
          <a:stretch/>
        </p:blipFill>
        <p:spPr>
          <a:xfrm>
            <a:off x="3396343" y="4328550"/>
            <a:ext cx="4794342" cy="111035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83385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F0000"/>
      </a:accent1>
      <a:accent2>
        <a:srgbClr val="00B0F0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1219</TotalTime>
  <Words>1072</Words>
  <Application>Microsoft Office PowerPoint</Application>
  <PresentationFormat>Widescreen</PresentationFormat>
  <Paragraphs>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CONTENTS</vt:lpstr>
      <vt:lpstr>1. Project Overview</vt:lpstr>
      <vt:lpstr>2. Dataset</vt:lpstr>
      <vt:lpstr>PowerPoint Presentation</vt:lpstr>
      <vt:lpstr>Q1. Write a code to check NULL values</vt:lpstr>
      <vt:lpstr>Q2. If NULL values are present, update them with zeros for all columns</vt:lpstr>
      <vt:lpstr>Q3. Check total number of rows</vt:lpstr>
      <vt:lpstr>Q4. Check what is start_date and end_date</vt:lpstr>
      <vt:lpstr>Q5. Number of month present in dataset</vt:lpstr>
      <vt:lpstr>Q6. Find monthly average for confirmed, deaths, recovered</vt:lpstr>
      <vt:lpstr>Q7. Find most frequent value for confirmed, deaths, recovered each month</vt:lpstr>
      <vt:lpstr>Q8. Find minimum values for confirmed, deaths, recovered per year</vt:lpstr>
      <vt:lpstr>Q9. Find maximum values of confirmed, deaths, recovered per year</vt:lpstr>
      <vt:lpstr>Q10. The total number of case of confirmed, deaths, recovered each month</vt:lpstr>
      <vt:lpstr>Q11. Check how corona virus spread out with respect to confirmed case (Eg.: total confirmed cases, their average, variance &amp; STDEV )</vt:lpstr>
      <vt:lpstr>Q12. Check how corona virus spread out with respect to death case per month (Eg.: total death cases, their average, variance &amp; STDEV )</vt:lpstr>
      <vt:lpstr> Q13. Check how corona virus spread out with respect to recovered case (Eg.: total recovered cases, their average, variance &amp; STDEV )</vt:lpstr>
      <vt:lpstr>Q14. Find Country having highest number of the Confirmed case</vt:lpstr>
      <vt:lpstr>Q15. Find Country having lowest number of the death case</vt:lpstr>
      <vt:lpstr>Q16. Find top 5 countries having highest recovered case</vt:lpstr>
      <vt:lpstr>4. key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Esraa Hassan</dc:creator>
  <cp:lastModifiedBy>Esraa Hassan</cp:lastModifiedBy>
  <cp:revision>231</cp:revision>
  <dcterms:created xsi:type="dcterms:W3CDTF">2024-04-23T12:53:54Z</dcterms:created>
  <dcterms:modified xsi:type="dcterms:W3CDTF">2024-05-06T16:39:27Z</dcterms:modified>
</cp:coreProperties>
</file>