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67" r:id="rId3"/>
    <p:sldId id="268" r:id="rId4"/>
    <p:sldId id="269" r:id="rId5"/>
    <p:sldId id="270" r:id="rId6"/>
    <p:sldId id="271" r:id="rId7"/>
    <p:sldId id="272" r:id="rId8"/>
    <p:sldId id="279" r:id="rId9"/>
    <p:sldId id="285" r:id="rId10"/>
    <p:sldId id="284" r:id="rId11"/>
    <p:sldId id="280" r:id="rId12"/>
    <p:sldId id="281" r:id="rId13"/>
    <p:sldId id="286" r:id="rId14"/>
    <p:sldId id="283" r:id="rId1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 xmlns:a16="http://schemas.microsoft.com/office/drawing/2014/main" id="{559AE206-7EBA-4D33-8BC9-9D8158553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844961" y="218813"/>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dirty="0">
                <a:solidFill>
                  <a:schemeClr val="tx1"/>
                </a:solidFill>
                <a:latin typeface="+mj-lt"/>
                <a:ea typeface="+mj-ea"/>
                <a:cs typeface="+mj-cs"/>
              </a:rPr>
              <a:t>Capstone Project</a:t>
            </a:r>
          </a:p>
        </p:txBody>
      </p:sp>
      <p:sp>
        <p:nvSpPr>
          <p:cNvPr id="110" name="Oval 104">
            <a:extLst>
              <a:ext uri="{FF2B5EF4-FFF2-40B4-BE49-F238E27FC236}">
                <a16:creationId xmlns="" xmlns:a16="http://schemas.microsoft.com/office/drawing/2014/main" id="{6437D937-A7F1-4011-92B4-328E5BE1B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 xmlns:a16="http://schemas.microsoft.com/office/drawing/2014/main" id="{B672F332-AF08-46C6-94F0-77684310D7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 xmlns:a16="http://schemas.microsoft.com/office/drawing/2014/main" id="{34244EF8-D73A-40E1-BE73-D46E6B4B04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 xmlns:a16="http://schemas.microsoft.com/office/drawing/2014/main" id="{AB84D7E8-4ECB-42D7-ADBF-01689B0F24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TextBox 1"/>
          <p:cNvSpPr txBox="1"/>
          <p:nvPr/>
        </p:nvSpPr>
        <p:spPr>
          <a:xfrm>
            <a:off x="1742062" y="3953022"/>
            <a:ext cx="6051440" cy="2123658"/>
          </a:xfrm>
          <a:prstGeom prst="rect">
            <a:avLst/>
          </a:prstGeom>
          <a:noFill/>
        </p:spPr>
        <p:txBody>
          <a:bodyPr wrap="square" rtlCol="0">
            <a:spAutoFit/>
          </a:bodyPr>
          <a:lstStyle/>
          <a:p>
            <a:r>
              <a:rPr lang="tr-TR" sz="4400" b="1" dirty="0" smtClean="0">
                <a:latin typeface="Calibri" panose="020F0502020204030204" pitchFamily="34" charset="0"/>
              </a:rPr>
              <a:t>Launching Mexican Restaurant in New York City</a:t>
            </a:r>
            <a:endParaRPr lang="en-US" sz="4400" b="1" dirty="0">
              <a:latin typeface="Calibri" panose="020F050202020403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2" name="Picture 1"/>
          <p:cNvPicPr>
            <a:picLocks noChangeAspect="1"/>
          </p:cNvPicPr>
          <p:nvPr/>
        </p:nvPicPr>
        <p:blipFill>
          <a:blip r:embed="rId2"/>
          <a:stretch>
            <a:fillRect/>
          </a:stretch>
        </p:blipFill>
        <p:spPr>
          <a:xfrm>
            <a:off x="3119158" y="2542376"/>
            <a:ext cx="6024842" cy="214216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tr-TR" sz="3700" spc="-1" dirty="0" smtClean="0">
                <a:solidFill>
                  <a:srgbClr val="FFFFFF"/>
                </a:solidFill>
                <a:latin typeface="Arial"/>
              </a:rPr>
              <a:t>Discus</a:t>
            </a:r>
            <a:r>
              <a:rPr lang="en-US" sz="3700" b="0" strike="noStrike" spc="-1" dirty="0" err="1" smtClean="0">
                <a:solidFill>
                  <a:srgbClr val="FFFFFF"/>
                </a:solidFill>
                <a:latin typeface="Arial"/>
              </a:rPr>
              <a:t>sion</a:t>
            </a:r>
            <a:endParaRPr lang="en-US" sz="3700" b="0" strike="noStrike" spc="-1" dirty="0">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600" dirty="0"/>
                <a:t>Manhattan is found to be the most competitive market for launching new Mexican </a:t>
              </a:r>
              <a:r>
                <a:rPr lang="en-US" sz="1600" dirty="0" smtClean="0"/>
                <a:t>restaurant</a:t>
              </a:r>
              <a:endParaRPr lang="en-US" sz="1500" b="0" strike="noStrike" spc="-1" dirty="0">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tr-TR" sz="1600" dirty="0" smtClean="0"/>
                <a:t>Bronx is found to be the best oppurtunity based on Foursquare ratings</a:t>
              </a:r>
              <a:r>
                <a:rPr lang="en-US" sz="1600" dirty="0" smtClean="0"/>
                <a:t> </a:t>
              </a:r>
              <a:endParaRPr lang="en-US" sz="1500" b="0" strike="noStrike" spc="-1" dirty="0">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tr-TR" sz="1600" dirty="0"/>
                <a:t>D</a:t>
              </a:r>
              <a:r>
                <a:rPr lang="en-US" sz="1600" dirty="0" smtClean="0"/>
                <a:t>o </a:t>
              </a:r>
              <a:r>
                <a:rPr lang="en-US" sz="1600" dirty="0"/>
                <a:t>not launch in the </a:t>
              </a:r>
              <a:r>
                <a:rPr lang="en-US" sz="1600" dirty="0" err="1"/>
                <a:t>Greenpoint</a:t>
              </a:r>
              <a:r>
                <a:rPr lang="en-US" sz="1600" dirty="0"/>
                <a:t>, Windsor Terrace, East Williamsburg and </a:t>
              </a:r>
              <a:r>
                <a:rPr lang="en-US" sz="1600" dirty="0" err="1"/>
                <a:t>Buschwick</a:t>
              </a:r>
              <a:r>
                <a:rPr lang="en-US" sz="1600" dirty="0"/>
                <a:t> neighborhoods </a:t>
              </a:r>
              <a:r>
                <a:rPr lang="tr-TR" sz="1600" dirty="0" smtClean="0"/>
                <a:t>of Brooklyn</a:t>
              </a:r>
              <a:endParaRPr lang="en-US" sz="1500" b="0" strike="noStrike" spc="-1" dirty="0">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lvl="0"/>
              <a:r>
                <a:rPr lang="tr-TR" sz="1600" dirty="0"/>
                <a:t>G</a:t>
              </a:r>
              <a:r>
                <a:rPr lang="en-US" sz="1600" dirty="0" err="1" smtClean="0"/>
                <a:t>ood</a:t>
              </a:r>
              <a:r>
                <a:rPr lang="en-US" sz="1600" dirty="0" smtClean="0"/>
                <a:t> </a:t>
              </a:r>
              <a:r>
                <a:rPr lang="tr-TR" sz="1600" dirty="0" smtClean="0"/>
                <a:t>Mexican Restaurants;</a:t>
              </a:r>
            </a:p>
            <a:p>
              <a:pPr marL="285750" lvl="0" indent="-285750">
                <a:buFont typeface="Arial" panose="020B0604020202020204" pitchFamily="34" charset="0"/>
                <a:buChar char="•"/>
              </a:pPr>
              <a:r>
                <a:rPr lang="en-US" sz="1600" dirty="0" smtClean="0"/>
                <a:t>La </a:t>
              </a:r>
              <a:r>
                <a:rPr lang="en-US" sz="1600" dirty="0" err="1"/>
                <a:t>Esquina</a:t>
              </a:r>
              <a:r>
                <a:rPr lang="en-US" sz="1600" dirty="0" smtClean="0"/>
                <a:t>; </a:t>
              </a:r>
              <a:endParaRPr lang="tr-TR" sz="1600" dirty="0" smtClean="0"/>
            </a:p>
            <a:p>
              <a:pPr marL="285750" lvl="0" indent="-285750">
                <a:buFont typeface="Arial" panose="020B0604020202020204" pitchFamily="34" charset="0"/>
                <a:buChar char="•"/>
              </a:pPr>
              <a:r>
                <a:rPr lang="en-US" sz="1600" dirty="0" smtClean="0"/>
                <a:t>La </a:t>
              </a:r>
              <a:r>
                <a:rPr lang="en-US" sz="1600" dirty="0" err="1"/>
                <a:t>Loncheria</a:t>
              </a:r>
              <a:r>
                <a:rPr lang="en-US" sz="1600" dirty="0"/>
                <a:t>;</a:t>
              </a:r>
              <a:endParaRPr lang="en-US" sz="1500" b="0" strike="noStrike" spc="-1" dirty="0">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dirty="0">
                <a:solidFill>
                  <a:srgbClr val="FFFFFF"/>
                </a:solidFill>
                <a:latin typeface="Arial"/>
              </a:rPr>
              <a:t>Conclusion</a:t>
            </a:r>
            <a:endParaRPr lang="en-US" sz="3700" b="0" strike="noStrike" spc="-1" dirty="0">
              <a:latin typeface="Arial"/>
            </a:endParaRPr>
          </a:p>
        </p:txBody>
      </p:sp>
      <p:grpSp>
        <p:nvGrpSpPr>
          <p:cNvPr id="174" name="Group 3"/>
          <p:cNvGrpSpPr/>
          <p:nvPr/>
        </p:nvGrpSpPr>
        <p:grpSpPr>
          <a:xfrm>
            <a:off x="3895560" y="661182"/>
            <a:ext cx="4884480" cy="5317586"/>
            <a:chOff x="3895560" y="661182"/>
            <a:chExt cx="4884480" cy="5317586"/>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7" name="CustomShape 6"/>
            <p:cNvSpPr/>
            <p:nvPr/>
          </p:nvSpPr>
          <p:spPr>
            <a:xfrm>
              <a:off x="4178105" y="661182"/>
              <a:ext cx="4137895" cy="2678178"/>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lvl="0"/>
              <a:r>
                <a:rPr lang="tr-TR" sz="1600" dirty="0" smtClean="0"/>
                <a:t>This analysis suggests </a:t>
              </a:r>
              <a:r>
                <a:rPr lang="en-US" sz="1600" dirty="0" smtClean="0"/>
                <a:t>an </a:t>
              </a:r>
              <a:r>
                <a:rPr lang="en-US" sz="1600" dirty="0"/>
                <a:t>opportunity </a:t>
              </a:r>
              <a:r>
                <a:rPr lang="en-US" sz="1600" dirty="0" smtClean="0"/>
                <a:t>analysis</a:t>
              </a:r>
              <a:r>
                <a:rPr lang="tr-TR" sz="1600" dirty="0" smtClean="0"/>
                <a:t> based on Foursquare ratings and Likes;</a:t>
              </a:r>
              <a:r>
                <a:rPr lang="en-US" sz="1600" dirty="0" smtClean="0"/>
                <a:t> </a:t>
              </a:r>
              <a:r>
                <a:rPr lang="en-US" sz="1600" dirty="0"/>
                <a:t>but lacks risk analysis, like the cost of the location and competition in that area.</a:t>
              </a:r>
            </a:p>
          </p:txBody>
        </p:sp>
        <p:sp>
          <p:nvSpPr>
            <p:cNvPr id="179" name="CustomShape 8"/>
            <p:cNvSpPr/>
            <p:nvPr/>
          </p:nvSpPr>
          <p:spPr>
            <a:xfrm>
              <a:off x="4178105" y="3486959"/>
              <a:ext cx="4137895" cy="2491809"/>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lvl="0"/>
              <a:r>
                <a:rPr lang="en-US" sz="1600" dirty="0" smtClean="0"/>
                <a:t>A </a:t>
              </a:r>
              <a:r>
                <a:rPr lang="en-US" sz="1600" dirty="0"/>
                <a:t>restaurant with a high rating could still be unprofitable, which is unsuccessful from a business perspective. So the suggestion is relatively narrow. To suggest more practical and profitable ideas, the relationship between customer reactions and financial performance should be evaluated.</a:t>
              </a:r>
            </a:p>
          </p:txBody>
        </p:sp>
      </p:grpSp>
      <p:grpSp>
        <p:nvGrpSpPr>
          <p:cNvPr id="180" name="Group 9"/>
          <p:cNvGrpSpPr/>
          <p:nvPr/>
        </p:nvGrpSpPr>
        <p:grpSpPr>
          <a:xfrm>
            <a:off x="0" y="0"/>
            <a:ext cx="36000" cy="36000"/>
            <a:chOff x="0" y="0"/>
            <a:chExt cx="36000" cy="36000"/>
          </a:xfrm>
        </p:grpSpPr>
      </p:grpSp>
    </p:spTree>
    <p:extLst>
      <p:ext uri="{BB962C8B-B14F-4D97-AF65-F5344CB8AC3E}">
        <p14:creationId xmlns:p14="http://schemas.microsoft.com/office/powerpoint/2010/main" val="41085022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a:effectLst>
            <a:softEdge rad="112500"/>
          </a:effectLst>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50022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r>
              <a:rPr lang="en-US" sz="1200" dirty="0"/>
              <a:t>The City of New York, is the most populated city in the United States. New York City is very diverse and highly multicultural. It provides lots of business opportunities. It has attracted many different players into the market. It is a global hub of business and commerce.</a:t>
            </a:r>
          </a:p>
          <a:p>
            <a:r>
              <a:rPr lang="en-US" sz="1200" dirty="0"/>
              <a:t>This also means that the market is highly competitive. Therefore, any new business venture or expansion needs to be analyzed carefully. The insights derived from analysis will give good understanding of the business environment and give a new establish an opportunity to position itself strategically good in the market.</a:t>
            </a:r>
          </a:p>
        </p:txBody>
      </p:sp>
      <p:sp>
        <p:nvSpPr>
          <p:cNvPr id="104" name="CustomShape 6"/>
          <p:cNvSpPr/>
          <p:nvPr/>
        </p:nvSpPr>
        <p:spPr>
          <a:xfrm>
            <a:off x="6346080" y="1143000"/>
            <a:ext cx="2193840" cy="50889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dirty="0">
              <a:latin typeface="Arial"/>
            </a:endParaRPr>
          </a:p>
          <a:p>
            <a:r>
              <a:rPr lang="en-US" sz="1200" dirty="0"/>
              <a:t>My client, Company A is a successful restaurant chain in Mexico that is looking to expand business into USA through New York City.</a:t>
            </a:r>
          </a:p>
          <a:p>
            <a:r>
              <a:rPr lang="en-US" sz="1200" dirty="0"/>
              <a:t>So it is evident that to survive in such competitive market it is very important to strategically plan. Various factors need to be studied in order to decide on the </a:t>
            </a:r>
            <a:r>
              <a:rPr lang="en-US" sz="1200" dirty="0" smtClean="0"/>
              <a:t>Location</a:t>
            </a:r>
            <a:r>
              <a:rPr lang="tr-TR" sz="1200" dirty="0" smtClean="0"/>
              <a:t>.</a:t>
            </a:r>
          </a:p>
          <a:p>
            <a:r>
              <a:rPr lang="en-US" sz="1200" dirty="0" smtClean="0"/>
              <a:t>Thus</a:t>
            </a:r>
            <a:r>
              <a:rPr lang="en-US" sz="1200" dirty="0"/>
              <a:t>, Company A need to choose the correct location to start its first venture. First move is very important, thereby choice of location is very important.</a:t>
            </a:r>
          </a:p>
          <a:p>
            <a:pPr>
              <a:lnSpc>
                <a:spcPct val="90000"/>
              </a:lnSpc>
              <a:spcAft>
                <a:spcPts val="601"/>
              </a:spcAft>
            </a:pP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dirty="0">
                <a:solidFill>
                  <a:srgbClr val="000000"/>
                </a:solidFill>
                <a:latin typeface="Arial"/>
              </a:rPr>
              <a:t>With it's diverse culture , comes diverse food items. There are many restaurants in New York City, each belonging </a:t>
            </a:r>
            <a:r>
              <a:rPr lang="en-US" sz="1700" b="0" strike="noStrike" spc="-1" dirty="0" smtClean="0">
                <a:solidFill>
                  <a:srgbClr val="000000"/>
                </a:solidFill>
                <a:latin typeface="Arial"/>
              </a:rPr>
              <a:t>to </a:t>
            </a:r>
            <a:r>
              <a:rPr lang="en-US" sz="1700" b="0" strike="noStrike" spc="-1" dirty="0">
                <a:solidFill>
                  <a:srgbClr val="000000"/>
                </a:solidFill>
                <a:latin typeface="Arial"/>
              </a:rPr>
              <a:t>different </a:t>
            </a:r>
            <a:r>
              <a:rPr lang="en-US" sz="1700" b="0" strike="noStrike" spc="-1" dirty="0" smtClean="0">
                <a:solidFill>
                  <a:srgbClr val="000000"/>
                </a:solidFill>
                <a:latin typeface="Arial"/>
              </a:rPr>
              <a:t>c</a:t>
            </a:r>
            <a:r>
              <a:rPr lang="tr-TR" sz="1700" spc="-1" dirty="0" smtClean="0">
                <a:solidFill>
                  <a:srgbClr val="000000"/>
                </a:solidFill>
                <a:latin typeface="Arial"/>
              </a:rPr>
              <a:t>ui</a:t>
            </a:r>
            <a:r>
              <a:rPr lang="tr-TR" sz="1700" b="0" strike="noStrike" spc="-1" dirty="0" smtClean="0">
                <a:solidFill>
                  <a:srgbClr val="000000"/>
                </a:solidFill>
                <a:latin typeface="Arial"/>
              </a:rPr>
              <a:t>sine</a:t>
            </a:r>
            <a:r>
              <a:rPr lang="en-US" sz="1700" b="0" strike="noStrike" spc="-1" dirty="0" smtClean="0">
                <a:solidFill>
                  <a:srgbClr val="000000"/>
                </a:solidFill>
                <a:latin typeface="Arial"/>
              </a:rPr>
              <a:t>s </a:t>
            </a:r>
            <a:r>
              <a:rPr lang="en-US" sz="1700" b="0" strike="noStrike" spc="-1" dirty="0">
                <a:solidFill>
                  <a:srgbClr val="000000"/>
                </a:solidFill>
                <a:latin typeface="Arial"/>
              </a:rPr>
              <a:t>like </a:t>
            </a:r>
            <a:r>
              <a:rPr lang="en-US" sz="1700" b="0" strike="noStrike" spc="-1" dirty="0" smtClean="0">
                <a:solidFill>
                  <a:srgbClr val="000000"/>
                </a:solidFill>
                <a:latin typeface="Arial"/>
              </a:rPr>
              <a:t>Chinese, Indian, </a:t>
            </a:r>
            <a:r>
              <a:rPr lang="en-US" sz="1700" b="0" strike="noStrike" spc="-1" dirty="0">
                <a:solidFill>
                  <a:srgbClr val="000000"/>
                </a:solidFill>
                <a:latin typeface="Arial"/>
              </a:rPr>
              <a:t>French etc. So as part of this project , we will list and visualize all major parts of New York City that has </a:t>
            </a:r>
            <a:r>
              <a:rPr lang="tr-TR" sz="1700" spc="-1" dirty="0" smtClean="0">
                <a:solidFill>
                  <a:srgbClr val="000000"/>
                </a:solidFill>
                <a:latin typeface="Arial"/>
              </a:rPr>
              <a:t>Mexic</a:t>
            </a:r>
            <a:r>
              <a:rPr lang="en-US" sz="1700" b="0" strike="noStrike" spc="-1" dirty="0" smtClean="0">
                <a:solidFill>
                  <a:srgbClr val="000000"/>
                </a:solidFill>
                <a:latin typeface="Arial"/>
              </a:rPr>
              <a:t>an </a:t>
            </a:r>
            <a:r>
              <a:rPr lang="en-US" sz="1700" b="0" strike="noStrike" spc="-1" dirty="0">
                <a:solidFill>
                  <a:srgbClr val="000000"/>
                </a:solidFill>
                <a:latin typeface="Arial"/>
              </a:rPr>
              <a:t>restaurants.</a:t>
            </a:r>
            <a:endParaRPr lang="en-US" sz="1700" b="0" strike="noStrike" spc="-1" dirty="0">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1700" b="1" strike="noStrike" spc="-1" dirty="0">
                <a:solidFill>
                  <a:srgbClr val="000000"/>
                </a:solidFill>
                <a:latin typeface="Arial"/>
                <a:ea typeface="DejaVu Sans"/>
              </a:rPr>
              <a:t>Queries that can be answered using this project?</a:t>
            </a:r>
            <a:endParaRPr lang="en-US" sz="1700" b="1" strike="noStrike" spc="-1" dirty="0">
              <a:latin typeface="Arial"/>
            </a:endParaRPr>
          </a:p>
          <a:p>
            <a:pPr>
              <a:lnSpc>
                <a:spcPct val="90000"/>
              </a:lnSpc>
              <a:spcAft>
                <a:spcPts val="601"/>
              </a:spcAft>
            </a:pPr>
            <a:endParaRPr lang="en-US" sz="1700" b="0" strike="noStrike" spc="-1" dirty="0">
              <a:latin typeface="Arial"/>
            </a:endParaRPr>
          </a:p>
          <a:p>
            <a:pPr marL="285840" indent="-227880">
              <a:lnSpc>
                <a:spcPct val="90000"/>
              </a:lnSpc>
              <a:spcAft>
                <a:spcPts val="601"/>
              </a:spcAft>
              <a:buClr>
                <a:srgbClr val="000000"/>
              </a:buClr>
              <a:buFont typeface="Arial"/>
              <a:buChar char="•"/>
            </a:pPr>
            <a:r>
              <a:rPr lang="en-US" sz="1700" b="0" strike="noStrike" spc="-1" dirty="0" smtClean="0">
                <a:solidFill>
                  <a:srgbClr val="000000"/>
                </a:solidFill>
                <a:latin typeface="Arial"/>
                <a:ea typeface="DejaVu Sans"/>
              </a:rPr>
              <a:t>Which </a:t>
            </a:r>
            <a:r>
              <a:rPr lang="en-US" sz="1700" b="0" strike="noStrike" spc="-1" dirty="0">
                <a:solidFill>
                  <a:srgbClr val="000000"/>
                </a:solidFill>
                <a:latin typeface="Arial"/>
                <a:ea typeface="DejaVu Sans"/>
              </a:rPr>
              <a:t>areas have potential </a:t>
            </a:r>
            <a:r>
              <a:rPr lang="tr-TR" sz="1700" b="0" strike="noStrike" spc="-1" dirty="0" smtClean="0">
                <a:solidFill>
                  <a:srgbClr val="000000"/>
                </a:solidFill>
                <a:latin typeface="Arial"/>
                <a:ea typeface="DejaVu Sans"/>
              </a:rPr>
              <a:t>Mexican</a:t>
            </a:r>
            <a:r>
              <a:rPr lang="en-US" sz="1700" b="0" strike="noStrike" spc="-1" dirty="0" smtClean="0">
                <a:solidFill>
                  <a:srgbClr val="000000"/>
                </a:solidFill>
                <a:latin typeface="Arial"/>
                <a:ea typeface="DejaVu Sans"/>
              </a:rPr>
              <a:t> </a:t>
            </a:r>
            <a:r>
              <a:rPr lang="en-US" sz="1700" b="0" strike="noStrike" spc="-1" dirty="0">
                <a:solidFill>
                  <a:srgbClr val="000000"/>
                </a:solidFill>
                <a:latin typeface="Arial"/>
                <a:ea typeface="DejaVu Sans"/>
              </a:rPr>
              <a:t>Restaurant Market ?</a:t>
            </a:r>
            <a:endParaRPr lang="en-US" sz="1700" b="0" strike="noStrike" spc="-1" dirty="0">
              <a:latin typeface="Arial"/>
            </a:endParaRPr>
          </a:p>
          <a:p>
            <a:pPr marL="285840" indent="-227880">
              <a:lnSpc>
                <a:spcPct val="90000"/>
              </a:lnSpc>
              <a:spcAft>
                <a:spcPts val="601"/>
              </a:spcAft>
              <a:buClr>
                <a:srgbClr val="000000"/>
              </a:buClr>
              <a:buFont typeface="Arial"/>
              <a:buChar char="•"/>
            </a:pPr>
            <a:r>
              <a:rPr lang="en-US" sz="1700" b="0" strike="noStrike" spc="-1" dirty="0">
                <a:solidFill>
                  <a:srgbClr val="000000"/>
                </a:solidFill>
                <a:latin typeface="Arial"/>
                <a:ea typeface="DejaVu Sans"/>
              </a:rPr>
              <a:t>Which all areas lack </a:t>
            </a:r>
            <a:r>
              <a:rPr lang="tr-TR" sz="1700" spc="-1" dirty="0" smtClean="0">
                <a:solidFill>
                  <a:srgbClr val="000000"/>
                </a:solidFill>
                <a:latin typeface="Arial"/>
                <a:ea typeface="DejaVu Sans"/>
              </a:rPr>
              <a:t>Mexic</a:t>
            </a:r>
            <a:r>
              <a:rPr lang="en-US" sz="1700" b="0" strike="noStrike" spc="-1" dirty="0" smtClean="0">
                <a:solidFill>
                  <a:srgbClr val="000000"/>
                </a:solidFill>
                <a:latin typeface="Arial"/>
                <a:ea typeface="DejaVu Sans"/>
              </a:rPr>
              <a:t>an </a:t>
            </a:r>
            <a:r>
              <a:rPr lang="en-US" sz="1700" b="0" strike="noStrike" spc="-1" dirty="0">
                <a:solidFill>
                  <a:srgbClr val="000000"/>
                </a:solidFill>
                <a:latin typeface="Arial"/>
                <a:ea typeface="DejaVu Sans"/>
              </a:rPr>
              <a:t>Restaurants </a:t>
            </a:r>
            <a:r>
              <a:rPr lang="en-US" sz="1700" b="0" strike="noStrike" spc="-1" dirty="0" smtClean="0">
                <a:solidFill>
                  <a:srgbClr val="000000"/>
                </a:solidFill>
                <a:latin typeface="Arial"/>
                <a:ea typeface="DejaVu Sans"/>
              </a:rPr>
              <a:t>?</a:t>
            </a:r>
            <a:endParaRPr lang="tr-TR" sz="1700" b="0" strike="noStrike" spc="-1" dirty="0" smtClean="0">
              <a:solidFill>
                <a:srgbClr val="000000"/>
              </a:solidFill>
              <a:latin typeface="Arial"/>
              <a:ea typeface="DejaVu Sans"/>
            </a:endParaRPr>
          </a:p>
          <a:p>
            <a:pPr marL="285840" indent="-227880">
              <a:lnSpc>
                <a:spcPct val="90000"/>
              </a:lnSpc>
              <a:spcAft>
                <a:spcPts val="601"/>
              </a:spcAft>
              <a:buClr>
                <a:srgbClr val="000000"/>
              </a:buClr>
              <a:buFont typeface="Arial"/>
              <a:buChar char="•"/>
            </a:pPr>
            <a:r>
              <a:rPr lang="en-US" sz="1700" spc="-1" dirty="0">
                <a:solidFill>
                  <a:srgbClr val="000000"/>
                </a:solidFill>
              </a:rPr>
              <a:t>What is best location in New York City for </a:t>
            </a:r>
            <a:r>
              <a:rPr lang="tr-TR" sz="1700" spc="-1" dirty="0" smtClean="0">
                <a:solidFill>
                  <a:srgbClr val="000000"/>
                </a:solidFill>
              </a:rPr>
              <a:t>Mexican</a:t>
            </a:r>
            <a:r>
              <a:rPr lang="en-US" sz="1700" spc="-1" dirty="0" smtClean="0">
                <a:solidFill>
                  <a:srgbClr val="000000"/>
                </a:solidFill>
              </a:rPr>
              <a:t> </a:t>
            </a:r>
            <a:r>
              <a:rPr lang="en-US" sz="1700" spc="-1" dirty="0">
                <a:solidFill>
                  <a:srgbClr val="000000"/>
                </a:solidFill>
              </a:rPr>
              <a:t>Cuisine ?</a:t>
            </a:r>
            <a:endParaRPr lang="en-US" sz="1700" spc="-1" dirty="0"/>
          </a:p>
          <a:p>
            <a:pPr marL="57960">
              <a:lnSpc>
                <a:spcPct val="90000"/>
              </a:lnSpc>
              <a:spcAft>
                <a:spcPts val="601"/>
              </a:spcAft>
              <a:buClr>
                <a:srgbClr val="000000"/>
              </a:buClr>
            </a:pPr>
            <a:endParaRPr lang="en-US" sz="1400" b="0" strike="noStrike" spc="-1" dirty="0">
              <a:latin typeface="Arial"/>
            </a:endParaRPr>
          </a:p>
          <a:p>
            <a:pPr>
              <a:lnSpc>
                <a:spcPct val="90000"/>
              </a:lnSpc>
              <a:spcAft>
                <a:spcPts val="601"/>
              </a:spcAft>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smtClean="0">
                <a:solidFill>
                  <a:srgbClr val="FFFFFF"/>
                </a:solidFill>
                <a:latin typeface="Arial"/>
              </a:rPr>
              <a:t>Data</a:t>
            </a:r>
            <a:endParaRPr lang="en-US" sz="4400" b="0" strike="noStrike" spc="-1" dirty="0">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dirty="0">
                  <a:solidFill>
                    <a:srgbClr val="FFFFFF"/>
                  </a:solidFill>
                  <a:latin typeface="Arial"/>
                  <a:ea typeface="DejaVu Sans"/>
                </a:rPr>
                <a:t>1. Data source : </a:t>
              </a:r>
              <a:r>
                <a:rPr lang="en-US" sz="1500" b="0" u="sng" strike="noStrike" spc="-1" dirty="0">
                  <a:solidFill>
                    <a:srgbClr val="0000FF"/>
                  </a:solidFill>
                  <a:uFillTx/>
                  <a:latin typeface="Arial"/>
                  <a:ea typeface="DejaVu Sans"/>
                  <a:hlinkClick r:id="rId2"/>
                </a:rPr>
                <a:t>https://cocl.us/new_york_dataset</a:t>
              </a:r>
              <a:endParaRPr lang="en-US" sz="1500" b="0" strike="noStrike" spc="-1" dirty="0">
                <a:latin typeface="Arial"/>
              </a:endParaRPr>
            </a:p>
            <a:p>
              <a:pPr lvl="0"/>
              <a:r>
                <a:rPr lang="en-US" sz="1500" b="0" strike="noStrike" spc="-1" dirty="0">
                  <a:solidFill>
                    <a:srgbClr val="FFFFFF"/>
                  </a:solidFill>
                  <a:latin typeface="Arial"/>
                  <a:ea typeface="DejaVu Sans"/>
                </a:rPr>
                <a:t>Description - </a:t>
              </a:r>
              <a:r>
                <a:rPr lang="en-US" sz="1600" dirty="0"/>
                <a:t>New York City data that contains list of Boroughs, Neighborhoods along with their latitude and </a:t>
              </a:r>
              <a:r>
                <a:rPr lang="en-US" sz="1600" dirty="0" smtClean="0"/>
                <a:t>longitude</a:t>
              </a:r>
              <a:r>
                <a:rPr lang="tr-TR" sz="1600" dirty="0" smtClean="0"/>
                <a:t>. This data is used to</a:t>
              </a:r>
              <a:r>
                <a:rPr lang="en-US" sz="1600" dirty="0" smtClean="0"/>
                <a:t> </a:t>
              </a:r>
              <a:r>
                <a:rPr lang="en-US" sz="1600" dirty="0"/>
                <a:t>set to explore various neighborhoods of new </a:t>
              </a:r>
              <a:r>
                <a:rPr lang="en-US" sz="1600" dirty="0" err="1"/>
                <a:t>york</a:t>
              </a:r>
              <a:r>
                <a:rPr lang="en-US" sz="1600" dirty="0"/>
                <a:t> city.</a:t>
              </a: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dirty="0">
                  <a:solidFill>
                    <a:srgbClr val="FFFFFF"/>
                  </a:solidFill>
                  <a:latin typeface="Arial"/>
                  <a:ea typeface="DejaVu Sans"/>
                </a:rPr>
                <a:t>2. Data source : Foursquare API</a:t>
              </a:r>
              <a:endParaRPr lang="en-US" sz="1500" b="0" strike="noStrike" spc="-1" dirty="0">
                <a:latin typeface="Arial"/>
              </a:endParaRPr>
            </a:p>
            <a:p>
              <a:pPr>
                <a:lnSpc>
                  <a:spcPct val="90000"/>
                </a:lnSpc>
                <a:spcAft>
                  <a:spcPts val="524"/>
                </a:spcAft>
              </a:pPr>
              <a:r>
                <a:rPr lang="en-US" sz="1500" b="0" strike="noStrike" spc="-1" dirty="0">
                  <a:solidFill>
                    <a:srgbClr val="FFFFFF"/>
                  </a:solidFill>
                  <a:latin typeface="Arial"/>
                  <a:ea typeface="DejaVu Sans"/>
                </a:rPr>
                <a:t>Description : By using this API we will get all the venues in each neighborhood. We can filter these venues to get only </a:t>
              </a:r>
              <a:r>
                <a:rPr lang="tr-TR" sz="1500" spc="-1" dirty="0" smtClean="0">
                  <a:solidFill>
                    <a:srgbClr val="FFFFFF"/>
                  </a:solidFill>
                  <a:latin typeface="Arial"/>
                  <a:ea typeface="DejaVu Sans"/>
                </a:rPr>
                <a:t>Mexic</a:t>
              </a:r>
              <a:r>
                <a:rPr lang="en-US" sz="1500" b="0" strike="noStrike" spc="-1" dirty="0" smtClean="0">
                  <a:solidFill>
                    <a:srgbClr val="FFFFFF"/>
                  </a:solidFill>
                  <a:latin typeface="Arial"/>
                  <a:ea typeface="DejaVu Sans"/>
                </a:rPr>
                <a:t>an </a:t>
              </a:r>
              <a:r>
                <a:rPr lang="en-US" sz="1500" b="0" strike="noStrike" spc="-1" dirty="0">
                  <a:solidFill>
                    <a:srgbClr val="FFFFFF"/>
                  </a:solidFill>
                  <a:latin typeface="Arial"/>
                  <a:ea typeface="DejaVu Sans"/>
                </a:rPr>
                <a:t>Restaurants.</a:t>
              </a:r>
              <a:endParaRPr lang="en-US" sz="1500" b="0" strike="noStrike" spc="-1" dirty="0">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76210" y="417185"/>
            <a:ext cx="316523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tr-TR" sz="4100" b="0" strike="noStrike" spc="-1" dirty="0" smtClean="0">
                <a:solidFill>
                  <a:srgbClr val="FFFFFF"/>
                </a:solidFill>
                <a:latin typeface="Arial"/>
              </a:rPr>
              <a:t>Methodology</a:t>
            </a:r>
            <a:endParaRPr lang="en-US" sz="4100" b="0" strike="noStrike" spc="-1" dirty="0">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dirty="0">
                  <a:solidFill>
                    <a:srgbClr val="FFFFFF"/>
                  </a:solidFill>
                  <a:latin typeface="Arial"/>
                  <a:ea typeface="DejaVu Sans"/>
                </a:rPr>
                <a:t>Filter out all venues that are </a:t>
              </a:r>
              <a:r>
                <a:rPr lang="tr-TR" spc="-1" dirty="0" smtClean="0">
                  <a:solidFill>
                    <a:srgbClr val="FFFFFF"/>
                  </a:solidFill>
                  <a:latin typeface="Arial"/>
                  <a:ea typeface="DejaVu Sans"/>
                </a:rPr>
                <a:t>Mexic</a:t>
              </a:r>
              <a:r>
                <a:rPr lang="en-US" sz="1800" b="0" strike="noStrike" spc="-1" dirty="0" smtClean="0">
                  <a:solidFill>
                    <a:srgbClr val="FFFFFF"/>
                  </a:solidFill>
                  <a:latin typeface="Arial"/>
                  <a:ea typeface="DejaVu Sans"/>
                </a:rPr>
                <a:t>an </a:t>
              </a:r>
              <a:r>
                <a:rPr lang="en-US" sz="1800" b="0" strike="noStrike" spc="-1" dirty="0">
                  <a:solidFill>
                    <a:srgbClr val="FFFFFF"/>
                  </a:solidFill>
                  <a:latin typeface="Arial"/>
                  <a:ea typeface="DejaVu Sans"/>
                </a:rPr>
                <a:t>Restaurants.</a:t>
              </a:r>
              <a:endParaRPr lang="en-US" sz="1800" b="0" strike="noStrike" spc="-1" dirty="0">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dirty="0">
                  <a:solidFill>
                    <a:srgbClr val="FFFFFF"/>
                  </a:solidFill>
                  <a:latin typeface="Arial"/>
                  <a:ea typeface="DejaVu Sans"/>
                </a:rPr>
                <a:t>Find rating , tips and like count for each </a:t>
              </a:r>
              <a:r>
                <a:rPr lang="tr-TR" spc="-1" dirty="0" smtClean="0">
                  <a:solidFill>
                    <a:srgbClr val="FFFFFF"/>
                  </a:solidFill>
                  <a:latin typeface="Arial"/>
                  <a:ea typeface="DejaVu Sans"/>
                </a:rPr>
                <a:t>Mexic</a:t>
              </a:r>
              <a:r>
                <a:rPr lang="en-US" sz="1800" b="0" strike="noStrike" spc="-1" dirty="0" smtClean="0">
                  <a:solidFill>
                    <a:srgbClr val="FFFFFF"/>
                  </a:solidFill>
                  <a:latin typeface="Arial"/>
                  <a:ea typeface="DejaVu Sans"/>
                </a:rPr>
                <a:t>an </a:t>
              </a:r>
              <a:r>
                <a:rPr lang="en-US" sz="1800" b="0" strike="noStrike" spc="-1" dirty="0">
                  <a:solidFill>
                    <a:srgbClr val="FFFFFF"/>
                  </a:solidFill>
                  <a:latin typeface="Arial"/>
                  <a:ea typeface="DejaVu Sans"/>
                </a:rPr>
                <a:t>Restaurants using </a:t>
              </a:r>
              <a:r>
                <a:rPr lang="en-US" sz="1800" b="0" strike="noStrike" spc="-1" dirty="0" err="1">
                  <a:solidFill>
                    <a:srgbClr val="FFFFFF"/>
                  </a:solidFill>
                  <a:latin typeface="Arial"/>
                  <a:ea typeface="DejaVu Sans"/>
                </a:rPr>
                <a:t>FourSquare</a:t>
              </a:r>
              <a:r>
                <a:rPr lang="en-US" sz="1800" b="0" strike="noStrike" spc="-1" dirty="0">
                  <a:solidFill>
                    <a:srgbClr val="FFFFFF"/>
                  </a:solidFill>
                  <a:latin typeface="Arial"/>
                  <a:ea typeface="DejaVu Sans"/>
                </a:rPr>
                <a:t> API.</a:t>
              </a:r>
              <a:endParaRPr lang="en-US" sz="1800" b="0" strike="noStrike" spc="-1" dirty="0">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dirty="0">
                  <a:solidFill>
                    <a:srgbClr val="FFFFFF"/>
                  </a:solidFill>
                  <a:latin typeface="Arial"/>
                  <a:ea typeface="DejaVu Sans"/>
                </a:rPr>
                <a:t>Using rating for each </a:t>
              </a:r>
              <a:r>
                <a:rPr lang="en-US" sz="1800" b="0" strike="noStrike" spc="-1" dirty="0" smtClean="0">
                  <a:solidFill>
                    <a:srgbClr val="FFFFFF"/>
                  </a:solidFill>
                  <a:latin typeface="Arial"/>
                  <a:ea typeface="DejaVu Sans"/>
                </a:rPr>
                <a:t>restaurant</a:t>
              </a:r>
              <a:r>
                <a:rPr lang="tr-TR" sz="1800" b="0" strike="noStrike" spc="-1" dirty="0" smtClean="0">
                  <a:solidFill>
                    <a:srgbClr val="FFFFFF"/>
                  </a:solidFill>
                  <a:latin typeface="Arial"/>
                  <a:ea typeface="DejaVu Sans"/>
                </a:rPr>
                <a:t> in order to analyse the neighborhood and borough.</a:t>
              </a:r>
              <a:endParaRPr lang="en-US" sz="1800" b="0" strike="noStrike" spc="-1" dirty="0">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smtClean="0">
                <a:solidFill>
                  <a:srgbClr val="FFFFFF"/>
                </a:solidFill>
                <a:latin typeface="Arial"/>
              </a:rPr>
              <a:t>Libraries</a:t>
            </a:r>
            <a:endParaRPr lang="en-US" sz="4400" b="0" strike="noStrike" spc="-1" dirty="0">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pic>
        <p:nvPicPr>
          <p:cNvPr id="6" name="Picture 5"/>
          <p:cNvPicPr>
            <a:picLocks noChangeAspect="1"/>
          </p:cNvPicPr>
          <p:nvPr/>
        </p:nvPicPr>
        <p:blipFill>
          <a:blip r:embed="rId2"/>
          <a:stretch>
            <a:fillRect/>
          </a:stretch>
        </p:blipFill>
        <p:spPr>
          <a:xfrm>
            <a:off x="3534480" y="1332251"/>
            <a:ext cx="5441700" cy="3472448"/>
          </a:xfrm>
          <a:prstGeom prst="rect">
            <a:avLst/>
          </a:prstGeom>
        </p:spPr>
      </p:pic>
      <p:sp>
        <p:nvSpPr>
          <p:cNvPr id="7" name="CustomShape 4"/>
          <p:cNvSpPr/>
          <p:nvPr/>
        </p:nvSpPr>
        <p:spPr>
          <a:xfrm>
            <a:off x="3294720" y="5936788"/>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b="1" spc="-1" dirty="0" smtClean="0">
                <a:solidFill>
                  <a:srgbClr val="000000"/>
                </a:solidFill>
                <a:latin typeface="Arial"/>
                <a:ea typeface="DejaVu Sans"/>
              </a:rPr>
              <a:t>Bronx </a:t>
            </a:r>
            <a:r>
              <a:rPr lang="en-US" sz="1800" b="0" strike="noStrike" spc="-1" dirty="0" smtClean="0">
                <a:solidFill>
                  <a:srgbClr val="595959"/>
                </a:solidFill>
                <a:latin typeface="Arial"/>
                <a:ea typeface="DejaVu Sans"/>
              </a:rPr>
              <a:t>has </a:t>
            </a:r>
            <a:r>
              <a:rPr lang="en-US" sz="1800" b="0" strike="noStrike" spc="-1" dirty="0">
                <a:solidFill>
                  <a:srgbClr val="595959"/>
                </a:solidFill>
                <a:latin typeface="Arial"/>
                <a:ea typeface="DejaVu Sans"/>
              </a:rPr>
              <a:t>maximum number of </a:t>
            </a:r>
            <a:r>
              <a:rPr lang="tr-TR" sz="1800" b="0" strike="noStrike" spc="-1" dirty="0" smtClean="0">
                <a:solidFill>
                  <a:srgbClr val="595959"/>
                </a:solidFill>
                <a:latin typeface="Arial"/>
                <a:ea typeface="DejaVu Sans"/>
              </a:rPr>
              <a:t>Mexican </a:t>
            </a:r>
            <a:r>
              <a:rPr lang="en-US" sz="1800" b="0" strike="noStrike" spc="-1" dirty="0" smtClean="0">
                <a:solidFill>
                  <a:srgbClr val="595959"/>
                </a:solidFill>
                <a:latin typeface="Arial"/>
                <a:ea typeface="DejaVu Sans"/>
              </a:rPr>
              <a:t>Restaurants</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pic>
        <p:nvPicPr>
          <p:cNvPr id="2" name="Picture 1"/>
          <p:cNvPicPr>
            <a:picLocks noChangeAspect="1"/>
          </p:cNvPicPr>
          <p:nvPr/>
        </p:nvPicPr>
        <p:blipFill>
          <a:blip r:embed="rId2"/>
          <a:stretch>
            <a:fillRect/>
          </a:stretch>
        </p:blipFill>
        <p:spPr>
          <a:xfrm>
            <a:off x="3294720" y="1579676"/>
            <a:ext cx="5399210" cy="3733207"/>
          </a:xfrm>
          <a:prstGeom prst="rect">
            <a:avLst/>
          </a:prstGeom>
        </p:spPr>
      </p:pic>
      <p:sp>
        <p:nvSpPr>
          <p:cNvPr id="8" name="CustomShape 4"/>
          <p:cNvSpPr/>
          <p:nvPr/>
        </p:nvSpPr>
        <p:spPr>
          <a:xfrm>
            <a:off x="3534480" y="5648289"/>
            <a:ext cx="6142743" cy="724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b="1" spc="-1" dirty="0" smtClean="0">
                <a:solidFill>
                  <a:srgbClr val="000000"/>
                </a:solidFill>
                <a:latin typeface="Arial"/>
                <a:ea typeface="DejaVu Sans"/>
              </a:rPr>
              <a:t>Sunset </a:t>
            </a:r>
            <a:r>
              <a:rPr lang="tr-TR" b="1" spc="-1" dirty="0">
                <a:solidFill>
                  <a:srgbClr val="000000"/>
                </a:solidFill>
                <a:latin typeface="Arial"/>
                <a:ea typeface="DejaVu Sans"/>
              </a:rPr>
              <a:t>Park</a:t>
            </a:r>
            <a:r>
              <a:rPr lang="en-US" sz="1800" b="0" strike="noStrike" spc="-1" dirty="0" smtClean="0">
                <a:solidFill>
                  <a:srgbClr val="595959"/>
                </a:solidFill>
                <a:latin typeface="Arial"/>
                <a:ea typeface="DejaVu Sans"/>
              </a:rPr>
              <a:t> </a:t>
            </a:r>
            <a:r>
              <a:rPr lang="en-US" sz="1800" b="0" strike="noStrike" spc="-1" dirty="0">
                <a:solidFill>
                  <a:srgbClr val="595959"/>
                </a:solidFill>
                <a:latin typeface="Arial"/>
                <a:ea typeface="DejaVu Sans"/>
              </a:rPr>
              <a:t>has maximum number of </a:t>
            </a:r>
            <a:r>
              <a:rPr lang="tr-TR" spc="-1" dirty="0" smtClean="0">
                <a:solidFill>
                  <a:srgbClr val="595959"/>
                </a:solidFill>
                <a:latin typeface="Arial"/>
                <a:ea typeface="DejaVu Sans"/>
              </a:rPr>
              <a:t>Mexican </a:t>
            </a:r>
            <a:r>
              <a:rPr lang="en-US" sz="1800" b="0" strike="noStrike" spc="-1" dirty="0" smtClean="0">
                <a:solidFill>
                  <a:srgbClr val="595959"/>
                </a:solidFill>
                <a:latin typeface="Arial"/>
                <a:ea typeface="DejaVu Sans"/>
              </a:rPr>
              <a:t>Restaurants</a:t>
            </a:r>
            <a:endParaRPr lang="en-US" sz="1800" b="0" strike="noStrike" spc="-1" dirty="0">
              <a:latin typeface="Arial"/>
            </a:endParaRPr>
          </a:p>
        </p:txBody>
      </p:sp>
    </p:spTree>
    <p:extLst>
      <p:ext uri="{BB962C8B-B14F-4D97-AF65-F5344CB8AC3E}">
        <p14:creationId xmlns:p14="http://schemas.microsoft.com/office/powerpoint/2010/main" val="16600948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2" name="Picture 1"/>
          <p:cNvPicPr>
            <a:picLocks noChangeAspect="1"/>
          </p:cNvPicPr>
          <p:nvPr/>
        </p:nvPicPr>
        <p:blipFill>
          <a:blip r:embed="rId2"/>
          <a:stretch>
            <a:fillRect/>
          </a:stretch>
        </p:blipFill>
        <p:spPr>
          <a:xfrm>
            <a:off x="3237805" y="2504493"/>
            <a:ext cx="5906195" cy="2405131"/>
          </a:xfrm>
          <a:prstGeom prst="rect">
            <a:avLst/>
          </a:prstGeom>
        </p:spPr>
      </p:pic>
    </p:spTree>
    <p:extLst>
      <p:ext uri="{BB962C8B-B14F-4D97-AF65-F5344CB8AC3E}">
        <p14:creationId xmlns:p14="http://schemas.microsoft.com/office/powerpoint/2010/main" val="21116783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669</Words>
  <Application>Microsoft Office PowerPoint</Application>
  <PresentationFormat>On-screen Show (4:3)</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esraaksan@hotmail.com</cp:lastModifiedBy>
  <cp:revision>11</cp:revision>
  <dcterms:created xsi:type="dcterms:W3CDTF">2019-10-05T02:54:49Z</dcterms:created>
  <dcterms:modified xsi:type="dcterms:W3CDTF">2020-04-07T12:03:29Z</dcterms:modified>
</cp:coreProperties>
</file>