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72" r:id="rId15"/>
    <p:sldId id="275" r:id="rId16"/>
    <p:sldId id="274" r:id="rId17"/>
    <p:sldId id="273" r:id="rId18"/>
    <p:sldId id="276" r:id="rId19"/>
    <p:sldId id="288" r:id="rId20"/>
    <p:sldId id="277" r:id="rId21"/>
    <p:sldId id="278" r:id="rId22"/>
    <p:sldId id="279" r:id="rId23"/>
    <p:sldId id="280" r:id="rId24"/>
    <p:sldId id="282" r:id="rId25"/>
    <p:sldId id="283" r:id="rId26"/>
    <p:sldId id="285" r:id="rId27"/>
    <p:sldId id="290" r:id="rId28"/>
    <p:sldId id="291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3" d="100"/>
          <a:sy n="63" d="100"/>
        </p:scale>
        <p:origin x="160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CAC5E-503D-46D5-896A-B071A6EE99AE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BCF8B-E955-4F09-981D-5BBD56E4FF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04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A085F-C6AA-4272-ACF7-C0945F9E85F8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113D1-4A06-47C6-BEF6-C2AF5884EF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113D1-4A06-47C6-BEF6-C2AF5884EFA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113D1-4A06-47C6-BEF6-C2AF5884EFA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7F526D-B307-46C7-AA0A-035111E70A07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BlowFish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7538F-60FC-4D07-A8BD-0ED1D8F4427F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BlowFish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9D1E-6C2D-4B39-8FF1-F12277952D0B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BlowFish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2E61-D06D-4D49-A05B-6DDC8BE62085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BlowFish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1636-0B23-41E2-857E-8B27E8E0C1DB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BlowFish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49EA-6EB9-4687-A6C8-58A26EA2CF3E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BlowFish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889AA-5262-405B-9674-9F2BEF569F8A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BlowFish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F40D-34DA-41B7-BA5A-732B95813E24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BlowFish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C4E40-199A-467E-8251-8CF655EF4839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BlowFish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AF74E64-DE22-48F5-8B5B-85CBEFF59B91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BlowFish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5AA51AC-499D-4E29-BFBD-63819AF52A12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BlowFish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66CFDF7-E501-4EDA-B17D-EBDE6760B843}" type="datetime1">
              <a:rPr lang="en-US" smtClean="0"/>
              <a:pPr/>
              <a:t>5/13/2025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BlowFish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raafat\AppData\Local\Temp\msohtmlclip1\01\clip_image001.png" TargetMode="External"/><Relationship Id="rId7" Type="http://schemas.openxmlformats.org/officeDocument/2006/relationships/image" Target="../media/image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rge_Vaudenay" TargetMode="External"/><Relationship Id="rId2" Type="http://schemas.openxmlformats.org/officeDocument/2006/relationships/hyperlink" Target="http://en.wikipedia.org/wiki/Cryptanalysi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openxmlformats.org/officeDocument/2006/relationships/hyperlink" Target="http://en.wikipedia.org/wiki/Weak_key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octor_of_Philosophy" TargetMode="External"/><Relationship Id="rId2" Type="http://schemas.openxmlformats.org/officeDocument/2006/relationships/hyperlink" Target="http://en.wikipedia.org/wiki/Vincent_Rijme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hyperlink" Target="http://en.wikipedia.org/wiki/Twofish" TargetMode="External"/><Relationship Id="rId4" Type="http://schemas.openxmlformats.org/officeDocument/2006/relationships/hyperlink" Target="http://en.wikipedia.org/wiki/Brute-force_search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raafat\AppData\Local\Temp\msohtmlclip1\01\clip_image001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38200" y="228600"/>
            <a:ext cx="7772400" cy="2898775"/>
          </a:xfrm>
        </p:spPr>
        <p:txBody>
          <a:bodyPr>
            <a:normAutofit/>
          </a:bodyPr>
          <a:lstStyle/>
          <a:p>
            <a:r>
              <a:rPr lang="en-US" sz="8000" b="1" dirty="0"/>
              <a:t>BlowFish</a:t>
            </a:r>
            <a:br>
              <a:rPr lang="en-US" sz="8000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" y="609600"/>
            <a:ext cx="8534401" cy="5181600"/>
          </a:xfrm>
        </p:spPr>
        <p:txBody>
          <a:bodyPr>
            <a:normAutofit fontScale="47500" lnSpcReduction="20000"/>
          </a:bodyPr>
          <a:lstStyle/>
          <a:p>
            <a:pPr algn="ctr"/>
            <a:endParaRPr lang="en-US" sz="6200" dirty="0"/>
          </a:p>
          <a:p>
            <a:pPr algn="ctr"/>
            <a:endParaRPr lang="en-US" sz="6200" dirty="0"/>
          </a:p>
          <a:p>
            <a:pPr algn="ctr"/>
            <a:endParaRPr lang="en-US" sz="6200" dirty="0"/>
          </a:p>
          <a:p>
            <a:pPr algn="ctr"/>
            <a:r>
              <a:rPr lang="en-US" sz="6200" dirty="0"/>
              <a:t>Prepared by</a:t>
            </a:r>
          </a:p>
          <a:p>
            <a:pPr algn="ctr"/>
            <a:r>
              <a:rPr lang="en-US" sz="6200" dirty="0"/>
              <a:t> </a:t>
            </a:r>
          </a:p>
          <a:p>
            <a:pPr lvl="0" algn="ctr"/>
            <a:r>
              <a:rPr lang="en-US" sz="6200" dirty="0"/>
              <a:t>Esraa Salah Eldeen</a:t>
            </a:r>
          </a:p>
          <a:p>
            <a:pPr lvl="0" algn="ctr"/>
            <a:r>
              <a:rPr lang="en-US" sz="6200" dirty="0" err="1"/>
              <a:t>El_taher</a:t>
            </a:r>
            <a:r>
              <a:rPr lang="en-US" sz="6200" dirty="0"/>
              <a:t> Mohammed </a:t>
            </a:r>
            <a:r>
              <a:rPr lang="en-US" sz="6200" dirty="0" err="1"/>
              <a:t>El_taher</a:t>
            </a:r>
            <a:r>
              <a:rPr lang="en-US" sz="6200" dirty="0"/>
              <a:t> </a:t>
            </a:r>
          </a:p>
          <a:p>
            <a:pPr lvl="0" algn="ctr"/>
            <a:r>
              <a:rPr lang="en-US" sz="6200" dirty="0"/>
              <a:t>Ali </a:t>
            </a:r>
            <a:r>
              <a:rPr lang="en-US" sz="6200" dirty="0" err="1"/>
              <a:t>Zenhom</a:t>
            </a:r>
            <a:r>
              <a:rPr lang="en-US" sz="6200" dirty="0"/>
              <a:t> Ali</a:t>
            </a:r>
          </a:p>
          <a:p>
            <a:pPr lvl="0" algn="ctr"/>
            <a:endParaRPr lang="en-US" sz="6200" dirty="0"/>
          </a:p>
          <a:p>
            <a:pPr algn="ctr"/>
            <a:r>
              <a:rPr lang="en-US" sz="6200" dirty="0"/>
              <a:t>Under supervision of </a:t>
            </a:r>
          </a:p>
          <a:p>
            <a:pPr algn="ctr"/>
            <a:r>
              <a:rPr lang="en-US" sz="6200" dirty="0"/>
              <a:t>DR. Omar</a:t>
            </a:r>
          </a:p>
          <a:p>
            <a:pPr algn="ctr"/>
            <a:endParaRPr lang="en-US" sz="6200" dirty="0"/>
          </a:p>
          <a:p>
            <a:r>
              <a:rPr lang="en-US" sz="1050" dirty="0"/>
              <a:t>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5844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04800"/>
            <a:ext cx="1457325" cy="1238250"/>
          </a:xfrm>
          <a:prstGeom prst="rect">
            <a:avLst/>
          </a:prstGeom>
          <a:noFill/>
        </p:spPr>
      </p:pic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228600"/>
            <a:ext cx="1457325" cy="1238250"/>
          </a:xfrm>
          <a:prstGeom prst="rect">
            <a:avLst/>
          </a:prstGeom>
          <a:noFill/>
        </p:spPr>
      </p:pic>
      <p:pic>
        <p:nvPicPr>
          <p:cNvPr id="13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process:</a:t>
            </a:r>
          </a:p>
          <a:p>
            <a:pPr lvl="0"/>
            <a:r>
              <a:rPr lang="en-US" sz="2400" dirty="0"/>
              <a:t>Let F be the round function and let</a:t>
            </a:r>
            <a:r>
              <a:rPr lang="en-US" dirty="0"/>
              <a:t>               </a:t>
            </a:r>
            <a:r>
              <a:rPr lang="en-US" sz="2400" dirty="0"/>
              <a:t>be the sub-keys for the rounds   respectively.</a:t>
            </a:r>
            <a:endParaRPr lang="en-US" dirty="0"/>
          </a:p>
          <a:p>
            <a:pPr lvl="1"/>
            <a:r>
              <a:rPr lang="en-US" sz="2400" dirty="0"/>
              <a:t>Split the plaintext block into two equal pieces, (L0, R0)</a:t>
            </a:r>
          </a:p>
          <a:p>
            <a:pPr lvl="1"/>
            <a:r>
              <a:rPr lang="en-US" sz="2400" dirty="0"/>
              <a:t>For each round                   compute the following:</a:t>
            </a:r>
          </a:p>
          <a:p>
            <a:pPr lvl="1"/>
            <a:endParaRPr lang="en-US" dirty="0"/>
          </a:p>
          <a:p>
            <a:pPr lvl="0"/>
            <a:endParaRPr lang="en-US" sz="2400" dirty="0"/>
          </a:p>
          <a:p>
            <a:r>
              <a:rPr lang="en-US" dirty="0"/>
              <a:t>The cipher text is </a:t>
            </a:r>
            <a:r>
              <a:rPr lang="en-US" b="1" dirty="0"/>
              <a:t>(</a:t>
            </a:r>
            <a:r>
              <a:rPr lang="en-US" b="1" dirty="0" err="1"/>
              <a:t>Rn</a:t>
            </a:r>
            <a:r>
              <a:rPr lang="en-US" b="1" dirty="0"/>
              <a:t> + 1,Ln + 1).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Feistel cipher</a:t>
            </a:r>
            <a:endParaRPr lang="en-US" dirty="0"/>
          </a:p>
        </p:txBody>
      </p:sp>
      <p:pic>
        <p:nvPicPr>
          <p:cNvPr id="2050" name="Picture 2" descr="C:\Users\raafat\AppData\Local\Temp\msohtmlclip1\01\clip_image001.png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6172200" y="2057400"/>
            <a:ext cx="1211263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 descr="clip_image0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3733800"/>
            <a:ext cx="1116013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clip_image00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4419600"/>
            <a:ext cx="1676400" cy="361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lip_image00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4495800"/>
            <a:ext cx="2445623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4" descr="Blowfish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Decryption Process:</a:t>
            </a:r>
          </a:p>
          <a:p>
            <a:r>
              <a:rPr lang="en-US" dirty="0"/>
              <a:t>The cipher text is </a:t>
            </a:r>
            <a:r>
              <a:rPr lang="en-US" b="1" dirty="0"/>
              <a:t>(</a:t>
            </a:r>
            <a:r>
              <a:rPr lang="en-US" b="1" dirty="0" err="1"/>
              <a:t>Rn</a:t>
            </a:r>
            <a:r>
              <a:rPr lang="en-US" b="1" dirty="0"/>
              <a:t> + 1,Ln + 1).</a:t>
            </a:r>
          </a:p>
          <a:p>
            <a:endParaRPr lang="en-US" dirty="0"/>
          </a:p>
          <a:p>
            <a:r>
              <a:rPr lang="en-US" dirty="0"/>
              <a:t>For           </a:t>
            </a:r>
          </a:p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 lvl="0"/>
            <a:r>
              <a:rPr lang="en-US" dirty="0"/>
              <a:t>Then </a:t>
            </a:r>
            <a:r>
              <a:rPr lang="en-US" b="1" dirty="0"/>
              <a:t>(L0,R0)</a:t>
            </a:r>
            <a:r>
              <a:rPr lang="en-US" dirty="0"/>
              <a:t> is the plaintext again.</a:t>
            </a:r>
          </a:p>
          <a:p>
            <a:pPr lvl="0"/>
            <a:r>
              <a:rPr lang="en-US" dirty="0"/>
              <a:t>Advantage of this model is that the round function F does not have to be invertible, and can be very complex.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Feistel cipher</a:t>
            </a:r>
            <a:endParaRPr lang="en-US" dirty="0"/>
          </a:p>
        </p:txBody>
      </p:sp>
      <p:pic>
        <p:nvPicPr>
          <p:cNvPr id="3074" name="Picture 2" descr="clip_image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743200"/>
            <a:ext cx="1446213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 descr="clip_image0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657600"/>
            <a:ext cx="1412901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 descr="clip_image00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657600"/>
            <a:ext cx="290879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4" descr="Blowfish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diagram illustrates both encryption and decryption.</a:t>
            </a:r>
          </a:p>
          <a:p>
            <a:endParaRPr lang="en-US" dirty="0"/>
          </a:p>
          <a:p>
            <a:pPr lvl="0"/>
            <a:r>
              <a:rPr lang="en-US" dirty="0"/>
              <a:t>The reversal of the </a:t>
            </a:r>
            <a:r>
              <a:rPr lang="en-US" b="1" dirty="0" err="1"/>
              <a:t>subkey</a:t>
            </a:r>
            <a:r>
              <a:rPr lang="en-US" dirty="0"/>
              <a:t> order for decryption is the only difference between encryption and decryption.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Feistel cipher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Blowfish use  a Feistel network, iterating a simple encryption function 16 times. </a:t>
            </a:r>
          </a:p>
          <a:p>
            <a:r>
              <a:rPr lang="en-US" dirty="0"/>
              <a:t>The block size is 64 bits, </a:t>
            </a:r>
          </a:p>
          <a:p>
            <a:r>
              <a:rPr lang="en-US" dirty="0"/>
              <a:t>The key can be 32 bits length up to 448 bits.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Blowfish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encryption occurs via a 16-round Feistel network</a:t>
            </a:r>
          </a:p>
          <a:p>
            <a:r>
              <a:rPr lang="en-US" dirty="0"/>
              <a:t>All operations are XORs and additions on 32-bit words.</a:t>
            </a:r>
          </a:p>
          <a:p>
            <a:r>
              <a:rPr lang="en-US" dirty="0"/>
              <a:t>The only additional operations are four indexed array data lookups per round.</a:t>
            </a:r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758952"/>
          </a:xfrm>
        </p:spPr>
        <p:txBody>
          <a:bodyPr>
            <a:normAutofit fontScale="90000"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4000" b="1" dirty="0">
                <a:latin typeface="+mn-lt"/>
                <a:ea typeface="+mn-ea"/>
                <a:cs typeface="+mn-cs"/>
              </a:rPr>
              <a:t>   1-Data- encryption and Decryption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Blowfish Encryption process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838200"/>
            <a:ext cx="386613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b="1" u="sng" dirty="0"/>
              <a:t>Encryption process:</a:t>
            </a:r>
            <a:endParaRPr lang="en-US" dirty="0"/>
          </a:p>
          <a:p>
            <a:r>
              <a:rPr lang="en-US" dirty="0"/>
              <a:t>The input is a 64-bit data of element “x”</a:t>
            </a:r>
          </a:p>
          <a:p>
            <a:pPr lvl="0"/>
            <a:r>
              <a:rPr lang="en-US" dirty="0"/>
              <a:t>Divide x into two 32-bit halves: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xL</a:t>
            </a:r>
            <a:r>
              <a:rPr lang="en-US" dirty="0"/>
              <a:t>, </a:t>
            </a:r>
            <a:r>
              <a:rPr lang="en-US" dirty="0" err="1"/>
              <a:t>xR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= 1 to 16:</a:t>
            </a:r>
          </a:p>
          <a:p>
            <a:pPr lvl="1"/>
            <a:r>
              <a:rPr lang="en-US" dirty="0" err="1"/>
              <a:t>xL</a:t>
            </a:r>
            <a:r>
              <a:rPr lang="en-US" dirty="0"/>
              <a:t> = </a:t>
            </a:r>
            <a:r>
              <a:rPr lang="en-US" dirty="0" err="1"/>
              <a:t>xL</a:t>
            </a:r>
            <a:r>
              <a:rPr lang="en-US" dirty="0"/>
              <a:t> XOR Pi              </a:t>
            </a:r>
          </a:p>
          <a:p>
            <a:pPr lvl="1"/>
            <a:r>
              <a:rPr lang="en-US" dirty="0" err="1"/>
              <a:t>xR</a:t>
            </a:r>
            <a:r>
              <a:rPr lang="en-US" dirty="0"/>
              <a:t> = F(</a:t>
            </a:r>
            <a:r>
              <a:rPr lang="en-US" dirty="0" err="1"/>
              <a:t>xL</a:t>
            </a:r>
            <a:r>
              <a:rPr lang="en-US" dirty="0"/>
              <a:t>) XOR </a:t>
            </a:r>
            <a:r>
              <a:rPr lang="en-US" dirty="0" err="1"/>
              <a:t>xR</a:t>
            </a:r>
            <a:endParaRPr lang="en-US" dirty="0"/>
          </a:p>
          <a:p>
            <a:pPr lvl="1"/>
            <a:r>
              <a:rPr lang="en-US" dirty="0"/>
              <a:t>Swap </a:t>
            </a:r>
            <a:r>
              <a:rPr lang="en-US" dirty="0" err="1"/>
              <a:t>xL</a:t>
            </a:r>
            <a:r>
              <a:rPr lang="en-US" dirty="0"/>
              <a:t> and </a:t>
            </a:r>
            <a:r>
              <a:rPr lang="en-US" dirty="0" err="1"/>
              <a:t>xR</a:t>
            </a:r>
            <a:endParaRPr lang="en-US" dirty="0"/>
          </a:p>
          <a:p>
            <a:pPr lvl="1"/>
            <a:r>
              <a:rPr lang="en-US" dirty="0"/>
              <a:t>Then repeat it 16 time</a:t>
            </a:r>
          </a:p>
          <a:p>
            <a:pPr lvl="1"/>
            <a:r>
              <a:rPr lang="en-US" dirty="0"/>
              <a:t>Swap </a:t>
            </a:r>
            <a:r>
              <a:rPr lang="en-US" dirty="0" err="1"/>
              <a:t>xL</a:t>
            </a:r>
            <a:r>
              <a:rPr lang="en-US" dirty="0"/>
              <a:t> and </a:t>
            </a:r>
            <a:r>
              <a:rPr lang="en-US" dirty="0" err="1"/>
              <a:t>xR</a:t>
            </a:r>
            <a:r>
              <a:rPr lang="en-US" dirty="0"/>
              <a:t> (Undo the last swap.)</a:t>
            </a:r>
          </a:p>
          <a:p>
            <a:pPr lvl="1"/>
            <a:r>
              <a:rPr lang="en-US" dirty="0" err="1"/>
              <a:t>xL</a:t>
            </a:r>
            <a:r>
              <a:rPr lang="en-US" dirty="0"/>
              <a:t> = </a:t>
            </a:r>
            <a:r>
              <a:rPr lang="en-US" dirty="0" err="1"/>
              <a:t>xL</a:t>
            </a:r>
            <a:r>
              <a:rPr lang="en-US" dirty="0"/>
              <a:t> XOR P18 </a:t>
            </a:r>
          </a:p>
          <a:p>
            <a:pPr lvl="1"/>
            <a:r>
              <a:rPr lang="en-US" dirty="0" err="1"/>
              <a:t>xR</a:t>
            </a:r>
            <a:r>
              <a:rPr lang="en-US" dirty="0"/>
              <a:t> = </a:t>
            </a:r>
            <a:r>
              <a:rPr lang="en-US" dirty="0" err="1"/>
              <a:t>xR</a:t>
            </a:r>
            <a:r>
              <a:rPr lang="en-US" dirty="0"/>
              <a:t> XOR P17</a:t>
            </a:r>
          </a:p>
          <a:p>
            <a:endParaRPr lang="en-US" dirty="0"/>
          </a:p>
          <a:p>
            <a:pPr lvl="0"/>
            <a:r>
              <a:rPr lang="en-US" dirty="0"/>
              <a:t>Recombine </a:t>
            </a:r>
            <a:r>
              <a:rPr lang="en-US" dirty="0" err="1"/>
              <a:t>xL</a:t>
            </a:r>
            <a:r>
              <a:rPr lang="en-US" dirty="0"/>
              <a:t> and </a:t>
            </a:r>
            <a:r>
              <a:rPr lang="en-US" dirty="0" err="1"/>
              <a:t>xR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Data- encryption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P-array consists of 18 32-bit sub-keys P1, P2,..., P18.</a:t>
            </a:r>
          </a:p>
          <a:p>
            <a:pPr lvl="0"/>
            <a:r>
              <a:rPr lang="en-US" dirty="0"/>
              <a:t>There are four 32-bit S-boxes with 256 entries each:</a:t>
            </a:r>
          </a:p>
          <a:p>
            <a:r>
              <a:rPr lang="en-US" dirty="0"/>
              <a:t>S1,0, S1,1,..., S1,255;</a:t>
            </a:r>
          </a:p>
          <a:p>
            <a:r>
              <a:rPr lang="en-US" dirty="0"/>
              <a:t>S2,0, S2,1,..,, S2,255;</a:t>
            </a:r>
          </a:p>
          <a:p>
            <a:r>
              <a:rPr lang="en-US" dirty="0"/>
              <a:t>S3,0, S3,1,..., S3,255;</a:t>
            </a:r>
          </a:p>
          <a:p>
            <a:r>
              <a:rPr lang="en-US" dirty="0"/>
              <a:t>S4,0, S4,1,..,, S4,255.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 Data- encryption and Decryption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r>
              <a:rPr lang="en-US" dirty="0"/>
              <a:t>Divide </a:t>
            </a:r>
            <a:r>
              <a:rPr lang="en-US" dirty="0" err="1"/>
              <a:t>xL</a:t>
            </a:r>
            <a:r>
              <a:rPr lang="en-US" dirty="0"/>
              <a:t> into four eight-bit quarters: a, b, c, and d.</a:t>
            </a:r>
          </a:p>
          <a:p>
            <a:endParaRPr lang="en-US" dirty="0"/>
          </a:p>
          <a:p>
            <a:r>
              <a:rPr lang="en-US" dirty="0"/>
              <a:t>8 bit all to choose from 256 possibilities of      s-box</a:t>
            </a:r>
          </a:p>
          <a:p>
            <a:endParaRPr lang="en-US" dirty="0"/>
          </a:p>
          <a:p>
            <a:r>
              <a:rPr lang="en-US" dirty="0"/>
              <a:t>F(</a:t>
            </a:r>
            <a:r>
              <a:rPr lang="en-US" dirty="0" err="1"/>
              <a:t>xL</a:t>
            </a:r>
            <a:r>
              <a:rPr lang="en-US" dirty="0"/>
              <a:t>) = ((S1,a + S2,b mod 2^32) XOR S3,c) + S4,d mod 2^32.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534400" cy="987552"/>
          </a:xfrm>
        </p:spPr>
        <p:txBody>
          <a:bodyPr>
            <a:noAutofit/>
          </a:bodyPr>
          <a:lstStyle/>
          <a:p>
            <a:pPr lvl="0"/>
            <a:br>
              <a:rPr lang="en-US" sz="4000" b="1" dirty="0"/>
            </a:br>
            <a:r>
              <a:rPr lang="en-US" sz="4000" b="1" dirty="0"/>
              <a:t>Blowfish Function F 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 descr="0308feat2fig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990600"/>
            <a:ext cx="7212643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228600" y="0"/>
            <a:ext cx="87630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round function (Feistel function) of Blowfish</a:t>
            </a:r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concepts in cryptography </a:t>
            </a:r>
          </a:p>
          <a:p>
            <a:endParaRPr lang="en-US" dirty="0"/>
          </a:p>
          <a:p>
            <a:r>
              <a:rPr lang="en-US" b="1" dirty="0"/>
              <a:t>Blowfish in details</a:t>
            </a:r>
          </a:p>
          <a:p>
            <a:endParaRPr lang="en-US" b="1" dirty="0"/>
          </a:p>
          <a:p>
            <a:r>
              <a:rPr lang="en-US" b="1" dirty="0"/>
              <a:t>Implementation of Blowfish using python</a:t>
            </a:r>
          </a:p>
          <a:p>
            <a:endParaRPr lang="en-US" b="1" dirty="0"/>
          </a:p>
          <a:p>
            <a:r>
              <a:rPr lang="en-US" b="1" dirty="0"/>
              <a:t>Crypto analysis of Blowfish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BlowFish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Decryption process </a:t>
            </a:r>
          </a:p>
          <a:p>
            <a:pPr>
              <a:buNone/>
            </a:pPr>
            <a:r>
              <a:rPr lang="en-US" sz="2400" dirty="0"/>
              <a:t>is exactly the same as</a:t>
            </a:r>
          </a:p>
          <a:p>
            <a:pPr>
              <a:buNone/>
            </a:pPr>
            <a:r>
              <a:rPr lang="en-US" sz="2400" dirty="0"/>
              <a:t> encryption, except that</a:t>
            </a:r>
          </a:p>
          <a:p>
            <a:pPr>
              <a:buNone/>
            </a:pPr>
            <a:r>
              <a:rPr lang="en-US" sz="2400" dirty="0"/>
              <a:t> P1, P2,..., P18 are used</a:t>
            </a:r>
          </a:p>
          <a:p>
            <a:pPr>
              <a:buNone/>
            </a:pPr>
            <a:r>
              <a:rPr lang="en-US" sz="2400" dirty="0"/>
              <a:t>in the reverse order.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534400" cy="758952"/>
          </a:xfrm>
        </p:spPr>
        <p:txBody>
          <a:bodyPr>
            <a:noAutofit/>
          </a:bodyPr>
          <a:lstStyle/>
          <a:p>
            <a:pPr lvl="0"/>
            <a:r>
              <a:rPr lang="en-US" sz="4000" b="1" dirty="0"/>
              <a:t>Blowfish Decryption Process </a:t>
            </a:r>
            <a:br>
              <a:rPr lang="en-US" sz="4000" b="1" dirty="0"/>
            </a:br>
            <a:endParaRPr lang="en-US" sz="40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5200" y="1371600"/>
            <a:ext cx="4064000" cy="516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the Sub-keys:</a:t>
            </a:r>
          </a:p>
          <a:p>
            <a:pPr lvl="0">
              <a:buNone/>
            </a:pPr>
            <a:r>
              <a:rPr lang="en-US" dirty="0"/>
              <a:t>1-  Initialize first the P-array and then the four S-boxes, in order, with a fixed string. This string consists of the hexadecimal digits of pi (less the initial 3):</a:t>
            </a:r>
          </a:p>
          <a:p>
            <a:pPr>
              <a:buNone/>
            </a:pPr>
            <a:r>
              <a:rPr lang="en-US" dirty="0"/>
              <a:t>		P1 = 0x243f6a88</a:t>
            </a:r>
          </a:p>
          <a:p>
            <a:pPr>
              <a:buNone/>
            </a:pPr>
            <a:r>
              <a:rPr lang="en-US" dirty="0"/>
              <a:t>		P2 = 0x85a308d3</a:t>
            </a:r>
          </a:p>
          <a:p>
            <a:pPr>
              <a:buNone/>
            </a:pPr>
            <a:r>
              <a:rPr lang="en-US" dirty="0"/>
              <a:t>		P3 = 0x13198a2e</a:t>
            </a:r>
          </a:p>
          <a:p>
            <a:pPr>
              <a:buNone/>
            </a:pPr>
            <a:r>
              <a:rPr lang="en-US" dirty="0"/>
              <a:t>		P4 = 0x03707344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 key-expansion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>
                <a:cs typeface="Andalus" pitchFamily="2" charset="-78"/>
              </a:rPr>
              <a:t>2- Split key 8 digit (64 bit ) to 2 part and XOR first part sub key p1 , and second part with sub key p2, and so on until generate the new p18.</a:t>
            </a:r>
          </a:p>
          <a:p>
            <a:pPr>
              <a:buNone/>
            </a:pPr>
            <a:r>
              <a:rPr lang="en-US" dirty="0">
                <a:cs typeface="Andalus" pitchFamily="2" charset="-78"/>
              </a:rPr>
              <a:t>3- Until now we XOR </a:t>
            </a:r>
            <a:r>
              <a:rPr lang="en-US" dirty="0" err="1">
                <a:cs typeface="Andalus" pitchFamily="2" charset="-78"/>
              </a:rPr>
              <a:t>p_boxes</a:t>
            </a:r>
            <a:r>
              <a:rPr lang="en-US" dirty="0">
                <a:cs typeface="Andalus" pitchFamily="2" charset="-78"/>
              </a:rPr>
              <a:t> with sec key however this not enough ,because if  </a:t>
            </a:r>
            <a:r>
              <a:rPr lang="en-US" dirty="0" err="1">
                <a:cs typeface="Andalus" pitchFamily="2" charset="-78"/>
              </a:rPr>
              <a:t>xor</a:t>
            </a:r>
            <a:r>
              <a:rPr lang="en-US" dirty="0">
                <a:cs typeface="Andalus" pitchFamily="2" charset="-78"/>
              </a:rPr>
              <a:t> </a:t>
            </a:r>
            <a:r>
              <a:rPr lang="en-US" dirty="0" err="1">
                <a:cs typeface="Andalus" pitchFamily="2" charset="-78"/>
              </a:rPr>
              <a:t>p_boxes</a:t>
            </a:r>
            <a:r>
              <a:rPr lang="en-US" dirty="0">
                <a:cs typeface="Andalus" pitchFamily="2" charset="-78"/>
              </a:rPr>
              <a:t>(which is known) with new </a:t>
            </a:r>
            <a:r>
              <a:rPr lang="en-US" dirty="0" err="1">
                <a:cs typeface="Andalus" pitchFamily="2" charset="-78"/>
              </a:rPr>
              <a:t>p_boxes</a:t>
            </a:r>
            <a:r>
              <a:rPr lang="en-US" dirty="0">
                <a:cs typeface="Andalus" pitchFamily="2" charset="-78"/>
              </a:rPr>
              <a:t> i will get the key.</a:t>
            </a:r>
          </a:p>
          <a:p>
            <a:pPr>
              <a:buNone/>
            </a:pPr>
            <a:endParaRPr lang="en-US" dirty="0"/>
          </a:p>
          <a:p>
            <a:pPr lvl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key-expansion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4419600"/>
            <a:ext cx="1676400" cy="1600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>
                <a:cs typeface="Andalus" pitchFamily="2" charset="-78"/>
              </a:rPr>
              <a:t>3-  We will generate new chain for p &amp; s -</a:t>
            </a:r>
            <a:r>
              <a:rPr lang="en-US" dirty="0" err="1">
                <a:cs typeface="Andalus" pitchFamily="2" charset="-78"/>
              </a:rPr>
              <a:t>boxs</a:t>
            </a:r>
            <a:r>
              <a:rPr lang="en-US" dirty="0">
                <a:cs typeface="Andalus" pitchFamily="2" charset="-78"/>
              </a:rPr>
              <a:t> by encrypt them with p-box and old s-box using initial value xl=0  , </a:t>
            </a:r>
            <a:r>
              <a:rPr lang="en-US" dirty="0" err="1">
                <a:cs typeface="Andalus" pitchFamily="2" charset="-78"/>
              </a:rPr>
              <a:t>xr</a:t>
            </a:r>
            <a:r>
              <a:rPr lang="en-US" dirty="0">
                <a:cs typeface="Andalus" pitchFamily="2" charset="-78"/>
              </a:rPr>
              <a:t>=0.</a:t>
            </a:r>
          </a:p>
          <a:p>
            <a:pPr>
              <a:buNone/>
            </a:pPr>
            <a:r>
              <a:rPr lang="en-US" dirty="0">
                <a:cs typeface="Andalus" pitchFamily="2" charset="-78"/>
              </a:rPr>
              <a:t>4- The output will be the new P1, P2 which will be the input to generate the ne P3,P4. until get all new Ps .</a:t>
            </a:r>
          </a:p>
          <a:p>
            <a:pPr lvl="0">
              <a:buNone/>
            </a:pPr>
            <a:r>
              <a:rPr lang="en-US" dirty="0">
                <a:cs typeface="Andalus" pitchFamily="2" charset="-78"/>
              </a:rPr>
              <a:t>5- New P17,P18, then will be the initial value to re-generate s-box, and so on.</a:t>
            </a:r>
          </a:p>
          <a:p>
            <a:pPr lvl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key-expansion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95400"/>
            <a:ext cx="88392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000" dirty="0"/>
              <a:t>Implementation of Blowfish using python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6146" name="Picture 2" descr="http://www.cis.upenn.edu/~lhuang3/cse399-python/images/smilingpython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743200"/>
            <a:ext cx="2667000" cy="2667000"/>
          </a:xfrm>
          <a:prstGeom prst="rect">
            <a:avLst/>
          </a:prstGeom>
          <a:noFill/>
        </p:spPr>
      </p:pic>
      <p:sp>
        <p:nvSpPr>
          <p:cNvPr id="8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Algorithm flowchart</a:t>
            </a:r>
          </a:p>
        </p:txBody>
      </p:sp>
      <p:grpSp>
        <p:nvGrpSpPr>
          <p:cNvPr id="1026" name="Group 2"/>
          <p:cNvGrpSpPr>
            <a:grpSpLocks noChangeAspect="1"/>
          </p:cNvGrpSpPr>
          <p:nvPr/>
        </p:nvGrpSpPr>
        <p:grpSpPr bwMode="auto">
          <a:xfrm>
            <a:off x="1143000" y="1311275"/>
            <a:ext cx="6732587" cy="5546725"/>
            <a:chOff x="735" y="2289"/>
            <a:chExt cx="10602" cy="8735"/>
          </a:xfrm>
        </p:grpSpPr>
        <p:sp>
          <p:nvSpPr>
            <p:cNvPr id="1027" name="AutoShape 3"/>
            <p:cNvSpPr>
              <a:spLocks noChangeAspect="1" noChangeArrowheads="1"/>
            </p:cNvSpPr>
            <p:nvPr/>
          </p:nvSpPr>
          <p:spPr bwMode="auto">
            <a:xfrm>
              <a:off x="735" y="2289"/>
              <a:ext cx="10602" cy="8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AutoShape 4"/>
            <p:cNvSpPr>
              <a:spLocks noChangeArrowheads="1"/>
            </p:cNvSpPr>
            <p:nvPr/>
          </p:nvSpPr>
          <p:spPr bwMode="auto">
            <a:xfrm>
              <a:off x="735" y="2289"/>
              <a:ext cx="2059" cy="65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82296" tIns="41148" rIns="82296" bIns="41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Begin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9" name="AutoShape 5"/>
            <p:cNvSpPr>
              <a:spLocks noChangeArrowheads="1"/>
            </p:cNvSpPr>
            <p:nvPr/>
          </p:nvSpPr>
          <p:spPr bwMode="auto">
            <a:xfrm>
              <a:off x="9357" y="9044"/>
              <a:ext cx="1458" cy="65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82296" tIns="41148" rIns="82296" bIns="41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End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Text Box 6"/>
            <p:cNvSpPr txBox="1">
              <a:spLocks noChangeArrowheads="1"/>
            </p:cNvSpPr>
            <p:nvPr/>
          </p:nvSpPr>
          <p:spPr bwMode="auto">
            <a:xfrm>
              <a:off x="4094" y="2398"/>
              <a:ext cx="4334" cy="5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</a:t>
              </a:r>
              <a:r>
                <a:rPr kumimoji="0" lang="th-TH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/2 = </a:t>
              </a: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XL and XR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1" name="Text Box 7"/>
            <p:cNvSpPr txBox="1">
              <a:spLocks noChangeArrowheads="1"/>
            </p:cNvSpPr>
            <p:nvPr/>
          </p:nvSpPr>
          <p:spPr bwMode="auto">
            <a:xfrm>
              <a:off x="4094" y="4002"/>
              <a:ext cx="4334" cy="8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XL </a:t>
              </a:r>
              <a:r>
                <a:rPr kumimoji="0" lang="th-TH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= </a:t>
              </a: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XL XOR Pi</a:t>
              </a:r>
              <a:endParaRPr kumimoji="0" lang="th-TH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XR </a:t>
              </a:r>
              <a:r>
                <a:rPr kumimoji="0" lang="th-TH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=</a:t>
              </a: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F</a:t>
              </a:r>
              <a:r>
                <a:rPr kumimoji="0" lang="th-TH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(</a:t>
              </a: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XL</a:t>
              </a:r>
              <a:r>
                <a:rPr kumimoji="0" lang="th-TH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)</a:t>
              </a: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XOR XR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2" name="Text Box 8"/>
            <p:cNvSpPr txBox="1">
              <a:spLocks noChangeArrowheads="1"/>
            </p:cNvSpPr>
            <p:nvPr/>
          </p:nvSpPr>
          <p:spPr bwMode="auto">
            <a:xfrm>
              <a:off x="4094" y="3201"/>
              <a:ext cx="4334" cy="4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For I </a:t>
              </a:r>
              <a:r>
                <a:rPr kumimoji="0" lang="th-TH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= 1</a:t>
              </a: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to </a:t>
              </a:r>
              <a:r>
                <a:rPr kumimoji="0" lang="th-TH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16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4094" y="7250"/>
              <a:ext cx="4334" cy="5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Swap XL and XR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4" name="Text Box 10"/>
            <p:cNvSpPr txBox="1">
              <a:spLocks noChangeArrowheads="1"/>
            </p:cNvSpPr>
            <p:nvPr/>
          </p:nvSpPr>
          <p:spPr bwMode="auto">
            <a:xfrm>
              <a:off x="4094" y="8144"/>
              <a:ext cx="4334" cy="9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XL </a:t>
              </a:r>
              <a:r>
                <a:rPr kumimoji="0" lang="th-TH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= </a:t>
              </a: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XL XOR P</a:t>
              </a:r>
              <a:r>
                <a:rPr kumimoji="0" lang="th-TH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18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XR </a:t>
              </a:r>
              <a:r>
                <a:rPr kumimoji="0" lang="th-TH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= </a:t>
              </a: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XR XOR P</a:t>
              </a:r>
              <a:r>
                <a:rPr kumimoji="0" lang="th-TH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17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5" name="Text Box 11"/>
            <p:cNvSpPr txBox="1">
              <a:spLocks noChangeArrowheads="1"/>
            </p:cNvSpPr>
            <p:nvPr/>
          </p:nvSpPr>
          <p:spPr bwMode="auto">
            <a:xfrm>
              <a:off x="4094" y="9224"/>
              <a:ext cx="4334" cy="5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Recombine XL and XR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Text Box 12"/>
            <p:cNvSpPr txBox="1">
              <a:spLocks noChangeArrowheads="1"/>
            </p:cNvSpPr>
            <p:nvPr/>
          </p:nvSpPr>
          <p:spPr bwMode="auto">
            <a:xfrm>
              <a:off x="4094" y="5214"/>
              <a:ext cx="4334" cy="53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Swap XL and XR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AutoShape 13"/>
            <p:cNvSpPr>
              <a:spLocks noChangeArrowheads="1"/>
            </p:cNvSpPr>
            <p:nvPr/>
          </p:nvSpPr>
          <p:spPr bwMode="auto">
            <a:xfrm>
              <a:off x="4202" y="6080"/>
              <a:ext cx="4117" cy="624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82296" tIns="41148" rIns="82296" bIns="41148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I &lt;</a:t>
              </a:r>
              <a:r>
                <a:rPr kumimoji="0" lang="th-TH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 16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 flipH="1">
              <a:off x="3118" y="6406"/>
              <a:ext cx="10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 flipV="1">
              <a:off x="3118" y="3480"/>
              <a:ext cx="0" cy="29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16"/>
            <p:cNvSpPr>
              <a:spLocks noChangeShapeType="1"/>
            </p:cNvSpPr>
            <p:nvPr/>
          </p:nvSpPr>
          <p:spPr bwMode="auto">
            <a:xfrm>
              <a:off x="3118" y="3480"/>
              <a:ext cx="9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>
              <a:off x="2794" y="2615"/>
              <a:ext cx="13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 flipV="1">
              <a:off x="8277" y="9404"/>
              <a:ext cx="1080" cy="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>
              <a:off x="6260" y="2939"/>
              <a:ext cx="0" cy="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>
              <a:off x="6260" y="3697"/>
              <a:ext cx="0" cy="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>
              <a:off x="6260" y="4889"/>
              <a:ext cx="0" cy="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>
              <a:off x="6260" y="5756"/>
              <a:ext cx="0" cy="3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 flipH="1">
              <a:off x="6261" y="6704"/>
              <a:ext cx="36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>
              <a:off x="6260" y="7784"/>
              <a:ext cx="1" cy="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>
              <a:off x="6260" y="8864"/>
              <a:ext cx="1" cy="3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Text Box 26"/>
            <p:cNvSpPr txBox="1">
              <a:spLocks noChangeArrowheads="1"/>
            </p:cNvSpPr>
            <p:nvPr/>
          </p:nvSpPr>
          <p:spPr bwMode="auto">
            <a:xfrm>
              <a:off x="3228" y="5756"/>
              <a:ext cx="866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Yes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1" name="Text Box 27"/>
            <p:cNvSpPr txBox="1">
              <a:spLocks noChangeArrowheads="1"/>
            </p:cNvSpPr>
            <p:nvPr/>
          </p:nvSpPr>
          <p:spPr bwMode="auto">
            <a:xfrm>
              <a:off x="5431" y="6678"/>
              <a:ext cx="866" cy="5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82296" tIns="41148" rIns="82296" bIns="41148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ea typeface="Arial" pitchFamily="34" charset="0"/>
                  <a:cs typeface="Arial" pitchFamily="34" charset="0"/>
                </a:rPr>
                <a:t>No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3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000" b="1" dirty="0"/>
          </a:p>
          <a:p>
            <a:pPr algn="ctr">
              <a:buNone/>
            </a:pPr>
            <a:endParaRPr lang="en-US" sz="4000" b="1" dirty="0"/>
          </a:p>
          <a:p>
            <a:pPr algn="ctr">
              <a:buNone/>
            </a:pPr>
            <a:r>
              <a:rPr lang="en-US" sz="4000" b="1" dirty="0"/>
              <a:t>Python Code &amp; demo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6272" y="6492875"/>
            <a:ext cx="877728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effective </a:t>
            </a:r>
            <a:r>
              <a:rPr lang="en-US" dirty="0">
                <a:hlinkClick r:id="rId2" tooltip="Cryptanalysis"/>
              </a:rPr>
              <a:t>cryptanalysis</a:t>
            </a:r>
            <a:r>
              <a:rPr lang="en-US" dirty="0"/>
              <a:t> on the full-round version of Blowfish known publicly as of 2009.</a:t>
            </a:r>
          </a:p>
          <a:p>
            <a:r>
              <a:rPr lang="en-US" dirty="0"/>
              <a:t>In 1996, </a:t>
            </a:r>
            <a:r>
              <a:rPr lang="en-US" dirty="0">
                <a:hlinkClick r:id="rId3" tooltip="Serge Vaudenay"/>
              </a:rPr>
              <a:t>Serge </a:t>
            </a:r>
            <a:r>
              <a:rPr lang="en-US" dirty="0" err="1">
                <a:hlinkClick r:id="rId3" tooltip="Serge Vaudenay"/>
              </a:rPr>
              <a:t>Vaudenay</a:t>
            </a:r>
            <a:r>
              <a:rPr lang="en-US" dirty="0"/>
              <a:t> found a known plaintext attack requiring 2</a:t>
            </a:r>
            <a:r>
              <a:rPr lang="en-US" baseline="30000" dirty="0"/>
              <a:t>8</a:t>
            </a:r>
            <a:r>
              <a:rPr lang="en-US" i="1" baseline="30000" dirty="0"/>
              <a:t>r</a:t>
            </a:r>
            <a:r>
              <a:rPr lang="en-US" baseline="30000" dirty="0"/>
              <a:t> + 1</a:t>
            </a:r>
            <a:r>
              <a:rPr lang="en-US" dirty="0"/>
              <a:t> known plaintexts to break, where </a:t>
            </a:r>
            <a:r>
              <a:rPr lang="en-US" i="1" dirty="0"/>
              <a:t>r</a:t>
            </a:r>
            <a:r>
              <a:rPr lang="en-US" dirty="0"/>
              <a:t> is the number of rounds(in our case 2</a:t>
            </a:r>
            <a:r>
              <a:rPr lang="en-US" baseline="30000" dirty="0"/>
              <a:t>8</a:t>
            </a:r>
            <a:r>
              <a:rPr lang="en-US" i="1" baseline="30000" dirty="0"/>
              <a:t>*16</a:t>
            </a:r>
            <a:r>
              <a:rPr lang="en-US" baseline="30000" dirty="0"/>
              <a:t>+ 1</a:t>
            </a:r>
            <a:r>
              <a:rPr lang="en-US" dirty="0"/>
              <a:t>)</a:t>
            </a:r>
          </a:p>
          <a:p>
            <a:r>
              <a:rPr lang="en-US" dirty="0"/>
              <a:t>found a class of </a:t>
            </a:r>
            <a:r>
              <a:rPr lang="en-US" dirty="0">
                <a:hlinkClick r:id="rId4" tooltip="Weak key"/>
              </a:rPr>
              <a:t>weak keys</a:t>
            </a:r>
            <a:r>
              <a:rPr lang="en-US" dirty="0"/>
              <a:t> that can be detected and broken by the same attack with only 2</a:t>
            </a:r>
            <a:r>
              <a:rPr lang="en-US" baseline="30000" dirty="0"/>
              <a:t>4</a:t>
            </a:r>
            <a:r>
              <a:rPr lang="en-US" i="1" baseline="30000" dirty="0"/>
              <a:t>r</a:t>
            </a:r>
            <a:r>
              <a:rPr lang="en-US" baseline="30000" dirty="0"/>
              <a:t> + 1</a:t>
            </a:r>
            <a:r>
              <a:rPr lang="en-US" dirty="0"/>
              <a:t> known plaintexts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Crypto analysis of Blowfish 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Blowfish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Vincent Rijmen"/>
              </a:rPr>
              <a:t>Vincent </a:t>
            </a:r>
            <a:r>
              <a:rPr lang="en-US" dirty="0" err="1">
                <a:hlinkClick r:id="rId2" tooltip="Vincent Rijmen"/>
              </a:rPr>
              <a:t>Rijmen</a:t>
            </a:r>
            <a:r>
              <a:rPr lang="en-US" dirty="0"/>
              <a:t>, in his </a:t>
            </a:r>
            <a:r>
              <a:rPr lang="en-US" dirty="0">
                <a:hlinkClick r:id="rId3" tooltip="Doctor of Philosophy"/>
              </a:rPr>
              <a:t>Ph.D.</a:t>
            </a:r>
            <a:r>
              <a:rPr lang="en-US" dirty="0"/>
              <a:t> thesis, introduced a second-order differential attack that can break </a:t>
            </a:r>
            <a:r>
              <a:rPr lang="en-US" b="1" u="sng" dirty="0"/>
              <a:t>four rounds </a:t>
            </a:r>
            <a:r>
              <a:rPr lang="en-US" dirty="0"/>
              <a:t>and no more. There remains no known way to break the full 16 rounds, apart from a </a:t>
            </a:r>
            <a:r>
              <a:rPr lang="en-US" dirty="0">
                <a:hlinkClick r:id="rId4" tooltip="Brute-force search"/>
              </a:rPr>
              <a:t>brute-force search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recommends using the more recent </a:t>
            </a:r>
            <a:r>
              <a:rPr lang="en-US" dirty="0" err="1">
                <a:hlinkClick r:id="rId5" tooltip="Twofish"/>
              </a:rPr>
              <a:t>Twofish</a:t>
            </a:r>
            <a:r>
              <a:rPr lang="en-US" dirty="0"/>
              <a:t> algorithm instead of blowfish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 analysis of Blowfish </a:t>
            </a:r>
          </a:p>
        </p:txBody>
      </p:sp>
      <p:sp>
        <p:nvSpPr>
          <p:cNvPr id="5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 descr="Blowfish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E029CC4-9F5D-EBCE-5917-0EB1C2F57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2200"/>
            <a:ext cx="8001000" cy="36450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4400" dirty="0"/>
              <a:t>Presented By</a:t>
            </a:r>
            <a:br>
              <a:rPr lang="en-US" sz="4400" dirty="0"/>
            </a:br>
            <a:r>
              <a:rPr lang="en-US" sz="4400" dirty="0">
                <a:solidFill>
                  <a:srgbClr val="FF0000"/>
                </a:solidFill>
              </a:rPr>
              <a:t>Esraa Salah</a:t>
            </a:r>
            <a:br>
              <a:rPr lang="ar-EG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400" dirty="0"/>
              <a:t>Under the supervision of </a:t>
            </a:r>
            <a:br>
              <a:rPr lang="en-US" sz="4400" dirty="0"/>
            </a:br>
            <a:r>
              <a:rPr lang="en-US" sz="4400" dirty="0">
                <a:solidFill>
                  <a:srgbClr val="FF0000"/>
                </a:solidFill>
              </a:rPr>
              <a:t>Dr. Omar</a:t>
            </a:r>
            <a:endParaRPr lang="ar-EG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1- S-box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dirty="0"/>
              <a:t>2- Feistel cipher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Basic concepts in cryptography 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143000"/>
            <a:ext cx="12096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 descr="http://www.bytefusion.com/products/ens/secexmail/smart_guy_teaching_h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505200"/>
            <a:ext cx="2152650" cy="2152651"/>
          </a:xfrm>
          <a:prstGeom prst="rect">
            <a:avLst/>
          </a:prstGeom>
          <a:noFill/>
        </p:spPr>
      </p:pic>
      <p:sp>
        <p:nvSpPr>
          <p:cNvPr id="9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4" descr="Blowfish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 cryptography</a:t>
            </a:r>
            <a:r>
              <a:rPr lang="en-US" sz="4000" dirty="0"/>
              <a:t>: S-Box is a basic component of symmetric key encryption algorithms which performs substitution.</a:t>
            </a:r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1- S-box</a:t>
            </a:r>
            <a:r>
              <a:rPr lang="en-US" dirty="0"/>
              <a:t> (Substitution-box)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S-Box takes some number of input “bits m”, and transforms them into some number of output “bits n”.</a:t>
            </a:r>
          </a:p>
          <a:p>
            <a:r>
              <a:rPr lang="en-US" dirty="0"/>
              <a:t>S-box types</a:t>
            </a:r>
          </a:p>
          <a:p>
            <a:pPr lvl="1"/>
            <a:r>
              <a:rPr lang="en-US" dirty="0"/>
              <a:t>Fixed tables are normally used, as in the Data Encryption Standard(DES)</a:t>
            </a:r>
          </a:p>
          <a:p>
            <a:pPr lvl="1"/>
            <a:r>
              <a:rPr lang="en-US" dirty="0"/>
              <a:t>Dynamically generated from the key; e.g. the Blowfish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S-box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Example:6×4-bit S-Box </a:t>
            </a:r>
            <a:r>
              <a:rPr lang="en-US"/>
              <a:t>from DES</a:t>
            </a:r>
            <a:endParaRPr lang="en-US" dirty="0"/>
          </a:p>
          <a:p>
            <a:r>
              <a:rPr lang="en-US" dirty="0"/>
              <a:t>Given a 6-bit input, the 4-bit output is found by selecting the row using the outer two bits (the first and last bits), and the column using the inner four bits.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S-box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input "011011" has outer bits "01" and inner bits "1101"; the corresponding output would be "1001".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S-Box</a:t>
            </a:r>
          </a:p>
        </p:txBody>
      </p:sp>
      <p:pic>
        <p:nvPicPr>
          <p:cNvPr id="4" name="Picture 2" descr="clip_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96515"/>
            <a:ext cx="8763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4" descr="Blowfish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Feistel networks designed by Horst Feistel in IBM.</a:t>
            </a:r>
          </a:p>
          <a:p>
            <a:pPr lvl="0"/>
            <a:r>
              <a:rPr lang="en-US" dirty="0"/>
              <a:t>One of the advantages of this module is that encryption and decryption operations are very similar, requiring only a reversal of the key schedule.</a:t>
            </a:r>
          </a:p>
          <a:p>
            <a:pPr lvl="0"/>
            <a:r>
              <a:rPr lang="en-US" dirty="0"/>
              <a:t>Therefore the size of the code or circuitry required to implement such a cipher is nearly half. </a:t>
            </a:r>
          </a:p>
          <a:p>
            <a:pPr lvl="0"/>
            <a:r>
              <a:rPr lang="en-US" dirty="0"/>
              <a:t>Feistel construction makes implementing the cryptosystem in hardware easier.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2- Feistel cipher</a:t>
            </a:r>
            <a:br>
              <a:rPr lang="en-US" b="1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Feistel cipher</a:t>
            </a:r>
            <a:endParaRPr lang="en-US" dirty="0"/>
          </a:p>
        </p:txBody>
      </p:sp>
      <p:pic>
        <p:nvPicPr>
          <p:cNvPr id="1026" name="Picture 2" descr="C:\Users\raafat\AppData\Local\Temp\msohtmlclip1\01\clip_image001.png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2627313" y="998538"/>
            <a:ext cx="4002087" cy="578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11"/>
          <p:cNvSpPr txBox="1">
            <a:spLocks/>
          </p:cNvSpPr>
          <p:nvPr/>
        </p:nvSpPr>
        <p:spPr>
          <a:xfrm>
            <a:off x="0" y="6492875"/>
            <a:ext cx="2350681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BlowFish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4" descr="Blowfish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6229350"/>
            <a:ext cx="739873" cy="628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497</TotalTime>
  <Words>1202</Words>
  <Application>Microsoft Office PowerPoint</Application>
  <PresentationFormat>عرض على الشاشة (4:3)</PresentationFormat>
  <Paragraphs>217</Paragraphs>
  <Slides>29</Slides>
  <Notes>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29</vt:i4>
      </vt:variant>
    </vt:vector>
  </HeadingPairs>
  <TitlesOfParts>
    <vt:vector size="37" baseType="lpstr">
      <vt:lpstr>Andalus</vt:lpstr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BlowFish  </vt:lpstr>
      <vt:lpstr>BlowFish</vt:lpstr>
      <vt:lpstr>Basic concepts in cryptography  </vt:lpstr>
      <vt:lpstr>1- S-box (Substitution-box) </vt:lpstr>
      <vt:lpstr>S-box</vt:lpstr>
      <vt:lpstr>S-box</vt:lpstr>
      <vt:lpstr>S-Box</vt:lpstr>
      <vt:lpstr>2- Feistel cipher </vt:lpstr>
      <vt:lpstr>Feistel cipher</vt:lpstr>
      <vt:lpstr>Feistel cipher</vt:lpstr>
      <vt:lpstr>Feistel cipher</vt:lpstr>
      <vt:lpstr>Feistel cipher</vt:lpstr>
      <vt:lpstr>Blowfish</vt:lpstr>
      <vt:lpstr>   1-Data- encryption and Decryption</vt:lpstr>
      <vt:lpstr>Blowfish Encryption process</vt:lpstr>
      <vt:lpstr> Data- encryption</vt:lpstr>
      <vt:lpstr> Data- encryption and Decryption</vt:lpstr>
      <vt:lpstr> Blowfish Function F  </vt:lpstr>
      <vt:lpstr>عرض تقديمي في PowerPoint</vt:lpstr>
      <vt:lpstr>Blowfish Decryption Process  </vt:lpstr>
      <vt:lpstr> key-expansion</vt:lpstr>
      <vt:lpstr>key-expansion</vt:lpstr>
      <vt:lpstr>key-expansion</vt:lpstr>
      <vt:lpstr>   Implementation of Blowfish using python  </vt:lpstr>
      <vt:lpstr>Encryption Algorithm flowchart</vt:lpstr>
      <vt:lpstr>عرض تقديمي في PowerPoint</vt:lpstr>
      <vt:lpstr>Crypto analysis of Blowfish  </vt:lpstr>
      <vt:lpstr>Crypto analysis of Blowfish 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BlowFish</dc:title>
  <dc:creator>raafat</dc:creator>
  <cp:lastModifiedBy>Esraa Salah</cp:lastModifiedBy>
  <cp:revision>100</cp:revision>
  <dcterms:created xsi:type="dcterms:W3CDTF">2006-08-16T00:00:00Z</dcterms:created>
  <dcterms:modified xsi:type="dcterms:W3CDTF">2025-05-13T06:34:03Z</dcterms:modified>
</cp:coreProperties>
</file>