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0" r:id="rId7"/>
    <p:sldId id="271" r:id="rId8"/>
  </p:sldIdLst>
  <p:sldSz cx="17780000" cy="10160000"/>
  <p:notesSz cx="17780000" cy="10160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8914"/>
    <a:srgbClr val="F9E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100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89293" y="2509043"/>
            <a:ext cx="12201413" cy="6045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67000" y="5689600"/>
            <a:ext cx="12446000" cy="2540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F9EFC9"/>
                </a:solidFill>
                <a:latin typeface="Adelle PE"/>
                <a:cs typeface="Adelle PE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20" dirty="0"/>
              <a:t>‹#›</a:t>
            </a:fld>
            <a:r>
              <a:rPr spc="-229" dirty="0"/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9EFC9"/>
                </a:solidFill>
                <a:latin typeface="Adelle Sans Th"/>
                <a:cs typeface="Adelle Sans 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rgbClr val="F9EFC9"/>
                </a:solidFill>
                <a:latin typeface="Adelle PE Lt"/>
                <a:cs typeface="Adelle PE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F9EFC9"/>
                </a:solidFill>
                <a:latin typeface="Adelle PE"/>
                <a:cs typeface="Adelle PE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20" dirty="0"/>
              <a:t>‹#›</a:t>
            </a:fld>
            <a:r>
              <a:rPr spc="-229" dirty="0"/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9EFC9"/>
                </a:solidFill>
                <a:latin typeface="Adelle Sans Th"/>
                <a:cs typeface="Adelle Sans 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89000" y="2336800"/>
            <a:ext cx="773430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156700" y="2336800"/>
            <a:ext cx="7734300" cy="670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F9EFC9"/>
                </a:solidFill>
                <a:latin typeface="Adelle PE"/>
                <a:cs typeface="Adelle PE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20" dirty="0"/>
              <a:t>‹#›</a:t>
            </a:fld>
            <a:r>
              <a:rPr spc="-229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9EFC9"/>
                </a:solidFill>
                <a:latin typeface="Adelle Sans Th"/>
                <a:cs typeface="Adelle Sans 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F9EFC9"/>
                </a:solidFill>
                <a:latin typeface="Adelle PE"/>
                <a:cs typeface="Adelle PE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20" dirty="0"/>
              <a:t>‹#›</a:t>
            </a:fld>
            <a:r>
              <a:rPr spc="-229" dirty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rgbClr val="F9EFC9"/>
                </a:solidFill>
                <a:latin typeface="Adelle PE"/>
                <a:cs typeface="Adelle PE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20" dirty="0"/>
              <a:t>‹#›</a:t>
            </a:fld>
            <a:r>
              <a:rPr spc="-229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780000" cy="10160000"/>
          </a:xfrm>
          <a:custGeom>
            <a:avLst/>
            <a:gdLst/>
            <a:ahLst/>
            <a:cxnLst/>
            <a:rect l="l" t="t" r="r" b="b"/>
            <a:pathLst>
              <a:path w="17780000" h="10160000">
                <a:moveTo>
                  <a:pt x="17780000" y="0"/>
                </a:moveTo>
                <a:lnTo>
                  <a:pt x="0" y="0"/>
                </a:lnTo>
                <a:lnTo>
                  <a:pt x="0" y="10160000"/>
                </a:lnTo>
                <a:lnTo>
                  <a:pt x="17780000" y="10160000"/>
                </a:lnTo>
                <a:lnTo>
                  <a:pt x="17780000" y="0"/>
                </a:lnTo>
                <a:close/>
              </a:path>
            </a:pathLst>
          </a:custGeom>
          <a:solidFill>
            <a:srgbClr val="011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33839" y="1665882"/>
            <a:ext cx="11512321" cy="878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9EFC9"/>
                </a:solidFill>
                <a:latin typeface="Adelle Sans Th"/>
                <a:cs typeface="Adelle Sans 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80870" y="2911512"/>
            <a:ext cx="13618258" cy="417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rgbClr val="F9EFC9"/>
                </a:solidFill>
                <a:latin typeface="Adelle PE Lt"/>
                <a:cs typeface="Adelle PE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045200" y="9448800"/>
            <a:ext cx="5689600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89000" y="9448800"/>
            <a:ext cx="4089400" cy="508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8624" y="9120171"/>
            <a:ext cx="375284" cy="354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rgbClr val="F9EFC9"/>
                </a:solidFill>
                <a:latin typeface="Adelle PE"/>
                <a:cs typeface="Adelle PE"/>
              </a:defRPr>
            </a:lvl1pPr>
          </a:lstStyle>
          <a:p>
            <a:pPr marL="38100">
              <a:lnSpc>
                <a:spcPct val="100000"/>
              </a:lnSpc>
              <a:spcBef>
                <a:spcPts val="285"/>
              </a:spcBef>
            </a:pPr>
            <a:fld id="{81D60167-4931-47E6-BA6A-407CBD079E47}" type="slidenum">
              <a:rPr spc="20" dirty="0"/>
              <a:t>‹#›</a:t>
            </a:fld>
            <a:r>
              <a:rPr spc="-229" dirty="0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61109" y="1295400"/>
            <a:ext cx="9319260" cy="8864600"/>
          </a:xfrm>
          <a:custGeom>
            <a:avLst/>
            <a:gdLst/>
            <a:ahLst/>
            <a:cxnLst/>
            <a:rect l="l" t="t" r="r" b="b"/>
            <a:pathLst>
              <a:path w="9319260" h="8864600">
                <a:moveTo>
                  <a:pt x="9318890" y="0"/>
                </a:moveTo>
                <a:lnTo>
                  <a:pt x="943595" y="5193449"/>
                </a:lnTo>
                <a:lnTo>
                  <a:pt x="902801" y="5219316"/>
                </a:lnTo>
                <a:lnTo>
                  <a:pt x="862847" y="5246006"/>
                </a:lnTo>
                <a:lnTo>
                  <a:pt x="823738" y="5273501"/>
                </a:lnTo>
                <a:lnTo>
                  <a:pt x="785478" y="5301783"/>
                </a:lnTo>
                <a:lnTo>
                  <a:pt x="748072" y="5330834"/>
                </a:lnTo>
                <a:lnTo>
                  <a:pt x="711523" y="5360637"/>
                </a:lnTo>
                <a:lnTo>
                  <a:pt x="675837" y="5391173"/>
                </a:lnTo>
                <a:lnTo>
                  <a:pt x="641016" y="5422425"/>
                </a:lnTo>
                <a:lnTo>
                  <a:pt x="607066" y="5454374"/>
                </a:lnTo>
                <a:lnTo>
                  <a:pt x="573990" y="5487003"/>
                </a:lnTo>
                <a:lnTo>
                  <a:pt x="541793" y="5520293"/>
                </a:lnTo>
                <a:lnTo>
                  <a:pt x="510479" y="5554227"/>
                </a:lnTo>
                <a:lnTo>
                  <a:pt x="480053" y="5588787"/>
                </a:lnTo>
                <a:lnTo>
                  <a:pt x="450518" y="5623956"/>
                </a:lnTo>
                <a:lnTo>
                  <a:pt x="421878" y="5659714"/>
                </a:lnTo>
                <a:lnTo>
                  <a:pt x="394139" y="5696044"/>
                </a:lnTo>
                <a:lnTo>
                  <a:pt x="367304" y="5732929"/>
                </a:lnTo>
                <a:lnTo>
                  <a:pt x="341377" y="5770350"/>
                </a:lnTo>
                <a:lnTo>
                  <a:pt x="316363" y="5808289"/>
                </a:lnTo>
                <a:lnTo>
                  <a:pt x="292266" y="5846729"/>
                </a:lnTo>
                <a:lnTo>
                  <a:pt x="269090" y="5885651"/>
                </a:lnTo>
                <a:lnTo>
                  <a:pt x="246839" y="5925039"/>
                </a:lnTo>
                <a:lnTo>
                  <a:pt x="225518" y="5964872"/>
                </a:lnTo>
                <a:lnTo>
                  <a:pt x="205130" y="6005135"/>
                </a:lnTo>
                <a:lnTo>
                  <a:pt x="185681" y="6045809"/>
                </a:lnTo>
                <a:lnTo>
                  <a:pt x="167174" y="6086876"/>
                </a:lnTo>
                <a:lnTo>
                  <a:pt x="149614" y="6128318"/>
                </a:lnTo>
                <a:lnTo>
                  <a:pt x="133004" y="6170117"/>
                </a:lnTo>
                <a:lnTo>
                  <a:pt x="117349" y="6212255"/>
                </a:lnTo>
                <a:lnTo>
                  <a:pt x="102653" y="6254715"/>
                </a:lnTo>
                <a:lnTo>
                  <a:pt x="88921" y="6297478"/>
                </a:lnTo>
                <a:lnTo>
                  <a:pt x="76157" y="6340527"/>
                </a:lnTo>
                <a:lnTo>
                  <a:pt x="64364" y="6383843"/>
                </a:lnTo>
                <a:lnTo>
                  <a:pt x="53547" y="6427409"/>
                </a:lnTo>
                <a:lnTo>
                  <a:pt x="43711" y="6471207"/>
                </a:lnTo>
                <a:lnTo>
                  <a:pt x="34860" y="6515219"/>
                </a:lnTo>
                <a:lnTo>
                  <a:pt x="26997" y="6559427"/>
                </a:lnTo>
                <a:lnTo>
                  <a:pt x="20127" y="6603813"/>
                </a:lnTo>
                <a:lnTo>
                  <a:pt x="14255" y="6648359"/>
                </a:lnTo>
                <a:lnTo>
                  <a:pt x="9384" y="6693047"/>
                </a:lnTo>
                <a:lnTo>
                  <a:pt x="5518" y="6737860"/>
                </a:lnTo>
                <a:lnTo>
                  <a:pt x="2663" y="6782779"/>
                </a:lnTo>
                <a:lnTo>
                  <a:pt x="822" y="6827786"/>
                </a:lnTo>
                <a:lnTo>
                  <a:pt x="0" y="6872864"/>
                </a:lnTo>
                <a:lnTo>
                  <a:pt x="200" y="6917995"/>
                </a:lnTo>
                <a:lnTo>
                  <a:pt x="1426" y="6963161"/>
                </a:lnTo>
                <a:lnTo>
                  <a:pt x="3684" y="7008343"/>
                </a:lnTo>
                <a:lnTo>
                  <a:pt x="6978" y="7053525"/>
                </a:lnTo>
                <a:lnTo>
                  <a:pt x="11311" y="7098687"/>
                </a:lnTo>
                <a:lnTo>
                  <a:pt x="16688" y="7143813"/>
                </a:lnTo>
                <a:lnTo>
                  <a:pt x="23112" y="7188884"/>
                </a:lnTo>
                <a:lnTo>
                  <a:pt x="30589" y="7233882"/>
                </a:lnTo>
                <a:lnTo>
                  <a:pt x="39123" y="7278789"/>
                </a:lnTo>
                <a:lnTo>
                  <a:pt x="48717" y="7323588"/>
                </a:lnTo>
                <a:lnTo>
                  <a:pt x="59377" y="7368261"/>
                </a:lnTo>
                <a:lnTo>
                  <a:pt x="71105" y="7412789"/>
                </a:lnTo>
                <a:lnTo>
                  <a:pt x="83907" y="7457155"/>
                </a:lnTo>
                <a:lnTo>
                  <a:pt x="97787" y="7501340"/>
                </a:lnTo>
                <a:lnTo>
                  <a:pt x="112748" y="7545328"/>
                </a:lnTo>
                <a:lnTo>
                  <a:pt x="128796" y="7589099"/>
                </a:lnTo>
                <a:lnTo>
                  <a:pt x="145934" y="7632637"/>
                </a:lnTo>
                <a:lnTo>
                  <a:pt x="164166" y="7675923"/>
                </a:lnTo>
                <a:lnTo>
                  <a:pt x="183497" y="7718939"/>
                </a:lnTo>
                <a:lnTo>
                  <a:pt x="203932" y="7761667"/>
                </a:lnTo>
                <a:lnTo>
                  <a:pt x="225473" y="7804090"/>
                </a:lnTo>
                <a:lnTo>
                  <a:pt x="248127" y="7846190"/>
                </a:lnTo>
                <a:lnTo>
                  <a:pt x="271895" y="7887947"/>
                </a:lnTo>
                <a:lnTo>
                  <a:pt x="296784" y="7929346"/>
                </a:lnTo>
                <a:lnTo>
                  <a:pt x="874368" y="8864600"/>
                </a:lnTo>
                <a:lnTo>
                  <a:pt x="9318890" y="8864600"/>
                </a:lnTo>
                <a:lnTo>
                  <a:pt x="9318890" y="0"/>
                </a:lnTo>
                <a:close/>
              </a:path>
            </a:pathLst>
          </a:custGeom>
          <a:solidFill>
            <a:srgbClr val="0115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324100" y="0"/>
            <a:ext cx="0" cy="1701800"/>
          </a:xfrm>
          <a:custGeom>
            <a:avLst/>
            <a:gdLst/>
            <a:ahLst/>
            <a:cxnLst/>
            <a:rect l="l" t="t" r="r" b="b"/>
            <a:pathLst>
              <a:path h="1701800">
                <a:moveTo>
                  <a:pt x="0" y="0"/>
                </a:moveTo>
                <a:lnTo>
                  <a:pt x="0" y="1701800"/>
                </a:lnTo>
              </a:path>
            </a:pathLst>
          </a:custGeom>
          <a:ln w="50800">
            <a:solidFill>
              <a:srgbClr val="F9EF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24100" y="6896100"/>
            <a:ext cx="0" cy="3263900"/>
          </a:xfrm>
          <a:custGeom>
            <a:avLst/>
            <a:gdLst/>
            <a:ahLst/>
            <a:cxnLst/>
            <a:rect l="l" t="t" r="r" b="b"/>
            <a:pathLst>
              <a:path h="3263900">
                <a:moveTo>
                  <a:pt x="0" y="0"/>
                </a:moveTo>
                <a:lnTo>
                  <a:pt x="0" y="3263900"/>
                </a:lnTo>
              </a:path>
            </a:pathLst>
          </a:custGeom>
          <a:ln w="50800">
            <a:solidFill>
              <a:srgbClr val="F9EFC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96200" y="2178794"/>
            <a:ext cx="8152765" cy="2819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6100" b="1" spc="-50" dirty="0">
                <a:solidFill>
                  <a:srgbClr val="F9EFC9"/>
                </a:solidFill>
                <a:latin typeface="Adelle PE Sb"/>
                <a:cs typeface="Adelle PE Sb"/>
              </a:rPr>
              <a:t>Tiny </a:t>
            </a:r>
            <a:r>
              <a:rPr sz="6100" b="1" spc="-10" dirty="0">
                <a:solidFill>
                  <a:srgbClr val="F9EFC9"/>
                </a:solidFill>
                <a:latin typeface="Adelle PE Sb"/>
                <a:cs typeface="Adelle PE Sb"/>
              </a:rPr>
              <a:t>(TEA) </a:t>
            </a:r>
            <a:r>
              <a:rPr sz="6100" b="1" spc="-5" dirty="0">
                <a:solidFill>
                  <a:srgbClr val="F9EFC9"/>
                </a:solidFill>
                <a:latin typeface="Adelle PE Sb"/>
                <a:cs typeface="Adelle PE Sb"/>
              </a:rPr>
              <a:t>encryption  </a:t>
            </a:r>
            <a:r>
              <a:rPr sz="6100" b="1" spc="5" dirty="0">
                <a:solidFill>
                  <a:srgbClr val="F9EFC9"/>
                </a:solidFill>
                <a:latin typeface="Adelle PE Sb"/>
                <a:cs typeface="Adelle PE Sb"/>
              </a:rPr>
              <a:t>&amp;</a:t>
            </a:r>
            <a:r>
              <a:rPr sz="6100" b="1" spc="-5" dirty="0">
                <a:solidFill>
                  <a:srgbClr val="F9EFC9"/>
                </a:solidFill>
                <a:latin typeface="Adelle PE Sb"/>
                <a:cs typeface="Adelle PE Sb"/>
              </a:rPr>
              <a:t> decryption</a:t>
            </a:r>
            <a:endParaRPr sz="6100">
              <a:latin typeface="Adelle PE Sb"/>
              <a:cs typeface="Adelle PE Sb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6100" b="1" spc="-25" dirty="0">
                <a:solidFill>
                  <a:srgbClr val="F9EFC9"/>
                </a:solidFill>
                <a:latin typeface="Adelle PE Sb"/>
                <a:cs typeface="Adelle PE Sb"/>
              </a:rPr>
              <a:t>program</a:t>
            </a:r>
            <a:endParaRPr sz="6100">
              <a:latin typeface="Adelle PE Sb"/>
              <a:cs typeface="Adelle PE Sb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96200" y="5444670"/>
            <a:ext cx="3633470" cy="80010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3050"/>
              </a:lnSpc>
              <a:spcBef>
                <a:spcPts val="200"/>
              </a:spcBef>
            </a:pPr>
            <a:r>
              <a:rPr sz="2550" b="0" spc="-75" dirty="0">
                <a:solidFill>
                  <a:srgbClr val="10BEBE"/>
                </a:solidFill>
                <a:latin typeface="Adelle PE Lt"/>
                <a:cs typeface="Adelle PE Lt"/>
              </a:rPr>
              <a:t>E</a:t>
            </a:r>
            <a:r>
              <a:rPr sz="2550" b="0" spc="-10" dirty="0">
                <a:solidFill>
                  <a:srgbClr val="10BEBE"/>
                </a:solidFill>
                <a:latin typeface="Adelle PE Lt"/>
                <a:cs typeface="Adelle PE Lt"/>
              </a:rPr>
              <a:t>CE311C-M</a:t>
            </a:r>
            <a:r>
              <a:rPr sz="2550" b="0" spc="-35" dirty="0">
                <a:solidFill>
                  <a:srgbClr val="10BEBE"/>
                </a:solidFill>
                <a:latin typeface="Adelle PE Lt"/>
                <a:cs typeface="Adelle PE Lt"/>
              </a:rPr>
              <a:t>i</a:t>
            </a:r>
            <a:r>
              <a:rPr sz="2550" b="0" spc="-5" dirty="0">
                <a:solidFill>
                  <a:srgbClr val="10BEBE"/>
                </a:solidFill>
                <a:latin typeface="Adelle PE Lt"/>
                <a:cs typeface="Adelle PE Lt"/>
              </a:rPr>
              <a:t>c</a:t>
            </a:r>
            <a:r>
              <a:rPr sz="2550" b="0" spc="-20" dirty="0">
                <a:solidFill>
                  <a:srgbClr val="10BEBE"/>
                </a:solidFill>
                <a:latin typeface="Adelle PE Lt"/>
                <a:cs typeface="Adelle PE Lt"/>
              </a:rPr>
              <a:t>r</a:t>
            </a:r>
            <a:r>
              <a:rPr sz="2550" b="0" spc="-10" dirty="0">
                <a:solidFill>
                  <a:srgbClr val="10BEBE"/>
                </a:solidFill>
                <a:latin typeface="Adelle PE Lt"/>
                <a:cs typeface="Adelle PE Lt"/>
              </a:rPr>
              <a:t>op</a:t>
            </a:r>
            <a:r>
              <a:rPr sz="2550" b="0" spc="-20" dirty="0">
                <a:solidFill>
                  <a:srgbClr val="10BEBE"/>
                </a:solidFill>
                <a:latin typeface="Adelle PE Lt"/>
                <a:cs typeface="Adelle PE Lt"/>
              </a:rPr>
              <a:t>r</a:t>
            </a:r>
            <a:r>
              <a:rPr sz="2550" b="0" spc="-10" dirty="0">
                <a:solidFill>
                  <a:srgbClr val="10BEBE"/>
                </a:solidFill>
                <a:latin typeface="Adelle PE Lt"/>
                <a:cs typeface="Adelle PE Lt"/>
              </a:rPr>
              <a:t>o</a:t>
            </a:r>
            <a:r>
              <a:rPr sz="2550" b="0" spc="-35" dirty="0">
                <a:solidFill>
                  <a:srgbClr val="10BEBE"/>
                </a:solidFill>
                <a:latin typeface="Adelle PE Lt"/>
                <a:cs typeface="Adelle PE Lt"/>
              </a:rPr>
              <a:t>c</a:t>
            </a:r>
            <a:r>
              <a:rPr sz="2550" b="0" spc="-5" dirty="0">
                <a:solidFill>
                  <a:srgbClr val="10BEBE"/>
                </a:solidFill>
                <a:latin typeface="Adelle PE Lt"/>
                <a:cs typeface="Adelle PE Lt"/>
              </a:rPr>
              <a:t>e</a:t>
            </a:r>
            <a:r>
              <a:rPr sz="2550" b="0" spc="-35" dirty="0">
                <a:solidFill>
                  <a:srgbClr val="10BEBE"/>
                </a:solidFill>
                <a:latin typeface="Adelle PE Lt"/>
                <a:cs typeface="Adelle PE Lt"/>
              </a:rPr>
              <a:t>s</a:t>
            </a:r>
            <a:r>
              <a:rPr sz="2550" b="0" spc="-5" dirty="0">
                <a:solidFill>
                  <a:srgbClr val="10BEBE"/>
                </a:solidFill>
                <a:latin typeface="Adelle PE Lt"/>
                <a:cs typeface="Adelle PE Lt"/>
              </a:rPr>
              <a:t>sor  </a:t>
            </a:r>
            <a:r>
              <a:rPr sz="2550" b="0" spc="-15" dirty="0">
                <a:solidFill>
                  <a:srgbClr val="10BEBE"/>
                </a:solidFill>
                <a:latin typeface="Adelle PE Lt"/>
                <a:cs typeface="Adelle PE Lt"/>
              </a:rPr>
              <a:t>Course</a:t>
            </a:r>
            <a:r>
              <a:rPr sz="2550" b="0" spc="-10" dirty="0">
                <a:solidFill>
                  <a:srgbClr val="10BEBE"/>
                </a:solidFill>
                <a:latin typeface="Adelle PE Lt"/>
                <a:cs typeface="Adelle PE Lt"/>
              </a:rPr>
              <a:t> </a:t>
            </a:r>
            <a:r>
              <a:rPr sz="2550" b="0" spc="-15" dirty="0">
                <a:solidFill>
                  <a:srgbClr val="10BEBE"/>
                </a:solidFill>
                <a:latin typeface="Adelle PE Lt"/>
                <a:cs typeface="Adelle PE Lt"/>
              </a:rPr>
              <a:t>Project</a:t>
            </a:r>
            <a:endParaRPr sz="2550">
              <a:latin typeface="Adelle PE Lt"/>
              <a:cs typeface="Adelle PE 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177889" y="884161"/>
            <a:ext cx="1408430" cy="3117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50" spc="5">
                <a:solidFill>
                  <a:srgbClr val="0293A2"/>
                </a:solidFill>
                <a:latin typeface="Adelle PE"/>
                <a:cs typeface="Adelle PE"/>
              </a:rPr>
              <a:t>1</a:t>
            </a:r>
            <a:r>
              <a:rPr lang="en-US" sz="1850" spc="5">
                <a:solidFill>
                  <a:srgbClr val="0293A2"/>
                </a:solidFill>
                <a:latin typeface="Adelle PE"/>
                <a:cs typeface="Adelle PE"/>
              </a:rPr>
              <a:t>1</a:t>
            </a:r>
            <a:r>
              <a:rPr sz="1850" spc="5">
                <a:solidFill>
                  <a:srgbClr val="0293A2"/>
                </a:solidFill>
                <a:latin typeface="Adelle PE"/>
                <a:cs typeface="Adelle PE"/>
              </a:rPr>
              <a:t> </a:t>
            </a:r>
            <a:r>
              <a:rPr sz="1850" spc="-10" dirty="0">
                <a:solidFill>
                  <a:srgbClr val="0293A2"/>
                </a:solidFill>
                <a:latin typeface="Adelle PE"/>
                <a:cs typeface="Adelle PE"/>
              </a:rPr>
              <a:t>JAN </a:t>
            </a:r>
            <a:r>
              <a:rPr sz="2775" spc="7" baseline="3003" dirty="0">
                <a:solidFill>
                  <a:srgbClr val="0293A2"/>
                </a:solidFill>
                <a:latin typeface="Adelle PE"/>
                <a:cs typeface="Adelle PE"/>
              </a:rPr>
              <a:t>|</a:t>
            </a:r>
            <a:r>
              <a:rPr sz="2775" spc="-75" baseline="3003" dirty="0">
                <a:solidFill>
                  <a:srgbClr val="0293A2"/>
                </a:solidFill>
                <a:latin typeface="Adelle PE"/>
                <a:cs typeface="Adelle PE"/>
              </a:rPr>
              <a:t> </a:t>
            </a:r>
            <a:r>
              <a:rPr sz="1850" spc="20" dirty="0">
                <a:solidFill>
                  <a:srgbClr val="0293A2"/>
                </a:solidFill>
                <a:latin typeface="Adelle PE"/>
                <a:cs typeface="Adelle PE"/>
              </a:rPr>
              <a:t>2021</a:t>
            </a:r>
            <a:endParaRPr sz="1850" dirty="0">
              <a:latin typeface="Adelle PE"/>
              <a:cs typeface="Adelle P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667492" y="4811776"/>
            <a:ext cx="6224015" cy="4998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0420" marR="5080" indent="-2078355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To </a:t>
            </a:r>
            <a:r>
              <a:rPr spc="-15" dirty="0"/>
              <a:t>establish </a:t>
            </a:r>
            <a:r>
              <a:rPr spc="-10" dirty="0"/>
              <a:t>secure communication, </a:t>
            </a:r>
            <a:r>
              <a:rPr spc="-45" dirty="0"/>
              <a:t>Transmitted </a:t>
            </a:r>
            <a:r>
              <a:rPr spc="-30" dirty="0"/>
              <a:t>data </a:t>
            </a:r>
            <a:r>
              <a:rPr spc="-10" dirty="0"/>
              <a:t>must </a:t>
            </a:r>
            <a:r>
              <a:rPr dirty="0"/>
              <a:t>be </a:t>
            </a:r>
            <a:r>
              <a:rPr spc="-10" dirty="0"/>
              <a:t>encrypted  </a:t>
            </a:r>
            <a:r>
              <a:rPr dirty="0"/>
              <a:t>using cipher </a:t>
            </a:r>
            <a:r>
              <a:rPr spc="-10" dirty="0"/>
              <a:t>algorithms </a:t>
            </a:r>
            <a:r>
              <a:rPr spc="-15" dirty="0"/>
              <a:t>to </a:t>
            </a:r>
            <a:r>
              <a:rPr spc="-30" dirty="0"/>
              <a:t>prevent </a:t>
            </a:r>
            <a:r>
              <a:rPr spc="-35" dirty="0"/>
              <a:t>attacking</a:t>
            </a:r>
            <a:r>
              <a:rPr spc="55" dirty="0"/>
              <a:t> </a:t>
            </a:r>
            <a:r>
              <a:rPr dirty="0"/>
              <a:t>it.</a:t>
            </a:r>
          </a:p>
        </p:txBody>
      </p:sp>
      <p:sp>
        <p:nvSpPr>
          <p:cNvPr id="3" name="object 3"/>
          <p:cNvSpPr/>
          <p:nvPr/>
        </p:nvSpPr>
        <p:spPr>
          <a:xfrm>
            <a:off x="1964435" y="4001008"/>
            <a:ext cx="13868399" cy="42245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24024" y="9120185"/>
            <a:ext cx="324485" cy="3543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50" spc="110" dirty="0">
                <a:solidFill>
                  <a:srgbClr val="F9EFC9"/>
                </a:solidFill>
                <a:latin typeface="Adelle PE"/>
                <a:cs typeface="Adelle PE"/>
              </a:rPr>
              <a:t>02</a:t>
            </a:r>
            <a:r>
              <a:rPr sz="1850" spc="-229" dirty="0">
                <a:solidFill>
                  <a:srgbClr val="F9EFC9"/>
                </a:solidFill>
                <a:latin typeface="Adelle PE"/>
                <a:cs typeface="Adelle PE"/>
              </a:rPr>
              <a:t> </a:t>
            </a:r>
            <a:endParaRPr sz="1850">
              <a:latin typeface="Adelle PE"/>
              <a:cs typeface="Adelle 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07166" y="5549823"/>
            <a:ext cx="5927090" cy="344805"/>
          </a:xfrm>
          <a:prstGeom prst="rect">
            <a:avLst/>
          </a:prstGeom>
          <a:solidFill>
            <a:srgbClr val="D54045"/>
          </a:solidFill>
        </p:spPr>
        <p:txBody>
          <a:bodyPr vert="horz" wrap="square" lIns="0" tIns="0" rIns="0" bIns="0" rtlCol="0">
            <a:spAutoFit/>
          </a:bodyPr>
          <a:lstStyle/>
          <a:p>
            <a:pPr marL="27940">
              <a:lnSpc>
                <a:spcPts val="2710"/>
              </a:lnSpc>
              <a:tabLst>
                <a:tab pos="1678939" algn="l"/>
                <a:tab pos="2252980" algn="l"/>
                <a:tab pos="3858260" algn="l"/>
                <a:tab pos="4157345" algn="l"/>
                <a:tab pos="4613910" algn="l"/>
              </a:tabLst>
            </a:pPr>
            <a:r>
              <a:rPr sz="2350" spc="215" dirty="0">
                <a:solidFill>
                  <a:srgbClr val="F9EFC9"/>
                </a:solidFill>
                <a:latin typeface="Adelle PE"/>
                <a:cs typeface="Adelle PE"/>
              </a:rPr>
              <a:t>NUMBER	</a:t>
            </a:r>
            <a:r>
              <a:rPr sz="2350" spc="135" dirty="0">
                <a:solidFill>
                  <a:srgbClr val="F9EFC9"/>
                </a:solidFill>
                <a:latin typeface="Adelle PE"/>
                <a:cs typeface="Adelle PE"/>
              </a:rPr>
              <a:t>OF	</a:t>
            </a:r>
            <a:r>
              <a:rPr sz="2350" spc="200" dirty="0">
                <a:solidFill>
                  <a:srgbClr val="F9EFC9"/>
                </a:solidFill>
                <a:latin typeface="Adelle PE"/>
                <a:cs typeface="Adelle PE"/>
              </a:rPr>
              <a:t>ROUNDS	</a:t>
            </a:r>
            <a:r>
              <a:rPr sz="2350" spc="10" dirty="0">
                <a:solidFill>
                  <a:srgbClr val="F9EFC9"/>
                </a:solidFill>
                <a:latin typeface="Adelle PE"/>
                <a:cs typeface="Adelle PE"/>
              </a:rPr>
              <a:t>=	</a:t>
            </a:r>
            <a:r>
              <a:rPr sz="2350" spc="155" dirty="0">
                <a:solidFill>
                  <a:srgbClr val="F9EFC9"/>
                </a:solidFill>
                <a:latin typeface="Adelle PE"/>
                <a:cs typeface="Adelle PE"/>
              </a:rPr>
              <a:t>32	</a:t>
            </a:r>
            <a:r>
              <a:rPr sz="2350" spc="195" dirty="0">
                <a:solidFill>
                  <a:srgbClr val="F9EFC9"/>
                </a:solidFill>
                <a:latin typeface="Adelle PE"/>
                <a:cs typeface="Adelle PE"/>
              </a:rPr>
              <a:t>ROUND</a:t>
            </a:r>
            <a:r>
              <a:rPr sz="2350" spc="-285" dirty="0">
                <a:solidFill>
                  <a:srgbClr val="F9EFC9"/>
                </a:solidFill>
                <a:latin typeface="Adelle PE"/>
                <a:cs typeface="Adelle PE"/>
              </a:rPr>
              <a:t> </a:t>
            </a:r>
            <a:endParaRPr sz="2350">
              <a:latin typeface="Adelle PE"/>
              <a:cs typeface="Adelle 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39444" y="5250688"/>
            <a:ext cx="8290559" cy="3078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457311" y="6357348"/>
            <a:ext cx="203200" cy="3034665"/>
            <a:chOff x="13457311" y="6357348"/>
            <a:chExt cx="203200" cy="3034665"/>
          </a:xfrm>
        </p:grpSpPr>
        <p:sp>
          <p:nvSpPr>
            <p:cNvPr id="5" name="object 5"/>
            <p:cNvSpPr/>
            <p:nvPr/>
          </p:nvSpPr>
          <p:spPr>
            <a:xfrm>
              <a:off x="13558626" y="6357348"/>
              <a:ext cx="0" cy="2889250"/>
            </a:xfrm>
            <a:custGeom>
              <a:avLst/>
              <a:gdLst/>
              <a:ahLst/>
              <a:cxnLst/>
              <a:rect l="l" t="t" r="r" b="b"/>
              <a:pathLst>
                <a:path h="2889250">
                  <a:moveTo>
                    <a:pt x="0" y="0"/>
                  </a:moveTo>
                  <a:lnTo>
                    <a:pt x="0" y="2888640"/>
                  </a:lnTo>
                </a:path>
              </a:pathLst>
            </a:custGeom>
            <a:ln w="50800">
              <a:solidFill>
                <a:srgbClr val="D5404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57311" y="9216343"/>
              <a:ext cx="203200" cy="175895"/>
            </a:xfrm>
            <a:custGeom>
              <a:avLst/>
              <a:gdLst/>
              <a:ahLst/>
              <a:cxnLst/>
              <a:rect l="l" t="t" r="r" b="b"/>
              <a:pathLst>
                <a:path w="203200" h="175895">
                  <a:moveTo>
                    <a:pt x="202641" y="0"/>
                  </a:moveTo>
                  <a:lnTo>
                    <a:pt x="0" y="0"/>
                  </a:lnTo>
                  <a:lnTo>
                    <a:pt x="101320" y="175463"/>
                  </a:lnTo>
                  <a:lnTo>
                    <a:pt x="202641" y="0"/>
                  </a:lnTo>
                  <a:close/>
                </a:path>
              </a:pathLst>
            </a:custGeom>
            <a:solidFill>
              <a:srgbClr val="D540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24024" y="2606563"/>
            <a:ext cx="1056449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Tiny </a:t>
            </a:r>
            <a:r>
              <a:rPr sz="2800" b="0" spc="-5" dirty="0">
                <a:solidFill>
                  <a:srgbClr val="F9EFC9"/>
                </a:solidFill>
                <a:latin typeface="Adelle Sans Th"/>
                <a:cs typeface="Adelle Sans Th"/>
              </a:rPr>
              <a:t>Encryption </a:t>
            </a:r>
            <a:r>
              <a:rPr sz="2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Algorithm </a:t>
            </a:r>
            <a:r>
              <a:rPr sz="2800" b="0" dirty="0">
                <a:solidFill>
                  <a:srgbClr val="F9EFC9"/>
                </a:solidFill>
                <a:latin typeface="Adelle Sans Th"/>
                <a:cs typeface="Adelle Sans Th"/>
              </a:rPr>
              <a:t>(TEA) is a block cipher </a:t>
            </a:r>
            <a:r>
              <a:rPr sz="2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was </a:t>
            </a:r>
            <a:r>
              <a:rPr sz="2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developed </a:t>
            </a:r>
            <a:r>
              <a:rPr sz="2800" b="0" spc="-25" dirty="0">
                <a:solidFill>
                  <a:srgbClr val="F9EFC9"/>
                </a:solidFill>
                <a:latin typeface="Adelle Sans Th"/>
                <a:cs typeface="Adelle Sans Th"/>
              </a:rPr>
              <a:t>by  </a:t>
            </a:r>
            <a:r>
              <a:rPr sz="2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David </a:t>
            </a:r>
            <a:r>
              <a:rPr sz="2800" b="0" dirty="0">
                <a:solidFill>
                  <a:srgbClr val="F9EFC9"/>
                </a:solidFill>
                <a:latin typeface="Adelle Sans Th"/>
                <a:cs typeface="Adelle Sans Th"/>
              </a:rPr>
              <a:t>Wheeler and </a:t>
            </a:r>
            <a:r>
              <a:rPr sz="2800" b="0" spc="-25" dirty="0">
                <a:solidFill>
                  <a:srgbClr val="F9EFC9"/>
                </a:solidFill>
                <a:latin typeface="Adelle Sans Th"/>
                <a:cs typeface="Adelle Sans Th"/>
              </a:rPr>
              <a:t>Roger </a:t>
            </a:r>
            <a:r>
              <a:rPr sz="2800" b="0" dirty="0">
                <a:solidFill>
                  <a:srgbClr val="F9EFC9"/>
                </a:solidFill>
                <a:latin typeface="Adelle Sans Th"/>
                <a:cs typeface="Adelle Sans Th"/>
              </a:rPr>
              <a:t>Needham </a:t>
            </a:r>
            <a:r>
              <a:rPr sz="2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at </a:t>
            </a:r>
            <a:r>
              <a:rPr sz="2800" b="0" dirty="0">
                <a:solidFill>
                  <a:srgbClr val="F9EFC9"/>
                </a:solidFill>
                <a:latin typeface="Adelle Sans Th"/>
                <a:cs typeface="Adelle Sans Th"/>
              </a:rPr>
              <a:t>the </a:t>
            </a:r>
            <a:r>
              <a:rPr sz="2800" b="0" spc="-5" dirty="0">
                <a:solidFill>
                  <a:srgbClr val="F9EFC9"/>
                </a:solidFill>
                <a:latin typeface="Adelle Sans Th"/>
                <a:cs typeface="Adelle Sans Th"/>
              </a:rPr>
              <a:t>Computer </a:t>
            </a:r>
            <a:r>
              <a:rPr sz="2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Laboratory of  </a:t>
            </a:r>
            <a:r>
              <a:rPr sz="2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Cambridge </a:t>
            </a:r>
            <a:r>
              <a:rPr sz="2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University </a:t>
            </a:r>
            <a:r>
              <a:rPr sz="2800" b="0" dirty="0">
                <a:solidFill>
                  <a:srgbClr val="F9EFC9"/>
                </a:solidFill>
                <a:latin typeface="Adelle Sans Th"/>
                <a:cs typeface="Adelle Sans Th"/>
              </a:rPr>
              <a:t>and </a:t>
            </a:r>
            <a:r>
              <a:rPr sz="2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was </a:t>
            </a:r>
            <a:r>
              <a:rPr sz="2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first presented </a:t>
            </a:r>
            <a:r>
              <a:rPr sz="2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at </a:t>
            </a:r>
            <a:r>
              <a:rPr sz="2800" b="0" dirty="0">
                <a:solidFill>
                  <a:srgbClr val="F9EFC9"/>
                </a:solidFill>
                <a:latin typeface="Adelle Sans Th"/>
                <a:cs typeface="Adelle Sans Th"/>
              </a:rPr>
              <a:t>the </a:t>
            </a:r>
            <a:r>
              <a:rPr sz="2800" b="0" spc="-30" dirty="0">
                <a:solidFill>
                  <a:srgbClr val="F9EFC9"/>
                </a:solidFill>
                <a:latin typeface="Adelle Sans Th"/>
                <a:cs typeface="Adelle Sans Th"/>
              </a:rPr>
              <a:t>Fast </a:t>
            </a:r>
            <a:r>
              <a:rPr sz="2800" b="0" spc="-25" dirty="0">
                <a:solidFill>
                  <a:srgbClr val="F9EFC9"/>
                </a:solidFill>
                <a:latin typeface="Adelle Sans Th"/>
                <a:cs typeface="Adelle Sans Th"/>
              </a:rPr>
              <a:t>Software  </a:t>
            </a:r>
            <a:r>
              <a:rPr sz="2800" b="0" spc="-5" dirty="0">
                <a:solidFill>
                  <a:srgbClr val="F9EFC9"/>
                </a:solidFill>
                <a:latin typeface="Adelle Sans Th"/>
                <a:cs typeface="Adelle Sans Th"/>
              </a:rPr>
              <a:t>Encryption </a:t>
            </a:r>
            <a:r>
              <a:rPr sz="2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workshop </a:t>
            </a:r>
            <a:r>
              <a:rPr sz="2800" b="0" spc="-20" dirty="0">
                <a:solidFill>
                  <a:srgbClr val="F9EFC9"/>
                </a:solidFill>
                <a:latin typeface="Adelle Sans Th"/>
                <a:cs typeface="Adelle Sans Th"/>
              </a:rPr>
              <a:t>at </a:t>
            </a:r>
            <a:r>
              <a:rPr sz="2800" b="0" spc="-10" dirty="0">
                <a:solidFill>
                  <a:srgbClr val="F9EFC9"/>
                </a:solidFill>
                <a:latin typeface="Adelle Sans Th"/>
                <a:cs typeface="Adelle Sans Th"/>
              </a:rPr>
              <a:t>Cambridge </a:t>
            </a:r>
            <a:r>
              <a:rPr sz="2800" b="0" dirty="0">
                <a:solidFill>
                  <a:srgbClr val="F9EFC9"/>
                </a:solidFill>
                <a:latin typeface="Adelle Sans Th"/>
                <a:cs typeface="Adelle Sans Th"/>
              </a:rPr>
              <a:t>in</a:t>
            </a:r>
            <a:r>
              <a:rPr sz="2800" b="0" spc="45" dirty="0">
                <a:solidFill>
                  <a:srgbClr val="F9EFC9"/>
                </a:solidFill>
                <a:latin typeface="Adelle Sans Th"/>
                <a:cs typeface="Adelle Sans Th"/>
              </a:rPr>
              <a:t> </a:t>
            </a:r>
            <a:r>
              <a:rPr sz="2800" b="0" spc="-15" dirty="0">
                <a:solidFill>
                  <a:srgbClr val="F9EFC9"/>
                </a:solidFill>
                <a:latin typeface="Adelle Sans Th"/>
                <a:cs typeface="Adelle Sans Th"/>
              </a:rPr>
              <a:t>1994.</a:t>
            </a:r>
            <a:endParaRPr sz="2800">
              <a:latin typeface="Adelle Sans Th"/>
              <a:cs typeface="Adelle Sans 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4024" y="9120185"/>
            <a:ext cx="322580" cy="3543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50" spc="100" dirty="0">
                <a:solidFill>
                  <a:srgbClr val="F9EFC9"/>
                </a:solidFill>
                <a:latin typeface="Adelle PE"/>
                <a:cs typeface="Adelle PE"/>
              </a:rPr>
              <a:t>03</a:t>
            </a:r>
            <a:r>
              <a:rPr sz="1850" spc="-250" dirty="0">
                <a:solidFill>
                  <a:srgbClr val="F9EFC9"/>
                </a:solidFill>
                <a:latin typeface="Adelle PE"/>
                <a:cs typeface="Adelle PE"/>
              </a:rPr>
              <a:t> </a:t>
            </a:r>
            <a:endParaRPr sz="1850">
              <a:latin typeface="Adelle PE"/>
              <a:cs typeface="Adelle P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133059" y="1180145"/>
            <a:ext cx="7274559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dirty="0">
                <a:solidFill>
                  <a:srgbClr val="E98914"/>
                </a:solidFill>
                <a:latin typeface="Adelle PE Sb"/>
                <a:cs typeface="Adelle PE Sb"/>
              </a:rPr>
              <a:t>TEA - </a:t>
            </a:r>
            <a:r>
              <a:rPr sz="3800" b="1" spc="-35" dirty="0">
                <a:solidFill>
                  <a:srgbClr val="E98914"/>
                </a:solidFill>
                <a:latin typeface="Adelle PE Sb"/>
                <a:cs typeface="Adelle PE Sb"/>
              </a:rPr>
              <a:t>tiny </a:t>
            </a:r>
            <a:r>
              <a:rPr sz="3800" b="1" spc="-5" dirty="0">
                <a:solidFill>
                  <a:srgbClr val="E98914"/>
                </a:solidFill>
                <a:latin typeface="Adelle PE Sb"/>
                <a:cs typeface="Adelle PE Sb"/>
              </a:rPr>
              <a:t>encryption</a:t>
            </a:r>
            <a:r>
              <a:rPr sz="3800" b="1" spc="-45" dirty="0">
                <a:solidFill>
                  <a:srgbClr val="E98914"/>
                </a:solidFill>
                <a:latin typeface="Adelle PE Sb"/>
                <a:cs typeface="Adelle PE Sb"/>
              </a:rPr>
              <a:t> </a:t>
            </a:r>
            <a:r>
              <a:rPr sz="3800" b="1" spc="-5" dirty="0">
                <a:solidFill>
                  <a:srgbClr val="E98914"/>
                </a:solidFill>
                <a:latin typeface="Adelle PE Sb"/>
                <a:cs typeface="Adelle PE Sb"/>
              </a:rPr>
              <a:t>algorithm</a:t>
            </a:r>
            <a:endParaRPr sz="3800">
              <a:latin typeface="Adelle PE Sb"/>
              <a:cs typeface="Adelle PE 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760898" cy="10160000"/>
            <a:chOff x="0" y="0"/>
            <a:chExt cx="17760898" cy="10160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793990" cy="10160000"/>
            </a:xfrm>
            <a:custGeom>
              <a:avLst/>
              <a:gdLst/>
              <a:ahLst/>
              <a:cxnLst/>
              <a:rect l="l" t="t" r="r" b="b"/>
              <a:pathLst>
                <a:path w="7793990" h="10160000">
                  <a:moveTo>
                    <a:pt x="7793939" y="0"/>
                  </a:moveTo>
                  <a:lnTo>
                    <a:pt x="0" y="0"/>
                  </a:lnTo>
                  <a:lnTo>
                    <a:pt x="0" y="10160000"/>
                  </a:lnTo>
                  <a:lnTo>
                    <a:pt x="7793939" y="10160000"/>
                  </a:lnTo>
                  <a:lnTo>
                    <a:pt x="7793939" y="0"/>
                  </a:lnTo>
                  <a:close/>
                </a:path>
              </a:pathLst>
            </a:custGeom>
            <a:solidFill>
              <a:srgbClr val="F9E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93938" y="0"/>
              <a:ext cx="9966960" cy="10160000"/>
            </a:xfrm>
            <a:custGeom>
              <a:avLst/>
              <a:gdLst/>
              <a:ahLst/>
              <a:cxnLst/>
              <a:rect l="l" t="t" r="r" b="b"/>
              <a:pathLst>
                <a:path w="9966960" h="10160000">
                  <a:moveTo>
                    <a:pt x="9966426" y="0"/>
                  </a:moveTo>
                  <a:lnTo>
                    <a:pt x="0" y="0"/>
                  </a:lnTo>
                  <a:lnTo>
                    <a:pt x="0" y="10160000"/>
                  </a:lnTo>
                  <a:lnTo>
                    <a:pt x="9966426" y="10160000"/>
                  </a:lnTo>
                  <a:lnTo>
                    <a:pt x="9966426" y="0"/>
                  </a:lnTo>
                  <a:close/>
                </a:path>
              </a:pathLst>
            </a:custGeom>
            <a:solidFill>
              <a:srgbClr val="011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767587" y="1889759"/>
            <a:ext cx="6260591" cy="75224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29204" y="604478"/>
            <a:ext cx="173608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594" marR="5080" indent="-4953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293A2"/>
                </a:solidFill>
                <a:latin typeface="Adelle PE Sb"/>
                <a:cs typeface="Adelle PE Sb"/>
              </a:rPr>
              <a:t>E</a:t>
            </a:r>
            <a:r>
              <a:rPr sz="2000" b="1" spc="-15" dirty="0">
                <a:solidFill>
                  <a:srgbClr val="0293A2"/>
                </a:solidFill>
                <a:latin typeface="Adelle PE Sb"/>
                <a:cs typeface="Adelle PE Sb"/>
              </a:rPr>
              <a:t>N</a:t>
            </a:r>
            <a:r>
              <a:rPr sz="2000" b="1" dirty="0">
                <a:solidFill>
                  <a:srgbClr val="0293A2"/>
                </a:solidFill>
                <a:latin typeface="Adelle PE Sb"/>
                <a:cs typeface="Adelle PE Sb"/>
              </a:rPr>
              <a:t>C</a:t>
            </a:r>
            <a:r>
              <a:rPr sz="2000" b="1" spc="-75" dirty="0">
                <a:solidFill>
                  <a:srgbClr val="0293A2"/>
                </a:solidFill>
                <a:latin typeface="Adelle PE Sb"/>
                <a:cs typeface="Adelle PE Sb"/>
              </a:rPr>
              <a:t>R</a:t>
            </a:r>
            <a:r>
              <a:rPr sz="2000" b="1" dirty="0">
                <a:solidFill>
                  <a:srgbClr val="0293A2"/>
                </a:solidFill>
                <a:latin typeface="Adelle PE Sb"/>
                <a:cs typeface="Adelle PE Sb"/>
              </a:rPr>
              <a:t>YPTION  </a:t>
            </a:r>
            <a:r>
              <a:rPr sz="2000" b="1" spc="-5" dirty="0">
                <a:solidFill>
                  <a:srgbClr val="0293A2"/>
                </a:solidFill>
                <a:latin typeface="Adelle PE Sb"/>
                <a:cs typeface="Adelle PE Sb"/>
              </a:rPr>
              <a:t>ALGORITHM</a:t>
            </a:r>
            <a:endParaRPr sz="2000">
              <a:latin typeface="Adelle PE Sb"/>
              <a:cs typeface="Adelle PE Sb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475471" y="9120185"/>
            <a:ext cx="336550" cy="3543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50" spc="120" dirty="0">
                <a:solidFill>
                  <a:srgbClr val="F9EFC9"/>
                </a:solidFill>
                <a:latin typeface="Adelle PE"/>
                <a:cs typeface="Adelle PE"/>
              </a:rPr>
              <a:t>04</a:t>
            </a:r>
            <a:r>
              <a:rPr sz="1850" spc="-225" dirty="0">
                <a:solidFill>
                  <a:srgbClr val="F9EFC9"/>
                </a:solidFill>
                <a:latin typeface="Adelle PE"/>
                <a:cs typeface="Adelle PE"/>
              </a:rPr>
              <a:t> </a:t>
            </a:r>
            <a:endParaRPr sz="1850">
              <a:latin typeface="Adelle PE"/>
              <a:cs typeface="Adelle PE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8942455" y="1065150"/>
            <a:ext cx="259778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dirty="0">
                <a:solidFill>
                  <a:srgbClr val="E98914"/>
                </a:solidFill>
                <a:latin typeface="Adelle PE Sb"/>
                <a:cs typeface="Adelle PE Sb"/>
              </a:rPr>
              <a:t>E</a:t>
            </a:r>
            <a:r>
              <a:rPr sz="3800" b="1" spc="-20" dirty="0">
                <a:solidFill>
                  <a:srgbClr val="E98914"/>
                </a:solidFill>
                <a:latin typeface="Adelle PE Sb"/>
                <a:cs typeface="Adelle PE Sb"/>
              </a:rPr>
              <a:t>n</a:t>
            </a:r>
            <a:r>
              <a:rPr sz="3800" b="1" dirty="0">
                <a:solidFill>
                  <a:srgbClr val="E98914"/>
                </a:solidFill>
                <a:latin typeface="Adelle PE Sb"/>
                <a:cs typeface="Adelle PE Sb"/>
              </a:rPr>
              <a:t>cr</a:t>
            </a:r>
            <a:r>
              <a:rPr sz="3800" b="1" spc="10" dirty="0">
                <a:solidFill>
                  <a:srgbClr val="E98914"/>
                </a:solidFill>
                <a:latin typeface="Adelle PE Sb"/>
                <a:cs typeface="Adelle PE Sb"/>
              </a:rPr>
              <a:t>y</a:t>
            </a:r>
            <a:r>
              <a:rPr sz="3800" b="1" dirty="0">
                <a:solidFill>
                  <a:srgbClr val="E98914"/>
                </a:solidFill>
                <a:latin typeface="Adelle PE Sb"/>
                <a:cs typeface="Adelle PE Sb"/>
              </a:rPr>
              <a:t>pt</a:t>
            </a:r>
            <a:r>
              <a:rPr sz="3800" b="1" spc="-40" dirty="0">
                <a:solidFill>
                  <a:srgbClr val="E98914"/>
                </a:solidFill>
                <a:latin typeface="Adelle PE Sb"/>
                <a:cs typeface="Adelle PE Sb"/>
              </a:rPr>
              <a:t>i</a:t>
            </a:r>
            <a:r>
              <a:rPr sz="3800" b="1" dirty="0">
                <a:solidFill>
                  <a:srgbClr val="E98914"/>
                </a:solidFill>
                <a:latin typeface="Adelle PE Sb"/>
                <a:cs typeface="Adelle PE Sb"/>
              </a:rPr>
              <a:t>on</a:t>
            </a:r>
            <a:endParaRPr sz="3800">
              <a:latin typeface="Adelle PE Sb"/>
              <a:cs typeface="Adelle PE Sb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F5C0634B-5291-486B-B5BA-8AE3A608EB36}"/>
                  </a:ext>
                </a:extLst>
              </p:cNvPr>
              <p:cNvSpPr txBox="1"/>
              <p:nvPr/>
            </p:nvSpPr>
            <p:spPr>
              <a:xfrm>
                <a:off x="8997782" y="2911468"/>
                <a:ext cx="7343494" cy="237141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pt-BR" sz="240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≪</m:t>
                              </m:r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𝑀𝑢𝑙𝑡𝑖𝑝𝑙𝑒𝑂𝑓𝐷𝑒𝑙𝑡𝑎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rgbClr val="F9EFC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≫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9EFC9"/>
                  </a:solidFill>
                  <a:latin typeface="TimesNewRoman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40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+[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≪</m:t>
                              </m:r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𝑀𝑢𝑙𝑡𝑖𝑝𝑙𝑒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𝑂𝑓𝐷𝑒𝑙𝑡𝑎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rgbClr val="F9EFC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≫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9EFC9"/>
                  </a:solidFill>
                  <a:latin typeface="TimesNewRoman"/>
                </a:endParaRPr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F5C0634B-5291-486B-B5BA-8AE3A608E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782" y="2911468"/>
                <a:ext cx="7343494" cy="23714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6">
            <a:extLst>
              <a:ext uri="{FF2B5EF4-FFF2-40B4-BE49-F238E27FC236}">
                <a16:creationId xmlns:a16="http://schemas.microsoft.com/office/drawing/2014/main" id="{70849F23-1A39-4040-90EF-947DF01D8622}"/>
              </a:ext>
            </a:extLst>
          </p:cNvPr>
          <p:cNvSpPr/>
          <p:nvPr/>
        </p:nvSpPr>
        <p:spPr>
          <a:xfrm>
            <a:off x="8997778" y="6137249"/>
            <a:ext cx="6386195" cy="344805"/>
          </a:xfrm>
          <a:custGeom>
            <a:avLst/>
            <a:gdLst/>
            <a:ahLst/>
            <a:cxnLst/>
            <a:rect l="l" t="t" r="r" b="b"/>
            <a:pathLst>
              <a:path w="6386195" h="344804">
                <a:moveTo>
                  <a:pt x="6385598" y="0"/>
                </a:moveTo>
                <a:lnTo>
                  <a:pt x="0" y="0"/>
                </a:lnTo>
                <a:lnTo>
                  <a:pt x="0" y="344373"/>
                </a:lnTo>
                <a:lnTo>
                  <a:pt x="6385598" y="344373"/>
                </a:lnTo>
                <a:lnTo>
                  <a:pt x="6385598" y="0"/>
                </a:lnTo>
                <a:close/>
              </a:path>
            </a:pathLst>
          </a:custGeom>
          <a:solidFill>
            <a:srgbClr val="D5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C31C7AEB-FBE3-4584-8161-4FBCCEE6CDEB}"/>
              </a:ext>
            </a:extLst>
          </p:cNvPr>
          <p:cNvSpPr txBox="1"/>
          <p:nvPr/>
        </p:nvSpPr>
        <p:spPr>
          <a:xfrm>
            <a:off x="8997782" y="6062823"/>
            <a:ext cx="63519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Delta </a:t>
            </a:r>
            <a:r>
              <a:rPr sz="2800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is a </a:t>
            </a:r>
            <a:r>
              <a:rPr sz="2800" spc="-5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magic </a:t>
            </a:r>
            <a:r>
              <a:rPr sz="2800" spc="-15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constant </a:t>
            </a:r>
            <a:r>
              <a:rPr sz="2800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=</a:t>
            </a:r>
            <a:r>
              <a:rPr sz="2800" spc="-45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 </a:t>
            </a:r>
            <a:r>
              <a:rPr lang="en-US" sz="2800" spc="-20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0x9e3779b9</a:t>
            </a:r>
            <a:r>
              <a:rPr sz="2800" spc="-20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  </a:t>
            </a:r>
            <a:r>
              <a:rPr sz="2800" b="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simply </a:t>
            </a:r>
            <a:r>
              <a:rPr sz="2800" b="0" spc="-1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serves </a:t>
            </a:r>
            <a:r>
              <a:rPr sz="2800" b="0" spc="-15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to </a:t>
            </a:r>
            <a:r>
              <a:rPr sz="2800" b="0" spc="-1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ensure that </a:t>
            </a:r>
            <a:r>
              <a:rPr sz="2800" b="0" spc="-5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encryption  </a:t>
            </a:r>
            <a:r>
              <a:rPr sz="2800" b="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in </a:t>
            </a:r>
            <a:r>
              <a:rPr sz="2800" b="0" spc="-25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each </a:t>
            </a:r>
            <a:r>
              <a:rPr sz="2800" b="0" spc="-1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round </a:t>
            </a:r>
            <a:r>
              <a:rPr sz="2800" b="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is</a:t>
            </a:r>
            <a:r>
              <a:rPr sz="2800" b="0" spc="25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 </a:t>
            </a:r>
            <a:r>
              <a:rPr sz="2800" b="0" spc="-2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different.</a:t>
            </a:r>
            <a:endParaRPr sz="2800" dirty="0">
              <a:latin typeface="Adelle PE Th" panose="02000503000000020004" pitchFamily="50" charset="0"/>
              <a:cs typeface="Adelle Sans 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7780000" cy="10160000"/>
            <a:chOff x="0" y="0"/>
            <a:chExt cx="17780000" cy="10160000"/>
          </a:xfrm>
        </p:grpSpPr>
        <p:sp>
          <p:nvSpPr>
            <p:cNvPr id="3" name="object 3"/>
            <p:cNvSpPr/>
            <p:nvPr/>
          </p:nvSpPr>
          <p:spPr>
            <a:xfrm>
              <a:off x="9986061" y="0"/>
              <a:ext cx="7793990" cy="10160000"/>
            </a:xfrm>
            <a:custGeom>
              <a:avLst/>
              <a:gdLst/>
              <a:ahLst/>
              <a:cxnLst/>
              <a:rect l="l" t="t" r="r" b="b"/>
              <a:pathLst>
                <a:path w="7793990" h="10160000">
                  <a:moveTo>
                    <a:pt x="7793939" y="0"/>
                  </a:moveTo>
                  <a:lnTo>
                    <a:pt x="0" y="0"/>
                  </a:lnTo>
                  <a:lnTo>
                    <a:pt x="0" y="10160000"/>
                  </a:lnTo>
                  <a:lnTo>
                    <a:pt x="7793939" y="10160000"/>
                  </a:lnTo>
                  <a:lnTo>
                    <a:pt x="7793939" y="0"/>
                  </a:lnTo>
                  <a:close/>
                </a:path>
              </a:pathLst>
            </a:custGeom>
            <a:solidFill>
              <a:srgbClr val="F9EFC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986645" cy="10160000"/>
            </a:xfrm>
            <a:custGeom>
              <a:avLst/>
              <a:gdLst/>
              <a:ahLst/>
              <a:cxnLst/>
              <a:rect l="l" t="t" r="r" b="b"/>
              <a:pathLst>
                <a:path w="9986645" h="10160000">
                  <a:moveTo>
                    <a:pt x="9986060" y="0"/>
                  </a:moveTo>
                  <a:lnTo>
                    <a:pt x="0" y="0"/>
                  </a:lnTo>
                  <a:lnTo>
                    <a:pt x="0" y="10160000"/>
                  </a:lnTo>
                  <a:lnTo>
                    <a:pt x="9986060" y="10160000"/>
                  </a:lnTo>
                  <a:lnTo>
                    <a:pt x="9986060" y="0"/>
                  </a:lnTo>
                  <a:close/>
                </a:path>
              </a:pathLst>
            </a:custGeom>
            <a:solidFill>
              <a:srgbClr val="011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37580" y="1065150"/>
            <a:ext cx="260794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1" dirty="0">
                <a:solidFill>
                  <a:srgbClr val="E98914"/>
                </a:solidFill>
                <a:latin typeface="Adelle PE Sb"/>
                <a:cs typeface="Adelle PE Sb"/>
              </a:rPr>
              <a:t>D</a:t>
            </a:r>
            <a:r>
              <a:rPr sz="3800" b="1" spc="-10" dirty="0">
                <a:solidFill>
                  <a:srgbClr val="E98914"/>
                </a:solidFill>
                <a:latin typeface="Adelle PE Sb"/>
                <a:cs typeface="Adelle PE Sb"/>
              </a:rPr>
              <a:t>e</a:t>
            </a:r>
            <a:r>
              <a:rPr sz="3800" b="1" dirty="0">
                <a:solidFill>
                  <a:srgbClr val="E98914"/>
                </a:solidFill>
                <a:latin typeface="Adelle PE Sb"/>
                <a:cs typeface="Adelle PE Sb"/>
              </a:rPr>
              <a:t>cr</a:t>
            </a:r>
            <a:r>
              <a:rPr sz="3800" b="1" spc="10" dirty="0">
                <a:solidFill>
                  <a:srgbClr val="E98914"/>
                </a:solidFill>
                <a:latin typeface="Adelle PE Sb"/>
                <a:cs typeface="Adelle PE Sb"/>
              </a:rPr>
              <a:t>y</a:t>
            </a:r>
            <a:r>
              <a:rPr sz="3800" b="1" dirty="0">
                <a:solidFill>
                  <a:srgbClr val="E98914"/>
                </a:solidFill>
                <a:latin typeface="Adelle PE Sb"/>
                <a:cs typeface="Adelle PE Sb"/>
              </a:rPr>
              <a:t>pt</a:t>
            </a:r>
            <a:r>
              <a:rPr sz="3800" b="1" spc="-40" dirty="0">
                <a:solidFill>
                  <a:srgbClr val="E98914"/>
                </a:solidFill>
                <a:latin typeface="Adelle PE Sb"/>
                <a:cs typeface="Adelle PE Sb"/>
              </a:rPr>
              <a:t>i</a:t>
            </a:r>
            <a:r>
              <a:rPr sz="3800" b="1" dirty="0">
                <a:solidFill>
                  <a:srgbClr val="E98914"/>
                </a:solidFill>
                <a:latin typeface="Adelle PE Sb"/>
                <a:cs typeface="Adelle PE Sb"/>
              </a:rPr>
              <a:t>on</a:t>
            </a:r>
            <a:endParaRPr sz="3800">
              <a:latin typeface="Adelle PE Sb"/>
              <a:cs typeface="Adelle PE Sb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250276" y="6137249"/>
            <a:ext cx="6386195" cy="344805"/>
          </a:xfrm>
          <a:custGeom>
            <a:avLst/>
            <a:gdLst/>
            <a:ahLst/>
            <a:cxnLst/>
            <a:rect l="l" t="t" r="r" b="b"/>
            <a:pathLst>
              <a:path w="6386195" h="344804">
                <a:moveTo>
                  <a:pt x="6385598" y="0"/>
                </a:moveTo>
                <a:lnTo>
                  <a:pt x="0" y="0"/>
                </a:lnTo>
                <a:lnTo>
                  <a:pt x="0" y="344373"/>
                </a:lnTo>
                <a:lnTo>
                  <a:pt x="6385598" y="344373"/>
                </a:lnTo>
                <a:lnTo>
                  <a:pt x="6385598" y="0"/>
                </a:lnTo>
                <a:close/>
              </a:path>
            </a:pathLst>
          </a:custGeom>
          <a:solidFill>
            <a:srgbClr val="D540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0280" y="6062823"/>
            <a:ext cx="635190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Delta </a:t>
            </a:r>
            <a:r>
              <a:rPr sz="2800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is a </a:t>
            </a:r>
            <a:r>
              <a:rPr sz="2800" spc="-5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magic </a:t>
            </a:r>
            <a:r>
              <a:rPr sz="2800" spc="-15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constant </a:t>
            </a:r>
            <a:r>
              <a:rPr sz="2800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=</a:t>
            </a:r>
            <a:r>
              <a:rPr sz="2800" spc="-45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 </a:t>
            </a:r>
            <a:r>
              <a:rPr lang="en-US" sz="2800" spc="-20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0x9e3779b9</a:t>
            </a:r>
            <a:r>
              <a:rPr sz="2800" spc="-20" dirty="0">
                <a:solidFill>
                  <a:srgbClr val="F9EFC9"/>
                </a:solidFill>
                <a:latin typeface="Adelle PE Th" panose="02000503000000020004" pitchFamily="50" charset="0"/>
                <a:cs typeface="Adelle Sans"/>
              </a:rPr>
              <a:t>  </a:t>
            </a:r>
            <a:r>
              <a:rPr sz="2800" b="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simply </a:t>
            </a:r>
            <a:r>
              <a:rPr sz="2800" b="0" spc="-1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serves </a:t>
            </a:r>
            <a:r>
              <a:rPr sz="2800" b="0" spc="-15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to </a:t>
            </a:r>
            <a:r>
              <a:rPr sz="2800" b="0" spc="-1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ensure that </a:t>
            </a:r>
            <a:r>
              <a:rPr sz="2800" b="0" spc="-5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encryption  </a:t>
            </a:r>
            <a:r>
              <a:rPr sz="2800" b="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in </a:t>
            </a:r>
            <a:r>
              <a:rPr sz="2800" b="0" spc="-25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each </a:t>
            </a:r>
            <a:r>
              <a:rPr sz="2800" b="0" spc="-1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round </a:t>
            </a:r>
            <a:r>
              <a:rPr sz="2800" b="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is</a:t>
            </a:r>
            <a:r>
              <a:rPr sz="2800" b="0" spc="25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 </a:t>
            </a:r>
            <a:r>
              <a:rPr sz="2800" b="0" spc="-20" dirty="0">
                <a:solidFill>
                  <a:srgbClr val="F9EFC9"/>
                </a:solidFill>
                <a:latin typeface="Adelle PE Th" panose="02000503000000020004" pitchFamily="50" charset="0"/>
                <a:cs typeface="Adelle Sans Th"/>
              </a:rPr>
              <a:t>different.</a:t>
            </a:r>
            <a:endParaRPr sz="2800" dirty="0">
              <a:latin typeface="Adelle PE Th" panose="02000503000000020004" pitchFamily="50" charset="0"/>
              <a:cs typeface="Adelle Sans 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20323" y="1834895"/>
            <a:ext cx="6327647" cy="7443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006629" y="604478"/>
            <a:ext cx="17151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5080" indent="-38735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293A2"/>
                </a:solidFill>
                <a:latin typeface="Adelle PE Sb"/>
                <a:cs typeface="Adelle PE Sb"/>
              </a:rPr>
              <a:t>D</a:t>
            </a:r>
            <a:r>
              <a:rPr sz="2000" b="1" spc="-40" dirty="0">
                <a:solidFill>
                  <a:srgbClr val="0293A2"/>
                </a:solidFill>
                <a:latin typeface="Adelle PE Sb"/>
                <a:cs typeface="Adelle PE Sb"/>
              </a:rPr>
              <a:t>E</a:t>
            </a:r>
            <a:r>
              <a:rPr sz="2000" b="1" dirty="0">
                <a:solidFill>
                  <a:srgbClr val="0293A2"/>
                </a:solidFill>
                <a:latin typeface="Adelle PE Sb"/>
                <a:cs typeface="Adelle PE Sb"/>
              </a:rPr>
              <a:t>C</a:t>
            </a:r>
            <a:r>
              <a:rPr sz="2000" b="1" spc="-75" dirty="0">
                <a:solidFill>
                  <a:srgbClr val="0293A2"/>
                </a:solidFill>
                <a:latin typeface="Adelle PE Sb"/>
                <a:cs typeface="Adelle PE Sb"/>
              </a:rPr>
              <a:t>R</a:t>
            </a:r>
            <a:r>
              <a:rPr sz="2000" b="1" dirty="0">
                <a:solidFill>
                  <a:srgbClr val="0293A2"/>
                </a:solidFill>
                <a:latin typeface="Adelle PE Sb"/>
                <a:cs typeface="Adelle PE Sb"/>
              </a:rPr>
              <a:t>YPTION  </a:t>
            </a:r>
            <a:r>
              <a:rPr sz="2000" b="1" spc="-5" dirty="0">
                <a:solidFill>
                  <a:srgbClr val="0293A2"/>
                </a:solidFill>
                <a:latin typeface="Adelle PE Sb"/>
                <a:cs typeface="Adelle PE Sb"/>
              </a:rPr>
              <a:t>ALGORITHM</a:t>
            </a:r>
            <a:endParaRPr sz="2000">
              <a:latin typeface="Adelle PE Sb"/>
              <a:cs typeface="Adelle PE Sb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4024" y="9120185"/>
            <a:ext cx="329565" cy="35433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50" spc="95" dirty="0">
                <a:solidFill>
                  <a:srgbClr val="F9EFC9"/>
                </a:solidFill>
                <a:latin typeface="Adelle PE"/>
                <a:cs typeface="Adelle PE"/>
              </a:rPr>
              <a:t>05</a:t>
            </a:r>
            <a:r>
              <a:rPr sz="1850" spc="-229" dirty="0">
                <a:solidFill>
                  <a:srgbClr val="F9EFC9"/>
                </a:solidFill>
                <a:latin typeface="Adelle PE"/>
                <a:cs typeface="Adelle PE"/>
              </a:rPr>
              <a:t> </a:t>
            </a:r>
            <a:endParaRPr sz="1850">
              <a:latin typeface="Adelle PE"/>
              <a:cs typeface="Adelle P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605CF35D-303C-4865-89AA-BB4D077579DD}"/>
                  </a:ext>
                </a:extLst>
              </p:cNvPr>
              <p:cNvSpPr txBox="1"/>
              <p:nvPr/>
            </p:nvSpPr>
            <p:spPr>
              <a:xfrm>
                <a:off x="1261968" y="2989229"/>
                <a:ext cx="7343494" cy="237141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sz="240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−[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≪</m:t>
                              </m:r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𝑀𝑢𝑙𝑡𝑖𝑝𝑙𝑒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𝑂𝑓𝐷𝑒𝑙𝑡𝑎</m:t>
                          </m:r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rgbClr val="F9EFC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≫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0" i="1" dirty="0">
                  <a:solidFill>
                    <a:srgbClr val="F9EFC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pt-BR" sz="2400" dirty="0">
                    <a:solidFill>
                      <a:srgbClr val="F9EFC9"/>
                    </a:solidFill>
                  </a:rPr>
                  <a:t>L</a:t>
                </a:r>
                <a14:m>
                  <m:oMath xmlns:m="http://schemas.openxmlformats.org/officeDocument/2006/math">
                    <m:r>
                      <a:rPr lang="pt-BR" sz="2400" i="1" smtClean="0">
                        <a:solidFill>
                          <a:srgbClr val="F9EFC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9EFC9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solidFill>
                          <a:srgbClr val="F9EFC9"/>
                        </a:solidFill>
                        <a:latin typeface="Cambria Math" panose="02040503050406030204" pitchFamily="18" charset="0"/>
                      </a:rPr>
                      <m:t>−[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9EFC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9EFC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9EFC9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2400" b="0" i="1" smtClean="0">
                                <a:solidFill>
                                  <a:srgbClr val="F9EFC9"/>
                                </a:solidFill>
                                <a:latin typeface="Cambria Math" panose="02040503050406030204" pitchFamily="18" charset="0"/>
                              </a:rPr>
                              <m:t>≪</m:t>
                            </m:r>
                            <m:r>
                              <a:rPr lang="en-US" sz="2400" b="0" i="1" smtClean="0">
                                <a:solidFill>
                                  <a:srgbClr val="F9EFC9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rgbClr val="F9EFC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9EFC9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F9EFC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9EFC9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rgbClr val="F9EFC9"/>
                        </a:solidFill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9EFC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9EFC9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b="0" i="1" smtClean="0">
                            <a:solidFill>
                              <a:srgbClr val="F9EFC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solidFill>
                              <a:srgbClr val="F9EFC9"/>
                            </a:solidFill>
                            <a:latin typeface="Cambria Math" panose="02040503050406030204" pitchFamily="18" charset="0"/>
                          </a:rPr>
                          <m:t>𝑀𝑢𝑙𝑡𝑖𝑝𝑙𝑒𝑂𝑓𝐷𝑒𝑙𝑡𝑎</m:t>
                        </m:r>
                      </m:e>
                    </m:d>
                  </m:oMath>
                </a14:m>
                <a:endParaRPr lang="en-US" sz="2400" b="0" i="1" dirty="0">
                  <a:solidFill>
                    <a:srgbClr val="F9EFC9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≫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solidFill>
                                <a:srgbClr val="F9EFC9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9EFC9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solidFill>
                            <a:srgbClr val="F9EFC9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>
                  <a:solidFill>
                    <a:srgbClr val="F9EFC9"/>
                  </a:solidFill>
                  <a:latin typeface="TimesNewRoman"/>
                </a:endParaRPr>
              </a:p>
            </p:txBody>
          </p:sp>
        </mc:Choice>
        <mc:Fallback xmlns=""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605CF35D-303C-4865-89AA-BB4D07757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968" y="2989229"/>
                <a:ext cx="7343494" cy="2371418"/>
              </a:xfrm>
              <a:prstGeom prst="rect">
                <a:avLst/>
              </a:prstGeom>
              <a:blipFill>
                <a:blip r:embed="rId3"/>
                <a:stretch>
                  <a:fillRect l="-2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1411" y="1507743"/>
            <a:ext cx="5699759" cy="560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9293" y="2509043"/>
            <a:ext cx="19507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b="0" dirty="0">
                <a:solidFill>
                  <a:srgbClr val="7BFFCA"/>
                </a:solidFill>
                <a:latin typeface="Adelle PE"/>
                <a:cs typeface="Adelle PE"/>
              </a:rPr>
              <a:t>E</a:t>
            </a:r>
            <a:r>
              <a:rPr sz="3800" b="0" spc="-20" dirty="0">
                <a:solidFill>
                  <a:srgbClr val="7BFFCA"/>
                </a:solidFill>
                <a:latin typeface="Adelle PE"/>
                <a:cs typeface="Adelle PE"/>
              </a:rPr>
              <a:t>n</a:t>
            </a:r>
            <a:r>
              <a:rPr sz="3800" b="0" dirty="0">
                <a:solidFill>
                  <a:srgbClr val="7BFFCA"/>
                </a:solidFill>
                <a:latin typeface="Adelle PE"/>
                <a:cs typeface="Adelle PE"/>
              </a:rPr>
              <a:t>cr</a:t>
            </a:r>
            <a:r>
              <a:rPr sz="3800" b="0" spc="5" dirty="0">
                <a:solidFill>
                  <a:srgbClr val="7BFFCA"/>
                </a:solidFill>
                <a:latin typeface="Adelle PE"/>
                <a:cs typeface="Adelle PE"/>
              </a:rPr>
              <a:t>y</a:t>
            </a:r>
            <a:r>
              <a:rPr sz="3800" b="0" dirty="0">
                <a:solidFill>
                  <a:srgbClr val="7BFFCA"/>
                </a:solidFill>
                <a:latin typeface="Adelle PE"/>
                <a:cs typeface="Adelle PE"/>
              </a:rPr>
              <a:t>p</a:t>
            </a:r>
            <a:r>
              <a:rPr sz="3800" b="0" spc="-15" dirty="0">
                <a:solidFill>
                  <a:srgbClr val="7BFFCA"/>
                </a:solidFill>
                <a:latin typeface="Adelle PE"/>
                <a:cs typeface="Adelle PE"/>
              </a:rPr>
              <a:t>t</a:t>
            </a:r>
            <a:r>
              <a:rPr sz="3800" b="0" dirty="0">
                <a:solidFill>
                  <a:srgbClr val="7BFFCA"/>
                </a:solidFill>
                <a:latin typeface="Adelle PE"/>
                <a:cs typeface="Adelle PE"/>
              </a:rPr>
              <a:t>:</a:t>
            </a:r>
            <a:endParaRPr sz="3800">
              <a:latin typeface="Adelle PE"/>
              <a:cs typeface="Adelle 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9945" y="3458405"/>
            <a:ext cx="10964545" cy="5018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5"/>
              </a:spcBef>
            </a:pPr>
            <a:r>
              <a:rPr sz="3500" b="0" spc="10" dirty="0">
                <a:solidFill>
                  <a:srgbClr val="F9EFC9"/>
                </a:solidFill>
                <a:latin typeface="Adelle PE Lt"/>
                <a:cs typeface="Adelle PE Lt"/>
              </a:rPr>
              <a:t>This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function </a:t>
            </a:r>
            <a:r>
              <a:rPr sz="3500" b="0" spc="10" dirty="0">
                <a:solidFill>
                  <a:srgbClr val="F9EFC9"/>
                </a:solidFill>
                <a:latin typeface="Adelle PE Lt"/>
                <a:cs typeface="Adelle PE Lt"/>
              </a:rPr>
              <a:t>uses </a:t>
            </a: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128-bit </a:t>
            </a:r>
            <a:r>
              <a:rPr sz="3500" b="0" spc="-30" dirty="0">
                <a:solidFill>
                  <a:srgbClr val="F9EFC9"/>
                </a:solidFill>
                <a:latin typeface="Adelle PE Lt"/>
                <a:cs typeface="Adelle PE Lt"/>
              </a:rPr>
              <a:t>key </a:t>
            </a: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(4 </a:t>
            </a:r>
            <a:r>
              <a:rPr sz="3500" b="0" spc="-25" dirty="0">
                <a:solidFill>
                  <a:srgbClr val="F9EFC9"/>
                </a:solidFill>
                <a:latin typeface="Adelle PE Lt"/>
                <a:cs typeface="Adelle PE Lt"/>
              </a:rPr>
              <a:t>separated keys </a:t>
            </a: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of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int)  </a:t>
            </a:r>
            <a:r>
              <a:rPr sz="3500" b="0" spc="10" dirty="0">
                <a:solidFill>
                  <a:srgbClr val="F9EFC9"/>
                </a:solidFill>
                <a:latin typeface="Adelle PE Lt"/>
                <a:cs typeface="Adelle PE Lt"/>
              </a:rPr>
              <a:t>and </a:t>
            </a:r>
            <a:r>
              <a:rPr sz="3500" b="0" spc="-15" dirty="0">
                <a:solidFill>
                  <a:srgbClr val="F9EFC9"/>
                </a:solidFill>
                <a:latin typeface="Adelle PE Lt"/>
                <a:cs typeface="Adelle PE Lt"/>
              </a:rPr>
              <a:t>returned </a:t>
            </a:r>
            <a:r>
              <a:rPr sz="3500" b="0" spc="-35" dirty="0">
                <a:solidFill>
                  <a:srgbClr val="F9EFC9"/>
                </a:solidFill>
                <a:latin typeface="Adelle PE Lt"/>
                <a:cs typeface="Adelle PE Lt"/>
              </a:rPr>
              <a:t>array </a:t>
            </a: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of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int </a:t>
            </a: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from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combine</a:t>
            </a:r>
            <a:r>
              <a:rPr sz="3500" b="0" spc="20" dirty="0">
                <a:solidFill>
                  <a:srgbClr val="F9EFC9"/>
                </a:solidFill>
                <a:latin typeface="Adelle PE Lt"/>
                <a:cs typeface="Adelle PE Lt"/>
              </a:rPr>
              <a:t>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function</a:t>
            </a:r>
            <a:endParaRPr sz="3500" dirty="0">
              <a:latin typeface="Adelle PE Lt"/>
              <a:cs typeface="Adelle PE Lt"/>
            </a:endParaRPr>
          </a:p>
          <a:p>
            <a:pPr marL="12700" marR="368300">
              <a:lnSpc>
                <a:spcPct val="100600"/>
              </a:lnSpc>
              <a:spcBef>
                <a:spcPts val="2900"/>
              </a:spcBef>
            </a:pP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It </a:t>
            </a:r>
            <a:r>
              <a:rPr sz="3500" b="0" spc="-25" dirty="0">
                <a:solidFill>
                  <a:srgbClr val="F9EFC9"/>
                </a:solidFill>
                <a:latin typeface="Adelle PE Lt"/>
                <a:cs typeface="Adelle PE Lt"/>
              </a:rPr>
              <a:t>operates </a:t>
            </a:r>
            <a:r>
              <a:rPr sz="3500" b="0" spc="-15" dirty="0">
                <a:solidFill>
                  <a:srgbClr val="F9EFC9"/>
                </a:solidFill>
                <a:latin typeface="Adelle PE Lt"/>
                <a:cs typeface="Adelle PE Lt"/>
              </a:rPr>
              <a:t>32 </a:t>
            </a: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rounds </a:t>
            </a:r>
            <a:r>
              <a:rPr sz="3500" b="0" spc="10" dirty="0">
                <a:solidFill>
                  <a:srgbClr val="F9EFC9"/>
                </a:solidFill>
                <a:latin typeface="Adelle PE Lt"/>
                <a:cs typeface="Adelle PE Lt"/>
              </a:rPr>
              <a:t>on </a:t>
            </a: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unsigned </a:t>
            </a:r>
            <a:r>
              <a:rPr sz="3500" b="0" spc="-15" dirty="0">
                <a:solidFill>
                  <a:srgbClr val="F9EFC9"/>
                </a:solidFill>
                <a:latin typeface="Adelle PE Lt"/>
                <a:cs typeface="Adelle PE Lt"/>
              </a:rPr>
              <a:t>integers </a:t>
            </a:r>
            <a:r>
              <a:rPr sz="3500" b="0" spc="10" dirty="0">
                <a:solidFill>
                  <a:srgbClr val="F9EFC9"/>
                </a:solidFill>
                <a:latin typeface="Adelle PE Lt"/>
                <a:cs typeface="Adelle PE Lt"/>
              </a:rPr>
              <a:t>and uses  a </a:t>
            </a: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128-bit </a:t>
            </a:r>
            <a:r>
              <a:rPr sz="3500" b="0" spc="-110" dirty="0">
                <a:solidFill>
                  <a:srgbClr val="F9EFC9"/>
                </a:solidFill>
                <a:latin typeface="Adelle PE Lt"/>
                <a:cs typeface="Adelle PE Lt"/>
              </a:rPr>
              <a:t>key, </a:t>
            </a:r>
            <a:r>
              <a:rPr sz="3500" b="0" spc="10" dirty="0">
                <a:solidFill>
                  <a:srgbClr val="F9EFC9"/>
                </a:solidFill>
                <a:latin typeface="Adelle PE Lt"/>
                <a:cs typeface="Adelle PE Lt"/>
              </a:rPr>
              <a:t>mixing </a:t>
            </a: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all of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the </a:t>
            </a:r>
            <a:r>
              <a:rPr sz="3500" b="0" spc="-30" dirty="0">
                <a:solidFill>
                  <a:srgbClr val="F9EFC9"/>
                </a:solidFill>
                <a:latin typeface="Adelle PE Lt"/>
                <a:cs typeface="Adelle PE Lt"/>
              </a:rPr>
              <a:t>key</a:t>
            </a:r>
            <a:r>
              <a:rPr sz="3500" b="0" spc="70" dirty="0">
                <a:solidFill>
                  <a:srgbClr val="F9EFC9"/>
                </a:solidFill>
                <a:latin typeface="Adelle PE Lt"/>
                <a:cs typeface="Adelle PE Lt"/>
              </a:rPr>
              <a:t> </a:t>
            </a:r>
            <a:r>
              <a:rPr sz="3500" b="0" spc="-15" dirty="0">
                <a:solidFill>
                  <a:srgbClr val="F9EFC9"/>
                </a:solidFill>
                <a:latin typeface="Adelle PE Lt"/>
                <a:cs typeface="Adelle PE Lt"/>
              </a:rPr>
              <a:t>material</a:t>
            </a:r>
            <a:endParaRPr sz="3500" dirty="0">
              <a:latin typeface="Adelle PE Lt"/>
              <a:cs typeface="Adelle PE L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in </a:t>
            </a:r>
            <a:r>
              <a:rPr sz="3500" b="0" spc="-10" dirty="0">
                <a:solidFill>
                  <a:srgbClr val="F9EFC9"/>
                </a:solidFill>
                <a:latin typeface="Adelle PE Lt"/>
                <a:cs typeface="Adelle PE Lt"/>
              </a:rPr>
              <a:t>exactly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the same </a:t>
            </a:r>
            <a:r>
              <a:rPr sz="3500" b="0" spc="-55" dirty="0">
                <a:solidFill>
                  <a:srgbClr val="F9EFC9"/>
                </a:solidFill>
                <a:latin typeface="Adelle PE Lt"/>
                <a:cs typeface="Adelle PE Lt"/>
              </a:rPr>
              <a:t>way </a:t>
            </a:r>
            <a:r>
              <a:rPr sz="3500" b="0" spc="-30" dirty="0">
                <a:solidFill>
                  <a:srgbClr val="F9EFC9"/>
                </a:solidFill>
                <a:latin typeface="Adelle PE Lt"/>
                <a:cs typeface="Adelle PE Lt"/>
              </a:rPr>
              <a:t>for </a:t>
            </a:r>
            <a:r>
              <a:rPr sz="3500" b="0" spc="-5" dirty="0">
                <a:solidFill>
                  <a:srgbClr val="F9EFC9"/>
                </a:solidFill>
                <a:latin typeface="Adelle PE Lt"/>
                <a:cs typeface="Adelle PE Lt"/>
              </a:rPr>
              <a:t>each</a:t>
            </a:r>
            <a:r>
              <a:rPr sz="3500" b="0" spc="85" dirty="0">
                <a:solidFill>
                  <a:srgbClr val="F9EFC9"/>
                </a:solidFill>
                <a:latin typeface="Adelle PE Lt"/>
                <a:cs typeface="Adelle PE Lt"/>
              </a:rPr>
              <a:t> </a:t>
            </a:r>
            <a:r>
              <a:rPr sz="3500" b="0" spc="-15" dirty="0">
                <a:solidFill>
                  <a:srgbClr val="F9EFC9"/>
                </a:solidFill>
                <a:latin typeface="Adelle PE Lt"/>
                <a:cs typeface="Adelle PE Lt"/>
              </a:rPr>
              <a:t>cycle</a:t>
            </a:r>
            <a:endParaRPr sz="3500" dirty="0">
              <a:latin typeface="Adelle PE Lt"/>
              <a:cs typeface="Adelle PE Lt"/>
            </a:endParaRPr>
          </a:p>
          <a:p>
            <a:pPr marL="12700">
              <a:lnSpc>
                <a:spcPct val="100000"/>
              </a:lnSpc>
              <a:spcBef>
                <a:spcPts val="2635"/>
              </a:spcBef>
            </a:pPr>
            <a:r>
              <a:rPr sz="3500" b="0" spc="-45" dirty="0">
                <a:solidFill>
                  <a:srgbClr val="F9EFC9"/>
                </a:solidFill>
                <a:latin typeface="Adelle PE Lt"/>
                <a:cs typeface="Adelle PE Lt"/>
              </a:rPr>
              <a:t>Different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multiples </a:t>
            </a: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of </a:t>
            </a:r>
            <a:r>
              <a:rPr sz="3500" b="0" spc="10" dirty="0">
                <a:solidFill>
                  <a:srgbClr val="F9EFC9"/>
                </a:solidFill>
                <a:latin typeface="Adelle PE Lt"/>
                <a:cs typeface="Adelle PE Lt"/>
              </a:rPr>
              <a:t>a </a:t>
            </a:r>
            <a:r>
              <a:rPr sz="3500" b="0" spc="-5" dirty="0">
                <a:solidFill>
                  <a:srgbClr val="F9EFC9"/>
                </a:solidFill>
                <a:latin typeface="Adelle PE Lt"/>
                <a:cs typeface="Adelle PE Lt"/>
              </a:rPr>
              <a:t>magic constant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are</a:t>
            </a:r>
            <a:r>
              <a:rPr sz="3500" b="0" spc="40" dirty="0">
                <a:solidFill>
                  <a:srgbClr val="F9EFC9"/>
                </a:solidFill>
                <a:latin typeface="Adelle PE Lt"/>
                <a:cs typeface="Adelle PE Lt"/>
              </a:rPr>
              <a:t> </a:t>
            </a:r>
            <a:r>
              <a:rPr sz="3500" b="0" spc="10" dirty="0">
                <a:solidFill>
                  <a:srgbClr val="F9EFC9"/>
                </a:solidFill>
                <a:latin typeface="Adelle PE Lt"/>
                <a:cs typeface="Adelle PE Lt"/>
              </a:rPr>
              <a:t>used</a:t>
            </a:r>
            <a:endParaRPr sz="3500" dirty="0">
              <a:latin typeface="Adelle PE Lt"/>
              <a:cs typeface="Adelle PE Lt"/>
            </a:endParaRPr>
          </a:p>
          <a:p>
            <a:pPr marL="12700" marR="488315">
              <a:lnSpc>
                <a:spcPct val="100600"/>
              </a:lnSpc>
            </a:pPr>
            <a:r>
              <a:rPr sz="3500" b="0" spc="-55" dirty="0">
                <a:solidFill>
                  <a:srgbClr val="F9EFC9"/>
                </a:solidFill>
                <a:latin typeface="Adelle PE Lt"/>
                <a:cs typeface="Adelle PE Lt"/>
              </a:rPr>
              <a:t>to </a:t>
            </a:r>
            <a:r>
              <a:rPr sz="3500" b="0" spc="-15" dirty="0">
                <a:solidFill>
                  <a:srgbClr val="F9EFC9"/>
                </a:solidFill>
                <a:latin typeface="Adelle PE Lt"/>
                <a:cs typeface="Adelle PE Lt"/>
              </a:rPr>
              <a:t>prevent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simple </a:t>
            </a:r>
            <a:r>
              <a:rPr sz="3500" b="0" spc="-40" dirty="0">
                <a:solidFill>
                  <a:srgbClr val="F9EFC9"/>
                </a:solidFill>
                <a:latin typeface="Adelle PE Lt"/>
                <a:cs typeface="Adelle PE Lt"/>
              </a:rPr>
              <a:t>attacks </a:t>
            </a:r>
            <a:r>
              <a:rPr sz="3500" b="0" spc="-90" dirty="0">
                <a:solidFill>
                  <a:srgbClr val="F9EFC9"/>
                </a:solidFill>
                <a:latin typeface="Adelle PE Lt"/>
                <a:cs typeface="Adelle PE Lt"/>
              </a:rPr>
              <a:t>,The </a:t>
            </a:r>
            <a:r>
              <a:rPr sz="3500" b="0" spc="-5" dirty="0">
                <a:solidFill>
                  <a:srgbClr val="F9EFC9"/>
                </a:solidFill>
                <a:latin typeface="Adelle PE Lt"/>
                <a:cs typeface="Adelle PE Lt"/>
              </a:rPr>
              <a:t>magic constant </a:t>
            </a:r>
            <a:r>
              <a:rPr sz="3500" b="0" spc="-10" dirty="0">
                <a:solidFill>
                  <a:srgbClr val="F9EFC9"/>
                </a:solidFill>
                <a:latin typeface="Adelle PE Lt"/>
                <a:cs typeface="Adelle PE Lt"/>
              </a:rPr>
              <a:t>delta  </a:t>
            </a:r>
            <a:r>
              <a:rPr sz="3500" b="0" spc="-15" dirty="0">
                <a:solidFill>
                  <a:srgbClr val="F9EFC9"/>
                </a:solidFill>
                <a:latin typeface="Adelle PE Lt"/>
                <a:cs typeface="Adelle PE Lt"/>
              </a:rPr>
              <a:t>we </a:t>
            </a:r>
            <a:r>
              <a:rPr sz="3500" b="0" spc="10" dirty="0">
                <a:solidFill>
                  <a:srgbClr val="F9EFC9"/>
                </a:solidFill>
                <a:latin typeface="Adelle PE Lt"/>
                <a:cs typeface="Adelle PE Lt"/>
              </a:rPr>
              <a:t>used </a:t>
            </a: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is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 </a:t>
            </a:r>
            <a:r>
              <a:rPr sz="3500" b="0" spc="-10" dirty="0">
                <a:solidFill>
                  <a:srgbClr val="F9EFC9"/>
                </a:solidFill>
                <a:latin typeface="Adelle PE Lt"/>
                <a:cs typeface="Adelle PE Lt"/>
              </a:rPr>
              <a:t>0x9E3779B9</a:t>
            </a:r>
            <a:endParaRPr sz="3500" dirty="0">
              <a:latin typeface="Adelle PE Lt"/>
              <a:cs typeface="Adelle PE 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7411" y="3554032"/>
            <a:ext cx="225551" cy="3614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pc="20" dirty="0"/>
              <a:t>14</a:t>
            </a:r>
            <a:r>
              <a:rPr spc="-229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5475" y="1507743"/>
            <a:ext cx="5693663" cy="560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789293" y="2509043"/>
            <a:ext cx="19589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7BFFCA"/>
                </a:solidFill>
                <a:latin typeface="Adelle PE"/>
                <a:cs typeface="Adelle PE"/>
              </a:rPr>
              <a:t>D</a:t>
            </a:r>
            <a:r>
              <a:rPr sz="3800" spc="-5" dirty="0">
                <a:solidFill>
                  <a:srgbClr val="7BFFCA"/>
                </a:solidFill>
                <a:latin typeface="Adelle PE"/>
                <a:cs typeface="Adelle PE"/>
              </a:rPr>
              <a:t>e</a:t>
            </a:r>
            <a:r>
              <a:rPr sz="3800" dirty="0">
                <a:solidFill>
                  <a:srgbClr val="7BFFCA"/>
                </a:solidFill>
                <a:latin typeface="Adelle PE"/>
                <a:cs typeface="Adelle PE"/>
              </a:rPr>
              <a:t>cr</a:t>
            </a:r>
            <a:r>
              <a:rPr sz="3800" spc="5" dirty="0">
                <a:solidFill>
                  <a:srgbClr val="7BFFCA"/>
                </a:solidFill>
                <a:latin typeface="Adelle PE"/>
                <a:cs typeface="Adelle PE"/>
              </a:rPr>
              <a:t>y</a:t>
            </a:r>
            <a:r>
              <a:rPr sz="3800" dirty="0">
                <a:solidFill>
                  <a:srgbClr val="7BFFCA"/>
                </a:solidFill>
                <a:latin typeface="Adelle PE"/>
                <a:cs typeface="Adelle PE"/>
              </a:rPr>
              <a:t>p</a:t>
            </a:r>
            <a:r>
              <a:rPr sz="3800" spc="-15" dirty="0">
                <a:solidFill>
                  <a:srgbClr val="7BFFCA"/>
                </a:solidFill>
                <a:latin typeface="Adelle PE"/>
                <a:cs typeface="Adelle PE"/>
              </a:rPr>
              <a:t>t</a:t>
            </a:r>
            <a:r>
              <a:rPr sz="3800" dirty="0">
                <a:solidFill>
                  <a:srgbClr val="7BFFCA"/>
                </a:solidFill>
                <a:latin typeface="Adelle PE"/>
                <a:cs typeface="Adelle PE"/>
              </a:rPr>
              <a:t>:</a:t>
            </a:r>
            <a:endParaRPr sz="3800">
              <a:latin typeface="Adelle PE"/>
              <a:cs typeface="Adelle P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9945" y="3458417"/>
            <a:ext cx="9737090" cy="5619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500" b="0" spc="5" dirty="0">
                <a:solidFill>
                  <a:srgbClr val="F9EFC9"/>
                </a:solidFill>
                <a:latin typeface="Adelle PE Lt"/>
                <a:cs typeface="Adelle PE Lt"/>
              </a:rPr>
              <a:t>The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same </a:t>
            </a:r>
            <a:r>
              <a:rPr sz="3500" b="0" spc="-15" dirty="0">
                <a:solidFill>
                  <a:srgbClr val="F9EFC9"/>
                </a:solidFill>
                <a:latin typeface="Adelle PE Lt"/>
                <a:cs typeface="Adelle PE Lt"/>
              </a:rPr>
              <a:t>steps </a:t>
            </a:r>
            <a:r>
              <a:rPr sz="3500" b="0" dirty="0">
                <a:solidFill>
                  <a:srgbClr val="F9EFC9"/>
                </a:solidFill>
                <a:latin typeface="Adelle PE Lt"/>
                <a:cs typeface="Adelle PE Lt"/>
              </a:rPr>
              <a:t>are </a:t>
            </a:r>
            <a:r>
              <a:rPr sz="3500" b="0" spc="-25" dirty="0">
                <a:solidFill>
                  <a:srgbClr val="F9EFC9"/>
                </a:solidFill>
                <a:latin typeface="Adelle PE Lt"/>
                <a:cs typeface="Adelle PE Lt"/>
              </a:rPr>
              <a:t>repeated </a:t>
            </a:r>
            <a:r>
              <a:rPr sz="3500" b="0" spc="10" dirty="0">
                <a:solidFill>
                  <a:srgbClr val="F9EFC9"/>
                </a:solidFill>
                <a:latin typeface="Adelle PE Lt"/>
                <a:cs typeface="Adelle PE Lt"/>
              </a:rPr>
              <a:t>with </a:t>
            </a:r>
            <a:r>
              <a:rPr sz="3500" b="0" spc="-15" dirty="0">
                <a:solidFill>
                  <a:srgbClr val="F9EFC9"/>
                </a:solidFill>
                <a:latin typeface="Adelle PE Lt"/>
                <a:cs typeface="Adelle PE Lt"/>
              </a:rPr>
              <a:t>reversed</a:t>
            </a:r>
            <a:r>
              <a:rPr sz="3500" b="0" spc="30" dirty="0">
                <a:solidFill>
                  <a:srgbClr val="F9EFC9"/>
                </a:solidFill>
                <a:latin typeface="Adelle PE Lt"/>
                <a:cs typeface="Adelle PE Lt"/>
              </a:rPr>
              <a:t> </a:t>
            </a:r>
            <a:r>
              <a:rPr sz="3500" b="0" spc="-25" dirty="0">
                <a:solidFill>
                  <a:srgbClr val="F9EFC9"/>
                </a:solidFill>
                <a:latin typeface="Adelle PE Lt"/>
                <a:cs typeface="Adelle PE Lt"/>
              </a:rPr>
              <a:t>keys</a:t>
            </a:r>
            <a:endParaRPr sz="3500">
              <a:latin typeface="Adelle PE Lt"/>
              <a:cs typeface="Adelle PE L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79355" y="3554032"/>
            <a:ext cx="221615" cy="221615"/>
          </a:xfrm>
          <a:custGeom>
            <a:avLst/>
            <a:gdLst/>
            <a:ahLst/>
            <a:cxnLst/>
            <a:rect l="l" t="t" r="r" b="b"/>
            <a:pathLst>
              <a:path w="221614" h="221614">
                <a:moveTo>
                  <a:pt x="221005" y="0"/>
                </a:moveTo>
                <a:lnTo>
                  <a:pt x="0" y="0"/>
                </a:lnTo>
                <a:lnTo>
                  <a:pt x="0" y="221005"/>
                </a:lnTo>
                <a:lnTo>
                  <a:pt x="221005" y="221005"/>
                </a:lnTo>
                <a:lnTo>
                  <a:pt x="221005" y="0"/>
                </a:lnTo>
                <a:close/>
              </a:path>
            </a:pathLst>
          </a:custGeom>
          <a:solidFill>
            <a:srgbClr val="F9EFC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pc="20" dirty="0"/>
              <a:t>15</a:t>
            </a:r>
            <a:r>
              <a:rPr spc="-229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9EFC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262</Words>
  <Application>Microsoft Office PowerPoint</Application>
  <PresentationFormat>مخصص</PresentationFormat>
  <Paragraphs>36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6" baseType="lpstr">
      <vt:lpstr>Adelle PE</vt:lpstr>
      <vt:lpstr>Adelle PE Lt</vt:lpstr>
      <vt:lpstr>Adelle PE Sb</vt:lpstr>
      <vt:lpstr>Adelle PE Th</vt:lpstr>
      <vt:lpstr>Adelle Sans Th</vt:lpstr>
      <vt:lpstr>Calibri</vt:lpstr>
      <vt:lpstr>Cambria Math</vt:lpstr>
      <vt:lpstr>TimesNewRoman</vt:lpstr>
      <vt:lpstr>Office Theme</vt:lpstr>
      <vt:lpstr>عرض تقديمي في PowerPoint</vt:lpstr>
      <vt:lpstr>To establish secure communication, Transmitted data must be encrypted  using cipher algorithms to prevent attacking it.</vt:lpstr>
      <vt:lpstr>TEA - tiny encryption algorithm</vt:lpstr>
      <vt:lpstr>Encryption</vt:lpstr>
      <vt:lpstr>Decryption</vt:lpstr>
      <vt:lpstr>Encrypt: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layout 0.1</dc:title>
  <cp:lastModifiedBy>Esraa Salah</cp:lastModifiedBy>
  <cp:revision>11</cp:revision>
  <dcterms:created xsi:type="dcterms:W3CDTF">2021-01-11T07:52:39Z</dcterms:created>
  <dcterms:modified xsi:type="dcterms:W3CDTF">2025-05-13T04:51:46Z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2021-01-11T00:00:00Z</vt:filetime>
  </property>
  <property fmtid="{D5CDD505-2E9C-101B-9397-08002B2CF9AE}" pid="3" name="Creator">
    <vt:lpwstr>Adobe Illustrator 25.0 (Windows)</vt:lpwstr>
  </property>
  <property fmtid="{D5CDD505-2E9C-101B-9397-08002B2CF9AE}" pid="4" name="LastSaved">
    <vt:filetime>2021-01-11T00:00:00Z</vt:filetime>
  </property>
</Properties>
</file>