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82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9673" y="-128786"/>
            <a:ext cx="7907655" cy="847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31" y="2531516"/>
            <a:ext cx="4539615" cy="1132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" y="1357312"/>
            <a:ext cx="1884164" cy="28485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3741" y="2178843"/>
            <a:ext cx="4295179" cy="267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9135110" cy="669925"/>
          </a:xfrm>
          <a:custGeom>
            <a:avLst/>
            <a:gdLst/>
            <a:ahLst/>
            <a:cxnLst/>
            <a:rect l="l" t="t" r="r" b="b"/>
            <a:pathLst>
              <a:path w="9135110" h="669925">
                <a:moveTo>
                  <a:pt x="9135074" y="669726"/>
                </a:moveTo>
                <a:lnTo>
                  <a:pt x="0" y="669726"/>
                </a:lnTo>
                <a:lnTo>
                  <a:pt x="0" y="0"/>
                </a:lnTo>
                <a:lnTo>
                  <a:pt x="9135074" y="0"/>
                </a:lnTo>
                <a:lnTo>
                  <a:pt x="9135074" y="669726"/>
                </a:lnTo>
                <a:close/>
              </a:path>
            </a:pathLst>
          </a:custGeom>
          <a:solidFill>
            <a:srgbClr val="3A5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35" y="131415"/>
            <a:ext cx="30467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5975" algn="l"/>
                <a:tab pos="2334260" algn="l"/>
              </a:tabLst>
            </a:pPr>
            <a:r>
              <a:rPr sz="2100" spc="-10" dirty="0">
                <a:solidFill>
                  <a:srgbClr val="D6FBFF"/>
                </a:solidFill>
                <a:latin typeface="Calibri"/>
                <a:cs typeface="Calibri"/>
              </a:rPr>
              <a:t>Online</a:t>
            </a:r>
            <a:r>
              <a:rPr sz="2100" dirty="0">
                <a:solidFill>
                  <a:srgbClr val="D6FBFF"/>
                </a:solidFill>
                <a:latin typeface="Calibri"/>
                <a:cs typeface="Calibri"/>
              </a:rPr>
              <a:t>	</a:t>
            </a:r>
            <a:r>
              <a:rPr sz="2100" spc="-10" dirty="0">
                <a:solidFill>
                  <a:srgbClr val="6E93B1"/>
                </a:solidFill>
                <a:latin typeface="Calibri"/>
                <a:cs typeface="Calibri"/>
              </a:rPr>
              <a:t>Cryptography</a:t>
            </a:r>
            <a:r>
              <a:rPr sz="2100" dirty="0">
                <a:solidFill>
                  <a:srgbClr val="6E93B1"/>
                </a:solidFill>
                <a:latin typeface="Calibri"/>
                <a:cs typeface="Calibri"/>
              </a:rPr>
              <a:t>	</a:t>
            </a:r>
            <a:r>
              <a:rPr sz="2100" spc="-65" dirty="0">
                <a:solidFill>
                  <a:srgbClr val="49668E"/>
                </a:solidFill>
                <a:latin typeface="Calibri"/>
                <a:cs typeface="Calibri"/>
              </a:rPr>
              <a:t>Course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32480" y="137617"/>
            <a:ext cx="12230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solidFill>
                  <a:srgbClr val="497593"/>
                </a:solidFill>
                <a:latin typeface="Calibri"/>
                <a:cs typeface="Calibri"/>
              </a:rPr>
              <a:t>Dan</a:t>
            </a:r>
            <a:r>
              <a:rPr sz="2050" spc="380" dirty="0">
                <a:solidFill>
                  <a:srgbClr val="497593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416BA1"/>
                </a:solidFill>
                <a:latin typeface="Calibri"/>
                <a:cs typeface="Calibri"/>
              </a:rPr>
              <a:t>Boneh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8030" y="1331713"/>
            <a:ext cx="389762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3A3A3A"/>
                </a:solidFill>
              </a:rPr>
              <a:t>Collision</a:t>
            </a:r>
            <a:r>
              <a:rPr sz="4000" spc="-125" dirty="0">
                <a:solidFill>
                  <a:srgbClr val="3A3A3A"/>
                </a:solidFill>
              </a:rPr>
              <a:t> </a:t>
            </a:r>
            <a:r>
              <a:rPr sz="4000" spc="-45" dirty="0">
                <a:solidFill>
                  <a:srgbClr val="313131"/>
                </a:solidFill>
              </a:rPr>
              <a:t>resistance</a:t>
            </a:r>
            <a:endParaRPr sz="400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350"/>
              </a:lnSpc>
              <a:spcBef>
                <a:spcPts val="110"/>
              </a:spcBef>
            </a:pPr>
            <a:r>
              <a:rPr spc="-10" dirty="0"/>
              <a:t>HMAC:</a:t>
            </a:r>
          </a:p>
          <a:p>
            <a:pPr marL="628650">
              <a:lnSpc>
                <a:spcPts val="4350"/>
              </a:lnSpc>
            </a:pPr>
            <a:r>
              <a:rPr dirty="0">
                <a:solidFill>
                  <a:srgbClr val="3A3A3A"/>
                </a:solidFill>
              </a:rPr>
              <a:t>a</a:t>
            </a:r>
            <a:r>
              <a:rPr spc="-210" dirty="0">
                <a:solidFill>
                  <a:srgbClr val="3A3A3A"/>
                </a:solidFill>
              </a:rPr>
              <a:t> </a:t>
            </a:r>
            <a:r>
              <a:rPr dirty="0">
                <a:solidFill>
                  <a:srgbClr val="383838"/>
                </a:solidFill>
              </a:rPr>
              <a:t>MAC</a:t>
            </a:r>
            <a:r>
              <a:rPr spc="-55" dirty="0">
                <a:solidFill>
                  <a:srgbClr val="383838"/>
                </a:solidFill>
              </a:rPr>
              <a:t> </a:t>
            </a:r>
            <a:r>
              <a:rPr dirty="0">
                <a:solidFill>
                  <a:srgbClr val="343434"/>
                </a:solidFill>
              </a:rPr>
              <a:t>from</a:t>
            </a:r>
            <a:r>
              <a:rPr spc="-95" dirty="0">
                <a:solidFill>
                  <a:srgbClr val="343434"/>
                </a:solidFill>
              </a:rPr>
              <a:t> </a:t>
            </a:r>
            <a:r>
              <a:rPr spc="-65" dirty="0">
                <a:solidFill>
                  <a:srgbClr val="313131"/>
                </a:solidFill>
              </a:rPr>
              <a:t>SHA-</a:t>
            </a:r>
            <a:r>
              <a:rPr spc="-25" dirty="0">
                <a:solidFill>
                  <a:srgbClr val="313131"/>
                </a:solidFill>
              </a:rPr>
              <a:t>256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51" y="964406"/>
            <a:ext cx="8001000" cy="14466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2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50" dirty="0"/>
              <a:t>The</a:t>
            </a:r>
            <a:r>
              <a:rPr sz="3650" spc="-170" dirty="0"/>
              <a:t> </a:t>
            </a:r>
            <a:r>
              <a:rPr sz="3650" spc="-45" dirty="0"/>
              <a:t>Merkle-</a:t>
            </a:r>
            <a:r>
              <a:rPr sz="3650" spc="-20" dirty="0"/>
              <a:t>Damgard</a:t>
            </a:r>
            <a:r>
              <a:rPr sz="3650" spc="-185" dirty="0"/>
              <a:t> </a:t>
            </a:r>
            <a:r>
              <a:rPr sz="3650" spc="-40" dirty="0"/>
              <a:t>iterated</a:t>
            </a:r>
            <a:r>
              <a:rPr sz="3650" spc="-50" dirty="0"/>
              <a:t> </a:t>
            </a:r>
            <a:r>
              <a:rPr sz="3650" spc="-40" dirty="0"/>
              <a:t>construction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347850" y="2036662"/>
            <a:ext cx="59944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10" dirty="0">
                <a:latin typeface="Calibri"/>
                <a:cs typeface="Calibri"/>
              </a:rPr>
              <a:t>(fixed)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37" y="3285578"/>
            <a:ext cx="643255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20" dirty="0">
                <a:latin typeface="Calibri"/>
                <a:cs typeface="Calibri"/>
              </a:rPr>
              <a:t>Thm: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7487" y="3285578"/>
            <a:ext cx="2366645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dirty="0">
                <a:latin typeface="Calibri"/>
                <a:cs typeface="Calibri"/>
              </a:rPr>
              <a:t>h</a:t>
            </a:r>
            <a:r>
              <a:rPr sz="2300" spc="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collision</a:t>
            </a:r>
            <a:r>
              <a:rPr sz="2300" spc="2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resistant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2314" y="3285578"/>
            <a:ext cx="2396490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70" dirty="0">
                <a:latin typeface="Calibri"/>
                <a:cs typeface="Calibri"/>
              </a:rPr>
              <a:t>H</a:t>
            </a:r>
            <a:r>
              <a:rPr sz="2300" spc="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collision</a:t>
            </a:r>
            <a:r>
              <a:rPr sz="2300" spc="1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resistant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911" y="4179292"/>
            <a:ext cx="509841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57655" algn="l"/>
                <a:tab pos="2137410" algn="l"/>
              </a:tabLst>
            </a:pPr>
            <a:r>
              <a:rPr sz="2150" spc="-65" dirty="0">
                <a:latin typeface="Arial MT"/>
                <a:cs typeface="Arial MT"/>
              </a:rPr>
              <a:t>Can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we</a:t>
            </a:r>
            <a:r>
              <a:rPr sz="2150" spc="-6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use</a:t>
            </a:r>
            <a:r>
              <a:rPr sz="2150" dirty="0">
                <a:latin typeface="Arial MT"/>
                <a:cs typeface="Arial MT"/>
              </a:rPr>
              <a:t>	</a:t>
            </a:r>
            <a:r>
              <a:rPr sz="2150" spc="-20" dirty="0">
                <a:latin typeface="Arial MT"/>
                <a:cs typeface="Arial MT"/>
              </a:rPr>
              <a:t>H(.)</a:t>
            </a:r>
            <a:r>
              <a:rPr sz="2150" dirty="0">
                <a:latin typeface="Arial MT"/>
                <a:cs typeface="Arial MT"/>
              </a:rPr>
              <a:t>	to</a:t>
            </a:r>
            <a:r>
              <a:rPr sz="2150" spc="39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directly</a:t>
            </a:r>
            <a:r>
              <a:rPr sz="2150" spc="1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build</a:t>
            </a:r>
            <a:r>
              <a:rPr sz="2150" spc="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</a:t>
            </a:r>
            <a:r>
              <a:rPr sz="2150" spc="155" dirty="0">
                <a:latin typeface="Arial MT"/>
                <a:cs typeface="Arial MT"/>
              </a:rPr>
              <a:t> </a:t>
            </a:r>
            <a:r>
              <a:rPr sz="2150" spc="-50" dirty="0">
                <a:latin typeface="Arial MT"/>
                <a:cs typeface="Arial MT"/>
              </a:rPr>
              <a:t>MAC?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8570" y="1690389"/>
            <a:ext cx="53848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20" dirty="0">
                <a:latin typeface="Calibri"/>
                <a:cs typeface="Calibri"/>
              </a:rPr>
              <a:t>H(m)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77214" y="4970065"/>
            <a:ext cx="52832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Dan</a:t>
            </a:r>
            <a:r>
              <a:rPr sz="850" spc="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81818"/>
                </a:solidFill>
                <a:latin typeface="Calibri"/>
                <a:cs typeface="Calibri"/>
              </a:rPr>
              <a:t>doneh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414" y="4018359"/>
            <a:ext cx="7777758" cy="91975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6261" y="1905000"/>
            <a:ext cx="0" cy="795020"/>
          </a:xfrm>
          <a:custGeom>
            <a:avLst/>
            <a:gdLst/>
            <a:ahLst/>
            <a:cxnLst/>
            <a:rect l="l" t="t" r="r" b="b"/>
            <a:pathLst>
              <a:path h="795019">
                <a:moveTo>
                  <a:pt x="0" y="794742"/>
                </a:moveTo>
                <a:lnTo>
                  <a:pt x="0" y="0"/>
                </a:lnTo>
              </a:path>
            </a:pathLst>
          </a:custGeom>
          <a:ln w="8929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41796" y="1905000"/>
            <a:ext cx="7322820" cy="795020"/>
            <a:chOff x="1041796" y="1905000"/>
            <a:chExt cx="7322820" cy="795020"/>
          </a:xfrm>
        </p:grpSpPr>
        <p:sp>
          <p:nvSpPr>
            <p:cNvPr id="5" name="object 5"/>
            <p:cNvSpPr/>
            <p:nvPr/>
          </p:nvSpPr>
          <p:spPr>
            <a:xfrm>
              <a:off x="8359675" y="1905000"/>
              <a:ext cx="0" cy="795020"/>
            </a:xfrm>
            <a:custGeom>
              <a:avLst/>
              <a:gdLst/>
              <a:ahLst/>
              <a:cxnLst/>
              <a:rect l="l" t="t" r="r" b="b"/>
              <a:pathLst>
                <a:path h="795019">
                  <a:moveTo>
                    <a:pt x="0" y="794742"/>
                  </a:moveTo>
                  <a:lnTo>
                    <a:pt x="0" y="0"/>
                  </a:lnTo>
                </a:path>
              </a:pathLst>
            </a:custGeom>
            <a:ln w="8929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1796" y="1909464"/>
              <a:ext cx="7322820" cy="0"/>
            </a:xfrm>
            <a:custGeom>
              <a:avLst/>
              <a:gdLst/>
              <a:ahLst/>
              <a:cxnLst/>
              <a:rect l="l" t="t" r="r" b="b"/>
              <a:pathLst>
                <a:path w="7322820">
                  <a:moveTo>
                    <a:pt x="0" y="0"/>
                  </a:moveTo>
                  <a:lnTo>
                    <a:pt x="7322347" y="0"/>
                  </a:lnTo>
                </a:path>
              </a:pathLst>
            </a:custGeom>
            <a:ln w="8929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1796" y="2695277"/>
              <a:ext cx="7322820" cy="0"/>
            </a:xfrm>
            <a:custGeom>
              <a:avLst/>
              <a:gdLst/>
              <a:ahLst/>
              <a:cxnLst/>
              <a:rect l="l" t="t" r="r" b="b"/>
              <a:pathLst>
                <a:path w="7322820">
                  <a:moveTo>
                    <a:pt x="0" y="0"/>
                  </a:moveTo>
                  <a:lnTo>
                    <a:pt x="7322347" y="0"/>
                  </a:lnTo>
                </a:path>
              </a:pathLst>
            </a:custGeom>
            <a:ln w="8929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74631" y="83045"/>
            <a:ext cx="4554855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06065" algn="l"/>
              </a:tabLst>
            </a:pPr>
            <a:r>
              <a:rPr sz="3700" spc="65" dirty="0"/>
              <a:t>Standardized</a:t>
            </a:r>
            <a:r>
              <a:rPr sz="3700" dirty="0"/>
              <a:t>	</a:t>
            </a:r>
            <a:r>
              <a:rPr sz="3700" spc="95" dirty="0"/>
              <a:t>method:</a:t>
            </a:r>
            <a:endParaRPr sz="3700"/>
          </a:p>
        </p:txBody>
      </p:sp>
      <p:sp>
        <p:nvSpPr>
          <p:cNvPr id="9" name="object 9"/>
          <p:cNvSpPr txBox="1"/>
          <p:nvPr/>
        </p:nvSpPr>
        <p:spPr>
          <a:xfrm>
            <a:off x="5671648" y="83045"/>
            <a:ext cx="324612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48130" algn="l"/>
              </a:tabLst>
            </a:pPr>
            <a:r>
              <a:rPr sz="3700" spc="114" dirty="0">
                <a:latin typeface="Calibri"/>
                <a:cs typeface="Calibri"/>
              </a:rPr>
              <a:t>HMAC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-445" dirty="0">
                <a:latin typeface="Calibri"/>
                <a:cs typeface="Calibri"/>
              </a:rPr>
              <a:t>(Hash-</a:t>
            </a:r>
            <a:r>
              <a:rPr sz="3700" spc="-595" dirty="0">
                <a:latin typeface="Calibri"/>
                <a:cs typeface="Calibri"/>
              </a:rPr>
              <a:t>MAC)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475" y="953194"/>
            <a:ext cx="6581775" cy="27235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latin typeface="Calibri"/>
                <a:cs typeface="Calibri"/>
              </a:rPr>
              <a:t>Most</a:t>
            </a:r>
            <a:r>
              <a:rPr sz="2350" spc="4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widely</a:t>
            </a:r>
            <a:r>
              <a:rPr sz="2350" spc="9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used</a:t>
            </a:r>
            <a:r>
              <a:rPr sz="2350" spc="7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MAC</a:t>
            </a:r>
            <a:r>
              <a:rPr sz="2350" spc="-3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on</a:t>
            </a:r>
            <a:r>
              <a:rPr sz="2350" spc="4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4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Internet.</a:t>
            </a:r>
            <a:endParaRPr sz="2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2350" dirty="0">
              <a:latin typeface="Calibri"/>
              <a:cs typeface="Calibri"/>
            </a:endParaRPr>
          </a:p>
          <a:p>
            <a:pPr marL="932815">
              <a:lnSpc>
                <a:spcPct val="100000"/>
              </a:lnSpc>
              <a:tabLst>
                <a:tab pos="1399540" algn="l"/>
              </a:tabLst>
            </a:pPr>
            <a:r>
              <a:rPr sz="2350" spc="-25" dirty="0">
                <a:latin typeface="Calibri"/>
                <a:cs typeface="Calibri"/>
              </a:rPr>
              <a:t>H:</a:t>
            </a:r>
            <a:r>
              <a:rPr sz="2350" dirty="0">
                <a:latin typeface="Calibri"/>
                <a:cs typeface="Calibri"/>
              </a:rPr>
              <a:t>	hash</a:t>
            </a:r>
            <a:r>
              <a:rPr sz="2350" spc="10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function.</a:t>
            </a:r>
            <a:endParaRPr sz="2350" dirty="0">
              <a:latin typeface="Calibri"/>
              <a:cs typeface="Calibri"/>
            </a:endParaRPr>
          </a:p>
          <a:p>
            <a:pPr marL="1408430">
              <a:lnSpc>
                <a:spcPct val="100000"/>
              </a:lnSpc>
              <a:spcBef>
                <a:spcPts val="625"/>
              </a:spcBef>
              <a:tabLst>
                <a:tab pos="2733040" algn="l"/>
                <a:tab pos="4072254" algn="l"/>
                <a:tab pos="4427220" algn="l"/>
              </a:tabLst>
            </a:pPr>
            <a:r>
              <a:rPr sz="2350" spc="-10" dirty="0">
                <a:latin typeface="Calibri"/>
                <a:cs typeface="Calibri"/>
              </a:rPr>
              <a:t>example:</a:t>
            </a:r>
            <a:r>
              <a:rPr sz="2350" dirty="0">
                <a:latin typeface="Calibri"/>
                <a:cs typeface="Calibri"/>
              </a:rPr>
              <a:t>	</a:t>
            </a:r>
            <a:r>
              <a:rPr sz="2350" spc="-10" dirty="0">
                <a:latin typeface="Calibri"/>
                <a:cs typeface="Calibri"/>
              </a:rPr>
              <a:t>SHA-</a:t>
            </a:r>
            <a:r>
              <a:rPr sz="2350" spc="-25" dirty="0">
                <a:latin typeface="Calibri"/>
                <a:cs typeface="Calibri"/>
              </a:rPr>
              <a:t>256</a:t>
            </a:r>
            <a:r>
              <a:rPr sz="2350" dirty="0">
                <a:latin typeface="Calibri"/>
                <a:cs typeface="Calibri"/>
              </a:rPr>
              <a:t>	</a:t>
            </a:r>
            <a:r>
              <a:rPr sz="2350" spc="-50" dirty="0">
                <a:latin typeface="Calibri"/>
                <a:cs typeface="Calibri"/>
              </a:rPr>
              <a:t>;</a:t>
            </a:r>
            <a:r>
              <a:rPr sz="2350" dirty="0">
                <a:latin typeface="Calibri"/>
                <a:cs typeface="Calibri"/>
              </a:rPr>
              <a:t>	output</a:t>
            </a:r>
            <a:r>
              <a:rPr sz="2350" spc="14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is</a:t>
            </a:r>
            <a:r>
              <a:rPr sz="2350" spc="-5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256</a:t>
            </a:r>
            <a:r>
              <a:rPr sz="2350" spc="35" dirty="0">
                <a:latin typeface="Calibri"/>
                <a:cs typeface="Calibri"/>
              </a:rPr>
              <a:t> </a:t>
            </a:r>
            <a:r>
              <a:rPr sz="2350" spc="-20" dirty="0">
                <a:latin typeface="Calibri"/>
                <a:cs typeface="Calibri"/>
              </a:rPr>
              <a:t>bits</a:t>
            </a:r>
            <a:endParaRPr sz="2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45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Building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848" y="4274294"/>
            <a:ext cx="88328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-80" dirty="0">
                <a:latin typeface="Calibri"/>
                <a:cs typeface="Calibri"/>
              </a:rPr>
              <a:t>HMAC: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1967" y="4274294"/>
            <a:ext cx="549148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16685" algn="l"/>
                <a:tab pos="1884045" algn="l"/>
                <a:tab pos="3025775" algn="l"/>
                <a:tab pos="3228975" algn="l"/>
                <a:tab pos="5380355" algn="l"/>
              </a:tabLst>
            </a:pPr>
            <a:r>
              <a:rPr sz="2500" dirty="0">
                <a:latin typeface="Calibri"/>
                <a:cs typeface="Calibri"/>
              </a:rPr>
              <a:t>S(</a:t>
            </a:r>
            <a:r>
              <a:rPr sz="2500" spc="245" dirty="0">
                <a:latin typeface="Calibri"/>
                <a:cs typeface="Calibri"/>
              </a:rPr>
              <a:t> </a:t>
            </a:r>
            <a:r>
              <a:rPr sz="2500" spc="-30" dirty="0">
                <a:solidFill>
                  <a:srgbClr val="001600"/>
                </a:solidFill>
                <a:latin typeface="Calibri"/>
                <a:cs typeface="Calibri"/>
              </a:rPr>
              <a:t>k,</a:t>
            </a:r>
            <a:r>
              <a:rPr sz="2500" spc="-85" dirty="0">
                <a:solidFill>
                  <a:srgbClr val="00160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1800"/>
                </a:solidFill>
                <a:latin typeface="Calibri"/>
                <a:cs typeface="Calibri"/>
              </a:rPr>
              <a:t>m</a:t>
            </a:r>
            <a:r>
              <a:rPr sz="2500" spc="-75" dirty="0">
                <a:solidFill>
                  <a:srgbClr val="001800"/>
                </a:solidFill>
                <a:latin typeface="Calibri"/>
                <a:cs typeface="Calibri"/>
              </a:rPr>
              <a:t> </a:t>
            </a:r>
            <a:r>
              <a:rPr sz="2500" spc="50" dirty="0">
                <a:solidFill>
                  <a:srgbClr val="030303"/>
                </a:solidFill>
                <a:latin typeface="Calibri"/>
                <a:cs typeface="Calibri"/>
              </a:rPr>
              <a:t>)</a:t>
            </a:r>
            <a:r>
              <a:rPr sz="2500" spc="-70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=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H(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solidFill>
                  <a:srgbClr val="032400"/>
                </a:solidFill>
                <a:latin typeface="Calibri"/>
                <a:cs typeface="Calibri"/>
              </a:rPr>
              <a:t>kÖopad</a:t>
            </a:r>
            <a:r>
              <a:rPr sz="2500" dirty="0">
                <a:solidFill>
                  <a:srgbClr val="032400"/>
                </a:solidFill>
                <a:latin typeface="Calibri"/>
                <a:cs typeface="Calibri"/>
              </a:rPr>
              <a:t>	</a:t>
            </a:r>
            <a:r>
              <a:rPr sz="2500" spc="-50" dirty="0">
                <a:solidFill>
                  <a:srgbClr val="001A00"/>
                </a:solidFill>
                <a:latin typeface="Calibri"/>
                <a:cs typeface="Calibri"/>
              </a:rPr>
              <a:t>,</a:t>
            </a:r>
            <a:r>
              <a:rPr sz="2500" dirty="0">
                <a:solidFill>
                  <a:srgbClr val="001A00"/>
                </a:solidFill>
                <a:latin typeface="Calibri"/>
                <a:cs typeface="Calibri"/>
              </a:rPr>
              <a:t>	</a:t>
            </a:r>
            <a:r>
              <a:rPr sz="2500" dirty="0">
                <a:latin typeface="Calibri"/>
                <a:cs typeface="Calibri"/>
              </a:rPr>
              <a:t>H(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85" dirty="0">
                <a:latin typeface="Calibri"/>
                <a:cs typeface="Calibri"/>
              </a:rPr>
              <a:t>k@ipad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II</a:t>
            </a:r>
            <a:r>
              <a:rPr sz="2500" spc="-2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</a:t>
            </a:r>
            <a:r>
              <a:rPr sz="2500" spc="-100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)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0" dirty="0">
                <a:latin typeface="Calibri"/>
                <a:cs typeface="Calibri"/>
              </a:rPr>
              <a:t>)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77214" y="4970065"/>
            <a:ext cx="52832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solidFill>
                  <a:srgbClr val="131313"/>
                </a:solidFill>
                <a:latin typeface="Calibri"/>
                <a:cs typeface="Calibri"/>
              </a:rPr>
              <a:t>Dan</a:t>
            </a:r>
            <a:r>
              <a:rPr sz="850" spc="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81818"/>
                </a:solidFill>
                <a:latin typeface="Calibri"/>
                <a:cs typeface="Calibri"/>
              </a:rPr>
              <a:t>doneh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51" y="964406"/>
            <a:ext cx="8152804" cy="28307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7044" y="2024260"/>
            <a:ext cx="59436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50" dirty="0">
                <a:latin typeface="Calibri"/>
                <a:cs typeface="Calibri"/>
              </a:rPr>
              <a:t>(fixed)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0">
              <a:lnSpc>
                <a:spcPct val="100000"/>
              </a:lnSpc>
              <a:spcBef>
                <a:spcPts val="95"/>
              </a:spcBef>
            </a:pPr>
            <a:r>
              <a:rPr dirty="0"/>
              <a:t>HMAC</a:t>
            </a:r>
            <a:r>
              <a:rPr spc="5" dirty="0"/>
              <a:t> </a:t>
            </a:r>
            <a:r>
              <a:rPr dirty="0"/>
              <a:t>in</a:t>
            </a:r>
            <a:r>
              <a:rPr spc="-160" dirty="0"/>
              <a:t> </a:t>
            </a:r>
            <a:r>
              <a:rPr spc="-25" dirty="0"/>
              <a:t>pictures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4095" y="3482584"/>
            <a:ext cx="7272655" cy="153352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82905" algn="ctr">
              <a:lnSpc>
                <a:spcPct val="100000"/>
              </a:lnSpc>
              <a:spcBef>
                <a:spcPts val="1390"/>
              </a:spcBef>
            </a:pPr>
            <a:r>
              <a:rPr sz="1950" spc="-10" dirty="0">
                <a:solidFill>
                  <a:srgbClr val="001600"/>
                </a:solidFill>
                <a:latin typeface="Calibri"/>
                <a:cs typeface="Calibri"/>
              </a:rPr>
              <a:t>(fixed)</a:t>
            </a:r>
            <a:endParaRPr sz="195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570"/>
              </a:spcBef>
            </a:pPr>
            <a:r>
              <a:rPr sz="2400" dirty="0">
                <a:latin typeface="Calibri"/>
                <a:cs typeface="Calibri"/>
              </a:rPr>
              <a:t>Similar 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NMAC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PRF.</a:t>
            </a:r>
            <a:endParaRPr sz="2400">
              <a:latin typeface="Calibri"/>
              <a:cs typeface="Calibri"/>
            </a:endParaRPr>
          </a:p>
          <a:p>
            <a:pPr marL="941705">
              <a:lnSpc>
                <a:spcPct val="100000"/>
              </a:lnSpc>
              <a:spcBef>
                <a:spcPts val="915"/>
              </a:spcBef>
              <a:tabLst>
                <a:tab pos="3102610" algn="l"/>
              </a:tabLst>
            </a:pPr>
            <a:r>
              <a:rPr sz="2400" dirty="0">
                <a:latin typeface="Calibri"/>
                <a:cs typeface="Calibri"/>
              </a:rPr>
              <a:t>main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difference:</a:t>
            </a:r>
            <a:r>
              <a:rPr sz="2400" dirty="0">
                <a:latin typeface="Calibri"/>
                <a:cs typeface="Calibri"/>
              </a:rPr>
              <a:t>	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250" baseline="-2037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250" baseline="-20370" dirty="0">
                <a:latin typeface="Calibri"/>
                <a:cs typeface="Calibri"/>
              </a:rPr>
              <a:t>2</a:t>
            </a:r>
            <a:r>
              <a:rPr sz="2250" spc="150" baseline="-20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dependent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8080" y="3026370"/>
            <a:ext cx="3429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35" dirty="0">
                <a:latin typeface="Calibri"/>
                <a:cs typeface="Calibri"/>
              </a:rPr>
              <a:t>tag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76693" y="4963864"/>
            <a:ext cx="52959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Dan</a:t>
            </a:r>
            <a:r>
              <a:rPr sz="900" spc="-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81818"/>
                </a:solidFill>
                <a:latin typeface="Calibri"/>
                <a:cs typeface="Calibri"/>
              </a:rPr>
              <a:t>doneh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590550"/>
            <a:ext cx="6324600" cy="342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300" dirty="0"/>
              <a:t>Presented By</a:t>
            </a:r>
            <a:br>
              <a:rPr lang="en-US" sz="4300" dirty="0"/>
            </a:br>
            <a:r>
              <a:rPr lang="en-US" sz="4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Ali </a:t>
            </a:r>
            <a:r>
              <a:rPr lang="en-US" sz="4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Zenhom</a:t>
            </a:r>
            <a:r>
              <a:rPr lang="en-US" sz="4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Ali                                         </a:t>
            </a:r>
            <a:r>
              <a:rPr lang="en-US" sz="4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Abdelkhaleq</a:t>
            </a:r>
            <a:br>
              <a:rPr lang="ar-EG" sz="43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300" dirty="0"/>
              <a:t>Under the supervision of </a:t>
            </a:r>
            <a:br>
              <a:rPr lang="en-US" sz="4300" dirty="0"/>
            </a:br>
            <a:r>
              <a:rPr lang="en-US" sz="4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Dr. Omar</a:t>
            </a:r>
            <a:endParaRPr sz="4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167</Words>
  <Application>Microsoft Office PowerPoint</Application>
  <PresentationFormat>عرض على الشاشة (16:9)</PresentationFormat>
  <Paragraphs>32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8" baseType="lpstr">
      <vt:lpstr>Arial MT</vt:lpstr>
      <vt:lpstr>Calibri</vt:lpstr>
      <vt:lpstr>Office Theme</vt:lpstr>
      <vt:lpstr>Collision resistance</vt:lpstr>
      <vt:lpstr>The Merkle-Damgard iterated construction</vt:lpstr>
      <vt:lpstr>Standardized method:</vt:lpstr>
      <vt:lpstr>HMAC in pictures</vt:lpstr>
      <vt:lpstr>Presented By Ali Zenhom Ali                                         Abdelkhaleq Under the supervision of  Dr. Omar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Esraa Salah</cp:lastModifiedBy>
  <cp:revision>2</cp:revision>
  <dcterms:created xsi:type="dcterms:W3CDTF">2025-05-13T02:23:09Z</dcterms:created>
  <dcterms:modified xsi:type="dcterms:W3CDTF">2025-05-13T05:45:18Z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2025-05-13T00:00:00Z</vt:filetime>
  </property>
  <property fmtid="{D5CDD505-2E9C-101B-9397-08002B2CF9AE}" pid="3" name="Producer">
    <vt:lpwstr>jsPDF 1.3.2 2016-09-30T20:33:17.116Z:jameshall</vt:lpwstr>
  </property>
  <property fmtid="{D5CDD505-2E9C-101B-9397-08002B2CF9AE}" pid="4" name="LastSaved">
    <vt:filetime>2025-05-13T00:00:00Z</vt:filetime>
  </property>
</Properties>
</file>